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1"/>
  </p:notesMasterIdLst>
  <p:sldIdLst>
    <p:sldId id="258" r:id="rId2"/>
    <p:sldId id="257" r:id="rId3"/>
    <p:sldId id="259" r:id="rId4"/>
    <p:sldId id="260" r:id="rId5"/>
    <p:sldId id="261" r:id="rId6"/>
    <p:sldId id="262" r:id="rId7"/>
    <p:sldId id="263" r:id="rId8"/>
    <p:sldId id="264"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84" autoAdjust="0"/>
  </p:normalViewPr>
  <p:slideViewPr>
    <p:cSldViewPr snapToGrid="0">
      <p:cViewPr varScale="1">
        <p:scale>
          <a:sx n="67" d="100"/>
          <a:sy n="67" d="100"/>
        </p:scale>
        <p:origin x="64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1EB04B-76C7-4E70-96BA-B335A1C3995A}" type="datetimeFigureOut">
              <a:rPr lang="en-US" smtClean="0"/>
              <a:t>3/20/2025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6F95C8-168C-4069-9CDD-D0C9510E28B7}" type="slidenum">
              <a:rPr lang="en-US" smtClean="0"/>
              <a:t>‹#›</a:t>
            </a:fld>
            <a:endParaRPr lang="en-US"/>
          </a:p>
        </p:txBody>
      </p:sp>
    </p:spTree>
    <p:extLst>
      <p:ext uri="{BB962C8B-B14F-4D97-AF65-F5344CB8AC3E}">
        <p14:creationId xmlns:p14="http://schemas.microsoft.com/office/powerpoint/2010/main" val="1015299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 Hart is celebrated for her groundbreaking contributions to robotics and ethical AI, focusing on developing algorithms that prioritize transparency and fairness. She was a strong advocate for ethical policies, particularly addressing concerns related to militarized robotics. This report aims to delve into the circumstances surrounding her disappearance, examining both professional and personal factors that may have played a role. Key questions include identifying the underlying causes of her disappearance, whether workplace tensions or external pressures influenced her decision, and how ethical challenges in robotics, such as privacy and human oversight, may have contributed to her struggles.</a:t>
            </a:r>
          </a:p>
        </p:txBody>
      </p:sp>
      <p:sp>
        <p:nvSpPr>
          <p:cNvPr id="4" name="Slide Number Placeholder 3"/>
          <p:cNvSpPr>
            <a:spLocks noGrp="1"/>
          </p:cNvSpPr>
          <p:nvPr>
            <p:ph type="sldNum" sz="quarter"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2</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Dr. Hart’s refusal to join a government-sponsored autonomous weapons development initiative was rooted in her strong ethical convictions. She believed that such a project conflicted with her personal principles and international ethical standards. This decision put her at odds with government stakeholders who sought her involvement, creating significant tension over issues of transparency and ethical compliance in robotics. As a result, Dr. Hart faced workplace conflicts, particularly with upper management, reflecting a common pattern where ethical advocates or whistleblowers often experience isolation or retaliation in their careers. This situation underscores the challenges of maintaining ethical integrity in a competitive, often politically driven environment.</a:t>
            </a:r>
          </a:p>
        </p:txBody>
      </p:sp>
      <p:sp>
        <p:nvSpPr>
          <p:cNvPr id="4" name="Slide Number Placeholder 3"/>
          <p:cNvSpPr>
            <a:spLocks noGrp="1"/>
          </p:cNvSpPr>
          <p:nvPr>
            <p:ph type="sldNum" sz="quarter"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 Hart encountered significant workplace conflicts due to her whistleblowing activities, particularly regarding ethical violations in robotics projects. These tensions with upper management were compounded by large, unexplained deposits in her accounts, raising concerns about potential bribes or external pressures. Such financial irregularities suggested that Dr. Hart might have been coerced or influenced by internal or external forces. Whistleblowers like her often face retaliation in the form of isolation, exclusion from decision-making, or career stagnation, as seen in her case. These issues highlight the systemic challenges of balancing ethical advocacy with professional stability in high-stakes industries.</a:t>
            </a:r>
          </a:p>
        </p:txBody>
      </p:sp>
      <p:sp>
        <p:nvSpPr>
          <p:cNvPr id="4" name="Slide Number Placeholder 3"/>
          <p:cNvSpPr>
            <a:spLocks noGrp="1"/>
          </p:cNvSpPr>
          <p:nvPr>
            <p:ph type="sldNum" sz="quarter"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4</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 Hart’s disappearance may have been influenced by ethical pressures in robotics, particularly her resistance to unethical projects like autonomous weapons. Her strong stance against such initiatives likely led to attempts to silence her, which is a common experience for ethical advocates in high-stakes industries. Her advocacy for transparency and opposition to covert projects may have triggered workplace retaliation, including strained relationships and exclusion from decision-making processes. Additionally, the unexplained financial transactions in her accounts raise suspicions of external manipulation or threats from parties seeking to undermine her ethical position. These factors combined could explain the complex context behind Dr. Hart’s disappearance.</a:t>
            </a:r>
          </a:p>
        </p:txBody>
      </p:sp>
      <p:sp>
        <p:nvSpPr>
          <p:cNvPr id="4" name="Slide Number Placeholder 3"/>
          <p:cNvSpPr>
            <a:spLocks noGrp="1"/>
          </p:cNvSpPr>
          <p:nvPr>
            <p:ph type="sldNum" sz="quarter"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5</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investigate Dr. Hart’s disappearance, it’s crucial to first examine the unexplained financial deposits in her accounts to determine whether they were linked to bribes, coercion, or external pressures. Understanding these transactions will provide insight into potential manipulation or threats she faced. Additionally, assessing the organizational culture is vital, focusing on power dynamics, ethical reporting mechanisms, and any signs of retaliation against whistleblowers. Collaboration between law enforcement, cybersecurity experts, and academic institutions will help identify external threats and strengthen resources for the investigation. Lastly, implementing stricter oversight of robotics and AI projects is necessary to ensure transparency, ethical compliance, and accountability, reducing the risk of future ethical conflicts.</a:t>
            </a:r>
          </a:p>
        </p:txBody>
      </p:sp>
      <p:sp>
        <p:nvSpPr>
          <p:cNvPr id="4" name="Slide Number Placeholder 3"/>
          <p:cNvSpPr>
            <a:spLocks noGrp="1"/>
          </p:cNvSpPr>
          <p:nvPr>
            <p:ph type="sldNum" sz="quarter"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6</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challenges in evaluating evidence related to Dr. Hart’s disappearance stemmed from conflicting accounts and potential biases, highlighting the need for careful scrutiny to ensure credible information. This case serves as a reminder of the critical importance of transparency and robust ethical frameworks in robotics research, which are essential to safeguarding integrity and preventing ethical conflicts. Dr. Hart’s disappearance underscores the broader implications of advocating for ethical practices in high-stakes scientific fields. It emphasizes the need to foster accountability and protect whistleblowers who prioritize transparency and morality, ensuring that ethical standards are upheld in all areas of research and development.</a:t>
            </a:r>
          </a:p>
          <a:p>
            <a:endParaRPr lang="en-US" dirty="0"/>
          </a:p>
        </p:txBody>
      </p:sp>
      <p:sp>
        <p:nvSpPr>
          <p:cNvPr id="4" name="Slide Number Placeholder 3"/>
          <p:cNvSpPr>
            <a:spLocks noGrp="1"/>
          </p:cNvSpPr>
          <p:nvPr>
            <p:ph type="sldNum" sz="quarter"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7</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8</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33655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Title 1"/>
          <p:cNvSpPr>
            <a:spLocks noGrp="1"/>
          </p:cNvSpPr>
          <p:nvPr>
            <p:ph type="ctrTitle"/>
          </p:nvPr>
        </p:nvSpPr>
        <p:spPr>
          <a:xfrm>
            <a:off x="3962400"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400" y="4385732"/>
            <a:ext cx="7197726" cy="1405467"/>
          </a:xfrm>
        </p:spPr>
        <p:txBody>
          <a:bodyPr anchor="t">
            <a:normAutofit/>
          </a:bodyPr>
          <a:lstStyle>
            <a:lvl1pPr marL="0" indent="0" algn="r">
              <a:buNone/>
              <a:defRPr sz="1800" cap="all">
                <a:solidFill>
                  <a:schemeClr val="tx1"/>
                </a:solidFill>
              </a:defRPr>
            </a:lvl1pPr>
            <a:lvl2pPr marL="457182" indent="0" algn="ctr">
              <a:buNone/>
              <a:defRPr>
                <a:solidFill>
                  <a:schemeClr val="tx1">
                    <a:tint val="75000"/>
                  </a:schemeClr>
                </a:solidFill>
              </a:defRPr>
            </a:lvl2pPr>
            <a:lvl3pPr marL="914363" indent="0" algn="ctr">
              <a:buNone/>
              <a:defRPr>
                <a:solidFill>
                  <a:schemeClr val="tx1">
                    <a:tint val="75000"/>
                  </a:schemeClr>
                </a:solidFill>
              </a:defRPr>
            </a:lvl3pPr>
            <a:lvl4pPr marL="1371545" indent="0" algn="ctr">
              <a:buNone/>
              <a:defRPr>
                <a:solidFill>
                  <a:schemeClr val="tx1">
                    <a:tint val="75000"/>
                  </a:schemeClr>
                </a:solidFill>
              </a:defRPr>
            </a:lvl4pPr>
            <a:lvl5pPr marL="1828727" indent="0" algn="ctr">
              <a:buNone/>
              <a:defRPr>
                <a:solidFill>
                  <a:schemeClr val="tx1">
                    <a:tint val="75000"/>
                  </a:schemeClr>
                </a:solidFill>
              </a:defRPr>
            </a:lvl5pPr>
            <a:lvl6pPr marL="2285909" indent="0" algn="ctr">
              <a:buNone/>
              <a:defRPr>
                <a:solidFill>
                  <a:schemeClr val="tx1">
                    <a:tint val="75000"/>
                  </a:schemeClr>
                </a:solidFill>
              </a:defRPr>
            </a:lvl6pPr>
            <a:lvl7pPr marL="2743090" indent="0" algn="ctr">
              <a:buNone/>
              <a:defRPr>
                <a:solidFill>
                  <a:schemeClr val="tx1">
                    <a:tint val="75000"/>
                  </a:schemeClr>
                </a:solidFill>
              </a:defRPr>
            </a:lvl7pPr>
            <a:lvl8pPr marL="3200272" indent="0" algn="ctr">
              <a:buNone/>
              <a:defRPr>
                <a:solidFill>
                  <a:schemeClr val="tx1">
                    <a:tint val="75000"/>
                  </a:schemeClr>
                </a:solidFill>
              </a:defRPr>
            </a:lvl8pPr>
            <a:lvl9pPr marL="3657454"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6"/>
            <a:ext cx="1600200" cy="377825"/>
          </a:xfrm>
        </p:spPr>
        <p:txBody>
          <a:bodyPr/>
          <a:lstStyle/>
          <a:p>
            <a:fld id="{4AAD347D-5ACD-4C99-B74B-A9C85AD731AF}" type="datetimeFigureOut">
              <a:rPr lang="en-US" smtClean="0"/>
              <a:t>3/20/2025</a:t>
            </a:fld>
            <a:endParaRPr lang="en-US" dirty="0"/>
          </a:p>
        </p:txBody>
      </p:sp>
      <p:sp>
        <p:nvSpPr>
          <p:cNvPr id="5" name="Footer Placeholder 4"/>
          <p:cNvSpPr>
            <a:spLocks noGrp="1"/>
          </p:cNvSpPr>
          <p:nvPr>
            <p:ph type="ftr" sz="quarter" idx="11"/>
          </p:nvPr>
        </p:nvSpPr>
        <p:spPr>
          <a:xfrm>
            <a:off x="3962399" y="5870576"/>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6"/>
            <a:ext cx="551167" cy="3778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04915155"/>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0221245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Title 1"/>
          <p:cNvSpPr>
            <a:spLocks noGrp="1"/>
          </p:cNvSpPr>
          <p:nvPr>
            <p:ph type="title"/>
          </p:nvPr>
        </p:nvSpPr>
        <p:spPr>
          <a:xfrm>
            <a:off x="685801"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182" indent="0">
              <a:buNone/>
              <a:defRPr sz="1800">
                <a:solidFill>
                  <a:schemeClr val="tx1">
                    <a:tint val="75000"/>
                  </a:schemeClr>
                </a:solidFill>
              </a:defRPr>
            </a:lvl2pPr>
            <a:lvl3pPr marL="914363" indent="0">
              <a:buNone/>
              <a:defRPr sz="1600">
                <a:solidFill>
                  <a:schemeClr val="tx1">
                    <a:tint val="75000"/>
                  </a:schemeClr>
                </a:solidFill>
              </a:defRPr>
            </a:lvl3pPr>
            <a:lvl4pPr marL="1371545" indent="0">
              <a:buNone/>
              <a:defRPr sz="1400">
                <a:solidFill>
                  <a:schemeClr val="tx1">
                    <a:tint val="75000"/>
                  </a:schemeClr>
                </a:solidFill>
              </a:defRPr>
            </a:lvl4pPr>
            <a:lvl5pPr marL="1828727" indent="0">
              <a:buNone/>
              <a:defRPr sz="1400">
                <a:solidFill>
                  <a:schemeClr val="tx1">
                    <a:tint val="75000"/>
                  </a:schemeClr>
                </a:solidFill>
              </a:defRPr>
            </a:lvl5pPr>
            <a:lvl6pPr marL="2285909" indent="0">
              <a:buNone/>
              <a:defRPr sz="1400">
                <a:solidFill>
                  <a:schemeClr val="tx1">
                    <a:tint val="75000"/>
                  </a:schemeClr>
                </a:solidFill>
              </a:defRPr>
            </a:lvl6pPr>
            <a:lvl7pPr marL="2743090" indent="0">
              <a:buNone/>
              <a:defRPr sz="1400">
                <a:solidFill>
                  <a:schemeClr val="tx1">
                    <a:tint val="75000"/>
                  </a:schemeClr>
                </a:solidFill>
              </a:defRPr>
            </a:lvl7pPr>
            <a:lvl8pPr marL="3200272" indent="0">
              <a:buNone/>
              <a:defRPr sz="1400">
                <a:solidFill>
                  <a:schemeClr val="tx1">
                    <a:tint val="75000"/>
                  </a:schemeClr>
                </a:solidFill>
              </a:defRPr>
            </a:lvl8pPr>
            <a:lvl9pPr marL="3657454"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07979062"/>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8"/>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3/20/2025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2468507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1" y="2218267"/>
            <a:ext cx="4709054" cy="576262"/>
          </a:xfrm>
        </p:spPr>
        <p:txBody>
          <a:bodyPr anchor="b">
            <a:noAutofit/>
          </a:bodyPr>
          <a:lstStyle>
            <a:lvl1pPr marL="0" indent="0">
              <a:buNone/>
              <a:defRPr sz="2800" b="0"/>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2"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4" y="2226734"/>
            <a:ext cx="4722813" cy="576262"/>
          </a:xfrm>
        </p:spPr>
        <p:txBody>
          <a:bodyPr anchor="b">
            <a:noAutofit/>
          </a:bodyPr>
          <a:lstStyle>
            <a:lvl1pPr marL="0" indent="0">
              <a:buNone/>
              <a:defRPr sz="2800" b="0"/>
            </a:lvl1pPr>
            <a:lvl2pPr marL="457182" indent="0">
              <a:buNone/>
              <a:defRPr sz="2000" b="1"/>
            </a:lvl2pPr>
            <a:lvl3pPr marL="914363" indent="0">
              <a:buNone/>
              <a:defRPr sz="1800" b="1"/>
            </a:lvl3pPr>
            <a:lvl4pPr marL="1371545" indent="0">
              <a:buNone/>
              <a:defRPr sz="1600" b="1"/>
            </a:lvl4pPr>
            <a:lvl5pPr marL="1828727" indent="0">
              <a:buNone/>
              <a:defRPr sz="1600" b="1"/>
            </a:lvl5pPr>
            <a:lvl6pPr marL="2285909" indent="0">
              <a:buNone/>
              <a:defRPr sz="1600" b="1"/>
            </a:lvl6pPr>
            <a:lvl7pPr marL="2743090" indent="0">
              <a:buNone/>
              <a:defRPr sz="1600" b="1"/>
            </a:lvl7pPr>
            <a:lvl8pPr marL="3200272" indent="0">
              <a:buNone/>
              <a:defRPr sz="1600" b="1"/>
            </a:lvl8pPr>
            <a:lvl9pPr marL="365745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4"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3/20/2025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0493206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1571520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Date Placeholder 1"/>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5194766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Title 1"/>
          <p:cNvSpPr>
            <a:spLocks noGrp="1"/>
          </p:cNvSpPr>
          <p:nvPr>
            <p:ph type="title"/>
          </p:nvPr>
        </p:nvSpPr>
        <p:spPr>
          <a:xfrm>
            <a:off x="685801"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1" y="3445933"/>
            <a:ext cx="3680885" cy="1828800"/>
          </a:xfrm>
        </p:spPr>
        <p:txBody>
          <a:bodyPr anchor="t">
            <a:normAutofit/>
          </a:bodyPr>
          <a:lstStyle>
            <a:lvl1pPr marL="0" indent="0">
              <a:buNone/>
              <a:defRPr sz="1600"/>
            </a:lvl1pPr>
            <a:lvl2pPr marL="457182" indent="0">
              <a:buNone/>
              <a:defRPr sz="1200"/>
            </a:lvl2pPr>
            <a:lvl3pPr marL="914363" indent="0">
              <a:buNone/>
              <a:defRPr sz="1000"/>
            </a:lvl3pPr>
            <a:lvl4pPr marL="1371545" indent="0">
              <a:buNone/>
              <a:defRPr sz="900"/>
            </a:lvl4pPr>
            <a:lvl5pPr marL="1828727" indent="0">
              <a:buNone/>
              <a:defRPr sz="900"/>
            </a:lvl5pPr>
            <a:lvl6pPr marL="2285909" indent="0">
              <a:buNone/>
              <a:defRPr sz="900"/>
            </a:lvl6pPr>
            <a:lvl7pPr marL="2743090" indent="0">
              <a:buNone/>
              <a:defRPr sz="900"/>
            </a:lvl7pPr>
            <a:lvl8pPr marL="3200272" indent="0">
              <a:buNone/>
              <a:defRPr sz="900"/>
            </a:lvl8pPr>
            <a:lvl9pPr marL="3657454"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1643217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4"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182" indent="0">
              <a:buNone/>
              <a:defRPr sz="1600"/>
            </a:lvl2pPr>
            <a:lvl3pPr marL="914363" indent="0">
              <a:buNone/>
              <a:defRPr sz="1600"/>
            </a:lvl3pPr>
            <a:lvl4pPr marL="1371545" indent="0">
              <a:buNone/>
              <a:defRPr sz="1600"/>
            </a:lvl4pPr>
            <a:lvl5pPr marL="1828727" indent="0">
              <a:buNone/>
              <a:defRPr sz="1600"/>
            </a:lvl5pPr>
            <a:lvl6pPr marL="2285909" indent="0">
              <a:buNone/>
              <a:defRPr sz="1600"/>
            </a:lvl6pPr>
            <a:lvl7pPr marL="2743090" indent="0">
              <a:buNone/>
              <a:defRPr sz="1600"/>
            </a:lvl7pPr>
            <a:lvl8pPr marL="3200272" indent="0">
              <a:buNone/>
              <a:defRPr sz="1600"/>
            </a:lvl8pPr>
            <a:lvl9pPr marL="3657454"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182" indent="0">
              <a:buNone/>
              <a:defRPr sz="1200"/>
            </a:lvl2pPr>
            <a:lvl3pPr marL="914363" indent="0">
              <a:buNone/>
              <a:defRPr sz="1000"/>
            </a:lvl3pPr>
            <a:lvl4pPr marL="1371545" indent="0">
              <a:buNone/>
              <a:defRPr sz="900"/>
            </a:lvl4pPr>
            <a:lvl5pPr marL="1828727" indent="0">
              <a:buNone/>
              <a:defRPr sz="900"/>
            </a:lvl5pPr>
            <a:lvl6pPr marL="2285909" indent="0">
              <a:buNone/>
              <a:defRPr sz="900"/>
            </a:lvl6pPr>
            <a:lvl7pPr marL="2743090" indent="0">
              <a:buNone/>
              <a:defRPr sz="900"/>
            </a:lvl7pPr>
            <a:lvl8pPr marL="3200272" indent="0">
              <a:buNone/>
              <a:defRPr sz="900"/>
            </a:lvl8pPr>
            <a:lvl9pPr marL="3657454"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1654685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Title 1"/>
          <p:cNvSpPr>
            <a:spLocks noGrp="1"/>
          </p:cNvSpPr>
          <p:nvPr>
            <p:ph type="title"/>
          </p:nvPr>
        </p:nvSpPr>
        <p:spPr>
          <a:xfrm>
            <a:off x="685801"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1" y="932113"/>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182" indent="0">
              <a:buNone/>
              <a:defRPr sz="1600"/>
            </a:lvl2pPr>
            <a:lvl3pPr marL="914363" indent="0">
              <a:buNone/>
              <a:defRPr sz="1600"/>
            </a:lvl3pPr>
            <a:lvl4pPr marL="1371545" indent="0">
              <a:buNone/>
              <a:defRPr sz="1600"/>
            </a:lvl4pPr>
            <a:lvl5pPr marL="1828727" indent="0">
              <a:buNone/>
              <a:defRPr sz="1600"/>
            </a:lvl5pPr>
            <a:lvl6pPr marL="2285909" indent="0">
              <a:buNone/>
              <a:defRPr sz="1600"/>
            </a:lvl6pPr>
            <a:lvl7pPr marL="2743090" indent="0">
              <a:buNone/>
              <a:defRPr sz="1600"/>
            </a:lvl7pPr>
            <a:lvl8pPr marL="3200272" indent="0">
              <a:buNone/>
              <a:defRPr sz="1600"/>
            </a:lvl8pPr>
            <a:lvl9pPr marL="3657454"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1" y="5299603"/>
            <a:ext cx="10131427" cy="493712"/>
          </a:xfrm>
        </p:spPr>
        <p:txBody>
          <a:bodyPr anchor="t">
            <a:normAutofit/>
          </a:bodyPr>
          <a:lstStyle>
            <a:lvl1pPr marL="0" indent="0">
              <a:buNone/>
              <a:defRPr sz="1400"/>
            </a:lvl1pPr>
            <a:lvl2pPr marL="457182" indent="0">
              <a:buNone/>
              <a:defRPr sz="1200"/>
            </a:lvl2pPr>
            <a:lvl3pPr marL="914363" indent="0">
              <a:buNone/>
              <a:defRPr sz="1000"/>
            </a:lvl3pPr>
            <a:lvl4pPr marL="1371545" indent="0">
              <a:buNone/>
              <a:defRPr sz="900"/>
            </a:lvl4pPr>
            <a:lvl5pPr marL="1828727" indent="0">
              <a:buNone/>
              <a:defRPr sz="900"/>
            </a:lvl5pPr>
            <a:lvl6pPr marL="2285909" indent="0">
              <a:buNone/>
              <a:defRPr sz="900"/>
            </a:lvl6pPr>
            <a:lvl7pPr marL="2743090" indent="0">
              <a:buNone/>
              <a:defRPr sz="900"/>
            </a:lvl7pPr>
            <a:lvl8pPr marL="3200272" indent="0">
              <a:buNone/>
              <a:defRPr sz="900"/>
            </a:lvl8pPr>
            <a:lvl9pPr marL="3657454"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3/20/2025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4724712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Title 1"/>
          <p:cNvSpPr>
            <a:spLocks noGrp="1"/>
          </p:cNvSpPr>
          <p:nvPr>
            <p:ph type="title"/>
          </p:nvPr>
        </p:nvSpPr>
        <p:spPr>
          <a:xfrm>
            <a:off x="685802" y="609602"/>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182" indent="0">
              <a:buNone/>
              <a:defRPr sz="1800">
                <a:solidFill>
                  <a:schemeClr val="tx1">
                    <a:tint val="75000"/>
                  </a:schemeClr>
                </a:solidFill>
              </a:defRPr>
            </a:lvl2pPr>
            <a:lvl3pPr marL="914363" indent="0">
              <a:buNone/>
              <a:defRPr sz="1600">
                <a:solidFill>
                  <a:schemeClr val="tx1">
                    <a:tint val="75000"/>
                  </a:schemeClr>
                </a:solidFill>
              </a:defRPr>
            </a:lvl3pPr>
            <a:lvl4pPr marL="1371545" indent="0">
              <a:buNone/>
              <a:defRPr sz="1400">
                <a:solidFill>
                  <a:schemeClr val="tx1">
                    <a:tint val="75000"/>
                  </a:schemeClr>
                </a:solidFill>
              </a:defRPr>
            </a:lvl4pPr>
            <a:lvl5pPr marL="1828727" indent="0">
              <a:buNone/>
              <a:defRPr sz="1400">
                <a:solidFill>
                  <a:schemeClr val="tx1">
                    <a:tint val="75000"/>
                  </a:schemeClr>
                </a:solidFill>
              </a:defRPr>
            </a:lvl5pPr>
            <a:lvl6pPr marL="2285909" indent="0">
              <a:buNone/>
              <a:defRPr sz="1400">
                <a:solidFill>
                  <a:schemeClr val="tx1">
                    <a:tint val="75000"/>
                  </a:schemeClr>
                </a:solidFill>
              </a:defRPr>
            </a:lvl6pPr>
            <a:lvl7pPr marL="2743090" indent="0">
              <a:buNone/>
              <a:defRPr sz="1400">
                <a:solidFill>
                  <a:schemeClr val="tx1">
                    <a:tint val="75000"/>
                  </a:schemeClr>
                </a:solidFill>
              </a:defRPr>
            </a:lvl7pPr>
            <a:lvl8pPr marL="3200272" indent="0">
              <a:buNone/>
              <a:defRPr sz="1400">
                <a:solidFill>
                  <a:schemeClr val="tx1">
                    <a:tint val="75000"/>
                  </a:schemeClr>
                </a:solidFill>
              </a:defRPr>
            </a:lvl8pPr>
            <a:lvl9pPr marL="3657454"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33532604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8" y="609602"/>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6" y="3352800"/>
            <a:ext cx="9339184" cy="381000"/>
          </a:xfrm>
        </p:spPr>
        <p:txBody>
          <a:bodyPr anchor="ctr"/>
          <a:lstStyle>
            <a:lvl1pPr marL="0" indent="0">
              <a:buFontTx/>
              <a:buNone/>
              <a:defRPr/>
            </a:lvl1pPr>
            <a:lvl2pPr marL="457182" indent="0">
              <a:buFontTx/>
              <a:buNone/>
              <a:defRPr/>
            </a:lvl2pPr>
            <a:lvl3pPr marL="914363" indent="0">
              <a:buFontTx/>
              <a:buNone/>
              <a:defRPr/>
            </a:lvl3pPr>
            <a:lvl4pPr marL="1371545" indent="0">
              <a:buFontTx/>
              <a:buNone/>
              <a:defRPr/>
            </a:lvl4pPr>
            <a:lvl5pPr marL="1828727"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6" y="4343400"/>
            <a:ext cx="10152367" cy="1447800"/>
          </a:xfrm>
        </p:spPr>
        <p:txBody>
          <a:bodyPr anchor="ctr">
            <a:normAutofit/>
          </a:bodyPr>
          <a:lstStyle>
            <a:lvl1pPr marL="0" indent="0" algn="l">
              <a:buNone/>
              <a:defRPr sz="2000">
                <a:solidFill>
                  <a:schemeClr val="tx1"/>
                </a:solidFill>
              </a:defRPr>
            </a:lvl1pPr>
            <a:lvl2pPr marL="457182" indent="0">
              <a:buNone/>
              <a:defRPr sz="1800">
                <a:solidFill>
                  <a:schemeClr val="tx1">
                    <a:tint val="75000"/>
                  </a:schemeClr>
                </a:solidFill>
              </a:defRPr>
            </a:lvl2pPr>
            <a:lvl3pPr marL="914363" indent="0">
              <a:buNone/>
              <a:defRPr sz="1600">
                <a:solidFill>
                  <a:schemeClr val="tx1">
                    <a:tint val="75000"/>
                  </a:schemeClr>
                </a:solidFill>
              </a:defRPr>
            </a:lvl3pPr>
            <a:lvl4pPr marL="1371545" indent="0">
              <a:buNone/>
              <a:defRPr sz="1400">
                <a:solidFill>
                  <a:schemeClr val="tx1">
                    <a:tint val="75000"/>
                  </a:schemeClr>
                </a:solidFill>
              </a:defRPr>
            </a:lvl4pPr>
            <a:lvl5pPr marL="1828727" indent="0">
              <a:buNone/>
              <a:defRPr sz="1400">
                <a:solidFill>
                  <a:schemeClr val="tx1">
                    <a:tint val="75000"/>
                  </a:schemeClr>
                </a:solidFill>
              </a:defRPr>
            </a:lvl5pPr>
            <a:lvl6pPr marL="2285909" indent="0">
              <a:buNone/>
              <a:defRPr sz="1400">
                <a:solidFill>
                  <a:schemeClr val="tx1">
                    <a:tint val="75000"/>
                  </a:schemeClr>
                </a:solidFill>
              </a:defRPr>
            </a:lvl6pPr>
            <a:lvl7pPr marL="2743090" indent="0">
              <a:buNone/>
              <a:defRPr sz="1400">
                <a:solidFill>
                  <a:schemeClr val="tx1">
                    <a:tint val="75000"/>
                  </a:schemeClr>
                </a:solidFill>
              </a:defRPr>
            </a:lvl7pPr>
            <a:lvl8pPr marL="3200272" indent="0">
              <a:buNone/>
              <a:defRPr sz="1400">
                <a:solidFill>
                  <a:schemeClr val="tx1">
                    <a:tint val="75000"/>
                  </a:schemeClr>
                </a:solidFill>
              </a:defRPr>
            </a:lvl8pPr>
            <a:lvl9pPr marL="3657454"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69727734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Title 1"/>
          <p:cNvSpPr>
            <a:spLocks noGrp="1"/>
          </p:cNvSpPr>
          <p:nvPr>
            <p:ph type="title"/>
          </p:nvPr>
        </p:nvSpPr>
        <p:spPr>
          <a:xfrm>
            <a:off x="685803"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182" indent="0">
              <a:buNone/>
              <a:defRPr sz="1800">
                <a:solidFill>
                  <a:schemeClr val="tx1">
                    <a:tint val="75000"/>
                  </a:schemeClr>
                </a:solidFill>
              </a:defRPr>
            </a:lvl2pPr>
            <a:lvl3pPr marL="914363" indent="0">
              <a:buNone/>
              <a:defRPr sz="1600">
                <a:solidFill>
                  <a:schemeClr val="tx1">
                    <a:tint val="75000"/>
                  </a:schemeClr>
                </a:solidFill>
              </a:defRPr>
            </a:lvl3pPr>
            <a:lvl4pPr marL="1371545" indent="0">
              <a:buNone/>
              <a:defRPr sz="1400">
                <a:solidFill>
                  <a:schemeClr val="tx1">
                    <a:tint val="75000"/>
                  </a:schemeClr>
                </a:solidFill>
              </a:defRPr>
            </a:lvl4pPr>
            <a:lvl5pPr marL="1828727" indent="0">
              <a:buNone/>
              <a:defRPr sz="1400">
                <a:solidFill>
                  <a:schemeClr val="tx1">
                    <a:tint val="75000"/>
                  </a:schemeClr>
                </a:solidFill>
              </a:defRPr>
            </a:lvl5pPr>
            <a:lvl6pPr marL="2285909" indent="0">
              <a:buNone/>
              <a:defRPr sz="1400">
                <a:solidFill>
                  <a:schemeClr val="tx1">
                    <a:tint val="75000"/>
                  </a:schemeClr>
                </a:solidFill>
              </a:defRPr>
            </a:lvl6pPr>
            <a:lvl7pPr marL="2743090" indent="0">
              <a:buNone/>
              <a:defRPr sz="1400">
                <a:solidFill>
                  <a:schemeClr val="tx1">
                    <a:tint val="75000"/>
                  </a:schemeClr>
                </a:solidFill>
              </a:defRPr>
            </a:lvl7pPr>
            <a:lvl8pPr marL="3200272" indent="0">
              <a:buNone/>
              <a:defRPr sz="1400">
                <a:solidFill>
                  <a:schemeClr val="tx1">
                    <a:tint val="75000"/>
                  </a:schemeClr>
                </a:solidFill>
              </a:defRPr>
            </a:lvl8pPr>
            <a:lvl9pPr marL="3657454"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9593043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8" y="609602"/>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775200"/>
            <a:ext cx="10135436" cy="1016000"/>
          </a:xfrm>
        </p:spPr>
        <p:txBody>
          <a:bodyPr anchor="t">
            <a:normAutofit/>
          </a:bodyPr>
          <a:lstStyle>
            <a:lvl1pPr marL="0" indent="0" algn="l">
              <a:buNone/>
              <a:defRPr sz="1800">
                <a:solidFill>
                  <a:schemeClr val="tx1"/>
                </a:solidFill>
              </a:defRPr>
            </a:lvl1pPr>
            <a:lvl2pPr marL="457182" indent="0">
              <a:buNone/>
              <a:defRPr sz="1800">
                <a:solidFill>
                  <a:schemeClr val="tx1">
                    <a:tint val="75000"/>
                  </a:schemeClr>
                </a:solidFill>
              </a:defRPr>
            </a:lvl2pPr>
            <a:lvl3pPr marL="914363" indent="0">
              <a:buNone/>
              <a:defRPr sz="1600">
                <a:solidFill>
                  <a:schemeClr val="tx1">
                    <a:tint val="75000"/>
                  </a:schemeClr>
                </a:solidFill>
              </a:defRPr>
            </a:lvl3pPr>
            <a:lvl4pPr marL="1371545" indent="0">
              <a:buNone/>
              <a:defRPr sz="1400">
                <a:solidFill>
                  <a:schemeClr val="tx1">
                    <a:tint val="75000"/>
                  </a:schemeClr>
                </a:solidFill>
              </a:defRPr>
            </a:lvl4pPr>
            <a:lvl5pPr marL="1828727" indent="0">
              <a:buNone/>
              <a:defRPr sz="1400">
                <a:solidFill>
                  <a:schemeClr val="tx1">
                    <a:tint val="75000"/>
                  </a:schemeClr>
                </a:solidFill>
              </a:defRPr>
            </a:lvl5pPr>
            <a:lvl6pPr marL="2285909" indent="0">
              <a:buNone/>
              <a:defRPr sz="1400">
                <a:solidFill>
                  <a:schemeClr val="tx1">
                    <a:tint val="75000"/>
                  </a:schemeClr>
                </a:solidFill>
              </a:defRPr>
            </a:lvl6pPr>
            <a:lvl7pPr marL="2743090" indent="0">
              <a:buNone/>
              <a:defRPr sz="1400">
                <a:solidFill>
                  <a:schemeClr val="tx1">
                    <a:tint val="75000"/>
                  </a:schemeClr>
                </a:solidFill>
              </a:defRPr>
            </a:lvl7pPr>
            <a:lvl8pPr marL="3200272" indent="0">
              <a:buNone/>
              <a:defRPr sz="1400">
                <a:solidFill>
                  <a:schemeClr val="tx1">
                    <a:tint val="75000"/>
                  </a:schemeClr>
                </a:solidFill>
              </a:defRPr>
            </a:lvl8pPr>
            <a:lvl9pPr marL="3657454"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0488010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Title 1"/>
          <p:cNvSpPr>
            <a:spLocks noGrp="1"/>
          </p:cNvSpPr>
          <p:nvPr>
            <p:ph type="title"/>
          </p:nvPr>
        </p:nvSpPr>
        <p:spPr>
          <a:xfrm>
            <a:off x="685802" y="609602"/>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182" indent="0">
              <a:buNone/>
              <a:defRPr sz="1800">
                <a:solidFill>
                  <a:schemeClr val="tx1">
                    <a:tint val="75000"/>
                  </a:schemeClr>
                </a:solidFill>
              </a:defRPr>
            </a:lvl2pPr>
            <a:lvl3pPr marL="914363" indent="0">
              <a:buNone/>
              <a:defRPr sz="1600">
                <a:solidFill>
                  <a:schemeClr val="tx1">
                    <a:tint val="75000"/>
                  </a:schemeClr>
                </a:solidFill>
              </a:defRPr>
            </a:lvl3pPr>
            <a:lvl4pPr marL="1371545" indent="0">
              <a:buNone/>
              <a:defRPr sz="1400">
                <a:solidFill>
                  <a:schemeClr val="tx1">
                    <a:tint val="75000"/>
                  </a:schemeClr>
                </a:solidFill>
              </a:defRPr>
            </a:lvl4pPr>
            <a:lvl5pPr marL="1828727" indent="0">
              <a:buNone/>
              <a:defRPr sz="1400">
                <a:solidFill>
                  <a:schemeClr val="tx1">
                    <a:tint val="75000"/>
                  </a:schemeClr>
                </a:solidFill>
              </a:defRPr>
            </a:lvl5pPr>
            <a:lvl6pPr marL="2285909" indent="0">
              <a:buNone/>
              <a:defRPr sz="1400">
                <a:solidFill>
                  <a:schemeClr val="tx1">
                    <a:tint val="75000"/>
                  </a:schemeClr>
                </a:solidFill>
              </a:defRPr>
            </a:lvl6pPr>
            <a:lvl7pPr marL="2743090" indent="0">
              <a:buNone/>
              <a:defRPr sz="1400">
                <a:solidFill>
                  <a:schemeClr val="tx1">
                    <a:tint val="75000"/>
                  </a:schemeClr>
                </a:solidFill>
              </a:defRPr>
            </a:lvl7pPr>
            <a:lvl8pPr marL="3200272" indent="0">
              <a:buNone/>
              <a:defRPr sz="1400">
                <a:solidFill>
                  <a:schemeClr val="tx1">
                    <a:tint val="75000"/>
                  </a:schemeClr>
                </a:solidFill>
              </a:defRPr>
            </a:lvl8pPr>
            <a:lvl9pPr marL="3657454"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5012684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8" name="Title 1"/>
          <p:cNvSpPr>
            <a:spLocks noGrp="1"/>
          </p:cNvSpPr>
          <p:nvPr>
            <p:ph type="title"/>
          </p:nvPr>
        </p:nvSpPr>
        <p:spPr>
          <a:xfrm>
            <a:off x="685802" y="609601"/>
            <a:ext cx="10131425" cy="1456267"/>
          </a:xfrm>
        </p:spPr>
        <p:txBody>
          <a:bodyPr/>
          <a:lstStyle/>
          <a:p>
            <a:r>
              <a:rPr lang="en-US"/>
              <a:t>Click to edit Master title style</a:t>
            </a:r>
            <a:endParaRPr lang="en-US" dirty="0"/>
          </a:p>
        </p:txBody>
      </p:sp>
    </p:spTree>
    <p:extLst>
      <p:ext uri="{BB962C8B-B14F-4D97-AF65-F5344CB8AC3E}">
        <p14:creationId xmlns:p14="http://schemas.microsoft.com/office/powerpoint/2010/main" val="360896209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88825" cy="6856214"/>
          </a:xfrm>
          <a:prstGeom prst="rect">
            <a:avLst/>
          </a:prstGeom>
        </p:spPr>
      </p:pic>
      <p:sp>
        <p:nvSpPr>
          <p:cNvPr id="2" name="Vertical Title 1"/>
          <p:cNvSpPr>
            <a:spLocks noGrp="1"/>
          </p:cNvSpPr>
          <p:nvPr>
            <p:ph type="title" orient="vert"/>
          </p:nvPr>
        </p:nvSpPr>
        <p:spPr>
          <a:xfrm>
            <a:off x="8658675" y="609600"/>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558162753"/>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44769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88040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80066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83117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00608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663730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903751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1502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2" y="609601"/>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2" y="2142068"/>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6"/>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AAD347D-5ACD-4C99-B74B-A9C85AD731AF}" type="datetimeFigureOut">
              <a:rPr lang="en-US" smtClean="0"/>
              <a:t>3/20/2025</a:t>
            </a:fld>
            <a:endParaRPr lang="en-US" dirty="0"/>
          </a:p>
        </p:txBody>
      </p:sp>
      <p:sp>
        <p:nvSpPr>
          <p:cNvPr id="5" name="Footer Placeholder 4"/>
          <p:cNvSpPr>
            <a:spLocks noGrp="1"/>
          </p:cNvSpPr>
          <p:nvPr>
            <p:ph type="ftr" sz="quarter" idx="3"/>
          </p:nvPr>
        </p:nvSpPr>
        <p:spPr>
          <a:xfrm>
            <a:off x="685801" y="5870576"/>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1" y="5870576"/>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1196003540"/>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 id="2147483680" r:id="rId19"/>
    <p:sldLayoutId id="2147483681" r:id="rId20"/>
    <p:sldLayoutId id="2147483682" r:id="rId21"/>
    <p:sldLayoutId id="2147483683" r:id="rId22"/>
    <p:sldLayoutId id="2147483684" r:id="rId23"/>
    <p:sldLayoutId id="2147483685" r:id="rId24"/>
    <p:sldLayoutId id="2147483686" r:id="rId25"/>
  </p:sldLayoutIdLst>
  <p:hf sldNum="0" hdr="0" ftr="0" dt="0"/>
  <p:txStyles>
    <p:titleStyle>
      <a:lvl1pPr algn="l" defTabSz="457182"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39" indent="-285739" algn="l" defTabSz="457182"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20" indent="-285739" algn="l" defTabSz="457182"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02" indent="-285739" algn="l" defTabSz="457182"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2988" indent="-171443" algn="l" defTabSz="457182"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170" indent="-171443" algn="l" defTabSz="457182"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499" indent="-228591" algn="l" defTabSz="457182"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681" indent="-228591" algn="l" defTabSz="457182"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8863" indent="-228591" algn="l" defTabSz="457182"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045" indent="-228591" algn="l" defTabSz="457182"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182" rtl="0" eaLnBrk="1" latinLnBrk="0" hangingPunct="1">
        <a:defRPr sz="1800" kern="1200">
          <a:solidFill>
            <a:schemeClr val="tx1"/>
          </a:solidFill>
          <a:latin typeface="+mn-lt"/>
          <a:ea typeface="+mn-ea"/>
          <a:cs typeface="+mn-cs"/>
        </a:defRPr>
      </a:lvl1pPr>
      <a:lvl2pPr marL="457182" algn="l" defTabSz="457182" rtl="0" eaLnBrk="1" latinLnBrk="0" hangingPunct="1">
        <a:defRPr sz="1800" kern="1200">
          <a:solidFill>
            <a:schemeClr val="tx1"/>
          </a:solidFill>
          <a:latin typeface="+mn-lt"/>
          <a:ea typeface="+mn-ea"/>
          <a:cs typeface="+mn-cs"/>
        </a:defRPr>
      </a:lvl2pPr>
      <a:lvl3pPr marL="914363" algn="l" defTabSz="457182" rtl="0" eaLnBrk="1" latinLnBrk="0" hangingPunct="1">
        <a:defRPr sz="1800" kern="1200">
          <a:solidFill>
            <a:schemeClr val="tx1"/>
          </a:solidFill>
          <a:latin typeface="+mn-lt"/>
          <a:ea typeface="+mn-ea"/>
          <a:cs typeface="+mn-cs"/>
        </a:defRPr>
      </a:lvl3pPr>
      <a:lvl4pPr marL="1371545" algn="l" defTabSz="457182" rtl="0" eaLnBrk="1" latinLnBrk="0" hangingPunct="1">
        <a:defRPr sz="1800" kern="1200">
          <a:solidFill>
            <a:schemeClr val="tx1"/>
          </a:solidFill>
          <a:latin typeface="+mn-lt"/>
          <a:ea typeface="+mn-ea"/>
          <a:cs typeface="+mn-cs"/>
        </a:defRPr>
      </a:lvl4pPr>
      <a:lvl5pPr marL="1828727" algn="l" defTabSz="457182" rtl="0" eaLnBrk="1" latinLnBrk="0" hangingPunct="1">
        <a:defRPr sz="1800" kern="1200">
          <a:solidFill>
            <a:schemeClr val="tx1"/>
          </a:solidFill>
          <a:latin typeface="+mn-lt"/>
          <a:ea typeface="+mn-ea"/>
          <a:cs typeface="+mn-cs"/>
        </a:defRPr>
      </a:lvl5pPr>
      <a:lvl6pPr marL="2285909" algn="l" defTabSz="457182" rtl="0" eaLnBrk="1" latinLnBrk="0" hangingPunct="1">
        <a:defRPr sz="1800" kern="1200">
          <a:solidFill>
            <a:schemeClr val="tx1"/>
          </a:solidFill>
          <a:latin typeface="+mn-lt"/>
          <a:ea typeface="+mn-ea"/>
          <a:cs typeface="+mn-cs"/>
        </a:defRPr>
      </a:lvl6pPr>
      <a:lvl7pPr marL="2743090" algn="l" defTabSz="457182" rtl="0" eaLnBrk="1" latinLnBrk="0" hangingPunct="1">
        <a:defRPr sz="1800" kern="1200">
          <a:solidFill>
            <a:schemeClr val="tx1"/>
          </a:solidFill>
          <a:latin typeface="+mn-lt"/>
          <a:ea typeface="+mn-ea"/>
          <a:cs typeface="+mn-cs"/>
        </a:defRPr>
      </a:lvl7pPr>
      <a:lvl8pPr marL="3200272" algn="l" defTabSz="457182" rtl="0" eaLnBrk="1" latinLnBrk="0" hangingPunct="1">
        <a:defRPr sz="1800" kern="1200">
          <a:solidFill>
            <a:schemeClr val="tx1"/>
          </a:solidFill>
          <a:latin typeface="+mn-lt"/>
          <a:ea typeface="+mn-ea"/>
          <a:cs typeface="+mn-cs"/>
        </a:defRPr>
      </a:lvl8pPr>
      <a:lvl9pPr marL="3657454" algn="l" defTabSz="457182"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0.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3.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3390/a17100432" TargetMode="External"/><Relationship Id="rId2" Type="http://schemas.openxmlformats.org/officeDocument/2006/relationships/notesSlide" Target="../notesSlides/notesSlide8.xml"/><Relationship Id="rId1" Type="http://schemas.openxmlformats.org/officeDocument/2006/relationships/slideLayout" Target="../slideLayouts/slideLayout25.xml"/><Relationship Id="rId4" Type="http://schemas.openxmlformats.org/officeDocument/2006/relationships/hyperlink" Target="https://doi.org/10.1080/03085147.2023.2175451"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541810B-AE54-4C51-B652-41116B35F772}"/>
              </a:ext>
            </a:extLst>
          </p:cNvPr>
          <p:cNvSpPr/>
          <p:nvPr/>
        </p:nvSpPr>
        <p:spPr>
          <a:xfrm>
            <a:off x="1924050" y="752474"/>
            <a:ext cx="8162924" cy="1953868"/>
          </a:xfrm>
          <a:prstGeom prst="rect">
            <a:avLst/>
          </a:prstGeom>
        </p:spPr>
        <p:txBody>
          <a:bodyPr wrap="square">
            <a:spAutoFit/>
          </a:bodyPr>
          <a:lstStyle/>
          <a:p>
            <a:pPr algn="ctr">
              <a:lnSpc>
                <a:spcPct val="150000"/>
              </a:lnSpc>
            </a:pPr>
            <a:r>
              <a:rPr lang="en-US" sz="2800" b="1" dirty="0">
                <a:latin typeface="Times New Roman" panose="02020603050405020304" pitchFamily="18" charset="0"/>
                <a:cs typeface="Times New Roman" panose="02020603050405020304" pitchFamily="18" charset="0"/>
              </a:rPr>
              <a:t>The Disappearance of Dr. Hart</a:t>
            </a:r>
          </a:p>
          <a:p>
            <a:pPr algn="ctr">
              <a:lnSpc>
                <a:spcPct val="150000"/>
              </a:lnSpc>
            </a:pPr>
            <a:r>
              <a:rPr lang="en-US" sz="2800" b="1" dirty="0">
                <a:latin typeface="Times New Roman" panose="02020603050405020304" pitchFamily="18" charset="0"/>
                <a:cs typeface="Times New Roman" panose="02020603050405020304" pitchFamily="18" charset="0"/>
              </a:rPr>
              <a:t>Subtitle: Investigating Ethical Challenges and Professional Pressures in Robotics</a:t>
            </a:r>
          </a:p>
        </p:txBody>
      </p:sp>
      <p:pic>
        <p:nvPicPr>
          <p:cNvPr id="2" name="Picture 1">
            <a:extLst>
              <a:ext uri="{FF2B5EF4-FFF2-40B4-BE49-F238E27FC236}">
                <a16:creationId xmlns:a16="http://schemas.microsoft.com/office/drawing/2014/main" id="{B8E9C9EE-A48B-48CE-8140-D52E1796DAFC}"/>
              </a:ext>
            </a:extLst>
          </p:cNvPr>
          <p:cNvPicPr>
            <a:picLocks noChangeAspect="1"/>
          </p:cNvPicPr>
          <p:nvPr/>
        </p:nvPicPr>
        <p:blipFill>
          <a:blip r:embed="rId3"/>
          <a:stretch>
            <a:fillRect/>
          </a:stretch>
        </p:blipFill>
        <p:spPr>
          <a:xfrm>
            <a:off x="3127738" y="2876550"/>
            <a:ext cx="5936524" cy="37909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295275" y="327620"/>
            <a:ext cx="5775425" cy="1995488"/>
          </a:xfrm>
          <a:prstGeom prst="rect">
            <a:avLst/>
          </a:prstGeom>
          <a:noFill/>
          <a:ln/>
        </p:spPr>
        <p:txBody>
          <a:bodyPr wrap="none" lIns="0" tIns="0" rIns="0" bIns="0" rtlCol="0" anchor="t"/>
          <a:lstStyle/>
          <a:p>
            <a:pPr defTabSz="380985">
              <a:lnSpc>
                <a:spcPts val="4666"/>
              </a:lnSpc>
            </a:pPr>
            <a:r>
              <a:rPr lang="en-US" sz="3708" b="1" dirty="0">
                <a:solidFill>
                  <a:schemeClr val="accent6">
                    <a:lumMod val="20000"/>
                    <a:lumOff val="80000"/>
                  </a:schemeClr>
                </a:solidFill>
                <a:latin typeface="Brygada 1918 Bold" pitchFamily="34" charset="0"/>
                <a:ea typeface="Brygada 1918 Bold" pitchFamily="34" charset="-122"/>
                <a:cs typeface="Brygada 1918 Bold" pitchFamily="34" charset="-120"/>
              </a:rPr>
              <a:t> </a:t>
            </a:r>
            <a:r>
              <a:rPr lang="en-US" sz="3708" b="1" dirty="0">
                <a:solidFill>
                  <a:schemeClr val="accent6">
                    <a:lumMod val="20000"/>
                    <a:lumOff val="80000"/>
                  </a:schemeClr>
                </a:solidFill>
                <a:latin typeface="Times New Roman" panose="02020603050405020304" pitchFamily="18" charset="0"/>
                <a:ea typeface="Brygada 1918 Bold" pitchFamily="34" charset="-122"/>
                <a:cs typeface="Times New Roman" panose="02020603050405020304" pitchFamily="18" charset="0"/>
              </a:rPr>
              <a:t>Introduction</a:t>
            </a:r>
            <a:endParaRPr lang="en-US" sz="3708" dirty="0">
              <a:solidFill>
                <a:schemeClr val="accent6">
                  <a:lumMod val="20000"/>
                  <a:lumOff val="80000"/>
                </a:schemeClr>
              </a:solidFill>
              <a:latin typeface="Times New Roman" panose="02020603050405020304" pitchFamily="18" charset="0"/>
              <a:cs typeface="Times New Roman" panose="02020603050405020304" pitchFamily="18" charset="0"/>
            </a:endParaRPr>
          </a:p>
        </p:txBody>
      </p:sp>
      <p:sp>
        <p:nvSpPr>
          <p:cNvPr id="4" name="Text 2"/>
          <p:cNvSpPr/>
          <p:nvPr/>
        </p:nvSpPr>
        <p:spPr>
          <a:xfrm>
            <a:off x="594667" y="1329729"/>
            <a:ext cx="11302057" cy="4832946"/>
          </a:xfrm>
          <a:prstGeom prst="rect">
            <a:avLst/>
          </a:prstGeom>
          <a:noFill/>
          <a:ln/>
        </p:spPr>
        <p:txBody>
          <a:bodyPr wrap="square" lIns="0" tIns="0" rIns="0" bIns="0" rtlCol="0" anchor="t"/>
          <a:lstStyle/>
          <a:p>
            <a:pPr marL="285750" indent="-285750" algn="just" defTabSz="380985">
              <a:lnSpc>
                <a:spcPct val="150000"/>
              </a:lnSpc>
              <a:buFont typeface="Arial" panose="020B0604020202020204" pitchFamily="34" charset="0"/>
              <a:buChar char="•"/>
            </a:pPr>
            <a:r>
              <a:rPr lang="en-US"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rPr>
              <a:t>Dr. Hart’s Contributions: </a:t>
            </a:r>
          </a:p>
          <a:p>
            <a:pPr algn="just" defTabSz="380985">
              <a:lnSpc>
                <a:spcPct val="150000"/>
              </a:lnSpc>
            </a:pPr>
            <a:r>
              <a:rPr lang="en-US" sz="1600" b="1" dirty="0">
                <a:latin typeface="Times New Roman" panose="02020603050405020304" pitchFamily="18" charset="0"/>
                <a:ea typeface="Brygada 1918 Bold"/>
                <a:cs typeface="Times New Roman" panose="02020603050405020304" pitchFamily="18" charset="0"/>
              </a:rPr>
              <a:t>Renowned for her pioneering work in robotics and ethical AI, Dr. Hart focused on developing algorithms for transparency and fairness, championing ethical policies, and addressing concerns around militarized robotics.</a:t>
            </a:r>
          </a:p>
          <a:p>
            <a:pPr marL="285750" indent="-285750" algn="just" defTabSz="380985">
              <a:lnSpc>
                <a:spcPct val="150000"/>
              </a:lnSpc>
              <a:buFont typeface="Arial" panose="020B0604020202020204" pitchFamily="34" charset="0"/>
              <a:buChar char="•"/>
            </a:pPr>
            <a:r>
              <a:rPr lang="en-US"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rPr>
              <a:t>Purpose of the Report:</a:t>
            </a:r>
          </a:p>
          <a:p>
            <a:pPr algn="just" defTabSz="380985">
              <a:lnSpc>
                <a:spcPct val="150000"/>
              </a:lnSpc>
            </a:pPr>
            <a:r>
              <a:rPr lang="en-US" sz="1600" b="1" dirty="0">
                <a:latin typeface="Times New Roman" panose="02020603050405020304" pitchFamily="18" charset="0"/>
                <a:ea typeface="Brygada 1918 Bold"/>
                <a:cs typeface="Times New Roman" panose="02020603050405020304" pitchFamily="18" charset="0"/>
              </a:rPr>
              <a:t>To investigate the circumstances surrounding Dr. Hart's disappearance, exploring professional and personal factors that may have contributed.</a:t>
            </a:r>
          </a:p>
          <a:p>
            <a:pPr marL="285750" indent="-285750" algn="just">
              <a:lnSpc>
                <a:spcPct val="150000"/>
              </a:lnSpc>
              <a:buFont typeface="Arial" panose="020B0604020202020204" pitchFamily="34" charset="0"/>
              <a:buChar char="•"/>
            </a:pPr>
            <a:r>
              <a:rPr lang="en-US"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rPr>
              <a:t>Key Questions:</a:t>
            </a:r>
          </a:p>
          <a:p>
            <a:pPr algn="just">
              <a:lnSpc>
                <a:spcPct val="150000"/>
              </a:lnSpc>
            </a:pPr>
            <a:r>
              <a:rPr lang="en-US" sz="1600" b="1" dirty="0">
                <a:latin typeface="Times New Roman" panose="02020603050405020304" pitchFamily="18" charset="0"/>
                <a:ea typeface="Brygada 1918 Bold"/>
                <a:cs typeface="Times New Roman" panose="02020603050405020304" pitchFamily="18" charset="0"/>
              </a:rPr>
              <a:t>What were the underlying factors leading to her disappearance?</a:t>
            </a:r>
          </a:p>
          <a:p>
            <a:pPr algn="just">
              <a:lnSpc>
                <a:spcPct val="150000"/>
              </a:lnSpc>
            </a:pPr>
            <a:r>
              <a:rPr lang="en-US" sz="1600" b="1" dirty="0">
                <a:latin typeface="Times New Roman" panose="02020603050405020304" pitchFamily="18" charset="0"/>
                <a:ea typeface="Brygada 1918 Bold"/>
                <a:cs typeface="Times New Roman" panose="02020603050405020304" pitchFamily="18" charset="0"/>
              </a:rPr>
              <a:t>Were workplace tensions or external pressures involved?</a:t>
            </a:r>
          </a:p>
          <a:p>
            <a:pPr marL="285750" indent="-285750" algn="just" defTabSz="380985">
              <a:lnSpc>
                <a:spcPct val="150000"/>
              </a:lnSpc>
              <a:buFont typeface="Arial" panose="020B0604020202020204" pitchFamily="34" charset="0"/>
              <a:buChar char="•"/>
            </a:pPr>
            <a:r>
              <a:rPr lang="en-US"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rPr>
              <a:t>Ethical Challenges: </a:t>
            </a:r>
          </a:p>
          <a:p>
            <a:pPr algn="just" defTabSz="380985">
              <a:lnSpc>
                <a:spcPct val="150000"/>
              </a:lnSpc>
            </a:pPr>
            <a:r>
              <a:rPr lang="en-US" sz="1600" b="1" dirty="0">
                <a:latin typeface="Times New Roman" panose="02020603050405020304" pitchFamily="18" charset="0"/>
                <a:ea typeface="Brygada 1918 Bold"/>
                <a:cs typeface="Times New Roman" panose="02020603050405020304" pitchFamily="18" charset="0"/>
              </a:rPr>
              <a:t>She examines how ethical dilemmas in robotics such as privacy, human oversight, and </a:t>
            </a:r>
            <a:r>
              <a:rPr lang="en-US" sz="1600" b="1" dirty="0" err="1">
                <a:latin typeface="Times New Roman" panose="02020603050405020304" pitchFamily="18" charset="0"/>
                <a:ea typeface="Brygada 1918 Bold"/>
                <a:cs typeface="Times New Roman" panose="02020603050405020304" pitchFamily="18" charset="0"/>
              </a:rPr>
              <a:t>militarised</a:t>
            </a:r>
            <a:r>
              <a:rPr lang="en-US" sz="1600" b="1" dirty="0">
                <a:latin typeface="Times New Roman" panose="02020603050405020304" pitchFamily="18" charset="0"/>
                <a:ea typeface="Brygada 1918 Bold"/>
                <a:cs typeface="Times New Roman" panose="02020603050405020304" pitchFamily="18" charset="0"/>
              </a:rPr>
              <a:t> AI may have shaped her professional struggles.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9101" y="260350"/>
            <a:ext cx="8353424" cy="1245295"/>
          </a:xfrm>
          <a:prstGeom prst="rect">
            <a:avLst/>
          </a:prstGeom>
          <a:noFill/>
          <a:ln/>
        </p:spPr>
        <p:txBody>
          <a:bodyPr wrap="none" lIns="0" tIns="0" rIns="0" bIns="0" rtlCol="0" anchor="t"/>
          <a:lstStyle/>
          <a:p>
            <a:pPr algn="ctr" defTabSz="380985">
              <a:lnSpc>
                <a:spcPts val="4666"/>
              </a:lnSpc>
            </a:pPr>
            <a:r>
              <a:rPr lang="en-US" sz="3600" b="1" dirty="0">
                <a:solidFill>
                  <a:srgbClr val="FFB393"/>
                </a:solidFill>
                <a:latin typeface="Times New Roman" panose="02020603050405020304" pitchFamily="18" charset="0"/>
                <a:ea typeface="Brygada 1918 Bold" pitchFamily="34" charset="-122"/>
                <a:cs typeface="Times New Roman" panose="02020603050405020304" pitchFamily="18" charset="0"/>
              </a:rPr>
              <a:t>Key Evidence - Professional Tensions</a:t>
            </a:r>
            <a:endParaRPr lang="en-US" sz="3600" dirty="0">
              <a:solidFill>
                <a:prstClr val="white"/>
              </a:solidFill>
              <a:latin typeface="Times New Roman" panose="02020603050405020304" pitchFamily="18" charset="0"/>
              <a:cs typeface="Times New Roman" panose="02020603050405020304" pitchFamily="18" charset="0"/>
            </a:endParaRPr>
          </a:p>
        </p:txBody>
      </p:sp>
      <p:pic>
        <p:nvPicPr>
          <p:cNvPr id="3" name="Image 0" descr="preencoded.png"/>
          <p:cNvPicPr>
            <a:picLocks noChangeAspect="1"/>
          </p:cNvPicPr>
          <p:nvPr/>
        </p:nvPicPr>
        <p:blipFill>
          <a:blip r:embed="rId3"/>
          <a:stretch>
            <a:fillRect/>
          </a:stretch>
        </p:blipFill>
        <p:spPr>
          <a:xfrm>
            <a:off x="2457351" y="1862435"/>
            <a:ext cx="1805583" cy="1331813"/>
          </a:xfrm>
          <a:prstGeom prst="rect">
            <a:avLst/>
          </a:prstGeom>
        </p:spPr>
      </p:pic>
      <p:sp>
        <p:nvSpPr>
          <p:cNvPr id="4" name="Text 1"/>
          <p:cNvSpPr/>
          <p:nvPr/>
        </p:nvSpPr>
        <p:spPr>
          <a:xfrm>
            <a:off x="3304282" y="2522835"/>
            <a:ext cx="111522" cy="356791"/>
          </a:xfrm>
          <a:prstGeom prst="rect">
            <a:avLst/>
          </a:prstGeom>
          <a:noFill/>
          <a:ln/>
        </p:spPr>
        <p:txBody>
          <a:bodyPr wrap="none" lIns="0" tIns="0" rIns="0" bIns="0" rtlCol="0" anchor="t"/>
          <a:lstStyle/>
          <a:p>
            <a:pPr algn="ctr" defTabSz="380985">
              <a:lnSpc>
                <a:spcPts val="2792"/>
              </a:lnSpc>
            </a:pPr>
            <a:r>
              <a:rPr lang="en-US" sz="1750" b="1" dirty="0">
                <a:solidFill>
                  <a:srgbClr val="F4CAB8"/>
                </a:solidFill>
                <a:latin typeface="Brygada 1918 Bold" pitchFamily="34" charset="0"/>
                <a:ea typeface="Brygada 1918 Bold" pitchFamily="34" charset="-122"/>
                <a:cs typeface="Brygada 1918 Bold" pitchFamily="34" charset="-120"/>
              </a:rPr>
              <a:t>1</a:t>
            </a:r>
            <a:endParaRPr lang="en-US" sz="1750" dirty="0">
              <a:solidFill>
                <a:prstClr val="white"/>
              </a:solidFill>
              <a:latin typeface="Calibri" panose="020F0502020204030204"/>
            </a:endParaRPr>
          </a:p>
        </p:txBody>
      </p:sp>
      <p:sp>
        <p:nvSpPr>
          <p:cNvPr id="5" name="Text 2"/>
          <p:cNvSpPr/>
          <p:nvPr/>
        </p:nvSpPr>
        <p:spPr>
          <a:xfrm>
            <a:off x="4307484" y="1983484"/>
            <a:ext cx="2512716" cy="497381"/>
          </a:xfrm>
          <a:prstGeom prst="rect">
            <a:avLst/>
          </a:prstGeom>
          <a:noFill/>
          <a:ln/>
        </p:spPr>
        <p:txBody>
          <a:bodyPr wrap="none" lIns="0" tIns="0" rIns="0" bIns="0" rtlCol="0" anchor="t"/>
          <a:lstStyle/>
          <a:p>
            <a:pPr defTabSz="380985">
              <a:lnSpc>
                <a:spcPts val="2333"/>
              </a:lnSpc>
            </a:pPr>
            <a:r>
              <a:rPr lang="en-US" sz="1833" b="1" dirty="0">
                <a:solidFill>
                  <a:schemeClr val="accent6">
                    <a:lumMod val="20000"/>
                    <a:lumOff val="80000"/>
                  </a:schemeClr>
                </a:solidFill>
                <a:latin typeface="Times New Roman" panose="02020603050405020304" pitchFamily="18" charset="0"/>
                <a:ea typeface="Brygada 1918 Bold" pitchFamily="34" charset="-122"/>
                <a:cs typeface="Times New Roman" panose="02020603050405020304" pitchFamily="18" charset="0"/>
              </a:rPr>
              <a:t>Refusal to Join Weapons Project:</a:t>
            </a:r>
            <a:endParaRPr lang="en-US" sz="1833" dirty="0">
              <a:solidFill>
                <a:schemeClr val="accent6">
                  <a:lumMod val="20000"/>
                  <a:lumOff val="80000"/>
                </a:schemeClr>
              </a:solidFill>
              <a:latin typeface="Times New Roman" panose="02020603050405020304" pitchFamily="18" charset="0"/>
              <a:cs typeface="Times New Roman" panose="02020603050405020304" pitchFamily="18" charset="0"/>
            </a:endParaRPr>
          </a:p>
        </p:txBody>
      </p:sp>
      <p:sp>
        <p:nvSpPr>
          <p:cNvPr id="6" name="Text 3"/>
          <p:cNvSpPr/>
          <p:nvPr/>
        </p:nvSpPr>
        <p:spPr>
          <a:xfrm>
            <a:off x="4057650" y="2480865"/>
            <a:ext cx="7962900" cy="570013"/>
          </a:xfrm>
          <a:prstGeom prst="rect">
            <a:avLst/>
          </a:prstGeom>
          <a:noFill/>
          <a:ln/>
        </p:spPr>
        <p:txBody>
          <a:bodyPr wrap="none" lIns="0" tIns="0" rIns="0" bIns="0" rtlCol="0" anchor="t"/>
          <a:lstStyle/>
          <a:p>
            <a:pPr defTabSz="380985">
              <a:lnSpc>
                <a:spcPts val="2208"/>
              </a:lnSpc>
            </a:pPr>
            <a:r>
              <a:rPr lang="en-US" sz="1400" b="1"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rPr>
              <a:t>Dr. Hart declined involvement in a government-sponsored autonomous weapons development initiative, </a:t>
            </a:r>
          </a:p>
          <a:p>
            <a:pPr defTabSz="380985">
              <a:lnSpc>
                <a:spcPts val="2208"/>
              </a:lnSpc>
            </a:pPr>
            <a:r>
              <a:rPr lang="en-US" sz="1400" b="1"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rPr>
              <a:t>citing ethical objections that contradicted her principles and international standards.</a:t>
            </a:r>
            <a:endParaRPr lang="en-US" sz="1400" b="1" dirty="0">
              <a:solidFill>
                <a:schemeClr val="accent6">
                  <a:lumMod val="20000"/>
                  <a:lumOff val="80000"/>
                </a:schemeClr>
              </a:solidFill>
              <a:latin typeface="Times New Roman" panose="02020603050405020304" pitchFamily="18" charset="0"/>
              <a:cs typeface="Times New Roman" panose="02020603050405020304" pitchFamily="18" charset="0"/>
            </a:endParaRPr>
          </a:p>
        </p:txBody>
      </p:sp>
      <p:sp>
        <p:nvSpPr>
          <p:cNvPr id="7" name="Shape 4"/>
          <p:cNvSpPr/>
          <p:nvPr/>
        </p:nvSpPr>
        <p:spPr>
          <a:xfrm>
            <a:off x="4307483" y="3203773"/>
            <a:ext cx="7215584" cy="12700"/>
          </a:xfrm>
          <a:prstGeom prst="roundRect">
            <a:avLst>
              <a:gd name="adj" fmla="val 210732"/>
            </a:avLst>
          </a:prstGeom>
          <a:solidFill>
            <a:srgbClr val="662E42"/>
          </a:solidFill>
          <a:ln/>
        </p:spPr>
      </p:sp>
      <p:pic>
        <p:nvPicPr>
          <p:cNvPr id="8" name="Image 1" descr="preencoded.png"/>
          <p:cNvPicPr>
            <a:picLocks noChangeAspect="1"/>
          </p:cNvPicPr>
          <p:nvPr/>
        </p:nvPicPr>
        <p:blipFill>
          <a:blip r:embed="rId4"/>
          <a:stretch>
            <a:fillRect/>
          </a:stretch>
        </p:blipFill>
        <p:spPr>
          <a:xfrm>
            <a:off x="1554460" y="3238798"/>
            <a:ext cx="3611265" cy="1331813"/>
          </a:xfrm>
          <a:prstGeom prst="rect">
            <a:avLst/>
          </a:prstGeom>
        </p:spPr>
      </p:pic>
      <p:sp>
        <p:nvSpPr>
          <p:cNvPr id="9" name="Text 5"/>
          <p:cNvSpPr/>
          <p:nvPr/>
        </p:nvSpPr>
        <p:spPr>
          <a:xfrm>
            <a:off x="3296544" y="3726260"/>
            <a:ext cx="127099" cy="356791"/>
          </a:xfrm>
          <a:prstGeom prst="rect">
            <a:avLst/>
          </a:prstGeom>
          <a:noFill/>
          <a:ln/>
        </p:spPr>
        <p:txBody>
          <a:bodyPr wrap="none" lIns="0" tIns="0" rIns="0" bIns="0" rtlCol="0" anchor="t"/>
          <a:lstStyle/>
          <a:p>
            <a:pPr algn="ctr" defTabSz="380985">
              <a:lnSpc>
                <a:spcPts val="2792"/>
              </a:lnSpc>
            </a:pPr>
            <a:r>
              <a:rPr lang="en-US" sz="1750" b="1" dirty="0">
                <a:solidFill>
                  <a:srgbClr val="F4CAB8"/>
                </a:solidFill>
                <a:latin typeface="Brygada 1918 Bold" pitchFamily="34" charset="0"/>
                <a:ea typeface="Brygada 1918 Bold" pitchFamily="34" charset="-122"/>
                <a:cs typeface="Brygada 1918 Bold" pitchFamily="34" charset="-120"/>
              </a:rPr>
              <a:t>2</a:t>
            </a:r>
            <a:endParaRPr lang="en-US" sz="1750" dirty="0">
              <a:solidFill>
                <a:prstClr val="white"/>
              </a:solidFill>
              <a:latin typeface="Calibri" panose="020F0502020204030204"/>
            </a:endParaRPr>
          </a:p>
        </p:txBody>
      </p:sp>
      <p:sp>
        <p:nvSpPr>
          <p:cNvPr id="10" name="Text 6"/>
          <p:cNvSpPr/>
          <p:nvPr/>
        </p:nvSpPr>
        <p:spPr>
          <a:xfrm>
            <a:off x="5344121" y="3417194"/>
            <a:ext cx="2378869" cy="297358"/>
          </a:xfrm>
          <a:prstGeom prst="rect">
            <a:avLst/>
          </a:prstGeom>
          <a:noFill/>
          <a:ln/>
        </p:spPr>
        <p:txBody>
          <a:bodyPr wrap="none" lIns="0" tIns="0" rIns="0" bIns="0" rtlCol="0" anchor="t"/>
          <a:lstStyle/>
          <a:p>
            <a:pPr defTabSz="380985">
              <a:lnSpc>
                <a:spcPts val="2333"/>
              </a:lnSpc>
            </a:pPr>
            <a:r>
              <a:rPr lang="en-US" b="1" dirty="0">
                <a:solidFill>
                  <a:schemeClr val="accent6">
                    <a:lumMod val="20000"/>
                    <a:lumOff val="80000"/>
                  </a:schemeClr>
                </a:solidFill>
                <a:latin typeface="Times New Roman" panose="02020603050405020304" pitchFamily="18" charset="0"/>
                <a:ea typeface="Brygada 1918 Bold" pitchFamily="34" charset="-122"/>
                <a:cs typeface="Times New Roman" panose="02020603050405020304" pitchFamily="18" charset="0"/>
              </a:rPr>
              <a:t>Conflict with Government Expectations:</a:t>
            </a:r>
            <a:endParaRPr lang="en-US" dirty="0">
              <a:solidFill>
                <a:schemeClr val="accent6">
                  <a:lumMod val="20000"/>
                  <a:lumOff val="80000"/>
                </a:schemeClr>
              </a:solidFill>
              <a:latin typeface="Times New Roman" panose="02020603050405020304" pitchFamily="18" charset="0"/>
              <a:cs typeface="Times New Roman" panose="02020603050405020304" pitchFamily="18" charset="0"/>
            </a:endParaRPr>
          </a:p>
        </p:txBody>
      </p:sp>
      <p:sp>
        <p:nvSpPr>
          <p:cNvPr id="11" name="Text 7"/>
          <p:cNvSpPr/>
          <p:nvPr/>
        </p:nvSpPr>
        <p:spPr>
          <a:xfrm>
            <a:off x="5328246" y="3683398"/>
            <a:ext cx="6312793" cy="843259"/>
          </a:xfrm>
          <a:prstGeom prst="rect">
            <a:avLst/>
          </a:prstGeom>
          <a:noFill/>
          <a:ln/>
        </p:spPr>
        <p:txBody>
          <a:bodyPr wrap="square" lIns="0" tIns="0" rIns="0" bIns="0" rtlCol="0" anchor="t"/>
          <a:lstStyle/>
          <a:p>
            <a:pPr defTabSz="380985">
              <a:lnSpc>
                <a:spcPts val="2208"/>
              </a:lnSpc>
            </a:pPr>
            <a:r>
              <a:rPr lang="en-US" sz="1400" b="1"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rPr>
              <a:t>Her firm ethical stance directly opposed pressures from government stakeholders, creating tension over transparency and ethical compliance in robotics (</a:t>
            </a:r>
            <a:r>
              <a:rPr lang="en-US" sz="1400" b="1" dirty="0">
                <a:latin typeface="Times New Roman" panose="02020603050405020304" pitchFamily="18" charset="0"/>
                <a:cs typeface="Times New Roman" panose="02020603050405020304" pitchFamily="18" charset="0"/>
              </a:rPr>
              <a:t>de </a:t>
            </a:r>
            <a:r>
              <a:rPr lang="en-US" sz="1400" b="1" dirty="0" err="1">
                <a:latin typeface="Times New Roman" panose="02020603050405020304" pitchFamily="18" charset="0"/>
                <a:cs typeface="Times New Roman" panose="02020603050405020304" pitchFamily="18" charset="0"/>
              </a:rPr>
              <a:t>Castex</a:t>
            </a:r>
            <a:r>
              <a:rPr lang="en-US" sz="1400" b="1" dirty="0">
                <a:latin typeface="Times New Roman" panose="02020603050405020304" pitchFamily="18" charset="0"/>
                <a:cs typeface="Times New Roman" panose="02020603050405020304" pitchFamily="18" charset="0"/>
              </a:rPr>
              <a:t>, 2021).</a:t>
            </a:r>
            <a:endParaRPr lang="en-US" sz="1400" b="1" dirty="0">
              <a:solidFill>
                <a:schemeClr val="accent6">
                  <a:lumMod val="20000"/>
                  <a:lumOff val="80000"/>
                </a:schemeClr>
              </a:solidFill>
              <a:latin typeface="Times New Roman" panose="02020603050405020304" pitchFamily="18" charset="0"/>
              <a:cs typeface="Times New Roman" panose="02020603050405020304" pitchFamily="18" charset="0"/>
            </a:endParaRPr>
          </a:p>
        </p:txBody>
      </p:sp>
      <p:sp>
        <p:nvSpPr>
          <p:cNvPr id="12" name="Shape 8"/>
          <p:cNvSpPr/>
          <p:nvPr/>
        </p:nvSpPr>
        <p:spPr>
          <a:xfrm>
            <a:off x="5210274" y="4580136"/>
            <a:ext cx="6312793" cy="12700"/>
          </a:xfrm>
          <a:prstGeom prst="roundRect">
            <a:avLst>
              <a:gd name="adj" fmla="val 210732"/>
            </a:avLst>
          </a:prstGeom>
          <a:solidFill>
            <a:srgbClr val="662E42"/>
          </a:solidFill>
          <a:ln/>
        </p:spPr>
      </p:sp>
      <p:pic>
        <p:nvPicPr>
          <p:cNvPr id="13" name="Image 2" descr="preencoded.png"/>
          <p:cNvPicPr>
            <a:picLocks noChangeAspect="1"/>
          </p:cNvPicPr>
          <p:nvPr/>
        </p:nvPicPr>
        <p:blipFill>
          <a:blip r:embed="rId5"/>
          <a:stretch>
            <a:fillRect/>
          </a:stretch>
        </p:blipFill>
        <p:spPr>
          <a:xfrm>
            <a:off x="651669" y="4615160"/>
            <a:ext cx="5416848" cy="1331813"/>
          </a:xfrm>
          <a:prstGeom prst="rect">
            <a:avLst/>
          </a:prstGeom>
        </p:spPr>
      </p:pic>
      <p:sp>
        <p:nvSpPr>
          <p:cNvPr id="14" name="Text 9"/>
          <p:cNvSpPr/>
          <p:nvPr/>
        </p:nvSpPr>
        <p:spPr>
          <a:xfrm>
            <a:off x="3292079" y="5102622"/>
            <a:ext cx="136029" cy="356791"/>
          </a:xfrm>
          <a:prstGeom prst="rect">
            <a:avLst/>
          </a:prstGeom>
          <a:noFill/>
          <a:ln/>
        </p:spPr>
        <p:txBody>
          <a:bodyPr wrap="none" lIns="0" tIns="0" rIns="0" bIns="0" rtlCol="0" anchor="t"/>
          <a:lstStyle/>
          <a:p>
            <a:pPr algn="ctr" defTabSz="380985">
              <a:lnSpc>
                <a:spcPts val="2792"/>
              </a:lnSpc>
            </a:pPr>
            <a:r>
              <a:rPr lang="en-US" sz="1750" b="1" dirty="0">
                <a:solidFill>
                  <a:srgbClr val="F4CAB8"/>
                </a:solidFill>
                <a:latin typeface="Brygada 1918 Bold" pitchFamily="34" charset="0"/>
                <a:ea typeface="Brygada 1918 Bold" pitchFamily="34" charset="-122"/>
                <a:cs typeface="Brygada 1918 Bold" pitchFamily="34" charset="-120"/>
              </a:rPr>
              <a:t>3</a:t>
            </a:r>
            <a:endParaRPr lang="en-US" sz="1750" dirty="0">
              <a:solidFill>
                <a:prstClr val="white"/>
              </a:solidFill>
              <a:latin typeface="Calibri" panose="020F0502020204030204"/>
            </a:endParaRPr>
          </a:p>
        </p:txBody>
      </p:sp>
      <p:sp>
        <p:nvSpPr>
          <p:cNvPr id="15" name="Text 10"/>
          <p:cNvSpPr/>
          <p:nvPr/>
        </p:nvSpPr>
        <p:spPr>
          <a:xfrm>
            <a:off x="6246912" y="4793556"/>
            <a:ext cx="2378869" cy="297358"/>
          </a:xfrm>
          <a:prstGeom prst="rect">
            <a:avLst/>
          </a:prstGeom>
          <a:noFill/>
          <a:ln/>
        </p:spPr>
        <p:txBody>
          <a:bodyPr wrap="none" lIns="0" tIns="0" rIns="0" bIns="0" rtlCol="0" anchor="t"/>
          <a:lstStyle/>
          <a:p>
            <a:pPr defTabSz="380985">
              <a:lnSpc>
                <a:spcPts val="2333"/>
              </a:lnSpc>
            </a:pPr>
            <a:r>
              <a:rPr lang="en-US" sz="1600" b="1" dirty="0">
                <a:solidFill>
                  <a:schemeClr val="accent6">
                    <a:lumMod val="20000"/>
                    <a:lumOff val="80000"/>
                  </a:schemeClr>
                </a:solidFill>
                <a:latin typeface="Times New Roman" panose="02020603050405020304" pitchFamily="18" charset="0"/>
                <a:ea typeface="Brygada 1918 Bold" pitchFamily="34" charset="-122"/>
                <a:cs typeface="Times New Roman" panose="02020603050405020304" pitchFamily="18" charset="0"/>
              </a:rPr>
              <a:t>Workplace Conflicts Over Ethics:</a:t>
            </a:r>
            <a:endParaRPr lang="en-US" sz="1600" dirty="0">
              <a:solidFill>
                <a:schemeClr val="accent6">
                  <a:lumMod val="20000"/>
                  <a:lumOff val="80000"/>
                </a:schemeClr>
              </a:solidFill>
              <a:latin typeface="Times New Roman" panose="02020603050405020304" pitchFamily="18" charset="0"/>
              <a:cs typeface="Times New Roman" panose="02020603050405020304" pitchFamily="18" charset="0"/>
            </a:endParaRPr>
          </a:p>
        </p:txBody>
      </p:sp>
      <p:sp>
        <p:nvSpPr>
          <p:cNvPr id="16" name="Text 11"/>
          <p:cNvSpPr/>
          <p:nvPr/>
        </p:nvSpPr>
        <p:spPr>
          <a:xfrm>
            <a:off x="6246912" y="5197872"/>
            <a:ext cx="5516463" cy="914003"/>
          </a:xfrm>
          <a:prstGeom prst="rect">
            <a:avLst/>
          </a:prstGeom>
          <a:noFill/>
          <a:ln/>
        </p:spPr>
        <p:txBody>
          <a:bodyPr wrap="square" lIns="0" tIns="0" rIns="0" bIns="0" rtlCol="0" anchor="t"/>
          <a:lstStyle/>
          <a:p>
            <a:pPr algn="just" defTabSz="380985">
              <a:lnSpc>
                <a:spcPts val="2208"/>
              </a:lnSpc>
            </a:pPr>
            <a:r>
              <a:rPr lang="en-US" sz="1400" b="1"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rPr>
              <a:t>Ethical concerns raised by Dr. Hart led to strained relationships with upper management, mirroring trends where whistleblowers and ethical advocates face workplace isolation or career retaliation </a:t>
            </a:r>
            <a:endParaRPr lang="en-US" sz="1400" b="1" dirty="0">
              <a:solidFill>
                <a:schemeClr val="accent6">
                  <a:lumMod val="20000"/>
                  <a:lumOff val="80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524769" y="963016"/>
            <a:ext cx="6563419" cy="686992"/>
          </a:xfrm>
          <a:prstGeom prst="rect">
            <a:avLst/>
          </a:prstGeom>
          <a:noFill/>
          <a:ln/>
        </p:spPr>
        <p:txBody>
          <a:bodyPr wrap="square" lIns="0" tIns="0" rIns="0" bIns="0" rtlCol="0" anchor="t"/>
          <a:lstStyle/>
          <a:p>
            <a:pPr defTabSz="380985">
              <a:lnSpc>
                <a:spcPts val="3917"/>
              </a:lnSpc>
            </a:pPr>
            <a:r>
              <a:rPr lang="en-US" sz="2800" b="1" dirty="0">
                <a:solidFill>
                  <a:srgbClr val="FFB393"/>
                </a:solidFill>
                <a:latin typeface="Times New Roman" panose="02020603050405020304" pitchFamily="18" charset="0"/>
                <a:ea typeface="Brygada 1918 Bold" pitchFamily="34" charset="-122"/>
                <a:cs typeface="Times New Roman" panose="02020603050405020304" pitchFamily="18" charset="0"/>
              </a:rPr>
              <a:t>Key Performance Indicators (KPIs)</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4" name="Shape 1"/>
          <p:cNvSpPr/>
          <p:nvPr/>
        </p:nvSpPr>
        <p:spPr>
          <a:xfrm>
            <a:off x="524769" y="1874936"/>
            <a:ext cx="10829032" cy="4716363"/>
          </a:xfrm>
          <a:prstGeom prst="roundRect">
            <a:avLst>
              <a:gd name="adj" fmla="val 0"/>
            </a:avLst>
          </a:prstGeom>
          <a:noFill/>
          <a:ln w="7620">
            <a:solidFill>
              <a:srgbClr val="FFFFFF">
                <a:alpha val="24000"/>
              </a:srgbClr>
            </a:solidFill>
            <a:prstDash val="solid"/>
          </a:ln>
        </p:spPr>
      </p:sp>
      <p:sp>
        <p:nvSpPr>
          <p:cNvPr id="13" name="Shape 10"/>
          <p:cNvSpPr/>
          <p:nvPr/>
        </p:nvSpPr>
        <p:spPr>
          <a:xfrm>
            <a:off x="531119" y="3225502"/>
            <a:ext cx="10822682" cy="1151732"/>
          </a:xfrm>
          <a:prstGeom prst="rect">
            <a:avLst/>
          </a:prstGeom>
          <a:solidFill>
            <a:srgbClr val="FFFFFF">
              <a:alpha val="4000"/>
            </a:srgbClr>
          </a:solidFill>
          <a:ln/>
        </p:spPr>
      </p:sp>
      <p:sp>
        <p:nvSpPr>
          <p:cNvPr id="17" name="Shape 14"/>
          <p:cNvSpPr/>
          <p:nvPr/>
        </p:nvSpPr>
        <p:spPr>
          <a:xfrm>
            <a:off x="531119" y="4377234"/>
            <a:ext cx="6557069" cy="911919"/>
          </a:xfrm>
          <a:prstGeom prst="rect">
            <a:avLst/>
          </a:prstGeom>
          <a:solidFill>
            <a:srgbClr val="000000">
              <a:alpha val="4000"/>
            </a:srgbClr>
          </a:solidFill>
          <a:ln/>
        </p:spPr>
      </p:sp>
      <p:sp>
        <p:nvSpPr>
          <p:cNvPr id="21" name="Shape 18"/>
          <p:cNvSpPr/>
          <p:nvPr/>
        </p:nvSpPr>
        <p:spPr>
          <a:xfrm>
            <a:off x="531119" y="5289154"/>
            <a:ext cx="6557069" cy="911919"/>
          </a:xfrm>
          <a:prstGeom prst="rect">
            <a:avLst/>
          </a:prstGeom>
          <a:solidFill>
            <a:srgbClr val="FFFFFF">
              <a:alpha val="4000"/>
            </a:srgbClr>
          </a:solidFill>
          <a:ln/>
        </p:spPr>
      </p:sp>
      <p:sp>
        <p:nvSpPr>
          <p:cNvPr id="22" name="Text 19"/>
          <p:cNvSpPr/>
          <p:nvPr/>
        </p:nvSpPr>
        <p:spPr>
          <a:xfrm>
            <a:off x="838199" y="2047875"/>
            <a:ext cx="5676901" cy="3577332"/>
          </a:xfrm>
          <a:prstGeom prst="rect">
            <a:avLst/>
          </a:prstGeom>
          <a:noFill/>
          <a:ln/>
        </p:spPr>
        <p:txBody>
          <a:bodyPr wrap="none" lIns="0" tIns="0" rIns="0" bIns="0" rtlCol="0" anchor="t"/>
          <a:lstStyle/>
          <a:p>
            <a:pPr defTabSz="380985">
              <a:lnSpc>
                <a:spcPts val="1875"/>
              </a:lnSpc>
            </a:pPr>
            <a:endParaRPr lang="en-US" sz="800" dirty="0">
              <a:solidFill>
                <a:prstClr val="white"/>
              </a:solidFill>
              <a:latin typeface="Times New Roman" panose="02020603050405020304" pitchFamily="18" charset="0"/>
              <a:cs typeface="Times New Roman" panose="02020603050405020304" pitchFamily="18" charset="0"/>
            </a:endParaRPr>
          </a:p>
        </p:txBody>
      </p:sp>
      <p:sp>
        <p:nvSpPr>
          <p:cNvPr id="27" name="Text 2">
            <a:extLst>
              <a:ext uri="{FF2B5EF4-FFF2-40B4-BE49-F238E27FC236}">
                <a16:creationId xmlns:a16="http://schemas.microsoft.com/office/drawing/2014/main" id="{EA5650EC-51E4-4CEF-9F38-90100BC60AC0}"/>
              </a:ext>
            </a:extLst>
          </p:cNvPr>
          <p:cNvSpPr/>
          <p:nvPr/>
        </p:nvSpPr>
        <p:spPr>
          <a:xfrm>
            <a:off x="594667" y="2047875"/>
            <a:ext cx="10578158" cy="4114800"/>
          </a:xfrm>
          <a:prstGeom prst="rect">
            <a:avLst/>
          </a:prstGeom>
          <a:noFill/>
          <a:ln/>
        </p:spPr>
        <p:txBody>
          <a:bodyPr wrap="square" lIns="0" tIns="0" rIns="0" bIns="0" rtlCol="0" anchor="t"/>
          <a:lstStyle/>
          <a:p>
            <a:pPr marL="285750" indent="-285750" algn="just" defTabSz="380985">
              <a:lnSpc>
                <a:spcPct val="150000"/>
              </a:lnSpc>
              <a:buFont typeface="Arial" panose="020B0604020202020204" pitchFamily="34" charset="0"/>
              <a:buChar char="•"/>
            </a:pPr>
            <a:r>
              <a:rPr lang="en-US" sz="1600" b="1" dirty="0">
                <a:latin typeface="Times New Roman" panose="02020603050405020304" pitchFamily="18" charset="0"/>
                <a:ea typeface="Brygada 1918 Bold"/>
                <a:cs typeface="Times New Roman" panose="02020603050405020304" pitchFamily="18" charset="0"/>
              </a:rPr>
              <a:t>Workplace Conflicts: </a:t>
            </a:r>
          </a:p>
          <a:p>
            <a:pPr algn="just" defTabSz="380985">
              <a:lnSpc>
                <a:spcPct val="150000"/>
              </a:lnSpc>
            </a:pPr>
            <a:r>
              <a:rPr lang="en-US" sz="1600"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rPr>
              <a:t>Dr. Hart faced significant tensions with upper management due to her whistleblowing activities, particularly around ethical violations in robotics projects.</a:t>
            </a:r>
          </a:p>
          <a:p>
            <a:pPr marL="285750" indent="-285750" algn="just" defTabSz="380985">
              <a:lnSpc>
                <a:spcPct val="150000"/>
              </a:lnSpc>
              <a:buFont typeface="Arial" panose="020B0604020202020204" pitchFamily="34" charset="0"/>
              <a:buChar char="•"/>
            </a:pPr>
            <a:r>
              <a:rPr lang="en-US" sz="1600"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rPr>
              <a:t>Unexplained Financial Transactions: </a:t>
            </a:r>
          </a:p>
          <a:p>
            <a:pPr algn="just" defTabSz="380985">
              <a:lnSpc>
                <a:spcPct val="150000"/>
              </a:lnSpc>
            </a:pPr>
            <a:r>
              <a:rPr lang="en-US" sz="1600"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rPr>
              <a:t>Large and unexplained deposits were identified in her accounts, raising concerns about potential bribes or coercion linked to external or internal pressures</a:t>
            </a:r>
          </a:p>
          <a:p>
            <a:pPr marL="285750" indent="-285750" algn="just" defTabSz="380985">
              <a:lnSpc>
                <a:spcPct val="150000"/>
              </a:lnSpc>
              <a:buFont typeface="Arial" panose="020B0604020202020204" pitchFamily="34" charset="0"/>
              <a:buChar char="•"/>
            </a:pPr>
            <a:r>
              <a:rPr lang="en-US" sz="1600"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rPr>
              <a:t>Ethical Retaliation:</a:t>
            </a:r>
          </a:p>
          <a:p>
            <a:pPr algn="just" defTabSz="380985">
              <a:lnSpc>
                <a:spcPct val="150000"/>
              </a:lnSpc>
            </a:pPr>
            <a:r>
              <a:rPr lang="en-US" sz="1600"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rPr>
              <a:t>Whistleblowers like Dr. Hart often experience isolation, exclusion from decision-making, or career stagnation as forms of retaliation.</a:t>
            </a:r>
          </a:p>
          <a:p>
            <a:pPr marL="285750" indent="-285750" algn="just" defTabSz="380985">
              <a:lnSpc>
                <a:spcPct val="150000"/>
              </a:lnSpc>
              <a:buFont typeface="Arial" panose="020B0604020202020204" pitchFamily="34" charset="0"/>
              <a:buChar char="•"/>
            </a:pPr>
            <a:r>
              <a:rPr lang="en-US" sz="1600"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rPr>
              <a:t>Implications: </a:t>
            </a:r>
          </a:p>
          <a:p>
            <a:pPr algn="just" defTabSz="380985">
              <a:lnSpc>
                <a:spcPct val="150000"/>
              </a:lnSpc>
            </a:pPr>
            <a:r>
              <a:rPr lang="en-US" sz="1600"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rPr>
              <a:t>These workplace and financial issues suggest systemic challenges in balancing ethical advocacy with professional stability in high-stakes fields (</a:t>
            </a:r>
            <a:r>
              <a:rPr lang="en-US" sz="1600" b="1" dirty="0" err="1">
                <a:latin typeface="Times New Roman" panose="02020603050405020304" pitchFamily="18" charset="0"/>
                <a:cs typeface="Times New Roman" panose="02020603050405020304" pitchFamily="18" charset="0"/>
              </a:rPr>
              <a:t>Lastrucci</a:t>
            </a:r>
            <a:r>
              <a:rPr lang="en-US" sz="1600" b="1" dirty="0">
                <a:latin typeface="Times New Roman" panose="02020603050405020304" pitchFamily="18" charset="0"/>
                <a:cs typeface="Times New Roman" panose="02020603050405020304" pitchFamily="18" charset="0"/>
              </a:rPr>
              <a:t> et al., 2024).</a:t>
            </a:r>
            <a:endParaRPr lang="en-US" sz="1600" b="1" dirty="0">
              <a:solidFill>
                <a:schemeClr val="accent6">
                  <a:lumMod val="20000"/>
                  <a:lumOff val="80000"/>
                </a:schemeClr>
              </a:solidFill>
              <a:latin typeface="Times New Roman" panose="02020603050405020304" pitchFamily="18" charset="0"/>
              <a:ea typeface="Brygada 1918 Bold"/>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5184477" y="620415"/>
            <a:ext cx="4667052" cy="583407"/>
          </a:xfrm>
          <a:prstGeom prst="rect">
            <a:avLst/>
          </a:prstGeom>
          <a:noFill/>
          <a:ln/>
        </p:spPr>
        <p:txBody>
          <a:bodyPr wrap="none" lIns="0" tIns="0" rIns="0" bIns="0" rtlCol="0" anchor="t"/>
          <a:lstStyle/>
          <a:p>
            <a:pPr defTabSz="380985">
              <a:lnSpc>
                <a:spcPts val="4583"/>
              </a:lnSpc>
            </a:pPr>
            <a:r>
              <a:rPr lang="en-US" sz="2800" b="1" dirty="0">
                <a:solidFill>
                  <a:srgbClr val="FFB393"/>
                </a:solidFill>
                <a:latin typeface="Times New Roman" panose="02020603050405020304" pitchFamily="18" charset="0"/>
                <a:ea typeface="Brygada 1918 Bold" pitchFamily="34" charset="-122"/>
                <a:cs typeface="Times New Roman" panose="02020603050405020304" pitchFamily="18" charset="0"/>
              </a:rPr>
              <a:t>Theories on Dr. Hart’s Disappearance</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4" name="Shape 1"/>
          <p:cNvSpPr/>
          <p:nvPr/>
        </p:nvSpPr>
        <p:spPr>
          <a:xfrm>
            <a:off x="5184478" y="1466255"/>
            <a:ext cx="3110111" cy="2438202"/>
          </a:xfrm>
          <a:prstGeom prst="roundRect">
            <a:avLst>
              <a:gd name="adj" fmla="val 1077"/>
            </a:avLst>
          </a:prstGeom>
          <a:solidFill>
            <a:srgbClr val="4D1529"/>
          </a:solidFill>
          <a:ln/>
        </p:spPr>
      </p:sp>
      <p:sp>
        <p:nvSpPr>
          <p:cNvPr id="6" name="Text 3"/>
          <p:cNvSpPr/>
          <p:nvPr/>
        </p:nvSpPr>
        <p:spPr>
          <a:xfrm>
            <a:off x="5359400" y="1641179"/>
            <a:ext cx="2760266" cy="2088356"/>
          </a:xfrm>
          <a:prstGeom prst="rect">
            <a:avLst/>
          </a:prstGeom>
          <a:noFill/>
          <a:ln/>
        </p:spPr>
        <p:txBody>
          <a:bodyPr wrap="square" lIns="0" tIns="0" rIns="0" bIns="0" rtlCol="0" anchor="t"/>
          <a:lstStyle/>
          <a:p>
            <a:pPr algn="ctr" defTabSz="380985">
              <a:lnSpc>
                <a:spcPts val="2167"/>
              </a:lnSpc>
            </a:pPr>
            <a:r>
              <a:rPr lang="en-US" sz="1600" b="1" dirty="0">
                <a:solidFill>
                  <a:srgbClr val="F4CAB8"/>
                </a:solidFill>
                <a:latin typeface="Times New Roman" panose="02020603050405020304" pitchFamily="18" charset="0"/>
                <a:ea typeface="Montserrat Medium" pitchFamily="34" charset="-122"/>
                <a:cs typeface="Times New Roman" panose="02020603050405020304" pitchFamily="18" charset="0"/>
              </a:rPr>
              <a:t>Ethical Pressure in Robotics:</a:t>
            </a:r>
          </a:p>
          <a:p>
            <a:pPr algn="ctr" defTabSz="380985">
              <a:lnSpc>
                <a:spcPts val="2167"/>
              </a:lnSpc>
            </a:pPr>
            <a:r>
              <a:rPr lang="en-US" sz="1400" dirty="0">
                <a:solidFill>
                  <a:srgbClr val="F4CAB8"/>
                </a:solidFill>
                <a:latin typeface="Times New Roman" panose="02020603050405020304" pitchFamily="18" charset="0"/>
                <a:ea typeface="Montserrat Medium" pitchFamily="34" charset="-122"/>
                <a:cs typeface="Times New Roman" panose="02020603050405020304" pitchFamily="18" charset="0"/>
              </a:rPr>
              <a:t>Dr. Hart’s resistance to unethical projects, such as autonomous weapons, may have led to efforts to silence her, reflecting systemic pressures faced by ethical advocates in high-stakes industries.</a:t>
            </a:r>
            <a:endParaRPr lang="en-US" sz="1400" dirty="0">
              <a:solidFill>
                <a:prstClr val="white"/>
              </a:solidFill>
              <a:latin typeface="Times New Roman" panose="02020603050405020304" pitchFamily="18" charset="0"/>
              <a:cs typeface="Times New Roman" panose="02020603050405020304" pitchFamily="18" charset="0"/>
            </a:endParaRPr>
          </a:p>
        </p:txBody>
      </p:sp>
      <p:sp>
        <p:nvSpPr>
          <p:cNvPr id="7" name="Shape 4"/>
          <p:cNvSpPr/>
          <p:nvPr/>
        </p:nvSpPr>
        <p:spPr>
          <a:xfrm>
            <a:off x="8469511" y="1466255"/>
            <a:ext cx="3110111" cy="2438202"/>
          </a:xfrm>
          <a:prstGeom prst="roundRect">
            <a:avLst>
              <a:gd name="adj" fmla="val 1077"/>
            </a:avLst>
          </a:prstGeom>
          <a:solidFill>
            <a:srgbClr val="4D1529"/>
          </a:solidFill>
          <a:ln/>
        </p:spPr>
      </p:sp>
      <p:sp>
        <p:nvSpPr>
          <p:cNvPr id="9" name="Text 6"/>
          <p:cNvSpPr/>
          <p:nvPr/>
        </p:nvSpPr>
        <p:spPr>
          <a:xfrm>
            <a:off x="8644434" y="1641179"/>
            <a:ext cx="2760266" cy="1971573"/>
          </a:xfrm>
          <a:prstGeom prst="rect">
            <a:avLst/>
          </a:prstGeom>
          <a:noFill/>
          <a:ln/>
        </p:spPr>
        <p:txBody>
          <a:bodyPr wrap="square" lIns="0" tIns="0" rIns="0" bIns="0" rtlCol="0" anchor="t"/>
          <a:lstStyle/>
          <a:p>
            <a:pPr algn="ctr" defTabSz="380985">
              <a:lnSpc>
                <a:spcPts val="2167"/>
              </a:lnSpc>
            </a:pPr>
            <a:r>
              <a:rPr lang="en-US" sz="1600" b="1" dirty="0">
                <a:solidFill>
                  <a:srgbClr val="F4CAB8"/>
                </a:solidFill>
                <a:latin typeface="Times New Roman" panose="02020603050405020304" pitchFamily="18" charset="0"/>
                <a:ea typeface="Montserrat Medium" pitchFamily="34" charset="-122"/>
                <a:cs typeface="Times New Roman" panose="02020603050405020304" pitchFamily="18" charset="0"/>
              </a:rPr>
              <a:t>Whistleblower Retaliation:</a:t>
            </a:r>
          </a:p>
          <a:p>
            <a:pPr algn="ctr" defTabSz="380985">
              <a:lnSpc>
                <a:spcPts val="2167"/>
              </a:lnSpc>
            </a:pPr>
            <a:r>
              <a:rPr lang="en-US" sz="1400"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rPr>
              <a:t>Her advocacy for transparency and opposition to covert initiatives likely provoked workplace retaliation, including strained relationships and exclusion from decision-making processes (</a:t>
            </a:r>
            <a:r>
              <a:rPr lang="en-US" sz="1400" dirty="0">
                <a:solidFill>
                  <a:schemeClr val="accent6">
                    <a:lumMod val="20000"/>
                    <a:lumOff val="80000"/>
                  </a:schemeClr>
                </a:solidFill>
                <a:latin typeface="Times New Roman" panose="02020603050405020304" pitchFamily="18" charset="0"/>
                <a:cs typeface="Times New Roman" panose="02020603050405020304" pitchFamily="18" charset="0"/>
              </a:rPr>
              <a:t>Visser, 2023).</a:t>
            </a:r>
          </a:p>
        </p:txBody>
      </p:sp>
      <p:sp>
        <p:nvSpPr>
          <p:cNvPr id="10" name="Shape 7"/>
          <p:cNvSpPr/>
          <p:nvPr/>
        </p:nvSpPr>
        <p:spPr>
          <a:xfrm>
            <a:off x="5184478" y="4079379"/>
            <a:ext cx="3110111" cy="2158207"/>
          </a:xfrm>
          <a:prstGeom prst="roundRect">
            <a:avLst>
              <a:gd name="adj" fmla="val 1216"/>
            </a:avLst>
          </a:prstGeom>
          <a:solidFill>
            <a:srgbClr val="4D1529"/>
          </a:solidFill>
          <a:ln/>
        </p:spPr>
      </p:sp>
      <p:sp>
        <p:nvSpPr>
          <p:cNvPr id="12" name="Text 9"/>
          <p:cNvSpPr/>
          <p:nvPr/>
        </p:nvSpPr>
        <p:spPr>
          <a:xfrm>
            <a:off x="5438774" y="4166890"/>
            <a:ext cx="2680891" cy="1895773"/>
          </a:xfrm>
          <a:prstGeom prst="rect">
            <a:avLst/>
          </a:prstGeom>
          <a:noFill/>
          <a:ln/>
        </p:spPr>
        <p:txBody>
          <a:bodyPr wrap="square" lIns="0" tIns="0" rIns="0" bIns="0" rtlCol="0" anchor="t"/>
          <a:lstStyle/>
          <a:p>
            <a:pPr algn="ctr" defTabSz="380985">
              <a:lnSpc>
                <a:spcPts val="2167"/>
              </a:lnSpc>
            </a:pPr>
            <a:r>
              <a:rPr lang="en-US" sz="1600" b="1" dirty="0">
                <a:solidFill>
                  <a:srgbClr val="F4CAB8"/>
                </a:solidFill>
                <a:latin typeface="Times New Roman" panose="02020603050405020304" pitchFamily="18" charset="0"/>
                <a:ea typeface="Montserrat Medium" pitchFamily="34" charset="-122"/>
                <a:cs typeface="Times New Roman" panose="02020603050405020304" pitchFamily="18" charset="0"/>
              </a:rPr>
              <a:t>Foul Play:</a:t>
            </a:r>
          </a:p>
          <a:p>
            <a:pPr algn="ctr" defTabSz="380985">
              <a:lnSpc>
                <a:spcPts val="2167"/>
              </a:lnSpc>
            </a:pPr>
            <a:r>
              <a:rPr lang="en-US" sz="1400"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rPr>
              <a:t>The unexplained financial transactions in her accounts suggest possible external manipulation or threats from parties seeking to compromise her ethical stance (</a:t>
            </a:r>
            <a:r>
              <a:rPr lang="en-US" sz="1400" dirty="0" err="1">
                <a:solidFill>
                  <a:schemeClr val="accent6">
                    <a:lumMod val="20000"/>
                    <a:lumOff val="80000"/>
                  </a:schemeClr>
                </a:solidFill>
                <a:latin typeface="Times New Roman" panose="02020603050405020304" pitchFamily="18" charset="0"/>
                <a:cs typeface="Times New Roman" panose="02020603050405020304" pitchFamily="18" charset="0"/>
              </a:rPr>
              <a:t>Lagerwaard</a:t>
            </a:r>
            <a:r>
              <a:rPr lang="en-US" sz="1400" dirty="0">
                <a:solidFill>
                  <a:schemeClr val="accent6">
                    <a:lumMod val="20000"/>
                    <a:lumOff val="80000"/>
                  </a:schemeClr>
                </a:solidFill>
                <a:latin typeface="Times New Roman" panose="02020603050405020304" pitchFamily="18" charset="0"/>
                <a:cs typeface="Times New Roman" panose="02020603050405020304" pitchFamily="18" charset="0"/>
              </a:rPr>
              <a:t> and de Goede, 2023).</a:t>
            </a:r>
          </a:p>
        </p:txBody>
      </p:sp>
      <p:sp>
        <p:nvSpPr>
          <p:cNvPr id="13" name="Shape 10"/>
          <p:cNvSpPr/>
          <p:nvPr/>
        </p:nvSpPr>
        <p:spPr>
          <a:xfrm>
            <a:off x="8469511" y="4079379"/>
            <a:ext cx="3110111" cy="2158207"/>
          </a:xfrm>
          <a:prstGeom prst="roundRect">
            <a:avLst>
              <a:gd name="adj" fmla="val 1216"/>
            </a:avLst>
          </a:prstGeom>
          <a:solidFill>
            <a:srgbClr val="4D1529"/>
          </a:solidFill>
          <a:ln/>
        </p:spPr>
      </p:sp>
      <p:sp>
        <p:nvSpPr>
          <p:cNvPr id="15" name="Text 12"/>
          <p:cNvSpPr/>
          <p:nvPr/>
        </p:nvSpPr>
        <p:spPr>
          <a:xfrm>
            <a:off x="8644434" y="4238625"/>
            <a:ext cx="2760266" cy="1532335"/>
          </a:xfrm>
          <a:prstGeom prst="rect">
            <a:avLst/>
          </a:prstGeom>
          <a:noFill/>
          <a:ln/>
        </p:spPr>
        <p:txBody>
          <a:bodyPr wrap="square" lIns="0" tIns="0" rIns="0" bIns="0" rtlCol="0" anchor="t"/>
          <a:lstStyle/>
          <a:p>
            <a:pPr algn="ctr" defTabSz="380985">
              <a:lnSpc>
                <a:spcPts val="2167"/>
              </a:lnSpc>
            </a:pPr>
            <a:r>
              <a:rPr lang="en-US" sz="1600" b="1" dirty="0">
                <a:solidFill>
                  <a:srgbClr val="F4CAB8"/>
                </a:solidFill>
                <a:latin typeface="Times New Roman" panose="02020603050405020304" pitchFamily="18" charset="0"/>
                <a:ea typeface="Montserrat Medium" pitchFamily="34" charset="-122"/>
                <a:cs typeface="Times New Roman" panose="02020603050405020304" pitchFamily="18" charset="0"/>
              </a:rPr>
              <a:t>Underlying Context: </a:t>
            </a:r>
          </a:p>
          <a:p>
            <a:pPr algn="ctr" defTabSz="380985">
              <a:lnSpc>
                <a:spcPts val="2167"/>
              </a:lnSpc>
            </a:pPr>
            <a:r>
              <a:rPr lang="en-US" sz="1400" dirty="0">
                <a:solidFill>
                  <a:srgbClr val="F4CAB8"/>
                </a:solidFill>
                <a:latin typeface="Times New Roman" panose="02020603050405020304" pitchFamily="18" charset="0"/>
                <a:ea typeface="Montserrat Medium" pitchFamily="34" charset="-122"/>
                <a:cs typeface="Times New Roman" panose="02020603050405020304" pitchFamily="18" charset="0"/>
              </a:rPr>
              <a:t>These theories point to a blend of professional tensions and external pressures as potential factors in Dr. Hart’s disappearance.</a:t>
            </a:r>
            <a:endParaRPr lang="en-US" sz="1400" dirty="0">
              <a:solidFill>
                <a:prstClr val="white"/>
              </a:solidFill>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3E946BC1-6AD8-481E-A1F4-B38BA2E7B266}"/>
              </a:ext>
            </a:extLst>
          </p:cNvPr>
          <p:cNvPicPr>
            <a:picLocks noChangeAspect="1"/>
          </p:cNvPicPr>
          <p:nvPr/>
        </p:nvPicPr>
        <p:blipFill>
          <a:blip r:embed="rId3"/>
          <a:stretch>
            <a:fillRect/>
          </a:stretch>
        </p:blipFill>
        <p:spPr>
          <a:xfrm>
            <a:off x="393360" y="683120"/>
            <a:ext cx="3537085" cy="2929632"/>
          </a:xfrm>
          <a:prstGeom prst="rect">
            <a:avLst/>
          </a:prstGeom>
        </p:spPr>
      </p:pic>
      <p:pic>
        <p:nvPicPr>
          <p:cNvPr id="17" name="Picture 16">
            <a:extLst>
              <a:ext uri="{FF2B5EF4-FFF2-40B4-BE49-F238E27FC236}">
                <a16:creationId xmlns:a16="http://schemas.microsoft.com/office/drawing/2014/main" id="{D190F056-2286-43D6-8804-414C6E23B591}"/>
              </a:ext>
            </a:extLst>
          </p:cNvPr>
          <p:cNvPicPr>
            <a:picLocks noChangeAspect="1"/>
          </p:cNvPicPr>
          <p:nvPr/>
        </p:nvPicPr>
        <p:blipFill>
          <a:blip r:embed="rId4"/>
          <a:stretch>
            <a:fillRect/>
          </a:stretch>
        </p:blipFill>
        <p:spPr>
          <a:xfrm>
            <a:off x="879202" y="3904457"/>
            <a:ext cx="3708400" cy="264874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4819650" y="104775"/>
            <a:ext cx="6747968" cy="2842617"/>
          </a:xfrm>
          <a:prstGeom prst="rect">
            <a:avLst/>
          </a:prstGeom>
          <a:noFill/>
          <a:ln/>
        </p:spPr>
        <p:txBody>
          <a:bodyPr wrap="square" lIns="0" tIns="0" rIns="0" bIns="0" rtlCol="0" anchor="t"/>
          <a:lstStyle/>
          <a:p>
            <a:pPr algn="ctr" defTabSz="380985">
              <a:lnSpc>
                <a:spcPts val="4666"/>
              </a:lnSpc>
            </a:pPr>
            <a:r>
              <a:rPr lang="en-US" sz="3600" b="1" dirty="0">
                <a:solidFill>
                  <a:srgbClr val="FFB393"/>
                </a:solidFill>
                <a:latin typeface="Times New Roman" panose="02020603050405020304" pitchFamily="18" charset="0"/>
                <a:ea typeface="Brygada 1918 Bold" pitchFamily="34" charset="-122"/>
                <a:cs typeface="Times New Roman" panose="02020603050405020304" pitchFamily="18" charset="0"/>
              </a:rPr>
              <a:t>Recommendations for Investigation</a:t>
            </a:r>
            <a:endParaRPr lang="en-US" sz="3600" dirty="0">
              <a:solidFill>
                <a:prstClr val="white"/>
              </a:solidFill>
              <a:latin typeface="Times New Roman" panose="02020603050405020304" pitchFamily="18" charset="0"/>
              <a:cs typeface="Times New Roman" panose="02020603050405020304" pitchFamily="18" charset="0"/>
            </a:endParaRPr>
          </a:p>
        </p:txBody>
      </p:sp>
      <p:sp>
        <p:nvSpPr>
          <p:cNvPr id="6" name="Text 2"/>
          <p:cNvSpPr/>
          <p:nvPr/>
        </p:nvSpPr>
        <p:spPr>
          <a:xfrm>
            <a:off x="4819650" y="1381125"/>
            <a:ext cx="6747968" cy="4972049"/>
          </a:xfrm>
          <a:prstGeom prst="rect">
            <a:avLst/>
          </a:prstGeom>
          <a:noFill/>
          <a:ln/>
        </p:spPr>
        <p:txBody>
          <a:bodyPr wrap="square" lIns="0" tIns="0" rIns="0" bIns="0" rtlCol="0" anchor="t"/>
          <a:lstStyle/>
          <a:p>
            <a:pPr marL="400050" indent="-400050" algn="ctr" defTabSz="380985">
              <a:lnSpc>
                <a:spcPct val="150000"/>
              </a:lnSpc>
              <a:buFont typeface="+mj-lt"/>
              <a:buAutoNum type="romanUcPeriod"/>
            </a:pPr>
            <a:r>
              <a:rPr lang="en-US" sz="1600" dirty="0">
                <a:solidFill>
                  <a:srgbClr val="F4CAB8"/>
                </a:solidFill>
                <a:latin typeface="Times New Roman" panose="02020603050405020304" pitchFamily="18" charset="0"/>
                <a:ea typeface="Montserrat Medium" pitchFamily="34" charset="-122"/>
                <a:cs typeface="Times New Roman" panose="02020603050405020304" pitchFamily="18" charset="0"/>
              </a:rPr>
              <a:t>Investigate the nature of unexplained financial deposits in Dr. Hart’s accounts to determine if they were bribes, coercion, or linked to external pressures.</a:t>
            </a:r>
          </a:p>
          <a:p>
            <a:pPr marL="400050" indent="-400050" algn="ctr" defTabSz="380985">
              <a:lnSpc>
                <a:spcPct val="150000"/>
              </a:lnSpc>
              <a:buFont typeface="+mj-lt"/>
              <a:buAutoNum type="romanUcPeriod"/>
            </a:pPr>
            <a:endParaRPr lang="en-US" sz="1600" dirty="0">
              <a:solidFill>
                <a:srgbClr val="F4CAB8"/>
              </a:solidFill>
              <a:latin typeface="Times New Roman" panose="02020603050405020304" pitchFamily="18" charset="0"/>
              <a:ea typeface="Montserrat Medium" pitchFamily="34" charset="-122"/>
              <a:cs typeface="Times New Roman" panose="02020603050405020304" pitchFamily="18" charset="0"/>
            </a:endParaRPr>
          </a:p>
          <a:p>
            <a:pPr marL="400050" indent="-400050" algn="ctr" defTabSz="380985">
              <a:lnSpc>
                <a:spcPct val="150000"/>
              </a:lnSpc>
              <a:buFont typeface="+mj-lt"/>
              <a:buAutoNum type="romanUcPeriod"/>
            </a:pPr>
            <a:r>
              <a:rPr lang="en-US" sz="1600" dirty="0">
                <a:solidFill>
                  <a:srgbClr val="F4CAB8"/>
                </a:solidFill>
                <a:latin typeface="Times New Roman" panose="02020603050405020304" pitchFamily="18" charset="0"/>
                <a:ea typeface="Montserrat Medium" pitchFamily="34" charset="-122"/>
                <a:cs typeface="Times New Roman" panose="02020603050405020304" pitchFamily="18" charset="0"/>
              </a:rPr>
              <a:t>Assess the organizational culture, focusing on power dynamics, mechanisms for ethical reporting, and evidence of retaliation against whistleblowers.</a:t>
            </a:r>
          </a:p>
          <a:p>
            <a:pPr marL="400050" indent="-400050" algn="ctr" defTabSz="380985">
              <a:lnSpc>
                <a:spcPct val="150000"/>
              </a:lnSpc>
              <a:buFont typeface="+mj-lt"/>
              <a:buAutoNum type="romanUcPeriod"/>
            </a:pPr>
            <a:endParaRPr lang="en-US" sz="1600" dirty="0">
              <a:solidFill>
                <a:srgbClr val="F4CAB8"/>
              </a:solidFill>
              <a:latin typeface="Times New Roman" panose="02020603050405020304" pitchFamily="18" charset="0"/>
              <a:ea typeface="Montserrat Medium" pitchFamily="34" charset="-122"/>
              <a:cs typeface="Times New Roman" panose="02020603050405020304" pitchFamily="18" charset="0"/>
            </a:endParaRPr>
          </a:p>
          <a:p>
            <a:pPr marL="400050" indent="-400050" algn="ctr" defTabSz="380985">
              <a:lnSpc>
                <a:spcPct val="150000"/>
              </a:lnSpc>
              <a:buFont typeface="+mj-lt"/>
              <a:buAutoNum type="romanUcPeriod"/>
            </a:pPr>
            <a:r>
              <a:rPr lang="en-US" sz="1600" dirty="0">
                <a:solidFill>
                  <a:srgbClr val="F4CAB8"/>
                </a:solidFill>
                <a:latin typeface="Times New Roman" panose="02020603050405020304" pitchFamily="18" charset="0"/>
                <a:ea typeface="Montserrat Medium" pitchFamily="34" charset="-122"/>
                <a:cs typeface="Times New Roman" panose="02020603050405020304" pitchFamily="18" charset="0"/>
              </a:rPr>
              <a:t>Foster partnerships between law enforcement, cybersecurity experts, and academic institutions to identify threats and leverage resources for investigation (</a:t>
            </a:r>
            <a:r>
              <a:rPr lang="en-US" sz="1600" dirty="0">
                <a:latin typeface="Times New Roman" panose="02020603050405020304" pitchFamily="18" charset="0"/>
                <a:cs typeface="Times New Roman" panose="02020603050405020304" pitchFamily="18" charset="0"/>
              </a:rPr>
              <a:t>Schiliro, 2023).</a:t>
            </a:r>
            <a:endParaRPr lang="en-US" sz="1600" dirty="0">
              <a:solidFill>
                <a:srgbClr val="F4CAB8"/>
              </a:solidFill>
              <a:latin typeface="Times New Roman" panose="02020603050405020304" pitchFamily="18" charset="0"/>
              <a:ea typeface="Montserrat Medium" pitchFamily="34" charset="-122"/>
              <a:cs typeface="Times New Roman" panose="02020603050405020304" pitchFamily="18" charset="0"/>
            </a:endParaRPr>
          </a:p>
          <a:p>
            <a:pPr marL="400050" indent="-400050" algn="ctr" defTabSz="380985">
              <a:lnSpc>
                <a:spcPct val="150000"/>
              </a:lnSpc>
              <a:buFont typeface="+mj-lt"/>
              <a:buAutoNum type="romanUcPeriod"/>
            </a:pPr>
            <a:r>
              <a:rPr lang="en-US" sz="1600" dirty="0">
                <a:solidFill>
                  <a:srgbClr val="F4CAB8"/>
                </a:solidFill>
                <a:latin typeface="Times New Roman" panose="02020603050405020304" pitchFamily="18" charset="0"/>
                <a:ea typeface="Montserrat Medium" pitchFamily="34" charset="-122"/>
                <a:cs typeface="Times New Roman" panose="02020603050405020304" pitchFamily="18" charset="0"/>
              </a:rPr>
              <a:t>Implement </a:t>
            </a:r>
            <a:r>
              <a:rPr lang="en-US" sz="1600"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rPr>
              <a:t>stricter oversight of robotics and AI projects, emphasizing transparency, ethical compliance, and accountability to prevent future ethical conflicts (</a:t>
            </a:r>
            <a:r>
              <a:rPr lang="en-US" sz="1600" dirty="0" err="1">
                <a:solidFill>
                  <a:schemeClr val="accent6">
                    <a:lumMod val="20000"/>
                    <a:lumOff val="80000"/>
                  </a:schemeClr>
                </a:solidFill>
                <a:latin typeface="Times New Roman" panose="02020603050405020304" pitchFamily="18" charset="0"/>
                <a:cs typeface="Times New Roman" panose="02020603050405020304" pitchFamily="18" charset="0"/>
              </a:rPr>
              <a:t>Akinrinola</a:t>
            </a:r>
            <a:r>
              <a:rPr lang="en-US" sz="1600" dirty="0">
                <a:solidFill>
                  <a:schemeClr val="accent6">
                    <a:lumMod val="20000"/>
                    <a:lumOff val="80000"/>
                  </a:schemeClr>
                </a:solidFill>
                <a:latin typeface="Times New Roman" panose="02020603050405020304" pitchFamily="18" charset="0"/>
                <a:cs typeface="Times New Roman" panose="02020603050405020304" pitchFamily="18" charset="0"/>
              </a:rPr>
              <a:t> et al., 2024).</a:t>
            </a:r>
          </a:p>
        </p:txBody>
      </p:sp>
      <p:pic>
        <p:nvPicPr>
          <p:cNvPr id="12" name="Picture 11">
            <a:extLst>
              <a:ext uri="{FF2B5EF4-FFF2-40B4-BE49-F238E27FC236}">
                <a16:creationId xmlns:a16="http://schemas.microsoft.com/office/drawing/2014/main" id="{DE5A3D07-8470-4BB6-8C2D-42D3AA10F7DD}"/>
              </a:ext>
            </a:extLst>
          </p:cNvPr>
          <p:cNvPicPr>
            <a:picLocks noChangeAspect="1"/>
          </p:cNvPicPr>
          <p:nvPr/>
        </p:nvPicPr>
        <p:blipFill rotWithShape="1">
          <a:blip r:embed="rId3"/>
          <a:srcRect b="6786"/>
          <a:stretch/>
        </p:blipFill>
        <p:spPr>
          <a:xfrm>
            <a:off x="85725" y="1381125"/>
            <a:ext cx="4657725" cy="409575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419099" y="295275"/>
            <a:ext cx="6576518" cy="2583855"/>
          </a:xfrm>
          <a:prstGeom prst="rect">
            <a:avLst/>
          </a:prstGeom>
          <a:noFill/>
          <a:ln/>
        </p:spPr>
        <p:txBody>
          <a:bodyPr wrap="none" lIns="0" tIns="0" rIns="0" bIns="0" rtlCol="0" anchor="t"/>
          <a:lstStyle/>
          <a:p>
            <a:pPr defTabSz="380985">
              <a:lnSpc>
                <a:spcPts val="4666"/>
              </a:lnSpc>
            </a:pPr>
            <a:r>
              <a:rPr lang="en-US" sz="3600" b="1" dirty="0">
                <a:solidFill>
                  <a:prstClr val="white"/>
                </a:solidFill>
                <a:latin typeface="Times New Roman" panose="02020603050405020304" pitchFamily="18" charset="0"/>
                <a:cs typeface="Times New Roman" panose="02020603050405020304" pitchFamily="18" charset="0"/>
              </a:rPr>
              <a:t>Challenges and Lessons Learned</a:t>
            </a:r>
          </a:p>
        </p:txBody>
      </p:sp>
      <p:sp>
        <p:nvSpPr>
          <p:cNvPr id="4" name="Text 1"/>
          <p:cNvSpPr/>
          <p:nvPr/>
        </p:nvSpPr>
        <p:spPr>
          <a:xfrm>
            <a:off x="333376" y="1123950"/>
            <a:ext cx="6662242" cy="5438775"/>
          </a:xfrm>
          <a:prstGeom prst="rect">
            <a:avLst/>
          </a:prstGeom>
          <a:noFill/>
          <a:ln/>
        </p:spPr>
        <p:txBody>
          <a:bodyPr wrap="square" lIns="0" tIns="0" rIns="0" bIns="0" rtlCol="0" anchor="t"/>
          <a:lstStyle/>
          <a:p>
            <a:pPr algn="ctr" defTabSz="380985">
              <a:lnSpc>
                <a:spcPct val="150000"/>
              </a:lnSpc>
            </a:pPr>
            <a:r>
              <a:rPr lang="en-US" sz="1600" b="1"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rPr>
              <a:t>Challenges in Evidence Evaluation:</a:t>
            </a:r>
          </a:p>
          <a:p>
            <a:pPr algn="ctr" defTabSz="380985">
              <a:lnSpc>
                <a:spcPct val="150000"/>
              </a:lnSpc>
            </a:pPr>
            <a:r>
              <a:rPr lang="en-US" sz="1600" dirty="0">
                <a:solidFill>
                  <a:srgbClr val="F4CAB8"/>
                </a:solidFill>
                <a:latin typeface="Times New Roman" panose="02020603050405020304" pitchFamily="18" charset="0"/>
                <a:ea typeface="Montserrat Medium" pitchFamily="34" charset="-122"/>
                <a:cs typeface="Times New Roman" panose="02020603050405020304" pitchFamily="18" charset="0"/>
              </a:rPr>
              <a:t>Assessing the reliability of evidence was difficult due to conflicting accounts and potential biases in </a:t>
            </a:r>
            <a:r>
              <a:rPr lang="en-US" sz="1600"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rPr>
              <a:t>sources, requiring meticulous scrutiny to uncover credible information (</a:t>
            </a:r>
            <a:r>
              <a:rPr lang="en-US" sz="1600" dirty="0" err="1">
                <a:solidFill>
                  <a:schemeClr val="accent6">
                    <a:lumMod val="20000"/>
                    <a:lumOff val="80000"/>
                  </a:schemeClr>
                </a:solidFill>
                <a:latin typeface="Times New Roman" panose="02020603050405020304" pitchFamily="18" charset="0"/>
                <a:cs typeface="Times New Roman" panose="02020603050405020304" pitchFamily="18" charset="0"/>
              </a:rPr>
              <a:t>Chermak</a:t>
            </a:r>
            <a:r>
              <a:rPr lang="en-US" sz="1600" dirty="0">
                <a:solidFill>
                  <a:schemeClr val="accent6">
                    <a:lumMod val="20000"/>
                    <a:lumOff val="80000"/>
                  </a:schemeClr>
                </a:solidFill>
                <a:latin typeface="Times New Roman" panose="02020603050405020304" pitchFamily="18" charset="0"/>
                <a:cs typeface="Times New Roman" panose="02020603050405020304" pitchFamily="18" charset="0"/>
              </a:rPr>
              <a:t> et al., 2025).</a:t>
            </a:r>
            <a:endParaRPr lang="en-US" sz="1600"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endParaRPr>
          </a:p>
          <a:p>
            <a:pPr algn="ctr" defTabSz="380985">
              <a:lnSpc>
                <a:spcPct val="150000"/>
              </a:lnSpc>
            </a:pPr>
            <a:r>
              <a:rPr lang="en-US" sz="1600" b="1"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rPr>
              <a:t>Lessons Learned:</a:t>
            </a:r>
          </a:p>
          <a:p>
            <a:pPr algn="ctr" defTabSz="380985">
              <a:lnSpc>
                <a:spcPct val="150000"/>
              </a:lnSpc>
            </a:pPr>
            <a:r>
              <a:rPr lang="en-US" sz="1600" dirty="0">
                <a:solidFill>
                  <a:srgbClr val="F4CAB8"/>
                </a:solidFill>
                <a:latin typeface="Times New Roman" panose="02020603050405020304" pitchFamily="18" charset="0"/>
                <a:ea typeface="Montserrat Medium" pitchFamily="34" charset="-122"/>
                <a:cs typeface="Times New Roman" panose="02020603050405020304" pitchFamily="18" charset="0"/>
              </a:rPr>
              <a:t>The case highlights the critical need for transparency and robust ethical frameworks in robotics research to safeguard integrity and prevent ethical conflicts.</a:t>
            </a:r>
          </a:p>
          <a:p>
            <a:pPr algn="ctr" defTabSz="380985">
              <a:lnSpc>
                <a:spcPct val="150000"/>
              </a:lnSpc>
            </a:pPr>
            <a:r>
              <a:rPr lang="en-US" sz="1600" b="1" dirty="0">
                <a:solidFill>
                  <a:schemeClr val="accent6">
                    <a:lumMod val="20000"/>
                    <a:lumOff val="80000"/>
                  </a:schemeClr>
                </a:solidFill>
                <a:latin typeface="Times New Roman" panose="02020603050405020304" pitchFamily="18" charset="0"/>
                <a:ea typeface="Montserrat Medium" pitchFamily="34" charset="-122"/>
                <a:cs typeface="Times New Roman" panose="02020603050405020304" pitchFamily="18" charset="0"/>
              </a:rPr>
              <a:t>Broader Implications: </a:t>
            </a:r>
          </a:p>
          <a:p>
            <a:pPr algn="ctr" defTabSz="380985">
              <a:lnSpc>
                <a:spcPct val="150000"/>
              </a:lnSpc>
            </a:pPr>
            <a:r>
              <a:rPr lang="en-US" sz="1600" dirty="0">
                <a:solidFill>
                  <a:srgbClr val="F4CAB8"/>
                </a:solidFill>
                <a:latin typeface="Times New Roman" panose="02020603050405020304" pitchFamily="18" charset="0"/>
                <a:ea typeface="Montserrat Medium" pitchFamily="34" charset="-122"/>
                <a:cs typeface="Times New Roman" panose="02020603050405020304" pitchFamily="18" charset="0"/>
              </a:rPr>
              <a:t>Dr. Hart’s disappearance underscores the urgency of advocating for ethical practices in high-stakes scientific fields, fostering accountability and protecting whistleblowers who prioritize transparency and morality.</a:t>
            </a:r>
            <a:endParaRPr lang="en-US" sz="1600" dirty="0">
              <a:solidFill>
                <a:prstClr val="white"/>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A6EF0D7C-4E1D-47D6-8F17-41BF7AF9E552}"/>
              </a:ext>
            </a:extLst>
          </p:cNvPr>
          <p:cNvPicPr>
            <a:picLocks noChangeAspect="1"/>
          </p:cNvPicPr>
          <p:nvPr/>
        </p:nvPicPr>
        <p:blipFill>
          <a:blip r:embed="rId3"/>
          <a:stretch>
            <a:fillRect/>
          </a:stretch>
        </p:blipFill>
        <p:spPr>
          <a:xfrm>
            <a:off x="7167065" y="1485900"/>
            <a:ext cx="4957762" cy="40290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624383" y="443012"/>
            <a:ext cx="4757837" cy="594618"/>
          </a:xfrm>
          <a:prstGeom prst="rect">
            <a:avLst/>
          </a:prstGeom>
          <a:noFill/>
          <a:ln/>
        </p:spPr>
        <p:txBody>
          <a:bodyPr wrap="none" lIns="0" tIns="0" rIns="0" bIns="0" rtlCol="0" anchor="t"/>
          <a:lstStyle/>
          <a:p>
            <a:pPr defTabSz="380985">
              <a:lnSpc>
                <a:spcPts val="4666"/>
              </a:lnSpc>
            </a:pPr>
            <a:r>
              <a:rPr lang="en-US" sz="3708" b="1" dirty="0">
                <a:solidFill>
                  <a:srgbClr val="FFB393"/>
                </a:solidFill>
                <a:latin typeface="Brygada 1918 Bold" pitchFamily="34" charset="0"/>
                <a:ea typeface="Brygada 1918 Bold" pitchFamily="34" charset="-122"/>
                <a:cs typeface="Brygada 1918 Bold" pitchFamily="34" charset="-120"/>
              </a:rPr>
              <a:t>Reference list </a:t>
            </a:r>
            <a:endParaRPr lang="en-US" sz="3708" dirty="0">
              <a:solidFill>
                <a:prstClr val="white"/>
              </a:solidFill>
              <a:latin typeface="Calibri" panose="020F0502020204030204"/>
            </a:endParaRPr>
          </a:p>
        </p:txBody>
      </p:sp>
      <p:sp>
        <p:nvSpPr>
          <p:cNvPr id="4" name="Text 1"/>
          <p:cNvSpPr/>
          <p:nvPr/>
        </p:nvSpPr>
        <p:spPr>
          <a:xfrm>
            <a:off x="271958" y="1037630"/>
            <a:ext cx="11424742" cy="4793953"/>
          </a:xfrm>
          <a:prstGeom prst="rect">
            <a:avLst/>
          </a:prstGeom>
          <a:noFill/>
          <a:ln/>
        </p:spPr>
        <p:txBody>
          <a:bodyPr wrap="square" lIns="0" tIns="0" rIns="0" bIns="0" rtlCol="0" anchor="t"/>
          <a:lstStyle/>
          <a:p>
            <a:pPr marL="171450" indent="-171450" algn="just" defTabSz="380985">
              <a:lnSpc>
                <a:spcPct val="200000"/>
              </a:lnSpc>
              <a:buFont typeface="Arial" panose="020B0604020202020204" pitchFamily="34" charset="0"/>
              <a:buChar char="•"/>
            </a:pPr>
            <a:r>
              <a:rPr lang="en-US" sz="1200" dirty="0">
                <a:latin typeface="Times New Roman" panose="02020603050405020304" pitchFamily="18" charset="0"/>
                <a:ea typeface="Montserrat Medium" pitchFamily="34" charset="-122"/>
                <a:cs typeface="Times New Roman" panose="02020603050405020304" pitchFamily="18" charset="0"/>
              </a:rPr>
              <a:t>de </a:t>
            </a:r>
            <a:r>
              <a:rPr lang="en-US" sz="1200" dirty="0" err="1">
                <a:latin typeface="Times New Roman" panose="02020603050405020304" pitchFamily="18" charset="0"/>
                <a:ea typeface="Montserrat Medium" pitchFamily="34" charset="-122"/>
                <a:cs typeface="Times New Roman" panose="02020603050405020304" pitchFamily="18" charset="0"/>
              </a:rPr>
              <a:t>Castex</a:t>
            </a:r>
            <a:r>
              <a:rPr lang="en-US" sz="1200" dirty="0">
                <a:latin typeface="Times New Roman" panose="02020603050405020304" pitchFamily="18" charset="0"/>
                <a:ea typeface="Montserrat Medium" pitchFamily="34" charset="-122"/>
                <a:cs typeface="Times New Roman" panose="02020603050405020304" pitchFamily="18" charset="0"/>
              </a:rPr>
              <a:t>, R.E., 2021. Multi-stakeholder Strategy for Ethical AI and Robotics. D5. 4: Multi-stakeholder Strategy and Practical Tools for Ethical AI and Robotics, p.13.</a:t>
            </a:r>
          </a:p>
          <a:p>
            <a:pPr marL="171450" indent="-171450" algn="just" defTabSz="380985">
              <a:lnSpc>
                <a:spcPct val="200000"/>
              </a:lnSpc>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Lastrucci</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Pirrera</a:t>
            </a:r>
            <a:r>
              <a:rPr lang="en-US" sz="1200" dirty="0">
                <a:latin typeface="Times New Roman" panose="02020603050405020304" pitchFamily="18" charset="0"/>
                <a:cs typeface="Times New Roman" panose="02020603050405020304" pitchFamily="18" charset="0"/>
              </a:rPr>
              <a:t>, A., </a:t>
            </a:r>
            <a:r>
              <a:rPr lang="en-US" sz="1200" dirty="0" err="1">
                <a:latin typeface="Times New Roman" panose="02020603050405020304" pitchFamily="18" charset="0"/>
                <a:cs typeface="Times New Roman" panose="02020603050405020304" pitchFamily="18" charset="0"/>
              </a:rPr>
              <a:t>Lepri</a:t>
            </a:r>
            <a:r>
              <a:rPr lang="en-US" sz="1200" dirty="0">
                <a:latin typeface="Times New Roman" panose="02020603050405020304" pitchFamily="18" charset="0"/>
                <a:cs typeface="Times New Roman" panose="02020603050405020304" pitchFamily="18" charset="0"/>
              </a:rPr>
              <a:t>, G. and </a:t>
            </a:r>
            <a:r>
              <a:rPr lang="en-US" sz="1200" dirty="0" err="1">
                <a:latin typeface="Times New Roman" panose="02020603050405020304" pitchFamily="18" charset="0"/>
                <a:cs typeface="Times New Roman" panose="02020603050405020304" pitchFamily="18" charset="0"/>
              </a:rPr>
              <a:t>Giansanti</a:t>
            </a:r>
            <a:r>
              <a:rPr lang="en-US" sz="1200" dirty="0">
                <a:latin typeface="Times New Roman" panose="02020603050405020304" pitchFamily="18" charset="0"/>
                <a:cs typeface="Times New Roman" panose="02020603050405020304" pitchFamily="18" charset="0"/>
              </a:rPr>
              <a:t>, D., 2024. </a:t>
            </a:r>
            <a:r>
              <a:rPr lang="en-US" sz="1200" dirty="0" err="1">
                <a:latin typeface="Times New Roman" panose="02020603050405020304" pitchFamily="18" charset="0"/>
                <a:cs typeface="Times New Roman" panose="02020603050405020304" pitchFamily="18" charset="0"/>
              </a:rPr>
              <a:t>Algorethics</a:t>
            </a:r>
            <a:r>
              <a:rPr lang="en-US" sz="1200" dirty="0">
                <a:latin typeface="Times New Roman" panose="02020603050405020304" pitchFamily="18" charset="0"/>
                <a:cs typeface="Times New Roman" panose="02020603050405020304" pitchFamily="18" charset="0"/>
              </a:rPr>
              <a:t> in Healthcare: Balancing Innovation and Integrity in AI Development. </a:t>
            </a:r>
            <a:r>
              <a:rPr lang="en-US" sz="1200" i="1" dirty="0">
                <a:latin typeface="Times New Roman" panose="02020603050405020304" pitchFamily="18" charset="0"/>
                <a:cs typeface="Times New Roman" panose="02020603050405020304" pitchFamily="18" charset="0"/>
              </a:rPr>
              <a:t>Algorithms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17</a:t>
            </a:r>
            <a:r>
              <a:rPr lang="en-US" sz="1200" dirty="0">
                <a:latin typeface="Times New Roman" panose="02020603050405020304" pitchFamily="18" charset="0"/>
                <a:cs typeface="Times New Roman" panose="02020603050405020304" pitchFamily="18" charset="0"/>
              </a:rPr>
              <a:t>(10), p.432. </a:t>
            </a:r>
            <a:r>
              <a:rPr lang="en-US" sz="1200" dirty="0">
                <a:solidFill>
                  <a:srgbClr val="7030A0"/>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https://doi.org/10.3390/a17100432</a:t>
            </a:r>
            <a:endParaRPr lang="en-US" sz="1200" dirty="0">
              <a:solidFill>
                <a:srgbClr val="7030A0"/>
              </a:solidFill>
              <a:latin typeface="Times New Roman" panose="02020603050405020304" pitchFamily="18" charset="0"/>
              <a:cs typeface="Times New Roman" panose="02020603050405020304" pitchFamily="18" charset="0"/>
            </a:endParaRPr>
          </a:p>
          <a:p>
            <a:pPr marL="171450" indent="-171450" algn="just" defTabSz="380985">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Visser, S.S., 2023. </a:t>
            </a:r>
            <a:r>
              <a:rPr lang="en-US" sz="1200" i="1" dirty="0">
                <a:latin typeface="Times New Roman" panose="02020603050405020304" pitchFamily="18" charset="0"/>
                <a:cs typeface="Times New Roman" panose="02020603050405020304" pitchFamily="18" charset="0"/>
              </a:rPr>
              <a:t>When Speaking Up Fails: Experiences of Unsubstantiated Equal Employment Opportunity Allegations on the Workforce</a:t>
            </a:r>
            <a:r>
              <a:rPr lang="en-US" sz="1200" dirty="0">
                <a:latin typeface="Times New Roman" panose="02020603050405020304" pitchFamily="18" charset="0"/>
                <a:cs typeface="Times New Roman" panose="02020603050405020304" pitchFamily="18" charset="0"/>
              </a:rPr>
              <a:t> (Doctoral dissertation, Nova Southeastern University).</a:t>
            </a:r>
          </a:p>
          <a:p>
            <a:pPr marL="171450" indent="-171450" algn="just" defTabSz="380985">
              <a:lnSpc>
                <a:spcPct val="200000"/>
              </a:lnSpc>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Lagerwaard</a:t>
            </a:r>
            <a:r>
              <a:rPr lang="en-US" sz="1200" dirty="0">
                <a:latin typeface="Times New Roman" panose="02020603050405020304" pitchFamily="18" charset="0"/>
                <a:cs typeface="Times New Roman" panose="02020603050405020304" pitchFamily="18" charset="0"/>
              </a:rPr>
              <a:t>, P. and de Goede, M., 2023. In trust we share: The politics of financial intelligence sharing. </a:t>
            </a:r>
            <a:r>
              <a:rPr lang="en-US" sz="1200" i="1" dirty="0">
                <a:latin typeface="Times New Roman" panose="02020603050405020304" pitchFamily="18" charset="0"/>
                <a:cs typeface="Times New Roman" panose="02020603050405020304" pitchFamily="18" charset="0"/>
              </a:rPr>
              <a:t>Economy and Society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52</a:t>
            </a:r>
            <a:r>
              <a:rPr lang="en-US" sz="1200" dirty="0">
                <a:latin typeface="Times New Roman" panose="02020603050405020304" pitchFamily="18" charset="0"/>
                <a:cs typeface="Times New Roman" panose="02020603050405020304" pitchFamily="18" charset="0"/>
              </a:rPr>
              <a:t>(2), pp.202-226. </a:t>
            </a:r>
            <a:r>
              <a:rPr lang="en-US" sz="1200" dirty="0">
                <a:solidFill>
                  <a:srgbClr val="7030A0"/>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https://doi.org/10.1080/03085147.2023.2175451</a:t>
            </a:r>
            <a:endParaRPr lang="en-US" sz="1200" dirty="0">
              <a:solidFill>
                <a:srgbClr val="7030A0"/>
              </a:solidFill>
              <a:latin typeface="Times New Roman" panose="02020603050405020304" pitchFamily="18" charset="0"/>
              <a:cs typeface="Times New Roman" panose="02020603050405020304" pitchFamily="18" charset="0"/>
            </a:endParaRPr>
          </a:p>
          <a:p>
            <a:pPr marL="171450" indent="-171450" algn="just" defTabSz="380985">
              <a:lnSpc>
                <a:spcPct val="200000"/>
              </a:lnSpc>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Chermak</a:t>
            </a:r>
            <a:r>
              <a:rPr lang="en-US" sz="1200" dirty="0">
                <a:latin typeface="Times New Roman" panose="02020603050405020304" pitchFamily="18" charset="0"/>
                <a:cs typeface="Times New Roman" panose="02020603050405020304" pitchFamily="18" charset="0"/>
              </a:rPr>
              <a:t>, S.M., </a:t>
            </a:r>
            <a:r>
              <a:rPr lang="en-US" sz="1200" dirty="0" err="1">
                <a:latin typeface="Times New Roman" panose="02020603050405020304" pitchFamily="18" charset="0"/>
                <a:cs typeface="Times New Roman" panose="02020603050405020304" pitchFamily="18" charset="0"/>
              </a:rPr>
              <a:t>Freilich</a:t>
            </a:r>
            <a:r>
              <a:rPr lang="en-US" sz="1200" dirty="0">
                <a:latin typeface="Times New Roman" panose="02020603050405020304" pitchFamily="18" charset="0"/>
                <a:cs typeface="Times New Roman" panose="02020603050405020304" pitchFamily="18" charset="0"/>
              </a:rPr>
              <a:t>, J.D., Greene-</a:t>
            </a:r>
            <a:r>
              <a:rPr lang="en-US" sz="1200" dirty="0" err="1">
                <a:latin typeface="Times New Roman" panose="02020603050405020304" pitchFamily="18" charset="0"/>
                <a:cs typeface="Times New Roman" panose="02020603050405020304" pitchFamily="18" charset="0"/>
              </a:rPr>
              <a:t>Colozzi</a:t>
            </a:r>
            <a:r>
              <a:rPr lang="en-US" sz="1200" dirty="0">
                <a:latin typeface="Times New Roman" panose="02020603050405020304" pitchFamily="18" charset="0"/>
                <a:cs typeface="Times New Roman" panose="02020603050405020304" pitchFamily="18" charset="0"/>
              </a:rPr>
              <a:t>, E. and Klein, B.R., 2025. Open-Source Research in Criminology and Criminal Justice. </a:t>
            </a:r>
            <a:r>
              <a:rPr lang="en-US" sz="1200" i="1" dirty="0">
                <a:latin typeface="Times New Roman" panose="02020603050405020304" pitchFamily="18" charset="0"/>
                <a:cs typeface="Times New Roman" panose="02020603050405020304" pitchFamily="18" charset="0"/>
              </a:rPr>
              <a:t>Annual Review of Criminology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8</a:t>
            </a:r>
            <a:r>
              <a:rPr lang="en-US" sz="1200" dirty="0">
                <a:latin typeface="Times New Roman" panose="02020603050405020304" pitchFamily="18" charset="0"/>
                <a:cs typeface="Times New Roman" panose="02020603050405020304" pitchFamily="18" charset="0"/>
              </a:rPr>
              <a:t>.</a:t>
            </a:r>
          </a:p>
          <a:p>
            <a:pPr marL="171450" indent="-171450" algn="just" defTabSz="380985">
              <a:lnSpc>
                <a:spcPct val="200000"/>
              </a:lnSpc>
              <a:buFont typeface="Arial" panose="020B0604020202020204" pitchFamily="34" charset="0"/>
              <a:buChar char="•"/>
            </a:pPr>
            <a:r>
              <a:rPr lang="en-US" sz="1200" dirty="0" err="1">
                <a:latin typeface="Times New Roman" panose="02020603050405020304" pitchFamily="18" charset="0"/>
                <a:cs typeface="Times New Roman" panose="02020603050405020304" pitchFamily="18" charset="0"/>
              </a:rPr>
              <a:t>Akinrinola</a:t>
            </a:r>
            <a:r>
              <a:rPr lang="en-US" sz="1200" dirty="0">
                <a:latin typeface="Times New Roman" panose="02020603050405020304" pitchFamily="18" charset="0"/>
                <a:cs typeface="Times New Roman" panose="02020603050405020304" pitchFamily="18" charset="0"/>
              </a:rPr>
              <a:t>, O., Okoye, C.C., </a:t>
            </a:r>
            <a:r>
              <a:rPr lang="en-US" sz="1200" dirty="0" err="1">
                <a:latin typeface="Times New Roman" panose="02020603050405020304" pitchFamily="18" charset="0"/>
                <a:cs typeface="Times New Roman" panose="02020603050405020304" pitchFamily="18" charset="0"/>
              </a:rPr>
              <a:t>Ofodile</a:t>
            </a:r>
            <a:r>
              <a:rPr lang="en-US" sz="1200" dirty="0">
                <a:latin typeface="Times New Roman" panose="02020603050405020304" pitchFamily="18" charset="0"/>
                <a:cs typeface="Times New Roman" panose="02020603050405020304" pitchFamily="18" charset="0"/>
              </a:rPr>
              <a:t>, O.C. and Ugochukwu, C.E., 2024. Navigating and reviewing ethical dilemmas in AI development: Strategies for transparency, fairness, and accountability. </a:t>
            </a:r>
            <a:r>
              <a:rPr lang="en-US" sz="1200" i="1" dirty="0">
                <a:latin typeface="Times New Roman" panose="02020603050405020304" pitchFamily="18" charset="0"/>
                <a:cs typeface="Times New Roman" panose="02020603050405020304" pitchFamily="18" charset="0"/>
              </a:rPr>
              <a:t>GSC Advanced Research and Reviews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18</a:t>
            </a:r>
            <a:r>
              <a:rPr lang="en-US" sz="1200" dirty="0">
                <a:latin typeface="Times New Roman" panose="02020603050405020304" pitchFamily="18" charset="0"/>
                <a:cs typeface="Times New Roman" panose="02020603050405020304" pitchFamily="18" charset="0"/>
              </a:rPr>
              <a:t>(3), pp.050-058.</a:t>
            </a:r>
          </a:p>
          <a:p>
            <a:pPr marL="171450" indent="-171450" algn="just" defTabSz="380985">
              <a:lnSpc>
                <a:spcPct val="20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Schiliro, F., 2023. Building a Resilient Cybersecurity Posture: A Framework for Leveraging Prevent, Detect and Respond Functions and Law Enforcement Collaboration. </a:t>
            </a:r>
            <a:r>
              <a:rPr lang="en-US" sz="1200" i="1" dirty="0" err="1">
                <a:latin typeface="Times New Roman" panose="02020603050405020304" pitchFamily="18" charset="0"/>
                <a:cs typeface="Times New Roman" panose="02020603050405020304" pitchFamily="18" charset="0"/>
              </a:rPr>
              <a:t>arXiv</a:t>
            </a:r>
            <a:r>
              <a:rPr lang="en-US" sz="1200" i="1" dirty="0">
                <a:latin typeface="Times New Roman" panose="02020603050405020304" pitchFamily="18" charset="0"/>
                <a:cs typeface="Times New Roman" panose="02020603050405020304" pitchFamily="18" charset="0"/>
              </a:rPr>
              <a:t> preprint arXiv:2303.10874</a:t>
            </a:r>
            <a:r>
              <a:rPr lang="en-US" sz="1200" dirty="0">
                <a:latin typeface="Times New Roman" panose="02020603050405020304" pitchFamily="18" charset="0"/>
                <a:cs typeface="Times New Roman" panose="02020603050405020304" pitchFamily="18" charset="0"/>
              </a:rPr>
              <a:t>.</a:t>
            </a:r>
          </a:p>
          <a:p>
            <a:pPr defTabSz="380985">
              <a:lnSpc>
                <a:spcPts val="2208"/>
              </a:lnSpc>
            </a:pPr>
            <a:endParaRPr lang="en-US" dirty="0"/>
          </a:p>
          <a:p>
            <a:pPr defTabSz="380985">
              <a:lnSpc>
                <a:spcPts val="2208"/>
              </a:lnSpc>
            </a:pPr>
            <a:endParaRPr lang="en-US" sz="917" dirty="0">
              <a:solidFill>
                <a:srgbClr val="F4CAB8"/>
              </a:solidFill>
              <a:latin typeface="Montserrat Medium" pitchFamily="34" charset="0"/>
              <a:ea typeface="Montserrat Medium" pitchFamily="34" charset="-122"/>
              <a:cs typeface="Montserrat Medium" pitchFamily="34" charset="-120"/>
            </a:endParaRPr>
          </a:p>
        </p:txBody>
      </p:sp>
    </p:spTree>
    <p:extLst>
      <p:ext uri="{BB962C8B-B14F-4D97-AF65-F5344CB8AC3E}">
        <p14:creationId xmlns:p14="http://schemas.microsoft.com/office/powerpoint/2010/main" val="17259677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38,636 Thank You Stock Photos - Free &amp; Royalty-Free Stock Photos from  Dreamstime">
            <a:extLst>
              <a:ext uri="{FF2B5EF4-FFF2-40B4-BE49-F238E27FC236}">
                <a16:creationId xmlns:a16="http://schemas.microsoft.com/office/drawing/2014/main" id="{15D3D2B9-38FE-639F-B860-CBF21FFB17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8138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44645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1662</Words>
  <Application>Microsoft Office PowerPoint</Application>
  <PresentationFormat>Widescreen</PresentationFormat>
  <Paragraphs>77</Paragraphs>
  <Slides>9</Slides>
  <Notes>8</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Celestial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Bisma</dc:creator>
  <cp:lastModifiedBy>Bisma</cp:lastModifiedBy>
  <cp:revision>13</cp:revision>
  <dcterms:created xsi:type="dcterms:W3CDTF">2025-01-24T05:28:33Z</dcterms:created>
  <dcterms:modified xsi:type="dcterms:W3CDTF">2025-03-20T13:55:12Z</dcterms:modified>
</cp:coreProperties>
</file>