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0" r:id="rId8"/>
    <p:sldId id="261"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FFA03-DB4C-4F51-A047-0AFDF2D04B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203188-F432-4AD6-A1F0-A0924F0467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E3A13B-9AE6-4355-82FF-8BE5C02E32D6}"/>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5" name="Footer Placeholder 4">
            <a:extLst>
              <a:ext uri="{FF2B5EF4-FFF2-40B4-BE49-F238E27FC236}">
                <a16:creationId xmlns:a16="http://schemas.microsoft.com/office/drawing/2014/main" id="{5CDB2296-5D14-4D32-BE0A-C4D5D864EF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E55B85-3746-4E35-977D-305C9386DDD4}"/>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959883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F2BB5-A679-4658-9882-3A51D32EEF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3A1060-7DCF-4BDC-93DE-50FC611525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6A1485-71F9-48C7-963B-CA5974F6351D}"/>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5" name="Footer Placeholder 4">
            <a:extLst>
              <a:ext uri="{FF2B5EF4-FFF2-40B4-BE49-F238E27FC236}">
                <a16:creationId xmlns:a16="http://schemas.microsoft.com/office/drawing/2014/main" id="{8B88BD1B-F115-4139-BB4C-34690D9ECF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C87721-032F-4541-9ED8-A0CD8821C3C0}"/>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3764359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20DE6-D8D5-40BF-B723-FA2C0D021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7A6125-C1AD-4D50-B584-8949C583C8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401E31-4602-43D4-8E44-19B6742B7DEE}"/>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5" name="Footer Placeholder 4">
            <a:extLst>
              <a:ext uri="{FF2B5EF4-FFF2-40B4-BE49-F238E27FC236}">
                <a16:creationId xmlns:a16="http://schemas.microsoft.com/office/drawing/2014/main" id="{0E75A1EE-E934-4736-9D95-E07ACF886E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A21B9A-E201-4C74-BF8E-8839297723EA}"/>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1199166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70AE7-B364-4FCA-9191-5821B56CFE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80BDB6-1EAF-4569-A6B7-BA31CE80483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C32BC4-2EF0-4B1E-B350-45F91FDC3C7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DCAEAA-6971-46A2-A2A4-ECE182C23DE2}"/>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6" name="Footer Placeholder 5">
            <a:extLst>
              <a:ext uri="{FF2B5EF4-FFF2-40B4-BE49-F238E27FC236}">
                <a16:creationId xmlns:a16="http://schemas.microsoft.com/office/drawing/2014/main" id="{158EE6F4-2D02-4849-A19E-F0ED51BAEF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21459D-F87D-4AA1-BF40-68BBF7D28E62}"/>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1509022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424FF-A09F-4A60-8A7A-76F3B9ACC67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AF8029-5C17-407A-935F-9D2159BA8D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1D9DDFA-C6C7-4F7C-A16A-0D3EFCE8A69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9447DE-2380-4198-8E8D-E49680F6A5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855A331-B089-4A1A-A6CA-5057E3790D4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59ED02-EBFD-4414-9EF2-A03A47EFAD35}"/>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8" name="Footer Placeholder 7">
            <a:extLst>
              <a:ext uri="{FF2B5EF4-FFF2-40B4-BE49-F238E27FC236}">
                <a16:creationId xmlns:a16="http://schemas.microsoft.com/office/drawing/2014/main" id="{8C62170F-DD24-473F-A45E-C4F45A28A7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0F02B3-A8AF-4DF6-9756-76CB387A3543}"/>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1733185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0A2B-0452-42D2-98F7-1F19B4F0DD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EAD4E0-2551-451B-B97A-A92E54D2CA14}"/>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4" name="Footer Placeholder 3">
            <a:extLst>
              <a:ext uri="{FF2B5EF4-FFF2-40B4-BE49-F238E27FC236}">
                <a16:creationId xmlns:a16="http://schemas.microsoft.com/office/drawing/2014/main" id="{A4460ACA-DCB3-43CD-85E7-35A93EBEBE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B5E6FB-BA22-4683-85BE-774CA3B27F6B}"/>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3739594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7C3AFC-95B6-4BDE-BD8C-72D4607C0549}"/>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3" name="Footer Placeholder 2">
            <a:extLst>
              <a:ext uri="{FF2B5EF4-FFF2-40B4-BE49-F238E27FC236}">
                <a16:creationId xmlns:a16="http://schemas.microsoft.com/office/drawing/2014/main" id="{1E687C29-5B60-4AC0-A720-C6A6A94938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7B2BC0-4253-42FA-9177-6E90BFE779F7}"/>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440901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B38A8-7CA4-4935-9A70-DA51A1E2CD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2365A7-0ABF-4B7E-9F78-D8D3768219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F519EA-4801-4D78-8E58-2B0C5ECEDB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4160F8F-0C7F-407C-9F36-28A0727E7787}"/>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6" name="Footer Placeholder 5">
            <a:extLst>
              <a:ext uri="{FF2B5EF4-FFF2-40B4-BE49-F238E27FC236}">
                <a16:creationId xmlns:a16="http://schemas.microsoft.com/office/drawing/2014/main" id="{8576107B-A655-48D6-838E-35C769F3A8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87277F-03B1-4DF6-B31E-8D8C5EACEBF5}"/>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1591610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C790C-A90B-430E-B8EC-58B1B70270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7EF8CF-C170-422E-9A22-0C6BF10613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4DB5F9-2744-4879-9B25-CFFFAC5563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95685FD-F265-46A9-882A-B7291230DC08}"/>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6" name="Footer Placeholder 5">
            <a:extLst>
              <a:ext uri="{FF2B5EF4-FFF2-40B4-BE49-F238E27FC236}">
                <a16:creationId xmlns:a16="http://schemas.microsoft.com/office/drawing/2014/main" id="{09A7F455-0834-427E-AEDE-83AD4D8049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2D1BC3-D63A-497E-9F87-7CBF488D8B12}"/>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3118177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C1CE4-F3E3-4FFB-9436-D78CE05B63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C3C976-F728-4799-8239-1919887856D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C5AA2A-7F5A-4D84-A78A-2FC4CA1BDEE9}"/>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5" name="Footer Placeholder 4">
            <a:extLst>
              <a:ext uri="{FF2B5EF4-FFF2-40B4-BE49-F238E27FC236}">
                <a16:creationId xmlns:a16="http://schemas.microsoft.com/office/drawing/2014/main" id="{57316B77-BB6E-4305-B3EA-356BAAEE5C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EE03B-B1CA-4D0D-BFAA-5F6389710E91}"/>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3817661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BFD032-C59F-40BB-9321-24D9543782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B0C2D3-6D01-4BA0-837B-7B6E4759ABA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FF2D41-F66D-495E-A9D7-7072C4F6E433}"/>
              </a:ext>
            </a:extLst>
          </p:cNvPr>
          <p:cNvSpPr>
            <a:spLocks noGrp="1"/>
          </p:cNvSpPr>
          <p:nvPr>
            <p:ph type="dt" sz="half" idx="10"/>
          </p:nvPr>
        </p:nvSpPr>
        <p:spPr/>
        <p:txBody>
          <a:bodyPr/>
          <a:lstStyle/>
          <a:p>
            <a:fld id="{0B350EF6-59E9-48EE-97A1-E684BBF681C2}" type="datetimeFigureOut">
              <a:rPr lang="en-GB" smtClean="0"/>
              <a:t>08/11/2020</a:t>
            </a:fld>
            <a:endParaRPr lang="en-GB"/>
          </a:p>
        </p:txBody>
      </p:sp>
      <p:sp>
        <p:nvSpPr>
          <p:cNvPr id="5" name="Footer Placeholder 4">
            <a:extLst>
              <a:ext uri="{FF2B5EF4-FFF2-40B4-BE49-F238E27FC236}">
                <a16:creationId xmlns:a16="http://schemas.microsoft.com/office/drawing/2014/main" id="{F9408CEF-7D61-42A1-A298-4C2BB4439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66EF83-25DE-4C64-A788-69830A81956F}"/>
              </a:ext>
            </a:extLst>
          </p:cNvPr>
          <p:cNvSpPr>
            <a:spLocks noGrp="1"/>
          </p:cNvSpPr>
          <p:nvPr>
            <p:ph type="sldNum" sz="quarter" idx="12"/>
          </p:nvPr>
        </p:nvSpPr>
        <p:spPr/>
        <p:txBody>
          <a:bodyPr/>
          <a:lstStyle/>
          <a:p>
            <a:fld id="{3F7D3198-17C4-4E2A-87E7-C3C8C3DBC010}" type="slidenum">
              <a:rPr lang="en-GB" smtClean="0"/>
              <a:t>‹#›</a:t>
            </a:fld>
            <a:endParaRPr lang="en-GB"/>
          </a:p>
        </p:txBody>
      </p:sp>
    </p:spTree>
    <p:extLst>
      <p:ext uri="{BB962C8B-B14F-4D97-AF65-F5344CB8AC3E}">
        <p14:creationId xmlns:p14="http://schemas.microsoft.com/office/powerpoint/2010/main" val="3328237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915DF3-676F-41A1-BAE9-1509490402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AD8B88-1934-4A2D-AC1F-8EC46E80DA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927E28-CD4E-4408-97CD-40E8F38E80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350EF6-59E9-48EE-97A1-E684BBF681C2}" type="datetimeFigureOut">
              <a:rPr lang="en-GB" smtClean="0"/>
              <a:t>08/11/2020</a:t>
            </a:fld>
            <a:endParaRPr lang="en-GB"/>
          </a:p>
        </p:txBody>
      </p:sp>
      <p:sp>
        <p:nvSpPr>
          <p:cNvPr id="5" name="Footer Placeholder 4">
            <a:extLst>
              <a:ext uri="{FF2B5EF4-FFF2-40B4-BE49-F238E27FC236}">
                <a16:creationId xmlns:a16="http://schemas.microsoft.com/office/drawing/2014/main" id="{05AA9AE0-7F2C-4AC4-9D77-71B672F803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645C67-5B0E-408E-9B78-F354A71511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7D3198-17C4-4E2A-87E7-C3C8C3DBC010}" type="slidenum">
              <a:rPr lang="en-GB" smtClean="0"/>
              <a:t>‹#›</a:t>
            </a:fld>
            <a:endParaRPr lang="en-GB"/>
          </a:p>
        </p:txBody>
      </p:sp>
    </p:spTree>
    <p:extLst>
      <p:ext uri="{BB962C8B-B14F-4D97-AF65-F5344CB8AC3E}">
        <p14:creationId xmlns:p14="http://schemas.microsoft.com/office/powerpoint/2010/main" val="42536375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3.png"/><Relationship Id="rId7" Type="http://schemas.openxmlformats.org/officeDocument/2006/relationships/image" Target="../media/image7.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jp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microsoft.com/office/2007/relationships/hdphoto" Target="../media/hdphoto3.wdp"/><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gif"/><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12.jpg"/><Relationship Id="rId5" Type="http://schemas.openxmlformats.org/officeDocument/2006/relationships/image" Target="../media/image11.JP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hyperlink" Target="http://www.simplypsychology.org/operant-conditioning.html"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07D153-AF92-46F2-96F4-5046E82C3F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03538"/>
            <a:ext cx="12313328" cy="8221999"/>
          </a:xfrm>
          <a:prstGeom prst="rect">
            <a:avLst/>
          </a:prstGeom>
        </p:spPr>
      </p:pic>
      <p:sp>
        <p:nvSpPr>
          <p:cNvPr id="6" name="TextBox 5">
            <a:extLst>
              <a:ext uri="{FF2B5EF4-FFF2-40B4-BE49-F238E27FC236}">
                <a16:creationId xmlns:a16="http://schemas.microsoft.com/office/drawing/2014/main" id="{85300222-D53C-4111-B951-F3AC0D2C94C1}"/>
              </a:ext>
            </a:extLst>
          </p:cNvPr>
          <p:cNvSpPr txBox="1"/>
          <p:nvPr/>
        </p:nvSpPr>
        <p:spPr>
          <a:xfrm>
            <a:off x="503068" y="-577049"/>
            <a:ext cx="5592932" cy="7755969"/>
          </a:xfrm>
          <a:prstGeom prst="rect">
            <a:avLst/>
          </a:prstGeom>
          <a:noFill/>
        </p:spPr>
        <p:txBody>
          <a:bodyPr wrap="square" rtlCol="0">
            <a:spAutoFit/>
          </a:bodyPr>
          <a:lstStyle/>
          <a:p>
            <a:r>
              <a:rPr lang="en-GB" sz="8000" dirty="0">
                <a:latin typeface="Arial Rounded MT Bold" panose="020F0704030504030204" pitchFamily="34" charset="0"/>
              </a:rPr>
              <a:t>Principles of Learning and Teaching </a:t>
            </a:r>
          </a:p>
          <a:p>
            <a:r>
              <a:rPr lang="en-GB" sz="3200" dirty="0">
                <a:latin typeface="Arial Rounded MT Bold" panose="020F0704030504030204" pitchFamily="34" charset="0"/>
              </a:rPr>
              <a:t>By </a:t>
            </a:r>
            <a:r>
              <a:rPr lang="en-GB" sz="4000" dirty="0">
                <a:latin typeface="Arial Rounded MT Bold" panose="020F0704030504030204" pitchFamily="34" charset="0"/>
              </a:rPr>
              <a:t>Katrina Barker</a:t>
            </a:r>
            <a:r>
              <a:rPr lang="en-GB" sz="8000" dirty="0">
                <a:latin typeface="Arial Rounded MT Bold" panose="020F0704030504030204" pitchFamily="34" charset="0"/>
              </a:rPr>
              <a:t> </a:t>
            </a:r>
          </a:p>
          <a:p>
            <a:r>
              <a:rPr lang="en-GB" dirty="0"/>
              <a:t> </a:t>
            </a:r>
          </a:p>
        </p:txBody>
      </p:sp>
      <p:sp>
        <p:nvSpPr>
          <p:cNvPr id="11" name="Rectangle: Rounded Corners 10">
            <a:extLst>
              <a:ext uri="{FF2B5EF4-FFF2-40B4-BE49-F238E27FC236}">
                <a16:creationId xmlns:a16="http://schemas.microsoft.com/office/drawing/2014/main" id="{38B0277B-1F2E-47FE-BAAD-7181C3B2F628}"/>
              </a:ext>
            </a:extLst>
          </p:cNvPr>
          <p:cNvSpPr/>
          <p:nvPr/>
        </p:nvSpPr>
        <p:spPr>
          <a:xfrm>
            <a:off x="6551720" y="736846"/>
            <a:ext cx="5379868" cy="2077375"/>
          </a:xfrm>
          <a:prstGeom prst="roundRect">
            <a:avLst/>
          </a:prstGeom>
          <a:solidFill>
            <a:schemeClr val="accent1">
              <a:lumMod val="60000"/>
              <a:lumOff val="40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Arial Rounded MT Bold" panose="020F0704030504030204" pitchFamily="34" charset="0"/>
              </a:rPr>
              <a:t>Spiral Curriculum</a:t>
            </a:r>
          </a:p>
          <a:p>
            <a:pPr algn="ctr"/>
            <a:endParaRPr lang="en-GB" sz="2800" dirty="0">
              <a:solidFill>
                <a:schemeClr val="tx1"/>
              </a:solidFill>
              <a:latin typeface="Arial Rounded MT Bold" panose="020F0704030504030204" pitchFamily="34" charset="0"/>
            </a:endParaRPr>
          </a:p>
          <a:p>
            <a:pPr algn="ctr"/>
            <a:r>
              <a:rPr lang="en-GB" sz="2800" dirty="0">
                <a:solidFill>
                  <a:schemeClr val="tx1"/>
                </a:solidFill>
                <a:latin typeface="Arial Rounded MT Bold" panose="020F0704030504030204" pitchFamily="34" charset="0"/>
              </a:rPr>
              <a:t>Scaffolding Approach  </a:t>
            </a:r>
          </a:p>
          <a:p>
            <a:pPr algn="ctr"/>
            <a:endParaRPr lang="en-GB" dirty="0"/>
          </a:p>
          <a:p>
            <a:pPr algn="ctr"/>
            <a:endParaRPr lang="en-GB" dirty="0"/>
          </a:p>
        </p:txBody>
      </p:sp>
      <p:pic>
        <p:nvPicPr>
          <p:cNvPr id="8" name="Picture 7">
            <a:extLst>
              <a:ext uri="{FF2B5EF4-FFF2-40B4-BE49-F238E27FC236}">
                <a16:creationId xmlns:a16="http://schemas.microsoft.com/office/drawing/2014/main" id="{E2726F9B-F66C-4EA6-9E5C-BF8F0B092FF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8997" b="92820" l="9899" r="89989">
                        <a14:foregroundMark x1="46400" y1="12976" x2="42126" y2="8997"/>
                        <a14:foregroundMark x1="42126" y1="8997" x2="39483" y2="9602"/>
                        <a14:foregroundMark x1="80934" y1="92301" x2="49325" y2="89014"/>
                        <a14:foregroundMark x1="49325" y1="89014" x2="34927" y2="91955"/>
                        <a14:foregroundMark x1="34927" y1="91955" x2="17042" y2="92820"/>
                      </a14:backgroundRemoval>
                    </a14:imgEffect>
                  </a14:imgLayer>
                </a14:imgProps>
              </a:ext>
              <a:ext uri="{28A0092B-C50C-407E-A947-70E740481C1C}">
                <a14:useLocalDpi xmlns:a14="http://schemas.microsoft.com/office/drawing/2010/main" val="0"/>
              </a:ext>
            </a:extLst>
          </a:blip>
          <a:stretch>
            <a:fillRect/>
          </a:stretch>
        </p:blipFill>
        <p:spPr>
          <a:xfrm>
            <a:off x="4565923" y="314354"/>
            <a:ext cx="4072570" cy="2647858"/>
          </a:xfrm>
          <a:prstGeom prst="rect">
            <a:avLst/>
          </a:prstGeom>
        </p:spPr>
      </p:pic>
      <p:sp>
        <p:nvSpPr>
          <p:cNvPr id="12" name="Rectangle: Rounded Corners 11">
            <a:extLst>
              <a:ext uri="{FF2B5EF4-FFF2-40B4-BE49-F238E27FC236}">
                <a16:creationId xmlns:a16="http://schemas.microsoft.com/office/drawing/2014/main" id="{258F1DF5-66A2-454C-B3D4-F5E25BBF9453}"/>
              </a:ext>
            </a:extLst>
          </p:cNvPr>
          <p:cNvSpPr/>
          <p:nvPr/>
        </p:nvSpPr>
        <p:spPr>
          <a:xfrm>
            <a:off x="6566006" y="3802308"/>
            <a:ext cx="5379868" cy="2077375"/>
          </a:xfrm>
          <a:prstGeom prst="roundRect">
            <a:avLst/>
          </a:prstGeom>
          <a:solidFill>
            <a:schemeClr val="accent6">
              <a:lumMod val="60000"/>
              <a:lumOff val="40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Arial Rounded MT Bold" panose="020F0704030504030204" pitchFamily="34" charset="0"/>
              </a:rPr>
              <a:t>Behaviourism </a:t>
            </a:r>
          </a:p>
          <a:p>
            <a:pPr algn="ctr"/>
            <a:endParaRPr lang="en-GB" sz="2800" dirty="0">
              <a:solidFill>
                <a:schemeClr val="tx1"/>
              </a:solidFill>
              <a:latin typeface="Arial Rounded MT Bold" panose="020F0704030504030204" pitchFamily="34" charset="0"/>
            </a:endParaRPr>
          </a:p>
          <a:p>
            <a:pPr algn="ctr"/>
            <a:r>
              <a:rPr lang="en-GB" sz="2800" dirty="0">
                <a:solidFill>
                  <a:schemeClr val="tx1"/>
                </a:solidFill>
                <a:latin typeface="Arial Rounded MT Bold" panose="020F0704030504030204" pitchFamily="34" charset="0"/>
              </a:rPr>
              <a:t>Operant conditioning Approach </a:t>
            </a:r>
          </a:p>
        </p:txBody>
      </p:sp>
      <p:pic>
        <p:nvPicPr>
          <p:cNvPr id="10" name="Picture 9">
            <a:extLst>
              <a:ext uri="{FF2B5EF4-FFF2-40B4-BE49-F238E27FC236}">
                <a16:creationId xmlns:a16="http://schemas.microsoft.com/office/drawing/2014/main" id="{B3A59C12-70D1-44A7-9B9C-60CC7F0C72D4}"/>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7526" b="94464" l="9899" r="89989">
                        <a14:foregroundMark x1="33521" y1="15311" x2="42745" y2="7526"/>
                        <a14:foregroundMark x1="42745" y1="7526" x2="55849" y2="10381"/>
                        <a14:foregroundMark x1="81327" y1="91869" x2="26772" y2="91090"/>
                        <a14:foregroundMark x1="26772" y1="91090" x2="21935" y2="88408"/>
                        <a14:foregroundMark x1="21935" y1="88408" x2="15186" y2="94464"/>
                      </a14:backgroundRemoval>
                    </a14:imgEffect>
                  </a14:imgLayer>
                </a14:imgProps>
              </a:ext>
              <a:ext uri="{28A0092B-C50C-407E-A947-70E740481C1C}">
                <a14:useLocalDpi xmlns:a14="http://schemas.microsoft.com/office/drawing/2010/main" val="0"/>
              </a:ext>
            </a:extLst>
          </a:blip>
          <a:stretch>
            <a:fillRect/>
          </a:stretch>
        </p:blipFill>
        <p:spPr>
          <a:xfrm>
            <a:off x="4752635" y="3471165"/>
            <a:ext cx="3816408" cy="2536096"/>
          </a:xfrm>
          <a:prstGeom prst="rect">
            <a:avLst/>
          </a:prstGeom>
        </p:spPr>
      </p:pic>
      <p:sp>
        <p:nvSpPr>
          <p:cNvPr id="13" name="TextBox 12">
            <a:extLst>
              <a:ext uri="{FF2B5EF4-FFF2-40B4-BE49-F238E27FC236}">
                <a16:creationId xmlns:a16="http://schemas.microsoft.com/office/drawing/2014/main" id="{B79EA859-FE4B-47C6-ACD3-6221E6205275}"/>
              </a:ext>
            </a:extLst>
          </p:cNvPr>
          <p:cNvSpPr txBox="1"/>
          <p:nvPr/>
        </p:nvSpPr>
        <p:spPr>
          <a:xfrm>
            <a:off x="5061914" y="2814221"/>
            <a:ext cx="3507129" cy="369332"/>
          </a:xfrm>
          <a:prstGeom prst="rect">
            <a:avLst/>
          </a:prstGeom>
          <a:noFill/>
        </p:spPr>
        <p:txBody>
          <a:bodyPr wrap="square" rtlCol="0">
            <a:spAutoFit/>
          </a:bodyPr>
          <a:lstStyle/>
          <a:p>
            <a:r>
              <a:rPr lang="en-GB" dirty="0"/>
              <a:t>Weebly.com</a:t>
            </a:r>
          </a:p>
        </p:txBody>
      </p:sp>
      <p:sp>
        <p:nvSpPr>
          <p:cNvPr id="14" name="TextBox 13">
            <a:extLst>
              <a:ext uri="{FF2B5EF4-FFF2-40B4-BE49-F238E27FC236}">
                <a16:creationId xmlns:a16="http://schemas.microsoft.com/office/drawing/2014/main" id="{216A48DA-FA16-45DA-974A-97D7F4D13AA8}"/>
              </a:ext>
            </a:extLst>
          </p:cNvPr>
          <p:cNvSpPr txBox="1"/>
          <p:nvPr/>
        </p:nvSpPr>
        <p:spPr>
          <a:xfrm>
            <a:off x="5180492" y="5845562"/>
            <a:ext cx="3507129" cy="369332"/>
          </a:xfrm>
          <a:prstGeom prst="rect">
            <a:avLst/>
          </a:prstGeom>
          <a:noFill/>
        </p:spPr>
        <p:txBody>
          <a:bodyPr wrap="square" rtlCol="0">
            <a:spAutoFit/>
          </a:bodyPr>
          <a:lstStyle/>
          <a:p>
            <a:r>
              <a:rPr lang="en-GB" dirty="0"/>
              <a:t>Weebly.com</a:t>
            </a:r>
          </a:p>
        </p:txBody>
      </p:sp>
    </p:spTree>
    <p:extLst>
      <p:ext uri="{BB962C8B-B14F-4D97-AF65-F5344CB8AC3E}">
        <p14:creationId xmlns:p14="http://schemas.microsoft.com/office/powerpoint/2010/main" val="1177930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07D153-AF92-46F2-96F4-5046E82C3F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1492"/>
            <a:ext cx="12313328" cy="8221999"/>
          </a:xfrm>
          <a:prstGeom prst="rect">
            <a:avLst/>
          </a:prstGeom>
        </p:spPr>
      </p:pic>
      <p:pic>
        <p:nvPicPr>
          <p:cNvPr id="3" name="Picture 2">
            <a:extLst>
              <a:ext uri="{FF2B5EF4-FFF2-40B4-BE49-F238E27FC236}">
                <a16:creationId xmlns:a16="http://schemas.microsoft.com/office/drawing/2014/main" id="{4321D983-3A65-418C-82F2-9391FA456DA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526" b="94464" l="9899" r="89989">
                        <a14:foregroundMark x1="33521" y1="15311" x2="42745" y2="7526"/>
                        <a14:foregroundMark x1="42745" y1="7526" x2="55849" y2="10381"/>
                        <a14:foregroundMark x1="81327" y1="91869" x2="26772" y2="91090"/>
                        <a14:foregroundMark x1="26772" y1="91090" x2="21935" y2="88408"/>
                        <a14:foregroundMark x1="21935" y1="88408" x2="15186" y2="94464"/>
                      </a14:backgroundRemoval>
                    </a14:imgEffect>
                  </a14:imgLayer>
                </a14:imgProps>
              </a:ext>
              <a:ext uri="{28A0092B-C50C-407E-A947-70E740481C1C}">
                <a14:useLocalDpi xmlns:a14="http://schemas.microsoft.com/office/drawing/2010/main" val="0"/>
              </a:ext>
            </a:extLst>
          </a:blip>
          <a:stretch>
            <a:fillRect/>
          </a:stretch>
        </p:blipFill>
        <p:spPr>
          <a:xfrm>
            <a:off x="0" y="205417"/>
            <a:ext cx="4614398" cy="3066380"/>
          </a:xfrm>
          <a:prstGeom prst="rect">
            <a:avLst/>
          </a:prstGeom>
        </p:spPr>
      </p:pic>
      <p:sp>
        <p:nvSpPr>
          <p:cNvPr id="2" name="Rectangle: Rounded Corners 1">
            <a:extLst>
              <a:ext uri="{FF2B5EF4-FFF2-40B4-BE49-F238E27FC236}">
                <a16:creationId xmlns:a16="http://schemas.microsoft.com/office/drawing/2014/main" id="{609E102A-D914-4F09-8684-2C4C4C69007A}"/>
              </a:ext>
            </a:extLst>
          </p:cNvPr>
          <p:cNvSpPr/>
          <p:nvPr/>
        </p:nvSpPr>
        <p:spPr>
          <a:xfrm>
            <a:off x="6555914" y="-459257"/>
            <a:ext cx="5497974" cy="5266481"/>
          </a:xfrm>
          <a:prstGeom prst="roundRect">
            <a:avLst/>
          </a:prstGeom>
          <a:solidFill>
            <a:schemeClr val="accent6">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rPr>
              <a:t>Skinner showed how </a:t>
            </a:r>
            <a:r>
              <a:rPr lang="en-US" b="1" dirty="0">
                <a:solidFill>
                  <a:schemeClr val="tx1"/>
                </a:solidFill>
              </a:rPr>
              <a:t>positive reinforcement</a:t>
            </a:r>
            <a:r>
              <a:rPr lang="en-US" dirty="0">
                <a:solidFill>
                  <a:schemeClr val="tx1"/>
                </a:solidFill>
              </a:rPr>
              <a:t> worked by placing a hungry rat in his Skinner box. The box contained a lever in the side and as the rat moved about the box it would accidentally knock the lever.  Immediately it did so a food pellet would drop into a container next to the lever. The rats quickly learned to go straight to the lever after a few times of being put in the box. The consequence of receiving food if they pressed the lever ensured that they would repeat the action again and again.</a:t>
            </a:r>
            <a:endParaRPr lang="en-GB" dirty="0">
              <a:solidFill>
                <a:schemeClr val="tx1"/>
              </a:solidFill>
            </a:endParaRPr>
          </a:p>
          <a:p>
            <a:r>
              <a:rPr lang="en-US" dirty="0">
                <a:solidFill>
                  <a:schemeClr val="tx1"/>
                </a:solidFill>
              </a:rPr>
              <a:t>Positive reinforcement strengthens a behavior by providing a consequence an individual finds rewarding. For example, if your teacher gives you £5 each time you complete your homework (i.e. a reward) you are more likely to repeat this behavior in the future, thus strengthening the behavior of completing your homework. McLeod, S. A. (2007)</a:t>
            </a:r>
            <a:endParaRPr lang="en-GB" dirty="0">
              <a:solidFill>
                <a:schemeClr val="tx1"/>
              </a:solidFill>
            </a:endParaRPr>
          </a:p>
        </p:txBody>
      </p:sp>
      <p:pic>
        <p:nvPicPr>
          <p:cNvPr id="6" name="Picture 5">
            <a:extLst>
              <a:ext uri="{FF2B5EF4-FFF2-40B4-BE49-F238E27FC236}">
                <a16:creationId xmlns:a16="http://schemas.microsoft.com/office/drawing/2014/main" id="{935EE627-AFB2-4F2D-85D9-8DD771C042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39291" y="4943159"/>
            <a:ext cx="3562721" cy="23708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Speech Bubble: Rectangle with Corners Rounded 6">
            <a:extLst>
              <a:ext uri="{FF2B5EF4-FFF2-40B4-BE49-F238E27FC236}">
                <a16:creationId xmlns:a16="http://schemas.microsoft.com/office/drawing/2014/main" id="{0786AC26-C119-42D5-A42E-43CF0254EE42}"/>
              </a:ext>
            </a:extLst>
          </p:cNvPr>
          <p:cNvSpPr/>
          <p:nvPr/>
        </p:nvSpPr>
        <p:spPr>
          <a:xfrm>
            <a:off x="2966571" y="-491764"/>
            <a:ext cx="2777924" cy="1371440"/>
          </a:xfrm>
          <a:prstGeom prst="wedgeRoundRectCallout">
            <a:avLst>
              <a:gd name="adj1" fmla="val -70000"/>
              <a:gd name="adj2" fmla="val 123714"/>
              <a:gd name="adj3" fmla="val 16667"/>
            </a:avLst>
          </a:prstGeom>
          <a:solidFill>
            <a:schemeClr val="accent6">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“Properly used, Positive reinforcement is extremely powerful”</a:t>
            </a:r>
          </a:p>
          <a:p>
            <a:pPr algn="ctr"/>
            <a:r>
              <a:rPr lang="en-GB" dirty="0">
                <a:solidFill>
                  <a:schemeClr val="tx1"/>
                </a:solidFill>
              </a:rPr>
              <a:t>(BF Skinner 1938)</a:t>
            </a:r>
          </a:p>
        </p:txBody>
      </p:sp>
      <p:sp>
        <p:nvSpPr>
          <p:cNvPr id="8" name="Rectangle: Rounded Corners 7">
            <a:extLst>
              <a:ext uri="{FF2B5EF4-FFF2-40B4-BE49-F238E27FC236}">
                <a16:creationId xmlns:a16="http://schemas.microsoft.com/office/drawing/2014/main" id="{7685E189-86A6-4C7D-8CE3-AAB1EE641218}"/>
              </a:ext>
            </a:extLst>
          </p:cNvPr>
          <p:cNvSpPr/>
          <p:nvPr/>
        </p:nvSpPr>
        <p:spPr>
          <a:xfrm>
            <a:off x="291276" y="3823583"/>
            <a:ext cx="5914663" cy="3581816"/>
          </a:xfrm>
          <a:prstGeom prst="roundRect">
            <a:avLst/>
          </a:prstGeom>
          <a:solidFill>
            <a:schemeClr val="accent6">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rPr>
              <a:t>Skinner identified three types of responses or operant that can follow behavior.</a:t>
            </a:r>
            <a:endParaRPr lang="en-GB" dirty="0">
              <a:solidFill>
                <a:schemeClr val="tx1"/>
              </a:solidFill>
            </a:endParaRPr>
          </a:p>
          <a:p>
            <a:r>
              <a:rPr lang="en-US" dirty="0">
                <a:solidFill>
                  <a:schemeClr val="tx1"/>
                </a:solidFill>
              </a:rPr>
              <a:t>• </a:t>
            </a:r>
            <a:r>
              <a:rPr lang="en-US" b="1" dirty="0">
                <a:solidFill>
                  <a:schemeClr val="tx1"/>
                </a:solidFill>
              </a:rPr>
              <a:t>Neutral </a:t>
            </a:r>
            <a:r>
              <a:rPr lang="en-US" b="1" dirty="0" err="1">
                <a:solidFill>
                  <a:schemeClr val="tx1"/>
                </a:solidFill>
              </a:rPr>
              <a:t>operants</a:t>
            </a:r>
            <a:r>
              <a:rPr lang="en-US" dirty="0">
                <a:solidFill>
                  <a:schemeClr val="tx1"/>
                </a:solidFill>
              </a:rPr>
              <a:t>: responses from the environment that neither increase nor decrease the probability of a behavior being repeated.</a:t>
            </a:r>
            <a:endParaRPr lang="en-GB" dirty="0">
              <a:solidFill>
                <a:schemeClr val="tx1"/>
              </a:solidFill>
            </a:endParaRPr>
          </a:p>
          <a:p>
            <a:r>
              <a:rPr lang="en-US" dirty="0">
                <a:solidFill>
                  <a:schemeClr val="tx1"/>
                </a:solidFill>
              </a:rPr>
              <a:t>• </a:t>
            </a:r>
            <a:r>
              <a:rPr lang="en-US" b="1" dirty="0">
                <a:solidFill>
                  <a:schemeClr val="tx1"/>
                </a:solidFill>
              </a:rPr>
              <a:t>Reinforcers</a:t>
            </a:r>
            <a:r>
              <a:rPr lang="en-US" dirty="0">
                <a:solidFill>
                  <a:schemeClr val="tx1"/>
                </a:solidFill>
              </a:rPr>
              <a:t>: Responses from the environment that increase the probability of a behavior being repeated. Reinforcers can be either positive or negative.</a:t>
            </a:r>
            <a:endParaRPr lang="en-GB" dirty="0">
              <a:solidFill>
                <a:schemeClr val="tx1"/>
              </a:solidFill>
            </a:endParaRPr>
          </a:p>
          <a:p>
            <a:r>
              <a:rPr lang="en-US" dirty="0">
                <a:solidFill>
                  <a:schemeClr val="tx1"/>
                </a:solidFill>
              </a:rPr>
              <a:t>• </a:t>
            </a:r>
            <a:r>
              <a:rPr lang="en-US" b="1" dirty="0">
                <a:solidFill>
                  <a:schemeClr val="tx1"/>
                </a:solidFill>
              </a:rPr>
              <a:t>Punishers</a:t>
            </a:r>
            <a:r>
              <a:rPr lang="en-US" dirty="0">
                <a:solidFill>
                  <a:schemeClr val="tx1"/>
                </a:solidFill>
              </a:rPr>
              <a:t>: Response from the environment that decrease the likelihood of a behavior being repeated. Punishment weakens behavior. McLeod, S. A. (2007)</a:t>
            </a:r>
            <a:endParaRPr lang="en-GB" dirty="0">
              <a:solidFill>
                <a:schemeClr val="tx1"/>
              </a:solidFill>
            </a:endParaRPr>
          </a:p>
        </p:txBody>
      </p:sp>
      <p:sp>
        <p:nvSpPr>
          <p:cNvPr id="11" name="TextBox 10">
            <a:extLst>
              <a:ext uri="{FF2B5EF4-FFF2-40B4-BE49-F238E27FC236}">
                <a16:creationId xmlns:a16="http://schemas.microsoft.com/office/drawing/2014/main" id="{29216344-DF07-42DE-9807-43584CF5F331}"/>
              </a:ext>
            </a:extLst>
          </p:cNvPr>
          <p:cNvSpPr txBox="1"/>
          <p:nvPr/>
        </p:nvSpPr>
        <p:spPr>
          <a:xfrm>
            <a:off x="1544995" y="3265481"/>
            <a:ext cx="3634451" cy="461665"/>
          </a:xfrm>
          <a:prstGeom prst="rect">
            <a:avLst/>
          </a:prstGeom>
          <a:noFill/>
        </p:spPr>
        <p:txBody>
          <a:bodyPr wrap="square" rtlCol="0">
            <a:spAutoFit/>
          </a:bodyPr>
          <a:lstStyle/>
          <a:p>
            <a:r>
              <a:rPr lang="en-GB" sz="2400" dirty="0">
                <a:latin typeface="Arial Rounded MT Bold" panose="020F0704030504030204" pitchFamily="34" charset="0"/>
              </a:rPr>
              <a:t>Operant Conditioning </a:t>
            </a:r>
          </a:p>
        </p:txBody>
      </p:sp>
      <p:sp>
        <p:nvSpPr>
          <p:cNvPr id="12" name="TextBox 11">
            <a:extLst>
              <a:ext uri="{FF2B5EF4-FFF2-40B4-BE49-F238E27FC236}">
                <a16:creationId xmlns:a16="http://schemas.microsoft.com/office/drawing/2014/main" id="{9772E81C-6CED-484A-BA17-EFEB9C31C24D}"/>
              </a:ext>
            </a:extLst>
          </p:cNvPr>
          <p:cNvSpPr txBox="1"/>
          <p:nvPr/>
        </p:nvSpPr>
        <p:spPr>
          <a:xfrm>
            <a:off x="7523545" y="7279717"/>
            <a:ext cx="2326512" cy="369332"/>
          </a:xfrm>
          <a:prstGeom prst="rect">
            <a:avLst/>
          </a:prstGeom>
          <a:noFill/>
        </p:spPr>
        <p:txBody>
          <a:bodyPr wrap="square" rtlCol="0">
            <a:spAutoFit/>
          </a:bodyPr>
          <a:lstStyle/>
          <a:p>
            <a:r>
              <a:rPr lang="en-GB" dirty="0"/>
              <a:t>Verywellmind.com</a:t>
            </a:r>
          </a:p>
        </p:txBody>
      </p:sp>
      <p:sp>
        <p:nvSpPr>
          <p:cNvPr id="13" name="TextBox 12">
            <a:extLst>
              <a:ext uri="{FF2B5EF4-FFF2-40B4-BE49-F238E27FC236}">
                <a16:creationId xmlns:a16="http://schemas.microsoft.com/office/drawing/2014/main" id="{86F516D8-AA18-4B6E-A59A-F87ABD905F70}"/>
              </a:ext>
            </a:extLst>
          </p:cNvPr>
          <p:cNvSpPr txBox="1"/>
          <p:nvPr/>
        </p:nvSpPr>
        <p:spPr>
          <a:xfrm>
            <a:off x="553634" y="3105252"/>
            <a:ext cx="3507129" cy="369332"/>
          </a:xfrm>
          <a:prstGeom prst="rect">
            <a:avLst/>
          </a:prstGeom>
          <a:noFill/>
        </p:spPr>
        <p:txBody>
          <a:bodyPr wrap="square" rtlCol="0">
            <a:spAutoFit/>
          </a:bodyPr>
          <a:lstStyle/>
          <a:p>
            <a:r>
              <a:rPr lang="en-GB" dirty="0"/>
              <a:t>Weebly.com</a:t>
            </a:r>
          </a:p>
        </p:txBody>
      </p:sp>
    </p:spTree>
    <p:extLst>
      <p:ext uri="{BB962C8B-B14F-4D97-AF65-F5344CB8AC3E}">
        <p14:creationId xmlns:p14="http://schemas.microsoft.com/office/powerpoint/2010/main" val="842452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07D153-AF92-46F2-96F4-5046E82C3F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1492"/>
            <a:ext cx="12313328" cy="8221999"/>
          </a:xfrm>
          <a:prstGeom prst="rect">
            <a:avLst/>
          </a:prstGeom>
        </p:spPr>
      </p:pic>
      <p:sp>
        <p:nvSpPr>
          <p:cNvPr id="2" name="TextBox 1">
            <a:extLst>
              <a:ext uri="{FF2B5EF4-FFF2-40B4-BE49-F238E27FC236}">
                <a16:creationId xmlns:a16="http://schemas.microsoft.com/office/drawing/2014/main" id="{5608CCC6-7D25-4253-8C29-5CDB92A887A8}"/>
              </a:ext>
            </a:extLst>
          </p:cNvPr>
          <p:cNvSpPr txBox="1"/>
          <p:nvPr/>
        </p:nvSpPr>
        <p:spPr>
          <a:xfrm>
            <a:off x="3622876" y="-544010"/>
            <a:ext cx="9051404" cy="769441"/>
          </a:xfrm>
          <a:prstGeom prst="rect">
            <a:avLst/>
          </a:prstGeom>
          <a:noFill/>
        </p:spPr>
        <p:txBody>
          <a:bodyPr wrap="square" rtlCol="0">
            <a:spAutoFit/>
          </a:bodyPr>
          <a:lstStyle/>
          <a:p>
            <a:r>
              <a:rPr lang="en-GB" sz="4400" dirty="0">
                <a:latin typeface="Arial Rounded MT Bold" panose="020F0704030504030204" pitchFamily="34" charset="0"/>
              </a:rPr>
              <a:t>Skinner’s approach in practice </a:t>
            </a:r>
          </a:p>
        </p:txBody>
      </p:sp>
      <p:pic>
        <p:nvPicPr>
          <p:cNvPr id="4" name="Picture 3">
            <a:extLst>
              <a:ext uri="{FF2B5EF4-FFF2-40B4-BE49-F238E27FC236}">
                <a16:creationId xmlns:a16="http://schemas.microsoft.com/office/drawing/2014/main" id="{99BAFBBC-8DF0-4A3B-B144-C52D6682F5C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526" b="94464" l="9899" r="89989">
                        <a14:foregroundMark x1="33521" y1="15311" x2="42745" y2="7526"/>
                        <a14:foregroundMark x1="42745" y1="7526" x2="55849" y2="10381"/>
                        <a14:foregroundMark x1="81327" y1="91869" x2="26772" y2="91090"/>
                        <a14:foregroundMark x1="26772" y1="91090" x2="21935" y2="88408"/>
                        <a14:foregroundMark x1="21935" y1="88408" x2="15186" y2="94464"/>
                      </a14:backgroundRemoval>
                    </a14:imgEffect>
                  </a14:imgLayer>
                </a14:imgProps>
              </a:ext>
              <a:ext uri="{28A0092B-C50C-407E-A947-70E740481C1C}">
                <a14:useLocalDpi xmlns:a14="http://schemas.microsoft.com/office/drawing/2010/main" val="0"/>
              </a:ext>
            </a:extLst>
          </a:blip>
          <a:stretch>
            <a:fillRect/>
          </a:stretch>
        </p:blipFill>
        <p:spPr>
          <a:xfrm>
            <a:off x="-263861" y="-544010"/>
            <a:ext cx="3525785" cy="2342970"/>
          </a:xfrm>
          <a:prstGeom prst="rect">
            <a:avLst/>
          </a:prstGeom>
        </p:spPr>
      </p:pic>
      <p:sp>
        <p:nvSpPr>
          <p:cNvPr id="6" name="Speech Bubble: Rectangle with Corners Rounded 5">
            <a:extLst>
              <a:ext uri="{FF2B5EF4-FFF2-40B4-BE49-F238E27FC236}">
                <a16:creationId xmlns:a16="http://schemas.microsoft.com/office/drawing/2014/main" id="{64A74CCF-79E2-4F98-B858-AFBD4E06E735}"/>
              </a:ext>
            </a:extLst>
          </p:cNvPr>
          <p:cNvSpPr/>
          <p:nvPr/>
        </p:nvSpPr>
        <p:spPr>
          <a:xfrm>
            <a:off x="3622876" y="225431"/>
            <a:ext cx="8473076" cy="480625"/>
          </a:xfrm>
          <a:prstGeom prst="wedgeRoundRectCallout">
            <a:avLst>
              <a:gd name="adj1" fmla="val -70202"/>
              <a:gd name="adj2" fmla="val 43223"/>
              <a:gd name="adj3" fmla="val 16667"/>
            </a:avLst>
          </a:prstGeom>
          <a:solidFill>
            <a:schemeClr val="accent6">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rPr>
              <a:t>“Properly used, Positive reinforcement is extremely powerful” (BF Skinner 1938)</a:t>
            </a:r>
          </a:p>
        </p:txBody>
      </p:sp>
      <p:pic>
        <p:nvPicPr>
          <p:cNvPr id="7" name="Picture 6">
            <a:extLst>
              <a:ext uri="{FF2B5EF4-FFF2-40B4-BE49-F238E27FC236}">
                <a16:creationId xmlns:a16="http://schemas.microsoft.com/office/drawing/2014/main" id="{C61B3055-631D-453C-8960-FC67D67D613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283435" y="2341055"/>
            <a:ext cx="4337356" cy="3253017"/>
          </a:xfrm>
          <a:prstGeom prst="rect">
            <a:avLst/>
          </a:prstGeom>
        </p:spPr>
      </p:pic>
      <p:pic>
        <p:nvPicPr>
          <p:cNvPr id="13" name="Picture 12">
            <a:extLst>
              <a:ext uri="{FF2B5EF4-FFF2-40B4-BE49-F238E27FC236}">
                <a16:creationId xmlns:a16="http://schemas.microsoft.com/office/drawing/2014/main" id="{43E31FE4-0B66-4A12-8461-E0F278726A25}"/>
              </a:ext>
            </a:extLst>
          </p:cNvPr>
          <p:cNvPicPr>
            <a:picLocks noChangeAspect="1"/>
          </p:cNvPicPr>
          <p:nvPr/>
        </p:nvPicPr>
        <p:blipFill rotWithShape="1">
          <a:blip r:embed="rId6">
            <a:extLst>
              <a:ext uri="{28A0092B-C50C-407E-A947-70E740481C1C}">
                <a14:useLocalDpi xmlns:a14="http://schemas.microsoft.com/office/drawing/2010/main" val="0"/>
              </a:ext>
            </a:extLst>
          </a:blip>
          <a:srcRect l="16145" t="12383" r="14076" b="7110"/>
          <a:stretch/>
        </p:blipFill>
        <p:spPr>
          <a:xfrm rot="5131426">
            <a:off x="7383030" y="1258689"/>
            <a:ext cx="4074609" cy="3525784"/>
          </a:xfrm>
          <a:prstGeom prst="rect">
            <a:avLst/>
          </a:prstGeom>
        </p:spPr>
      </p:pic>
      <p:pic>
        <p:nvPicPr>
          <p:cNvPr id="11" name="Picture 10">
            <a:extLst>
              <a:ext uri="{FF2B5EF4-FFF2-40B4-BE49-F238E27FC236}">
                <a16:creationId xmlns:a16="http://schemas.microsoft.com/office/drawing/2014/main" id="{10C1D22D-00ED-4794-9613-914A503856EF}"/>
              </a:ext>
            </a:extLst>
          </p:cNvPr>
          <p:cNvPicPr>
            <a:picLocks noChangeAspect="1"/>
          </p:cNvPicPr>
          <p:nvPr/>
        </p:nvPicPr>
        <p:blipFill rotWithShape="1">
          <a:blip r:embed="rId7">
            <a:extLst>
              <a:ext uri="{28A0092B-C50C-407E-A947-70E740481C1C}">
                <a14:useLocalDpi xmlns:a14="http://schemas.microsoft.com/office/drawing/2010/main" val="0"/>
              </a:ext>
            </a:extLst>
          </a:blip>
          <a:srcRect l="8283" t="37761" r="12450"/>
          <a:stretch/>
        </p:blipFill>
        <p:spPr>
          <a:xfrm rot="219978">
            <a:off x="8817193" y="2923937"/>
            <a:ext cx="3221402" cy="1897058"/>
          </a:xfrm>
          <a:prstGeom prst="rect">
            <a:avLst/>
          </a:prstGeom>
        </p:spPr>
      </p:pic>
      <p:sp>
        <p:nvSpPr>
          <p:cNvPr id="14" name="Rectangle: Rounded Corners 13">
            <a:extLst>
              <a:ext uri="{FF2B5EF4-FFF2-40B4-BE49-F238E27FC236}">
                <a16:creationId xmlns:a16="http://schemas.microsoft.com/office/drawing/2014/main" id="{71DA92C0-DADC-472F-B0C8-0B42F70EFDF9}"/>
              </a:ext>
            </a:extLst>
          </p:cNvPr>
          <p:cNvSpPr/>
          <p:nvPr/>
        </p:nvSpPr>
        <p:spPr>
          <a:xfrm>
            <a:off x="7665720" y="4521958"/>
            <a:ext cx="4408624" cy="2777837"/>
          </a:xfrm>
          <a:prstGeom prst="roundRect">
            <a:avLst/>
          </a:prstGeom>
          <a:solidFill>
            <a:schemeClr val="accent6">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We also use a ‘Helper of the day’ chart, pupils get the opportunity to come out to the front of the class, they go through the class rules along with doing the weather. Alongside this we also have a daily ‘Who’s helping me today’ again this is  very effective as the pupils like to know who’s working with them and this allows the pupil a visual aid. </a:t>
            </a:r>
          </a:p>
        </p:txBody>
      </p:sp>
      <p:sp>
        <p:nvSpPr>
          <p:cNvPr id="15" name="Rectangle: Rounded Corners 14">
            <a:extLst>
              <a:ext uri="{FF2B5EF4-FFF2-40B4-BE49-F238E27FC236}">
                <a16:creationId xmlns:a16="http://schemas.microsoft.com/office/drawing/2014/main" id="{446D28AF-1B81-456C-9E4D-807EDDC49C1F}"/>
              </a:ext>
            </a:extLst>
          </p:cNvPr>
          <p:cNvSpPr/>
          <p:nvPr/>
        </p:nvSpPr>
        <p:spPr>
          <a:xfrm>
            <a:off x="3352013" y="1170289"/>
            <a:ext cx="3663566" cy="4337354"/>
          </a:xfrm>
          <a:prstGeom prst="roundRect">
            <a:avLst/>
          </a:prstGeom>
          <a:solidFill>
            <a:schemeClr val="accent6">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Skinner’s approach being used within my setting. As positive behaviour aids we utilise a class merit chart system where pupils can gain merits throughout the week for good and positive behaviour, this can range from being kind and helpful to excellent work contribution and attitude. At the end of the week the pupil with the most merits will have a prize. This works very well in our class as all pupils strive to collect as many merits as possible.</a:t>
            </a:r>
          </a:p>
        </p:txBody>
      </p:sp>
      <p:pic>
        <p:nvPicPr>
          <p:cNvPr id="9" name="Picture 8">
            <a:extLst>
              <a:ext uri="{FF2B5EF4-FFF2-40B4-BE49-F238E27FC236}">
                <a16:creationId xmlns:a16="http://schemas.microsoft.com/office/drawing/2014/main" id="{949F9167-7093-409D-B4F6-B0D2B4B30D3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1161035">
            <a:off x="2040103" y="4705960"/>
            <a:ext cx="1705223" cy="2231967"/>
          </a:xfrm>
          <a:prstGeom prst="rect">
            <a:avLst/>
          </a:prstGeom>
        </p:spPr>
      </p:pic>
    </p:spTree>
    <p:extLst>
      <p:ext uri="{BB962C8B-B14F-4D97-AF65-F5344CB8AC3E}">
        <p14:creationId xmlns:p14="http://schemas.microsoft.com/office/powerpoint/2010/main" val="1802970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07D153-AF92-46F2-96F4-5046E82C3F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1492"/>
            <a:ext cx="12313328" cy="8221999"/>
          </a:xfrm>
          <a:prstGeom prst="rect">
            <a:avLst/>
          </a:prstGeom>
        </p:spPr>
      </p:pic>
      <p:pic>
        <p:nvPicPr>
          <p:cNvPr id="14" name="Picture 13">
            <a:extLst>
              <a:ext uri="{FF2B5EF4-FFF2-40B4-BE49-F238E27FC236}">
                <a16:creationId xmlns:a16="http://schemas.microsoft.com/office/drawing/2014/main" id="{9B20AE52-E35D-4318-87A7-65EE488ED0D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8997" b="92820" l="9899" r="89989">
                        <a14:foregroundMark x1="46400" y1="12976" x2="42126" y2="8997"/>
                        <a14:foregroundMark x1="42126" y1="8997" x2="39483" y2="9602"/>
                        <a14:foregroundMark x1="80934" y1="92301" x2="49325" y2="89014"/>
                        <a14:foregroundMark x1="49325" y1="89014" x2="34927" y2="91955"/>
                        <a14:foregroundMark x1="34927" y1="91955" x2="17042" y2="92820"/>
                      </a14:backgroundRemoval>
                    </a14:imgEffect>
                  </a14:imgLayer>
                </a14:imgProps>
              </a:ext>
              <a:ext uri="{28A0092B-C50C-407E-A947-70E740481C1C}">
                <a14:useLocalDpi xmlns:a14="http://schemas.microsoft.com/office/drawing/2010/main" val="0"/>
              </a:ext>
            </a:extLst>
          </a:blip>
          <a:stretch>
            <a:fillRect/>
          </a:stretch>
        </p:blipFill>
        <p:spPr>
          <a:xfrm>
            <a:off x="-385360" y="-551407"/>
            <a:ext cx="5087385" cy="3307659"/>
          </a:xfrm>
          <a:prstGeom prst="rect">
            <a:avLst/>
          </a:prstGeom>
        </p:spPr>
      </p:pic>
      <p:sp>
        <p:nvSpPr>
          <p:cNvPr id="2" name="Rectangle: Rounded Corners 1">
            <a:extLst>
              <a:ext uri="{FF2B5EF4-FFF2-40B4-BE49-F238E27FC236}">
                <a16:creationId xmlns:a16="http://schemas.microsoft.com/office/drawing/2014/main" id="{609E102A-D914-4F09-8684-2C4C4C69007A}"/>
              </a:ext>
            </a:extLst>
          </p:cNvPr>
          <p:cNvSpPr/>
          <p:nvPr/>
        </p:nvSpPr>
        <p:spPr>
          <a:xfrm>
            <a:off x="6643291" y="3940870"/>
            <a:ext cx="5497974" cy="1145057"/>
          </a:xfrm>
          <a:prstGeom prst="roundRect">
            <a:avLst/>
          </a:prstGeom>
          <a:solidFill>
            <a:schemeClr val="accent5">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Bruner, like Vygotsky, emphasized the social nature of learning, citing that other people should help a child develop skills through the process of </a:t>
            </a:r>
            <a:r>
              <a:rPr lang="en-GB" b="1" dirty="0">
                <a:solidFill>
                  <a:schemeClr val="tx1"/>
                </a:solidFill>
              </a:rPr>
              <a:t>scaffolding</a:t>
            </a:r>
            <a:r>
              <a:rPr lang="en-GB" dirty="0">
                <a:solidFill>
                  <a:schemeClr val="tx1"/>
                </a:solidFill>
              </a:rPr>
              <a:t>.</a:t>
            </a:r>
          </a:p>
        </p:txBody>
      </p:sp>
      <p:sp>
        <p:nvSpPr>
          <p:cNvPr id="7" name="Speech Bubble: Rectangle with Corners Rounded 6">
            <a:extLst>
              <a:ext uri="{FF2B5EF4-FFF2-40B4-BE49-F238E27FC236}">
                <a16:creationId xmlns:a16="http://schemas.microsoft.com/office/drawing/2014/main" id="{0786AC26-C119-42D5-A42E-43CF0254EE42}"/>
              </a:ext>
            </a:extLst>
          </p:cNvPr>
          <p:cNvSpPr/>
          <p:nvPr/>
        </p:nvSpPr>
        <p:spPr>
          <a:xfrm>
            <a:off x="3452658" y="-418327"/>
            <a:ext cx="2777924" cy="2998036"/>
          </a:xfrm>
          <a:prstGeom prst="wedgeRoundRectCallout">
            <a:avLst>
              <a:gd name="adj1" fmla="val -88105"/>
              <a:gd name="adj2" fmla="val -4386"/>
              <a:gd name="adj3" fmla="val 16667"/>
            </a:avLst>
          </a:prstGeom>
          <a:solidFill>
            <a:schemeClr val="accent5">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'[Scaffolding] refers to the steps taken to reduce the degrees of freedom in carrying out some task so that the child can concentrate on the difficult skill she is in the process of acquiring' (Bruner, 1978, p. 19)</a:t>
            </a:r>
          </a:p>
          <a:p>
            <a:pPr algn="ctr"/>
            <a:endParaRPr lang="en-GB" dirty="0">
              <a:solidFill>
                <a:schemeClr val="tx1"/>
              </a:solidFill>
            </a:endParaRPr>
          </a:p>
        </p:txBody>
      </p:sp>
      <p:sp>
        <p:nvSpPr>
          <p:cNvPr id="8" name="Rectangle: Rounded Corners 7">
            <a:extLst>
              <a:ext uri="{FF2B5EF4-FFF2-40B4-BE49-F238E27FC236}">
                <a16:creationId xmlns:a16="http://schemas.microsoft.com/office/drawing/2014/main" id="{7685E189-86A6-4C7D-8CE3-AAB1EE641218}"/>
              </a:ext>
            </a:extLst>
          </p:cNvPr>
          <p:cNvSpPr/>
          <p:nvPr/>
        </p:nvSpPr>
        <p:spPr>
          <a:xfrm>
            <a:off x="291276" y="3730401"/>
            <a:ext cx="5914663" cy="3581816"/>
          </a:xfrm>
          <a:prstGeom prst="roundRect">
            <a:avLst/>
          </a:prstGeom>
          <a:solidFill>
            <a:schemeClr val="accent5">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Bruner argued that for 'transfer' to happen, children needed to learn to make connections between different experiences in learning rather than just master facts. To achieve this, he advocated learning through enquiry, with the teacher providing guidance focussed on accelerating children's thinking. He recommended that the early teaching of any subject should emphasise grasping basic ideas intuitively. After that, he believed the curriculum should revisit these basic ideas, building upon them incrementally until the pupil understands them fully and in depth (the spiral curriculum). </a:t>
            </a:r>
            <a:r>
              <a:rPr lang="en-GB" dirty="0" err="1">
                <a:solidFill>
                  <a:schemeClr val="tx1"/>
                </a:solidFill>
              </a:rPr>
              <a:t>Mcleod</a:t>
            </a:r>
            <a:r>
              <a:rPr lang="en-GB" dirty="0">
                <a:solidFill>
                  <a:schemeClr val="tx1"/>
                </a:solidFill>
              </a:rPr>
              <a:t>, S. A. 2019</a:t>
            </a:r>
          </a:p>
        </p:txBody>
      </p:sp>
      <p:sp>
        <p:nvSpPr>
          <p:cNvPr id="11" name="TextBox 10">
            <a:extLst>
              <a:ext uri="{FF2B5EF4-FFF2-40B4-BE49-F238E27FC236}">
                <a16:creationId xmlns:a16="http://schemas.microsoft.com/office/drawing/2014/main" id="{29216344-DF07-42DE-9807-43584CF5F331}"/>
              </a:ext>
            </a:extLst>
          </p:cNvPr>
          <p:cNvSpPr txBox="1"/>
          <p:nvPr/>
        </p:nvSpPr>
        <p:spPr>
          <a:xfrm>
            <a:off x="186821" y="3055477"/>
            <a:ext cx="7069643" cy="584775"/>
          </a:xfrm>
          <a:prstGeom prst="rect">
            <a:avLst/>
          </a:prstGeom>
          <a:noFill/>
        </p:spPr>
        <p:txBody>
          <a:bodyPr wrap="square" rtlCol="0">
            <a:spAutoFit/>
          </a:bodyPr>
          <a:lstStyle/>
          <a:p>
            <a:r>
              <a:rPr lang="en-GB" sz="3200" dirty="0">
                <a:latin typeface="Arial Rounded MT Bold" panose="020F0704030504030204" pitchFamily="34" charset="0"/>
              </a:rPr>
              <a:t>Spiral Curriculum and Scaffolding    </a:t>
            </a:r>
          </a:p>
        </p:txBody>
      </p:sp>
      <p:sp>
        <p:nvSpPr>
          <p:cNvPr id="12" name="TextBox 11">
            <a:extLst>
              <a:ext uri="{FF2B5EF4-FFF2-40B4-BE49-F238E27FC236}">
                <a16:creationId xmlns:a16="http://schemas.microsoft.com/office/drawing/2014/main" id="{9772E81C-6CED-484A-BA17-EFEB9C31C24D}"/>
              </a:ext>
            </a:extLst>
          </p:cNvPr>
          <p:cNvSpPr txBox="1"/>
          <p:nvPr/>
        </p:nvSpPr>
        <p:spPr>
          <a:xfrm>
            <a:off x="6896611" y="7188052"/>
            <a:ext cx="2326512" cy="369332"/>
          </a:xfrm>
          <a:prstGeom prst="rect">
            <a:avLst/>
          </a:prstGeom>
          <a:noFill/>
        </p:spPr>
        <p:txBody>
          <a:bodyPr wrap="square" rtlCol="0">
            <a:spAutoFit/>
          </a:bodyPr>
          <a:lstStyle/>
          <a:p>
            <a:r>
              <a:rPr lang="en-GB" dirty="0"/>
              <a:t>Verywellmind.com</a:t>
            </a:r>
          </a:p>
        </p:txBody>
      </p:sp>
      <p:sp>
        <p:nvSpPr>
          <p:cNvPr id="13" name="TextBox 12">
            <a:extLst>
              <a:ext uri="{FF2B5EF4-FFF2-40B4-BE49-F238E27FC236}">
                <a16:creationId xmlns:a16="http://schemas.microsoft.com/office/drawing/2014/main" id="{86F516D8-AA18-4B6E-A59A-F87ABD905F70}"/>
              </a:ext>
            </a:extLst>
          </p:cNvPr>
          <p:cNvSpPr txBox="1"/>
          <p:nvPr/>
        </p:nvSpPr>
        <p:spPr>
          <a:xfrm>
            <a:off x="295273" y="2628399"/>
            <a:ext cx="3507129" cy="369332"/>
          </a:xfrm>
          <a:prstGeom prst="rect">
            <a:avLst/>
          </a:prstGeom>
          <a:noFill/>
        </p:spPr>
        <p:txBody>
          <a:bodyPr wrap="square" rtlCol="0">
            <a:spAutoFit/>
          </a:bodyPr>
          <a:lstStyle/>
          <a:p>
            <a:r>
              <a:rPr lang="en-GB" dirty="0"/>
              <a:t>Weebly.com</a:t>
            </a:r>
          </a:p>
        </p:txBody>
      </p:sp>
      <p:pic>
        <p:nvPicPr>
          <p:cNvPr id="9" name="Picture 8">
            <a:extLst>
              <a:ext uri="{FF2B5EF4-FFF2-40B4-BE49-F238E27FC236}">
                <a16:creationId xmlns:a16="http://schemas.microsoft.com/office/drawing/2014/main" id="{9928A66D-A6FE-49C9-8AD6-0836E90E79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86942" y="5198147"/>
            <a:ext cx="4913782" cy="1991437"/>
          </a:xfrm>
          <a:prstGeom prst="rect">
            <a:avLst/>
          </a:prstGeom>
        </p:spPr>
      </p:pic>
      <p:sp>
        <p:nvSpPr>
          <p:cNvPr id="15" name="Rectangle: Rounded Corners 14">
            <a:extLst>
              <a:ext uri="{FF2B5EF4-FFF2-40B4-BE49-F238E27FC236}">
                <a16:creationId xmlns:a16="http://schemas.microsoft.com/office/drawing/2014/main" id="{7A2F6425-0797-4453-9A43-C459D2E2F5B6}"/>
              </a:ext>
            </a:extLst>
          </p:cNvPr>
          <p:cNvSpPr/>
          <p:nvPr/>
        </p:nvSpPr>
        <p:spPr>
          <a:xfrm>
            <a:off x="6577547" y="-418327"/>
            <a:ext cx="5497974" cy="3254397"/>
          </a:xfrm>
          <a:prstGeom prst="roundRect">
            <a:avLst/>
          </a:prstGeom>
          <a:solidFill>
            <a:schemeClr val="accent5">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endParaRPr>
          </a:p>
          <a:p>
            <a:r>
              <a:rPr lang="en-GB" dirty="0">
                <a:solidFill>
                  <a:schemeClr val="tx1"/>
                </a:solidFill>
              </a:rPr>
              <a:t>Scaffolding involves helpful, structured interaction between an adult and a child with the aim of helping the child achieve a specific goal.</a:t>
            </a:r>
          </a:p>
          <a:p>
            <a:r>
              <a:rPr lang="en-GB" dirty="0">
                <a:solidFill>
                  <a:schemeClr val="tx1"/>
                </a:solidFill>
              </a:rPr>
              <a:t>The purpose of the support is to allow the child to achieve higher levels of development by:</a:t>
            </a:r>
          </a:p>
          <a:p>
            <a:pPr marL="285750" indent="-285750">
              <a:buFont typeface="Arial" panose="020B0604020202020204" pitchFamily="34" charset="0"/>
              <a:buChar char="•"/>
            </a:pPr>
            <a:r>
              <a:rPr lang="en-GB" dirty="0">
                <a:solidFill>
                  <a:schemeClr val="tx1"/>
                </a:solidFill>
              </a:rPr>
              <a:t>Simplifying the task or idea.</a:t>
            </a:r>
          </a:p>
          <a:p>
            <a:pPr marL="285750" indent="-285750">
              <a:buFont typeface="Arial" panose="020B0604020202020204" pitchFamily="34" charset="0"/>
              <a:buChar char="•"/>
            </a:pPr>
            <a:r>
              <a:rPr lang="en-GB" dirty="0">
                <a:solidFill>
                  <a:schemeClr val="tx1"/>
                </a:solidFill>
              </a:rPr>
              <a:t>Motivating and encouraging the child.</a:t>
            </a:r>
          </a:p>
          <a:p>
            <a:pPr marL="285750" indent="-285750">
              <a:buFont typeface="Arial" panose="020B0604020202020204" pitchFamily="34" charset="0"/>
              <a:buChar char="•"/>
            </a:pPr>
            <a:r>
              <a:rPr lang="en-GB" dirty="0">
                <a:solidFill>
                  <a:schemeClr val="tx1"/>
                </a:solidFill>
              </a:rPr>
              <a:t>Highlighting important task elements or errors.</a:t>
            </a:r>
          </a:p>
          <a:p>
            <a:pPr marL="285750" indent="-285750">
              <a:buFont typeface="Arial" panose="020B0604020202020204" pitchFamily="34" charset="0"/>
              <a:buChar char="•"/>
            </a:pPr>
            <a:r>
              <a:rPr lang="en-GB" dirty="0">
                <a:solidFill>
                  <a:schemeClr val="tx1"/>
                </a:solidFill>
              </a:rPr>
              <a:t>Giving models that can be imitated </a:t>
            </a:r>
          </a:p>
          <a:p>
            <a:r>
              <a:rPr lang="en-GB" dirty="0" err="1">
                <a:solidFill>
                  <a:schemeClr val="tx1"/>
                </a:solidFill>
              </a:rPr>
              <a:t>Mcleod</a:t>
            </a:r>
            <a:r>
              <a:rPr lang="en-GB" dirty="0">
                <a:solidFill>
                  <a:schemeClr val="tx1"/>
                </a:solidFill>
              </a:rPr>
              <a:t>, S. A. 2019</a:t>
            </a:r>
          </a:p>
          <a:p>
            <a:endParaRPr lang="en-GB" dirty="0">
              <a:solidFill>
                <a:schemeClr val="tx1"/>
              </a:solidFill>
            </a:endParaRPr>
          </a:p>
        </p:txBody>
      </p:sp>
      <p:pic>
        <p:nvPicPr>
          <p:cNvPr id="16" name="Picture 15">
            <a:extLst>
              <a:ext uri="{FF2B5EF4-FFF2-40B4-BE49-F238E27FC236}">
                <a16:creationId xmlns:a16="http://schemas.microsoft.com/office/drawing/2014/main" id="{FA6B8423-FE90-4454-99AF-33272701257E}"/>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9910" b="92793" l="9961" r="89941">
                        <a14:foregroundMark x1="83008" y1="92342" x2="46777" y2="88739"/>
                        <a14:foregroundMark x1="46777" y1="88739" x2="30371" y2="94144"/>
                        <a14:foregroundMark x1="30371" y1="94144" x2="20020" y2="92793"/>
                        <a14:foregroundMark x1="20020" y1="92793" x2="17969" y2="90541"/>
                        <a14:foregroundMark x1="54492" y1="12763" x2="48730" y2="9910"/>
                      </a14:backgroundRemoval>
                    </a14:imgEffect>
                  </a14:imgLayer>
                </a14:imgProps>
              </a:ext>
              <a:ext uri="{28A0092B-C50C-407E-A947-70E740481C1C}">
                <a14:useLocalDpi xmlns:a14="http://schemas.microsoft.com/office/drawing/2010/main" val="0"/>
              </a:ext>
            </a:extLst>
          </a:blip>
          <a:stretch>
            <a:fillRect/>
          </a:stretch>
        </p:blipFill>
        <p:spPr>
          <a:xfrm rot="428905">
            <a:off x="6985593" y="2522199"/>
            <a:ext cx="2432474" cy="1582058"/>
          </a:xfrm>
          <a:prstGeom prst="rect">
            <a:avLst/>
          </a:prstGeom>
        </p:spPr>
      </p:pic>
      <p:sp>
        <p:nvSpPr>
          <p:cNvPr id="17" name="Speech Bubble: Rectangle with Corners Rounded 16">
            <a:extLst>
              <a:ext uri="{FF2B5EF4-FFF2-40B4-BE49-F238E27FC236}">
                <a16:creationId xmlns:a16="http://schemas.microsoft.com/office/drawing/2014/main" id="{90D2C59F-17BC-43A4-ADFC-9D703263BA62}"/>
              </a:ext>
            </a:extLst>
          </p:cNvPr>
          <p:cNvSpPr/>
          <p:nvPr/>
        </p:nvSpPr>
        <p:spPr>
          <a:xfrm>
            <a:off x="8916410" y="3261516"/>
            <a:ext cx="820248" cy="444695"/>
          </a:xfrm>
          <a:prstGeom prst="wedgeRoundRectCallout">
            <a:avLst>
              <a:gd name="adj1" fmla="val -89578"/>
              <a:gd name="adj2" fmla="val -33458"/>
              <a:gd name="adj3" fmla="val 16667"/>
            </a:avLst>
          </a:prstGeom>
          <a:solidFill>
            <a:schemeClr val="accent4">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ZPD</a:t>
            </a:r>
          </a:p>
        </p:txBody>
      </p:sp>
      <p:sp>
        <p:nvSpPr>
          <p:cNvPr id="18" name="TextBox 17">
            <a:extLst>
              <a:ext uri="{FF2B5EF4-FFF2-40B4-BE49-F238E27FC236}">
                <a16:creationId xmlns:a16="http://schemas.microsoft.com/office/drawing/2014/main" id="{CB135DDF-4D39-405A-8EC2-AB3BF5099094}"/>
              </a:ext>
            </a:extLst>
          </p:cNvPr>
          <p:cNvSpPr txBox="1"/>
          <p:nvPr/>
        </p:nvSpPr>
        <p:spPr>
          <a:xfrm>
            <a:off x="8568392" y="3703015"/>
            <a:ext cx="3507129" cy="230832"/>
          </a:xfrm>
          <a:prstGeom prst="rect">
            <a:avLst/>
          </a:prstGeom>
          <a:noFill/>
        </p:spPr>
        <p:txBody>
          <a:bodyPr wrap="square" rtlCol="0">
            <a:spAutoFit/>
          </a:bodyPr>
          <a:lstStyle/>
          <a:p>
            <a:r>
              <a:rPr lang="en-GB" sz="900" dirty="0"/>
              <a:t>Weebly.com</a:t>
            </a:r>
          </a:p>
        </p:txBody>
      </p:sp>
    </p:spTree>
    <p:extLst>
      <p:ext uri="{BB962C8B-B14F-4D97-AF65-F5344CB8AC3E}">
        <p14:creationId xmlns:p14="http://schemas.microsoft.com/office/powerpoint/2010/main" val="2702683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07D153-AF92-46F2-96F4-5046E82C3F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1492"/>
            <a:ext cx="12313328" cy="8221999"/>
          </a:xfrm>
          <a:prstGeom prst="rect">
            <a:avLst/>
          </a:prstGeom>
        </p:spPr>
      </p:pic>
      <p:sp>
        <p:nvSpPr>
          <p:cNvPr id="2" name="TextBox 1">
            <a:extLst>
              <a:ext uri="{FF2B5EF4-FFF2-40B4-BE49-F238E27FC236}">
                <a16:creationId xmlns:a16="http://schemas.microsoft.com/office/drawing/2014/main" id="{5608CCC6-7D25-4253-8C29-5CDB92A887A8}"/>
              </a:ext>
            </a:extLst>
          </p:cNvPr>
          <p:cNvSpPr txBox="1"/>
          <p:nvPr/>
        </p:nvSpPr>
        <p:spPr>
          <a:xfrm>
            <a:off x="3511752" y="-592751"/>
            <a:ext cx="9051404" cy="769441"/>
          </a:xfrm>
          <a:prstGeom prst="rect">
            <a:avLst/>
          </a:prstGeom>
          <a:noFill/>
        </p:spPr>
        <p:txBody>
          <a:bodyPr wrap="square" rtlCol="0">
            <a:spAutoFit/>
          </a:bodyPr>
          <a:lstStyle/>
          <a:p>
            <a:r>
              <a:rPr lang="en-GB" sz="4400" dirty="0">
                <a:latin typeface="Arial Rounded MT Bold" panose="020F0704030504030204" pitchFamily="34" charset="0"/>
              </a:rPr>
              <a:t>Bruner’s approach in practice </a:t>
            </a:r>
          </a:p>
        </p:txBody>
      </p:sp>
      <p:sp>
        <p:nvSpPr>
          <p:cNvPr id="14" name="Rectangle: Rounded Corners 13">
            <a:extLst>
              <a:ext uri="{FF2B5EF4-FFF2-40B4-BE49-F238E27FC236}">
                <a16:creationId xmlns:a16="http://schemas.microsoft.com/office/drawing/2014/main" id="{71DA92C0-DADC-472F-B0C8-0B42F70EFDF9}"/>
              </a:ext>
            </a:extLst>
          </p:cNvPr>
          <p:cNvSpPr/>
          <p:nvPr/>
        </p:nvSpPr>
        <p:spPr>
          <a:xfrm>
            <a:off x="8077199" y="3429000"/>
            <a:ext cx="3840481" cy="4151507"/>
          </a:xfrm>
          <a:prstGeom prst="roundRect">
            <a:avLst/>
          </a:prstGeom>
          <a:solidFill>
            <a:schemeClr val="accent5">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Again, a scaffolding approach is put in place when delivering hygiene lessons as part of our wellbeing program. Demonstrations of the activity, such as washing hands, brushing hair are done by staff and supported by visual flashcards. Pupils will in turn independently attempt this activity. Help and guidance needed to repeat by staff as when needed. Once targets are met, assessment tools  are updated accordingly. </a:t>
            </a:r>
          </a:p>
        </p:txBody>
      </p:sp>
      <p:pic>
        <p:nvPicPr>
          <p:cNvPr id="12" name="Picture 11">
            <a:extLst>
              <a:ext uri="{FF2B5EF4-FFF2-40B4-BE49-F238E27FC236}">
                <a16:creationId xmlns:a16="http://schemas.microsoft.com/office/drawing/2014/main" id="{7D53BC5A-E4ED-4BFB-BC1F-37D056F731A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8997" b="92820" l="9899" r="89989">
                        <a14:foregroundMark x1="46400" y1="12976" x2="42126" y2="8997"/>
                        <a14:foregroundMark x1="42126" y1="8997" x2="39483" y2="9602"/>
                        <a14:foregroundMark x1="80934" y1="92301" x2="49325" y2="89014"/>
                        <a14:foregroundMark x1="49325" y1="89014" x2="34927" y2="91955"/>
                        <a14:foregroundMark x1="34927" y1="91955" x2="17042" y2="92820"/>
                      </a14:backgroundRemoval>
                    </a14:imgEffect>
                  </a14:imgLayer>
                </a14:imgProps>
              </a:ext>
              <a:ext uri="{28A0092B-C50C-407E-A947-70E740481C1C}">
                <a14:useLocalDpi xmlns:a14="http://schemas.microsoft.com/office/drawing/2010/main" val="0"/>
              </a:ext>
            </a:extLst>
          </a:blip>
          <a:stretch>
            <a:fillRect/>
          </a:stretch>
        </p:blipFill>
        <p:spPr>
          <a:xfrm>
            <a:off x="-233448" y="-622815"/>
            <a:ext cx="3987593" cy="2592609"/>
          </a:xfrm>
          <a:prstGeom prst="rect">
            <a:avLst/>
          </a:prstGeom>
        </p:spPr>
      </p:pic>
      <p:sp>
        <p:nvSpPr>
          <p:cNvPr id="6" name="Speech Bubble: Rectangle with Corners Rounded 5">
            <a:extLst>
              <a:ext uri="{FF2B5EF4-FFF2-40B4-BE49-F238E27FC236}">
                <a16:creationId xmlns:a16="http://schemas.microsoft.com/office/drawing/2014/main" id="{64A74CCF-79E2-4F98-B858-AFBD4E06E735}"/>
              </a:ext>
            </a:extLst>
          </p:cNvPr>
          <p:cNvSpPr/>
          <p:nvPr/>
        </p:nvSpPr>
        <p:spPr>
          <a:xfrm>
            <a:off x="3511752" y="245777"/>
            <a:ext cx="8473076" cy="480625"/>
          </a:xfrm>
          <a:prstGeom prst="wedgeRoundRectCallout">
            <a:avLst>
              <a:gd name="adj1" fmla="val -70202"/>
              <a:gd name="adj2" fmla="val 43223"/>
              <a:gd name="adj3" fmla="val 16667"/>
            </a:avLst>
          </a:prstGeom>
          <a:solidFill>
            <a:schemeClr val="accent5">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rPr>
              <a:t>“Good teaching is forever being on the cutting edge of a child's competence.” J. Bruner</a:t>
            </a:r>
          </a:p>
        </p:txBody>
      </p:sp>
      <p:pic>
        <p:nvPicPr>
          <p:cNvPr id="8" name="Picture 7">
            <a:extLst>
              <a:ext uri="{FF2B5EF4-FFF2-40B4-BE49-F238E27FC236}">
                <a16:creationId xmlns:a16="http://schemas.microsoft.com/office/drawing/2014/main" id="{19DCFAFB-D952-400C-8816-57EE3CC32E66}"/>
              </a:ext>
            </a:extLst>
          </p:cNvPr>
          <p:cNvPicPr>
            <a:picLocks noChangeAspect="1"/>
          </p:cNvPicPr>
          <p:nvPr/>
        </p:nvPicPr>
        <p:blipFill rotWithShape="1">
          <a:blip r:embed="rId5">
            <a:extLst>
              <a:ext uri="{28A0092B-C50C-407E-A947-70E740481C1C}">
                <a14:useLocalDpi xmlns:a14="http://schemas.microsoft.com/office/drawing/2010/main" val="0"/>
              </a:ext>
            </a:extLst>
          </a:blip>
          <a:srcRect l="19931" b="32540"/>
          <a:stretch/>
        </p:blipFill>
        <p:spPr>
          <a:xfrm>
            <a:off x="364291" y="2038881"/>
            <a:ext cx="4594045" cy="51607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Rectangle: Rounded Corners 14">
            <a:extLst>
              <a:ext uri="{FF2B5EF4-FFF2-40B4-BE49-F238E27FC236}">
                <a16:creationId xmlns:a16="http://schemas.microsoft.com/office/drawing/2014/main" id="{446D28AF-1B81-456C-9E4D-807EDDC49C1F}"/>
              </a:ext>
            </a:extLst>
          </p:cNvPr>
          <p:cNvSpPr/>
          <p:nvPr/>
        </p:nvSpPr>
        <p:spPr>
          <a:xfrm>
            <a:off x="3511753" y="941712"/>
            <a:ext cx="4201156" cy="4370295"/>
          </a:xfrm>
          <a:prstGeom prst="roundRect">
            <a:avLst/>
          </a:prstGeom>
          <a:solidFill>
            <a:schemeClr val="accent5">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Bruner’s scaffolding approach being utilised within my setting. Daily life skill activities such as cooking. Staff demonstrating using a knife preparing food, pupils observe, staff explaining at each point, pupils will then attempt independently, sometimes with guidance. Staff always on hand to demonstrate and support further if needed. we continually repeat these actions throughout the term building on  pupil confidence. If target is met, IEP’s are updated.</a:t>
            </a:r>
          </a:p>
        </p:txBody>
      </p:sp>
      <p:pic>
        <p:nvPicPr>
          <p:cNvPr id="16" name="Picture 15">
            <a:extLst>
              <a:ext uri="{FF2B5EF4-FFF2-40B4-BE49-F238E27FC236}">
                <a16:creationId xmlns:a16="http://schemas.microsoft.com/office/drawing/2014/main" id="{44A12A9D-164C-4D32-92DC-3362D0E49B3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52894">
            <a:off x="7820272" y="1185997"/>
            <a:ext cx="4088300" cy="2044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7">
            <a:extLst>
              <a:ext uri="{FF2B5EF4-FFF2-40B4-BE49-F238E27FC236}">
                <a16:creationId xmlns:a16="http://schemas.microsoft.com/office/drawing/2014/main" id="{5AB798E3-847A-492E-9471-5E2E9C2449F1}"/>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rot="668964">
            <a:off x="5478575" y="5306936"/>
            <a:ext cx="2763617" cy="18827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51531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07D153-AF92-46F2-96F4-5046E82C3F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1492"/>
            <a:ext cx="12313328" cy="8221999"/>
          </a:xfrm>
          <a:prstGeom prst="rect">
            <a:avLst/>
          </a:prstGeom>
        </p:spPr>
      </p:pic>
      <p:sp>
        <p:nvSpPr>
          <p:cNvPr id="2" name="Rectangle 1">
            <a:extLst>
              <a:ext uri="{FF2B5EF4-FFF2-40B4-BE49-F238E27FC236}">
                <a16:creationId xmlns:a16="http://schemas.microsoft.com/office/drawing/2014/main" id="{2F2DEBB8-7DA2-41EF-8077-CD93994D1D33}"/>
              </a:ext>
            </a:extLst>
          </p:cNvPr>
          <p:cNvSpPr/>
          <p:nvPr/>
        </p:nvSpPr>
        <p:spPr>
          <a:xfrm>
            <a:off x="403564" y="629119"/>
            <a:ext cx="11506200" cy="6744154"/>
          </a:xfrm>
          <a:prstGeom prst="rect">
            <a:avLst/>
          </a:prstGeom>
        </p:spPr>
        <p:txBody>
          <a:bodyPr wrap="square">
            <a:spAutoFit/>
          </a:bodyPr>
          <a:lstStyle/>
          <a:p>
            <a:pPr>
              <a:lnSpc>
                <a:spcPct val="200000"/>
              </a:lnSpc>
              <a:spcAft>
                <a:spcPts val="800"/>
              </a:spcAft>
            </a:pPr>
            <a:r>
              <a:rPr lang="en-GB" sz="1600" dirty="0">
                <a:latin typeface="Arial Rounded MT Bold" panose="020F0704030504030204" pitchFamily="34" charset="0"/>
              </a:rPr>
              <a:t>Bruner, J. S. (1966).</a:t>
            </a:r>
            <a:r>
              <a:rPr lang="en-GB" sz="1600" i="1" dirty="0">
                <a:latin typeface="Arial Rounded MT Bold" panose="020F0704030504030204" pitchFamily="34" charset="0"/>
              </a:rPr>
              <a:t> Toward a theory of instruction</a:t>
            </a:r>
            <a:r>
              <a:rPr lang="en-GB" sz="1600" dirty="0">
                <a:latin typeface="Arial Rounded MT Bold" panose="020F0704030504030204" pitchFamily="34" charset="0"/>
              </a:rPr>
              <a:t>, Cambridge, Mass.: </a:t>
            </a:r>
            <a:r>
              <a:rPr lang="en-GB" sz="1600" dirty="0" err="1">
                <a:latin typeface="Arial Rounded MT Bold" panose="020F0704030504030204" pitchFamily="34" charset="0"/>
              </a:rPr>
              <a:t>Belkapp</a:t>
            </a:r>
            <a:r>
              <a:rPr lang="en-GB" sz="1600" dirty="0">
                <a:latin typeface="Arial Rounded MT Bold" panose="020F0704030504030204" pitchFamily="34" charset="0"/>
              </a:rPr>
              <a:t> Press.</a:t>
            </a:r>
            <a:endParaRPr lang="en-GB" sz="1600" dirty="0">
              <a:latin typeface="Arial Rounded MT Bold" panose="020F07040305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600" dirty="0">
                <a:latin typeface="Arial Rounded MT Bold" panose="020F0704030504030204" pitchFamily="34" charset="0"/>
              </a:rPr>
              <a:t>Bruner, J. S. (1978). The role of dialogue in language acquisition. In A. Sinclair, R., J. </a:t>
            </a:r>
            <a:r>
              <a:rPr lang="en-GB" sz="1600" dirty="0" err="1">
                <a:latin typeface="Arial Rounded MT Bold" panose="020F0704030504030204" pitchFamily="34" charset="0"/>
              </a:rPr>
              <a:t>Jarvelle</a:t>
            </a:r>
            <a:r>
              <a:rPr lang="en-GB" sz="1600" dirty="0">
                <a:latin typeface="Arial Rounded MT Bold" panose="020F0704030504030204" pitchFamily="34" charset="0"/>
              </a:rPr>
              <a:t>, and W. J.M. </a:t>
            </a:r>
            <a:r>
              <a:rPr lang="en-GB" sz="1600" dirty="0" err="1">
                <a:latin typeface="Arial Rounded MT Bold" panose="020F0704030504030204" pitchFamily="34" charset="0"/>
              </a:rPr>
              <a:t>Levelt</a:t>
            </a:r>
            <a:r>
              <a:rPr lang="en-GB" sz="1600" dirty="0">
                <a:latin typeface="Arial Rounded MT Bold" panose="020F0704030504030204" pitchFamily="34" charset="0"/>
              </a:rPr>
              <a:t> (eds.) </a:t>
            </a:r>
            <a:r>
              <a:rPr lang="en-GB" sz="1600" i="1" dirty="0">
                <a:latin typeface="Arial Rounded MT Bold" panose="020F0704030504030204" pitchFamily="34" charset="0"/>
              </a:rPr>
              <a:t>The Child's Concept of Language.</a:t>
            </a:r>
            <a:r>
              <a:rPr lang="en-GB" sz="1600" dirty="0">
                <a:latin typeface="Arial Rounded MT Bold" panose="020F0704030504030204" pitchFamily="34" charset="0"/>
              </a:rPr>
              <a:t> New York: Springer-Verlag.</a:t>
            </a:r>
          </a:p>
          <a:p>
            <a:pPr>
              <a:lnSpc>
                <a:spcPct val="200000"/>
              </a:lnSpc>
              <a:spcAft>
                <a:spcPts val="800"/>
              </a:spcAft>
            </a:pPr>
            <a:r>
              <a:rPr lang="en-GB" sz="1600" dirty="0">
                <a:latin typeface="Arial Rounded MT Bold" panose="020F0704030504030204" pitchFamily="34" charset="0"/>
                <a:ea typeface="Calibri" panose="020F0502020204030204" pitchFamily="34" charset="0"/>
                <a:cs typeface="Times New Roman" panose="02020603050405020304" pitchFamily="18" charset="0"/>
              </a:rPr>
              <a:t>Bjspt204.weebly.com/cognitive</a:t>
            </a:r>
          </a:p>
          <a:p>
            <a:pPr>
              <a:lnSpc>
                <a:spcPct val="200000"/>
              </a:lnSpc>
              <a:spcAft>
                <a:spcPts val="800"/>
              </a:spcAft>
            </a:pPr>
            <a:r>
              <a:rPr lang="en-GB" sz="1600" dirty="0">
                <a:latin typeface="Arial Rounded MT Bold" panose="020F0704030504030204" pitchFamily="34" charset="0"/>
                <a:ea typeface="Calibri" panose="020F0502020204030204" pitchFamily="34" charset="0"/>
                <a:cs typeface="Times New Roman" panose="02020603050405020304" pitchFamily="18" charset="0"/>
              </a:rPr>
              <a:t>Curee.co.uk/</a:t>
            </a:r>
            <a:r>
              <a:rPr lang="en-GB" sz="1600" dirty="0" err="1">
                <a:latin typeface="Arial Rounded MT Bold" panose="020F0704030504030204" pitchFamily="34" charset="0"/>
                <a:ea typeface="Calibri" panose="020F0502020204030204" pitchFamily="34" charset="0"/>
                <a:cs typeface="Times New Roman" panose="02020603050405020304" pitchFamily="18" charset="0"/>
              </a:rPr>
              <a:t>Brunersspirallearningforteaching</a:t>
            </a:r>
            <a:r>
              <a:rPr lang="en-GB" sz="1600" dirty="0">
                <a:latin typeface="Arial Rounded MT Bold" panose="020F0704030504030204" pitchFamily="34" charset="0"/>
                <a:ea typeface="Calibri" panose="020F0502020204030204" pitchFamily="34" charset="0"/>
                <a:cs typeface="Times New Roman" panose="02020603050405020304" pitchFamily="18" charset="0"/>
              </a:rPr>
              <a:t>/pdf</a:t>
            </a:r>
          </a:p>
          <a:p>
            <a:pPr>
              <a:lnSpc>
                <a:spcPct val="200000"/>
              </a:lnSpc>
              <a:spcAft>
                <a:spcPts val="800"/>
              </a:spcAft>
            </a:pPr>
            <a:r>
              <a:rPr lang="en-US" sz="1600" dirty="0">
                <a:latin typeface="Arial Rounded MT Bold" panose="020F0704030504030204" pitchFamily="34" charset="0"/>
                <a:ea typeface="Times New Roman" panose="02020603050405020304" pitchFamily="18" charset="0"/>
                <a:cs typeface="Times New Roman" panose="02020603050405020304" pitchFamily="18" charset="0"/>
              </a:rPr>
              <a:t>McLeod, S. A. (2007). Skinner - Operant Conditioning. Retrieved from </a:t>
            </a:r>
            <a:r>
              <a:rPr lang="en-US" sz="1600" dirty="0">
                <a:latin typeface="Arial Rounded MT Bold" panose="020F0704030504030204" pitchFamily="34" charset="0"/>
                <a:ea typeface="Times New Roman" panose="02020603050405020304" pitchFamily="18" charset="0"/>
                <a:cs typeface="Times New Roman" panose="02020603050405020304" pitchFamily="18" charset="0"/>
                <a:hlinkClick r:id="rId3"/>
              </a:rPr>
              <a:t>http://www.simplypsychology.org/operant-conditioning.html</a:t>
            </a:r>
            <a:endParaRPr lang="en-US" sz="1600" dirty="0">
              <a:latin typeface="Arial Rounded MT Bold" panose="020F0704030504030204" pitchFamily="34" charset="0"/>
              <a:ea typeface="Times New Roman" panose="02020603050405020304" pitchFamily="18" charset="0"/>
              <a:cs typeface="Times New Roman" panose="02020603050405020304" pitchFamily="18" charset="0"/>
            </a:endParaRPr>
          </a:p>
          <a:p>
            <a:pPr>
              <a:lnSpc>
                <a:spcPct val="200000"/>
              </a:lnSpc>
              <a:spcAft>
                <a:spcPts val="800"/>
              </a:spcAft>
            </a:pPr>
            <a:r>
              <a:rPr lang="en-GB" sz="1600" dirty="0">
                <a:latin typeface="Arial Rounded MT Bold" panose="020F0704030504030204" pitchFamily="34" charset="0"/>
              </a:rPr>
              <a:t>McLeod, S. A. (2019, July 11). </a:t>
            </a:r>
            <a:r>
              <a:rPr lang="en-GB" sz="1600" i="1" dirty="0">
                <a:latin typeface="Arial Rounded MT Bold" panose="020F0704030504030204" pitchFamily="34" charset="0"/>
              </a:rPr>
              <a:t>Bruner - learning theory in education</a:t>
            </a:r>
            <a:r>
              <a:rPr lang="en-GB" sz="1600" dirty="0">
                <a:latin typeface="Arial Rounded MT Bold" panose="020F0704030504030204" pitchFamily="34" charset="0"/>
              </a:rPr>
              <a:t>. Simply Psychology. https://www.simplypsychology.org/bruner.html</a:t>
            </a:r>
            <a:endParaRPr lang="en-US" sz="1600" dirty="0">
              <a:latin typeface="Arial Rounded MT Bold" panose="020F0704030504030204" pitchFamily="34" charset="0"/>
              <a:ea typeface="Times New Roman" panose="02020603050405020304" pitchFamily="18" charset="0"/>
              <a:cs typeface="Times New Roman" panose="02020603050405020304" pitchFamily="18" charset="0"/>
            </a:endParaRPr>
          </a:p>
          <a:p>
            <a:pPr>
              <a:lnSpc>
                <a:spcPct val="200000"/>
              </a:lnSpc>
              <a:spcAft>
                <a:spcPts val="800"/>
              </a:spcAft>
            </a:pPr>
            <a:r>
              <a:rPr lang="en-GB" sz="1600" dirty="0">
                <a:latin typeface="Arial Rounded MT Bold" panose="020F0704030504030204" pitchFamily="34" charset="0"/>
                <a:ea typeface="Calibri" panose="020F0502020204030204" pitchFamily="34" charset="0"/>
                <a:cs typeface="Times New Roman" panose="02020603050405020304" pitchFamily="18" charset="0"/>
              </a:rPr>
              <a:t>Twinkl.com/How to wash your hands</a:t>
            </a:r>
            <a:endParaRPr lang="en-US" sz="1600" dirty="0">
              <a:latin typeface="Arial Rounded MT Bold" panose="020F07040305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600" dirty="0">
                <a:latin typeface="Arial Rounded MT Bold" panose="020F0704030504030204" pitchFamily="34" charset="0"/>
                <a:ea typeface="Calibri" panose="020F0502020204030204" pitchFamily="34" charset="0"/>
                <a:cs typeface="Times New Roman" panose="02020603050405020304" pitchFamily="18" charset="0"/>
              </a:rPr>
              <a:t>Verywellmind.com/operant-conditioning</a:t>
            </a:r>
          </a:p>
          <a:p>
            <a:pPr>
              <a:lnSpc>
                <a:spcPct val="200000"/>
              </a:lnSpc>
              <a:spcAft>
                <a:spcPts val="800"/>
              </a:spcAft>
            </a:pPr>
            <a:r>
              <a:rPr lang="en-GB" sz="1600" dirty="0">
                <a:latin typeface="Arial Rounded MT Bold" panose="020F0704030504030204" pitchFamily="34" charset="0"/>
                <a:ea typeface="Calibri" panose="020F0502020204030204" pitchFamily="34" charset="0"/>
                <a:cs typeface="Times New Roman" panose="02020603050405020304" pitchFamily="18" charset="0"/>
              </a:rPr>
              <a:t>Pictures supplied from my setting </a:t>
            </a:r>
          </a:p>
        </p:txBody>
      </p:sp>
      <p:sp>
        <p:nvSpPr>
          <p:cNvPr id="3" name="TextBox 2">
            <a:extLst>
              <a:ext uri="{FF2B5EF4-FFF2-40B4-BE49-F238E27FC236}">
                <a16:creationId xmlns:a16="http://schemas.microsoft.com/office/drawing/2014/main" id="{02A8EBD9-4687-4110-8994-34E7C80304F0}"/>
              </a:ext>
            </a:extLst>
          </p:cNvPr>
          <p:cNvSpPr txBox="1"/>
          <p:nvPr/>
        </p:nvSpPr>
        <p:spPr>
          <a:xfrm>
            <a:off x="381000" y="-396240"/>
            <a:ext cx="9601200" cy="923330"/>
          </a:xfrm>
          <a:prstGeom prst="rect">
            <a:avLst/>
          </a:prstGeom>
          <a:noFill/>
        </p:spPr>
        <p:txBody>
          <a:bodyPr wrap="square" rtlCol="0">
            <a:spAutoFit/>
          </a:bodyPr>
          <a:lstStyle/>
          <a:p>
            <a:r>
              <a:rPr lang="en-GB" sz="5400" dirty="0">
                <a:latin typeface="Arial Rounded MT Bold" panose="020F0704030504030204" pitchFamily="34" charset="0"/>
              </a:rPr>
              <a:t>Reference list </a:t>
            </a:r>
          </a:p>
        </p:txBody>
      </p:sp>
    </p:spTree>
    <p:extLst>
      <p:ext uri="{BB962C8B-B14F-4D97-AF65-F5344CB8AC3E}">
        <p14:creationId xmlns:p14="http://schemas.microsoft.com/office/powerpoint/2010/main" val="22647653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8" ma:contentTypeDescription="Create a new document." ma:contentTypeScope="" ma:versionID="499a508eca77da8ea20daea9a1cfe685">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6b0cbb2030b3023d4054375e64829c7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0306C04-182C-4208-96B2-039691CE41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515C935-202C-464A-9686-81C673B0214D}">
  <ds:schemaRefs>
    <ds:schemaRef ds:uri="http://schemas.microsoft.com/sharepoint/v3/contenttype/forms"/>
  </ds:schemaRefs>
</ds:datastoreItem>
</file>

<file path=customXml/itemProps3.xml><?xml version="1.0" encoding="utf-8"?>
<ds:datastoreItem xmlns:ds="http://schemas.openxmlformats.org/officeDocument/2006/customXml" ds:itemID="{F2518152-BB82-46DD-AF13-F63C988783A1}">
  <ds:schemaRefs>
    <ds:schemaRef ds:uri="http://schemas.microsoft.com/office/2006/documentManagement/types"/>
    <ds:schemaRef ds:uri="http://schemas.microsoft.com/office/2006/metadata/properties"/>
    <ds:schemaRef ds:uri="39a888ec-cc75-402e-856f-ff68cc5460ab"/>
    <ds:schemaRef ds:uri="http://purl.org/dc/terms/"/>
    <ds:schemaRef ds:uri="9d0d5cce-d4dc-4043-8325-c992d2f588cd"/>
    <ds:schemaRef ds:uri="http://purl.org/dc/dcmitype/"/>
    <ds:schemaRef ds:uri="http://schemas.microsoft.com/office/infopath/2007/PartnerControls"/>
    <ds:schemaRef ds:uri="http://schemas.openxmlformats.org/package/2006/metadata/core-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145</TotalTime>
  <Words>1086</Words>
  <Application>Microsoft Office PowerPoint</Application>
  <PresentationFormat>Widescreen</PresentationFormat>
  <Paragraphs>56</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 Rounded MT Bold</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Barker</dc:creator>
  <cp:lastModifiedBy>Katrina Barker (1909187)</cp:lastModifiedBy>
  <cp:revision>16</cp:revision>
  <dcterms:created xsi:type="dcterms:W3CDTF">2020-11-08T14:32:36Z</dcterms:created>
  <dcterms:modified xsi:type="dcterms:W3CDTF">2020-11-08T17:05:59Z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