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handoutMasterIdLst>
    <p:handoutMasterId r:id="rId15"/>
  </p:handoutMasterIdLst>
  <p:sldIdLst>
    <p:sldId id="300" r:id="rId2"/>
    <p:sldId id="302" r:id="rId3"/>
    <p:sldId id="304" r:id="rId4"/>
    <p:sldId id="303" r:id="rId5"/>
    <p:sldId id="305" r:id="rId6"/>
    <p:sldId id="306" r:id="rId7"/>
    <p:sldId id="311" r:id="rId8"/>
    <p:sldId id="308" r:id="rId9"/>
    <p:sldId id="309" r:id="rId10"/>
    <p:sldId id="310" r:id="rId11"/>
    <p:sldId id="314" r:id="rId12"/>
    <p:sldId id="31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73699E-9D31-40DC-BFF8-D60EE3B47BBB}" v="85" dt="2020-12-04T19:41:48.3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896" autoAdjust="0"/>
  </p:normalViewPr>
  <p:slideViewPr>
    <p:cSldViewPr>
      <p:cViewPr varScale="1">
        <p:scale>
          <a:sx n="55" d="100"/>
          <a:sy n="55" d="100"/>
        </p:scale>
        <p:origin x="1600" y="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AE644D-ED0D-424C-A768-E3E1EBC192C8}"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165236F-2A5A-457A-AB90-A555F2C29BEC}">
      <dgm:prSet/>
      <dgm:spPr/>
      <dgm:t>
        <a:bodyPr/>
        <a:lstStyle/>
        <a:p>
          <a:r>
            <a:rPr lang="en-GB" dirty="0"/>
            <a:t>Criteria</a:t>
          </a:r>
          <a:endParaRPr lang="en-US" dirty="0"/>
        </a:p>
      </dgm:t>
    </dgm:pt>
    <dgm:pt modelId="{434BA4AA-398A-4A33-A278-E91767129901}" type="parTrans" cxnId="{1EBBBFA3-B9FB-408A-A3B1-6A55F19AD5C9}">
      <dgm:prSet/>
      <dgm:spPr/>
      <dgm:t>
        <a:bodyPr/>
        <a:lstStyle/>
        <a:p>
          <a:endParaRPr lang="en-US"/>
        </a:p>
      </dgm:t>
    </dgm:pt>
    <dgm:pt modelId="{90E3938B-3955-4A8E-98D2-CA36A9F7C967}" type="sibTrans" cxnId="{1EBBBFA3-B9FB-408A-A3B1-6A55F19AD5C9}">
      <dgm:prSet/>
      <dgm:spPr/>
      <dgm:t>
        <a:bodyPr/>
        <a:lstStyle/>
        <a:p>
          <a:endParaRPr lang="en-US"/>
        </a:p>
      </dgm:t>
    </dgm:pt>
    <dgm:pt modelId="{3FDE549D-C090-42F7-AAB8-6437D1298141}">
      <dgm:prSet/>
      <dgm:spPr/>
      <dgm:t>
        <a:bodyPr/>
        <a:lstStyle/>
        <a:p>
          <a:r>
            <a:rPr lang="en-GB" dirty="0"/>
            <a:t>Work Book One</a:t>
          </a:r>
          <a:endParaRPr lang="en-US" dirty="0"/>
        </a:p>
      </dgm:t>
    </dgm:pt>
    <dgm:pt modelId="{EBB9511A-EA9D-4621-B0E6-EB8D34AB3B28}" type="parTrans" cxnId="{FA84365A-6786-4BDB-BFEC-89CEE5AFDB1E}">
      <dgm:prSet/>
      <dgm:spPr/>
      <dgm:t>
        <a:bodyPr/>
        <a:lstStyle/>
        <a:p>
          <a:endParaRPr lang="en-US"/>
        </a:p>
      </dgm:t>
    </dgm:pt>
    <dgm:pt modelId="{FEE62E51-D92C-4257-A421-D38787161F3D}" type="sibTrans" cxnId="{FA84365A-6786-4BDB-BFEC-89CEE5AFDB1E}">
      <dgm:prSet/>
      <dgm:spPr/>
      <dgm:t>
        <a:bodyPr/>
        <a:lstStyle/>
        <a:p>
          <a:endParaRPr lang="en-US"/>
        </a:p>
      </dgm:t>
    </dgm:pt>
    <dgm:pt modelId="{BC8E63F7-995B-472D-89A5-12F307CE880B}">
      <dgm:prSet/>
      <dgm:spPr/>
      <dgm:t>
        <a:bodyPr/>
        <a:lstStyle/>
        <a:p>
          <a:r>
            <a:rPr lang="en-GB" dirty="0"/>
            <a:t>Work Based Learning Days (WBL)</a:t>
          </a:r>
          <a:endParaRPr lang="en-US" dirty="0"/>
        </a:p>
      </dgm:t>
    </dgm:pt>
    <dgm:pt modelId="{8AE93610-D15C-44D0-8A6C-90C077F233A3}" type="parTrans" cxnId="{3A77A0AD-70F6-4888-B6D6-A7D43E65F253}">
      <dgm:prSet/>
      <dgm:spPr/>
      <dgm:t>
        <a:bodyPr/>
        <a:lstStyle/>
        <a:p>
          <a:endParaRPr lang="en-US"/>
        </a:p>
      </dgm:t>
    </dgm:pt>
    <dgm:pt modelId="{D754B70A-BAA5-4098-9E50-6005548A9F70}" type="sibTrans" cxnId="{3A77A0AD-70F6-4888-B6D6-A7D43E65F253}">
      <dgm:prSet/>
      <dgm:spPr/>
      <dgm:t>
        <a:bodyPr/>
        <a:lstStyle/>
        <a:p>
          <a:endParaRPr lang="en-US"/>
        </a:p>
      </dgm:t>
    </dgm:pt>
    <dgm:pt modelId="{9A4CADC8-D920-41CB-84D5-51FEF2F9C266}">
      <dgm:prSet/>
      <dgm:spPr/>
      <dgm:t>
        <a:bodyPr/>
        <a:lstStyle/>
        <a:p>
          <a:r>
            <a:rPr lang="en-GB" dirty="0"/>
            <a:t>Week 5 and Week 10 Review</a:t>
          </a:r>
          <a:endParaRPr lang="en-US" dirty="0"/>
        </a:p>
      </dgm:t>
    </dgm:pt>
    <dgm:pt modelId="{530CF91B-F922-4B66-8298-E32ECC553D32}" type="parTrans" cxnId="{F6DC2CE8-697E-4682-99FA-4BAC105029A7}">
      <dgm:prSet/>
      <dgm:spPr/>
      <dgm:t>
        <a:bodyPr/>
        <a:lstStyle/>
        <a:p>
          <a:endParaRPr lang="en-US"/>
        </a:p>
      </dgm:t>
    </dgm:pt>
    <dgm:pt modelId="{CC80E55E-B098-4E2A-A2D0-4CA7339E0CFC}" type="sibTrans" cxnId="{F6DC2CE8-697E-4682-99FA-4BAC105029A7}">
      <dgm:prSet/>
      <dgm:spPr/>
      <dgm:t>
        <a:bodyPr/>
        <a:lstStyle/>
        <a:p>
          <a:endParaRPr lang="en-US"/>
        </a:p>
      </dgm:t>
    </dgm:pt>
    <dgm:pt modelId="{7647A070-0171-4687-BB17-C845F1C87652}">
      <dgm:prSet/>
      <dgm:spPr/>
      <dgm:t>
        <a:bodyPr/>
        <a:lstStyle/>
        <a:p>
          <a:r>
            <a:rPr lang="en-GB" dirty="0"/>
            <a:t>Week 12 Sign Off</a:t>
          </a:r>
          <a:endParaRPr lang="en-US" dirty="0"/>
        </a:p>
      </dgm:t>
    </dgm:pt>
    <dgm:pt modelId="{73726388-FD0A-4283-8B38-33A4EBA584B3}" type="parTrans" cxnId="{088F66EB-8137-4B4D-82B7-9FFB27271FBB}">
      <dgm:prSet/>
      <dgm:spPr/>
      <dgm:t>
        <a:bodyPr/>
        <a:lstStyle/>
        <a:p>
          <a:endParaRPr lang="en-US"/>
        </a:p>
      </dgm:t>
    </dgm:pt>
    <dgm:pt modelId="{0B49598D-E3BF-4F78-80B6-B81718195144}" type="sibTrans" cxnId="{088F66EB-8137-4B4D-82B7-9FFB27271FBB}">
      <dgm:prSet/>
      <dgm:spPr/>
      <dgm:t>
        <a:bodyPr/>
        <a:lstStyle/>
        <a:p>
          <a:endParaRPr lang="en-US"/>
        </a:p>
      </dgm:t>
    </dgm:pt>
    <dgm:pt modelId="{7AF21227-210D-4BD7-89DA-BB577C8FB386}" type="pres">
      <dgm:prSet presAssocID="{47AE644D-ED0D-424C-A768-E3E1EBC192C8}" presName="root" presStyleCnt="0">
        <dgm:presLayoutVars>
          <dgm:dir/>
          <dgm:resizeHandles val="exact"/>
        </dgm:presLayoutVars>
      </dgm:prSet>
      <dgm:spPr/>
    </dgm:pt>
    <dgm:pt modelId="{F72BE561-889A-481E-9FBC-6FD94366F1A9}" type="pres">
      <dgm:prSet presAssocID="{7165236F-2A5A-457A-AB90-A555F2C29BEC}" presName="compNode" presStyleCnt="0"/>
      <dgm:spPr/>
    </dgm:pt>
    <dgm:pt modelId="{D4AEF3DC-56DE-4414-86E8-EDF23584FD4D}" type="pres">
      <dgm:prSet presAssocID="{7165236F-2A5A-457A-AB90-A555F2C29BEC}" presName="bgRect" presStyleLbl="bgShp" presStyleIdx="0" presStyleCnt="5" custLinFactNeighborX="-135" custLinFactNeighborY="17469"/>
      <dgm:spPr/>
    </dgm:pt>
    <dgm:pt modelId="{DD94AB65-8C6D-4885-8A12-F06192DF5E84}" type="pres">
      <dgm:prSet presAssocID="{7165236F-2A5A-457A-AB90-A555F2C29BE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 List"/>
        </a:ext>
      </dgm:extLst>
    </dgm:pt>
    <dgm:pt modelId="{62FAAA6D-053E-4A0F-B546-51CBC0DB5A3A}" type="pres">
      <dgm:prSet presAssocID="{7165236F-2A5A-457A-AB90-A555F2C29BEC}" presName="spaceRect" presStyleCnt="0"/>
      <dgm:spPr/>
    </dgm:pt>
    <dgm:pt modelId="{B0DF1C80-BF26-41CF-BD66-F60383908771}" type="pres">
      <dgm:prSet presAssocID="{7165236F-2A5A-457A-AB90-A555F2C29BEC}" presName="parTx" presStyleLbl="revTx" presStyleIdx="0" presStyleCnt="5">
        <dgm:presLayoutVars>
          <dgm:chMax val="0"/>
          <dgm:chPref val="0"/>
        </dgm:presLayoutVars>
      </dgm:prSet>
      <dgm:spPr/>
    </dgm:pt>
    <dgm:pt modelId="{5ACE23E3-E859-4E1E-BE9C-4670A19E9B5E}" type="pres">
      <dgm:prSet presAssocID="{90E3938B-3955-4A8E-98D2-CA36A9F7C967}" presName="sibTrans" presStyleCnt="0"/>
      <dgm:spPr/>
    </dgm:pt>
    <dgm:pt modelId="{42CE1C9A-8CEC-42EA-A455-16A3768CE8B5}" type="pres">
      <dgm:prSet presAssocID="{3FDE549D-C090-42F7-AAB8-6437D1298141}" presName="compNode" presStyleCnt="0"/>
      <dgm:spPr/>
    </dgm:pt>
    <dgm:pt modelId="{3DB7436E-F7D2-4B38-8FBC-6306B8ACD306}" type="pres">
      <dgm:prSet presAssocID="{3FDE549D-C090-42F7-AAB8-6437D1298141}" presName="bgRect" presStyleLbl="bgShp" presStyleIdx="1" presStyleCnt="5"/>
      <dgm:spPr/>
    </dgm:pt>
    <dgm:pt modelId="{855278AE-3611-45AA-99F6-7B98DB12ED41}" type="pres">
      <dgm:prSet presAssocID="{3FDE549D-C090-42F7-AAB8-6437D129814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F21B6ED5-C6F9-436D-8B0D-EEB9F6386ED2}" type="pres">
      <dgm:prSet presAssocID="{3FDE549D-C090-42F7-AAB8-6437D1298141}" presName="spaceRect" presStyleCnt="0"/>
      <dgm:spPr/>
    </dgm:pt>
    <dgm:pt modelId="{8BEB2093-8426-41FC-9797-BE190ACDAAA1}" type="pres">
      <dgm:prSet presAssocID="{3FDE549D-C090-42F7-AAB8-6437D1298141}" presName="parTx" presStyleLbl="revTx" presStyleIdx="1" presStyleCnt="5">
        <dgm:presLayoutVars>
          <dgm:chMax val="0"/>
          <dgm:chPref val="0"/>
        </dgm:presLayoutVars>
      </dgm:prSet>
      <dgm:spPr/>
    </dgm:pt>
    <dgm:pt modelId="{D72981D1-CF80-4CFD-B393-2D7A8A7870E3}" type="pres">
      <dgm:prSet presAssocID="{FEE62E51-D92C-4257-A421-D38787161F3D}" presName="sibTrans" presStyleCnt="0"/>
      <dgm:spPr/>
    </dgm:pt>
    <dgm:pt modelId="{8400C1C6-A8E3-4292-8E18-1629C6FA8F06}" type="pres">
      <dgm:prSet presAssocID="{BC8E63F7-995B-472D-89A5-12F307CE880B}" presName="compNode" presStyleCnt="0"/>
      <dgm:spPr/>
    </dgm:pt>
    <dgm:pt modelId="{C5BA2639-B5C2-44BE-882E-DF2A04B72660}" type="pres">
      <dgm:prSet presAssocID="{BC8E63F7-995B-472D-89A5-12F307CE880B}" presName="bgRect" presStyleLbl="bgShp" presStyleIdx="2" presStyleCnt="5"/>
      <dgm:spPr/>
    </dgm:pt>
    <dgm:pt modelId="{B000F97E-7AFB-43A5-BDB5-0C619C813C3D}" type="pres">
      <dgm:prSet presAssocID="{BC8E63F7-995B-472D-89A5-12F307CE880B}"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C6DCA529-FE7E-47BE-88B2-D74142082047}" type="pres">
      <dgm:prSet presAssocID="{BC8E63F7-995B-472D-89A5-12F307CE880B}" presName="spaceRect" presStyleCnt="0"/>
      <dgm:spPr/>
    </dgm:pt>
    <dgm:pt modelId="{F1DE42FC-895C-4D74-9935-E03C5FDA1165}" type="pres">
      <dgm:prSet presAssocID="{BC8E63F7-995B-472D-89A5-12F307CE880B}" presName="parTx" presStyleLbl="revTx" presStyleIdx="2" presStyleCnt="5">
        <dgm:presLayoutVars>
          <dgm:chMax val="0"/>
          <dgm:chPref val="0"/>
        </dgm:presLayoutVars>
      </dgm:prSet>
      <dgm:spPr/>
    </dgm:pt>
    <dgm:pt modelId="{593A9DC2-F666-4875-B1F1-99D8323A9341}" type="pres">
      <dgm:prSet presAssocID="{D754B70A-BAA5-4098-9E50-6005548A9F70}" presName="sibTrans" presStyleCnt="0"/>
      <dgm:spPr/>
    </dgm:pt>
    <dgm:pt modelId="{7A381630-A7EB-4389-A62C-A2A45948ACFB}" type="pres">
      <dgm:prSet presAssocID="{9A4CADC8-D920-41CB-84D5-51FEF2F9C266}" presName="compNode" presStyleCnt="0"/>
      <dgm:spPr/>
    </dgm:pt>
    <dgm:pt modelId="{A2F7BDD1-5721-4B81-8606-E15D64B385EC}" type="pres">
      <dgm:prSet presAssocID="{9A4CADC8-D920-41CB-84D5-51FEF2F9C266}" presName="bgRect" presStyleLbl="bgShp" presStyleIdx="3" presStyleCnt="5"/>
      <dgm:spPr/>
    </dgm:pt>
    <dgm:pt modelId="{E2AB375A-FBAC-4BAF-B92C-5C1C0441DC35}" type="pres">
      <dgm:prSet presAssocID="{9A4CADC8-D920-41CB-84D5-51FEF2F9C26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D40085D8-732E-4ACA-9E1D-F4F4B89393D9}" type="pres">
      <dgm:prSet presAssocID="{9A4CADC8-D920-41CB-84D5-51FEF2F9C266}" presName="spaceRect" presStyleCnt="0"/>
      <dgm:spPr/>
    </dgm:pt>
    <dgm:pt modelId="{A7FAD05D-FDF4-4A33-A08A-FE12397E9251}" type="pres">
      <dgm:prSet presAssocID="{9A4CADC8-D920-41CB-84D5-51FEF2F9C266}" presName="parTx" presStyleLbl="revTx" presStyleIdx="3" presStyleCnt="5">
        <dgm:presLayoutVars>
          <dgm:chMax val="0"/>
          <dgm:chPref val="0"/>
        </dgm:presLayoutVars>
      </dgm:prSet>
      <dgm:spPr/>
    </dgm:pt>
    <dgm:pt modelId="{872D4346-4B7F-4B00-95AE-298D086E548D}" type="pres">
      <dgm:prSet presAssocID="{CC80E55E-B098-4E2A-A2D0-4CA7339E0CFC}" presName="sibTrans" presStyleCnt="0"/>
      <dgm:spPr/>
    </dgm:pt>
    <dgm:pt modelId="{D0A4769D-D861-47B4-9630-F779E3FCEEC9}" type="pres">
      <dgm:prSet presAssocID="{7647A070-0171-4687-BB17-C845F1C87652}" presName="compNode" presStyleCnt="0"/>
      <dgm:spPr/>
    </dgm:pt>
    <dgm:pt modelId="{FA6C991B-86B1-4100-9048-829E2A5AFB2F}" type="pres">
      <dgm:prSet presAssocID="{7647A070-0171-4687-BB17-C845F1C87652}" presName="bgRect" presStyleLbl="bgShp" presStyleIdx="4" presStyleCnt="5"/>
      <dgm:spPr/>
    </dgm:pt>
    <dgm:pt modelId="{53D9FD9E-8EA6-4023-9F11-AFDDD6D15CC7}" type="pres">
      <dgm:prSet presAssocID="{7647A070-0171-4687-BB17-C845F1C8765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aily Calendar"/>
        </a:ext>
      </dgm:extLst>
    </dgm:pt>
    <dgm:pt modelId="{F84DE39A-2718-457F-A57B-6B76B499294C}" type="pres">
      <dgm:prSet presAssocID="{7647A070-0171-4687-BB17-C845F1C87652}" presName="spaceRect" presStyleCnt="0"/>
      <dgm:spPr/>
    </dgm:pt>
    <dgm:pt modelId="{26D1869C-FF37-40DB-8F5B-2E5E3D894523}" type="pres">
      <dgm:prSet presAssocID="{7647A070-0171-4687-BB17-C845F1C87652}" presName="parTx" presStyleLbl="revTx" presStyleIdx="4" presStyleCnt="5">
        <dgm:presLayoutVars>
          <dgm:chMax val="0"/>
          <dgm:chPref val="0"/>
        </dgm:presLayoutVars>
      </dgm:prSet>
      <dgm:spPr/>
    </dgm:pt>
  </dgm:ptLst>
  <dgm:cxnLst>
    <dgm:cxn modelId="{FA84365A-6786-4BDB-BFEC-89CEE5AFDB1E}" srcId="{47AE644D-ED0D-424C-A768-E3E1EBC192C8}" destId="{3FDE549D-C090-42F7-AAB8-6437D1298141}" srcOrd="1" destOrd="0" parTransId="{EBB9511A-EA9D-4621-B0E6-EB8D34AB3B28}" sibTransId="{FEE62E51-D92C-4257-A421-D38787161F3D}"/>
    <dgm:cxn modelId="{1EBBBFA3-B9FB-408A-A3B1-6A55F19AD5C9}" srcId="{47AE644D-ED0D-424C-A768-E3E1EBC192C8}" destId="{7165236F-2A5A-457A-AB90-A555F2C29BEC}" srcOrd="0" destOrd="0" parTransId="{434BA4AA-398A-4A33-A278-E91767129901}" sibTransId="{90E3938B-3955-4A8E-98D2-CA36A9F7C967}"/>
    <dgm:cxn modelId="{45C60FA8-0FA1-49C5-80E7-181A29098B73}" type="presOf" srcId="{3FDE549D-C090-42F7-AAB8-6437D1298141}" destId="{8BEB2093-8426-41FC-9797-BE190ACDAAA1}" srcOrd="0" destOrd="0" presId="urn:microsoft.com/office/officeart/2018/2/layout/IconVerticalSolidList"/>
    <dgm:cxn modelId="{3A77A0AD-70F6-4888-B6D6-A7D43E65F253}" srcId="{47AE644D-ED0D-424C-A768-E3E1EBC192C8}" destId="{BC8E63F7-995B-472D-89A5-12F307CE880B}" srcOrd="2" destOrd="0" parTransId="{8AE93610-D15C-44D0-8A6C-90C077F233A3}" sibTransId="{D754B70A-BAA5-4098-9E50-6005548A9F70}"/>
    <dgm:cxn modelId="{0B262FB1-673A-4CA6-9180-26BE9865DF77}" type="presOf" srcId="{47AE644D-ED0D-424C-A768-E3E1EBC192C8}" destId="{7AF21227-210D-4BD7-89DA-BB577C8FB386}" srcOrd="0" destOrd="0" presId="urn:microsoft.com/office/officeart/2018/2/layout/IconVerticalSolidList"/>
    <dgm:cxn modelId="{AEE5A0B6-A5F3-4113-B667-77A4F5C9DC36}" type="presOf" srcId="{BC8E63F7-995B-472D-89A5-12F307CE880B}" destId="{F1DE42FC-895C-4D74-9935-E03C5FDA1165}" srcOrd="0" destOrd="0" presId="urn:microsoft.com/office/officeart/2018/2/layout/IconVerticalSolidList"/>
    <dgm:cxn modelId="{B7DE66B7-F2CA-42E0-A9E3-CB07BBD46168}" type="presOf" srcId="{7647A070-0171-4687-BB17-C845F1C87652}" destId="{26D1869C-FF37-40DB-8F5B-2E5E3D894523}" srcOrd="0" destOrd="0" presId="urn:microsoft.com/office/officeart/2018/2/layout/IconVerticalSolidList"/>
    <dgm:cxn modelId="{29F7BED6-D6F0-4D36-AF4E-4E99DC8501EB}" type="presOf" srcId="{9A4CADC8-D920-41CB-84D5-51FEF2F9C266}" destId="{A7FAD05D-FDF4-4A33-A08A-FE12397E9251}" srcOrd="0" destOrd="0" presId="urn:microsoft.com/office/officeart/2018/2/layout/IconVerticalSolidList"/>
    <dgm:cxn modelId="{F6DC2CE8-697E-4682-99FA-4BAC105029A7}" srcId="{47AE644D-ED0D-424C-A768-E3E1EBC192C8}" destId="{9A4CADC8-D920-41CB-84D5-51FEF2F9C266}" srcOrd="3" destOrd="0" parTransId="{530CF91B-F922-4B66-8298-E32ECC553D32}" sibTransId="{CC80E55E-B098-4E2A-A2D0-4CA7339E0CFC}"/>
    <dgm:cxn modelId="{088F66EB-8137-4B4D-82B7-9FFB27271FBB}" srcId="{47AE644D-ED0D-424C-A768-E3E1EBC192C8}" destId="{7647A070-0171-4687-BB17-C845F1C87652}" srcOrd="4" destOrd="0" parTransId="{73726388-FD0A-4283-8B38-33A4EBA584B3}" sibTransId="{0B49598D-E3BF-4F78-80B6-B81718195144}"/>
    <dgm:cxn modelId="{4E0A7BEC-DF44-426A-AA92-5D8039FD4E22}" type="presOf" srcId="{7165236F-2A5A-457A-AB90-A555F2C29BEC}" destId="{B0DF1C80-BF26-41CF-BD66-F60383908771}" srcOrd="0" destOrd="0" presId="urn:microsoft.com/office/officeart/2018/2/layout/IconVerticalSolidList"/>
    <dgm:cxn modelId="{39B399D6-D301-40B6-A2EB-EB15B62E992D}" type="presParOf" srcId="{7AF21227-210D-4BD7-89DA-BB577C8FB386}" destId="{F72BE561-889A-481E-9FBC-6FD94366F1A9}" srcOrd="0" destOrd="0" presId="urn:microsoft.com/office/officeart/2018/2/layout/IconVerticalSolidList"/>
    <dgm:cxn modelId="{0CB4590E-864C-4F04-8180-2E8A673F2641}" type="presParOf" srcId="{F72BE561-889A-481E-9FBC-6FD94366F1A9}" destId="{D4AEF3DC-56DE-4414-86E8-EDF23584FD4D}" srcOrd="0" destOrd="0" presId="urn:microsoft.com/office/officeart/2018/2/layout/IconVerticalSolidList"/>
    <dgm:cxn modelId="{25BDE758-F04A-422F-9FC1-265D78064E65}" type="presParOf" srcId="{F72BE561-889A-481E-9FBC-6FD94366F1A9}" destId="{DD94AB65-8C6D-4885-8A12-F06192DF5E84}" srcOrd="1" destOrd="0" presId="urn:microsoft.com/office/officeart/2018/2/layout/IconVerticalSolidList"/>
    <dgm:cxn modelId="{8941ED46-27BD-4B74-A76A-CDEE86A0EA80}" type="presParOf" srcId="{F72BE561-889A-481E-9FBC-6FD94366F1A9}" destId="{62FAAA6D-053E-4A0F-B546-51CBC0DB5A3A}" srcOrd="2" destOrd="0" presId="urn:microsoft.com/office/officeart/2018/2/layout/IconVerticalSolidList"/>
    <dgm:cxn modelId="{FEB067E1-FDC8-4F9F-BEDE-B5F037D6D4E2}" type="presParOf" srcId="{F72BE561-889A-481E-9FBC-6FD94366F1A9}" destId="{B0DF1C80-BF26-41CF-BD66-F60383908771}" srcOrd="3" destOrd="0" presId="urn:microsoft.com/office/officeart/2018/2/layout/IconVerticalSolidList"/>
    <dgm:cxn modelId="{731774E7-FED9-4C11-8BD8-67864948AA21}" type="presParOf" srcId="{7AF21227-210D-4BD7-89DA-BB577C8FB386}" destId="{5ACE23E3-E859-4E1E-BE9C-4670A19E9B5E}" srcOrd="1" destOrd="0" presId="urn:microsoft.com/office/officeart/2018/2/layout/IconVerticalSolidList"/>
    <dgm:cxn modelId="{B730C343-9DDC-4508-BE2C-1191EE6D3E6A}" type="presParOf" srcId="{7AF21227-210D-4BD7-89DA-BB577C8FB386}" destId="{42CE1C9A-8CEC-42EA-A455-16A3768CE8B5}" srcOrd="2" destOrd="0" presId="urn:microsoft.com/office/officeart/2018/2/layout/IconVerticalSolidList"/>
    <dgm:cxn modelId="{3FB7D814-1BF8-4053-B93D-5F0629540620}" type="presParOf" srcId="{42CE1C9A-8CEC-42EA-A455-16A3768CE8B5}" destId="{3DB7436E-F7D2-4B38-8FBC-6306B8ACD306}" srcOrd="0" destOrd="0" presId="urn:microsoft.com/office/officeart/2018/2/layout/IconVerticalSolidList"/>
    <dgm:cxn modelId="{F341CA88-6102-4EB4-A2FD-3BA4D63D1B75}" type="presParOf" srcId="{42CE1C9A-8CEC-42EA-A455-16A3768CE8B5}" destId="{855278AE-3611-45AA-99F6-7B98DB12ED41}" srcOrd="1" destOrd="0" presId="urn:microsoft.com/office/officeart/2018/2/layout/IconVerticalSolidList"/>
    <dgm:cxn modelId="{8A686C24-A687-4CBB-AB9A-F8F65C334CFF}" type="presParOf" srcId="{42CE1C9A-8CEC-42EA-A455-16A3768CE8B5}" destId="{F21B6ED5-C6F9-436D-8B0D-EEB9F6386ED2}" srcOrd="2" destOrd="0" presId="urn:microsoft.com/office/officeart/2018/2/layout/IconVerticalSolidList"/>
    <dgm:cxn modelId="{9FAA88E6-C425-40E2-89C7-0925F1ED4908}" type="presParOf" srcId="{42CE1C9A-8CEC-42EA-A455-16A3768CE8B5}" destId="{8BEB2093-8426-41FC-9797-BE190ACDAAA1}" srcOrd="3" destOrd="0" presId="urn:microsoft.com/office/officeart/2018/2/layout/IconVerticalSolidList"/>
    <dgm:cxn modelId="{559A2DE1-75F2-4A91-B2C2-5DA163B538CC}" type="presParOf" srcId="{7AF21227-210D-4BD7-89DA-BB577C8FB386}" destId="{D72981D1-CF80-4CFD-B393-2D7A8A7870E3}" srcOrd="3" destOrd="0" presId="urn:microsoft.com/office/officeart/2018/2/layout/IconVerticalSolidList"/>
    <dgm:cxn modelId="{9D5ED818-A959-482F-9E3C-69B78F6457B8}" type="presParOf" srcId="{7AF21227-210D-4BD7-89DA-BB577C8FB386}" destId="{8400C1C6-A8E3-4292-8E18-1629C6FA8F06}" srcOrd="4" destOrd="0" presId="urn:microsoft.com/office/officeart/2018/2/layout/IconVerticalSolidList"/>
    <dgm:cxn modelId="{F88813D3-86E8-4A1D-BC5B-AAC220EF4B96}" type="presParOf" srcId="{8400C1C6-A8E3-4292-8E18-1629C6FA8F06}" destId="{C5BA2639-B5C2-44BE-882E-DF2A04B72660}" srcOrd="0" destOrd="0" presId="urn:microsoft.com/office/officeart/2018/2/layout/IconVerticalSolidList"/>
    <dgm:cxn modelId="{EB721DD7-CF10-4F46-85C1-BB4C8F0E8E8E}" type="presParOf" srcId="{8400C1C6-A8E3-4292-8E18-1629C6FA8F06}" destId="{B000F97E-7AFB-43A5-BDB5-0C619C813C3D}" srcOrd="1" destOrd="0" presId="urn:microsoft.com/office/officeart/2018/2/layout/IconVerticalSolidList"/>
    <dgm:cxn modelId="{42B194FD-52DE-445C-85B8-54F984D29746}" type="presParOf" srcId="{8400C1C6-A8E3-4292-8E18-1629C6FA8F06}" destId="{C6DCA529-FE7E-47BE-88B2-D74142082047}" srcOrd="2" destOrd="0" presId="urn:microsoft.com/office/officeart/2018/2/layout/IconVerticalSolidList"/>
    <dgm:cxn modelId="{E031D097-40A2-43F4-84EC-27738F36726F}" type="presParOf" srcId="{8400C1C6-A8E3-4292-8E18-1629C6FA8F06}" destId="{F1DE42FC-895C-4D74-9935-E03C5FDA1165}" srcOrd="3" destOrd="0" presId="urn:microsoft.com/office/officeart/2018/2/layout/IconVerticalSolidList"/>
    <dgm:cxn modelId="{8239A841-145E-44A1-9C36-97A0F3EC2FE5}" type="presParOf" srcId="{7AF21227-210D-4BD7-89DA-BB577C8FB386}" destId="{593A9DC2-F666-4875-B1F1-99D8323A9341}" srcOrd="5" destOrd="0" presId="urn:microsoft.com/office/officeart/2018/2/layout/IconVerticalSolidList"/>
    <dgm:cxn modelId="{F334D97C-F73D-4884-B5DA-ED243AB1DC02}" type="presParOf" srcId="{7AF21227-210D-4BD7-89DA-BB577C8FB386}" destId="{7A381630-A7EB-4389-A62C-A2A45948ACFB}" srcOrd="6" destOrd="0" presId="urn:microsoft.com/office/officeart/2018/2/layout/IconVerticalSolidList"/>
    <dgm:cxn modelId="{75735136-28DD-4568-BBF3-DCD5D4710401}" type="presParOf" srcId="{7A381630-A7EB-4389-A62C-A2A45948ACFB}" destId="{A2F7BDD1-5721-4B81-8606-E15D64B385EC}" srcOrd="0" destOrd="0" presId="urn:microsoft.com/office/officeart/2018/2/layout/IconVerticalSolidList"/>
    <dgm:cxn modelId="{A18E6522-5A48-4EF4-BF5B-0F85B383283A}" type="presParOf" srcId="{7A381630-A7EB-4389-A62C-A2A45948ACFB}" destId="{E2AB375A-FBAC-4BAF-B92C-5C1C0441DC35}" srcOrd="1" destOrd="0" presId="urn:microsoft.com/office/officeart/2018/2/layout/IconVerticalSolidList"/>
    <dgm:cxn modelId="{96D251BC-0D32-4E2D-8C0F-0A52B1A28EA4}" type="presParOf" srcId="{7A381630-A7EB-4389-A62C-A2A45948ACFB}" destId="{D40085D8-732E-4ACA-9E1D-F4F4B89393D9}" srcOrd="2" destOrd="0" presId="urn:microsoft.com/office/officeart/2018/2/layout/IconVerticalSolidList"/>
    <dgm:cxn modelId="{B8072A9D-0B74-43BA-9386-8B6667D3916A}" type="presParOf" srcId="{7A381630-A7EB-4389-A62C-A2A45948ACFB}" destId="{A7FAD05D-FDF4-4A33-A08A-FE12397E9251}" srcOrd="3" destOrd="0" presId="urn:microsoft.com/office/officeart/2018/2/layout/IconVerticalSolidList"/>
    <dgm:cxn modelId="{DE459C9C-9759-4CB3-9C73-DE832B0DCBCE}" type="presParOf" srcId="{7AF21227-210D-4BD7-89DA-BB577C8FB386}" destId="{872D4346-4B7F-4B00-95AE-298D086E548D}" srcOrd="7" destOrd="0" presId="urn:microsoft.com/office/officeart/2018/2/layout/IconVerticalSolidList"/>
    <dgm:cxn modelId="{7F0E31F5-B7BA-4089-9473-FC3845E86491}" type="presParOf" srcId="{7AF21227-210D-4BD7-89DA-BB577C8FB386}" destId="{D0A4769D-D861-47B4-9630-F779E3FCEEC9}" srcOrd="8" destOrd="0" presId="urn:microsoft.com/office/officeart/2018/2/layout/IconVerticalSolidList"/>
    <dgm:cxn modelId="{98E06A51-0FB2-49D7-BFD7-9F61A2A754A4}" type="presParOf" srcId="{D0A4769D-D861-47B4-9630-F779E3FCEEC9}" destId="{FA6C991B-86B1-4100-9048-829E2A5AFB2F}" srcOrd="0" destOrd="0" presId="urn:microsoft.com/office/officeart/2018/2/layout/IconVerticalSolidList"/>
    <dgm:cxn modelId="{8C36FC0B-529E-4737-858D-01765993CE9B}" type="presParOf" srcId="{D0A4769D-D861-47B4-9630-F779E3FCEEC9}" destId="{53D9FD9E-8EA6-4023-9F11-AFDDD6D15CC7}" srcOrd="1" destOrd="0" presId="urn:microsoft.com/office/officeart/2018/2/layout/IconVerticalSolidList"/>
    <dgm:cxn modelId="{175D2FDD-3500-4F59-B3DD-24826B2C1A6A}" type="presParOf" srcId="{D0A4769D-D861-47B4-9630-F779E3FCEEC9}" destId="{F84DE39A-2718-457F-A57B-6B76B499294C}" srcOrd="2" destOrd="0" presId="urn:microsoft.com/office/officeart/2018/2/layout/IconVerticalSolidList"/>
    <dgm:cxn modelId="{367D1B7B-903B-4397-BE71-61EB9BDF87D5}" type="presParOf" srcId="{D0A4769D-D861-47B4-9630-F779E3FCEEC9}" destId="{26D1869C-FF37-40DB-8F5B-2E5E3D89452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AEF3DC-56DE-4414-86E8-EDF23584FD4D}">
      <dsp:nvSpPr>
        <dsp:cNvPr id="0" name=""/>
        <dsp:cNvSpPr/>
      </dsp:nvSpPr>
      <dsp:spPr>
        <a:xfrm>
          <a:off x="0" y="144016"/>
          <a:ext cx="8229600" cy="8028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94AB65-8C6D-4885-8A12-F06192DF5E84}">
      <dsp:nvSpPr>
        <dsp:cNvPr id="0" name=""/>
        <dsp:cNvSpPr/>
      </dsp:nvSpPr>
      <dsp:spPr>
        <a:xfrm>
          <a:off x="242856" y="184406"/>
          <a:ext cx="441558" cy="4415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0DF1C80-BF26-41CF-BD66-F60383908771}">
      <dsp:nvSpPr>
        <dsp:cNvPr id="0" name=""/>
        <dsp:cNvSpPr/>
      </dsp:nvSpPr>
      <dsp:spPr>
        <a:xfrm>
          <a:off x="927272" y="3769"/>
          <a:ext cx="7302327" cy="80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66" tIns="84966" rIns="84966" bIns="84966" numCol="1" spcCol="1270" anchor="ctr" anchorCtr="0">
          <a:noAutofit/>
        </a:bodyPr>
        <a:lstStyle/>
        <a:p>
          <a:pPr marL="0" lvl="0" indent="0" algn="l" defTabSz="844550">
            <a:lnSpc>
              <a:spcPct val="90000"/>
            </a:lnSpc>
            <a:spcBef>
              <a:spcPct val="0"/>
            </a:spcBef>
            <a:spcAft>
              <a:spcPct val="35000"/>
            </a:spcAft>
            <a:buNone/>
          </a:pPr>
          <a:r>
            <a:rPr lang="en-GB" sz="1900" kern="1200" dirty="0"/>
            <a:t>Criteria</a:t>
          </a:r>
          <a:endParaRPr lang="en-US" sz="1900" kern="1200" dirty="0"/>
        </a:p>
      </dsp:txBody>
      <dsp:txXfrm>
        <a:off x="927272" y="3769"/>
        <a:ext cx="7302327" cy="802832"/>
      </dsp:txXfrm>
    </dsp:sp>
    <dsp:sp modelId="{3DB7436E-F7D2-4B38-8FBC-6306B8ACD306}">
      <dsp:nvSpPr>
        <dsp:cNvPr id="0" name=""/>
        <dsp:cNvSpPr/>
      </dsp:nvSpPr>
      <dsp:spPr>
        <a:xfrm>
          <a:off x="0" y="1007310"/>
          <a:ext cx="8229600" cy="8028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5278AE-3611-45AA-99F6-7B98DB12ED41}">
      <dsp:nvSpPr>
        <dsp:cNvPr id="0" name=""/>
        <dsp:cNvSpPr/>
      </dsp:nvSpPr>
      <dsp:spPr>
        <a:xfrm>
          <a:off x="242856" y="1187947"/>
          <a:ext cx="441558" cy="4415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BEB2093-8426-41FC-9797-BE190ACDAAA1}">
      <dsp:nvSpPr>
        <dsp:cNvPr id="0" name=""/>
        <dsp:cNvSpPr/>
      </dsp:nvSpPr>
      <dsp:spPr>
        <a:xfrm>
          <a:off x="927272" y="1007310"/>
          <a:ext cx="7302327" cy="80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66" tIns="84966" rIns="84966" bIns="84966" numCol="1" spcCol="1270" anchor="ctr" anchorCtr="0">
          <a:noAutofit/>
        </a:bodyPr>
        <a:lstStyle/>
        <a:p>
          <a:pPr marL="0" lvl="0" indent="0" algn="l" defTabSz="844550">
            <a:lnSpc>
              <a:spcPct val="90000"/>
            </a:lnSpc>
            <a:spcBef>
              <a:spcPct val="0"/>
            </a:spcBef>
            <a:spcAft>
              <a:spcPct val="35000"/>
            </a:spcAft>
            <a:buNone/>
          </a:pPr>
          <a:r>
            <a:rPr lang="en-GB" sz="1900" kern="1200" dirty="0"/>
            <a:t>Work Book One</a:t>
          </a:r>
          <a:endParaRPr lang="en-US" sz="1900" kern="1200" dirty="0"/>
        </a:p>
      </dsp:txBody>
      <dsp:txXfrm>
        <a:off x="927272" y="1007310"/>
        <a:ext cx="7302327" cy="802832"/>
      </dsp:txXfrm>
    </dsp:sp>
    <dsp:sp modelId="{C5BA2639-B5C2-44BE-882E-DF2A04B72660}">
      <dsp:nvSpPr>
        <dsp:cNvPr id="0" name=""/>
        <dsp:cNvSpPr/>
      </dsp:nvSpPr>
      <dsp:spPr>
        <a:xfrm>
          <a:off x="0" y="2010851"/>
          <a:ext cx="8229600" cy="8028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00F97E-7AFB-43A5-BDB5-0C619C813C3D}">
      <dsp:nvSpPr>
        <dsp:cNvPr id="0" name=""/>
        <dsp:cNvSpPr/>
      </dsp:nvSpPr>
      <dsp:spPr>
        <a:xfrm>
          <a:off x="242856" y="2191488"/>
          <a:ext cx="441558" cy="44155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1DE42FC-895C-4D74-9935-E03C5FDA1165}">
      <dsp:nvSpPr>
        <dsp:cNvPr id="0" name=""/>
        <dsp:cNvSpPr/>
      </dsp:nvSpPr>
      <dsp:spPr>
        <a:xfrm>
          <a:off x="927272" y="2010851"/>
          <a:ext cx="7302327" cy="80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66" tIns="84966" rIns="84966" bIns="84966" numCol="1" spcCol="1270" anchor="ctr" anchorCtr="0">
          <a:noAutofit/>
        </a:bodyPr>
        <a:lstStyle/>
        <a:p>
          <a:pPr marL="0" lvl="0" indent="0" algn="l" defTabSz="844550">
            <a:lnSpc>
              <a:spcPct val="90000"/>
            </a:lnSpc>
            <a:spcBef>
              <a:spcPct val="0"/>
            </a:spcBef>
            <a:spcAft>
              <a:spcPct val="35000"/>
            </a:spcAft>
            <a:buNone/>
          </a:pPr>
          <a:r>
            <a:rPr lang="en-GB" sz="1900" kern="1200" dirty="0"/>
            <a:t>Work Based Learning Days (WBL)</a:t>
          </a:r>
          <a:endParaRPr lang="en-US" sz="1900" kern="1200" dirty="0"/>
        </a:p>
      </dsp:txBody>
      <dsp:txXfrm>
        <a:off x="927272" y="2010851"/>
        <a:ext cx="7302327" cy="802832"/>
      </dsp:txXfrm>
    </dsp:sp>
    <dsp:sp modelId="{A2F7BDD1-5721-4B81-8606-E15D64B385EC}">
      <dsp:nvSpPr>
        <dsp:cNvPr id="0" name=""/>
        <dsp:cNvSpPr/>
      </dsp:nvSpPr>
      <dsp:spPr>
        <a:xfrm>
          <a:off x="0" y="3014392"/>
          <a:ext cx="8229600" cy="8028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AB375A-FBAC-4BAF-B92C-5C1C0441DC35}">
      <dsp:nvSpPr>
        <dsp:cNvPr id="0" name=""/>
        <dsp:cNvSpPr/>
      </dsp:nvSpPr>
      <dsp:spPr>
        <a:xfrm>
          <a:off x="242856" y="3195030"/>
          <a:ext cx="441558" cy="44155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7FAD05D-FDF4-4A33-A08A-FE12397E9251}">
      <dsp:nvSpPr>
        <dsp:cNvPr id="0" name=""/>
        <dsp:cNvSpPr/>
      </dsp:nvSpPr>
      <dsp:spPr>
        <a:xfrm>
          <a:off x="927272" y="3014392"/>
          <a:ext cx="7302327" cy="80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66" tIns="84966" rIns="84966" bIns="84966" numCol="1" spcCol="1270" anchor="ctr" anchorCtr="0">
          <a:noAutofit/>
        </a:bodyPr>
        <a:lstStyle/>
        <a:p>
          <a:pPr marL="0" lvl="0" indent="0" algn="l" defTabSz="844550">
            <a:lnSpc>
              <a:spcPct val="90000"/>
            </a:lnSpc>
            <a:spcBef>
              <a:spcPct val="0"/>
            </a:spcBef>
            <a:spcAft>
              <a:spcPct val="35000"/>
            </a:spcAft>
            <a:buNone/>
          </a:pPr>
          <a:r>
            <a:rPr lang="en-GB" sz="1900" kern="1200" dirty="0"/>
            <a:t>Week 5 and Week 10 Review</a:t>
          </a:r>
          <a:endParaRPr lang="en-US" sz="1900" kern="1200" dirty="0"/>
        </a:p>
      </dsp:txBody>
      <dsp:txXfrm>
        <a:off x="927272" y="3014392"/>
        <a:ext cx="7302327" cy="802832"/>
      </dsp:txXfrm>
    </dsp:sp>
    <dsp:sp modelId="{FA6C991B-86B1-4100-9048-829E2A5AFB2F}">
      <dsp:nvSpPr>
        <dsp:cNvPr id="0" name=""/>
        <dsp:cNvSpPr/>
      </dsp:nvSpPr>
      <dsp:spPr>
        <a:xfrm>
          <a:off x="0" y="4017933"/>
          <a:ext cx="8229600" cy="80283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D9FD9E-8EA6-4023-9F11-AFDDD6D15CC7}">
      <dsp:nvSpPr>
        <dsp:cNvPr id="0" name=""/>
        <dsp:cNvSpPr/>
      </dsp:nvSpPr>
      <dsp:spPr>
        <a:xfrm>
          <a:off x="242856" y="4198571"/>
          <a:ext cx="441558" cy="44155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6D1869C-FF37-40DB-8F5B-2E5E3D894523}">
      <dsp:nvSpPr>
        <dsp:cNvPr id="0" name=""/>
        <dsp:cNvSpPr/>
      </dsp:nvSpPr>
      <dsp:spPr>
        <a:xfrm>
          <a:off x="927272" y="4017933"/>
          <a:ext cx="7302327" cy="802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66" tIns="84966" rIns="84966" bIns="84966" numCol="1" spcCol="1270" anchor="ctr" anchorCtr="0">
          <a:noAutofit/>
        </a:bodyPr>
        <a:lstStyle/>
        <a:p>
          <a:pPr marL="0" lvl="0" indent="0" algn="l" defTabSz="844550">
            <a:lnSpc>
              <a:spcPct val="90000"/>
            </a:lnSpc>
            <a:spcBef>
              <a:spcPct val="0"/>
            </a:spcBef>
            <a:spcAft>
              <a:spcPct val="35000"/>
            </a:spcAft>
            <a:buNone/>
          </a:pPr>
          <a:r>
            <a:rPr lang="en-GB" sz="1900" kern="1200" dirty="0"/>
            <a:t>Week 12 Sign Off</a:t>
          </a:r>
          <a:endParaRPr lang="en-US" sz="1900" kern="1200" dirty="0"/>
        </a:p>
      </dsp:txBody>
      <dsp:txXfrm>
        <a:off x="927272" y="4017933"/>
        <a:ext cx="7302327" cy="80283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0F42647-8B93-4AF1-880C-7C870AE487ED}" type="datetimeFigureOut">
              <a:rPr lang="en-GB" smtClean="0"/>
              <a:t>10/01/2021</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02DB91D-2550-4C90-A217-0679DC109BF8}" type="slidenum">
              <a:rPr lang="en-GB" smtClean="0"/>
              <a:t>‹#›</a:t>
            </a:fld>
            <a:endParaRPr lang="en-GB" dirty="0"/>
          </a:p>
        </p:txBody>
      </p:sp>
    </p:spTree>
    <p:extLst>
      <p:ext uri="{BB962C8B-B14F-4D97-AF65-F5344CB8AC3E}">
        <p14:creationId xmlns:p14="http://schemas.microsoft.com/office/powerpoint/2010/main" val="331312817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45CD09-F3DB-4AA0-A6F3-8B691AD25592}" type="datetimeFigureOut">
              <a:rPr lang="en-GB" smtClean="0"/>
              <a:t>10/01/2021</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EA0FAA-7D02-4071-AD8D-D2DB48BB1647}" type="slidenum">
              <a:rPr lang="en-GB" smtClean="0"/>
              <a:t>‹#›</a:t>
            </a:fld>
            <a:endParaRPr lang="en-GB" dirty="0"/>
          </a:p>
        </p:txBody>
      </p:sp>
    </p:spTree>
    <p:extLst>
      <p:ext uri="{BB962C8B-B14F-4D97-AF65-F5344CB8AC3E}">
        <p14:creationId xmlns:p14="http://schemas.microsoft.com/office/powerpoint/2010/main" val="354026981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827156E-AD55-4836-B284-80E5DB06FF11}" type="slidenum">
              <a:rPr kumimoji="0" lang="en-GB" sz="1200" b="0" i="0" u="none" strike="noStrike" kern="1200" cap="none" spc="0" normalizeH="0" baseline="0" noProof="0" smtClean="0">
                <a:ln>
                  <a:noFill/>
                </a:ln>
                <a:solidFill>
                  <a:srgbClr val="000000"/>
                </a:solidFill>
                <a:effectLst/>
                <a:uLnTx/>
                <a:uFillTx/>
                <a:latin typeface="Arial" pitchFamily="34" charset="0"/>
                <a:ea typeface="ＭＳ Ｐゴシック"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sz="1200" b="0" i="0" u="none" strike="noStrike" kern="1200" cap="none" spc="0" normalizeH="0" baseline="0" noProof="0" dirty="0">
              <a:ln>
                <a:noFill/>
              </a:ln>
              <a:solidFill>
                <a:srgbClr val="000000"/>
              </a:solidFill>
              <a:effectLst/>
              <a:uLnTx/>
              <a:uFillTx/>
              <a:latin typeface="Arial" pitchFamily="34" charset="0"/>
              <a:ea typeface="ＭＳ Ｐゴシック" pitchFamily="34" charset="-128"/>
              <a:cs typeface="+mn-cs"/>
            </a:endParaRPr>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pPr eaLnBrk="1" hangingPunct="1">
              <a:defRPr/>
            </a:pPr>
            <a:endParaRPr lang="en-US" dirty="0">
              <a:cs typeface="+mn-cs"/>
            </a:endParaRPr>
          </a:p>
        </p:txBody>
      </p:sp>
    </p:spTree>
    <p:extLst>
      <p:ext uri="{BB962C8B-B14F-4D97-AF65-F5344CB8AC3E}">
        <p14:creationId xmlns:p14="http://schemas.microsoft.com/office/powerpoint/2010/main" val="1468936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revisit these at the end of the session</a:t>
            </a:r>
          </a:p>
        </p:txBody>
      </p:sp>
      <p:sp>
        <p:nvSpPr>
          <p:cNvPr id="4" name="Slide Number Placeholder 3"/>
          <p:cNvSpPr>
            <a:spLocks noGrp="1"/>
          </p:cNvSpPr>
          <p:nvPr>
            <p:ph type="sldNum" sz="quarter" idx="10"/>
          </p:nvPr>
        </p:nvSpPr>
        <p:spPr/>
        <p:txBody>
          <a:bodyPr/>
          <a:lstStyle/>
          <a:p>
            <a:fld id="{85EA0FAA-7D02-4071-AD8D-D2DB48BB1647}" type="slidenum">
              <a:rPr lang="en-GB" smtClean="0"/>
              <a:t>2</a:t>
            </a:fld>
            <a:endParaRPr lang="en-GB" dirty="0"/>
          </a:p>
        </p:txBody>
      </p:sp>
    </p:spTree>
    <p:extLst>
      <p:ext uri="{BB962C8B-B14F-4D97-AF65-F5344CB8AC3E}">
        <p14:creationId xmlns:p14="http://schemas.microsoft.com/office/powerpoint/2010/main" val="907108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out the Handouts with acronyms for reference</a:t>
            </a:r>
          </a:p>
        </p:txBody>
      </p:sp>
      <p:sp>
        <p:nvSpPr>
          <p:cNvPr id="4" name="Slide Number Placeholder 3"/>
          <p:cNvSpPr>
            <a:spLocks noGrp="1"/>
          </p:cNvSpPr>
          <p:nvPr>
            <p:ph type="sldNum" sz="quarter" idx="10"/>
          </p:nvPr>
        </p:nvSpPr>
        <p:spPr/>
        <p:txBody>
          <a:bodyPr/>
          <a:lstStyle/>
          <a:p>
            <a:fld id="{85EA0FAA-7D02-4071-AD8D-D2DB48BB1647}" type="slidenum">
              <a:rPr lang="en-GB" smtClean="0"/>
              <a:t>3</a:t>
            </a:fld>
            <a:endParaRPr lang="en-GB" dirty="0"/>
          </a:p>
        </p:txBody>
      </p:sp>
    </p:spTree>
    <p:extLst>
      <p:ext uri="{BB962C8B-B14F-4D97-AF65-F5344CB8AC3E}">
        <p14:creationId xmlns:p14="http://schemas.microsoft.com/office/powerpoint/2010/main" val="30613583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3 flip Charts already on the wall and individual post it notes on the student chairs – they will need to use their own pens</a:t>
            </a:r>
          </a:p>
          <a:p>
            <a:r>
              <a:rPr lang="en-GB" dirty="0"/>
              <a:t>BE COVID AWARE.</a:t>
            </a:r>
          </a:p>
        </p:txBody>
      </p:sp>
      <p:sp>
        <p:nvSpPr>
          <p:cNvPr id="4" name="Slide Number Placeholder 3"/>
          <p:cNvSpPr>
            <a:spLocks noGrp="1"/>
          </p:cNvSpPr>
          <p:nvPr>
            <p:ph type="sldNum" sz="quarter" idx="10"/>
          </p:nvPr>
        </p:nvSpPr>
        <p:spPr/>
        <p:txBody>
          <a:bodyPr/>
          <a:lstStyle/>
          <a:p>
            <a:fld id="{85EA0FAA-7D02-4071-AD8D-D2DB48BB1647}" type="slidenum">
              <a:rPr lang="en-GB" smtClean="0"/>
              <a:t>4</a:t>
            </a:fld>
            <a:endParaRPr lang="en-GB" dirty="0"/>
          </a:p>
        </p:txBody>
      </p:sp>
    </p:spTree>
    <p:extLst>
      <p:ext uri="{BB962C8B-B14F-4D97-AF65-F5344CB8AC3E}">
        <p14:creationId xmlns:p14="http://schemas.microsoft.com/office/powerpoint/2010/main" val="1462387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East – Newport and Monmouthshire</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West – Caerphilly, BG and Torfaen.</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Explain current changes to the PDU Model due to Gold Instruction no more than 3 in a car..</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85EA0FAA-7D02-4071-AD8D-D2DB48BB1647}" type="slidenum">
              <a:rPr lang="en-GB" smtClean="0"/>
              <a:t>5</a:t>
            </a:fld>
            <a:endParaRPr lang="en-GB" dirty="0"/>
          </a:p>
        </p:txBody>
      </p:sp>
    </p:spTree>
    <p:extLst>
      <p:ext uri="{BB962C8B-B14F-4D97-AF65-F5344CB8AC3E}">
        <p14:creationId xmlns:p14="http://schemas.microsoft.com/office/powerpoint/2010/main" val="1412860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the assessment document, explain each one has criteria for it</a:t>
            </a:r>
          </a:p>
          <a:p>
            <a:r>
              <a:rPr lang="en-GB" dirty="0"/>
              <a:t>Record one incident where you have achieved the standard of a report sheet…. This is the incident where the PDO deems you as competent to be signed off in this area.</a:t>
            </a:r>
          </a:p>
        </p:txBody>
      </p:sp>
      <p:sp>
        <p:nvSpPr>
          <p:cNvPr id="4" name="Slide Number Placeholder 3"/>
          <p:cNvSpPr>
            <a:spLocks noGrp="1"/>
          </p:cNvSpPr>
          <p:nvPr>
            <p:ph type="sldNum" sz="quarter" idx="10"/>
          </p:nvPr>
        </p:nvSpPr>
        <p:spPr/>
        <p:txBody>
          <a:bodyPr/>
          <a:lstStyle/>
          <a:p>
            <a:fld id="{85EA0FAA-7D02-4071-AD8D-D2DB48BB1647}" type="slidenum">
              <a:rPr lang="en-GB" smtClean="0"/>
              <a:t>6</a:t>
            </a:fld>
            <a:endParaRPr lang="en-GB" dirty="0"/>
          </a:p>
        </p:txBody>
      </p:sp>
    </p:spTree>
    <p:extLst>
      <p:ext uri="{BB962C8B-B14F-4D97-AF65-F5344CB8AC3E}">
        <p14:creationId xmlns:p14="http://schemas.microsoft.com/office/powerpoint/2010/main" val="24631003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student has an allocated Patrol Log which is stored in the PDU U Drive – your PDO has access to it.</a:t>
            </a:r>
          </a:p>
          <a:p>
            <a:r>
              <a:rPr lang="en-GB" dirty="0"/>
              <a:t>You will complete this Patrol Log together.</a:t>
            </a:r>
          </a:p>
          <a:p>
            <a:r>
              <a:rPr lang="en-GB" dirty="0"/>
              <a:t>Your PDO will evidence where you have gained competency in this area and tick it off when you have reached the required standard.</a:t>
            </a:r>
          </a:p>
          <a:p>
            <a:r>
              <a:rPr lang="en-GB" dirty="0"/>
              <a:t>You need to achieve a competent level in these areas ONCE during your 12 weeks APP to be signed off in that area.</a:t>
            </a:r>
          </a:p>
          <a:p>
            <a:r>
              <a:rPr lang="en-GB" dirty="0"/>
              <a:t>Both you and your PDO need to provide a reflective account on the incident – quite in depth will require some thinking.</a:t>
            </a:r>
          </a:p>
          <a:p>
            <a:r>
              <a:rPr lang="en-GB" dirty="0"/>
              <a:t>Read an example from a completed Patrol Log.</a:t>
            </a:r>
          </a:p>
        </p:txBody>
      </p:sp>
      <p:sp>
        <p:nvSpPr>
          <p:cNvPr id="4" name="Slide Number Placeholder 3"/>
          <p:cNvSpPr>
            <a:spLocks noGrp="1"/>
          </p:cNvSpPr>
          <p:nvPr>
            <p:ph type="sldNum" sz="quarter" idx="5"/>
          </p:nvPr>
        </p:nvSpPr>
        <p:spPr/>
        <p:txBody>
          <a:bodyPr/>
          <a:lstStyle/>
          <a:p>
            <a:fld id="{85EA0FAA-7D02-4071-AD8D-D2DB48BB1647}" type="slidenum">
              <a:rPr lang="en-GB" smtClean="0"/>
              <a:t>7</a:t>
            </a:fld>
            <a:endParaRPr lang="en-GB" dirty="0"/>
          </a:p>
        </p:txBody>
      </p:sp>
    </p:spTree>
    <p:extLst>
      <p:ext uri="{BB962C8B-B14F-4D97-AF65-F5344CB8AC3E}">
        <p14:creationId xmlns:p14="http://schemas.microsoft.com/office/powerpoint/2010/main" val="39983990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10 areas of assessment to be completed.</a:t>
            </a:r>
          </a:p>
          <a:p>
            <a:endParaRPr lang="en-GB" dirty="0"/>
          </a:p>
          <a:p>
            <a:r>
              <a:rPr lang="en-GB" dirty="0"/>
              <a:t>PCDA – Two workbooks to complete during Year One</a:t>
            </a:r>
          </a:p>
          <a:p>
            <a:r>
              <a:rPr lang="en-GB" dirty="0"/>
              <a:t>DHEP – One workbook to complete during Year One.</a:t>
            </a:r>
          </a:p>
          <a:p>
            <a:endParaRPr lang="en-GB" dirty="0"/>
          </a:p>
          <a:p>
            <a:r>
              <a:rPr lang="en-GB" dirty="0"/>
              <a:t>5 Work Based Learning Days during your 12 weeks in the PDU. You will not come to the PDU for these. This is your protected time to work through your workbooks or any other consolidated learning.</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85EA0FAA-7D02-4071-AD8D-D2DB48BB1647}" type="slidenum">
              <a:rPr lang="en-GB" smtClean="0"/>
              <a:t>8</a:t>
            </a:fld>
            <a:endParaRPr lang="en-GB" dirty="0"/>
          </a:p>
        </p:txBody>
      </p:sp>
    </p:spTree>
    <p:extLst>
      <p:ext uri="{BB962C8B-B14F-4D97-AF65-F5344CB8AC3E}">
        <p14:creationId xmlns:p14="http://schemas.microsoft.com/office/powerpoint/2010/main" val="3081486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Inspector Nic Mancino – oversees both PDU</a:t>
            </a:r>
          </a:p>
          <a:p>
            <a:r>
              <a:rPr lang="en-GB" dirty="0"/>
              <a:t>Jamie – West PDU</a:t>
            </a:r>
          </a:p>
          <a:p>
            <a:r>
              <a:rPr lang="en-GB" dirty="0"/>
              <a:t>Dan – East PDU as of 13</a:t>
            </a:r>
            <a:r>
              <a:rPr lang="en-GB" baseline="30000" dirty="0"/>
              <a:t>th</a:t>
            </a:r>
            <a:r>
              <a:rPr lang="en-GB" dirty="0"/>
              <a:t> December.</a:t>
            </a:r>
          </a:p>
        </p:txBody>
      </p:sp>
      <p:sp>
        <p:nvSpPr>
          <p:cNvPr id="4" name="Slide Number Placeholder 3"/>
          <p:cNvSpPr>
            <a:spLocks noGrp="1"/>
          </p:cNvSpPr>
          <p:nvPr>
            <p:ph type="sldNum" sz="quarter" idx="10"/>
          </p:nvPr>
        </p:nvSpPr>
        <p:spPr/>
        <p:txBody>
          <a:bodyPr/>
          <a:lstStyle/>
          <a:p>
            <a:fld id="{85EA0FAA-7D02-4071-AD8D-D2DB48BB1647}" type="slidenum">
              <a:rPr lang="en-GB" smtClean="0"/>
              <a:t>9</a:t>
            </a:fld>
            <a:endParaRPr lang="en-GB" dirty="0"/>
          </a:p>
        </p:txBody>
      </p:sp>
    </p:spTree>
    <p:extLst>
      <p:ext uri="{BB962C8B-B14F-4D97-AF65-F5344CB8AC3E}">
        <p14:creationId xmlns:p14="http://schemas.microsoft.com/office/powerpoint/2010/main" val="31109111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Revisit the Flip Charts and take them off one by one as covered</a:t>
            </a:r>
          </a:p>
          <a:p>
            <a:endParaRPr lang="en-GB" dirty="0"/>
          </a:p>
          <a:p>
            <a:r>
              <a:rPr lang="en-GB" dirty="0"/>
              <a:t>2 teams of 7…</a:t>
            </a:r>
          </a:p>
          <a:p>
            <a:endParaRPr lang="en-GB" dirty="0"/>
          </a:p>
          <a:p>
            <a:r>
              <a:rPr lang="en-GB" dirty="0"/>
              <a:t>Knowledge check – call out the questions first one to raise the hand – score as in a game of tennis…</a:t>
            </a:r>
          </a:p>
        </p:txBody>
      </p:sp>
      <p:sp>
        <p:nvSpPr>
          <p:cNvPr id="4" name="Slide Number Placeholder 3"/>
          <p:cNvSpPr>
            <a:spLocks noGrp="1"/>
          </p:cNvSpPr>
          <p:nvPr>
            <p:ph type="sldNum" sz="quarter" idx="10"/>
          </p:nvPr>
        </p:nvSpPr>
        <p:spPr/>
        <p:txBody>
          <a:bodyPr/>
          <a:lstStyle/>
          <a:p>
            <a:fld id="{85EA0FAA-7D02-4071-AD8D-D2DB48BB1647}" type="slidenum">
              <a:rPr lang="en-GB" smtClean="0"/>
              <a:t>10</a:t>
            </a:fld>
            <a:endParaRPr lang="en-GB" dirty="0"/>
          </a:p>
        </p:txBody>
      </p:sp>
    </p:spTree>
    <p:extLst>
      <p:ext uri="{BB962C8B-B14F-4D97-AF65-F5344CB8AC3E}">
        <p14:creationId xmlns:p14="http://schemas.microsoft.com/office/powerpoint/2010/main" val="16235601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Run through Objectives and refer back to Quiz / Group discussions to show </a:t>
            </a:r>
          </a:p>
        </p:txBody>
      </p:sp>
      <p:sp>
        <p:nvSpPr>
          <p:cNvPr id="4" name="Slide Number Placeholder 3"/>
          <p:cNvSpPr>
            <a:spLocks noGrp="1"/>
          </p:cNvSpPr>
          <p:nvPr>
            <p:ph type="sldNum" sz="quarter" idx="10"/>
          </p:nvPr>
        </p:nvSpPr>
        <p:spPr/>
        <p:txBody>
          <a:bodyPr/>
          <a:lstStyle/>
          <a:p>
            <a:fld id="{85EA0FAA-7D02-4071-AD8D-D2DB48BB1647}" type="slidenum">
              <a:rPr lang="en-GB" smtClean="0"/>
              <a:t>11</a:t>
            </a:fld>
            <a:endParaRPr lang="en-GB" dirty="0"/>
          </a:p>
        </p:txBody>
      </p:sp>
    </p:spTree>
    <p:extLst>
      <p:ext uri="{BB962C8B-B14F-4D97-AF65-F5344CB8AC3E}">
        <p14:creationId xmlns:p14="http://schemas.microsoft.com/office/powerpoint/2010/main" val="34353268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 questions from the group..</a:t>
            </a:r>
          </a:p>
        </p:txBody>
      </p:sp>
      <p:sp>
        <p:nvSpPr>
          <p:cNvPr id="4" name="Slide Number Placeholder 3"/>
          <p:cNvSpPr>
            <a:spLocks noGrp="1"/>
          </p:cNvSpPr>
          <p:nvPr>
            <p:ph type="sldNum" sz="quarter" idx="5"/>
          </p:nvPr>
        </p:nvSpPr>
        <p:spPr/>
        <p:txBody>
          <a:bodyPr/>
          <a:lstStyle/>
          <a:p>
            <a:fld id="{85EA0FAA-7D02-4071-AD8D-D2DB48BB1647}" type="slidenum">
              <a:rPr lang="en-GB" smtClean="0"/>
              <a:t>12</a:t>
            </a:fld>
            <a:endParaRPr lang="en-GB" dirty="0"/>
          </a:p>
        </p:txBody>
      </p:sp>
    </p:spTree>
    <p:extLst>
      <p:ext uri="{BB962C8B-B14F-4D97-AF65-F5344CB8AC3E}">
        <p14:creationId xmlns:p14="http://schemas.microsoft.com/office/powerpoint/2010/main" val="12002754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w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56700"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6350" y="476250"/>
            <a:ext cx="1511300" cy="167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93850" y="6202363"/>
            <a:ext cx="5857875"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hc"/>
          <p:cNvSpPr txBox="1">
            <a:spLocks noChangeArrowheads="1"/>
          </p:cNvSpPr>
          <p:nvPr/>
        </p:nvSpPr>
        <p:spPr bwMode="auto">
          <a:xfrm>
            <a:off x="0" y="0"/>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defRPr/>
            </a:pPr>
            <a:endParaRPr lang="en-GB" sz="1200" b="1" dirty="0">
              <a:solidFill>
                <a:srgbClr val="FF0000"/>
              </a:solidFill>
            </a:endParaRPr>
          </a:p>
        </p:txBody>
      </p:sp>
      <p:sp>
        <p:nvSpPr>
          <p:cNvPr id="8" name="fc"/>
          <p:cNvSpPr txBox="1">
            <a:spLocks noChangeArrowheads="1"/>
          </p:cNvSpPr>
          <p:nvPr/>
        </p:nvSpPr>
        <p:spPr bwMode="auto">
          <a:xfrm>
            <a:off x="0" y="6611938"/>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defRPr/>
            </a:pPr>
            <a:endParaRPr lang="en-GB" sz="1200" b="1" dirty="0">
              <a:solidFill>
                <a:srgbClr val="FF0000"/>
              </a:solidFill>
            </a:endParaRPr>
          </a:p>
        </p:txBody>
      </p:sp>
      <p:sp>
        <p:nvSpPr>
          <p:cNvPr id="9" name="TextBox 8"/>
          <p:cNvSpPr txBox="1">
            <a:spLocks noChangeArrowheads="1"/>
          </p:cNvSpPr>
          <p:nvPr/>
        </p:nvSpPr>
        <p:spPr bwMode="auto">
          <a:xfrm>
            <a:off x="4140200" y="2298700"/>
            <a:ext cx="8715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600" dirty="0">
                <a:solidFill>
                  <a:srgbClr val="FDBA31"/>
                </a:solidFill>
                <a:ea typeface="+mn-ea"/>
              </a:rPr>
              <a:t>Trusted</a:t>
            </a:r>
          </a:p>
        </p:txBody>
      </p:sp>
      <p:sp>
        <p:nvSpPr>
          <p:cNvPr id="10" name="TextBox 9"/>
          <p:cNvSpPr txBox="1">
            <a:spLocks noChangeArrowheads="1"/>
          </p:cNvSpPr>
          <p:nvPr/>
        </p:nvSpPr>
        <p:spPr bwMode="auto">
          <a:xfrm>
            <a:off x="2555875" y="2293938"/>
            <a:ext cx="536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600" dirty="0">
                <a:solidFill>
                  <a:srgbClr val="FDBA31"/>
                </a:solidFill>
                <a:ea typeface="+mn-ea"/>
              </a:rPr>
              <a:t>Fair</a:t>
            </a:r>
          </a:p>
        </p:txBody>
      </p:sp>
      <p:sp>
        <p:nvSpPr>
          <p:cNvPr id="11" name="TextBox 10"/>
          <p:cNvSpPr txBox="1">
            <a:spLocks noChangeArrowheads="1"/>
          </p:cNvSpPr>
          <p:nvPr/>
        </p:nvSpPr>
        <p:spPr bwMode="auto">
          <a:xfrm>
            <a:off x="7308850" y="2276475"/>
            <a:ext cx="14398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600" dirty="0">
                <a:solidFill>
                  <a:srgbClr val="FDBA31"/>
                </a:solidFill>
                <a:ea typeface="+mn-ea"/>
              </a:rPr>
              <a:t>Professional</a:t>
            </a:r>
          </a:p>
        </p:txBody>
      </p:sp>
      <p:sp>
        <p:nvSpPr>
          <p:cNvPr id="12" name="TextBox 11"/>
          <p:cNvSpPr txBox="1">
            <a:spLocks noChangeArrowheads="1"/>
          </p:cNvSpPr>
          <p:nvPr/>
        </p:nvSpPr>
        <p:spPr bwMode="auto">
          <a:xfrm>
            <a:off x="5651500" y="2276475"/>
            <a:ext cx="12541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600" dirty="0">
                <a:solidFill>
                  <a:srgbClr val="FDBA31"/>
                </a:solidFill>
                <a:ea typeface="+mn-ea"/>
              </a:rPr>
              <a:t>Responsive</a:t>
            </a:r>
          </a:p>
        </p:txBody>
      </p:sp>
      <p:sp>
        <p:nvSpPr>
          <p:cNvPr id="13" name="TextBox 12"/>
          <p:cNvSpPr txBox="1">
            <a:spLocks noChangeArrowheads="1"/>
          </p:cNvSpPr>
          <p:nvPr/>
        </p:nvSpPr>
        <p:spPr bwMode="auto">
          <a:xfrm>
            <a:off x="684213" y="2276475"/>
            <a:ext cx="8382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n-GB" sz="1600" dirty="0">
                <a:solidFill>
                  <a:srgbClr val="FDBA31"/>
                </a:solidFill>
                <a:ea typeface="+mn-ea"/>
              </a:rPr>
              <a:t>Caring</a:t>
            </a:r>
          </a:p>
        </p:txBody>
      </p:sp>
      <p:sp>
        <p:nvSpPr>
          <p:cNvPr id="4102" name="Rectangle 6"/>
          <p:cNvSpPr>
            <a:spLocks noGrp="1" noChangeArrowheads="1"/>
          </p:cNvSpPr>
          <p:nvPr>
            <p:ph type="ctrTitle"/>
          </p:nvPr>
        </p:nvSpPr>
        <p:spPr>
          <a:xfrm>
            <a:off x="684213" y="3573016"/>
            <a:ext cx="7772400" cy="1152525"/>
          </a:xfrm>
        </p:spPr>
        <p:txBody>
          <a:bodyPr/>
          <a:lstStyle>
            <a:lvl1pPr algn="ctr">
              <a:defRPr sz="2800"/>
            </a:lvl1pPr>
          </a:lstStyle>
          <a:p>
            <a:pPr lvl="0"/>
            <a:r>
              <a:rPr lang="en-US" noProof="0"/>
              <a:t>Click to edit Master title style</a:t>
            </a:r>
            <a:endParaRPr lang="en-GB" noProof="0" dirty="0"/>
          </a:p>
        </p:txBody>
      </p:sp>
      <p:sp>
        <p:nvSpPr>
          <p:cNvPr id="4106" name="Rectangle 10"/>
          <p:cNvSpPr>
            <a:spLocks noGrp="1" noChangeArrowheads="1"/>
          </p:cNvSpPr>
          <p:nvPr>
            <p:ph type="subTitle" idx="1"/>
          </p:nvPr>
        </p:nvSpPr>
        <p:spPr>
          <a:xfrm>
            <a:off x="1371600" y="5157192"/>
            <a:ext cx="6400800" cy="769937"/>
          </a:xfrm>
        </p:spPr>
        <p:txBody>
          <a:bodyPr/>
          <a:lstStyle>
            <a:lvl1pPr marL="0" indent="0" algn="ctr">
              <a:buFontTx/>
              <a:buNone/>
              <a:defRPr sz="1600">
                <a:solidFill>
                  <a:schemeClr val="bg1"/>
                </a:solidFill>
              </a:defRPr>
            </a:lvl1pPr>
          </a:lstStyle>
          <a:p>
            <a:pPr lvl="0"/>
            <a:r>
              <a:rPr lang="en-US" noProof="0"/>
              <a:t>Click to edit Master subtitle style</a:t>
            </a:r>
            <a:endParaRPr lang="en-GB" noProof="0"/>
          </a:p>
        </p:txBody>
      </p:sp>
    </p:spTree>
    <p:extLst>
      <p:ext uri="{BB962C8B-B14F-4D97-AF65-F5344CB8AC3E}">
        <p14:creationId xmlns:p14="http://schemas.microsoft.com/office/powerpoint/2010/main" val="3548020997"/>
      </p:ext>
    </p:extLst>
  </p:cSld>
  <p:clrMapOvr>
    <a:masterClrMapping/>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1520" y="23867"/>
            <a:ext cx="7705725" cy="792163"/>
          </a:xfrm>
        </p:spPr>
        <p:txBody>
          <a:bodyPr/>
          <a:lstStyle/>
          <a:p>
            <a:r>
              <a:rPr lang="en-US"/>
              <a:t>Click to edit Master title style</a:t>
            </a:r>
            <a:endParaRPr lang="en-GB"/>
          </a:p>
        </p:txBody>
      </p:sp>
      <p:sp>
        <p:nvSpPr>
          <p:cNvPr id="5" name="Rectangle 23"/>
          <p:cNvSpPr>
            <a:spLocks noGrp="1" noChangeArrowheads="1"/>
          </p:cNvSpPr>
          <p:nvPr>
            <p:ph idx="1"/>
          </p:nvPr>
        </p:nvSpPr>
        <p:spPr bwMode="auto">
          <a:xfrm>
            <a:off x="468313" y="1124744"/>
            <a:ext cx="8229600"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0"/>
            <a:r>
              <a:rPr lang="en-US" noProof="0"/>
              <a:t>Click to edit Master text styles</a:t>
            </a:r>
          </a:p>
        </p:txBody>
      </p:sp>
    </p:spTree>
    <p:extLst>
      <p:ext uri="{BB962C8B-B14F-4D97-AF65-F5344CB8AC3E}">
        <p14:creationId xmlns:p14="http://schemas.microsoft.com/office/powerpoint/2010/main" val="3836030958"/>
      </p:ext>
    </p:extLst>
  </p:cSld>
  <p:clrMapOvr>
    <a:masterClrMapping/>
  </p:clrMapOvr>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51520" y="44450"/>
            <a:ext cx="6480720" cy="792163"/>
          </a:xfrm>
        </p:spPr>
        <p:txBody>
          <a:bodyPr/>
          <a:lstStyle/>
          <a:p>
            <a:r>
              <a:rPr lang="en-US"/>
              <a:t>Click to edit Master title style</a:t>
            </a:r>
            <a:endParaRPr lang="en-GB"/>
          </a:p>
        </p:txBody>
      </p:sp>
      <p:sp>
        <p:nvSpPr>
          <p:cNvPr id="6" name="Rectangle 23"/>
          <p:cNvSpPr>
            <a:spLocks noGrp="1" noChangeArrowheads="1"/>
          </p:cNvSpPr>
          <p:nvPr>
            <p:ph idx="1"/>
          </p:nvPr>
        </p:nvSpPr>
        <p:spPr bwMode="auto">
          <a:xfrm>
            <a:off x="468313" y="1124744"/>
            <a:ext cx="4031679"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0"/>
            <a:r>
              <a:rPr lang="en-US" noProof="0"/>
              <a:t>Click to edit Master text styles</a:t>
            </a:r>
          </a:p>
        </p:txBody>
      </p:sp>
      <p:sp>
        <p:nvSpPr>
          <p:cNvPr id="7" name="Rectangle 23"/>
          <p:cNvSpPr>
            <a:spLocks noGrp="1" noChangeArrowheads="1"/>
          </p:cNvSpPr>
          <p:nvPr>
            <p:ph idx="10"/>
          </p:nvPr>
        </p:nvSpPr>
        <p:spPr bwMode="auto">
          <a:xfrm>
            <a:off x="4644008" y="1124744"/>
            <a:ext cx="4031679"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lvl="0"/>
            <a:r>
              <a:rPr lang="en-US" noProof="0"/>
              <a:t>Click to edit Master text styles</a:t>
            </a:r>
          </a:p>
        </p:txBody>
      </p:sp>
    </p:spTree>
    <p:extLst>
      <p:ext uri="{BB962C8B-B14F-4D97-AF65-F5344CB8AC3E}">
        <p14:creationId xmlns:p14="http://schemas.microsoft.com/office/powerpoint/2010/main" val="168428574"/>
      </p:ext>
    </p:extLst>
  </p:cSld>
  <p:clrMapOvr>
    <a:masterClrMapping/>
  </p:clrMapOvr>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633717" cy="720824"/>
          </a:xfrm>
        </p:spPr>
        <p:txBody>
          <a:bodyPr/>
          <a:lstStyle/>
          <a:p>
            <a:r>
              <a:rPr lang="en-US"/>
              <a:t>Click to edit Master title style</a:t>
            </a:r>
            <a:endParaRPr lang="en-GB" dirty="0"/>
          </a:p>
        </p:txBody>
      </p:sp>
      <p:sp>
        <p:nvSpPr>
          <p:cNvPr id="3" name="Text Placeholder 2"/>
          <p:cNvSpPr>
            <a:spLocks noGrp="1"/>
          </p:cNvSpPr>
          <p:nvPr>
            <p:ph type="body" sz="half" idx="1"/>
          </p:nvPr>
        </p:nvSpPr>
        <p:spPr>
          <a:xfrm>
            <a:off x="468313" y="909390"/>
            <a:ext cx="4038600" cy="4967881"/>
          </a:xfrm>
        </p:spPr>
        <p:txBody>
          <a:bodyPr/>
          <a:lstStyle/>
          <a:p>
            <a:pPr lvl="0"/>
            <a:r>
              <a:rPr lang="en-US"/>
              <a:t>Click to edit Master text styles</a:t>
            </a:r>
          </a:p>
        </p:txBody>
      </p:sp>
      <p:sp>
        <p:nvSpPr>
          <p:cNvPr id="6" name="Text Placeholder 2"/>
          <p:cNvSpPr>
            <a:spLocks noGrp="1"/>
          </p:cNvSpPr>
          <p:nvPr>
            <p:ph type="body" sz="half" idx="10"/>
          </p:nvPr>
        </p:nvSpPr>
        <p:spPr>
          <a:xfrm>
            <a:off x="4644008" y="908719"/>
            <a:ext cx="4038600" cy="4967881"/>
          </a:xfrm>
        </p:spPr>
        <p:txBody>
          <a:bodyPr/>
          <a:lstStyle/>
          <a:p>
            <a:pPr lvl="0"/>
            <a:r>
              <a:rPr lang="en-US"/>
              <a:t>Click to edit Master text styles</a:t>
            </a:r>
          </a:p>
        </p:txBody>
      </p:sp>
    </p:spTree>
    <p:extLst>
      <p:ext uri="{BB962C8B-B14F-4D97-AF65-F5344CB8AC3E}">
        <p14:creationId xmlns:p14="http://schemas.microsoft.com/office/powerpoint/2010/main" val="2858760774"/>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wmf"/><Relationship Id="rId3" Type="http://schemas.openxmlformats.org/officeDocument/2006/relationships/slideLayout" Target="../slideLayouts/slideLayout3.xml"/><Relationship Id="rId7" Type="http://schemas.openxmlformats.org/officeDocument/2006/relationships/image" Target="../media/image2.w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wmf"/><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11800" y="1246188"/>
            <a:ext cx="5540375" cy="628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7"/>
          <p:cNvSpPr/>
          <p:nvPr/>
        </p:nvSpPr>
        <p:spPr>
          <a:xfrm>
            <a:off x="0" y="6048375"/>
            <a:ext cx="9144000" cy="836613"/>
          </a:xfrm>
          <a:prstGeom prst="rect">
            <a:avLst/>
          </a:prstGeom>
          <a:solidFill>
            <a:srgbClr val="1B1F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028" name="Rectangle 23"/>
          <p:cNvSpPr>
            <a:spLocks noGrp="1" noChangeArrowheads="1"/>
          </p:cNvSpPr>
          <p:nvPr>
            <p:ph type="body" idx="1"/>
          </p:nvPr>
        </p:nvSpPr>
        <p:spPr bwMode="auto">
          <a:xfrm>
            <a:off x="468313" y="1125538"/>
            <a:ext cx="8229600" cy="4824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GB"/>
              <a:t>Your text goes here….</a:t>
            </a:r>
          </a:p>
        </p:txBody>
      </p:sp>
      <p:sp>
        <p:nvSpPr>
          <p:cNvPr id="9" name="Rectangle 8"/>
          <p:cNvSpPr/>
          <p:nvPr/>
        </p:nvSpPr>
        <p:spPr>
          <a:xfrm>
            <a:off x="0" y="0"/>
            <a:ext cx="9144000" cy="865188"/>
          </a:xfrm>
          <a:prstGeom prst="rect">
            <a:avLst/>
          </a:prstGeom>
          <a:solidFill>
            <a:srgbClr val="1B1F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030" name="Rectangle 26"/>
          <p:cNvSpPr>
            <a:spLocks noGrp="1" noChangeArrowheads="1"/>
          </p:cNvSpPr>
          <p:nvPr>
            <p:ph type="title"/>
          </p:nvPr>
        </p:nvSpPr>
        <p:spPr bwMode="auto">
          <a:xfrm>
            <a:off x="185738" y="44450"/>
            <a:ext cx="6546850"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pic>
        <p:nvPicPr>
          <p:cNvPr id="1031" name="Picture 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5738" y="6234113"/>
            <a:ext cx="2376487"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7"/>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358188" y="6145213"/>
            <a:ext cx="5762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 name="hc"/>
          <p:cNvSpPr txBox="1">
            <a:spLocks noChangeArrowheads="1"/>
          </p:cNvSpPr>
          <p:nvPr/>
        </p:nvSpPr>
        <p:spPr bwMode="auto">
          <a:xfrm>
            <a:off x="0" y="0"/>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defRPr/>
            </a:pPr>
            <a:endParaRPr lang="en-GB" sz="1200" b="1" dirty="0">
              <a:solidFill>
                <a:srgbClr val="FF0000"/>
              </a:solidFill>
            </a:endParaRPr>
          </a:p>
        </p:txBody>
      </p:sp>
      <p:sp>
        <p:nvSpPr>
          <p:cNvPr id="1034" name="fc"/>
          <p:cNvSpPr txBox="1">
            <a:spLocks noChangeArrowheads="1"/>
          </p:cNvSpPr>
          <p:nvPr/>
        </p:nvSpPr>
        <p:spPr bwMode="auto">
          <a:xfrm>
            <a:off x="0" y="6611938"/>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defRPr/>
            </a:pPr>
            <a:endParaRPr lang="en-GB" sz="1200" b="1" dirty="0">
              <a:solidFill>
                <a:srgbClr val="FF0000"/>
              </a:solidFill>
            </a:endParaRPr>
          </a:p>
        </p:txBody>
      </p:sp>
    </p:spTree>
    <p:extLst>
      <p:ext uri="{BB962C8B-B14F-4D97-AF65-F5344CB8AC3E}">
        <p14:creationId xmlns:p14="http://schemas.microsoft.com/office/powerpoint/2010/main" val="1576496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hf sldNum="0" hdr="0" dt="0"/>
  <p:txStyles>
    <p:titleStyle>
      <a:lvl1pPr algn="l" rtl="0" eaLnBrk="1" fontAlgn="base" hangingPunct="1">
        <a:spcBef>
          <a:spcPct val="0"/>
        </a:spcBef>
        <a:spcAft>
          <a:spcPct val="0"/>
        </a:spcAft>
        <a:defRPr sz="2400">
          <a:solidFill>
            <a:schemeClr val="bg1"/>
          </a:solidFill>
          <a:latin typeface="+mj-lt"/>
          <a:ea typeface="ＭＳ Ｐゴシック" charset="0"/>
          <a:cs typeface="ＭＳ Ｐゴシック" charset="0"/>
        </a:defRPr>
      </a:lvl1pPr>
      <a:lvl2pPr algn="l" rtl="0" eaLnBrk="1" fontAlgn="base" hangingPunct="1">
        <a:spcBef>
          <a:spcPct val="0"/>
        </a:spcBef>
        <a:spcAft>
          <a:spcPct val="0"/>
        </a:spcAft>
        <a:defRPr sz="2400">
          <a:solidFill>
            <a:schemeClr val="bg1"/>
          </a:solidFill>
          <a:latin typeface="Arial" charset="0"/>
          <a:ea typeface="ＭＳ Ｐゴシック" charset="0"/>
          <a:cs typeface="ＭＳ Ｐゴシック" charset="0"/>
        </a:defRPr>
      </a:lvl2pPr>
      <a:lvl3pPr algn="l" rtl="0" eaLnBrk="1" fontAlgn="base" hangingPunct="1">
        <a:spcBef>
          <a:spcPct val="0"/>
        </a:spcBef>
        <a:spcAft>
          <a:spcPct val="0"/>
        </a:spcAft>
        <a:defRPr sz="2400">
          <a:solidFill>
            <a:schemeClr val="bg1"/>
          </a:solidFill>
          <a:latin typeface="Arial" charset="0"/>
          <a:ea typeface="ＭＳ Ｐゴシック" charset="0"/>
          <a:cs typeface="ＭＳ Ｐゴシック" charset="0"/>
        </a:defRPr>
      </a:lvl3pPr>
      <a:lvl4pPr algn="l" rtl="0" eaLnBrk="1" fontAlgn="base" hangingPunct="1">
        <a:spcBef>
          <a:spcPct val="0"/>
        </a:spcBef>
        <a:spcAft>
          <a:spcPct val="0"/>
        </a:spcAft>
        <a:defRPr sz="2400">
          <a:solidFill>
            <a:schemeClr val="bg1"/>
          </a:solidFill>
          <a:latin typeface="Arial" charset="0"/>
          <a:ea typeface="ＭＳ Ｐゴシック" charset="0"/>
          <a:cs typeface="ＭＳ Ｐゴシック" charset="0"/>
        </a:defRPr>
      </a:lvl4pPr>
      <a:lvl5pPr algn="l" rtl="0" eaLnBrk="1" fontAlgn="base" hangingPunct="1">
        <a:spcBef>
          <a:spcPct val="0"/>
        </a:spcBef>
        <a:spcAft>
          <a:spcPct val="0"/>
        </a:spcAft>
        <a:defRPr sz="2400">
          <a:solidFill>
            <a:schemeClr val="bg1"/>
          </a:solidFill>
          <a:latin typeface="Arial" charset="0"/>
          <a:ea typeface="ＭＳ Ｐゴシック" charset="0"/>
          <a:cs typeface="ＭＳ Ｐゴシック" charset="0"/>
        </a:defRPr>
      </a:lvl5pPr>
      <a:lvl6pPr marL="457200" algn="l" rtl="0" eaLnBrk="1" fontAlgn="base" hangingPunct="1">
        <a:spcBef>
          <a:spcPct val="0"/>
        </a:spcBef>
        <a:spcAft>
          <a:spcPct val="0"/>
        </a:spcAft>
        <a:defRPr sz="2400">
          <a:solidFill>
            <a:schemeClr val="bg1"/>
          </a:solidFill>
          <a:latin typeface="Arial" charset="0"/>
        </a:defRPr>
      </a:lvl6pPr>
      <a:lvl7pPr marL="914400" algn="l" rtl="0" eaLnBrk="1" fontAlgn="base" hangingPunct="1">
        <a:spcBef>
          <a:spcPct val="0"/>
        </a:spcBef>
        <a:spcAft>
          <a:spcPct val="0"/>
        </a:spcAft>
        <a:defRPr sz="2400">
          <a:solidFill>
            <a:schemeClr val="bg1"/>
          </a:solidFill>
          <a:latin typeface="Arial" charset="0"/>
        </a:defRPr>
      </a:lvl7pPr>
      <a:lvl8pPr marL="1371600" algn="l" rtl="0" eaLnBrk="1" fontAlgn="base" hangingPunct="1">
        <a:spcBef>
          <a:spcPct val="0"/>
        </a:spcBef>
        <a:spcAft>
          <a:spcPct val="0"/>
        </a:spcAft>
        <a:defRPr sz="2400">
          <a:solidFill>
            <a:schemeClr val="bg1"/>
          </a:solidFill>
          <a:latin typeface="Arial" charset="0"/>
        </a:defRPr>
      </a:lvl8pPr>
      <a:lvl9pPr marL="1828800" algn="l" rtl="0" eaLnBrk="1" fontAlgn="base" hangingPunct="1">
        <a:spcBef>
          <a:spcPct val="0"/>
        </a:spcBef>
        <a:spcAft>
          <a:spcPct val="0"/>
        </a:spcAft>
        <a:defRPr sz="2400">
          <a:solidFill>
            <a:schemeClr val="bg1"/>
          </a:solidFill>
          <a:latin typeface="Arial" charset="0"/>
        </a:defRPr>
      </a:lvl9pPr>
    </p:titleStyle>
    <p:bodyStyle>
      <a:lvl1pPr marL="342900" indent="-342900" algn="l" rtl="0" eaLnBrk="1" fontAlgn="base" hangingPunct="1">
        <a:spcBef>
          <a:spcPct val="20000"/>
        </a:spcBef>
        <a:spcAft>
          <a:spcPct val="0"/>
        </a:spcAft>
        <a:defRPr>
          <a:solidFill>
            <a:schemeClr val="tx1"/>
          </a:solidFill>
          <a:latin typeface="+mn-lt"/>
          <a:ea typeface="ＭＳ Ｐゴシック" charset="0"/>
          <a:cs typeface="ＭＳ Ｐゴシック" charset="0"/>
        </a:defRPr>
      </a:lvl1pPr>
      <a:lvl2pPr marL="742950" indent="-285750" algn="l" rtl="0" eaLnBrk="1" fontAlgn="base" hangingPunct="1">
        <a:spcBef>
          <a:spcPct val="20000"/>
        </a:spcBef>
        <a:spcAft>
          <a:spcPct val="0"/>
        </a:spcAft>
        <a:buChar char="–"/>
        <a:defRPr>
          <a:solidFill>
            <a:schemeClr val="tx1"/>
          </a:solidFill>
          <a:latin typeface="+mn-lt"/>
          <a:ea typeface="ＭＳ Ｐゴシック" charset="0"/>
          <a:cs typeface="ＭＳ Ｐゴシック" charset="0"/>
        </a:defRPr>
      </a:lvl2pPr>
      <a:lvl3pPr marL="1143000" indent="-228600" algn="l" rtl="0" eaLnBrk="1" fontAlgn="base" hangingPunct="1">
        <a:spcBef>
          <a:spcPct val="20000"/>
        </a:spcBef>
        <a:spcAft>
          <a:spcPct val="0"/>
        </a:spcAft>
        <a:buChar char="•"/>
        <a:defRPr>
          <a:solidFill>
            <a:schemeClr val="tx1"/>
          </a:solidFill>
          <a:latin typeface="+mn-lt"/>
          <a:ea typeface="ＭＳ Ｐゴシック" charset="0"/>
          <a:cs typeface="ＭＳ Ｐゴシック" charset="0"/>
        </a:defRPr>
      </a:lvl3pPr>
      <a:lvl4pPr marL="1600200" indent="-228600" algn="l" rtl="0" eaLnBrk="1" fontAlgn="base" hangingPunct="1">
        <a:spcBef>
          <a:spcPct val="20000"/>
        </a:spcBef>
        <a:spcAft>
          <a:spcPct val="0"/>
        </a:spcAft>
        <a:buChar char="–"/>
        <a:defRPr>
          <a:solidFill>
            <a:schemeClr val="tx1"/>
          </a:solidFill>
          <a:latin typeface="+mn-lt"/>
          <a:ea typeface="ＭＳ Ｐゴシック" charset="0"/>
          <a:cs typeface="ＭＳ Ｐゴシック" charset="0"/>
        </a:defRPr>
      </a:lvl4pPr>
      <a:lvl5pPr marL="2057400" indent="-228600" algn="l" rtl="0" eaLnBrk="1" fontAlgn="base" hangingPunct="1">
        <a:spcBef>
          <a:spcPct val="20000"/>
        </a:spcBef>
        <a:spcAft>
          <a:spcPct val="0"/>
        </a:spcAft>
        <a:buChar char="»"/>
        <a:defRPr>
          <a:solidFill>
            <a:schemeClr val="tx1"/>
          </a:solidFill>
          <a:latin typeface="+mn-lt"/>
          <a:ea typeface="ＭＳ Ｐゴシック" charset="0"/>
          <a:cs typeface="ＭＳ Ｐゴシック" charset="0"/>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9.jfi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1.jfif"/><Relationship Id="rId4" Type="http://schemas.openxmlformats.org/officeDocument/2006/relationships/image" Target="../media/image20.jfif"/></Relationships>
</file>

<file path=ppt/slides/_rels/slide10.xml.rels><?xml version="1.0" encoding="UTF-8" standalone="yes"?>
<Relationships xmlns="http://schemas.openxmlformats.org/package/2006/relationships"><Relationship Id="rId3" Type="http://schemas.openxmlformats.org/officeDocument/2006/relationships/image" Target="../media/image22.jf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3568" y="3933056"/>
            <a:ext cx="7772400" cy="1728192"/>
          </a:xfrm>
        </p:spPr>
        <p:txBody>
          <a:bodyPr/>
          <a:lstStyle/>
          <a:p>
            <a:pPr eaLnBrk="1" hangingPunct="1">
              <a:defRPr/>
            </a:pPr>
            <a:r>
              <a:rPr lang="en-GB" dirty="0">
                <a:cs typeface="+mj-cs"/>
              </a:rPr>
              <a:t>Accompanied Patrol Phase</a:t>
            </a:r>
            <a:br>
              <a:rPr lang="en-GB" dirty="0">
                <a:cs typeface="+mj-cs"/>
              </a:rPr>
            </a:br>
            <a:r>
              <a:rPr lang="en-GB" dirty="0">
                <a:cs typeface="+mj-cs"/>
              </a:rPr>
              <a:t>Professional Development Unit</a:t>
            </a:r>
            <a:br>
              <a:rPr lang="en-GB" dirty="0">
                <a:cs typeface="+mj-cs"/>
              </a:rPr>
            </a:br>
            <a:br>
              <a:rPr lang="en-GB" dirty="0">
                <a:cs typeface="+mj-cs"/>
              </a:rPr>
            </a:br>
            <a:r>
              <a:rPr lang="en-GB" sz="2000" i="1" dirty="0">
                <a:cs typeface="+mj-cs"/>
              </a:rPr>
              <a:t>Chief Inspector Lysha Thompson</a:t>
            </a:r>
            <a:endParaRPr lang="en-GB" sz="1600" i="1" dirty="0">
              <a:cs typeface="+mj-cs"/>
            </a:endParaRPr>
          </a:p>
        </p:txBody>
      </p:sp>
    </p:spTree>
    <p:extLst>
      <p:ext uri="{BB962C8B-B14F-4D97-AF65-F5344CB8AC3E}">
        <p14:creationId xmlns:p14="http://schemas.microsoft.com/office/powerpoint/2010/main" val="1545459008"/>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05725" cy="792163"/>
          </a:xfrm>
          <a:ln>
            <a:noFill/>
          </a:ln>
        </p:spPr>
        <p:txBody>
          <a:bodyPr/>
          <a:lstStyle/>
          <a:p>
            <a:r>
              <a:rPr lang="en-GB" dirty="0"/>
              <a:t>Aims &amp; Objectives</a:t>
            </a:r>
          </a:p>
        </p:txBody>
      </p:sp>
      <p:sp>
        <p:nvSpPr>
          <p:cNvPr id="3" name="Content Placeholder 2"/>
          <p:cNvSpPr>
            <a:spLocks noGrp="1"/>
          </p:cNvSpPr>
          <p:nvPr>
            <p:ph idx="1"/>
          </p:nvPr>
        </p:nvSpPr>
        <p:spPr/>
        <p:txBody>
          <a:bodyPr/>
          <a:lstStyle/>
          <a:p>
            <a:pPr>
              <a:buFont typeface="Wingdings" panose="05000000000000000000" pitchFamily="2" charset="2"/>
              <a:buChar char="q"/>
            </a:pPr>
            <a:endParaRPr lang="en-GB" sz="2400" dirty="0">
              <a:solidFill>
                <a:schemeClr val="bg1"/>
              </a:solidFill>
            </a:endParaRPr>
          </a:p>
          <a:p>
            <a:endParaRPr lang="en-GB" sz="2000" dirty="0"/>
          </a:p>
          <a:p>
            <a:endParaRPr lang="en-GB" sz="2000" dirty="0"/>
          </a:p>
        </p:txBody>
      </p:sp>
      <p:sp>
        <p:nvSpPr>
          <p:cNvPr id="4" name="Rectangle 3">
            <a:extLst>
              <a:ext uri="{FF2B5EF4-FFF2-40B4-BE49-F238E27FC236}">
                <a16:creationId xmlns:a16="http://schemas.microsoft.com/office/drawing/2014/main" id="{F3340909-256D-4074-B73E-A2ECF7060EF6}"/>
              </a:ext>
            </a:extLst>
          </p:cNvPr>
          <p:cNvSpPr/>
          <p:nvPr/>
        </p:nvSpPr>
        <p:spPr>
          <a:xfrm>
            <a:off x="395536" y="911617"/>
            <a:ext cx="8496944" cy="4893647"/>
          </a:xfrm>
          <a:prstGeom prst="rect">
            <a:avLst/>
          </a:prstGeom>
        </p:spPr>
        <p:txBody>
          <a:bodyPr wrap="square">
            <a:spAutoFit/>
          </a:bodyPr>
          <a:lstStyle/>
          <a:p>
            <a:r>
              <a:rPr lang="en-GB" sz="2400" b="1" dirty="0">
                <a:latin typeface="Calibri" panose="020F0502020204030204" pitchFamily="34" charset="0"/>
                <a:cs typeface="Calibri" panose="020F0502020204030204" pitchFamily="34" charset="0"/>
              </a:rPr>
              <a:t>Aim</a:t>
            </a:r>
            <a:r>
              <a:rPr lang="en-GB" sz="2400" dirty="0">
                <a:latin typeface="Calibri" panose="020F0502020204030204" pitchFamily="34" charset="0"/>
                <a:cs typeface="Calibri" panose="020F0502020204030204" pitchFamily="34" charset="0"/>
              </a:rPr>
              <a:t>: This session is for you to gain an awareness of the APP</a:t>
            </a:r>
          </a:p>
          <a:p>
            <a:endParaRPr lang="en-GB" sz="2400" dirty="0">
              <a:latin typeface="Calibri" panose="020F0502020204030204" pitchFamily="34" charset="0"/>
              <a:cs typeface="Calibri" panose="020F0502020204030204" pitchFamily="34" charset="0"/>
            </a:endParaRPr>
          </a:p>
          <a:p>
            <a:pPr lvl="0"/>
            <a:r>
              <a:rPr lang="en-GB" sz="2400" b="1" dirty="0">
                <a:latin typeface="Calibri" panose="020F0502020204030204" pitchFamily="34" charset="0"/>
                <a:cs typeface="Calibri" panose="020F0502020204030204" pitchFamily="34" charset="0"/>
              </a:rPr>
              <a:t>Learning Outcomes:</a:t>
            </a:r>
          </a:p>
          <a:p>
            <a:pPr lvl="0"/>
            <a:endParaRPr lang="en-GB" sz="2400" b="1" dirty="0">
              <a:latin typeface="Calibri" panose="020F0502020204030204" pitchFamily="34" charset="0"/>
              <a:cs typeface="Calibri" panose="020F0502020204030204" pitchFamily="34" charset="0"/>
            </a:endParaRP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Describe the next phase of the PEQF Student Officer journey namely The Accompanied Patrol Phase</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Describe the Role of a Professional Development Officer</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Describe the Role of the Assessment Team and PDU Sgt.</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Recognise the mandatory criteria for the APP phase.</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Recognise the PDU estate and staff</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Recognise the importance of this phase in line with the Unsatisfactory Performance Procedures for Students Officers</a:t>
            </a:r>
          </a:p>
          <a:p>
            <a:pPr lvl="0"/>
            <a:endParaRPr lang="en-GB"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76255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05725" cy="792163"/>
          </a:xfrm>
          <a:ln>
            <a:noFill/>
          </a:ln>
        </p:spPr>
        <p:txBody>
          <a:bodyPr/>
          <a:lstStyle/>
          <a:p>
            <a:r>
              <a:rPr lang="en-GB" dirty="0"/>
              <a:t>Acronyms</a:t>
            </a:r>
          </a:p>
        </p:txBody>
      </p:sp>
      <p:sp>
        <p:nvSpPr>
          <p:cNvPr id="3" name="Content Placeholder 2"/>
          <p:cNvSpPr>
            <a:spLocks noGrp="1"/>
          </p:cNvSpPr>
          <p:nvPr>
            <p:ph idx="1"/>
          </p:nvPr>
        </p:nvSpPr>
        <p:spPr>
          <a:xfrm>
            <a:off x="457200" y="1016732"/>
            <a:ext cx="8229600" cy="4824536"/>
          </a:xfrm>
        </p:spPr>
        <p:txBody>
          <a:bodyPr/>
          <a:lstStyle/>
          <a:p>
            <a:pPr>
              <a:buFont typeface="Wingdings" panose="05000000000000000000" pitchFamily="2" charset="2"/>
              <a:buChar char="q"/>
            </a:pPr>
            <a:endParaRPr lang="en-GB" sz="2400" dirty="0">
              <a:solidFill>
                <a:schemeClr val="bg1"/>
              </a:solidFill>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p:txBody>
      </p:sp>
      <p:graphicFrame>
        <p:nvGraphicFramePr>
          <p:cNvPr id="4" name="Table 3">
            <a:extLst>
              <a:ext uri="{FF2B5EF4-FFF2-40B4-BE49-F238E27FC236}">
                <a16:creationId xmlns:a16="http://schemas.microsoft.com/office/drawing/2014/main" id="{F5CC054B-9507-4183-8901-19BDFCBEB407}"/>
              </a:ext>
            </a:extLst>
          </p:cNvPr>
          <p:cNvGraphicFramePr>
            <a:graphicFrameLocks noGrp="1"/>
          </p:cNvGraphicFramePr>
          <p:nvPr>
            <p:extLst>
              <p:ext uri="{D42A27DB-BD31-4B8C-83A1-F6EECF244321}">
                <p14:modId xmlns:p14="http://schemas.microsoft.com/office/powerpoint/2010/main" val="3752309265"/>
              </p:ext>
            </p:extLst>
          </p:nvPr>
        </p:nvGraphicFramePr>
        <p:xfrm>
          <a:off x="971600" y="1052736"/>
          <a:ext cx="7416824" cy="4862195"/>
        </p:xfrm>
        <a:graphic>
          <a:graphicData uri="http://schemas.openxmlformats.org/drawingml/2006/table">
            <a:tbl>
              <a:tblPr firstRow="1" firstCol="1" bandRow="1"/>
              <a:tblGrid>
                <a:gridCol w="1897171">
                  <a:extLst>
                    <a:ext uri="{9D8B030D-6E8A-4147-A177-3AD203B41FA5}">
                      <a16:colId xmlns:a16="http://schemas.microsoft.com/office/drawing/2014/main" val="1219791833"/>
                    </a:ext>
                  </a:extLst>
                </a:gridCol>
                <a:gridCol w="5519653">
                  <a:extLst>
                    <a:ext uri="{9D8B030D-6E8A-4147-A177-3AD203B41FA5}">
                      <a16:colId xmlns:a16="http://schemas.microsoft.com/office/drawing/2014/main" val="2326662670"/>
                    </a:ext>
                  </a:extLst>
                </a:gridCol>
              </a:tblGrid>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PDU</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Professional Development Unit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5619004"/>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PDO</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Professional Development Officer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7021284"/>
                  </a:ext>
                </a:extLst>
              </a:tr>
              <a:tr h="357270">
                <a:tc>
                  <a:txBody>
                    <a:bodyPr/>
                    <a:lstStyle/>
                    <a:p>
                      <a:pPr>
                        <a:lnSpc>
                          <a:spcPct val="107000"/>
                        </a:lnSpc>
                        <a:spcAft>
                          <a:spcPts val="0"/>
                        </a:spcAft>
                      </a:pPr>
                      <a:r>
                        <a:rPr lang="en-GB" sz="2400" b="1" dirty="0">
                          <a:effectLst/>
                          <a:latin typeface="Calibri" panose="020F0502020204030204" pitchFamily="34" charset="0"/>
                          <a:ea typeface="Calibri" panose="020F0502020204030204" pitchFamily="34" charset="0"/>
                          <a:cs typeface="Calibri" panose="020F0502020204030204" pitchFamily="34" charset="0"/>
                        </a:rPr>
                        <a:t>OCP</a:t>
                      </a:r>
                      <a:endParaRPr lang="en-GB" sz="24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Occupational Competency Portfolio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5274402"/>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SLA</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Service Level Agreement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7542831"/>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SOP</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Standard Operating Procedure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5420752"/>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LPA</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Local Policing Area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2374222"/>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SMT</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Senior Management Team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5832667"/>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ILP</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Initial Learning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72266669"/>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PCDA</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Police Constable Degree Apprenticeship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42347249"/>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DHEP</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Degree Holder Entry Programme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5903195"/>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CoP</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College of Policing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0004068"/>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WBL</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a:effectLst/>
                          <a:latin typeface="Calibri" panose="020F0502020204030204" pitchFamily="34" charset="0"/>
                          <a:ea typeface="Calibri" panose="020F0502020204030204" pitchFamily="34" charset="0"/>
                          <a:cs typeface="Calibri" panose="020F0502020204030204" pitchFamily="34" charset="0"/>
                        </a:rPr>
                        <a:t>Work Based Learning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2422906"/>
                  </a:ext>
                </a:extLst>
              </a:tr>
              <a:tr h="357270">
                <a:tc>
                  <a:txBody>
                    <a:bodyPr/>
                    <a:lstStyle/>
                    <a:p>
                      <a:pPr>
                        <a:lnSpc>
                          <a:spcPct val="107000"/>
                        </a:lnSpc>
                        <a:spcAft>
                          <a:spcPts val="0"/>
                        </a:spcAft>
                      </a:pPr>
                      <a:r>
                        <a:rPr lang="en-GB" sz="2400" b="1">
                          <a:effectLst/>
                          <a:latin typeface="Calibri" panose="020F0502020204030204" pitchFamily="34" charset="0"/>
                          <a:ea typeface="Calibri" panose="020F0502020204030204" pitchFamily="34" charset="0"/>
                          <a:cs typeface="Calibri" panose="020F0502020204030204" pitchFamily="34" charset="0"/>
                        </a:rPr>
                        <a:t>PLT</a:t>
                      </a:r>
                      <a:endParaRPr lang="en-GB" sz="240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dirty="0">
                          <a:effectLst/>
                          <a:latin typeface="Calibri" panose="020F0502020204030204" pitchFamily="34" charset="0"/>
                          <a:ea typeface="Calibri" panose="020F0502020204030204" pitchFamily="34" charset="0"/>
                          <a:cs typeface="Calibri" panose="020F0502020204030204" pitchFamily="34" charset="0"/>
                        </a:rPr>
                        <a:t>Protected Learning Time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7463573"/>
                  </a:ext>
                </a:extLst>
              </a:tr>
            </a:tbl>
          </a:graphicData>
        </a:graphic>
      </p:graphicFrame>
    </p:spTree>
    <p:extLst>
      <p:ext uri="{BB962C8B-B14F-4D97-AF65-F5344CB8AC3E}">
        <p14:creationId xmlns:p14="http://schemas.microsoft.com/office/powerpoint/2010/main" val="3580410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05725" cy="792163"/>
          </a:xfrm>
          <a:ln>
            <a:noFill/>
          </a:ln>
        </p:spPr>
        <p:txBody>
          <a:bodyPr/>
          <a:lstStyle/>
          <a:p>
            <a:r>
              <a:rPr lang="en-GB" dirty="0"/>
              <a:t>What do we know already?</a:t>
            </a:r>
          </a:p>
        </p:txBody>
      </p:sp>
      <p:sp>
        <p:nvSpPr>
          <p:cNvPr id="3" name="Content Placeholder 2"/>
          <p:cNvSpPr>
            <a:spLocks noGrp="1"/>
          </p:cNvSpPr>
          <p:nvPr>
            <p:ph idx="1"/>
          </p:nvPr>
        </p:nvSpPr>
        <p:spPr/>
        <p:txBody>
          <a:bodyPr/>
          <a:lstStyle/>
          <a:p>
            <a:pPr>
              <a:buFont typeface="Wingdings" panose="05000000000000000000" pitchFamily="2" charset="2"/>
              <a:buChar char="q"/>
            </a:pPr>
            <a:endParaRPr lang="en-GB" sz="2400" dirty="0">
              <a:solidFill>
                <a:schemeClr val="bg1"/>
              </a:solidFill>
            </a:endParaRPr>
          </a:p>
          <a:p>
            <a:r>
              <a:rPr lang="en-GB" sz="2000" b="1" dirty="0"/>
              <a:t>Flip Chart 1 </a:t>
            </a:r>
          </a:p>
          <a:p>
            <a:r>
              <a:rPr lang="en-GB" sz="2000" dirty="0"/>
              <a:t>Write one thing you know about you the APP in the PDU</a:t>
            </a:r>
          </a:p>
          <a:p>
            <a:endParaRPr lang="en-GB" sz="2000" dirty="0"/>
          </a:p>
          <a:p>
            <a:r>
              <a:rPr lang="en-GB" sz="2000" b="1" dirty="0"/>
              <a:t>Flip Chart 2 </a:t>
            </a:r>
          </a:p>
          <a:p>
            <a:r>
              <a:rPr lang="en-GB" sz="2000" dirty="0"/>
              <a:t>Write one thing that you would like to know about the APP and the PDU</a:t>
            </a:r>
          </a:p>
          <a:p>
            <a:endParaRPr lang="en-GB" sz="2000" dirty="0"/>
          </a:p>
          <a:p>
            <a:r>
              <a:rPr lang="en-GB" sz="2000" b="1" dirty="0"/>
              <a:t>Flip Chart 3 </a:t>
            </a:r>
          </a:p>
          <a:p>
            <a:r>
              <a:rPr lang="en-GB" sz="2000" dirty="0"/>
              <a:t>Write one thing that concerns you about the APP and the PDU</a:t>
            </a:r>
          </a:p>
          <a:p>
            <a:endParaRPr lang="en-GB" sz="2000" dirty="0"/>
          </a:p>
          <a:p>
            <a:pPr algn="ctr"/>
            <a:r>
              <a:rPr lang="en-GB" sz="2000" i="1" dirty="0"/>
              <a:t>We will visit these throughout the session</a:t>
            </a:r>
          </a:p>
        </p:txBody>
      </p:sp>
    </p:spTree>
    <p:extLst>
      <p:ext uri="{BB962C8B-B14F-4D97-AF65-F5344CB8AC3E}">
        <p14:creationId xmlns:p14="http://schemas.microsoft.com/office/powerpoint/2010/main" val="829277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05725" cy="792163"/>
          </a:xfrm>
          <a:ln>
            <a:noFill/>
          </a:ln>
        </p:spPr>
        <p:txBody>
          <a:bodyPr/>
          <a:lstStyle/>
          <a:p>
            <a:r>
              <a:rPr lang="en-GB" dirty="0"/>
              <a:t>What’s Next?</a:t>
            </a:r>
          </a:p>
        </p:txBody>
      </p:sp>
      <p:sp>
        <p:nvSpPr>
          <p:cNvPr id="3" name="Content Placeholder 2"/>
          <p:cNvSpPr>
            <a:spLocks noGrp="1"/>
          </p:cNvSpPr>
          <p:nvPr>
            <p:ph idx="1"/>
          </p:nvPr>
        </p:nvSpPr>
        <p:spPr>
          <a:xfrm>
            <a:off x="192449" y="1124744"/>
            <a:ext cx="4523568" cy="4824536"/>
          </a:xfrm>
        </p:spPr>
        <p:txBody>
          <a:bodyPr/>
          <a:lstStyle/>
          <a:p>
            <a:pPr>
              <a:buFont typeface="Arial" panose="020B0604020202020204" pitchFamily="34" charset="0"/>
              <a:buChar char="•"/>
            </a:pPr>
            <a:r>
              <a:rPr lang="en-GB" sz="2000" dirty="0"/>
              <a:t>Leave your ILP at Vantage Point</a:t>
            </a:r>
          </a:p>
          <a:p>
            <a:pPr>
              <a:buFont typeface="Arial" panose="020B0604020202020204" pitchFamily="34" charset="0"/>
              <a:buChar char="•"/>
            </a:pPr>
            <a:r>
              <a:rPr lang="en-GB" sz="2000" dirty="0"/>
              <a:t>Period of Annual Leave</a:t>
            </a:r>
          </a:p>
          <a:p>
            <a:pPr>
              <a:buFont typeface="Arial" panose="020B0604020202020204" pitchFamily="34" charset="0"/>
              <a:buChar char="•"/>
            </a:pPr>
            <a:r>
              <a:rPr lang="en-GB" sz="2000" dirty="0"/>
              <a:t>PDU 28</a:t>
            </a:r>
            <a:r>
              <a:rPr lang="en-GB" sz="2000" baseline="30000" dirty="0"/>
              <a:t>th</a:t>
            </a:r>
            <a:r>
              <a:rPr lang="en-GB" sz="2000" dirty="0"/>
              <a:t> December 20</a:t>
            </a:r>
          </a:p>
          <a:p>
            <a:pPr marL="0" indent="0"/>
            <a:endParaRPr lang="en-GB" sz="2000" dirty="0"/>
          </a:p>
          <a:p>
            <a:pPr>
              <a:buFont typeface="Arial" panose="020B0604020202020204" pitchFamily="34" charset="0"/>
              <a:buChar char="•"/>
            </a:pPr>
            <a:r>
              <a:rPr lang="en-GB" sz="2000" dirty="0"/>
              <a:t>East Postings Maindee PDU</a:t>
            </a:r>
          </a:p>
          <a:p>
            <a:pPr>
              <a:buFont typeface="Arial" panose="020B0604020202020204" pitchFamily="34" charset="0"/>
              <a:buChar char="•"/>
            </a:pPr>
            <a:r>
              <a:rPr lang="en-GB" sz="2000" dirty="0"/>
              <a:t>West Postings Ystrad PDU</a:t>
            </a:r>
          </a:p>
          <a:p>
            <a:pPr>
              <a:buFont typeface="Arial" panose="020B0604020202020204" pitchFamily="34" charset="0"/>
              <a:buChar char="•"/>
            </a:pPr>
            <a:endParaRPr lang="en-GB" sz="2000" dirty="0"/>
          </a:p>
          <a:p>
            <a:pPr>
              <a:buFont typeface="Arial" panose="020B0604020202020204" pitchFamily="34" charset="0"/>
              <a:buChar char="•"/>
            </a:pPr>
            <a:r>
              <a:rPr lang="en-GB" sz="2000" dirty="0"/>
              <a:t>12 weeks </a:t>
            </a:r>
          </a:p>
          <a:p>
            <a:pPr>
              <a:buFont typeface="Arial" panose="020B0604020202020204" pitchFamily="34" charset="0"/>
              <a:buChar char="•"/>
            </a:pPr>
            <a:r>
              <a:rPr lang="en-GB" sz="2000" dirty="0"/>
              <a:t>1:2</a:t>
            </a:r>
          </a:p>
          <a:p>
            <a:pPr>
              <a:buFont typeface="Arial" panose="020B0604020202020204" pitchFamily="34" charset="0"/>
              <a:buChar char="•"/>
            </a:pPr>
            <a:r>
              <a:rPr lang="en-GB" sz="2000" dirty="0"/>
              <a:t>Assessment Criteria</a:t>
            </a:r>
          </a:p>
        </p:txBody>
      </p:sp>
      <p:pic>
        <p:nvPicPr>
          <p:cNvPr id="4" name="Picture 3">
            <a:extLst>
              <a:ext uri="{FF2B5EF4-FFF2-40B4-BE49-F238E27FC236}">
                <a16:creationId xmlns:a16="http://schemas.microsoft.com/office/drawing/2014/main" id="{4D3D0A1D-AFCA-4B44-9BDA-96F76D943C4F}"/>
              </a:ext>
            </a:extLst>
          </p:cNvPr>
          <p:cNvPicPr>
            <a:picLocks noChangeAspect="1"/>
          </p:cNvPicPr>
          <p:nvPr/>
        </p:nvPicPr>
        <p:blipFill>
          <a:blip r:embed="rId3"/>
          <a:stretch>
            <a:fillRect/>
          </a:stretch>
        </p:blipFill>
        <p:spPr>
          <a:xfrm>
            <a:off x="4932040" y="908720"/>
            <a:ext cx="4019512" cy="2520280"/>
          </a:xfrm>
          <a:prstGeom prst="rect">
            <a:avLst/>
          </a:prstGeom>
        </p:spPr>
      </p:pic>
      <p:pic>
        <p:nvPicPr>
          <p:cNvPr id="8" name="Picture 7" descr="A picture containing indoor, table, room, sitting&#10;&#10;Description automatically generated">
            <a:extLst>
              <a:ext uri="{FF2B5EF4-FFF2-40B4-BE49-F238E27FC236}">
                <a16:creationId xmlns:a16="http://schemas.microsoft.com/office/drawing/2014/main" id="{A6FE39F9-3D81-400B-A1BF-241BCF439D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32040" y="3393373"/>
            <a:ext cx="4019512" cy="2520280"/>
          </a:xfrm>
          <a:prstGeom prst="rect">
            <a:avLst/>
          </a:prstGeom>
        </p:spPr>
      </p:pic>
    </p:spTree>
    <p:extLst>
      <p:ext uri="{BB962C8B-B14F-4D97-AF65-F5344CB8AC3E}">
        <p14:creationId xmlns:p14="http://schemas.microsoft.com/office/powerpoint/2010/main" val="97377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05725" cy="792163"/>
          </a:xfrm>
          <a:ln>
            <a:noFill/>
          </a:ln>
        </p:spPr>
        <p:txBody>
          <a:bodyPr/>
          <a:lstStyle/>
          <a:p>
            <a:r>
              <a:rPr lang="en-GB" dirty="0"/>
              <a:t>APP Criteria</a:t>
            </a:r>
          </a:p>
        </p:txBody>
      </p:sp>
      <p:sp>
        <p:nvSpPr>
          <p:cNvPr id="3" name="Content Placeholder 2"/>
          <p:cNvSpPr>
            <a:spLocks noGrp="1"/>
          </p:cNvSpPr>
          <p:nvPr>
            <p:ph idx="1"/>
          </p:nvPr>
        </p:nvSpPr>
        <p:spPr>
          <a:xfrm>
            <a:off x="251520" y="1124744"/>
            <a:ext cx="8446393" cy="4824536"/>
          </a:xfrm>
        </p:spPr>
        <p:txBody>
          <a:bodyPr/>
          <a:lstStyle/>
          <a:p>
            <a:pPr>
              <a:buFont typeface="Wingdings" panose="05000000000000000000" pitchFamily="2" charset="2"/>
              <a:buChar char="q"/>
            </a:pPr>
            <a:endParaRPr lang="en-GB" sz="2400" dirty="0">
              <a:solidFill>
                <a:schemeClr val="bg1"/>
              </a:solidFill>
            </a:endParaRPr>
          </a:p>
          <a:p>
            <a:endParaRPr lang="en-GB" sz="2000" dirty="0"/>
          </a:p>
        </p:txBody>
      </p:sp>
      <p:sp>
        <p:nvSpPr>
          <p:cNvPr id="4" name="TextBox 3">
            <a:extLst>
              <a:ext uri="{FF2B5EF4-FFF2-40B4-BE49-F238E27FC236}">
                <a16:creationId xmlns:a16="http://schemas.microsoft.com/office/drawing/2014/main" id="{A4E1BE40-40A5-4C79-8D10-02290C289563}"/>
              </a:ext>
            </a:extLst>
          </p:cNvPr>
          <p:cNvSpPr txBox="1"/>
          <p:nvPr/>
        </p:nvSpPr>
        <p:spPr>
          <a:xfrm>
            <a:off x="251520" y="908720"/>
            <a:ext cx="8640960" cy="4832092"/>
          </a:xfrm>
          <a:prstGeom prst="rect">
            <a:avLst/>
          </a:prstGeom>
          <a:noFill/>
        </p:spPr>
        <p:txBody>
          <a:bodyPr wrap="square" rtlCol="0">
            <a:spAutoFit/>
          </a:bodyPr>
          <a:lstStyle/>
          <a:p>
            <a:r>
              <a:rPr lang="en-GB" sz="2200" b="1" dirty="0">
                <a:latin typeface="Calibri" panose="020F0502020204030204" pitchFamily="34" charset="0"/>
                <a:cs typeface="Calibri" panose="020F0502020204030204" pitchFamily="34" charset="0"/>
              </a:rPr>
              <a:t>10 Areas to achieve during the APP</a:t>
            </a:r>
          </a:p>
          <a:p>
            <a:endParaRPr lang="en-GB" sz="2200" dirty="0">
              <a:latin typeface="Calibri" panose="020F0502020204030204" pitchFamily="34" charset="0"/>
              <a:cs typeface="Calibri" panose="020F0502020204030204" pitchFamily="34" charset="0"/>
            </a:endParaRPr>
          </a:p>
          <a:p>
            <a:pPr marL="457200" indent="-457200">
              <a:buFont typeface="+mj-lt"/>
              <a:buAutoNum type="arabicPeriod"/>
            </a:pPr>
            <a:r>
              <a:rPr lang="en-GB" sz="2200" dirty="0">
                <a:latin typeface="Calibri" panose="020F0502020204030204" pitchFamily="34" charset="0"/>
                <a:cs typeface="Calibri" panose="020F0502020204030204" pitchFamily="34" charset="0"/>
              </a:rPr>
              <a:t>Operating in accordance with the law, authorised professional practice and The Code of ethics</a:t>
            </a:r>
          </a:p>
          <a:p>
            <a:pPr marL="457200" indent="-457200">
              <a:buFont typeface="+mj-lt"/>
              <a:buAutoNum type="arabicPeriod"/>
            </a:pPr>
            <a:r>
              <a:rPr lang="en-GB" sz="2200" dirty="0">
                <a:latin typeface="Calibri" panose="020F0502020204030204" pitchFamily="34" charset="0"/>
                <a:cs typeface="Calibri" panose="020F0502020204030204" pitchFamily="34" charset="0"/>
              </a:rPr>
              <a:t>Following appropriate processes for the management of information and intelligence</a:t>
            </a:r>
          </a:p>
          <a:p>
            <a:pPr marL="457200" indent="-457200">
              <a:buFont typeface="+mj-lt"/>
              <a:buAutoNum type="arabicPeriod"/>
            </a:pPr>
            <a:r>
              <a:rPr lang="en-GB" sz="2200" dirty="0">
                <a:latin typeface="Calibri" panose="020F0502020204030204" pitchFamily="34" charset="0"/>
                <a:cs typeface="Calibri" panose="020F0502020204030204" pitchFamily="34" charset="0"/>
              </a:rPr>
              <a:t>Providing an initial response to police incidents </a:t>
            </a:r>
          </a:p>
          <a:p>
            <a:pPr marL="457200" indent="-457200">
              <a:buFont typeface="+mj-lt"/>
              <a:buAutoNum type="arabicPeriod"/>
            </a:pPr>
            <a:r>
              <a:rPr lang="en-GB" sz="2200" dirty="0">
                <a:latin typeface="Calibri" panose="020F0502020204030204" pitchFamily="34" charset="0"/>
                <a:cs typeface="Calibri" panose="020F0502020204030204" pitchFamily="34" charset="0"/>
              </a:rPr>
              <a:t>Managing conflict in a professional policing context</a:t>
            </a:r>
          </a:p>
          <a:p>
            <a:pPr marL="457200" indent="-457200">
              <a:buFont typeface="+mj-lt"/>
              <a:buAutoNum type="arabicPeriod"/>
            </a:pPr>
            <a:r>
              <a:rPr lang="en-GB" sz="2200" dirty="0">
                <a:latin typeface="Calibri" panose="020F0502020204030204" pitchFamily="34" charset="0"/>
                <a:cs typeface="Calibri" panose="020F0502020204030204" pitchFamily="34" charset="0"/>
              </a:rPr>
              <a:t>Providing support to vulnerable people, victims and witnesses</a:t>
            </a:r>
          </a:p>
          <a:p>
            <a:pPr marL="457200" indent="-457200">
              <a:buFont typeface="+mj-lt"/>
              <a:buAutoNum type="arabicPeriod"/>
            </a:pPr>
            <a:r>
              <a:rPr lang="en-GB" sz="2200" dirty="0">
                <a:latin typeface="Calibri" panose="020F0502020204030204" pitchFamily="34" charset="0"/>
                <a:cs typeface="Calibri" panose="020F0502020204030204" pitchFamily="34" charset="0"/>
              </a:rPr>
              <a:t>Using Police powers to deal with suspects</a:t>
            </a:r>
          </a:p>
          <a:p>
            <a:pPr marL="457200" indent="-457200">
              <a:buFont typeface="+mj-lt"/>
              <a:buAutoNum type="arabicPeriod"/>
            </a:pPr>
            <a:r>
              <a:rPr lang="en-GB" sz="2200" dirty="0">
                <a:latin typeface="Calibri" panose="020F0502020204030204" pitchFamily="34" charset="0"/>
                <a:cs typeface="Calibri" panose="020F0502020204030204" pitchFamily="34" charset="0"/>
              </a:rPr>
              <a:t>Conducting police searches</a:t>
            </a:r>
          </a:p>
          <a:p>
            <a:pPr marL="457200" indent="-457200">
              <a:buFont typeface="+mj-lt"/>
              <a:buAutoNum type="arabicPeriod"/>
            </a:pPr>
            <a:r>
              <a:rPr lang="en-GB" sz="2200" dirty="0">
                <a:latin typeface="Calibri" panose="020F0502020204030204" pitchFamily="34" charset="0"/>
                <a:cs typeface="Calibri" panose="020F0502020204030204" pitchFamily="34" charset="0"/>
              </a:rPr>
              <a:t>Conducting police searches of individuals</a:t>
            </a:r>
          </a:p>
          <a:p>
            <a:pPr marL="457200" indent="-457200">
              <a:buFont typeface="+mj-lt"/>
              <a:buAutoNum type="arabicPeriod"/>
            </a:pPr>
            <a:r>
              <a:rPr lang="en-GB" sz="2200" dirty="0">
                <a:latin typeface="Calibri" panose="020F0502020204030204" pitchFamily="34" charset="0"/>
                <a:cs typeface="Calibri" panose="020F0502020204030204" pitchFamily="34" charset="0"/>
              </a:rPr>
              <a:t>Conducting priority and volume investigations</a:t>
            </a:r>
          </a:p>
          <a:p>
            <a:pPr marL="457200" indent="-457200">
              <a:buFont typeface="+mj-lt"/>
              <a:buAutoNum type="arabicPeriod"/>
            </a:pPr>
            <a:r>
              <a:rPr lang="en-GB" sz="2200" dirty="0">
                <a:latin typeface="Calibri" panose="020F0502020204030204" pitchFamily="34" charset="0"/>
                <a:cs typeface="Calibri" panose="020F0502020204030204" pitchFamily="34" charset="0"/>
              </a:rPr>
              <a:t>Interviewing victims, witnesses and suspects</a:t>
            </a:r>
          </a:p>
        </p:txBody>
      </p:sp>
    </p:spTree>
    <p:extLst>
      <p:ext uri="{BB962C8B-B14F-4D97-AF65-F5344CB8AC3E}">
        <p14:creationId xmlns:p14="http://schemas.microsoft.com/office/powerpoint/2010/main" val="9758550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E512C-105F-4305-AD0A-A5D2E0619E86}"/>
              </a:ext>
            </a:extLst>
          </p:cNvPr>
          <p:cNvSpPr>
            <a:spLocks noGrp="1"/>
          </p:cNvSpPr>
          <p:nvPr>
            <p:ph type="title"/>
          </p:nvPr>
        </p:nvSpPr>
        <p:spPr/>
        <p:txBody>
          <a:bodyPr/>
          <a:lstStyle/>
          <a:p>
            <a:r>
              <a:rPr lang="en-GB" dirty="0"/>
              <a:t>The Patrol Log</a:t>
            </a:r>
          </a:p>
        </p:txBody>
      </p:sp>
      <p:graphicFrame>
        <p:nvGraphicFramePr>
          <p:cNvPr id="4" name="Content Placeholder 3">
            <a:extLst>
              <a:ext uri="{FF2B5EF4-FFF2-40B4-BE49-F238E27FC236}">
                <a16:creationId xmlns:a16="http://schemas.microsoft.com/office/drawing/2014/main" id="{72ED7A28-F2F7-42B5-B233-07DB04A9950C}"/>
              </a:ext>
            </a:extLst>
          </p:cNvPr>
          <p:cNvGraphicFramePr>
            <a:graphicFrameLocks noGrp="1"/>
          </p:cNvGraphicFramePr>
          <p:nvPr>
            <p:ph idx="1"/>
            <p:extLst>
              <p:ext uri="{D42A27DB-BD31-4B8C-83A1-F6EECF244321}">
                <p14:modId xmlns:p14="http://schemas.microsoft.com/office/powerpoint/2010/main" val="2827415512"/>
              </p:ext>
            </p:extLst>
          </p:nvPr>
        </p:nvGraphicFramePr>
        <p:xfrm>
          <a:off x="468313" y="1726374"/>
          <a:ext cx="8229600" cy="3622740"/>
        </p:xfrm>
        <a:graphic>
          <a:graphicData uri="http://schemas.openxmlformats.org/drawingml/2006/table">
            <a:tbl>
              <a:tblPr/>
              <a:tblGrid>
                <a:gridCol w="613539">
                  <a:extLst>
                    <a:ext uri="{9D8B030D-6E8A-4147-A177-3AD203B41FA5}">
                      <a16:colId xmlns:a16="http://schemas.microsoft.com/office/drawing/2014/main" val="2912639518"/>
                    </a:ext>
                  </a:extLst>
                </a:gridCol>
                <a:gridCol w="613539">
                  <a:extLst>
                    <a:ext uri="{9D8B030D-6E8A-4147-A177-3AD203B41FA5}">
                      <a16:colId xmlns:a16="http://schemas.microsoft.com/office/drawing/2014/main" val="2088315024"/>
                    </a:ext>
                  </a:extLst>
                </a:gridCol>
                <a:gridCol w="613539">
                  <a:extLst>
                    <a:ext uri="{9D8B030D-6E8A-4147-A177-3AD203B41FA5}">
                      <a16:colId xmlns:a16="http://schemas.microsoft.com/office/drawing/2014/main" val="3826890280"/>
                    </a:ext>
                  </a:extLst>
                </a:gridCol>
                <a:gridCol w="613539">
                  <a:extLst>
                    <a:ext uri="{9D8B030D-6E8A-4147-A177-3AD203B41FA5}">
                      <a16:colId xmlns:a16="http://schemas.microsoft.com/office/drawing/2014/main" val="4262105995"/>
                    </a:ext>
                  </a:extLst>
                </a:gridCol>
                <a:gridCol w="613539">
                  <a:extLst>
                    <a:ext uri="{9D8B030D-6E8A-4147-A177-3AD203B41FA5}">
                      <a16:colId xmlns:a16="http://schemas.microsoft.com/office/drawing/2014/main" val="1406761038"/>
                    </a:ext>
                  </a:extLst>
                </a:gridCol>
                <a:gridCol w="613539">
                  <a:extLst>
                    <a:ext uri="{9D8B030D-6E8A-4147-A177-3AD203B41FA5}">
                      <a16:colId xmlns:a16="http://schemas.microsoft.com/office/drawing/2014/main" val="972913607"/>
                    </a:ext>
                  </a:extLst>
                </a:gridCol>
                <a:gridCol w="1587020">
                  <a:extLst>
                    <a:ext uri="{9D8B030D-6E8A-4147-A177-3AD203B41FA5}">
                      <a16:colId xmlns:a16="http://schemas.microsoft.com/office/drawing/2014/main" val="3735653398"/>
                    </a:ext>
                  </a:extLst>
                </a:gridCol>
                <a:gridCol w="1480673">
                  <a:extLst>
                    <a:ext uri="{9D8B030D-6E8A-4147-A177-3AD203B41FA5}">
                      <a16:colId xmlns:a16="http://schemas.microsoft.com/office/drawing/2014/main" val="272670182"/>
                    </a:ext>
                  </a:extLst>
                </a:gridCol>
                <a:gridCol w="1480673">
                  <a:extLst>
                    <a:ext uri="{9D8B030D-6E8A-4147-A177-3AD203B41FA5}">
                      <a16:colId xmlns:a16="http://schemas.microsoft.com/office/drawing/2014/main" val="3545284820"/>
                    </a:ext>
                  </a:extLst>
                </a:gridCol>
              </a:tblGrid>
              <a:tr h="744427">
                <a:tc>
                  <a:txBody>
                    <a:bodyPr/>
                    <a:lstStyle/>
                    <a:p>
                      <a:pPr algn="ctr" fontAlgn="ctr"/>
                      <a:r>
                        <a:rPr lang="en-GB" sz="700" b="1" i="0" u="none" strike="noStrike">
                          <a:solidFill>
                            <a:srgbClr val="FFFFFF"/>
                          </a:solidFill>
                          <a:effectLst/>
                          <a:latin typeface="Calibri" panose="020F0502020204030204" pitchFamily="34" charset="0"/>
                        </a:rPr>
                        <a:t>5 - Providing support to vulnerable people, victims and witnesses</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57171"/>
                    </a:solidFill>
                  </a:tcPr>
                </a:tc>
                <a:tc>
                  <a:txBody>
                    <a:bodyPr/>
                    <a:lstStyle/>
                    <a:p>
                      <a:pPr algn="ctr" fontAlgn="ctr"/>
                      <a:r>
                        <a:rPr lang="en-GB" sz="700" b="1" i="0" u="none" strike="noStrike">
                          <a:solidFill>
                            <a:srgbClr val="FFFFFF"/>
                          </a:solidFill>
                          <a:effectLst/>
                          <a:latin typeface="Calibri" panose="020F0502020204030204" pitchFamily="34" charset="0"/>
                        </a:rPr>
                        <a:t>6 - Using police powers to deal with suspects</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57171"/>
                    </a:solidFill>
                  </a:tcPr>
                </a:tc>
                <a:tc>
                  <a:txBody>
                    <a:bodyPr/>
                    <a:lstStyle/>
                    <a:p>
                      <a:pPr algn="ctr" fontAlgn="ctr"/>
                      <a:r>
                        <a:rPr lang="en-GB" sz="700" b="1" i="0" u="none" strike="noStrike">
                          <a:solidFill>
                            <a:srgbClr val="FFFFFF"/>
                          </a:solidFill>
                          <a:effectLst/>
                          <a:latin typeface="Calibri" panose="020F0502020204030204" pitchFamily="34" charset="0"/>
                        </a:rPr>
                        <a:t>7 - Conducting police searches</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57171"/>
                    </a:solidFill>
                  </a:tcPr>
                </a:tc>
                <a:tc>
                  <a:txBody>
                    <a:bodyPr/>
                    <a:lstStyle/>
                    <a:p>
                      <a:pPr algn="ctr" fontAlgn="ctr"/>
                      <a:r>
                        <a:rPr lang="en-GB" sz="700" b="1" i="0" u="none" strike="noStrike">
                          <a:solidFill>
                            <a:srgbClr val="FFFFFF"/>
                          </a:solidFill>
                          <a:effectLst/>
                          <a:latin typeface="Calibri" panose="020F0502020204030204" pitchFamily="34" charset="0"/>
                        </a:rPr>
                        <a:t>8 - Conducting police searches of individuals</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57171"/>
                    </a:solidFill>
                  </a:tcPr>
                </a:tc>
                <a:tc>
                  <a:txBody>
                    <a:bodyPr/>
                    <a:lstStyle/>
                    <a:p>
                      <a:pPr algn="ctr" fontAlgn="ctr"/>
                      <a:r>
                        <a:rPr lang="en-GB" sz="700" b="1" i="0" u="none" strike="noStrike">
                          <a:solidFill>
                            <a:srgbClr val="FFFFFF"/>
                          </a:solidFill>
                          <a:effectLst/>
                          <a:latin typeface="Calibri" panose="020F0502020204030204" pitchFamily="34" charset="0"/>
                        </a:rPr>
                        <a:t>9 - Conducting priority and volume investigations</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57171"/>
                    </a:solidFill>
                  </a:tcPr>
                </a:tc>
                <a:tc>
                  <a:txBody>
                    <a:bodyPr/>
                    <a:lstStyle/>
                    <a:p>
                      <a:pPr algn="ctr" fontAlgn="ctr"/>
                      <a:r>
                        <a:rPr lang="en-GB" sz="700" b="1" i="0" u="none" strike="noStrike">
                          <a:solidFill>
                            <a:srgbClr val="FFFFFF"/>
                          </a:solidFill>
                          <a:effectLst/>
                          <a:latin typeface="Calibri" panose="020F0502020204030204" pitchFamily="34" charset="0"/>
                        </a:rPr>
                        <a:t>10 - Interviewing victims, witnesses and suspects</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57171"/>
                    </a:solidFill>
                  </a:tcPr>
                </a:tc>
                <a:tc>
                  <a:txBody>
                    <a:bodyPr/>
                    <a:lstStyle/>
                    <a:p>
                      <a:pPr algn="ctr" fontAlgn="ctr"/>
                      <a:r>
                        <a:rPr lang="en-GB" sz="900" b="1" i="0" u="none" strike="noStrike">
                          <a:solidFill>
                            <a:srgbClr val="FFFFFF"/>
                          </a:solidFill>
                          <a:effectLst/>
                          <a:latin typeface="Calibri" panose="020F0502020204030204" pitchFamily="34" charset="0"/>
                        </a:rPr>
                        <a:t>Assessor Comments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57171"/>
                    </a:solidFill>
                  </a:tcPr>
                </a:tc>
                <a:tc>
                  <a:txBody>
                    <a:bodyPr/>
                    <a:lstStyle/>
                    <a:p>
                      <a:pPr algn="ctr" fontAlgn="ctr"/>
                      <a:r>
                        <a:rPr lang="en-GB" sz="900" b="1" i="0" u="none" strike="noStrike">
                          <a:solidFill>
                            <a:srgbClr val="FFFFFF"/>
                          </a:solidFill>
                          <a:effectLst/>
                          <a:latin typeface="Calibri" panose="020F0502020204030204" pitchFamily="34" charset="0"/>
                        </a:rPr>
                        <a:t>Learner Reflection</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57171"/>
                    </a:solidFill>
                  </a:tcPr>
                </a:tc>
                <a:tc>
                  <a:txBody>
                    <a:bodyPr/>
                    <a:lstStyle/>
                    <a:p>
                      <a:pPr algn="ctr" fontAlgn="ctr"/>
                      <a:r>
                        <a:rPr lang="en-GB" sz="900" b="1" i="0" u="none" strike="noStrike">
                          <a:solidFill>
                            <a:srgbClr val="FFFFFF"/>
                          </a:solidFill>
                          <a:effectLst/>
                          <a:latin typeface="Calibri" panose="020F0502020204030204" pitchFamily="34" charset="0"/>
                        </a:rPr>
                        <a:t>Development Plan</a:t>
                      </a:r>
                    </a:p>
                  </a:txBody>
                  <a:tcPr marL="4090" marR="4090" marT="409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757171"/>
                    </a:solidFill>
                  </a:tcPr>
                </a:tc>
                <a:extLst>
                  <a:ext uri="{0D108BD9-81ED-4DB2-BD59-A6C34878D82A}">
                    <a16:rowId xmlns:a16="http://schemas.microsoft.com/office/drawing/2014/main" val="3813472309"/>
                  </a:ext>
                </a:extLst>
              </a:tr>
              <a:tr h="290408">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rowSpan="10">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extLst>
                  <a:ext uri="{0D108BD9-81ED-4DB2-BD59-A6C34878D82A}">
                    <a16:rowId xmlns:a16="http://schemas.microsoft.com/office/drawing/2014/main" val="2082640513"/>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408624469"/>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3308705082"/>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710828"/>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4069250851"/>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466104729"/>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763743453"/>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964552660"/>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2168154173"/>
                  </a:ext>
                </a:extLst>
              </a:tr>
              <a:tr h="287545">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ctr"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4090" marR="4090" marT="40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GB"/>
                    </a:p>
                  </a:txBody>
                  <a:tcPr/>
                </a:tc>
                <a:extLst>
                  <a:ext uri="{0D108BD9-81ED-4DB2-BD59-A6C34878D82A}">
                    <a16:rowId xmlns:a16="http://schemas.microsoft.com/office/drawing/2014/main" val="3387240467"/>
                  </a:ext>
                </a:extLst>
              </a:tr>
            </a:tbl>
          </a:graphicData>
        </a:graphic>
      </p:graphicFrame>
    </p:spTree>
    <p:extLst>
      <p:ext uri="{BB962C8B-B14F-4D97-AF65-F5344CB8AC3E}">
        <p14:creationId xmlns:p14="http://schemas.microsoft.com/office/powerpoint/2010/main" val="908818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3867"/>
            <a:ext cx="7705725" cy="792163"/>
          </a:xfrm>
        </p:spPr>
        <p:txBody>
          <a:bodyPr wrap="square" anchor="ctr">
            <a:normAutofit/>
          </a:bodyPr>
          <a:lstStyle/>
          <a:p>
            <a:r>
              <a:rPr lang="en-GB" dirty="0"/>
              <a:t>Assessment	</a:t>
            </a:r>
          </a:p>
        </p:txBody>
      </p:sp>
      <p:graphicFrame>
        <p:nvGraphicFramePr>
          <p:cNvPr id="5" name="Content Placeholder 2">
            <a:extLst>
              <a:ext uri="{FF2B5EF4-FFF2-40B4-BE49-F238E27FC236}">
                <a16:creationId xmlns:a16="http://schemas.microsoft.com/office/drawing/2014/main" id="{C384961C-7E90-473D-BA57-6ABB523DFE74}"/>
              </a:ext>
            </a:extLst>
          </p:cNvPr>
          <p:cNvGraphicFramePr>
            <a:graphicFrameLocks noGrp="1"/>
          </p:cNvGraphicFramePr>
          <p:nvPr>
            <p:ph idx="1"/>
            <p:extLst>
              <p:ext uri="{D42A27DB-BD31-4B8C-83A1-F6EECF244321}">
                <p14:modId xmlns:p14="http://schemas.microsoft.com/office/powerpoint/2010/main" val="2117706412"/>
              </p:ext>
            </p:extLst>
          </p:nvPr>
        </p:nvGraphicFramePr>
        <p:xfrm>
          <a:off x="468313" y="1124744"/>
          <a:ext cx="8229600"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95568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05725" cy="792163"/>
          </a:xfrm>
          <a:ln>
            <a:noFill/>
          </a:ln>
        </p:spPr>
        <p:txBody>
          <a:bodyPr/>
          <a:lstStyle/>
          <a:p>
            <a:r>
              <a:rPr lang="en-GB" dirty="0"/>
              <a:t>Who’s who?</a:t>
            </a:r>
          </a:p>
        </p:txBody>
      </p:sp>
      <p:sp>
        <p:nvSpPr>
          <p:cNvPr id="3" name="Content Placeholder 2"/>
          <p:cNvSpPr>
            <a:spLocks noGrp="1"/>
          </p:cNvSpPr>
          <p:nvPr>
            <p:ph idx="1"/>
          </p:nvPr>
        </p:nvSpPr>
        <p:spPr/>
        <p:txBody>
          <a:bodyPr/>
          <a:lstStyle/>
          <a:p>
            <a:pPr>
              <a:buFont typeface="Wingdings" panose="05000000000000000000" pitchFamily="2" charset="2"/>
              <a:buChar char="q"/>
            </a:pPr>
            <a:endParaRPr lang="en-GB" sz="2400" dirty="0">
              <a:solidFill>
                <a:schemeClr val="bg1"/>
              </a:solidFill>
            </a:endParaRPr>
          </a:p>
          <a:p>
            <a:endParaRPr lang="en-GB" sz="2000" dirty="0"/>
          </a:p>
        </p:txBody>
      </p:sp>
      <p:sp>
        <p:nvSpPr>
          <p:cNvPr id="4" name="TextBox 3">
            <a:extLst>
              <a:ext uri="{FF2B5EF4-FFF2-40B4-BE49-F238E27FC236}">
                <a16:creationId xmlns:a16="http://schemas.microsoft.com/office/drawing/2014/main" id="{83325448-8EA3-4B47-968E-87EFB6A17838}"/>
              </a:ext>
            </a:extLst>
          </p:cNvPr>
          <p:cNvSpPr txBox="1"/>
          <p:nvPr/>
        </p:nvSpPr>
        <p:spPr>
          <a:xfrm>
            <a:off x="251520" y="1124744"/>
            <a:ext cx="8446393" cy="5078313"/>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r>
              <a:rPr lang="en-GB" dirty="0"/>
              <a:t>                                               Inspector Nic Mancino</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PS 400 Jamie Jones                                         PS 1618 Dan Palmer</a:t>
            </a:r>
          </a:p>
          <a:p>
            <a:endParaRPr lang="en-GB" dirty="0"/>
          </a:p>
          <a:p>
            <a:endParaRPr lang="en-GB" dirty="0"/>
          </a:p>
        </p:txBody>
      </p:sp>
      <p:pic>
        <p:nvPicPr>
          <p:cNvPr id="8" name="Picture 7" descr="A person looking at the camera&#10;&#10;Description automatically generated">
            <a:extLst>
              <a:ext uri="{FF2B5EF4-FFF2-40B4-BE49-F238E27FC236}">
                <a16:creationId xmlns:a16="http://schemas.microsoft.com/office/drawing/2014/main" id="{61B2D10E-1C4B-4E8F-A662-F9406F6E7B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4091" y="1124744"/>
            <a:ext cx="2381250" cy="1728192"/>
          </a:xfrm>
          <a:prstGeom prst="rect">
            <a:avLst/>
          </a:prstGeom>
        </p:spPr>
      </p:pic>
      <p:pic>
        <p:nvPicPr>
          <p:cNvPr id="10" name="Picture 9" descr="A person posing for the camera&#10;&#10;Description automatically generated">
            <a:extLst>
              <a:ext uri="{FF2B5EF4-FFF2-40B4-BE49-F238E27FC236}">
                <a16:creationId xmlns:a16="http://schemas.microsoft.com/office/drawing/2014/main" id="{2FAE3397-53F4-4F44-A737-9EFCF2207D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8176" y="3284984"/>
            <a:ext cx="2512044" cy="1981467"/>
          </a:xfrm>
          <a:prstGeom prst="rect">
            <a:avLst/>
          </a:prstGeom>
        </p:spPr>
      </p:pic>
      <p:pic>
        <p:nvPicPr>
          <p:cNvPr id="12" name="Picture 11" descr="A person smiling for the camera&#10;&#10;Description automatically generated">
            <a:extLst>
              <a:ext uri="{FF2B5EF4-FFF2-40B4-BE49-F238E27FC236}">
                <a16:creationId xmlns:a16="http://schemas.microsoft.com/office/drawing/2014/main" id="{E43684C2-4126-44E1-B37B-651600FEB1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3779" y="3359485"/>
            <a:ext cx="2512045" cy="1872208"/>
          </a:xfrm>
          <a:prstGeom prst="rect">
            <a:avLst/>
          </a:prstGeom>
        </p:spPr>
      </p:pic>
    </p:spTree>
    <p:extLst>
      <p:ext uri="{BB962C8B-B14F-4D97-AF65-F5344CB8AC3E}">
        <p14:creationId xmlns:p14="http://schemas.microsoft.com/office/powerpoint/2010/main" val="303128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05725" cy="792163"/>
          </a:xfrm>
          <a:ln>
            <a:noFill/>
          </a:ln>
        </p:spPr>
        <p:txBody>
          <a:bodyPr/>
          <a:lstStyle/>
          <a:p>
            <a:r>
              <a:rPr lang="en-GB" dirty="0"/>
              <a:t>What do we know?</a:t>
            </a:r>
          </a:p>
        </p:txBody>
      </p:sp>
      <p:sp>
        <p:nvSpPr>
          <p:cNvPr id="3" name="Content Placeholder 2"/>
          <p:cNvSpPr>
            <a:spLocks noGrp="1"/>
          </p:cNvSpPr>
          <p:nvPr>
            <p:ph idx="1"/>
          </p:nvPr>
        </p:nvSpPr>
        <p:spPr>
          <a:xfrm>
            <a:off x="107505" y="1124744"/>
            <a:ext cx="4312096" cy="4824536"/>
          </a:xfrm>
        </p:spPr>
        <p:txBody>
          <a:bodyPr/>
          <a:lstStyle/>
          <a:p>
            <a:pPr>
              <a:buFont typeface="Wingdings" panose="05000000000000000000" pitchFamily="2" charset="2"/>
              <a:buChar char="q"/>
            </a:pPr>
            <a:endParaRPr lang="en-GB" sz="3200" dirty="0">
              <a:solidFill>
                <a:schemeClr val="bg1"/>
              </a:solidFill>
              <a:latin typeface="Calibri" panose="020F0502020204030204" pitchFamily="34" charset="0"/>
              <a:cs typeface="Calibri" panose="020F0502020204030204" pitchFamily="34" charset="0"/>
            </a:endParaRPr>
          </a:p>
          <a:p>
            <a:r>
              <a:rPr lang="en-GB" sz="2800" b="1" dirty="0">
                <a:latin typeface="Calibri" panose="020F0502020204030204" pitchFamily="34" charset="0"/>
                <a:cs typeface="Calibri" panose="020F0502020204030204" pitchFamily="34" charset="0"/>
              </a:rPr>
              <a:t>What do I Know ?</a:t>
            </a:r>
          </a:p>
          <a:p>
            <a:endParaRPr lang="en-GB" sz="2800" b="1" dirty="0">
              <a:latin typeface="Calibri" panose="020F0502020204030204" pitchFamily="34" charset="0"/>
              <a:cs typeface="Calibri" panose="020F0502020204030204" pitchFamily="34" charset="0"/>
            </a:endParaRPr>
          </a:p>
          <a:p>
            <a:r>
              <a:rPr lang="en-GB" sz="2800" b="1" dirty="0">
                <a:latin typeface="Calibri" panose="020F0502020204030204" pitchFamily="34" charset="0"/>
                <a:cs typeface="Calibri" panose="020F0502020204030204" pitchFamily="34" charset="0"/>
              </a:rPr>
              <a:t>What do I want to Know ?</a:t>
            </a:r>
          </a:p>
          <a:p>
            <a:endParaRPr lang="en-GB" sz="2800" b="1" dirty="0">
              <a:latin typeface="Calibri" panose="020F0502020204030204" pitchFamily="34" charset="0"/>
              <a:cs typeface="Calibri" panose="020F0502020204030204" pitchFamily="34" charset="0"/>
            </a:endParaRPr>
          </a:p>
          <a:p>
            <a:r>
              <a:rPr lang="en-GB" sz="2800" b="1" dirty="0">
                <a:latin typeface="Calibri" panose="020F0502020204030204" pitchFamily="34" charset="0"/>
                <a:cs typeface="Calibri" panose="020F0502020204030204" pitchFamily="34" charset="0"/>
              </a:rPr>
              <a:t>What Concerns me?</a:t>
            </a: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a:p>
            <a:endParaRPr lang="en-GB" sz="2800" dirty="0">
              <a:latin typeface="Calibri" panose="020F0502020204030204" pitchFamily="34" charset="0"/>
              <a:cs typeface="Calibri" panose="020F0502020204030204" pitchFamily="34" charset="0"/>
            </a:endParaRPr>
          </a:p>
        </p:txBody>
      </p:sp>
      <p:pic>
        <p:nvPicPr>
          <p:cNvPr id="10" name="Picture 9" descr="Diagram&#10;&#10;Description automatically generated">
            <a:extLst>
              <a:ext uri="{FF2B5EF4-FFF2-40B4-BE49-F238E27FC236}">
                <a16:creationId xmlns:a16="http://schemas.microsoft.com/office/drawing/2014/main" id="{10478CE7-6D2B-4BE5-A3D5-8CBD1FE50770}"/>
              </a:ext>
            </a:extLst>
          </p:cNvPr>
          <p:cNvPicPr>
            <a:picLocks noChangeAspect="1"/>
          </p:cNvPicPr>
          <p:nvPr/>
        </p:nvPicPr>
        <p:blipFill rotWithShape="1">
          <a:blip r:embed="rId3">
            <a:extLst>
              <a:ext uri="{28A0092B-C50C-407E-A947-70E740481C1C}">
                <a14:useLocalDpi xmlns:a14="http://schemas.microsoft.com/office/drawing/2010/main" val="0"/>
              </a:ext>
            </a:extLst>
          </a:blip>
          <a:srcRect l="12674" r="11282"/>
          <a:stretch/>
        </p:blipFill>
        <p:spPr>
          <a:xfrm>
            <a:off x="4860033" y="1052736"/>
            <a:ext cx="3888432" cy="4680520"/>
          </a:xfrm>
          <a:prstGeom prst="rect">
            <a:avLst/>
          </a:prstGeom>
        </p:spPr>
      </p:pic>
    </p:spTree>
    <p:extLst>
      <p:ext uri="{BB962C8B-B14F-4D97-AF65-F5344CB8AC3E}">
        <p14:creationId xmlns:p14="http://schemas.microsoft.com/office/powerpoint/2010/main" val="303415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7705725" cy="792163"/>
          </a:xfrm>
          <a:ln>
            <a:noFill/>
          </a:ln>
        </p:spPr>
        <p:txBody>
          <a:bodyPr/>
          <a:lstStyle/>
          <a:p>
            <a:r>
              <a:rPr lang="en-GB" dirty="0"/>
              <a:t>Aims &amp; Objectives</a:t>
            </a:r>
          </a:p>
        </p:txBody>
      </p:sp>
      <p:sp>
        <p:nvSpPr>
          <p:cNvPr id="3" name="Content Placeholder 2"/>
          <p:cNvSpPr>
            <a:spLocks noGrp="1"/>
          </p:cNvSpPr>
          <p:nvPr>
            <p:ph idx="1"/>
          </p:nvPr>
        </p:nvSpPr>
        <p:spPr/>
        <p:txBody>
          <a:bodyPr/>
          <a:lstStyle/>
          <a:p>
            <a:pPr>
              <a:buFont typeface="Wingdings" panose="05000000000000000000" pitchFamily="2" charset="2"/>
              <a:buChar char="q"/>
            </a:pPr>
            <a:endParaRPr lang="en-GB" sz="2400" dirty="0">
              <a:solidFill>
                <a:schemeClr val="bg1"/>
              </a:solidFill>
            </a:endParaRPr>
          </a:p>
          <a:p>
            <a:endParaRPr lang="en-GB" sz="2000" dirty="0"/>
          </a:p>
          <a:p>
            <a:endParaRPr lang="en-GB" sz="2000" dirty="0"/>
          </a:p>
        </p:txBody>
      </p:sp>
      <p:sp>
        <p:nvSpPr>
          <p:cNvPr id="4" name="Rectangle 3">
            <a:extLst>
              <a:ext uri="{FF2B5EF4-FFF2-40B4-BE49-F238E27FC236}">
                <a16:creationId xmlns:a16="http://schemas.microsoft.com/office/drawing/2014/main" id="{F3340909-256D-4074-B73E-A2ECF7060EF6}"/>
              </a:ext>
            </a:extLst>
          </p:cNvPr>
          <p:cNvSpPr/>
          <p:nvPr/>
        </p:nvSpPr>
        <p:spPr>
          <a:xfrm>
            <a:off x="395536" y="911617"/>
            <a:ext cx="8496944" cy="4893647"/>
          </a:xfrm>
          <a:prstGeom prst="rect">
            <a:avLst/>
          </a:prstGeom>
        </p:spPr>
        <p:txBody>
          <a:bodyPr wrap="square">
            <a:spAutoFit/>
          </a:bodyPr>
          <a:lstStyle/>
          <a:p>
            <a:r>
              <a:rPr lang="en-GB" sz="2400" b="1" dirty="0">
                <a:latin typeface="Calibri" panose="020F0502020204030204" pitchFamily="34" charset="0"/>
                <a:cs typeface="Calibri" panose="020F0502020204030204" pitchFamily="34" charset="0"/>
              </a:rPr>
              <a:t>Aim</a:t>
            </a:r>
            <a:r>
              <a:rPr lang="en-GB" sz="2400" dirty="0">
                <a:latin typeface="Calibri" panose="020F0502020204030204" pitchFamily="34" charset="0"/>
                <a:cs typeface="Calibri" panose="020F0502020204030204" pitchFamily="34" charset="0"/>
              </a:rPr>
              <a:t>: This session is for you to gain an awareness of the APP</a:t>
            </a:r>
          </a:p>
          <a:p>
            <a:endParaRPr lang="en-GB" sz="2400" dirty="0">
              <a:latin typeface="Calibri" panose="020F0502020204030204" pitchFamily="34" charset="0"/>
              <a:cs typeface="Calibri" panose="020F0502020204030204" pitchFamily="34" charset="0"/>
            </a:endParaRPr>
          </a:p>
          <a:p>
            <a:pPr lvl="0"/>
            <a:r>
              <a:rPr lang="en-GB" sz="2400" b="1" dirty="0">
                <a:latin typeface="Calibri" panose="020F0502020204030204" pitchFamily="34" charset="0"/>
                <a:cs typeface="Calibri" panose="020F0502020204030204" pitchFamily="34" charset="0"/>
              </a:rPr>
              <a:t>Learning Outcomes:</a:t>
            </a:r>
          </a:p>
          <a:p>
            <a:pPr lvl="0"/>
            <a:endParaRPr lang="en-GB" sz="2400" b="1" dirty="0">
              <a:latin typeface="Calibri" panose="020F0502020204030204" pitchFamily="34" charset="0"/>
              <a:cs typeface="Calibri" panose="020F0502020204030204" pitchFamily="34" charset="0"/>
            </a:endParaRP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Describe the next phase of the PEQF Student Officer journey namely The Accompanied Patrol Phase</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Describe the Role of a Professional Development Officer</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Describe the Role of the Assessment Team and PDU Sgt.</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Recognise the mandatory criteria for the APP phase.</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Recognise the PDU estate and staff</a:t>
            </a:r>
          </a:p>
          <a:p>
            <a:pPr marL="285750" lvl="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Recognise the importance of this phase in line with the Unsatisfactory Performance Procedures for Students Officers</a:t>
            </a:r>
          </a:p>
          <a:p>
            <a:pPr lvl="0"/>
            <a:endParaRPr lang="en-GB" sz="24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93087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E3E8E-F98C-42DD-92B3-05D97C6B72A2}"/>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417B97E0-4255-43D3-BD4C-1075DE8EFF06}"/>
              </a:ext>
            </a:extLst>
          </p:cNvPr>
          <p:cNvSpPr>
            <a:spLocks noGrp="1"/>
          </p:cNvSpPr>
          <p:nvPr>
            <p:ph idx="1"/>
          </p:nvPr>
        </p:nvSpPr>
        <p:spPr/>
        <p:txBody>
          <a:bodyPr/>
          <a:lstStyle/>
          <a:p>
            <a:endParaRPr lang="en-GB" dirty="0"/>
          </a:p>
          <a:p>
            <a:endParaRPr lang="en-GB" dirty="0"/>
          </a:p>
        </p:txBody>
      </p:sp>
      <p:pic>
        <p:nvPicPr>
          <p:cNvPr id="1026" name="Picture 2" descr="Image result for question mark image">
            <a:extLst>
              <a:ext uri="{FF2B5EF4-FFF2-40B4-BE49-F238E27FC236}">
                <a16:creationId xmlns:a16="http://schemas.microsoft.com/office/drawing/2014/main" id="{460E9D70-FD32-4D70-8827-1C346E1F9E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196752"/>
            <a:ext cx="6768752"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1304080"/>
      </p:ext>
    </p:extLst>
  </p:cSld>
  <p:clrMapOvr>
    <a:masterClrMapping/>
  </p:clrMapOvr>
</p:sld>
</file>

<file path=ppt/theme/theme1.xml><?xml version="1.0" encoding="utf-8"?>
<a:theme xmlns:a="http://schemas.openxmlformats.org/drawingml/2006/main" name="File Quality and Timeliness ACC Performance Meeting July 14">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TotalTime>
  <Words>1006</Words>
  <Application>Microsoft Office PowerPoint</Application>
  <PresentationFormat>On-screen Show (4:3)</PresentationFormat>
  <Paragraphs>257</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Wingdings</vt:lpstr>
      <vt:lpstr>File Quality and Timeliness ACC Performance Meeting July 14</vt:lpstr>
      <vt:lpstr>Accompanied Patrol Phase Professional Development Unit  Chief Inspector Lysha Thompson</vt:lpstr>
      <vt:lpstr>Aims &amp; Objectives</vt:lpstr>
      <vt:lpstr>Acronyms</vt:lpstr>
      <vt:lpstr>What do we know already?</vt:lpstr>
      <vt:lpstr>What’s Next?</vt:lpstr>
      <vt:lpstr>APP Criteria</vt:lpstr>
      <vt:lpstr>The Patrol Log</vt:lpstr>
      <vt:lpstr>Assessment </vt:lpstr>
      <vt:lpstr>Who’s who?</vt:lpstr>
      <vt:lpstr>What do we know?</vt:lpstr>
      <vt:lpstr>Aims &amp; Objectives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Accompanied Patrol Phase Professional Development Unit Chief Inspector Lysha Thompson</dc:title>
  <dc:creator>Thompson, Lysha</dc:creator>
  <cp:lastModifiedBy>Thompson, Lysha</cp:lastModifiedBy>
  <cp:revision>1</cp:revision>
  <dcterms:created xsi:type="dcterms:W3CDTF">2020-12-02T13:50:46Z</dcterms:created>
  <dcterms:modified xsi:type="dcterms:W3CDTF">2021-01-10T12:48:11Z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2acd28b-79a3-4a0f-b0ff-4b75658b1549_Enabled">
    <vt:lpwstr>True</vt:lpwstr>
  </property>
  <property fmtid="{D5CDD505-2E9C-101B-9397-08002B2CF9AE}" pid="3" name="MSIP_Label_f2acd28b-79a3-4a0f-b0ff-4b75658b1549_SiteId">
    <vt:lpwstr>e46c8472-ef5d-4b63-bc74-4a60db42c371</vt:lpwstr>
  </property>
  <property fmtid="{D5CDD505-2E9C-101B-9397-08002B2CF9AE}" pid="4" name="MSIP_Label_f2acd28b-79a3-4a0f-b0ff-4b75658b1549_Owner">
    <vt:lpwstr>lysha.thompson@gwent.police.uk</vt:lpwstr>
  </property>
  <property fmtid="{D5CDD505-2E9C-101B-9397-08002B2CF9AE}" pid="5" name="MSIP_Label_f2acd28b-79a3-4a0f-b0ff-4b75658b1549_SetDate">
    <vt:lpwstr>2020-12-02T14:16:43.9785083Z</vt:lpwstr>
  </property>
  <property fmtid="{D5CDD505-2E9C-101B-9397-08002B2CF9AE}" pid="6" name="MSIP_Label_f2acd28b-79a3-4a0f-b0ff-4b75658b1549_Name">
    <vt:lpwstr>OFFICIAL</vt:lpwstr>
  </property>
  <property fmtid="{D5CDD505-2E9C-101B-9397-08002B2CF9AE}" pid="7" name="MSIP_Label_f2acd28b-79a3-4a0f-b0ff-4b75658b1549_Application">
    <vt:lpwstr>Microsoft Azure Information Protection</vt:lpwstr>
  </property>
  <property fmtid="{D5CDD505-2E9C-101B-9397-08002B2CF9AE}" pid="8" name="MSIP_Label_f2acd28b-79a3-4a0f-b0ff-4b75658b1549_ActionId">
    <vt:lpwstr>3b67c2e8-680b-4d3f-b2a8-13c9a2769828</vt:lpwstr>
  </property>
  <property fmtid="{D5CDD505-2E9C-101B-9397-08002B2CF9AE}" pid="9" name="MSIP_Label_f2acd28b-79a3-4a0f-b0ff-4b75658b1549_Extended_MSFT_Method">
    <vt:lpwstr>Automatic</vt:lpwstr>
  </property>
  <property fmtid="{D5CDD505-2E9C-101B-9397-08002B2CF9AE}" pid="10" name="Sensitivity">
    <vt:lpwstr>OFFICIAL</vt:lpwstr>
  </property>
</Properties>
</file>