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32"/>
  </p:notesMasterIdLst>
  <p:handoutMasterIdLst>
    <p:handoutMasterId r:id="rId33"/>
  </p:handoutMasterIdLst>
  <p:sldIdLst>
    <p:sldId id="288" r:id="rId2"/>
    <p:sldId id="257" r:id="rId3"/>
    <p:sldId id="260" r:id="rId4"/>
    <p:sldId id="261" r:id="rId5"/>
    <p:sldId id="262" r:id="rId6"/>
    <p:sldId id="284" r:id="rId7"/>
    <p:sldId id="259" r:id="rId8"/>
    <p:sldId id="285" r:id="rId9"/>
    <p:sldId id="287" r:id="rId10"/>
    <p:sldId id="289" r:id="rId11"/>
    <p:sldId id="263" r:id="rId12"/>
    <p:sldId id="264" r:id="rId13"/>
    <p:sldId id="265" r:id="rId14"/>
    <p:sldId id="266" r:id="rId15"/>
    <p:sldId id="267" r:id="rId16"/>
    <p:sldId id="268" r:id="rId17"/>
    <p:sldId id="270" r:id="rId18"/>
    <p:sldId id="271" r:id="rId19"/>
    <p:sldId id="272" r:id="rId20"/>
    <p:sldId id="273" r:id="rId21"/>
    <p:sldId id="274" r:id="rId22"/>
    <p:sldId id="275" r:id="rId23"/>
    <p:sldId id="276" r:id="rId24"/>
    <p:sldId id="277" r:id="rId25"/>
    <p:sldId id="278" r:id="rId26"/>
    <p:sldId id="279" r:id="rId27"/>
    <p:sldId id="282" r:id="rId28"/>
    <p:sldId id="283" r:id="rId29"/>
    <p:sldId id="280" r:id="rId30"/>
    <p:sldId id="281" r:id="rId3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2437342-E61E-456D-9BB5-8990A2B79F61}" type="datetimeFigureOut">
              <a:rPr lang="en-GB" smtClean="0"/>
              <a:t>11/05/2018</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71878EC7-F40E-495D-AFE7-FFD903A32768}" type="slidenum">
              <a:rPr lang="en-GB" smtClean="0"/>
              <a:t>‹#›</a:t>
            </a:fld>
            <a:endParaRPr lang="en-GB"/>
          </a:p>
        </p:txBody>
      </p:sp>
    </p:spTree>
    <p:extLst>
      <p:ext uri="{BB962C8B-B14F-4D97-AF65-F5344CB8AC3E}">
        <p14:creationId xmlns:p14="http://schemas.microsoft.com/office/powerpoint/2010/main" val="2301347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71DCAB8-F793-4417-B19F-CC7C8377ABDF}" type="datetimeFigureOut">
              <a:rPr lang="en-GB" smtClean="0"/>
              <a:t>11/05/2018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4840EA4-158E-4227-9733-832C19EF6BE4}" type="slidenum">
              <a:rPr lang="en-GB" smtClean="0"/>
              <a:t>‹#›</a:t>
            </a:fld>
            <a:endParaRPr lang="en-GB"/>
          </a:p>
        </p:txBody>
      </p:sp>
    </p:spTree>
    <p:extLst>
      <p:ext uri="{BB962C8B-B14F-4D97-AF65-F5344CB8AC3E}">
        <p14:creationId xmlns:p14="http://schemas.microsoft.com/office/powerpoint/2010/main" val="3785849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40A3C26E-E365-4A7E-8BEA-313D0B1EDCDA}" type="slidenum">
              <a:rPr lang="en-US" altLang="en-US" sz="1000" b="0" smtClean="0">
                <a:solidFill>
                  <a:schemeClr val="tx1"/>
                </a:solidFill>
                <a:latin typeface="Times New Roman" panose="02020603050405020304" pitchFamily="18" charset="0"/>
              </a:rPr>
              <a:pPr/>
              <a:t>3</a:t>
            </a:fld>
            <a:endParaRPr lang="en-US" altLang="en-US" sz="1000" b="0" smtClean="0">
              <a:solidFill>
                <a:schemeClr val="tx1"/>
              </a:solidFill>
              <a:latin typeface="Times New Roman" panose="02020603050405020304" pitchFamily="18" charset="0"/>
            </a:endParaRPr>
          </a:p>
        </p:txBody>
      </p:sp>
      <p:sp>
        <p:nvSpPr>
          <p:cNvPr id="31747" name="Rectangle 2"/>
          <p:cNvSpPr>
            <a:spLocks noGrp="1" noRot="1" noChangeAspect="1" noChangeArrowheads="1" noTextEdit="1"/>
          </p:cNvSpPr>
          <p:nvPr>
            <p:ph type="sldImg"/>
          </p:nvPr>
        </p:nvSpPr>
        <p:spPr>
          <a:xfrm>
            <a:off x="101600" y="750888"/>
            <a:ext cx="6594475" cy="3709987"/>
          </a:xfrm>
          <a:ln cap="flat"/>
        </p:spPr>
      </p:sp>
      <p:sp>
        <p:nvSpPr>
          <p:cNvPr id="31748"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2753054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E2500A5-FC61-48F8-B28C-51E5705B0510}" type="slidenum">
              <a:rPr lang="en-US" altLang="en-US" sz="1000" b="0" smtClean="0">
                <a:solidFill>
                  <a:schemeClr val="tx1"/>
                </a:solidFill>
                <a:latin typeface="Times New Roman" panose="02020603050405020304" pitchFamily="18" charset="0"/>
              </a:rPr>
              <a:pPr/>
              <a:t>4</a:t>
            </a:fld>
            <a:endParaRPr lang="en-US" altLang="en-US" sz="1000" b="0" smtClean="0">
              <a:solidFill>
                <a:schemeClr val="tx1"/>
              </a:solidFill>
              <a:latin typeface="Times New Roman" panose="02020603050405020304" pitchFamily="18" charset="0"/>
            </a:endParaRPr>
          </a:p>
        </p:txBody>
      </p:sp>
      <p:sp>
        <p:nvSpPr>
          <p:cNvPr id="33795" name="Rectangle 2"/>
          <p:cNvSpPr>
            <a:spLocks noGrp="1" noRot="1" noChangeAspect="1" noChangeArrowheads="1" noTextEdit="1"/>
          </p:cNvSpPr>
          <p:nvPr>
            <p:ph type="sldImg"/>
          </p:nvPr>
        </p:nvSpPr>
        <p:spPr>
          <a:xfrm>
            <a:off x="101600" y="750888"/>
            <a:ext cx="6594475" cy="3709987"/>
          </a:xfrm>
          <a:ln cap="flat"/>
        </p:spPr>
      </p:sp>
      <p:sp>
        <p:nvSpPr>
          <p:cNvPr id="33796"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29803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69C77887-ECC2-43CF-A5DB-0C3F23FDDE3A}" type="slidenum">
              <a:rPr lang="en-US" altLang="en-US" sz="1000" b="0" smtClean="0">
                <a:solidFill>
                  <a:schemeClr val="tx1"/>
                </a:solidFill>
                <a:latin typeface="Times New Roman" panose="02020603050405020304" pitchFamily="18" charset="0"/>
              </a:rPr>
              <a:pPr/>
              <a:t>11</a:t>
            </a:fld>
            <a:endParaRPr lang="en-US" altLang="en-US" sz="1000" b="0" smtClean="0">
              <a:solidFill>
                <a:schemeClr val="tx1"/>
              </a:solidFill>
              <a:latin typeface="Times New Roman" panose="02020603050405020304" pitchFamily="18" charset="0"/>
            </a:endParaRPr>
          </a:p>
        </p:txBody>
      </p:sp>
      <p:sp>
        <p:nvSpPr>
          <p:cNvPr id="36867" name="Rectangle 2"/>
          <p:cNvSpPr>
            <a:spLocks noGrp="1" noChangeArrowheads="1"/>
          </p:cNvSpPr>
          <p:nvPr>
            <p:ph type="body" idx="1"/>
          </p:nvPr>
        </p:nvSpPr>
        <p:spPr>
          <a:noFill/>
        </p:spPr>
        <p:txBody>
          <a:bodyPr/>
          <a:lstStyle/>
          <a:p>
            <a:r>
              <a:rPr lang="en-US" altLang="en-US" smtClean="0">
                <a:cs typeface="Arial" panose="020B0604020202020204" pitchFamily="34" charset="0"/>
              </a:rPr>
              <a:t>The three interlinked elements in the Bruntland Commission’s sustainable development equation are environment, economy, and society. </a:t>
            </a:r>
          </a:p>
        </p:txBody>
      </p:sp>
      <p:sp>
        <p:nvSpPr>
          <p:cNvPr id="36868" name="Rectangle 3"/>
          <p:cNvSpPr>
            <a:spLocks noGrp="1" noRot="1" noChangeAspect="1" noChangeArrowheads="1" noTextEdit="1"/>
          </p:cNvSpPr>
          <p:nvPr>
            <p:ph type="sldImg"/>
          </p:nvPr>
        </p:nvSpPr>
        <p:spPr>
          <a:xfrm>
            <a:off x="101600" y="750888"/>
            <a:ext cx="6594475" cy="3709987"/>
          </a:xfrm>
          <a:ln cap="flat"/>
        </p:spPr>
      </p:sp>
    </p:spTree>
    <p:extLst>
      <p:ext uri="{BB962C8B-B14F-4D97-AF65-F5344CB8AC3E}">
        <p14:creationId xmlns:p14="http://schemas.microsoft.com/office/powerpoint/2010/main" val="3698760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4045B44-86E9-40CD-A0F2-59CF6D021CCB}" type="slidenum">
              <a:rPr lang="en-US" altLang="en-US" sz="1000" b="0" smtClean="0">
                <a:solidFill>
                  <a:schemeClr val="tx1"/>
                </a:solidFill>
                <a:latin typeface="Times New Roman" panose="02020603050405020304" pitchFamily="18" charset="0"/>
              </a:rPr>
              <a:pPr/>
              <a:t>12</a:t>
            </a:fld>
            <a:endParaRPr lang="en-US" altLang="en-US" sz="1000" b="0" smtClean="0">
              <a:solidFill>
                <a:schemeClr val="tx1"/>
              </a:solidFill>
              <a:latin typeface="Times New Roman" panose="02020603050405020304" pitchFamily="18" charset="0"/>
            </a:endParaRPr>
          </a:p>
        </p:txBody>
      </p:sp>
      <p:sp>
        <p:nvSpPr>
          <p:cNvPr id="38915" name="Rectangle 2"/>
          <p:cNvSpPr>
            <a:spLocks noGrp="1" noChangeArrowheads="1"/>
          </p:cNvSpPr>
          <p:nvPr>
            <p:ph type="body" idx="1"/>
          </p:nvPr>
        </p:nvSpPr>
        <p:spPr>
          <a:noFill/>
        </p:spPr>
        <p:txBody>
          <a:bodyPr/>
          <a:lstStyle/>
          <a:p>
            <a:r>
              <a:rPr lang="en-US" altLang="en-US" smtClean="0">
                <a:cs typeface="Arial" panose="020B0604020202020204" pitchFamily="34" charset="0"/>
              </a:rPr>
              <a:t>The three interlinked elements in the Bruntland Commission’s sustainable development equation are environment, economy, and society. </a:t>
            </a:r>
          </a:p>
        </p:txBody>
      </p:sp>
      <p:sp>
        <p:nvSpPr>
          <p:cNvPr id="38916" name="Rectangle 3"/>
          <p:cNvSpPr>
            <a:spLocks noGrp="1" noRot="1" noChangeAspect="1" noChangeArrowheads="1" noTextEdit="1"/>
          </p:cNvSpPr>
          <p:nvPr>
            <p:ph type="sldImg"/>
          </p:nvPr>
        </p:nvSpPr>
        <p:spPr>
          <a:xfrm>
            <a:off x="101600" y="750888"/>
            <a:ext cx="6594475" cy="3709987"/>
          </a:xfrm>
          <a:ln cap="flat"/>
        </p:spPr>
      </p:sp>
    </p:spTree>
    <p:extLst>
      <p:ext uri="{BB962C8B-B14F-4D97-AF65-F5344CB8AC3E}">
        <p14:creationId xmlns:p14="http://schemas.microsoft.com/office/powerpoint/2010/main" val="597521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4C8E16E-C743-4EA5-957E-487B4C65DD60}" type="slidenum">
              <a:rPr lang="en-US" altLang="en-US" sz="1000" b="0" smtClean="0">
                <a:solidFill>
                  <a:schemeClr val="tx1"/>
                </a:solidFill>
                <a:latin typeface="Times New Roman" panose="02020603050405020304" pitchFamily="18" charset="0"/>
              </a:rPr>
              <a:pPr/>
              <a:t>13</a:t>
            </a:fld>
            <a:endParaRPr lang="en-US" altLang="en-US" sz="1000" b="0" smtClean="0">
              <a:solidFill>
                <a:schemeClr val="tx1"/>
              </a:solidFill>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a:xfrm>
            <a:off x="101600" y="750888"/>
            <a:ext cx="6594475" cy="3709987"/>
          </a:xfrm>
          <a:ln cap="flat"/>
        </p:spPr>
      </p:sp>
      <p:sp>
        <p:nvSpPr>
          <p:cNvPr id="40964"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875887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61E0F75-FD52-4513-A0BD-E4BA0DD4C160}" type="slidenum">
              <a:rPr lang="en-US" altLang="en-US" sz="1000" b="0" smtClean="0">
                <a:solidFill>
                  <a:schemeClr val="tx1"/>
                </a:solidFill>
                <a:latin typeface="Times New Roman" panose="02020603050405020304" pitchFamily="18" charset="0"/>
              </a:rPr>
              <a:pPr/>
              <a:t>14</a:t>
            </a:fld>
            <a:endParaRPr lang="en-US" altLang="en-US" sz="1000" b="0" smtClean="0">
              <a:solidFill>
                <a:schemeClr val="tx1"/>
              </a:solidFill>
              <a:latin typeface="Times New Roman" panose="02020603050405020304" pitchFamily="18" charset="0"/>
            </a:endParaRPr>
          </a:p>
        </p:txBody>
      </p:sp>
      <p:sp>
        <p:nvSpPr>
          <p:cNvPr id="43011" name="Rectangle 2"/>
          <p:cNvSpPr>
            <a:spLocks noGrp="1" noRot="1" noChangeAspect="1" noChangeArrowheads="1" noTextEdit="1"/>
          </p:cNvSpPr>
          <p:nvPr>
            <p:ph type="sldImg"/>
          </p:nvPr>
        </p:nvSpPr>
        <p:spPr>
          <a:xfrm>
            <a:off x="93663" y="746125"/>
            <a:ext cx="6610350" cy="3719513"/>
          </a:xfrm>
          <a:ln cap="flat"/>
        </p:spPr>
      </p:sp>
      <p:sp>
        <p:nvSpPr>
          <p:cNvPr id="43012"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45975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C6937B04-1DAB-44F3-ABA6-7907E865FC29}" type="slidenum">
              <a:rPr lang="en-US" altLang="en-US" sz="1000" b="0" smtClean="0">
                <a:solidFill>
                  <a:schemeClr val="tx1"/>
                </a:solidFill>
                <a:latin typeface="Times New Roman" panose="02020603050405020304" pitchFamily="18" charset="0"/>
              </a:rPr>
              <a:pPr/>
              <a:t>15</a:t>
            </a:fld>
            <a:endParaRPr lang="en-US" altLang="en-US" sz="1000" b="0" smtClean="0">
              <a:solidFill>
                <a:schemeClr val="tx1"/>
              </a:solidFill>
              <a:latin typeface="Times New Roman" panose="02020603050405020304" pitchFamily="18" charset="0"/>
            </a:endParaRPr>
          </a:p>
        </p:txBody>
      </p:sp>
      <p:sp>
        <p:nvSpPr>
          <p:cNvPr id="45059" name="Rectangle 2"/>
          <p:cNvSpPr>
            <a:spLocks noGrp="1" noRot="1" noChangeAspect="1" noChangeArrowheads="1" noTextEdit="1"/>
          </p:cNvSpPr>
          <p:nvPr>
            <p:ph type="sldImg"/>
          </p:nvPr>
        </p:nvSpPr>
        <p:spPr>
          <a:xfrm>
            <a:off x="101600" y="750888"/>
            <a:ext cx="6594475" cy="3709987"/>
          </a:xfrm>
          <a:ln cap="flat"/>
        </p:spPr>
      </p:sp>
      <p:sp>
        <p:nvSpPr>
          <p:cNvPr id="45060"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182508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0C50A67-6689-4173-A33C-C7FBC7B95DC1}" type="slidenum">
              <a:rPr lang="en-US" altLang="en-US" sz="1000" b="0" smtClean="0">
                <a:solidFill>
                  <a:schemeClr val="tx1"/>
                </a:solidFill>
                <a:latin typeface="Times New Roman" panose="02020603050405020304" pitchFamily="18" charset="0"/>
              </a:rPr>
              <a:pPr/>
              <a:t>16</a:t>
            </a:fld>
            <a:endParaRPr lang="en-US" altLang="en-US" sz="1000" b="0" smtClean="0">
              <a:solidFill>
                <a:schemeClr val="tx1"/>
              </a:solidFill>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xfrm>
            <a:off x="101600" y="750888"/>
            <a:ext cx="6594475" cy="3709987"/>
          </a:xfrm>
          <a:ln cap="flat"/>
        </p:spPr>
      </p:sp>
      <p:sp>
        <p:nvSpPr>
          <p:cNvPr id="47108"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1324587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004D4C16-A13A-4937-ADC5-55AF28D5490F}" type="slidenum">
              <a:rPr lang="en-US" altLang="en-US" sz="1000" b="0" smtClean="0">
                <a:solidFill>
                  <a:schemeClr val="tx1"/>
                </a:solidFill>
                <a:latin typeface="Times New Roman" panose="02020603050405020304" pitchFamily="18" charset="0"/>
              </a:rPr>
              <a:pPr/>
              <a:t>17</a:t>
            </a:fld>
            <a:endParaRPr lang="en-US" altLang="en-US" sz="1000" b="0" smtClean="0">
              <a:solidFill>
                <a:schemeClr val="tx1"/>
              </a:solidFill>
              <a:latin typeface="Times New Roman" panose="02020603050405020304" pitchFamily="18" charset="0"/>
            </a:endParaRPr>
          </a:p>
        </p:txBody>
      </p:sp>
      <p:sp>
        <p:nvSpPr>
          <p:cNvPr id="51203" name="Rectangle 2"/>
          <p:cNvSpPr>
            <a:spLocks noGrp="1" noRot="1" noChangeAspect="1" noChangeArrowheads="1" noTextEdit="1"/>
          </p:cNvSpPr>
          <p:nvPr>
            <p:ph type="sldImg"/>
          </p:nvPr>
        </p:nvSpPr>
        <p:spPr>
          <a:xfrm>
            <a:off x="101600" y="750888"/>
            <a:ext cx="6594475" cy="3709987"/>
          </a:xfrm>
          <a:ln cap="flat"/>
        </p:spPr>
      </p:sp>
      <p:sp>
        <p:nvSpPr>
          <p:cNvPr id="51204"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36986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DC0C1A3-44CD-477D-8E06-6EE637582BC0}" type="slidenum">
              <a:rPr lang="en-US" altLang="en-US" sz="1000" b="0" smtClean="0">
                <a:solidFill>
                  <a:schemeClr val="tx1"/>
                </a:solidFill>
                <a:latin typeface="Times New Roman" panose="02020603050405020304" pitchFamily="18" charset="0"/>
              </a:rPr>
              <a:pPr/>
              <a:t>18</a:t>
            </a:fld>
            <a:endParaRPr lang="en-US" altLang="en-US" sz="1000" b="0" smtClean="0">
              <a:solidFill>
                <a:schemeClr val="tx1"/>
              </a:solidFill>
              <a:latin typeface="Times New Roman" panose="02020603050405020304" pitchFamily="18" charset="0"/>
            </a:endParaRPr>
          </a:p>
        </p:txBody>
      </p:sp>
      <p:sp>
        <p:nvSpPr>
          <p:cNvPr id="53251" name="Rectangle 2"/>
          <p:cNvSpPr>
            <a:spLocks noGrp="1" noRot="1" noChangeAspect="1" noChangeArrowheads="1" noTextEdit="1"/>
          </p:cNvSpPr>
          <p:nvPr>
            <p:ph type="sldImg"/>
          </p:nvPr>
        </p:nvSpPr>
        <p:spPr>
          <a:xfrm>
            <a:off x="101600" y="750888"/>
            <a:ext cx="6594475" cy="3709987"/>
          </a:xfrm>
          <a:ln cap="flat"/>
        </p:spPr>
      </p:sp>
      <p:sp>
        <p:nvSpPr>
          <p:cNvPr id="53252"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401813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7F5D29E7-8672-4C1E-B0D6-C7E103685056}" type="slidenum">
              <a:rPr lang="en-US" altLang="en-US" sz="1000" b="0" smtClean="0">
                <a:solidFill>
                  <a:schemeClr val="tx1"/>
                </a:solidFill>
                <a:latin typeface="Times New Roman" panose="02020603050405020304" pitchFamily="18" charset="0"/>
              </a:rPr>
              <a:pPr/>
              <a:t>19</a:t>
            </a:fld>
            <a:endParaRPr lang="en-US" altLang="en-US" sz="1000" b="0" smtClean="0">
              <a:solidFill>
                <a:schemeClr val="tx1"/>
              </a:solidFill>
              <a:latin typeface="Times New Roman" panose="02020603050405020304" pitchFamily="18" charset="0"/>
            </a:endParaRPr>
          </a:p>
        </p:txBody>
      </p:sp>
      <p:sp>
        <p:nvSpPr>
          <p:cNvPr id="55299" name="Rectangle 2"/>
          <p:cNvSpPr>
            <a:spLocks noGrp="1" noRot="1" noChangeAspect="1" noChangeArrowheads="1" noTextEdit="1"/>
          </p:cNvSpPr>
          <p:nvPr>
            <p:ph type="sldImg"/>
          </p:nvPr>
        </p:nvSpPr>
        <p:spPr>
          <a:xfrm>
            <a:off x="101600" y="750888"/>
            <a:ext cx="6594475" cy="3709987"/>
          </a:xfrm>
          <a:ln cap="flat"/>
        </p:spPr>
      </p:sp>
      <p:sp>
        <p:nvSpPr>
          <p:cNvPr id="55300" name="Rectangle 3"/>
          <p:cNvSpPr>
            <a:spLocks noGrp="1" noChangeArrowheads="1"/>
          </p:cNvSpPr>
          <p:nvPr>
            <p:ph type="body" idx="1"/>
          </p:nvPr>
        </p:nvSpPr>
        <p:spPr>
          <a:noFill/>
        </p:spPr>
        <p:txBody>
          <a:bodyPr/>
          <a:lstStyle/>
          <a:p>
            <a:endParaRPr lang="en-CA" altLang="en-US" smtClean="0">
              <a:cs typeface="Arial" panose="020B0604020202020204" pitchFamily="34" charset="0"/>
            </a:endParaRPr>
          </a:p>
        </p:txBody>
      </p:sp>
    </p:spTree>
    <p:extLst>
      <p:ext uri="{BB962C8B-B14F-4D97-AF65-F5344CB8AC3E}">
        <p14:creationId xmlns:p14="http://schemas.microsoft.com/office/powerpoint/2010/main" val="3915899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101600" y="750888"/>
            <a:ext cx="6594475" cy="3709987"/>
          </a:xfrm>
          <a:ln/>
        </p:spPr>
      </p:sp>
      <p:sp>
        <p:nvSpPr>
          <p:cNvPr id="63491" name="Notes Placeholder 2"/>
          <p:cNvSpPr>
            <a:spLocks noGrp="1"/>
          </p:cNvSpPr>
          <p:nvPr>
            <p:ph type="body" idx="1"/>
          </p:nvPr>
        </p:nvSpPr>
        <p:spPr>
          <a:noFill/>
        </p:spPr>
        <p:txBody>
          <a:bodyPr/>
          <a:lstStyle/>
          <a:p>
            <a:r>
              <a:rPr lang="en-GB" altLang="en-US" smtClean="0">
                <a:cs typeface="Arial" panose="020B0604020202020204" pitchFamily="34" charset="0"/>
              </a:rPr>
              <a:t>This is the triple bottom line.  The 3 P’s suggest that organisations need to consider these three elements when looking at sustainability.  It is important to remember that the appropriate consideration of the use of all resources must be undertaken in order for any organisations to survive into the future:  ie. Remain sustainable.  It would be very short sighted for an organisation not to consider its effects on the environment and people in its journey to achieve and maximise profit.  </a:t>
            </a:r>
          </a:p>
        </p:txBody>
      </p:sp>
      <p:sp>
        <p:nvSpPr>
          <p:cNvPr id="63492" name="Slide Number Placeholder 3"/>
          <p:cNvSpPr>
            <a:spLocks noGrp="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AF9CE82-63C1-40A5-88F6-A4E2D81911E6}" type="slidenum">
              <a:rPr lang="en-US" altLang="en-US" sz="1000" b="0" smtClean="0">
                <a:solidFill>
                  <a:schemeClr val="tx1"/>
                </a:solidFill>
                <a:latin typeface="Times New Roman" panose="02020603050405020304" pitchFamily="18" charset="0"/>
              </a:rPr>
              <a:pPr/>
              <a:t>25</a:t>
            </a:fld>
            <a:endParaRPr lang="en-US" altLang="en-US" sz="1000" b="0" smtClean="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6985417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6" name="TextBox 5"/>
            <p:cNvSpPr txBox="1"/>
            <p:nvPr/>
          </p:nvSpPr>
          <p:spPr>
            <a:xfrm>
              <a:off x="4147073" y="1381459"/>
              <a:ext cx="657872" cy="923330"/>
            </a:xfrm>
            <a:prstGeom prst="rect">
              <a:avLst/>
            </a:prstGeom>
            <a:noFill/>
          </p:spPr>
          <p:txBody>
            <a:bodyPr wrap="none">
              <a:spAutoFit/>
            </a:bodyPr>
            <a:lstStyle/>
            <a:p>
              <a:pPr eaLnBrk="1" hangingPunct="1">
                <a:defRPr/>
              </a:pPr>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5/11/2018</a:t>
            </a:fld>
            <a:endParaRPr lang="en-US" dirty="0"/>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11"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51134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871281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564218" y="2887665"/>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10" name="Footer Placeholder 4"/>
          <p:cNvSpPr>
            <a:spLocks noGrp="1"/>
          </p:cNvSpPr>
          <p:nvPr>
            <p:ph type="ftr" sz="quarter" idx="11"/>
          </p:nvPr>
        </p:nvSpPr>
        <p:spPr/>
        <p:txBody>
          <a:bodyPr/>
          <a:lstStyle>
            <a:lvl1pPr>
              <a:defRPr/>
            </a:lvl1pPr>
          </a:lstStyle>
          <a:p>
            <a:endParaRPr lang="en-US" dirty="0"/>
          </a:p>
        </p:txBody>
      </p:sp>
      <p:sp>
        <p:nvSpPr>
          <p:cNvPr id="11"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283039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564218" y="1392240"/>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B61BEF0D-F0BB-DE4B-95CE-6DB70DBA9567}" type="datetimeFigureOut">
              <a:rPr lang="en-US" smtClean="0"/>
              <a:pPr/>
              <a:t>5/11/2018</a:t>
            </a:fld>
            <a:endParaRPr lang="en-US" dirty="0"/>
          </a:p>
        </p:txBody>
      </p:sp>
      <p:sp>
        <p:nvSpPr>
          <p:cNvPr id="13" name="Footer Placeholder 5"/>
          <p:cNvSpPr>
            <a:spLocks noGrp="1"/>
          </p:cNvSpPr>
          <p:nvPr>
            <p:ph type="ftr" sz="quarter" idx="16"/>
          </p:nvPr>
        </p:nvSpPr>
        <p:spPr/>
        <p:txBody>
          <a:bodyPr/>
          <a:lstStyle>
            <a:lvl1pPr>
              <a:defRPr/>
            </a:lvl1pPr>
          </a:lstStyle>
          <a:p>
            <a:endParaRPr lang="en-US" dirty="0"/>
          </a:p>
        </p:txBody>
      </p:sp>
      <p:sp>
        <p:nvSpPr>
          <p:cNvPr id="14" name="Slide Number Placeholder 6"/>
          <p:cNvSpPr>
            <a:spLocks noGrp="1"/>
          </p:cNvSpPr>
          <p:nvPr>
            <p:ph type="sldNum" sz="quarter" idx="17"/>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479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564218" y="1392240"/>
            <a:ext cx="9038167" cy="923330"/>
            <a:chOff x="1172584" y="1381459"/>
            <a:chExt cx="6779110" cy="922735"/>
          </a:xfrm>
        </p:grpSpPr>
        <p:sp>
          <p:nvSpPr>
            <p:cNvPr id="8" name="TextBox 7"/>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12" name="Footer Placeholder 7"/>
          <p:cNvSpPr>
            <a:spLocks noGrp="1"/>
          </p:cNvSpPr>
          <p:nvPr>
            <p:ph type="ftr" sz="quarter" idx="11"/>
          </p:nvPr>
        </p:nvSpPr>
        <p:spPr/>
        <p:txBody>
          <a:bodyPr/>
          <a:lstStyle>
            <a:lvl1pPr>
              <a:defRPr/>
            </a:lvl1pPr>
          </a:lstStyle>
          <a:p>
            <a:endParaRPr lang="en-US" dirty="0"/>
          </a:p>
        </p:txBody>
      </p:sp>
      <p:sp>
        <p:nvSpPr>
          <p:cNvPr id="13" name="Slide Number Placeholder 8"/>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8782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564218" y="1392240"/>
            <a:ext cx="9038167" cy="923330"/>
            <a:chOff x="1172584" y="1381459"/>
            <a:chExt cx="6779110" cy="922735"/>
          </a:xfrm>
        </p:grpSpPr>
        <p:sp>
          <p:nvSpPr>
            <p:cNvPr id="4" name="TextBox 3"/>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8" name="Footer Placeholder 3"/>
          <p:cNvSpPr>
            <a:spLocks noGrp="1"/>
          </p:cNvSpPr>
          <p:nvPr>
            <p:ph type="ftr" sz="quarter" idx="11"/>
          </p:nvPr>
        </p:nvSpPr>
        <p:spPr/>
        <p:txBody>
          <a:bodyPr/>
          <a:lstStyle>
            <a:lvl1pPr>
              <a:defRPr/>
            </a:lvl1pPr>
          </a:lstStyle>
          <a:p>
            <a:endParaRPr lang="en-US" dirty="0"/>
          </a:p>
        </p:txBody>
      </p:sp>
      <p:sp>
        <p:nvSpPr>
          <p:cNvPr id="9" name="Slide Number Placeholder 4"/>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814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2633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5713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932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6620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6124839" y="2879229"/>
            <a:ext cx="5481639" cy="923330"/>
            <a:chOff x="1813750" y="1496502"/>
            <a:chExt cx="5480156" cy="693242"/>
          </a:xfrm>
        </p:grpSpPr>
        <p:sp>
          <p:nvSpPr>
            <p:cNvPr id="5" name="TextBox 4"/>
            <p:cNvSpPr txBox="1">
              <a:spLocks noChangeArrowheads="1"/>
            </p:cNvSpPr>
            <p:nvPr/>
          </p:nvSpPr>
          <p:spPr bwMode="auto">
            <a:xfrm>
              <a:off x="4147107" y="1496502"/>
              <a:ext cx="876926" cy="693242"/>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flipH="1" flipV="1">
              <a:off x="1813750" y="1926557"/>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4424" y="1929735"/>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9" name="Footer Placeholder 4"/>
          <p:cNvSpPr>
            <a:spLocks noGrp="1"/>
          </p:cNvSpPr>
          <p:nvPr>
            <p:ph type="ftr" sz="quarter" idx="11"/>
          </p:nvPr>
        </p:nvSpPr>
        <p:spPr/>
        <p:txBody>
          <a:bodyPr/>
          <a:lstStyle>
            <a:lvl1pPr>
              <a:defRPr/>
            </a:lvl1pPr>
          </a:lstStyle>
          <a:p>
            <a:endParaRPr lang="en-US" dirty="0"/>
          </a:p>
        </p:txBody>
      </p:sp>
      <p:sp>
        <p:nvSpPr>
          <p:cNvPr id="10" name="Slide Number Placeholder 5"/>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554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1029" name="Title Placeholder 1"/>
          <p:cNvSpPr>
            <a:spLocks noGrp="1"/>
          </p:cNvSpPr>
          <p:nvPr>
            <p:ph type="title"/>
          </p:nvPr>
        </p:nvSpPr>
        <p:spPr bwMode="auto">
          <a:xfrm>
            <a:off x="918634" y="569913"/>
            <a:ext cx="10342033"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30" name="Text Placeholder 2"/>
          <p:cNvSpPr>
            <a:spLocks noGrp="1"/>
          </p:cNvSpPr>
          <p:nvPr>
            <p:ph type="body" idx="1"/>
          </p:nvPr>
        </p:nvSpPr>
        <p:spPr bwMode="auto">
          <a:xfrm>
            <a:off x="931334" y="2247901"/>
            <a:ext cx="10329333"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80484" y="6161089"/>
            <a:ext cx="2844800" cy="365125"/>
          </a:xfrm>
          <a:prstGeom prst="rect">
            <a:avLst/>
          </a:prstGeom>
        </p:spPr>
        <p:txBody>
          <a:bodyPr vert="horz" lIns="91440" tIns="45720" rIns="91440" bIns="45720" rtlCol="0" anchor="ctr"/>
          <a:lstStyle>
            <a:lvl1pPr algn="l" eaLnBrk="1" hangingPunct="1">
              <a:defRPr sz="1200">
                <a:solidFill>
                  <a:schemeClr val="tx2"/>
                </a:solidFill>
                <a:latin typeface="Arial" charset="0"/>
                <a:ea typeface="ＭＳ Ｐゴシック" charset="0"/>
                <a:cs typeface="+mn-cs"/>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3"/>
          </p:nvPr>
        </p:nvSpPr>
        <p:spPr>
          <a:xfrm>
            <a:off x="4165600" y="6161089"/>
            <a:ext cx="3860800" cy="365125"/>
          </a:xfrm>
          <a:prstGeom prst="rect">
            <a:avLst/>
          </a:prstGeom>
        </p:spPr>
        <p:txBody>
          <a:bodyPr vert="horz" lIns="91440" tIns="45720" rIns="91440" bIns="45720" rtlCol="0" anchor="ctr"/>
          <a:lstStyle>
            <a:lvl1pPr algn="ctr" eaLnBrk="1" hangingPunct="1">
              <a:defRPr sz="1200">
                <a:solidFill>
                  <a:schemeClr val="tx2"/>
                </a:solidFill>
                <a:latin typeface="Arial" charset="0"/>
                <a:ea typeface="ＭＳ Ｐゴシック" charset="0"/>
                <a:cs typeface="+mn-cs"/>
              </a:defRPr>
            </a:lvl1pPr>
          </a:lstStyle>
          <a:p>
            <a:endParaRPr lang="en-US" dirty="0"/>
          </a:p>
        </p:txBody>
      </p:sp>
      <p:sp>
        <p:nvSpPr>
          <p:cNvPr id="6" name="Slide Number Placeholder 5"/>
          <p:cNvSpPr>
            <a:spLocks noGrp="1"/>
          </p:cNvSpPr>
          <p:nvPr>
            <p:ph type="sldNum" sz="quarter" idx="4"/>
          </p:nvPr>
        </p:nvSpPr>
        <p:spPr>
          <a:xfrm>
            <a:off x="8851900" y="6161089"/>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230262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rtl="0" eaLnBrk="1" fontAlgn="base" hangingPunct="1">
        <a:spcBef>
          <a:spcPct val="0"/>
        </a:spcBef>
        <a:spcAft>
          <a:spcPct val="0"/>
        </a:spcAft>
        <a:defRPr sz="5400" kern="1200">
          <a:solidFill>
            <a:schemeClr val="tx2"/>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125" indent="-365125" algn="l" rtl="0" eaLnBrk="1" fontAlgn="base" hangingPunct="1">
        <a:spcBef>
          <a:spcPct val="20000"/>
        </a:spcBef>
        <a:spcAft>
          <a:spcPct val="0"/>
        </a:spcAft>
        <a:buClr>
          <a:schemeClr val="accent1"/>
        </a:buClr>
        <a:buFont typeface="Wingdings" panose="05000000000000000000" pitchFamily="2" charset="2"/>
        <a:buChar char=""/>
        <a:defRPr sz="2400" kern="1200">
          <a:solidFill>
            <a:srgbClr val="262626"/>
          </a:solidFill>
          <a:latin typeface="+mn-lt"/>
          <a:ea typeface="MS PGothic" panose="020B0600070205080204" pitchFamily="34" charset="-128"/>
          <a:cs typeface="ＭＳ Ｐゴシック" charset="0"/>
        </a:defRPr>
      </a:lvl1pPr>
      <a:lvl2pPr marL="776288" indent="-365125" algn="l" rtl="0" eaLnBrk="1" fontAlgn="base" hangingPunct="1">
        <a:spcBef>
          <a:spcPct val="20000"/>
        </a:spcBef>
        <a:spcAft>
          <a:spcPct val="0"/>
        </a:spcAft>
        <a:buClr>
          <a:schemeClr val="accent1"/>
        </a:buClr>
        <a:buFont typeface="Wingdings" panose="05000000000000000000" pitchFamily="2" charset="2"/>
        <a:buChar char=""/>
        <a:defRPr sz="2200" kern="1200">
          <a:solidFill>
            <a:srgbClr val="262626"/>
          </a:solidFill>
          <a:latin typeface="+mn-lt"/>
          <a:ea typeface="MS PGothic" panose="020B0600070205080204" pitchFamily="34" charset="-128"/>
          <a:cs typeface="+mn-cs"/>
        </a:defRPr>
      </a:lvl2pPr>
      <a:lvl3pPr marL="1143000" indent="-365125" algn="l" rtl="0" eaLnBrk="1" fontAlgn="base" hangingPunct="1">
        <a:spcBef>
          <a:spcPct val="20000"/>
        </a:spcBef>
        <a:spcAft>
          <a:spcPct val="0"/>
        </a:spcAft>
        <a:buClr>
          <a:schemeClr val="accent1"/>
        </a:buClr>
        <a:buFont typeface="Wingdings" panose="05000000000000000000" pitchFamily="2" charset="2"/>
        <a:buChar char=""/>
        <a:defRPr sz="2000" kern="1200">
          <a:solidFill>
            <a:srgbClr val="262626"/>
          </a:solidFill>
          <a:latin typeface="+mn-lt"/>
          <a:ea typeface="MS PGothic" panose="020B0600070205080204" pitchFamily="34" charset="-128"/>
          <a:cs typeface="+mn-cs"/>
        </a:defRPr>
      </a:lvl3pPr>
      <a:lvl4pPr marL="1508125" indent="-319088"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828800" indent="-319088" algn="l" rtl="0" eaLnBrk="1" fontAlgn="base" hangingPunct="1">
        <a:spcBef>
          <a:spcPct val="20000"/>
        </a:spcBef>
        <a:spcAft>
          <a:spcPct val="0"/>
        </a:spcAft>
        <a:buClr>
          <a:schemeClr val="accent1"/>
        </a:buClr>
        <a:buFont typeface="Wingdings" panose="05000000000000000000" pitchFamily="2" charset="2"/>
        <a:buChar char=""/>
        <a:defRPr sz="1600" kern="1200">
          <a:solidFill>
            <a:srgbClr val="262626"/>
          </a:solidFill>
          <a:latin typeface="+mn-lt"/>
          <a:ea typeface="MS PGothic" panose="020B0600070205080204" pitchFamily="34" charset="-128"/>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xojB_19rfQ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2lhJNttTBNU"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youtube.com/watch?v=6BkcviD65Bo" TargetMode="Externa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hyperlink" Target="http://www.ted.com/talks/chris_mcknett_the_investment_logic_for_sustainabilit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investopedia.com/terms/e/eps.asp" TargetMode="External"/><Relationship Id="rId2" Type="http://schemas.openxmlformats.org/officeDocument/2006/relationships/hyperlink" Target="http://www.investopedia.com/terms/n/netincome.asp" TargetMode="External"/><Relationship Id="rId1" Type="http://schemas.openxmlformats.org/officeDocument/2006/relationships/slideLayout" Target="../slideLayouts/slideLayout2.xml"/><Relationship Id="rId5" Type="http://schemas.openxmlformats.org/officeDocument/2006/relationships/hyperlink" Target="http://www.investopedia.com/terms/r/revenue.asp" TargetMode="External"/><Relationship Id="rId4" Type="http://schemas.openxmlformats.org/officeDocument/2006/relationships/hyperlink" Target="http://www.investopedia.com/video/play/introduction-income-statement/"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investopedia.com/terms/e/economic-value.asp" TargetMode="External"/><Relationship Id="rId2" Type="http://schemas.openxmlformats.org/officeDocument/2006/relationships/hyperlink" Target="http://www.investopedia.com/terms/s/socialresponsibility.asp" TargetMode="External"/><Relationship Id="rId1" Type="http://schemas.openxmlformats.org/officeDocument/2006/relationships/slideLayout" Target="../slideLayouts/slideLayout2.xml"/><Relationship Id="rId4" Type="http://schemas.openxmlformats.org/officeDocument/2006/relationships/hyperlink" Target="http://www.investopedia.com/terms/s/separateaccount.asp"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476673"/>
            <a:ext cx="8424936" cy="2643047"/>
          </a:xfrm>
        </p:spPr>
        <p:txBody>
          <a:bodyPr/>
          <a:lstStyle/>
          <a:p>
            <a:r>
              <a:rPr lang="en-GB" sz="4400" dirty="0"/>
              <a:t>Investing, Financing, Performing and Decision Making in Sustainability</a:t>
            </a:r>
          </a:p>
        </p:txBody>
      </p:sp>
      <p:sp>
        <p:nvSpPr>
          <p:cNvPr id="3" name="Subtitle 2"/>
          <p:cNvSpPr>
            <a:spLocks noGrp="1"/>
          </p:cNvSpPr>
          <p:nvPr>
            <p:ph type="subTitle" idx="1"/>
          </p:nvPr>
        </p:nvSpPr>
        <p:spPr/>
        <p:txBody>
          <a:bodyPr/>
          <a:lstStyle/>
          <a:p>
            <a:r>
              <a:rPr lang="en-GB" dirty="0" smtClean="0"/>
              <a:t>Financial Management for the Hotel Industry</a:t>
            </a:r>
            <a:endParaRPr lang="en-GB" dirty="0"/>
          </a:p>
        </p:txBody>
      </p:sp>
    </p:spTree>
    <p:extLst>
      <p:ext uri="{BB962C8B-B14F-4D97-AF65-F5344CB8AC3E}">
        <p14:creationId xmlns:p14="http://schemas.microsoft.com/office/powerpoint/2010/main" val="3808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Sustainable practices </a:t>
            </a:r>
            <a:r>
              <a:rPr lang="en-GB" dirty="0" smtClean="0"/>
              <a:t>and the link with finance</a:t>
            </a:r>
            <a:endParaRPr lang="en-GB" dirty="0"/>
          </a:p>
        </p:txBody>
      </p:sp>
      <p:sp>
        <p:nvSpPr>
          <p:cNvPr id="2" name="Title 1"/>
          <p:cNvSpPr>
            <a:spLocks noGrp="1"/>
          </p:cNvSpPr>
          <p:nvPr>
            <p:ph type="title"/>
          </p:nvPr>
        </p:nvSpPr>
        <p:spPr/>
        <p:txBody>
          <a:bodyPr/>
          <a:lstStyle/>
          <a:p>
            <a:r>
              <a:rPr lang="en-GB" dirty="0" smtClean="0"/>
              <a:t>Today we will consider…</a:t>
            </a:r>
            <a:endParaRPr lang="en-GB" dirty="0"/>
          </a:p>
        </p:txBody>
      </p:sp>
    </p:spTree>
    <p:extLst>
      <p:ext uri="{BB962C8B-B14F-4D97-AF65-F5344CB8AC3E}">
        <p14:creationId xmlns:p14="http://schemas.microsoft.com/office/powerpoint/2010/main" val="1942395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1729946" y="3648977"/>
            <a:ext cx="8944232" cy="23089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75" tIns="46038" rIns="92075" bIns="46038">
            <a:spAutoFit/>
          </a:bodyPr>
          <a:lstStyle/>
          <a:p>
            <a:pPr algn="ctr">
              <a:defRPr/>
            </a:pPr>
            <a:r>
              <a:rPr lang="en-US" altLang="en-US" sz="7200" dirty="0">
                <a:solidFill>
                  <a:schemeClr val="tx2"/>
                </a:solidFill>
                <a:effectLst>
                  <a:outerShdw blurRad="38100" dist="38100" dir="2700000" algn="tl">
                    <a:srgbClr val="000000"/>
                  </a:outerShdw>
                </a:effectLst>
                <a:latin typeface="Arial" charset="0"/>
                <a:cs typeface="Arial" charset="0"/>
              </a:rPr>
              <a:t>Defining Sustainable</a:t>
            </a:r>
          </a:p>
          <a:p>
            <a:pPr algn="ctr">
              <a:defRPr/>
            </a:pPr>
            <a:r>
              <a:rPr lang="en-US" altLang="en-US" sz="7200" dirty="0">
                <a:solidFill>
                  <a:schemeClr val="tx2"/>
                </a:solidFill>
                <a:effectLst>
                  <a:outerShdw blurRad="38100" dist="38100" dir="2700000" algn="tl">
                    <a:srgbClr val="000000"/>
                  </a:outerShdw>
                </a:effectLst>
                <a:latin typeface="Arial" charset="0"/>
                <a:cs typeface="Arial" charset="0"/>
              </a:rPr>
              <a:t>Development</a:t>
            </a:r>
          </a:p>
        </p:txBody>
      </p:sp>
      <p:sp>
        <p:nvSpPr>
          <p:cNvPr id="45059" name="Freeform 3"/>
          <p:cNvSpPr>
            <a:spLocks/>
          </p:cNvSpPr>
          <p:nvPr/>
        </p:nvSpPr>
        <p:spPr bwMode="auto">
          <a:xfrm>
            <a:off x="5268914" y="793751"/>
            <a:ext cx="1654175" cy="1482725"/>
          </a:xfrm>
          <a:custGeom>
            <a:avLst/>
            <a:gdLst>
              <a:gd name="T0" fmla="*/ 520 w 1042"/>
              <a:gd name="T1" fmla="*/ 0 h 934"/>
              <a:gd name="T2" fmla="*/ 0 w 1042"/>
              <a:gd name="T3" fmla="*/ 933 h 934"/>
              <a:gd name="T4" fmla="*/ 1041 w 1042"/>
              <a:gd name="T5" fmla="*/ 933 h 934"/>
              <a:gd name="T6" fmla="*/ 520 w 1042"/>
              <a:gd name="T7" fmla="*/ 0 h 934"/>
            </a:gdLst>
            <a:ahLst/>
            <a:cxnLst>
              <a:cxn ang="0">
                <a:pos x="T0" y="T1"/>
              </a:cxn>
              <a:cxn ang="0">
                <a:pos x="T2" y="T3"/>
              </a:cxn>
              <a:cxn ang="0">
                <a:pos x="T4" y="T5"/>
              </a:cxn>
              <a:cxn ang="0">
                <a:pos x="T6" y="T7"/>
              </a:cxn>
            </a:cxnLst>
            <a:rect l="0" t="0" r="r" b="b"/>
            <a:pathLst>
              <a:path w="1042" h="934">
                <a:moveTo>
                  <a:pt x="520" y="0"/>
                </a:moveTo>
                <a:lnTo>
                  <a:pt x="0" y="933"/>
                </a:lnTo>
                <a:lnTo>
                  <a:pt x="1041" y="933"/>
                </a:lnTo>
                <a:lnTo>
                  <a:pt x="520" y="0"/>
                </a:lnTo>
              </a:path>
            </a:pathLst>
          </a:custGeom>
          <a:solidFill>
            <a:schemeClr val="hlink"/>
          </a:solidFill>
          <a:ln w="12700" cap="rnd" cmpd="sng">
            <a:solidFill>
              <a:schemeClr val="hlink"/>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effectLst>
                <a:outerShdw blurRad="38100" dist="38100" dir="2700000" algn="tl">
                  <a:srgbClr val="000000">
                    <a:alpha val="43137"/>
                  </a:srgbClr>
                </a:outerShdw>
              </a:effectLst>
              <a:latin typeface="Arial" charset="0"/>
              <a:cs typeface="Arial" charset="0"/>
            </a:endParaRPr>
          </a:p>
        </p:txBody>
      </p:sp>
    </p:spTree>
    <p:extLst>
      <p:ext uri="{BB962C8B-B14F-4D97-AF65-F5344CB8AC3E}">
        <p14:creationId xmlns:p14="http://schemas.microsoft.com/office/powerpoint/2010/main" val="41068264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345989" y="2613025"/>
            <a:ext cx="10008973" cy="4114800"/>
          </a:xfrm>
        </p:spPr>
        <p:txBody>
          <a:bodyPr/>
          <a:lstStyle/>
          <a:p>
            <a:pPr algn="ctr" eaLnBrk="1" hangingPunct="1"/>
            <a:r>
              <a:rPr lang="en-US" altLang="en-US" sz="4000" dirty="0"/>
              <a:t>meeting the needs of the present without compromising the ability of  future generations to meet their own needs.</a:t>
            </a:r>
          </a:p>
          <a:p>
            <a:pPr lvl="1" eaLnBrk="1" hangingPunct="1">
              <a:buFontTx/>
              <a:buNone/>
            </a:pPr>
            <a:endParaRPr lang="en-US" altLang="en-US" b="1" dirty="0" smtClean="0"/>
          </a:p>
          <a:p>
            <a:pPr lvl="1" eaLnBrk="1" hangingPunct="1"/>
            <a:r>
              <a:rPr lang="en-US" altLang="en-US" b="1" dirty="0" smtClean="0"/>
              <a:t>World Commission on Environment and Development (1987): </a:t>
            </a:r>
            <a:r>
              <a:rPr lang="en-US" altLang="en-US" b="1" i="1" dirty="0" smtClean="0"/>
              <a:t>Our Common Future</a:t>
            </a:r>
          </a:p>
        </p:txBody>
      </p:sp>
      <p:sp>
        <p:nvSpPr>
          <p:cNvPr id="47106" name="Rectangle 2"/>
          <p:cNvSpPr>
            <a:spLocks noGrp="1" noChangeArrowheads="1"/>
          </p:cNvSpPr>
          <p:nvPr>
            <p:ph type="title"/>
          </p:nvPr>
        </p:nvSpPr>
        <p:spPr>
          <a:xfrm>
            <a:off x="3468688" y="105677"/>
            <a:ext cx="6589712" cy="1583724"/>
          </a:xfrm>
        </p:spPr>
        <p:txBody>
          <a:bodyPr rtlCol="0">
            <a:normAutofit fontScale="90000"/>
          </a:bodyPr>
          <a:lstStyle/>
          <a:p>
            <a:pPr>
              <a:defRPr/>
            </a:pPr>
            <a:r>
              <a:rPr lang="en-US" altLang="en-US" u="sng" dirty="0">
                <a:solidFill>
                  <a:schemeClr val="tx1">
                    <a:lumMod val="85000"/>
                    <a:lumOff val="15000"/>
                  </a:schemeClr>
                </a:solidFill>
              </a:rPr>
              <a:t>Sustainable development:</a:t>
            </a:r>
          </a:p>
        </p:txBody>
      </p:sp>
      <p:pic>
        <p:nvPicPr>
          <p:cNvPr id="3277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51988" y="0"/>
            <a:ext cx="11160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
            <a:ext cx="1944688"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590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animEffect transition="in" filter="fade">
                                      <p:cBhvr>
                                        <p:cTn id="11" dur="20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499285" y="623888"/>
            <a:ext cx="10025449" cy="793020"/>
          </a:xfrm>
        </p:spPr>
        <p:txBody>
          <a:bodyPr rtlCol="0">
            <a:normAutofit fontScale="90000"/>
          </a:bodyPr>
          <a:lstStyle/>
          <a:p>
            <a:pPr>
              <a:defRPr/>
            </a:pPr>
            <a:r>
              <a:rPr lang="en-US" altLang="en-US" sz="5400" dirty="0"/>
              <a:t>the sustainable development triangle</a:t>
            </a:r>
          </a:p>
        </p:txBody>
      </p:sp>
      <p:sp>
        <p:nvSpPr>
          <p:cNvPr id="166915" name="Freeform 3"/>
          <p:cNvSpPr>
            <a:spLocks/>
          </p:cNvSpPr>
          <p:nvPr/>
        </p:nvSpPr>
        <p:spPr bwMode="auto">
          <a:xfrm>
            <a:off x="5268914" y="3429001"/>
            <a:ext cx="1654175" cy="1482725"/>
          </a:xfrm>
          <a:custGeom>
            <a:avLst/>
            <a:gdLst>
              <a:gd name="T0" fmla="*/ 520 w 1042"/>
              <a:gd name="T1" fmla="*/ 0 h 934"/>
              <a:gd name="T2" fmla="*/ 0 w 1042"/>
              <a:gd name="T3" fmla="*/ 933 h 934"/>
              <a:gd name="T4" fmla="*/ 1041 w 1042"/>
              <a:gd name="T5" fmla="*/ 933 h 934"/>
              <a:gd name="T6" fmla="*/ 520 w 1042"/>
              <a:gd name="T7" fmla="*/ 0 h 934"/>
            </a:gdLst>
            <a:ahLst/>
            <a:cxnLst>
              <a:cxn ang="0">
                <a:pos x="T0" y="T1"/>
              </a:cxn>
              <a:cxn ang="0">
                <a:pos x="T2" y="T3"/>
              </a:cxn>
              <a:cxn ang="0">
                <a:pos x="T4" y="T5"/>
              </a:cxn>
              <a:cxn ang="0">
                <a:pos x="T6" y="T7"/>
              </a:cxn>
            </a:cxnLst>
            <a:rect l="0" t="0" r="r" b="b"/>
            <a:pathLst>
              <a:path w="1042" h="934">
                <a:moveTo>
                  <a:pt x="520" y="0"/>
                </a:moveTo>
                <a:lnTo>
                  <a:pt x="0" y="933"/>
                </a:lnTo>
                <a:lnTo>
                  <a:pt x="1041" y="933"/>
                </a:lnTo>
                <a:lnTo>
                  <a:pt x="520" y="0"/>
                </a:lnTo>
              </a:path>
            </a:pathLst>
          </a:custGeom>
          <a:solidFill>
            <a:schemeClr val="hlink"/>
          </a:solidFill>
          <a:ln w="12700" cap="rnd" cmpd="sng">
            <a:solidFill>
              <a:schemeClr val="hlink"/>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effectLst>
                <a:outerShdw blurRad="38100" dist="38100" dir="2700000" algn="tl">
                  <a:srgbClr val="000000">
                    <a:alpha val="43137"/>
                  </a:srgbClr>
                </a:outerShdw>
              </a:effectLst>
              <a:latin typeface="Arial" charset="0"/>
              <a:cs typeface="Arial" charset="0"/>
            </a:endParaRPr>
          </a:p>
        </p:txBody>
      </p:sp>
      <p:pic>
        <p:nvPicPr>
          <p:cNvPr id="3482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40239" y="3074988"/>
            <a:ext cx="3671887"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451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are all these elements </a:t>
            </a:r>
            <a:r>
              <a:rPr lang="en-GB" dirty="0" smtClean="0"/>
              <a:t>attainable?</a:t>
            </a:r>
            <a:endParaRPr lang="en-GB" dirty="0"/>
          </a:p>
        </p:txBody>
      </p:sp>
      <p:sp>
        <p:nvSpPr>
          <p:cNvPr id="2" name="Title 1"/>
          <p:cNvSpPr>
            <a:spLocks noGrp="1"/>
          </p:cNvSpPr>
          <p:nvPr>
            <p:ph type="title"/>
          </p:nvPr>
        </p:nvSpPr>
        <p:spPr/>
        <p:txBody>
          <a:bodyPr/>
          <a:lstStyle/>
          <a:p>
            <a:r>
              <a:rPr lang="en-GB" dirty="0" smtClean="0"/>
              <a:t>But…..</a:t>
            </a:r>
            <a:endParaRPr lang="en-GB" dirty="0"/>
          </a:p>
        </p:txBody>
      </p:sp>
    </p:spTree>
    <p:extLst>
      <p:ext uri="{BB962C8B-B14F-4D97-AF65-F5344CB8AC3E}">
        <p14:creationId xmlns:p14="http://schemas.microsoft.com/office/powerpoint/2010/main" val="134102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Why </a:t>
            </a:r>
            <a:r>
              <a:rPr lang="en-GB" dirty="0" smtClean="0"/>
              <a:t>should organisations </a:t>
            </a:r>
            <a:r>
              <a:rPr lang="en-GB" dirty="0" smtClean="0"/>
              <a:t>become more sustainable?</a:t>
            </a:r>
          </a:p>
          <a:p>
            <a:r>
              <a:rPr lang="en-GB" dirty="0" smtClean="0"/>
              <a:t>What barriers are there in investing in sustainable practices?</a:t>
            </a:r>
            <a:endParaRPr lang="en-GB" dirty="0"/>
          </a:p>
        </p:txBody>
      </p:sp>
      <p:sp>
        <p:nvSpPr>
          <p:cNvPr id="2" name="Title 1"/>
          <p:cNvSpPr>
            <a:spLocks noGrp="1"/>
          </p:cNvSpPr>
          <p:nvPr>
            <p:ph type="title"/>
          </p:nvPr>
        </p:nvSpPr>
        <p:spPr/>
        <p:txBody>
          <a:bodyPr/>
          <a:lstStyle/>
          <a:p>
            <a:r>
              <a:rPr lang="en-GB" dirty="0" smtClean="0"/>
              <a:t>Sustainability?</a:t>
            </a:r>
            <a:endParaRPr lang="en-GB" dirty="0"/>
          </a:p>
        </p:txBody>
      </p:sp>
    </p:spTree>
    <p:extLst>
      <p:ext uri="{BB962C8B-B14F-4D97-AF65-F5344CB8AC3E}">
        <p14:creationId xmlns:p14="http://schemas.microsoft.com/office/powerpoint/2010/main" val="1578216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Large </a:t>
            </a:r>
            <a:r>
              <a:rPr lang="en-GB" dirty="0" smtClean="0"/>
              <a:t>organisations have </a:t>
            </a:r>
            <a:r>
              <a:rPr lang="en-GB" dirty="0" smtClean="0"/>
              <a:t>the financial capacity to invest in technology</a:t>
            </a:r>
          </a:p>
          <a:p>
            <a:r>
              <a:rPr lang="en-GB" dirty="0" smtClean="0"/>
              <a:t>All private sector organisations have the main aim of making a profit</a:t>
            </a:r>
          </a:p>
          <a:p>
            <a:r>
              <a:rPr lang="en-GB" dirty="0" smtClean="0"/>
              <a:t>They have other aims as well, but if their main aim is not fulfilled, they will sooner or later stop operating</a:t>
            </a:r>
          </a:p>
          <a:p>
            <a:r>
              <a:rPr lang="en-GB" dirty="0" smtClean="0"/>
              <a:t>In recent years, it has become obvious that some practices that contribute to environmental sustainability can provide significant short and long-term business benefits.</a:t>
            </a:r>
          </a:p>
          <a:p>
            <a:r>
              <a:rPr lang="en-GB" dirty="0">
                <a:hlinkClick r:id="rId2"/>
              </a:rPr>
              <a:t>https://</a:t>
            </a:r>
            <a:r>
              <a:rPr lang="en-GB" dirty="0" smtClean="0">
                <a:hlinkClick r:id="rId2"/>
              </a:rPr>
              <a:t>www.youtube.com/watch?v=xojB_19rfQ4</a:t>
            </a:r>
            <a:endParaRPr lang="en-GB" dirty="0" smtClean="0"/>
          </a:p>
          <a:p>
            <a:endParaRPr lang="en-GB" dirty="0" smtClean="0"/>
          </a:p>
          <a:p>
            <a:endParaRPr lang="en-GB" dirty="0"/>
          </a:p>
        </p:txBody>
      </p:sp>
      <p:sp>
        <p:nvSpPr>
          <p:cNvPr id="2" name="Title 1"/>
          <p:cNvSpPr>
            <a:spLocks noGrp="1"/>
          </p:cNvSpPr>
          <p:nvPr>
            <p:ph type="title"/>
          </p:nvPr>
        </p:nvSpPr>
        <p:spPr>
          <a:xfrm>
            <a:off x="432487" y="532843"/>
            <a:ext cx="11297738" cy="1054100"/>
          </a:xfrm>
        </p:spPr>
        <p:txBody>
          <a:bodyPr>
            <a:noAutofit/>
          </a:bodyPr>
          <a:lstStyle/>
          <a:p>
            <a:r>
              <a:rPr lang="en-GB" sz="3600" dirty="0"/>
              <a:t>Why </a:t>
            </a:r>
            <a:r>
              <a:rPr lang="en-GB" sz="3600" dirty="0" smtClean="0"/>
              <a:t>should organisations </a:t>
            </a:r>
            <a:r>
              <a:rPr lang="en-GB" sz="3600" dirty="0"/>
              <a:t>become more sustainable?</a:t>
            </a:r>
            <a:br>
              <a:rPr lang="en-GB" sz="3600" dirty="0"/>
            </a:br>
            <a:endParaRPr lang="en-GB" sz="3600" dirty="0"/>
          </a:p>
        </p:txBody>
      </p:sp>
    </p:spTree>
    <p:extLst>
      <p:ext uri="{BB962C8B-B14F-4D97-AF65-F5344CB8AC3E}">
        <p14:creationId xmlns:p14="http://schemas.microsoft.com/office/powerpoint/2010/main" val="34741246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r>
              <a:rPr lang="en-GB" dirty="0" smtClean="0"/>
              <a:t>A </a:t>
            </a:r>
            <a:r>
              <a:rPr lang="en-GB" dirty="0" smtClean="0"/>
              <a:t>company </a:t>
            </a:r>
            <a:r>
              <a:rPr lang="en-GB" dirty="0" smtClean="0"/>
              <a:t>committed to a sustainable business policy supports and participates in the development of the local economy and will aim to generate economic benefits for local people through</a:t>
            </a:r>
          </a:p>
          <a:p>
            <a:pPr lvl="1"/>
            <a:r>
              <a:rPr lang="en-GB" dirty="0" smtClean="0"/>
              <a:t>Increased local employment opportunities and employee morale</a:t>
            </a:r>
          </a:p>
          <a:p>
            <a:pPr lvl="1"/>
            <a:r>
              <a:rPr lang="en-GB" dirty="0" smtClean="0"/>
              <a:t>Business linkages</a:t>
            </a:r>
          </a:p>
          <a:p>
            <a:pPr lvl="1"/>
            <a:r>
              <a:rPr lang="en-GB" dirty="0" smtClean="0"/>
              <a:t>Other income generating opportunities including potential cost savings, increased market share, acquiring competitive advantage</a:t>
            </a:r>
            <a:endParaRPr lang="en-GB" dirty="0"/>
          </a:p>
        </p:txBody>
      </p:sp>
      <p:sp>
        <p:nvSpPr>
          <p:cNvPr id="2" name="Title 1"/>
          <p:cNvSpPr>
            <a:spLocks noGrp="1"/>
          </p:cNvSpPr>
          <p:nvPr>
            <p:ph type="title"/>
          </p:nvPr>
        </p:nvSpPr>
        <p:spPr/>
        <p:txBody>
          <a:bodyPr>
            <a:normAutofit fontScale="90000"/>
          </a:bodyPr>
          <a:lstStyle/>
          <a:p>
            <a:r>
              <a:rPr lang="en-GB" dirty="0"/>
              <a:t>Why </a:t>
            </a:r>
            <a:r>
              <a:rPr lang="en-GB" dirty="0" smtClean="0"/>
              <a:t>should organisations </a:t>
            </a:r>
            <a:r>
              <a:rPr lang="en-GB" dirty="0"/>
              <a:t>become more sustainable</a:t>
            </a:r>
            <a:r>
              <a:rPr lang="en-GB" dirty="0" smtClean="0"/>
              <a:t>?</a:t>
            </a:r>
            <a:endParaRPr lang="en-GB" dirty="0"/>
          </a:p>
        </p:txBody>
      </p:sp>
    </p:spTree>
    <p:extLst>
      <p:ext uri="{BB962C8B-B14F-4D97-AF65-F5344CB8AC3E}">
        <p14:creationId xmlns:p14="http://schemas.microsoft.com/office/powerpoint/2010/main" val="5348920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https://www.youtube.com/watch?v=2lhJNttTBNU</a:t>
            </a:r>
            <a:endParaRPr lang="en-GB" dirty="0" smtClean="0"/>
          </a:p>
          <a:p>
            <a:endParaRPr lang="en-GB" dirty="0"/>
          </a:p>
        </p:txBody>
      </p:sp>
      <p:sp>
        <p:nvSpPr>
          <p:cNvPr id="3" name="Title 2"/>
          <p:cNvSpPr>
            <a:spLocks noGrp="1"/>
          </p:cNvSpPr>
          <p:nvPr>
            <p:ph type="title"/>
          </p:nvPr>
        </p:nvSpPr>
        <p:spPr/>
        <p:txBody>
          <a:bodyPr/>
          <a:lstStyle/>
          <a:p>
            <a:r>
              <a:rPr lang="en-GB" dirty="0" smtClean="0"/>
              <a:t>Why </a:t>
            </a:r>
            <a:r>
              <a:rPr lang="en-GB" dirty="0" smtClean="0"/>
              <a:t>should organisations </a:t>
            </a:r>
            <a:r>
              <a:rPr lang="en-GB" dirty="0" smtClean="0"/>
              <a:t>become more sustainable?</a:t>
            </a:r>
            <a:endParaRPr lang="en-GB" dirty="0"/>
          </a:p>
        </p:txBody>
      </p:sp>
    </p:spTree>
    <p:extLst>
      <p:ext uri="{BB962C8B-B14F-4D97-AF65-F5344CB8AC3E}">
        <p14:creationId xmlns:p14="http://schemas.microsoft.com/office/powerpoint/2010/main" val="7899039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2362200" y="419100"/>
            <a:ext cx="7778750"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r>
              <a:rPr lang="en-US" altLang="en-US" sz="4800">
                <a:solidFill>
                  <a:schemeClr val="tx2"/>
                </a:solidFill>
                <a:effectLst>
                  <a:outerShdw blurRad="38100" dist="38100" dir="2700000" algn="tl">
                    <a:srgbClr val="000000"/>
                  </a:outerShdw>
                </a:effectLst>
                <a:latin typeface="Arial" charset="0"/>
                <a:cs typeface="Arial" charset="0"/>
              </a:rPr>
              <a:t>Elements of sustainability</a:t>
            </a:r>
          </a:p>
        </p:txBody>
      </p:sp>
      <p:sp>
        <p:nvSpPr>
          <p:cNvPr id="54279" name="Rectangle 7"/>
          <p:cNvSpPr>
            <a:spLocks noChangeArrowheads="1"/>
          </p:cNvSpPr>
          <p:nvPr/>
        </p:nvSpPr>
        <p:spPr bwMode="auto">
          <a:xfrm>
            <a:off x="3035300" y="6430963"/>
            <a:ext cx="7147982"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2000">
                <a:effectLst>
                  <a:outerShdw blurRad="38100" dist="38100" dir="2700000" algn="tl">
                    <a:srgbClr val="000000"/>
                  </a:outerShdw>
                </a:effectLst>
                <a:latin typeface="Arial" charset="0"/>
                <a:cs typeface="Arial" charset="0"/>
              </a:rPr>
              <a:t>- World Commission on Environment and Development, 1987</a:t>
            </a:r>
          </a:p>
        </p:txBody>
      </p:sp>
      <p:pic>
        <p:nvPicPr>
          <p:cNvPr id="3584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1313" y="1844675"/>
            <a:ext cx="3714750" cy="370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7661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p:cNvSpPr>
          <p:nvPr/>
        </p:nvSpPr>
        <p:spPr bwMode="auto">
          <a:xfrm>
            <a:off x="1524001" y="419100"/>
            <a:ext cx="9142413"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endParaRPr lang="en-US" altLang="en-US" sz="4800" dirty="0">
              <a:solidFill>
                <a:schemeClr val="tx2"/>
              </a:solidFill>
              <a:effectLst>
                <a:outerShdw blurRad="38100" dist="38100" dir="2700000" algn="tl">
                  <a:srgbClr val="000000"/>
                </a:outerShdw>
              </a:effectLst>
              <a:latin typeface="Arial" charset="0"/>
              <a:cs typeface="Arial" charset="0"/>
            </a:endParaRPr>
          </a:p>
        </p:txBody>
      </p:sp>
      <p:pic>
        <p:nvPicPr>
          <p:cNvPr id="3789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67250" y="2057400"/>
            <a:ext cx="28575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11240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idx="1"/>
          </p:nvPr>
        </p:nvSpPr>
        <p:spPr>
          <a:xfrm>
            <a:off x="430427" y="2092412"/>
            <a:ext cx="7772400" cy="4338551"/>
          </a:xfrm>
        </p:spPr>
        <p:txBody>
          <a:bodyPr rtlCol="0">
            <a:normAutofit lnSpcReduction="10000"/>
          </a:bodyPr>
          <a:lstStyle/>
          <a:p>
            <a:pPr indent="-274320">
              <a:defRPr/>
            </a:pPr>
            <a:r>
              <a:rPr lang="en-US" altLang="en-US" sz="2800" dirty="0"/>
              <a:t>Depletion of finite resources</a:t>
            </a:r>
          </a:p>
          <a:p>
            <a:pPr marL="640080" lvl="1" indent="-274320">
              <a:defRPr/>
            </a:pPr>
            <a:r>
              <a:rPr lang="en-US" altLang="en-US" dirty="0">
                <a:solidFill>
                  <a:schemeClr val="tx1">
                    <a:lumMod val="75000"/>
                    <a:lumOff val="25000"/>
                  </a:schemeClr>
                </a:solidFill>
              </a:rPr>
              <a:t>fuels, soil, minerals, species</a:t>
            </a:r>
          </a:p>
          <a:p>
            <a:pPr indent="-274320">
              <a:defRPr/>
            </a:pPr>
            <a:r>
              <a:rPr lang="en-US" altLang="en-US" sz="2800" dirty="0"/>
              <a:t>Over-use of renewable resources</a:t>
            </a:r>
          </a:p>
          <a:p>
            <a:pPr marL="640080" lvl="1" indent="-274320">
              <a:defRPr/>
            </a:pPr>
            <a:r>
              <a:rPr lang="en-US" altLang="en-US" dirty="0">
                <a:solidFill>
                  <a:schemeClr val="tx1">
                    <a:lumMod val="75000"/>
                    <a:lumOff val="25000"/>
                  </a:schemeClr>
                </a:solidFill>
              </a:rPr>
              <a:t>forests, fish &amp; wildlife, fertility, public funds</a:t>
            </a:r>
          </a:p>
          <a:p>
            <a:pPr indent="-274320">
              <a:defRPr/>
            </a:pPr>
            <a:r>
              <a:rPr lang="en-US" altLang="en-US" sz="2800" dirty="0"/>
              <a:t>Pollution</a:t>
            </a:r>
          </a:p>
          <a:p>
            <a:pPr marL="640080" lvl="1" indent="-274320">
              <a:defRPr/>
            </a:pPr>
            <a:r>
              <a:rPr lang="en-US" altLang="en-US" dirty="0">
                <a:solidFill>
                  <a:schemeClr val="tx1">
                    <a:lumMod val="75000"/>
                    <a:lumOff val="25000"/>
                  </a:schemeClr>
                </a:solidFill>
              </a:rPr>
              <a:t>air, water, soil</a:t>
            </a:r>
          </a:p>
          <a:p>
            <a:pPr indent="-274320">
              <a:defRPr/>
            </a:pPr>
            <a:r>
              <a:rPr lang="en-US" altLang="en-US" sz="2800" dirty="0"/>
              <a:t>Inequity</a:t>
            </a:r>
          </a:p>
          <a:p>
            <a:pPr marL="640080" lvl="1" indent="-274320">
              <a:defRPr/>
            </a:pPr>
            <a:r>
              <a:rPr lang="en-US" altLang="en-US" dirty="0">
                <a:solidFill>
                  <a:schemeClr val="tx1">
                    <a:lumMod val="75000"/>
                    <a:lumOff val="25000"/>
                  </a:schemeClr>
                </a:solidFill>
              </a:rPr>
              <a:t>economic, political, social, gender</a:t>
            </a:r>
          </a:p>
          <a:p>
            <a:pPr indent="-274320">
              <a:defRPr/>
            </a:pPr>
            <a:r>
              <a:rPr lang="en-US" altLang="en-US" sz="2800" dirty="0"/>
              <a:t>Species loss</a:t>
            </a:r>
          </a:p>
          <a:p>
            <a:pPr marL="640080" lvl="1" indent="-274320">
              <a:defRPr/>
            </a:pPr>
            <a:r>
              <a:rPr lang="en-US" altLang="en-US" dirty="0">
                <a:solidFill>
                  <a:schemeClr val="tx1">
                    <a:lumMod val="75000"/>
                    <a:lumOff val="25000"/>
                  </a:schemeClr>
                </a:solidFill>
              </a:rPr>
              <a:t>endangered species and spaces</a:t>
            </a:r>
          </a:p>
        </p:txBody>
      </p:sp>
      <p:sp>
        <p:nvSpPr>
          <p:cNvPr id="39938" name="Rectangle 2"/>
          <p:cNvSpPr>
            <a:spLocks noGrp="1" noChangeArrowheads="1"/>
          </p:cNvSpPr>
          <p:nvPr>
            <p:ph type="title"/>
          </p:nvPr>
        </p:nvSpPr>
        <p:spPr>
          <a:xfrm>
            <a:off x="2133600" y="152400"/>
            <a:ext cx="7772400" cy="1143000"/>
          </a:xfrm>
          <a:noFill/>
        </p:spPr>
        <p:txBody>
          <a:bodyPr/>
          <a:lstStyle/>
          <a:p>
            <a:pPr eaLnBrk="1" hangingPunct="1"/>
            <a:r>
              <a:rPr lang="en-US" altLang="en-US" smtClean="0"/>
              <a:t>Sustainability: PROBLEMS</a:t>
            </a:r>
          </a:p>
        </p:txBody>
      </p:sp>
      <p:sp>
        <p:nvSpPr>
          <p:cNvPr id="66564" name="Rectangle 4"/>
          <p:cNvSpPr>
            <a:spLocks noChangeArrowheads="1"/>
          </p:cNvSpPr>
          <p:nvPr/>
        </p:nvSpPr>
        <p:spPr bwMode="auto">
          <a:xfrm>
            <a:off x="8289926" y="6430963"/>
            <a:ext cx="1838645"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2000">
                <a:effectLst>
                  <a:outerShdw blurRad="38100" dist="38100" dir="2700000" algn="tl">
                    <a:srgbClr val="000000"/>
                  </a:outerShdw>
                </a:effectLst>
                <a:latin typeface="Arial" charset="0"/>
                <a:cs typeface="Arial" charset="0"/>
              </a:rPr>
              <a:t>- WCED, 1987</a:t>
            </a:r>
          </a:p>
        </p:txBody>
      </p:sp>
      <p:pic>
        <p:nvPicPr>
          <p:cNvPr id="3994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57500" cy="108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44830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 calcmode="lin" valueType="num">
                                      <p:cBhvr additive="base">
                                        <p:cTn id="7" dur="5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6563">
                                            <p:txEl>
                                              <p:pRg st="1" end="1"/>
                                            </p:txEl>
                                          </p:spTgt>
                                        </p:tgtEl>
                                        <p:attrNameLst>
                                          <p:attrName>style.visibility</p:attrName>
                                        </p:attrNameLst>
                                      </p:cBhvr>
                                      <p:to>
                                        <p:strVal val="visible"/>
                                      </p:to>
                                    </p:set>
                                    <p:anim calcmode="lin" valueType="num">
                                      <p:cBhvr additive="base">
                                        <p:cTn id="13" dur="5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5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6563">
                                            <p:txEl>
                                              <p:pRg st="2" end="2"/>
                                            </p:txEl>
                                          </p:spTgt>
                                        </p:tgtEl>
                                        <p:attrNameLst>
                                          <p:attrName>style.visibility</p:attrName>
                                        </p:attrNameLst>
                                      </p:cBhvr>
                                      <p:to>
                                        <p:strVal val="visible"/>
                                      </p:to>
                                    </p:set>
                                    <p:anim calcmode="lin" valueType="num">
                                      <p:cBhvr additive="base">
                                        <p:cTn id="19" dur="5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65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6563">
                                            <p:txEl>
                                              <p:pRg st="3" end="3"/>
                                            </p:txEl>
                                          </p:spTgt>
                                        </p:tgtEl>
                                        <p:attrNameLst>
                                          <p:attrName>style.visibility</p:attrName>
                                        </p:attrNameLst>
                                      </p:cBhvr>
                                      <p:to>
                                        <p:strVal val="visible"/>
                                      </p:to>
                                    </p:set>
                                    <p:anim calcmode="lin" valueType="num">
                                      <p:cBhvr additive="base">
                                        <p:cTn id="25" dur="500" fill="hold"/>
                                        <p:tgtEl>
                                          <p:spTgt spid="665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5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6563">
                                            <p:txEl>
                                              <p:pRg st="4" end="4"/>
                                            </p:txEl>
                                          </p:spTgt>
                                        </p:tgtEl>
                                        <p:attrNameLst>
                                          <p:attrName>style.visibility</p:attrName>
                                        </p:attrNameLst>
                                      </p:cBhvr>
                                      <p:to>
                                        <p:strVal val="visible"/>
                                      </p:to>
                                    </p:set>
                                    <p:anim calcmode="lin" valueType="num">
                                      <p:cBhvr additive="base">
                                        <p:cTn id="31" dur="500" fill="hold"/>
                                        <p:tgtEl>
                                          <p:spTgt spid="665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65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6563">
                                            <p:txEl>
                                              <p:pRg st="5" end="5"/>
                                            </p:txEl>
                                          </p:spTgt>
                                        </p:tgtEl>
                                        <p:attrNameLst>
                                          <p:attrName>style.visibility</p:attrName>
                                        </p:attrNameLst>
                                      </p:cBhvr>
                                      <p:to>
                                        <p:strVal val="visible"/>
                                      </p:to>
                                    </p:set>
                                    <p:anim calcmode="lin" valueType="num">
                                      <p:cBhvr additive="base">
                                        <p:cTn id="37" dur="500" fill="hold"/>
                                        <p:tgtEl>
                                          <p:spTgt spid="6656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656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66563">
                                            <p:txEl>
                                              <p:pRg st="6" end="6"/>
                                            </p:txEl>
                                          </p:spTgt>
                                        </p:tgtEl>
                                        <p:attrNameLst>
                                          <p:attrName>style.visibility</p:attrName>
                                        </p:attrNameLst>
                                      </p:cBhvr>
                                      <p:to>
                                        <p:strVal val="visible"/>
                                      </p:to>
                                    </p:set>
                                    <p:anim calcmode="lin" valueType="num">
                                      <p:cBhvr additive="base">
                                        <p:cTn id="43" dur="500" fill="hold"/>
                                        <p:tgtEl>
                                          <p:spTgt spid="6656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656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66563">
                                            <p:txEl>
                                              <p:pRg st="7" end="7"/>
                                            </p:txEl>
                                          </p:spTgt>
                                        </p:tgtEl>
                                        <p:attrNameLst>
                                          <p:attrName>style.visibility</p:attrName>
                                        </p:attrNameLst>
                                      </p:cBhvr>
                                      <p:to>
                                        <p:strVal val="visible"/>
                                      </p:to>
                                    </p:set>
                                    <p:anim calcmode="lin" valueType="num">
                                      <p:cBhvr additive="base">
                                        <p:cTn id="49" dur="500" fill="hold"/>
                                        <p:tgtEl>
                                          <p:spTgt spid="6656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656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66563">
                                            <p:txEl>
                                              <p:pRg st="8" end="8"/>
                                            </p:txEl>
                                          </p:spTgt>
                                        </p:tgtEl>
                                        <p:attrNameLst>
                                          <p:attrName>style.visibility</p:attrName>
                                        </p:attrNameLst>
                                      </p:cBhvr>
                                      <p:to>
                                        <p:strVal val="visible"/>
                                      </p:to>
                                    </p:set>
                                    <p:anim calcmode="lin" valueType="num">
                                      <p:cBhvr additive="base">
                                        <p:cTn id="55" dur="500" fill="hold"/>
                                        <p:tgtEl>
                                          <p:spTgt spid="6656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656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66563">
                                            <p:txEl>
                                              <p:pRg st="9" end="9"/>
                                            </p:txEl>
                                          </p:spTgt>
                                        </p:tgtEl>
                                        <p:attrNameLst>
                                          <p:attrName>style.visibility</p:attrName>
                                        </p:attrNameLst>
                                      </p:cBhvr>
                                      <p:to>
                                        <p:strVal val="visible"/>
                                      </p:to>
                                    </p:set>
                                    <p:anim calcmode="lin" valueType="num">
                                      <p:cBhvr additive="base">
                                        <p:cTn id="61" dur="500" fill="hold"/>
                                        <p:tgtEl>
                                          <p:spTgt spid="6656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656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2133600" y="1524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lgn="ctr">
              <a:defRPr/>
            </a:pPr>
            <a:r>
              <a:rPr lang="en-US" altLang="en-US" sz="4400">
                <a:solidFill>
                  <a:schemeClr val="tx2"/>
                </a:solidFill>
                <a:effectLst>
                  <a:outerShdw blurRad="38100" dist="38100" dir="2700000" algn="tl">
                    <a:srgbClr val="000000"/>
                  </a:outerShdw>
                </a:effectLst>
                <a:latin typeface="Arial" charset="0"/>
                <a:cs typeface="Arial" charset="0"/>
              </a:rPr>
              <a:t>Sustainability: SOLUTIONS</a:t>
            </a:r>
          </a:p>
        </p:txBody>
      </p:sp>
      <p:sp>
        <p:nvSpPr>
          <p:cNvPr id="68611" name="Rectangle 3"/>
          <p:cNvSpPr>
            <a:spLocks noChangeArrowheads="1"/>
          </p:cNvSpPr>
          <p:nvPr/>
        </p:nvSpPr>
        <p:spPr bwMode="auto">
          <a:xfrm>
            <a:off x="271849" y="1371600"/>
            <a:ext cx="9710351"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Cyclical material use</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emulate natural cycles; 3 </a:t>
            </a:r>
            <a:r>
              <a:rPr lang="en-US" altLang="en-US" sz="2400" dirty="0" smtClean="0">
                <a:solidFill>
                  <a:schemeClr val="tx1"/>
                </a:solidFill>
                <a:effectLst>
                  <a:outerShdw blurRad="38100" dist="38100" dir="2700000" algn="tl">
                    <a:srgbClr val="C0C0C0"/>
                  </a:outerShdw>
                </a:effectLst>
                <a:latin typeface="Arial" panose="020B0604020202020204" pitchFamily="34" charset="0"/>
              </a:rPr>
              <a:t>R’s (reuse, reduce, recycle)</a:t>
            </a:r>
            <a:endParaRPr lang="en-US" altLang="en-US" sz="2400" dirty="0">
              <a:solidFill>
                <a:schemeClr val="tx1"/>
              </a:solidFill>
              <a:effectLst>
                <a:outerShdw blurRad="38100" dist="38100" dir="2700000" algn="tl">
                  <a:srgbClr val="C0C0C0"/>
                </a:outerShdw>
              </a:effectLst>
              <a:latin typeface="Arial" panose="020B0604020202020204" pitchFamily="34" charset="0"/>
            </a:endParaRPr>
          </a:p>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Safe reliable energy</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conservation, renewable energy, substitution, interim measures</a:t>
            </a:r>
          </a:p>
          <a:p>
            <a:pPr>
              <a:spcBef>
                <a:spcPct val="20000"/>
              </a:spcBef>
              <a:buClr>
                <a:schemeClr val="tx2"/>
              </a:buClr>
              <a:buSzPct val="75000"/>
              <a:buFont typeface="Monotype Sorts" pitchFamily="2" charset="2"/>
              <a:buChar char="u"/>
              <a:defRPr/>
            </a:pPr>
            <a:r>
              <a:rPr lang="en-US" altLang="en-US" sz="2800" dirty="0">
                <a:solidFill>
                  <a:schemeClr val="tx1"/>
                </a:solidFill>
                <a:effectLst>
                  <a:outerShdw blurRad="38100" dist="38100" dir="2700000" algn="tl">
                    <a:srgbClr val="C0C0C0"/>
                  </a:outerShdw>
                </a:effectLst>
                <a:latin typeface="Arial" panose="020B0604020202020204" pitchFamily="34" charset="0"/>
              </a:rPr>
              <a:t>Life-based interests</a:t>
            </a:r>
          </a:p>
          <a:p>
            <a:pPr lvl="1">
              <a:spcBef>
                <a:spcPct val="20000"/>
              </a:spcBef>
              <a:buClr>
                <a:schemeClr val="tx1"/>
              </a:buClr>
              <a:buFontTx/>
              <a:buChar char="–"/>
              <a:defRPr/>
            </a:pPr>
            <a:r>
              <a:rPr lang="en-US" altLang="en-US" sz="2400" dirty="0">
                <a:solidFill>
                  <a:schemeClr val="tx1"/>
                </a:solidFill>
                <a:effectLst>
                  <a:outerShdw blurRad="38100" dist="38100" dir="2700000" algn="tl">
                    <a:srgbClr val="C0C0C0"/>
                  </a:outerShdw>
                </a:effectLst>
                <a:latin typeface="Arial" panose="020B0604020202020204" pitchFamily="34" charset="0"/>
              </a:rPr>
              <a:t>health, creativity, communication, coordination, appreciation, learning, intellectual and spiritual development</a:t>
            </a:r>
          </a:p>
        </p:txBody>
      </p:sp>
      <p:pic>
        <p:nvPicPr>
          <p:cNvPr id="4198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933113" y="997894"/>
            <a:ext cx="1258887"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48328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 calcmode="lin" valueType="num">
                                      <p:cBhvr additive="base">
                                        <p:cTn id="7" dur="500" fill="hold"/>
                                        <p:tgtEl>
                                          <p:spTgt spid="686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6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8611">
                                            <p:txEl>
                                              <p:pRg st="1" end="1"/>
                                            </p:txEl>
                                          </p:spTgt>
                                        </p:tgtEl>
                                        <p:attrNameLst>
                                          <p:attrName>style.visibility</p:attrName>
                                        </p:attrNameLst>
                                      </p:cBhvr>
                                      <p:to>
                                        <p:strVal val="visible"/>
                                      </p:to>
                                    </p:set>
                                    <p:anim calcmode="lin" valueType="num">
                                      <p:cBhvr additive="base">
                                        <p:cTn id="13" dur="500" fill="hold"/>
                                        <p:tgtEl>
                                          <p:spTgt spid="686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86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8611">
                                            <p:txEl>
                                              <p:pRg st="2" end="2"/>
                                            </p:txEl>
                                          </p:spTgt>
                                        </p:tgtEl>
                                        <p:attrNameLst>
                                          <p:attrName>style.visibility</p:attrName>
                                        </p:attrNameLst>
                                      </p:cBhvr>
                                      <p:to>
                                        <p:strVal val="visible"/>
                                      </p:to>
                                    </p:set>
                                    <p:anim calcmode="lin" valueType="num">
                                      <p:cBhvr additive="base">
                                        <p:cTn id="19" dur="500" fill="hold"/>
                                        <p:tgtEl>
                                          <p:spTgt spid="686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86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8611">
                                            <p:txEl>
                                              <p:pRg st="3" end="3"/>
                                            </p:txEl>
                                          </p:spTgt>
                                        </p:tgtEl>
                                        <p:attrNameLst>
                                          <p:attrName>style.visibility</p:attrName>
                                        </p:attrNameLst>
                                      </p:cBhvr>
                                      <p:to>
                                        <p:strVal val="visible"/>
                                      </p:to>
                                    </p:set>
                                    <p:anim calcmode="lin" valueType="num">
                                      <p:cBhvr additive="base">
                                        <p:cTn id="25" dur="500" fill="hold"/>
                                        <p:tgtEl>
                                          <p:spTgt spid="686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86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8611">
                                            <p:txEl>
                                              <p:pRg st="4" end="4"/>
                                            </p:txEl>
                                          </p:spTgt>
                                        </p:tgtEl>
                                        <p:attrNameLst>
                                          <p:attrName>style.visibility</p:attrName>
                                        </p:attrNameLst>
                                      </p:cBhvr>
                                      <p:to>
                                        <p:strVal val="visible"/>
                                      </p:to>
                                    </p:set>
                                    <p:anim calcmode="lin" valueType="num">
                                      <p:cBhvr additive="base">
                                        <p:cTn id="31" dur="500" fill="hold"/>
                                        <p:tgtEl>
                                          <p:spTgt spid="686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86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8611">
                                            <p:txEl>
                                              <p:pRg st="5" end="5"/>
                                            </p:txEl>
                                          </p:spTgt>
                                        </p:tgtEl>
                                        <p:attrNameLst>
                                          <p:attrName>style.visibility</p:attrName>
                                        </p:attrNameLst>
                                      </p:cBhvr>
                                      <p:to>
                                        <p:strVal val="visible"/>
                                      </p:to>
                                    </p:set>
                                    <p:anim calcmode="lin" valueType="num">
                                      <p:cBhvr additive="base">
                                        <p:cTn id="37" dur="500" fill="hold"/>
                                        <p:tgtEl>
                                          <p:spTgt spid="6861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86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a:xfrm>
            <a:off x="343930" y="2561967"/>
            <a:ext cx="8686800" cy="3896756"/>
          </a:xfrm>
        </p:spPr>
        <p:txBody>
          <a:bodyPr/>
          <a:lstStyle/>
          <a:p>
            <a:pPr eaLnBrk="1" hangingPunct="1">
              <a:buFont typeface="Monotype Sorts" pitchFamily="2" charset="2"/>
              <a:buNone/>
            </a:pPr>
            <a:r>
              <a:rPr lang="en-US" altLang="en-US" dirty="0" smtClean="0"/>
              <a:t>Economic growth must be made:</a:t>
            </a:r>
          </a:p>
          <a:p>
            <a:pPr lvl="1" eaLnBrk="1" hangingPunct="1"/>
            <a:r>
              <a:rPr lang="en-US" altLang="en-US" b="1" dirty="0" smtClean="0"/>
              <a:t>less material intensive </a:t>
            </a:r>
          </a:p>
          <a:p>
            <a:pPr lvl="1" eaLnBrk="1" hangingPunct="1"/>
            <a:r>
              <a:rPr lang="en-US" altLang="en-US" b="1" dirty="0" smtClean="0"/>
              <a:t>less energy intensive</a:t>
            </a:r>
          </a:p>
          <a:p>
            <a:pPr lvl="1" eaLnBrk="1" hangingPunct="1"/>
            <a:r>
              <a:rPr lang="en-US" altLang="en-US" b="1" dirty="0" smtClean="0"/>
              <a:t>more equitable in its impacts</a:t>
            </a:r>
            <a:br>
              <a:rPr lang="en-US" altLang="en-US" b="1" dirty="0" smtClean="0"/>
            </a:br>
            <a:endParaRPr lang="en-US" altLang="en-US" dirty="0" smtClean="0"/>
          </a:p>
          <a:p>
            <a:pPr eaLnBrk="1" hangingPunct="1"/>
            <a:r>
              <a:rPr lang="en-US" altLang="en-US" dirty="0" smtClean="0"/>
              <a:t>Economic growth may be reduced or curtailed to meet limitations imposed by environment, technology, or society</a:t>
            </a:r>
          </a:p>
        </p:txBody>
      </p:sp>
      <p:sp>
        <p:nvSpPr>
          <p:cNvPr id="44034" name="Rectangle 2"/>
          <p:cNvSpPr>
            <a:spLocks noGrp="1" noChangeArrowheads="1"/>
          </p:cNvSpPr>
          <p:nvPr>
            <p:ph type="title"/>
          </p:nvPr>
        </p:nvSpPr>
        <p:spPr>
          <a:xfrm>
            <a:off x="3468687" y="222422"/>
            <a:ext cx="8649171" cy="1622854"/>
          </a:xfrm>
        </p:spPr>
        <p:txBody>
          <a:bodyPr/>
          <a:lstStyle/>
          <a:p>
            <a:pPr eaLnBrk="1" hangingPunct="1"/>
            <a:r>
              <a:rPr lang="en-US" altLang="en-US" dirty="0" smtClean="0"/>
              <a:t>Sustainable development and economic growth</a:t>
            </a:r>
          </a:p>
        </p:txBody>
      </p:sp>
      <p:pic>
        <p:nvPicPr>
          <p:cNvPr id="4403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902" y="0"/>
            <a:ext cx="323760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49604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6" fill="hold" grpId="0" nodeType="withEffect">
                                  <p:stCondLst>
                                    <p:cond delay="0"/>
                                  </p:stCondLst>
                                  <p:childTnLst>
                                    <p:set>
                                      <p:cBhvr>
                                        <p:cTn id="10" dur="1" fill="hold">
                                          <p:stCondLst>
                                            <p:cond delay="0"/>
                                          </p:stCondLst>
                                        </p:cTn>
                                        <p:tgtEl>
                                          <p:spTgt spid="74755">
                                            <p:txEl>
                                              <p:pRg st="1" end="1"/>
                                            </p:txEl>
                                          </p:spTgt>
                                        </p:tgtEl>
                                        <p:attrNameLst>
                                          <p:attrName>style.visibility</p:attrName>
                                        </p:attrNameLst>
                                      </p:cBhvr>
                                      <p:to>
                                        <p:strVal val="visible"/>
                                      </p:to>
                                    </p:set>
                                    <p:anim calcmode="lin" valueType="num">
                                      <p:cBhvr additive="base">
                                        <p:cTn id="11" dur="500" fill="hold"/>
                                        <p:tgtEl>
                                          <p:spTgt spid="7475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7475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6" fill="hold" grpId="0" nodeType="withEffect">
                                  <p:stCondLst>
                                    <p:cond delay="0"/>
                                  </p:stCondLst>
                                  <p:childTnLst>
                                    <p:set>
                                      <p:cBhvr>
                                        <p:cTn id="14" dur="1" fill="hold">
                                          <p:stCondLst>
                                            <p:cond delay="0"/>
                                          </p:stCondLst>
                                        </p:cTn>
                                        <p:tgtEl>
                                          <p:spTgt spid="74755">
                                            <p:txEl>
                                              <p:pRg st="2" end="2"/>
                                            </p:txEl>
                                          </p:spTgt>
                                        </p:tgtEl>
                                        <p:attrNameLst>
                                          <p:attrName>style.visibility</p:attrName>
                                        </p:attrNameLst>
                                      </p:cBhvr>
                                      <p:to>
                                        <p:strVal val="visible"/>
                                      </p:to>
                                    </p:set>
                                    <p:anim calcmode="lin" valueType="num">
                                      <p:cBhvr additive="base">
                                        <p:cTn id="15" dur="500" fill="hold"/>
                                        <p:tgtEl>
                                          <p:spTgt spid="7475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475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6" fill="hold" grpId="0" nodeType="withEffect">
                                  <p:stCondLst>
                                    <p:cond delay="0"/>
                                  </p:stCondLst>
                                  <p:childTnLst>
                                    <p:set>
                                      <p:cBhvr>
                                        <p:cTn id="18" dur="1" fill="hold">
                                          <p:stCondLst>
                                            <p:cond delay="0"/>
                                          </p:stCondLst>
                                        </p:cTn>
                                        <p:tgtEl>
                                          <p:spTgt spid="74755">
                                            <p:txEl>
                                              <p:pRg st="3" end="3"/>
                                            </p:txEl>
                                          </p:spTgt>
                                        </p:tgtEl>
                                        <p:attrNameLst>
                                          <p:attrName>style.visibility</p:attrName>
                                        </p:attrNameLst>
                                      </p:cBhvr>
                                      <p:to>
                                        <p:strVal val="visible"/>
                                      </p:to>
                                    </p:set>
                                    <p:anim calcmode="lin" valueType="num">
                                      <p:cBhvr additive="base">
                                        <p:cTn id="19" dur="500" fill="hold"/>
                                        <p:tgtEl>
                                          <p:spTgt spid="7475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74755">
                                            <p:txEl>
                                              <p:pRg st="4" end="4"/>
                                            </p:txEl>
                                          </p:spTgt>
                                        </p:tgtEl>
                                        <p:attrNameLst>
                                          <p:attrName>style.visibility</p:attrName>
                                        </p:attrNameLst>
                                      </p:cBhvr>
                                      <p:to>
                                        <p:strVal val="visible"/>
                                      </p:to>
                                    </p:set>
                                    <p:anim calcmode="lin" valueType="num">
                                      <p:cBhvr additive="base">
                                        <p:cTn id="25" dur="500" fill="hold"/>
                                        <p:tgtEl>
                                          <p:spTgt spid="74755">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475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247135" y="2133600"/>
            <a:ext cx="9811265" cy="3778250"/>
          </a:xfrm>
        </p:spPr>
        <p:txBody>
          <a:bodyPr rtlCol="0">
            <a:normAutofit lnSpcReduction="10000"/>
          </a:bodyPr>
          <a:lstStyle/>
          <a:p>
            <a:pPr indent="-274320">
              <a:defRPr/>
            </a:pPr>
            <a:r>
              <a:rPr lang="en-US" altLang="en-US" sz="3600" dirty="0"/>
              <a:t>considers future and present needs when </a:t>
            </a:r>
            <a:r>
              <a:rPr lang="en-US" altLang="en-US" sz="3600" dirty="0">
                <a:solidFill>
                  <a:srgbClr val="FC0128"/>
                </a:solidFill>
              </a:rPr>
              <a:t>making decisions</a:t>
            </a:r>
            <a:r>
              <a:rPr lang="en-US" altLang="en-US" sz="3600" dirty="0"/>
              <a:t> about:</a:t>
            </a:r>
          </a:p>
          <a:p>
            <a:pPr marL="640080" lvl="1" indent="-274320">
              <a:defRPr/>
            </a:pPr>
            <a:r>
              <a:rPr lang="en-US" altLang="en-US" sz="3200" b="1" dirty="0"/>
              <a:t>resource and energy use</a:t>
            </a:r>
          </a:p>
          <a:p>
            <a:pPr marL="640080" lvl="1" indent="-274320">
              <a:defRPr/>
            </a:pPr>
            <a:r>
              <a:rPr lang="en-US" altLang="en-US" sz="3200" b="1" dirty="0"/>
              <a:t>technological development</a:t>
            </a:r>
          </a:p>
          <a:p>
            <a:pPr marL="640080" lvl="1" indent="-274320">
              <a:defRPr/>
            </a:pPr>
            <a:r>
              <a:rPr lang="en-US" altLang="en-US" sz="3200" b="1" dirty="0"/>
              <a:t>direction of investments</a:t>
            </a:r>
          </a:p>
          <a:p>
            <a:pPr marL="640080" lvl="1" indent="-274320">
              <a:defRPr/>
            </a:pPr>
            <a:r>
              <a:rPr lang="en-US" altLang="en-US" sz="3200" b="1" dirty="0"/>
              <a:t>social, political &amp; institutional change...etc. etc. etc.</a:t>
            </a:r>
          </a:p>
        </p:txBody>
      </p:sp>
      <p:sp>
        <p:nvSpPr>
          <p:cNvPr id="46082" name="Rectangle 2"/>
          <p:cNvSpPr>
            <a:spLocks noGrp="1" noChangeArrowheads="1"/>
          </p:cNvSpPr>
          <p:nvPr>
            <p:ph type="title"/>
          </p:nvPr>
        </p:nvSpPr>
        <p:spPr>
          <a:xfrm>
            <a:off x="3468688" y="271849"/>
            <a:ext cx="6589712" cy="1466335"/>
          </a:xfrm>
          <a:noFill/>
        </p:spPr>
        <p:txBody>
          <a:bodyPr/>
          <a:lstStyle/>
          <a:p>
            <a:pPr eaLnBrk="1" hangingPunct="1"/>
            <a:r>
              <a:rPr lang="en-US" altLang="en-US" dirty="0" smtClean="0"/>
              <a:t>Sustainable development...</a:t>
            </a:r>
          </a:p>
        </p:txBody>
      </p:sp>
      <p:pic>
        <p:nvPicPr>
          <p:cNvPr id="4608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80022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68600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87043">
                                            <p:txEl>
                                              <p:pRg st="1" end="1"/>
                                            </p:txEl>
                                          </p:spTgt>
                                        </p:tgtEl>
                                        <p:attrNameLst>
                                          <p:attrName>style.visibility</p:attrName>
                                        </p:attrNameLst>
                                      </p:cBhvr>
                                      <p:to>
                                        <p:strVal val="visible"/>
                                      </p:to>
                                    </p:set>
                                    <p:anim calcmode="lin" valueType="num">
                                      <p:cBhvr additive="base">
                                        <p:cTn id="13"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70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7043">
                                            <p:txEl>
                                              <p:pRg st="2" end="2"/>
                                            </p:txEl>
                                          </p:spTgt>
                                        </p:tgtEl>
                                        <p:attrNameLst>
                                          <p:attrName>style.visibility</p:attrName>
                                        </p:attrNameLst>
                                      </p:cBhvr>
                                      <p:to>
                                        <p:strVal val="visible"/>
                                      </p:to>
                                    </p:set>
                                    <p:anim calcmode="lin" valueType="num">
                                      <p:cBhvr additive="base">
                                        <p:cTn id="19"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 calcmode="lin" valueType="num">
                                      <p:cBhvr additive="base">
                                        <p:cTn id="25"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87043">
                                            <p:txEl>
                                              <p:pRg st="4" end="4"/>
                                            </p:txEl>
                                          </p:spTgt>
                                        </p:tgtEl>
                                        <p:attrNameLst>
                                          <p:attrName>style.visibility</p:attrName>
                                        </p:attrNameLst>
                                      </p:cBhvr>
                                      <p:to>
                                        <p:strVal val="visible"/>
                                      </p:to>
                                    </p:set>
                                    <p:anim calcmode="lin" valueType="num">
                                      <p:cBhvr additive="base">
                                        <p:cTn id="31"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70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9267" name="Rectangle 3"/>
          <p:cNvSpPr>
            <a:spLocks noGrp="1" noChangeArrowheads="1"/>
          </p:cNvSpPr>
          <p:nvPr>
            <p:ph idx="1"/>
          </p:nvPr>
        </p:nvSpPr>
        <p:spPr>
          <a:xfrm>
            <a:off x="313038" y="1905000"/>
            <a:ext cx="10353375" cy="4114800"/>
          </a:xfrm>
        </p:spPr>
        <p:txBody>
          <a:bodyPr/>
          <a:lstStyle/>
          <a:p>
            <a:pPr eaLnBrk="1" hangingPunct="1"/>
            <a:r>
              <a:rPr lang="en-US" altLang="en-US" dirty="0" smtClean="0"/>
              <a:t>be easily understood</a:t>
            </a:r>
          </a:p>
          <a:p>
            <a:pPr eaLnBrk="1" hangingPunct="1"/>
            <a:r>
              <a:rPr lang="en-US" altLang="en-US" dirty="0" smtClean="0"/>
              <a:t>be applicable in many contexts</a:t>
            </a:r>
          </a:p>
          <a:p>
            <a:pPr eaLnBrk="1" hangingPunct="1"/>
            <a:r>
              <a:rPr lang="en-US" altLang="en-US" dirty="0" smtClean="0"/>
              <a:t>be transferrable across scales</a:t>
            </a:r>
          </a:p>
          <a:p>
            <a:pPr eaLnBrk="1" hangingPunct="1"/>
            <a:r>
              <a:rPr lang="en-US" altLang="en-US" dirty="0" smtClean="0"/>
              <a:t>translate well from fundamental values into applied policy and practical action</a:t>
            </a:r>
          </a:p>
          <a:p>
            <a:pPr eaLnBrk="1" hangingPunct="1"/>
            <a:r>
              <a:rPr lang="en-US" altLang="en-US" dirty="0" smtClean="0"/>
              <a:t>identify possibilities for radical transformative change AND </a:t>
            </a:r>
          </a:p>
          <a:p>
            <a:pPr eaLnBrk="1" hangingPunct="1">
              <a:buFont typeface="Monotype Sorts" pitchFamily="2" charset="2"/>
              <a:buChar char=" "/>
            </a:pPr>
            <a:r>
              <a:rPr lang="en-US" altLang="en-US" dirty="0" smtClean="0"/>
              <a:t>positive incremental change</a:t>
            </a:r>
          </a:p>
        </p:txBody>
      </p:sp>
      <p:sp>
        <p:nvSpPr>
          <p:cNvPr id="139266" name="Rectangle 2"/>
          <p:cNvSpPr>
            <a:spLocks noGrp="1" noChangeArrowheads="1"/>
          </p:cNvSpPr>
          <p:nvPr>
            <p:ph type="title"/>
          </p:nvPr>
        </p:nvSpPr>
        <p:spPr>
          <a:xfrm>
            <a:off x="453081" y="280086"/>
            <a:ext cx="10138719" cy="1309817"/>
          </a:xfrm>
        </p:spPr>
        <p:txBody>
          <a:bodyPr rtlCol="0">
            <a:normAutofit fontScale="90000"/>
          </a:bodyPr>
          <a:lstStyle/>
          <a:p>
            <a:pPr>
              <a:defRPr/>
            </a:pPr>
            <a:r>
              <a:rPr lang="en-US" altLang="en-US" dirty="0">
                <a:solidFill>
                  <a:schemeClr val="tx1">
                    <a:lumMod val="85000"/>
                    <a:lumOff val="15000"/>
                  </a:schemeClr>
                </a:solidFill>
              </a:rPr>
              <a:t>To be useful, principles of  sustainability must:</a:t>
            </a:r>
          </a:p>
        </p:txBody>
      </p:sp>
      <p:pic>
        <p:nvPicPr>
          <p:cNvPr id="5018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01050" y="4405313"/>
            <a:ext cx="3790950" cy="245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0752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9267">
                                            <p:txEl>
                                              <p:pRg st="0" end="0"/>
                                            </p:txEl>
                                          </p:spTgt>
                                        </p:tgtEl>
                                        <p:attrNameLst>
                                          <p:attrName>style.visibility</p:attrName>
                                        </p:attrNameLst>
                                      </p:cBhvr>
                                      <p:to>
                                        <p:strVal val="visible"/>
                                      </p:to>
                                    </p:set>
                                    <p:anim calcmode="lin" valueType="num">
                                      <p:cBhvr additive="base">
                                        <p:cTn id="7" dur="500" fill="hold"/>
                                        <p:tgtEl>
                                          <p:spTgt spid="139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9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9267">
                                            <p:txEl>
                                              <p:pRg st="1" end="1"/>
                                            </p:txEl>
                                          </p:spTgt>
                                        </p:tgtEl>
                                        <p:attrNameLst>
                                          <p:attrName>style.visibility</p:attrName>
                                        </p:attrNameLst>
                                      </p:cBhvr>
                                      <p:to>
                                        <p:strVal val="visible"/>
                                      </p:to>
                                    </p:set>
                                    <p:anim calcmode="lin" valueType="num">
                                      <p:cBhvr additive="base">
                                        <p:cTn id="13" dur="500" fill="hold"/>
                                        <p:tgtEl>
                                          <p:spTgt spid="139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9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9267">
                                            <p:txEl>
                                              <p:pRg st="2" end="2"/>
                                            </p:txEl>
                                          </p:spTgt>
                                        </p:tgtEl>
                                        <p:attrNameLst>
                                          <p:attrName>style.visibility</p:attrName>
                                        </p:attrNameLst>
                                      </p:cBhvr>
                                      <p:to>
                                        <p:strVal val="visible"/>
                                      </p:to>
                                    </p:set>
                                    <p:anim calcmode="lin" valueType="num">
                                      <p:cBhvr additive="base">
                                        <p:cTn id="19" dur="500" fill="hold"/>
                                        <p:tgtEl>
                                          <p:spTgt spid="139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9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9267">
                                            <p:txEl>
                                              <p:pRg st="3" end="3"/>
                                            </p:txEl>
                                          </p:spTgt>
                                        </p:tgtEl>
                                        <p:attrNameLst>
                                          <p:attrName>style.visibility</p:attrName>
                                        </p:attrNameLst>
                                      </p:cBhvr>
                                      <p:to>
                                        <p:strVal val="visible"/>
                                      </p:to>
                                    </p:set>
                                    <p:anim calcmode="lin" valueType="num">
                                      <p:cBhvr additive="base">
                                        <p:cTn id="25" dur="500" fill="hold"/>
                                        <p:tgtEl>
                                          <p:spTgt spid="139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9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9267">
                                            <p:txEl>
                                              <p:pRg st="4" end="4"/>
                                            </p:txEl>
                                          </p:spTgt>
                                        </p:tgtEl>
                                        <p:attrNameLst>
                                          <p:attrName>style.visibility</p:attrName>
                                        </p:attrNameLst>
                                      </p:cBhvr>
                                      <p:to>
                                        <p:strVal val="visible"/>
                                      </p:to>
                                    </p:set>
                                    <p:anim calcmode="lin" valueType="num">
                                      <p:cBhvr additive="base">
                                        <p:cTn id="31" dur="500" fill="hold"/>
                                        <p:tgtEl>
                                          <p:spTgt spid="139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9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9267">
                                            <p:txEl>
                                              <p:pRg st="5" end="5"/>
                                            </p:txEl>
                                          </p:spTgt>
                                        </p:tgtEl>
                                        <p:attrNameLst>
                                          <p:attrName>style.visibility</p:attrName>
                                        </p:attrNameLst>
                                      </p:cBhvr>
                                      <p:to>
                                        <p:strVal val="visible"/>
                                      </p:to>
                                    </p:set>
                                    <p:anim calcmode="lin" valueType="num">
                                      <p:cBhvr additive="base">
                                        <p:cTn id="37" dur="500" fill="hold"/>
                                        <p:tgtEl>
                                          <p:spTgt spid="139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926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7" name="Rectangle 3"/>
          <p:cNvSpPr>
            <a:spLocks noGrp="1" noChangeArrowheads="1"/>
          </p:cNvSpPr>
          <p:nvPr>
            <p:ph idx="1"/>
          </p:nvPr>
        </p:nvSpPr>
        <p:spPr>
          <a:xfrm>
            <a:off x="1892300" y="3284538"/>
            <a:ext cx="8458200" cy="3048000"/>
          </a:xfrm>
        </p:spPr>
        <p:txBody>
          <a:bodyPr rtlCol="0">
            <a:normAutofit/>
          </a:bodyPr>
          <a:lstStyle/>
          <a:p>
            <a:pPr indent="-274320">
              <a:buNone/>
              <a:tabLst>
                <a:tab pos="1092200" algn="l"/>
              </a:tabLst>
              <a:defRPr/>
            </a:pPr>
            <a:r>
              <a:rPr lang="en-US" altLang="en-US" sz="2800" dirty="0"/>
              <a:t>	</a:t>
            </a:r>
            <a:r>
              <a:rPr lang="en-US" altLang="en-US" sz="2400" dirty="0"/>
              <a:t>Use materials in continuous cycles.</a:t>
            </a:r>
          </a:p>
          <a:p>
            <a:pPr indent="-274320">
              <a:buNone/>
              <a:tabLst>
                <a:tab pos="1092200" algn="l"/>
              </a:tabLst>
              <a:defRPr/>
            </a:pPr>
            <a:r>
              <a:rPr lang="en-US" altLang="en-US" sz="2400" dirty="0"/>
              <a:t>	Use continuously reliable sources of energy.</a:t>
            </a:r>
          </a:p>
          <a:p>
            <a:pPr indent="-274320">
              <a:buNone/>
              <a:tabLst>
                <a:tab pos="1092200" algn="l"/>
              </a:tabLst>
              <a:defRPr/>
            </a:pPr>
            <a:r>
              <a:rPr lang="en-US" altLang="en-US" sz="2400" dirty="0"/>
              <a:t>	Encourage desirable human </a:t>
            </a:r>
            <a:r>
              <a:rPr lang="en-US" altLang="en-US" sz="2400" dirty="0" smtClean="0"/>
              <a:t>traits (equity</a:t>
            </a:r>
            <a:r>
              <a:rPr lang="en-US" altLang="en-US" sz="2400" dirty="0"/>
              <a:t>; creativity; communication; coordination; appreciation; intellectual and spiritual development).</a:t>
            </a:r>
          </a:p>
        </p:txBody>
      </p:sp>
      <p:sp>
        <p:nvSpPr>
          <p:cNvPr id="144386" name="Rectangle 2"/>
          <p:cNvSpPr>
            <a:spLocks noGrp="1" noChangeArrowheads="1"/>
          </p:cNvSpPr>
          <p:nvPr>
            <p:ph type="title"/>
          </p:nvPr>
        </p:nvSpPr>
        <p:spPr>
          <a:xfrm>
            <a:off x="1587500" y="1628776"/>
            <a:ext cx="9067800" cy="576263"/>
          </a:xfrm>
        </p:spPr>
        <p:txBody>
          <a:bodyPr rtlCol="0">
            <a:normAutofit fontScale="90000"/>
          </a:bodyPr>
          <a:lstStyle/>
          <a:p>
            <a:pPr>
              <a:defRPr/>
            </a:pPr>
            <a:r>
              <a:rPr lang="en-US" altLang="en-US" dirty="0">
                <a:solidFill>
                  <a:schemeClr val="tx1">
                    <a:lumMod val="85000"/>
                    <a:lumOff val="15000"/>
                  </a:schemeClr>
                </a:solidFill>
              </a:rPr>
              <a:t>Guideposts for Sustainability</a:t>
            </a:r>
            <a:br>
              <a:rPr lang="en-US" altLang="en-US" dirty="0">
                <a:solidFill>
                  <a:schemeClr val="tx1">
                    <a:lumMod val="85000"/>
                    <a:lumOff val="15000"/>
                  </a:schemeClr>
                </a:solidFill>
              </a:rPr>
            </a:br>
            <a:r>
              <a:rPr lang="en-US" altLang="en-US" sz="2000" i="1" dirty="0"/>
              <a:t/>
            </a:r>
            <a:br>
              <a:rPr lang="en-US" altLang="en-US" sz="2000" i="1" dirty="0"/>
            </a:br>
            <a:r>
              <a:rPr lang="en-US" altLang="en-US" sz="3200" i="1" dirty="0"/>
              <a:t>Activities are </a:t>
            </a:r>
            <a:r>
              <a:rPr lang="en-US" altLang="en-US" sz="3200" i="1" u="sng" dirty="0"/>
              <a:t>sustainable </a:t>
            </a:r>
            <a:r>
              <a:rPr lang="en-US" altLang="en-US" sz="3200" i="1" dirty="0"/>
              <a:t>when they:</a:t>
            </a:r>
            <a:br>
              <a:rPr lang="en-US" altLang="en-US" sz="3200" i="1" dirty="0"/>
            </a:br>
            <a:endParaRPr lang="en-US" altLang="en-US" sz="3200" i="1" dirty="0"/>
          </a:p>
        </p:txBody>
      </p:sp>
      <p:sp>
        <p:nvSpPr>
          <p:cNvPr id="144388" name="Rectangle 4"/>
          <p:cNvSpPr>
            <a:spLocks noChangeArrowheads="1"/>
          </p:cNvSpPr>
          <p:nvPr/>
        </p:nvSpPr>
        <p:spPr bwMode="auto">
          <a:xfrm>
            <a:off x="4803776" y="131763"/>
            <a:ext cx="2736327" cy="585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3200">
                <a:effectLst>
                  <a:outerShdw blurRad="38100" dist="38100" dir="2700000" algn="tl">
                    <a:srgbClr val="000000"/>
                  </a:outerShdw>
                </a:effectLst>
                <a:latin typeface="Arial" charset="0"/>
                <a:cs typeface="Arial" charset="0"/>
              </a:rPr>
              <a:t>One example:</a:t>
            </a:r>
          </a:p>
        </p:txBody>
      </p:sp>
      <p:pic>
        <p:nvPicPr>
          <p:cNvPr id="52229"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10500" y="5516564"/>
            <a:ext cx="2857500" cy="131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0"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350500" y="-19177"/>
            <a:ext cx="1841500" cy="2482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82252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 calcmode="lin" valueType="num">
                                      <p:cBhvr additive="base">
                                        <p:cTn id="7" dur="500" fill="hold"/>
                                        <p:tgtEl>
                                          <p:spTgt spid="144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4387">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4387">
                                            <p:txEl>
                                              <p:pRg st="1" end="1"/>
                                            </p:txEl>
                                          </p:spTgt>
                                        </p:tgtEl>
                                        <p:attrNameLst>
                                          <p:attrName>style.visibility</p:attrName>
                                        </p:attrNameLst>
                                      </p:cBhvr>
                                      <p:to>
                                        <p:strVal val="visible"/>
                                      </p:to>
                                    </p:set>
                                    <p:anim calcmode="lin" valueType="num">
                                      <p:cBhvr additive="base">
                                        <p:cTn id="13" dur="500" fill="hold"/>
                                        <p:tgtEl>
                                          <p:spTgt spid="1443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4387">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4387">
                                            <p:txEl>
                                              <p:pRg st="2" end="2"/>
                                            </p:txEl>
                                          </p:spTgt>
                                        </p:tgtEl>
                                        <p:attrNameLst>
                                          <p:attrName>style.visibility</p:attrName>
                                        </p:attrNameLst>
                                      </p:cBhvr>
                                      <p:to>
                                        <p:strVal val="visible"/>
                                      </p:to>
                                    </p:set>
                                    <p:anim calcmode="lin" valueType="num">
                                      <p:cBhvr additive="base">
                                        <p:cTn id="19" dur="500" fill="hold"/>
                                        <p:tgtEl>
                                          <p:spTgt spid="1443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4387">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2" end="2"/>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5" name="Rectangle 3"/>
          <p:cNvSpPr>
            <a:spLocks noGrp="1" noChangeArrowheads="1"/>
          </p:cNvSpPr>
          <p:nvPr>
            <p:ph idx="1"/>
          </p:nvPr>
        </p:nvSpPr>
        <p:spPr>
          <a:xfrm>
            <a:off x="535459" y="2380734"/>
            <a:ext cx="9980141" cy="3562865"/>
          </a:xfrm>
        </p:spPr>
        <p:txBody>
          <a:bodyPr rtlCol="0">
            <a:normAutofit/>
          </a:bodyPr>
          <a:lstStyle/>
          <a:p>
            <a:pPr indent="-274320">
              <a:buNone/>
              <a:defRPr/>
            </a:pPr>
            <a:r>
              <a:rPr lang="en-US" altLang="en-US" sz="2400" dirty="0"/>
              <a:t>	Require continual inputs of non-renewable resources.</a:t>
            </a:r>
          </a:p>
          <a:p>
            <a:pPr indent="-274320">
              <a:buNone/>
              <a:defRPr/>
            </a:pPr>
            <a:r>
              <a:rPr lang="en-US" altLang="en-US" sz="2400" dirty="0"/>
              <a:t>	Use renewable resources faster than their rate of renewal. </a:t>
            </a:r>
          </a:p>
          <a:p>
            <a:pPr indent="-274320">
              <a:buNone/>
              <a:defRPr/>
            </a:pPr>
            <a:r>
              <a:rPr lang="en-US" altLang="en-US" sz="2400" dirty="0"/>
              <a:t>	Cause cumulative degradation of the environment.</a:t>
            </a:r>
          </a:p>
          <a:p>
            <a:pPr indent="-274320">
              <a:buNone/>
              <a:defRPr/>
            </a:pPr>
            <a:r>
              <a:rPr lang="en-US" altLang="en-US" sz="2400" dirty="0"/>
              <a:t>	Require resources in quantities that could never be available for people everywhere.</a:t>
            </a:r>
          </a:p>
          <a:p>
            <a:pPr indent="-274320">
              <a:buNone/>
              <a:defRPr/>
            </a:pPr>
            <a:r>
              <a:rPr lang="en-US" altLang="en-US" sz="2400" dirty="0"/>
              <a:t>	Lead to the extinction of other life forms.</a:t>
            </a:r>
          </a:p>
        </p:txBody>
      </p:sp>
      <p:sp>
        <p:nvSpPr>
          <p:cNvPr id="146434" name="Rectangle 2"/>
          <p:cNvSpPr>
            <a:spLocks noGrp="1" noChangeArrowheads="1"/>
          </p:cNvSpPr>
          <p:nvPr>
            <p:ph type="title"/>
          </p:nvPr>
        </p:nvSpPr>
        <p:spPr>
          <a:xfrm>
            <a:off x="1828800" y="685800"/>
            <a:ext cx="8610600" cy="1143000"/>
          </a:xfrm>
        </p:spPr>
        <p:txBody>
          <a:bodyPr rtlCol="0">
            <a:normAutofit fontScale="90000"/>
          </a:bodyPr>
          <a:lstStyle/>
          <a:p>
            <a:pPr>
              <a:defRPr/>
            </a:pPr>
            <a:r>
              <a:rPr lang="en-US" altLang="en-US">
                <a:solidFill>
                  <a:schemeClr val="tx1">
                    <a:lumMod val="85000"/>
                    <a:lumOff val="15000"/>
                  </a:schemeClr>
                </a:solidFill>
              </a:rPr>
              <a:t>Guideposts for Sustainability</a:t>
            </a:r>
            <a:br>
              <a:rPr lang="en-US" altLang="en-US">
                <a:solidFill>
                  <a:schemeClr val="tx1">
                    <a:lumMod val="85000"/>
                    <a:lumOff val="15000"/>
                  </a:schemeClr>
                </a:solidFill>
              </a:rPr>
            </a:br>
            <a:r>
              <a:rPr lang="en-US" altLang="en-US" sz="3200" i="1"/>
              <a:t>Activities are </a:t>
            </a:r>
            <a:r>
              <a:rPr lang="en-US" altLang="en-US" sz="3200" i="1" u="sng"/>
              <a:t>not sustainable </a:t>
            </a:r>
            <a:r>
              <a:rPr lang="en-US" altLang="en-US" sz="3200" i="1"/>
              <a:t>when they:</a:t>
            </a:r>
            <a:r>
              <a:rPr lang="en-US" altLang="en-US" sz="3200" i="1">
                <a:solidFill>
                  <a:schemeClr val="tx1"/>
                </a:solidFill>
              </a:rPr>
              <a:t/>
            </a:r>
            <a:br>
              <a:rPr lang="en-US" altLang="en-US" sz="3200" i="1">
                <a:solidFill>
                  <a:schemeClr val="tx1"/>
                </a:solidFill>
              </a:rPr>
            </a:br>
            <a:endParaRPr lang="en-US" altLang="en-US" sz="3200" i="1">
              <a:solidFill>
                <a:schemeClr val="tx1"/>
              </a:solidFill>
            </a:endParaRPr>
          </a:p>
        </p:txBody>
      </p:sp>
      <p:pic>
        <p:nvPicPr>
          <p:cNvPr id="5427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852025" y="4924425"/>
            <a:ext cx="233997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5372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6435">
                                            <p:txEl>
                                              <p:pRg st="0" end="0"/>
                                            </p:txEl>
                                          </p:spTgt>
                                        </p:tgtEl>
                                        <p:attrNameLst>
                                          <p:attrName>style.visibility</p:attrName>
                                        </p:attrNameLst>
                                      </p:cBhvr>
                                      <p:to>
                                        <p:strVal val="visible"/>
                                      </p:to>
                                    </p:set>
                                    <p:anim calcmode="lin" valueType="num">
                                      <p:cBhvr additive="base">
                                        <p:cTn id="7" dur="500" fill="hold"/>
                                        <p:tgtEl>
                                          <p:spTgt spid="146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43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6435">
                                            <p:txEl>
                                              <p:pRg st="1" end="1"/>
                                            </p:txEl>
                                          </p:spTgt>
                                        </p:tgtEl>
                                        <p:attrNameLst>
                                          <p:attrName>style.visibility</p:attrName>
                                        </p:attrNameLst>
                                      </p:cBhvr>
                                      <p:to>
                                        <p:strVal val="visible"/>
                                      </p:to>
                                    </p:set>
                                    <p:anim calcmode="lin" valueType="num">
                                      <p:cBhvr additive="base">
                                        <p:cTn id="13" dur="500" fill="hold"/>
                                        <p:tgtEl>
                                          <p:spTgt spid="1464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643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6435">
                                            <p:txEl>
                                              <p:pRg st="2" end="2"/>
                                            </p:txEl>
                                          </p:spTgt>
                                        </p:tgtEl>
                                        <p:attrNameLst>
                                          <p:attrName>style.visibility</p:attrName>
                                        </p:attrNameLst>
                                      </p:cBhvr>
                                      <p:to>
                                        <p:strVal val="visible"/>
                                      </p:to>
                                    </p:set>
                                    <p:anim calcmode="lin" valueType="num">
                                      <p:cBhvr additive="base">
                                        <p:cTn id="19" dur="500" fill="hold"/>
                                        <p:tgtEl>
                                          <p:spTgt spid="14643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643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2" end="2"/>
                                            </p:txEl>
                                          </p:spTgt>
                                        </p:tgtEl>
                                        <p:attrNameLst>
                                          <p:attrName>ppt_c</p:attrName>
                                        </p:attrNameLst>
                                      </p:cBhvr>
                                      <p:to>
                                        <a:schemeClr val="folHlink"/>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6435">
                                            <p:txEl>
                                              <p:pRg st="3" end="3"/>
                                            </p:txEl>
                                          </p:spTgt>
                                        </p:tgtEl>
                                        <p:attrNameLst>
                                          <p:attrName>style.visibility</p:attrName>
                                        </p:attrNameLst>
                                      </p:cBhvr>
                                      <p:to>
                                        <p:strVal val="visible"/>
                                      </p:to>
                                    </p:set>
                                    <p:anim calcmode="lin" valueType="num">
                                      <p:cBhvr additive="base">
                                        <p:cTn id="25" dur="500" fill="hold"/>
                                        <p:tgtEl>
                                          <p:spTgt spid="1464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643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3" end="3"/>
                                            </p:txEl>
                                          </p:spTgt>
                                        </p:tgtEl>
                                        <p:attrNameLst>
                                          <p:attrName>ppt_c</p:attrName>
                                        </p:attrNameLst>
                                      </p:cBhvr>
                                      <p:to>
                                        <a:schemeClr val="folHlink"/>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46435">
                                            <p:txEl>
                                              <p:pRg st="4" end="4"/>
                                            </p:txEl>
                                          </p:spTgt>
                                        </p:tgtEl>
                                        <p:attrNameLst>
                                          <p:attrName>style.visibility</p:attrName>
                                        </p:attrNameLst>
                                      </p:cBhvr>
                                      <p:to>
                                        <p:strVal val="visible"/>
                                      </p:to>
                                    </p:set>
                                    <p:anim calcmode="lin" valueType="num">
                                      <p:cBhvr additive="base">
                                        <p:cTn id="31" dur="500" fill="hold"/>
                                        <p:tgtEl>
                                          <p:spTgt spid="1464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643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4" end="4"/>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0173" y="2133600"/>
            <a:ext cx="9498227" cy="3778250"/>
          </a:xfrm>
        </p:spPr>
        <p:txBody>
          <a:bodyPr rtlCol="0">
            <a:normAutofit/>
          </a:bodyPr>
          <a:lstStyle/>
          <a:p>
            <a:pPr indent="-274320">
              <a:defRPr/>
            </a:pPr>
            <a:r>
              <a:rPr lang="en-GB" dirty="0" smtClean="0">
                <a:solidFill>
                  <a:schemeClr val="tx1">
                    <a:lumMod val="75000"/>
                    <a:lumOff val="25000"/>
                  </a:schemeClr>
                </a:solidFill>
              </a:rPr>
              <a:t>What problems do you think the </a:t>
            </a:r>
            <a:r>
              <a:rPr lang="en-GB" dirty="0" smtClean="0">
                <a:solidFill>
                  <a:schemeClr val="tx1">
                    <a:lumMod val="75000"/>
                    <a:lumOff val="25000"/>
                  </a:schemeClr>
                </a:solidFill>
              </a:rPr>
              <a:t>Manufacturing </a:t>
            </a:r>
            <a:r>
              <a:rPr lang="en-GB" dirty="0" smtClean="0">
                <a:solidFill>
                  <a:schemeClr val="tx1">
                    <a:lumMod val="75000"/>
                    <a:lumOff val="25000"/>
                  </a:schemeClr>
                </a:solidFill>
              </a:rPr>
              <a:t>Industry has in this area?</a:t>
            </a:r>
          </a:p>
          <a:p>
            <a:pPr indent="-274320">
              <a:defRPr/>
            </a:pPr>
            <a:r>
              <a:rPr lang="en-GB" dirty="0" smtClean="0">
                <a:solidFill>
                  <a:schemeClr val="tx1">
                    <a:lumMod val="75000"/>
                    <a:lumOff val="25000"/>
                  </a:schemeClr>
                </a:solidFill>
              </a:rPr>
              <a:t>How predictable are </a:t>
            </a:r>
            <a:r>
              <a:rPr lang="en-GB" dirty="0" smtClean="0">
                <a:solidFill>
                  <a:schemeClr val="tx1">
                    <a:lumMod val="75000"/>
                    <a:lumOff val="25000"/>
                  </a:schemeClr>
                </a:solidFill>
              </a:rPr>
              <a:t>manufacturing needs</a:t>
            </a:r>
            <a:r>
              <a:rPr lang="en-GB" dirty="0" smtClean="0">
                <a:solidFill>
                  <a:schemeClr val="tx1">
                    <a:lumMod val="75000"/>
                    <a:lumOff val="25000"/>
                  </a:schemeClr>
                </a:solidFill>
              </a:rPr>
              <a:t>?</a:t>
            </a:r>
          </a:p>
          <a:p>
            <a:pPr indent="-274320">
              <a:defRPr/>
            </a:pPr>
            <a:r>
              <a:rPr lang="en-GB" dirty="0" smtClean="0">
                <a:solidFill>
                  <a:schemeClr val="tx1">
                    <a:lumMod val="75000"/>
                    <a:lumOff val="25000"/>
                  </a:schemeClr>
                </a:solidFill>
              </a:rPr>
              <a:t>How stable are the resources needed?</a:t>
            </a:r>
          </a:p>
          <a:p>
            <a:pPr indent="-274320">
              <a:defRPr/>
            </a:pPr>
            <a:r>
              <a:rPr lang="en-GB" dirty="0" smtClean="0">
                <a:solidFill>
                  <a:schemeClr val="tx1">
                    <a:lumMod val="75000"/>
                    <a:lumOff val="25000"/>
                  </a:schemeClr>
                </a:solidFill>
              </a:rPr>
              <a:t>How forward thinking do you think financial managers are within the </a:t>
            </a:r>
            <a:r>
              <a:rPr lang="en-GB" dirty="0" smtClean="0">
                <a:solidFill>
                  <a:schemeClr val="tx1">
                    <a:lumMod val="75000"/>
                    <a:lumOff val="25000"/>
                  </a:schemeClr>
                </a:solidFill>
              </a:rPr>
              <a:t>manufacturing industry?</a:t>
            </a:r>
            <a:endParaRPr lang="en-GB" dirty="0" smtClean="0">
              <a:solidFill>
                <a:schemeClr val="tx1">
                  <a:lumMod val="75000"/>
                  <a:lumOff val="25000"/>
                </a:schemeClr>
              </a:solidFill>
            </a:endParaRPr>
          </a:p>
          <a:p>
            <a:pPr marL="68580" indent="0">
              <a:buNone/>
              <a:defRPr/>
            </a:pPr>
            <a:endParaRPr lang="en-GB" dirty="0">
              <a:solidFill>
                <a:schemeClr val="tx1">
                  <a:lumMod val="75000"/>
                  <a:lumOff val="25000"/>
                </a:schemeClr>
              </a:solidFill>
            </a:endParaRPr>
          </a:p>
        </p:txBody>
      </p:sp>
      <p:sp>
        <p:nvSpPr>
          <p:cNvPr id="56322" name="Title 1"/>
          <p:cNvSpPr>
            <a:spLocks noGrp="1"/>
          </p:cNvSpPr>
          <p:nvPr>
            <p:ph type="title"/>
          </p:nvPr>
        </p:nvSpPr>
        <p:spPr>
          <a:xfrm>
            <a:off x="700216" y="329514"/>
            <a:ext cx="11063416" cy="1334529"/>
          </a:xfrm>
        </p:spPr>
        <p:txBody>
          <a:bodyPr/>
          <a:lstStyle/>
          <a:p>
            <a:pPr eaLnBrk="1" hangingPunct="1"/>
            <a:r>
              <a:rPr lang="en-GB" altLang="en-US" dirty="0" smtClean="0"/>
              <a:t>Manufacturing Industry </a:t>
            </a:r>
            <a:r>
              <a:rPr lang="en-GB" altLang="en-US" dirty="0" smtClean="0"/>
              <a:t>and Sustainability</a:t>
            </a:r>
          </a:p>
        </p:txBody>
      </p:sp>
      <p:pic>
        <p:nvPicPr>
          <p:cNvPr id="5632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57055" y="4434360"/>
            <a:ext cx="2847975"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5665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3468688" y="623888"/>
            <a:ext cx="6589712" cy="1281112"/>
          </a:xfrm>
        </p:spPr>
        <p:txBody>
          <a:bodyPr/>
          <a:lstStyle/>
          <a:p>
            <a:pPr eaLnBrk="1" hangingPunct="1"/>
            <a:r>
              <a:rPr lang="en-GB" altLang="en-US" sz="2000">
                <a:hlinkClick r:id="rId2"/>
              </a:rPr>
              <a:t>https://www.youtube.com/watch?v=6BkcviD65Bo</a:t>
            </a:r>
            <a:r>
              <a:rPr lang="en-GB" altLang="en-US" sz="2000"/>
              <a:t/>
            </a:r>
            <a:br>
              <a:rPr lang="en-GB" altLang="en-US" sz="2000"/>
            </a:br>
            <a:endParaRPr lang="en-GB" altLang="en-US" sz="2000"/>
          </a:p>
        </p:txBody>
      </p:sp>
      <p:pic>
        <p:nvPicPr>
          <p:cNvPr id="58371"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920875" cy="218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92314" y="2349501"/>
            <a:ext cx="8315325"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6113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67100" y="2133600"/>
            <a:ext cx="6591300" cy="3778250"/>
          </a:xfrm>
        </p:spPr>
        <p:txBody>
          <a:bodyPr/>
          <a:lstStyle/>
          <a:p>
            <a:pPr marL="0" indent="0" defTabSz="914400">
              <a:spcBef>
                <a:spcPct val="0"/>
              </a:spcBef>
              <a:buClrTx/>
              <a:buNone/>
              <a:defRPr/>
            </a:pPr>
            <a:r>
              <a:rPr lang="en-GB" sz="2800" b="1" i="1" dirty="0">
                <a:solidFill>
                  <a:srgbClr val="99FF66"/>
                </a:solidFill>
                <a:latin typeface="Arial" panose="020B0604020202020204" pitchFamily="34" charset="0"/>
                <a:cs typeface="Arial" panose="020B0604020202020204" pitchFamily="34" charset="0"/>
                <a:hlinkClick r:id="rId2"/>
              </a:rPr>
              <a:t>http://www.ted.com/talks/chris_mcknett_the_investment_logic_for_sustainability</a:t>
            </a:r>
            <a:endParaRPr lang="en-GB" sz="2800" b="1" i="1" dirty="0">
              <a:solidFill>
                <a:srgbClr val="99FF66"/>
              </a:solidFill>
              <a:latin typeface="Arial" panose="020B0604020202020204" pitchFamily="34" charset="0"/>
              <a:cs typeface="Arial" panose="020B0604020202020204" pitchFamily="34" charset="0"/>
            </a:endParaRPr>
          </a:p>
          <a:p>
            <a:pPr marL="0" indent="0" defTabSz="914400">
              <a:spcBef>
                <a:spcPct val="0"/>
              </a:spcBef>
              <a:buClrTx/>
              <a:buNone/>
              <a:defRPr/>
            </a:pPr>
            <a:endParaRPr lang="en-GB" sz="2800" b="1" i="1" dirty="0">
              <a:solidFill>
                <a:srgbClr val="99FF66"/>
              </a:solidFill>
              <a:latin typeface="Arial" panose="020B0604020202020204" pitchFamily="34" charset="0"/>
              <a:cs typeface="Arial" panose="020B0604020202020204" pitchFamily="34" charset="0"/>
            </a:endParaRPr>
          </a:p>
          <a:p>
            <a:pPr eaLnBrk="1" hangingPunct="1">
              <a:defRPr/>
            </a:pPr>
            <a:endParaRPr lang="en-GB" dirty="0"/>
          </a:p>
        </p:txBody>
      </p:sp>
      <p:sp>
        <p:nvSpPr>
          <p:cNvPr id="59394" name="Title 1"/>
          <p:cNvSpPr>
            <a:spLocks noGrp="1"/>
          </p:cNvSpPr>
          <p:nvPr>
            <p:ph type="title"/>
          </p:nvPr>
        </p:nvSpPr>
        <p:spPr>
          <a:xfrm>
            <a:off x="3468688" y="623888"/>
            <a:ext cx="6589712" cy="1281112"/>
          </a:xfrm>
        </p:spPr>
        <p:txBody>
          <a:bodyPr/>
          <a:lstStyle/>
          <a:p>
            <a:pPr eaLnBrk="1" hangingPunct="1"/>
            <a:endParaRPr lang="en-GB" altLang="en-US" smtClean="0"/>
          </a:p>
        </p:txBody>
      </p:sp>
    </p:spTree>
    <p:extLst>
      <p:ext uri="{BB962C8B-B14F-4D97-AF65-F5344CB8AC3E}">
        <p14:creationId xmlns:p14="http://schemas.microsoft.com/office/powerpoint/2010/main" val="10191101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1052514"/>
            <a:ext cx="5473700"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5968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ctrTitle"/>
          </p:nvPr>
        </p:nvSpPr>
        <p:spPr>
          <a:xfrm>
            <a:off x="2209800" y="1628776"/>
            <a:ext cx="7543800" cy="1439863"/>
          </a:xfrm>
        </p:spPr>
        <p:txBody>
          <a:bodyPr/>
          <a:lstStyle/>
          <a:p>
            <a:pPr eaLnBrk="1" hangingPunct="1"/>
            <a:r>
              <a:rPr lang="en-GB" altLang="en-US" smtClean="0"/>
              <a:t>Profit People Planet</a:t>
            </a:r>
          </a:p>
        </p:txBody>
      </p:sp>
      <p:pic>
        <p:nvPicPr>
          <p:cNvPr id="6144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43250" y="4005264"/>
            <a:ext cx="6286500"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09801" y="260351"/>
            <a:ext cx="8062913"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4284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503613" y="692150"/>
            <a:ext cx="4895850" cy="4897438"/>
          </a:xfrm>
        </p:spPr>
      </p:pic>
    </p:spTree>
    <p:extLst>
      <p:ext uri="{BB962C8B-B14F-4D97-AF65-F5344CB8AC3E}">
        <p14:creationId xmlns:p14="http://schemas.microsoft.com/office/powerpoint/2010/main" val="42576690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0"/>
            <a:ext cx="88566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4149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Bottom </a:t>
            </a:r>
            <a:r>
              <a:rPr lang="en-GB" dirty="0"/>
              <a:t>line refers to a company's net earnings, </a:t>
            </a:r>
            <a:r>
              <a:rPr lang="en-GB" dirty="0">
                <a:hlinkClick r:id="rId2"/>
              </a:rPr>
              <a:t>net income</a:t>
            </a:r>
            <a:r>
              <a:rPr lang="en-GB" dirty="0"/>
              <a:t> or </a:t>
            </a:r>
            <a:r>
              <a:rPr lang="en-GB" dirty="0">
                <a:hlinkClick r:id="rId3"/>
              </a:rPr>
              <a:t>earnings per share</a:t>
            </a:r>
            <a:r>
              <a:rPr lang="en-GB" dirty="0"/>
              <a:t> (EPS). The reference to "bottom" describes the relative location of the net income figure on a company's </a:t>
            </a:r>
            <a:r>
              <a:rPr lang="en-GB" dirty="0">
                <a:hlinkClick r:id="rId4"/>
              </a:rPr>
              <a:t>income statement</a:t>
            </a:r>
            <a:r>
              <a:rPr lang="en-GB" dirty="0"/>
              <a:t>. </a:t>
            </a:r>
            <a:endParaRPr lang="en-GB" dirty="0" smtClean="0"/>
          </a:p>
          <a:p>
            <a:r>
              <a:rPr lang="en-GB" dirty="0" smtClean="0"/>
              <a:t>Most </a:t>
            </a:r>
            <a:r>
              <a:rPr lang="en-GB" dirty="0"/>
              <a:t>companies aim to improve their bottom lines through two simultaneous methods: growing </a:t>
            </a:r>
            <a:r>
              <a:rPr lang="en-GB" dirty="0">
                <a:hlinkClick r:id="rId5"/>
              </a:rPr>
              <a:t>revenues</a:t>
            </a:r>
            <a:r>
              <a:rPr lang="en-GB" dirty="0"/>
              <a:t> (i.e., generate top-line growth) and increasing efficiency (or cutting costs). </a:t>
            </a:r>
          </a:p>
          <a:p>
            <a:r>
              <a:rPr lang="en-GB" dirty="0"/>
              <a:t/>
            </a:r>
            <a:br>
              <a:rPr lang="en-GB" dirty="0"/>
            </a:br>
            <a:r>
              <a:rPr lang="en-GB" dirty="0"/>
              <a:t/>
            </a:r>
            <a:br>
              <a:rPr lang="en-GB" dirty="0"/>
            </a:br>
            <a:endParaRPr lang="en-GB" dirty="0"/>
          </a:p>
        </p:txBody>
      </p:sp>
      <p:sp>
        <p:nvSpPr>
          <p:cNvPr id="2" name="Title 1"/>
          <p:cNvSpPr>
            <a:spLocks noGrp="1"/>
          </p:cNvSpPr>
          <p:nvPr>
            <p:ph type="title"/>
          </p:nvPr>
        </p:nvSpPr>
        <p:spPr/>
        <p:txBody>
          <a:bodyPr/>
          <a:lstStyle/>
          <a:p>
            <a:r>
              <a:rPr lang="en-GB" b="1" dirty="0"/>
              <a:t>What is 'Bottom Line'</a:t>
            </a:r>
            <a:br>
              <a:rPr lang="en-GB" b="1" dirty="0"/>
            </a:br>
            <a:endParaRPr lang="en-GB" dirty="0"/>
          </a:p>
        </p:txBody>
      </p:sp>
    </p:spTree>
    <p:extLst>
      <p:ext uri="{BB962C8B-B14F-4D97-AF65-F5344CB8AC3E}">
        <p14:creationId xmlns:p14="http://schemas.microsoft.com/office/powerpoint/2010/main" val="39468019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Triple </a:t>
            </a:r>
            <a:r>
              <a:rPr lang="en-GB" dirty="0"/>
              <a:t>bottom line is a phrase introduced in 1994 by John Elkington and later used in his 1997 book "Cannibals With Forks: The Triple Bottom Line Of 21st Century Business," which seeks to broaden the focus on the financial bottom line by businesses to include social and environmental responsibilities. </a:t>
            </a:r>
            <a:endParaRPr lang="en-GB" dirty="0" smtClean="0"/>
          </a:p>
          <a:p>
            <a:r>
              <a:rPr lang="en-GB" dirty="0" smtClean="0"/>
              <a:t>A </a:t>
            </a:r>
            <a:r>
              <a:rPr lang="en-GB" dirty="0"/>
              <a:t>triple bottom line measures a company's degree of </a:t>
            </a:r>
            <a:r>
              <a:rPr lang="en-GB" dirty="0">
                <a:hlinkClick r:id="rId2"/>
              </a:rPr>
              <a:t>social responsibility</a:t>
            </a:r>
            <a:r>
              <a:rPr lang="en-GB" dirty="0"/>
              <a:t>, its </a:t>
            </a:r>
            <a:r>
              <a:rPr lang="en-GB" dirty="0">
                <a:hlinkClick r:id="rId3"/>
              </a:rPr>
              <a:t>economic value</a:t>
            </a:r>
            <a:r>
              <a:rPr lang="en-GB" dirty="0"/>
              <a:t> and its environmental impact. </a:t>
            </a:r>
            <a:endParaRPr lang="en-GB" dirty="0" smtClean="0"/>
          </a:p>
          <a:p>
            <a:r>
              <a:rPr lang="en-GB" dirty="0" smtClean="0"/>
              <a:t>A </a:t>
            </a:r>
            <a:r>
              <a:rPr lang="en-GB" dirty="0"/>
              <a:t>key challenge with the triple bottom line, according to Elkington, is the difficulty of measuring the social and environmental bottom lines, which necessitates the three </a:t>
            </a:r>
            <a:r>
              <a:rPr lang="en-GB" dirty="0">
                <a:hlinkClick r:id="rId4"/>
              </a:rPr>
              <a:t>separate accounts</a:t>
            </a:r>
            <a:r>
              <a:rPr lang="en-GB" dirty="0"/>
              <a:t> being evaluated on their own merits.</a:t>
            </a:r>
          </a:p>
          <a:p>
            <a:r>
              <a:rPr lang="en-GB" dirty="0" smtClean="0"/>
              <a:t>The traditional accounting phrase of ‘bottom line’ refers to the bottom of the profit and </a:t>
            </a:r>
            <a:r>
              <a:rPr lang="en-GB" smtClean="0"/>
              <a:t>loss account</a:t>
            </a:r>
            <a:r>
              <a:rPr lang="en-GB" dirty="0"/>
              <a:t/>
            </a:r>
            <a:br>
              <a:rPr lang="en-GB" dirty="0"/>
            </a:br>
            <a:r>
              <a:rPr lang="en-GB" dirty="0"/>
              <a:t/>
            </a:r>
            <a:br>
              <a:rPr lang="en-GB" dirty="0"/>
            </a:br>
            <a:endParaRPr lang="en-GB" dirty="0"/>
          </a:p>
        </p:txBody>
      </p:sp>
      <p:sp>
        <p:nvSpPr>
          <p:cNvPr id="2" name="Title 1"/>
          <p:cNvSpPr>
            <a:spLocks noGrp="1"/>
          </p:cNvSpPr>
          <p:nvPr>
            <p:ph type="title"/>
          </p:nvPr>
        </p:nvSpPr>
        <p:spPr/>
        <p:txBody>
          <a:bodyPr/>
          <a:lstStyle/>
          <a:p>
            <a:r>
              <a:rPr lang="en-GB" b="1" dirty="0"/>
              <a:t>What is the 'Triple Bottom Line'</a:t>
            </a:r>
            <a:br>
              <a:rPr lang="en-GB" b="1" dirty="0"/>
            </a:br>
            <a:endParaRPr lang="en-GB" dirty="0"/>
          </a:p>
        </p:txBody>
      </p:sp>
    </p:spTree>
    <p:extLst>
      <p:ext uri="{BB962C8B-B14F-4D97-AF65-F5344CB8AC3E}">
        <p14:creationId xmlns:p14="http://schemas.microsoft.com/office/powerpoint/2010/main" val="1047218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70389" y="2133600"/>
            <a:ext cx="4784725" cy="3778250"/>
          </a:xfrm>
        </p:spPr>
      </p:pic>
      <p:sp>
        <p:nvSpPr>
          <p:cNvPr id="66562" name="Title 1"/>
          <p:cNvSpPr>
            <a:spLocks noGrp="1"/>
          </p:cNvSpPr>
          <p:nvPr>
            <p:ph type="title"/>
          </p:nvPr>
        </p:nvSpPr>
        <p:spPr>
          <a:xfrm>
            <a:off x="4583114" y="623888"/>
            <a:ext cx="5475287" cy="1281112"/>
          </a:xfrm>
        </p:spPr>
        <p:txBody>
          <a:bodyPr/>
          <a:lstStyle/>
          <a:p>
            <a:pPr eaLnBrk="1" hangingPunct="1"/>
            <a:r>
              <a:rPr lang="en-GB" altLang="en-US" smtClean="0"/>
              <a:t>Triple Bottom Line</a:t>
            </a:r>
          </a:p>
        </p:txBody>
      </p:sp>
      <p:pic>
        <p:nvPicPr>
          <p:cNvPr id="6656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575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05651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306050" y="0"/>
            <a:ext cx="1885950" cy="1476375"/>
          </a:xfrm>
        </p:spPr>
      </p:pic>
      <p:sp>
        <p:nvSpPr>
          <p:cNvPr id="67586" name="Title 1"/>
          <p:cNvSpPr>
            <a:spLocks noGrp="1"/>
          </p:cNvSpPr>
          <p:nvPr>
            <p:ph type="title"/>
          </p:nvPr>
        </p:nvSpPr>
        <p:spPr>
          <a:xfrm>
            <a:off x="2347784" y="526257"/>
            <a:ext cx="7332791" cy="841224"/>
          </a:xfrm>
        </p:spPr>
        <p:txBody>
          <a:bodyPr/>
          <a:lstStyle/>
          <a:p>
            <a:pPr eaLnBrk="1" hangingPunct="1"/>
            <a:r>
              <a:rPr lang="en-GB" altLang="en-US" dirty="0" smtClean="0"/>
              <a:t>Green and Sustainable engineering</a:t>
            </a:r>
          </a:p>
        </p:txBody>
      </p:sp>
      <p:pic>
        <p:nvPicPr>
          <p:cNvPr id="6758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64465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9"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03587" y="2371512"/>
            <a:ext cx="6194425"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90781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Harvard_Referencing_System</Template>
  <TotalTime>517</TotalTime>
  <Words>876</Words>
  <Application>Microsoft Office PowerPoint</Application>
  <PresentationFormat>Widescreen</PresentationFormat>
  <Paragraphs>115</Paragraphs>
  <Slides>30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MS PGothic</vt:lpstr>
      <vt:lpstr>MS PGothic</vt:lpstr>
      <vt:lpstr>Arial</vt:lpstr>
      <vt:lpstr>Book Antiqua</vt:lpstr>
      <vt:lpstr>Calibri</vt:lpstr>
      <vt:lpstr>Monotype Sorts</vt:lpstr>
      <vt:lpstr>Times New Roman</vt:lpstr>
      <vt:lpstr>Wingdings</vt:lpstr>
      <vt:lpstr>Hardcover</vt:lpstr>
      <vt:lpstr>Investing, Financing, Performing and Decision Making in Sustainability</vt:lpstr>
      <vt:lpstr>Today we will consider…</vt:lpstr>
      <vt:lpstr>PowerPoint Presentation</vt:lpstr>
      <vt:lpstr>Sustainable development:</vt:lpstr>
      <vt:lpstr>the sustainable development triangle</vt:lpstr>
      <vt:lpstr>But…..</vt:lpstr>
      <vt:lpstr>Sustainability?</vt:lpstr>
      <vt:lpstr>Why should organisations become more sustainable? </vt:lpstr>
      <vt:lpstr>Why should organisations become more sustainable?</vt:lpstr>
      <vt:lpstr>Why should organisations become more sustainable?</vt:lpstr>
      <vt:lpstr>PowerPoint Presentation</vt:lpstr>
      <vt:lpstr>PowerPoint Presentation</vt:lpstr>
      <vt:lpstr>Sustainability: PROBLEMS</vt:lpstr>
      <vt:lpstr>PowerPoint Presentation</vt:lpstr>
      <vt:lpstr>Sustainable development and economic growth</vt:lpstr>
      <vt:lpstr>Sustainable development...</vt:lpstr>
      <vt:lpstr>To be useful, principles of  sustainability must:</vt:lpstr>
      <vt:lpstr>Guideposts for Sustainability  Activities are sustainable when they: </vt:lpstr>
      <vt:lpstr>Guideposts for Sustainability Activities are not sustainable when they: </vt:lpstr>
      <vt:lpstr>Manufacturing Industry and Sustainability</vt:lpstr>
      <vt:lpstr>https://www.youtube.com/watch?v=6BkcviD65Bo </vt:lpstr>
      <vt:lpstr>PowerPoint Presentation</vt:lpstr>
      <vt:lpstr>PowerPoint Presentation</vt:lpstr>
      <vt:lpstr>Profit People Planet</vt:lpstr>
      <vt:lpstr>PowerPoint Presentation</vt:lpstr>
      <vt:lpstr>PowerPoint Presentation</vt:lpstr>
      <vt:lpstr>What is 'Bottom Line' </vt:lpstr>
      <vt:lpstr>What is the 'Triple Bottom Line' </vt:lpstr>
      <vt:lpstr>Triple Bottom Line</vt:lpstr>
      <vt:lpstr>Green and Sustainable engineering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Business</dc:title>
  <dc:creator>Marie Pitson</dc:creator>
  <cp:lastModifiedBy>Marie Pitson</cp:lastModifiedBy>
  <cp:revision>5</cp:revision>
  <cp:lastPrinted>2016-10-24T10:49:13Z</cp:lastPrinted>
  <dcterms:created xsi:type="dcterms:W3CDTF">2016-10-18T06:36:00Z</dcterms:created>
  <dcterms:modified xsi:type="dcterms:W3CDTF">2018-05-11T06:49:49Z</dcterms:modified>
</cp:coreProperties>
</file>