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handoutMasterIdLst>
    <p:handoutMasterId r:id="rId18"/>
  </p:handoutMasterIdLst>
  <p:sldIdLst>
    <p:sldId id="256" r:id="rId2"/>
    <p:sldId id="258" r:id="rId3"/>
    <p:sldId id="257" r:id="rId4"/>
    <p:sldId id="259" r:id="rId5"/>
    <p:sldId id="260" r:id="rId6"/>
    <p:sldId id="261" r:id="rId7"/>
    <p:sldId id="269" r:id="rId8"/>
    <p:sldId id="262" r:id="rId9"/>
    <p:sldId id="270" r:id="rId10"/>
    <p:sldId id="263" r:id="rId11"/>
    <p:sldId id="264" r:id="rId12"/>
    <p:sldId id="265" r:id="rId13"/>
    <p:sldId id="271" r:id="rId14"/>
    <p:sldId id="268" r:id="rId15"/>
    <p:sldId id="267" r:id="rId16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7477" autoAdjust="0"/>
  </p:normalViewPr>
  <p:slideViewPr>
    <p:cSldViewPr>
      <p:cViewPr varScale="1">
        <p:scale>
          <a:sx n="84" d="100"/>
          <a:sy n="84" d="100"/>
        </p:scale>
        <p:origin x="-74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E83EF5-A965-4F9A-997D-FF140A09189D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164DEE-1C52-4834-94A7-034DA1CB98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25101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96496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329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4557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28715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86349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591236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422628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62609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811918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309427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234555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714476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873804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70025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1447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16/10/2018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268761"/>
            <a:ext cx="7772400" cy="1656184"/>
          </a:xfrm>
        </p:spPr>
        <p:txBody>
          <a:bodyPr/>
          <a:lstStyle/>
          <a:p>
            <a:r>
              <a:rPr lang="en-GB" b="1" dirty="0" smtClean="0"/>
              <a:t>EAEE6001/C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2564904"/>
            <a:ext cx="6400800" cy="2932311"/>
          </a:xfrm>
        </p:spPr>
        <p:txBody>
          <a:bodyPr>
            <a:normAutofit/>
          </a:bodyPr>
          <a:lstStyle/>
          <a:p>
            <a:r>
              <a:rPr lang="en-GB" b="1" dirty="0" err="1" smtClean="0">
                <a:solidFill>
                  <a:schemeClr val="bg1"/>
                </a:solidFill>
              </a:rPr>
              <a:t>Darlith</a:t>
            </a:r>
            <a:r>
              <a:rPr lang="en-GB" b="1" dirty="0" smtClean="0">
                <a:solidFill>
                  <a:schemeClr val="bg1"/>
                </a:solidFill>
              </a:rPr>
              <a:t> 7 </a:t>
            </a:r>
            <a:r>
              <a:rPr lang="en-GB" b="1" dirty="0">
                <a:solidFill>
                  <a:schemeClr val="bg1"/>
                </a:solidFill>
              </a:rPr>
              <a:t>– Lecture </a:t>
            </a:r>
            <a:r>
              <a:rPr lang="en-GB" b="1" dirty="0" smtClean="0">
                <a:solidFill>
                  <a:schemeClr val="bg1"/>
                </a:solidFill>
              </a:rPr>
              <a:t>7</a:t>
            </a:r>
            <a:endParaRPr lang="en-GB" b="1" dirty="0">
              <a:solidFill>
                <a:schemeClr val="bg1"/>
              </a:solidFill>
            </a:endParaRPr>
          </a:p>
          <a:p>
            <a:r>
              <a:rPr lang="en-GB" b="1" dirty="0" err="1" smtClean="0">
                <a:solidFill>
                  <a:schemeClr val="bg1"/>
                </a:solidFill>
              </a:rPr>
              <a:t>Heriau</a:t>
            </a:r>
            <a:r>
              <a:rPr lang="en-GB" b="1" dirty="0" smtClean="0">
                <a:solidFill>
                  <a:schemeClr val="bg1"/>
                </a:solidFill>
              </a:rPr>
              <a:t> o </a:t>
            </a:r>
            <a:r>
              <a:rPr lang="en-GB" b="1" dirty="0" err="1" smtClean="0">
                <a:solidFill>
                  <a:schemeClr val="bg1"/>
                </a:solidFill>
              </a:rPr>
              <a:t>gadw</a:t>
            </a:r>
            <a:r>
              <a:rPr lang="en-GB" b="1" dirty="0" smtClean="0">
                <a:solidFill>
                  <a:schemeClr val="bg1"/>
                </a:solidFill>
              </a:rPr>
              <a:t> </a:t>
            </a:r>
            <a:r>
              <a:rPr lang="en-GB" b="1" dirty="0" err="1" smtClean="0">
                <a:solidFill>
                  <a:schemeClr val="bg1"/>
                </a:solidFill>
              </a:rPr>
              <a:t>arweinyddiaeth</a:t>
            </a:r>
            <a:r>
              <a:rPr lang="en-GB" b="1" dirty="0" smtClean="0">
                <a:solidFill>
                  <a:schemeClr val="bg1"/>
                </a:solidFill>
              </a:rPr>
              <a:t> </a:t>
            </a:r>
          </a:p>
          <a:p>
            <a:r>
              <a:rPr lang="en-GB" b="1" dirty="0" smtClean="0">
                <a:solidFill>
                  <a:schemeClr val="bg1"/>
                </a:solidFill>
              </a:rPr>
              <a:t>o </a:t>
            </a:r>
            <a:r>
              <a:rPr lang="en-GB" b="1" dirty="0" err="1" smtClean="0">
                <a:solidFill>
                  <a:schemeClr val="bg1"/>
                </a:solidFill>
              </a:rPr>
              <a:t>ansawdd</a:t>
            </a:r>
            <a:endParaRPr lang="en-GB" b="1" dirty="0" smtClean="0">
              <a:solidFill>
                <a:schemeClr val="bg1"/>
              </a:solidFill>
            </a:endParaRPr>
          </a:p>
          <a:p>
            <a:r>
              <a:rPr lang="en-GB" b="1" dirty="0" smtClean="0">
                <a:solidFill>
                  <a:schemeClr val="bg1"/>
                </a:solidFill>
              </a:rPr>
              <a:t>Challenges of sustaining</a:t>
            </a:r>
          </a:p>
          <a:p>
            <a:r>
              <a:rPr lang="en-GB" b="1" dirty="0" smtClean="0">
                <a:solidFill>
                  <a:schemeClr val="bg1"/>
                </a:solidFill>
              </a:rPr>
              <a:t> quality leadership  </a:t>
            </a: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Cynnwys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Content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err="1" smtClean="0"/>
              <a:t>Arweinyddiaeth</a:t>
            </a:r>
            <a:r>
              <a:rPr lang="en-GB" dirty="0" smtClean="0"/>
              <a:t> </a:t>
            </a:r>
            <a:r>
              <a:rPr lang="en-GB" dirty="0" err="1" smtClean="0"/>
              <a:t>Cyfeiriol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Arweinyddiaeth</a:t>
            </a:r>
            <a:r>
              <a:rPr lang="en-GB" dirty="0" smtClean="0"/>
              <a:t> </a:t>
            </a:r>
            <a:r>
              <a:rPr lang="en-GB" dirty="0" err="1" smtClean="0"/>
              <a:t>Cydweithrediadol</a:t>
            </a:r>
            <a:endParaRPr lang="en-GB" dirty="0" smtClean="0"/>
          </a:p>
          <a:p>
            <a:r>
              <a:rPr lang="en-GB" dirty="0" err="1" smtClean="0"/>
              <a:t>Arweinyddiaeth</a:t>
            </a:r>
            <a:r>
              <a:rPr lang="en-GB" dirty="0" smtClean="0"/>
              <a:t> </a:t>
            </a:r>
            <a:r>
              <a:rPr lang="en-GB" dirty="0" err="1" smtClean="0"/>
              <a:t>Awdurdodedig</a:t>
            </a:r>
            <a:endParaRPr lang="en-GB" dirty="0" smtClean="0"/>
          </a:p>
          <a:p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Arweinydd</a:t>
            </a:r>
            <a:r>
              <a:rPr lang="en-GB" dirty="0" smtClean="0"/>
              <a:t> </a:t>
            </a:r>
            <a:r>
              <a:rPr lang="en-GB" dirty="0" err="1" smtClean="0"/>
              <a:t>Graddedig</a:t>
            </a:r>
            <a:r>
              <a:rPr lang="en-GB" dirty="0" smtClean="0"/>
              <a:t> (SBCP)</a:t>
            </a:r>
          </a:p>
          <a:p>
            <a:r>
              <a:rPr lang="en-GB" dirty="0" err="1" smtClean="0"/>
              <a:t>Llywddo</a:t>
            </a:r>
            <a:r>
              <a:rPr lang="en-GB" dirty="0" smtClean="0"/>
              <a:t> </a:t>
            </a:r>
            <a:r>
              <a:rPr lang="en-GB" dirty="0" err="1" smtClean="0"/>
              <a:t>dros</a:t>
            </a:r>
            <a:r>
              <a:rPr lang="en-GB" dirty="0" smtClean="0"/>
              <a:t> </a:t>
            </a:r>
            <a:r>
              <a:rPr lang="en-GB" dirty="0" err="1" smtClean="0"/>
              <a:t>heriau</a:t>
            </a:r>
            <a:endParaRPr lang="en-GB" dirty="0" smtClean="0"/>
          </a:p>
          <a:p>
            <a:r>
              <a:rPr lang="en-GB" dirty="0" err="1" smtClean="0"/>
              <a:t>Datrys</a:t>
            </a:r>
            <a:r>
              <a:rPr lang="en-GB" dirty="0" smtClean="0"/>
              <a:t> </a:t>
            </a:r>
            <a:r>
              <a:rPr lang="en-GB" dirty="0" err="1" smtClean="0"/>
              <a:t>problemau</a:t>
            </a:r>
            <a:endParaRPr lang="en-GB" dirty="0" smtClean="0"/>
          </a:p>
          <a:p>
            <a:r>
              <a:rPr lang="en-GB" dirty="0" err="1" smtClean="0"/>
              <a:t>Siop</a:t>
            </a:r>
            <a:r>
              <a:rPr lang="en-GB" dirty="0" smtClean="0"/>
              <a:t> </a:t>
            </a:r>
            <a:r>
              <a:rPr lang="en-GB" dirty="0" err="1" smtClean="0"/>
              <a:t>Siarad</a:t>
            </a:r>
            <a:endParaRPr lang="en-GB" dirty="0" smtClean="0"/>
          </a:p>
          <a:p>
            <a:r>
              <a:rPr lang="en-GB" dirty="0" err="1" smtClean="0"/>
              <a:t>Dweud</a:t>
            </a:r>
            <a:r>
              <a:rPr lang="en-GB" dirty="0" smtClean="0"/>
              <a:t> ‘NA’</a:t>
            </a:r>
          </a:p>
          <a:p>
            <a:r>
              <a:rPr lang="en-GB" dirty="0" err="1" smtClean="0"/>
              <a:t>Adfyfyriadau</a:t>
            </a:r>
            <a:r>
              <a:rPr lang="en-GB" dirty="0" smtClean="0"/>
              <a:t> </a:t>
            </a:r>
            <a:r>
              <a:rPr lang="en-GB" dirty="0" err="1" smtClean="0"/>
              <a:t>terfynol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Directional Leadership</a:t>
            </a:r>
          </a:p>
          <a:p>
            <a:r>
              <a:rPr lang="en-GB" dirty="0" smtClean="0"/>
              <a:t>Collaborative Leadership</a:t>
            </a:r>
          </a:p>
          <a:p>
            <a:r>
              <a:rPr lang="en-GB" dirty="0" smtClean="0"/>
              <a:t>Empowering Leadership</a:t>
            </a:r>
          </a:p>
          <a:p>
            <a:r>
              <a:rPr lang="en-GB" dirty="0" smtClean="0"/>
              <a:t>The Graduate Leader (EYPS)</a:t>
            </a:r>
          </a:p>
          <a:p>
            <a:r>
              <a:rPr lang="en-GB" dirty="0" smtClean="0"/>
              <a:t>Overcoming challenges</a:t>
            </a:r>
          </a:p>
          <a:p>
            <a:r>
              <a:rPr lang="en-GB" dirty="0" smtClean="0"/>
              <a:t>Problem solving</a:t>
            </a:r>
          </a:p>
          <a:p>
            <a:r>
              <a:rPr lang="en-GB" dirty="0" smtClean="0"/>
              <a:t>Gossip</a:t>
            </a:r>
          </a:p>
          <a:p>
            <a:r>
              <a:rPr lang="en-GB" dirty="0" smtClean="0"/>
              <a:t>Saying ‘NO’</a:t>
            </a:r>
          </a:p>
          <a:p>
            <a:r>
              <a:rPr lang="en-GB" dirty="0" smtClean="0"/>
              <a:t>Final reflections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6039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mtClean="0"/>
              <a:t>Arweinyddiaeth Cyfeiriol</a:t>
            </a:r>
            <a:br>
              <a:rPr lang="en-GB" smtClean="0"/>
            </a:br>
            <a:r>
              <a:rPr lang="en-GB" smtClean="0"/>
              <a:t>Directional Leadership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Gweledigaeth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rhannu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bawb</a:t>
            </a:r>
            <a:r>
              <a:rPr lang="en-GB" dirty="0"/>
              <a:t>.</a:t>
            </a:r>
          </a:p>
          <a:p>
            <a:r>
              <a:rPr lang="en-GB" dirty="0" err="1" smtClean="0"/>
              <a:t>Cyfathrebu</a:t>
            </a:r>
            <a:r>
              <a:rPr lang="en-GB" dirty="0" smtClean="0"/>
              <a:t> </a:t>
            </a:r>
            <a:r>
              <a:rPr lang="en-GB" dirty="0" err="1"/>
              <a:t>effeithiol</a:t>
            </a:r>
            <a:r>
              <a:rPr lang="en-GB" dirty="0"/>
              <a:t> – dull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tîm</a:t>
            </a:r>
            <a:r>
              <a:rPr lang="en-GB" dirty="0"/>
              <a:t>. 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A vision which is shared amongst the team. </a:t>
            </a:r>
          </a:p>
          <a:p>
            <a:r>
              <a:rPr lang="en-GB" dirty="0" smtClean="0"/>
              <a:t>Effective </a:t>
            </a:r>
            <a:r>
              <a:rPr lang="en-GB" dirty="0"/>
              <a:t>communication – a method which works for the team</a:t>
            </a:r>
            <a:r>
              <a:rPr lang="en-GB" dirty="0" smtClean="0"/>
              <a:t>.</a:t>
            </a:r>
          </a:p>
          <a:p>
            <a:pPr marL="0" indent="0" algn="r">
              <a:buNone/>
            </a:pPr>
            <a:r>
              <a:rPr lang="en-GB" dirty="0" smtClean="0"/>
              <a:t>(Rodd, 2013)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3863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Arweinyddiaeth</a:t>
            </a:r>
            <a:r>
              <a:rPr lang="en-GB" dirty="0" smtClean="0"/>
              <a:t> </a:t>
            </a:r>
            <a:r>
              <a:rPr lang="en-GB" dirty="0" err="1" smtClean="0"/>
              <a:t>Cydweithrediadol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Collaborative Leadership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Creu</a:t>
            </a:r>
            <a:r>
              <a:rPr lang="en-GB" dirty="0" smtClean="0"/>
              <a:t> </a:t>
            </a:r>
            <a:r>
              <a:rPr lang="en-GB" dirty="0" err="1" smtClean="0"/>
              <a:t>perthnasau</a:t>
            </a:r>
            <a:r>
              <a:rPr lang="en-GB" dirty="0" smtClean="0"/>
              <a:t> (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seiledig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barch</a:t>
            </a:r>
            <a:r>
              <a:rPr lang="en-GB" dirty="0" smtClean="0"/>
              <a:t> a </a:t>
            </a:r>
            <a:r>
              <a:rPr lang="en-GB" dirty="0" err="1" smtClean="0"/>
              <a:t>theimladau</a:t>
            </a:r>
            <a:r>
              <a:rPr lang="en-GB" dirty="0" smtClean="0"/>
              <a:t>).</a:t>
            </a:r>
          </a:p>
          <a:p>
            <a:r>
              <a:rPr lang="en-GB" dirty="0" err="1" smtClean="0"/>
              <a:t>Diwylliant</a:t>
            </a:r>
            <a:r>
              <a:rPr lang="en-GB" dirty="0" smtClean="0"/>
              <a:t> y </a:t>
            </a:r>
            <a:r>
              <a:rPr lang="en-GB" dirty="0" err="1" smtClean="0"/>
              <a:t>tîm</a:t>
            </a:r>
            <a:r>
              <a:rPr lang="en-GB" dirty="0" smtClean="0"/>
              <a:t>. </a:t>
            </a:r>
          </a:p>
          <a:p>
            <a:r>
              <a:rPr lang="en-GB" dirty="0" err="1" smtClean="0"/>
              <a:t>Cydweithio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rhieni</a:t>
            </a:r>
            <a:r>
              <a:rPr lang="en-GB" dirty="0" smtClean="0"/>
              <a:t> a </a:t>
            </a:r>
            <a:r>
              <a:rPr lang="en-GB" dirty="0" err="1" smtClean="0"/>
              <a:t>theuluoedd</a:t>
            </a:r>
            <a:r>
              <a:rPr lang="en-GB" dirty="0" smtClean="0"/>
              <a:t>.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Relationships (based upon resect and feelings).</a:t>
            </a:r>
          </a:p>
          <a:p>
            <a:r>
              <a:rPr lang="en-GB" dirty="0" smtClean="0"/>
              <a:t>Team culture.</a:t>
            </a:r>
          </a:p>
          <a:p>
            <a:r>
              <a:rPr lang="en-GB" dirty="0" smtClean="0"/>
              <a:t>Collaboration with parents and families </a:t>
            </a:r>
          </a:p>
          <a:p>
            <a:pPr marL="0" indent="0" algn="r">
              <a:buNone/>
            </a:pPr>
            <a:r>
              <a:rPr lang="en-GB" dirty="0" smtClean="0"/>
              <a:t>(Rodd, 2013)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3538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Arweinyddiaeth</a:t>
            </a:r>
            <a:r>
              <a:rPr lang="en-GB" dirty="0" smtClean="0"/>
              <a:t> </a:t>
            </a:r>
            <a:r>
              <a:rPr lang="en-GB" dirty="0" err="1" smtClean="0"/>
              <a:t>Awdurdodedig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Empowering Leadership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Proses </a:t>
            </a:r>
            <a:r>
              <a:rPr lang="en-GB" dirty="0" err="1" smtClean="0"/>
              <a:t>lle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:</a:t>
            </a:r>
          </a:p>
          <a:p>
            <a:r>
              <a:rPr lang="en-GB" dirty="0" err="1" smtClean="0"/>
              <a:t>Safonau</a:t>
            </a:r>
            <a:endParaRPr lang="en-GB" dirty="0" smtClean="0"/>
          </a:p>
          <a:p>
            <a:r>
              <a:rPr lang="en-GB" dirty="0" err="1" smtClean="0"/>
              <a:t>Disgwyliadau</a:t>
            </a:r>
            <a:r>
              <a:rPr lang="en-GB" dirty="0" smtClean="0"/>
              <a:t>           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dylanwadu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weithrediadau</a:t>
            </a:r>
            <a:r>
              <a:rPr lang="en-GB" dirty="0" smtClean="0"/>
              <a:t> </a:t>
            </a:r>
            <a:r>
              <a:rPr lang="en-GB" dirty="0" err="1" smtClean="0"/>
              <a:t>eraill</a:t>
            </a:r>
            <a:r>
              <a:rPr lang="en-GB" dirty="0" smtClean="0"/>
              <a:t>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 smtClean="0"/>
              <a:t>Parhad</a:t>
            </a:r>
            <a:endParaRPr lang="en-GB" dirty="0" smtClean="0"/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 smtClean="0"/>
              <a:t>Cysondeb</a:t>
            </a:r>
            <a:endParaRPr lang="en-GB" dirty="0" smtClean="0"/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 smtClean="0"/>
              <a:t>Sefydlogrwydd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Process by which:</a:t>
            </a:r>
          </a:p>
          <a:p>
            <a:r>
              <a:rPr lang="en-GB" dirty="0" smtClean="0"/>
              <a:t>Standards</a:t>
            </a:r>
          </a:p>
          <a:p>
            <a:r>
              <a:rPr lang="en-GB" dirty="0" smtClean="0"/>
              <a:t>Expectations</a:t>
            </a:r>
          </a:p>
          <a:p>
            <a:pPr marL="0" indent="0">
              <a:buNone/>
            </a:pPr>
            <a:r>
              <a:rPr lang="en-GB" dirty="0" smtClean="0"/>
              <a:t>influence actions of others.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smtClean="0"/>
              <a:t>Continuity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smtClean="0"/>
              <a:t>Consistency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smtClean="0"/>
              <a:t>Stability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8525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Arweinydd</a:t>
            </a:r>
            <a:r>
              <a:rPr lang="en-GB" dirty="0" smtClean="0"/>
              <a:t> </a:t>
            </a:r>
            <a:r>
              <a:rPr lang="en-GB" dirty="0" err="1" smtClean="0"/>
              <a:t>Graddededig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The Graduate Leader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Arweinydd</a:t>
            </a:r>
            <a:r>
              <a:rPr lang="en-GB" dirty="0" smtClean="0"/>
              <a:t> o </a:t>
            </a:r>
            <a:r>
              <a:rPr lang="en-GB" dirty="0" err="1" smtClean="0"/>
              <a:t>arfer</a:t>
            </a:r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Gwella</a:t>
            </a:r>
            <a:r>
              <a:rPr lang="en-GB" dirty="0" smtClean="0"/>
              <a:t> </a:t>
            </a:r>
            <a:r>
              <a:rPr lang="en-GB" dirty="0" err="1" smtClean="0"/>
              <a:t>arfer</a:t>
            </a:r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Newid</a:t>
            </a:r>
            <a:r>
              <a:rPr lang="en-GB" dirty="0" smtClean="0"/>
              <a:t> </a:t>
            </a:r>
            <a:r>
              <a:rPr lang="en-GB" dirty="0" err="1" smtClean="0"/>
              <a:t>arfer</a:t>
            </a:r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r>
              <a:rPr lang="en-GB" dirty="0" err="1" smtClean="0"/>
              <a:t>Sut</a:t>
            </a:r>
            <a:r>
              <a:rPr lang="en-GB" dirty="0" smtClean="0"/>
              <a:t>? </a:t>
            </a:r>
            <a:r>
              <a:rPr lang="en-GB" dirty="0" err="1" smtClean="0"/>
              <a:t>Trafodwch</a:t>
            </a:r>
            <a:r>
              <a:rPr lang="en-GB" dirty="0" smtClean="0"/>
              <a:t>…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Leader of practice</a:t>
            </a:r>
          </a:p>
          <a:p>
            <a:endParaRPr lang="en-GB" dirty="0" smtClean="0"/>
          </a:p>
          <a:p>
            <a:r>
              <a:rPr lang="en-GB" dirty="0" smtClean="0"/>
              <a:t>Improve practice</a:t>
            </a:r>
          </a:p>
          <a:p>
            <a:endParaRPr lang="en-GB" dirty="0" smtClean="0"/>
          </a:p>
          <a:p>
            <a:r>
              <a:rPr lang="en-GB" dirty="0" smtClean="0"/>
              <a:t>Change practice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How? Discuss…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1997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Arweinyddiaeth</a:t>
            </a:r>
            <a:r>
              <a:rPr lang="en-GB" dirty="0" smtClean="0"/>
              <a:t> </a:t>
            </a:r>
            <a:r>
              <a:rPr lang="en-GB" dirty="0" err="1" smtClean="0"/>
              <a:t>Catalytig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Catalytic Leadership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 err="1" smtClean="0"/>
              <a:t>Nid</a:t>
            </a:r>
            <a:r>
              <a:rPr lang="en-GB" dirty="0" smtClean="0"/>
              <a:t>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hwn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dod</a:t>
            </a:r>
            <a:r>
              <a:rPr lang="en-GB" dirty="0" smtClean="0"/>
              <a:t> o </a:t>
            </a:r>
            <a:r>
              <a:rPr lang="en-GB" b="1" dirty="0" err="1" smtClean="0"/>
              <a:t>uwchben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b="1" dirty="0" err="1" smtClean="0"/>
              <a:t>blaen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Mae </a:t>
            </a:r>
            <a:r>
              <a:rPr lang="en-GB" dirty="0" err="1" smtClean="0"/>
              <a:t>hwn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dod</a:t>
            </a:r>
            <a:r>
              <a:rPr lang="en-GB" dirty="0" smtClean="0"/>
              <a:t> o </a:t>
            </a:r>
            <a:r>
              <a:rPr lang="en-GB" dirty="0" err="1" smtClean="0"/>
              <a:t>unrhyw</a:t>
            </a:r>
            <a:r>
              <a:rPr lang="en-GB" dirty="0" smtClean="0"/>
              <a:t> man a bob man.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 algn="r">
              <a:buNone/>
            </a:pPr>
            <a:r>
              <a:rPr lang="en-GB" dirty="0" smtClean="0"/>
              <a:t>(Reed a Canning, 2012)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 smtClean="0"/>
              <a:t>This does </a:t>
            </a:r>
            <a:r>
              <a:rPr lang="en-GB" b="1" dirty="0" smtClean="0"/>
              <a:t>not</a:t>
            </a:r>
            <a:r>
              <a:rPr lang="en-GB" dirty="0" smtClean="0"/>
              <a:t> come from </a:t>
            </a:r>
            <a:r>
              <a:rPr lang="en-GB" b="1" dirty="0" smtClean="0"/>
              <a:t>above</a:t>
            </a:r>
            <a:r>
              <a:rPr lang="en-GB" dirty="0" smtClean="0"/>
              <a:t> or from the </a:t>
            </a:r>
            <a:r>
              <a:rPr lang="en-GB" b="1" dirty="0" smtClean="0"/>
              <a:t>front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This comes from anywhere and everywhere</a:t>
            </a:r>
          </a:p>
          <a:p>
            <a:pPr marL="0" indent="0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dirty="0" smtClean="0"/>
              <a:t>(Reed and Canning, 2012)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5428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Gorchfygu</a:t>
            </a:r>
            <a:r>
              <a:rPr lang="en-GB" dirty="0" smtClean="0"/>
              <a:t> </a:t>
            </a:r>
            <a:r>
              <a:rPr lang="en-GB" dirty="0" err="1" smtClean="0"/>
              <a:t>heriau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Overcoming challenges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 smtClean="0"/>
              <a:t>Cyfathrebu</a:t>
            </a:r>
            <a:r>
              <a:rPr lang="en-GB" dirty="0" smtClean="0"/>
              <a:t> – bod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onest</a:t>
            </a:r>
            <a:r>
              <a:rPr lang="en-GB" dirty="0" smtClean="0"/>
              <a:t> ac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gryno</a:t>
            </a:r>
            <a:endParaRPr lang="en-GB" dirty="0" smtClean="0"/>
          </a:p>
          <a:p>
            <a:r>
              <a:rPr lang="en-GB" dirty="0" err="1" smtClean="0"/>
              <a:t>Gwneud</a:t>
            </a:r>
            <a:r>
              <a:rPr lang="en-GB" dirty="0" smtClean="0"/>
              <a:t> </a:t>
            </a:r>
            <a:r>
              <a:rPr lang="en-GB" dirty="0" err="1" smtClean="0"/>
              <a:t>penderfyniadau</a:t>
            </a:r>
            <a:r>
              <a:rPr lang="en-GB" dirty="0" smtClean="0"/>
              <a:t> – </a:t>
            </a:r>
            <a:r>
              <a:rPr lang="en-GB" dirty="0" err="1" smtClean="0"/>
              <a:t>trin</a:t>
            </a:r>
            <a:r>
              <a:rPr lang="en-GB" dirty="0" smtClean="0"/>
              <a:t> </a:t>
            </a:r>
            <a:r>
              <a:rPr lang="en-GB" dirty="0" err="1" smtClean="0"/>
              <a:t>pobl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pharch</a:t>
            </a:r>
            <a:r>
              <a:rPr lang="en-GB" dirty="0" smtClean="0"/>
              <a:t> ac </a:t>
            </a:r>
            <a:r>
              <a:rPr lang="en-GB" dirty="0" err="1" smtClean="0"/>
              <a:t>urddas</a:t>
            </a:r>
            <a:endParaRPr lang="en-GB" dirty="0" smtClean="0"/>
          </a:p>
          <a:p>
            <a:r>
              <a:rPr lang="en-GB" dirty="0" err="1" smtClean="0"/>
              <a:t>Gwerthdaro</a:t>
            </a:r>
            <a:r>
              <a:rPr lang="en-GB" dirty="0" smtClean="0"/>
              <a:t> – deal </a:t>
            </a:r>
            <a:r>
              <a:rPr lang="en-GB" dirty="0" err="1" smtClean="0"/>
              <a:t>gwerth</a:t>
            </a:r>
            <a:r>
              <a:rPr lang="en-GB" dirty="0" smtClean="0"/>
              <a:t> </a:t>
            </a:r>
            <a:r>
              <a:rPr lang="en-GB" dirty="0" err="1" smtClean="0"/>
              <a:t>ond</a:t>
            </a:r>
            <a:r>
              <a:rPr lang="en-GB" dirty="0" smtClean="0"/>
              <a:t> </a:t>
            </a:r>
            <a:r>
              <a:rPr lang="en-GB" dirty="0" err="1" smtClean="0"/>
              <a:t>ceisio</a:t>
            </a:r>
            <a:r>
              <a:rPr lang="en-GB" dirty="0" smtClean="0"/>
              <a:t> </a:t>
            </a:r>
            <a:r>
              <a:rPr lang="en-GB" dirty="0" err="1" smtClean="0"/>
              <a:t>osgoi</a:t>
            </a:r>
            <a:r>
              <a:rPr lang="en-GB" dirty="0" smtClean="0"/>
              <a:t>.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Communication – truthful/honest/ concise</a:t>
            </a:r>
          </a:p>
          <a:p>
            <a:r>
              <a:rPr lang="en-GB" dirty="0" smtClean="0"/>
              <a:t>Decision making – always treat people with dignity and respect.</a:t>
            </a:r>
          </a:p>
          <a:p>
            <a:r>
              <a:rPr lang="en-GB" dirty="0" smtClean="0"/>
              <a:t>Conflict – to value but try and prevent.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4620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Cyfarfodydd</a:t>
            </a:r>
            <a:r>
              <a:rPr lang="en-GB" dirty="0" smtClean="0"/>
              <a:t> Staff</a:t>
            </a:r>
            <a:br>
              <a:rPr lang="en-GB" dirty="0" smtClean="0"/>
            </a:br>
            <a:r>
              <a:rPr lang="en-GB" dirty="0" err="1" smtClean="0"/>
              <a:t>Staff</a:t>
            </a:r>
            <a:r>
              <a:rPr lang="en-GB" dirty="0" smtClean="0"/>
              <a:t> Meetings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 smtClean="0"/>
              <a:t>Credadwyedd</a:t>
            </a:r>
            <a:endParaRPr lang="en-GB" dirty="0" smtClean="0"/>
          </a:p>
          <a:p>
            <a:r>
              <a:rPr lang="en-GB" dirty="0" smtClean="0"/>
              <a:t>Bod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amlwg</a:t>
            </a:r>
            <a:r>
              <a:rPr lang="en-GB" dirty="0" smtClean="0"/>
              <a:t> –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wledol</a:t>
            </a:r>
            <a:endParaRPr lang="en-GB" dirty="0" smtClean="0"/>
          </a:p>
          <a:p>
            <a:r>
              <a:rPr lang="en-GB" dirty="0" err="1" smtClean="0"/>
              <a:t>Cofiwch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fod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benodol</a:t>
            </a:r>
            <a:endParaRPr lang="en-GB" dirty="0" smtClean="0"/>
          </a:p>
          <a:p>
            <a:r>
              <a:rPr lang="en-GB" dirty="0" err="1" smtClean="0"/>
              <a:t>Darparwch</a:t>
            </a:r>
            <a:r>
              <a:rPr lang="en-GB" dirty="0" smtClean="0"/>
              <a:t> </a:t>
            </a:r>
            <a:r>
              <a:rPr lang="en-GB" dirty="0" err="1" smtClean="0"/>
              <a:t>ffeithiau</a:t>
            </a:r>
            <a:endParaRPr lang="en-GB" dirty="0" smtClean="0"/>
          </a:p>
          <a:p>
            <a:r>
              <a:rPr lang="en-GB" dirty="0" err="1" smtClean="0"/>
              <a:t>Nid</a:t>
            </a:r>
            <a:r>
              <a:rPr lang="en-GB" dirty="0" smtClean="0"/>
              <a:t> y </a:t>
            </a:r>
            <a:r>
              <a:rPr lang="en-GB" dirty="0" err="1" smtClean="0"/>
              <a:t>lle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beidio</a:t>
            </a:r>
            <a:r>
              <a:rPr lang="en-GB" dirty="0" smtClean="0"/>
              <a:t> </a:t>
            </a:r>
            <a:r>
              <a:rPr lang="en-GB" dirty="0" err="1" smtClean="0"/>
              <a:t>fod</a:t>
            </a:r>
            <a:r>
              <a:rPr lang="en-GB" dirty="0" smtClean="0"/>
              <a:t> </a:t>
            </a:r>
            <a:r>
              <a:rPr lang="en-GB" dirty="0" err="1" smtClean="0"/>
              <a:t>wedi</a:t>
            </a:r>
            <a:r>
              <a:rPr lang="en-GB" dirty="0" smtClean="0"/>
              <a:t> </a:t>
            </a:r>
            <a:r>
              <a:rPr lang="en-GB" dirty="0" err="1" smtClean="0"/>
              <a:t>paratoi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methu</a:t>
            </a:r>
            <a:r>
              <a:rPr lang="en-GB" dirty="0" smtClean="0"/>
              <a:t> </a:t>
            </a:r>
            <a:r>
              <a:rPr lang="en-GB" dirty="0" err="1" smtClean="0"/>
              <a:t>ateb</a:t>
            </a:r>
            <a:r>
              <a:rPr lang="en-GB" dirty="0" smtClean="0"/>
              <a:t> </a:t>
            </a:r>
            <a:r>
              <a:rPr lang="en-GB" dirty="0" err="1" smtClean="0"/>
              <a:t>cwestiwn</a:t>
            </a:r>
            <a:r>
              <a:rPr lang="en-GB" dirty="0" smtClean="0"/>
              <a:t>. 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Credibility</a:t>
            </a:r>
          </a:p>
          <a:p>
            <a:r>
              <a:rPr lang="en-GB" dirty="0" smtClean="0"/>
              <a:t>Be visible</a:t>
            </a:r>
          </a:p>
          <a:p>
            <a:r>
              <a:rPr lang="en-GB" dirty="0" smtClean="0"/>
              <a:t>Remember to be specific</a:t>
            </a:r>
          </a:p>
          <a:p>
            <a:r>
              <a:rPr lang="en-GB" dirty="0" smtClean="0"/>
              <a:t>Provide facts</a:t>
            </a:r>
          </a:p>
          <a:p>
            <a:r>
              <a:rPr lang="en-GB" dirty="0" smtClean="0"/>
              <a:t>This is not the place to sound ill-prepared or unable to answer.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4708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Datrys</a:t>
            </a:r>
            <a:r>
              <a:rPr lang="en-GB" dirty="0" smtClean="0"/>
              <a:t> </a:t>
            </a:r>
            <a:r>
              <a:rPr lang="en-GB" dirty="0" err="1" smtClean="0"/>
              <a:t>problemau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Problem solving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 smtClean="0"/>
              <a:t>Pan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delio</a:t>
            </a:r>
            <a:r>
              <a:rPr lang="en-GB" dirty="0" smtClean="0"/>
              <a:t> a </a:t>
            </a:r>
            <a:r>
              <a:rPr lang="en-GB" dirty="0" err="1" smtClean="0"/>
              <a:t>materion</a:t>
            </a:r>
            <a:r>
              <a:rPr lang="en-GB" dirty="0" smtClean="0"/>
              <a:t> o </a:t>
            </a:r>
            <a:r>
              <a:rPr lang="en-GB" dirty="0" err="1" smtClean="0"/>
              <a:t>frys</a:t>
            </a:r>
            <a:r>
              <a:rPr lang="en-GB" dirty="0" smtClean="0"/>
              <a:t>:</a:t>
            </a:r>
          </a:p>
          <a:p>
            <a:endParaRPr lang="en-GB" dirty="0" smtClean="0"/>
          </a:p>
          <a:p>
            <a:r>
              <a:rPr lang="en-GB" dirty="0" err="1" smtClean="0"/>
              <a:t>Ystyriwch</a:t>
            </a:r>
            <a:r>
              <a:rPr lang="en-GB" dirty="0" smtClean="0"/>
              <a:t> y </a:t>
            </a:r>
            <a:r>
              <a:rPr lang="en-GB" dirty="0" err="1" smtClean="0"/>
              <a:t>broblem</a:t>
            </a:r>
            <a:endParaRPr lang="en-GB" dirty="0" smtClean="0"/>
          </a:p>
          <a:p>
            <a:r>
              <a:rPr lang="en-GB" dirty="0" smtClean="0"/>
              <a:t>Pa </a:t>
            </a:r>
            <a:r>
              <a:rPr lang="en-GB" dirty="0" err="1" smtClean="0"/>
              <a:t>gymorth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angen</a:t>
            </a:r>
            <a:r>
              <a:rPr lang="en-GB" dirty="0" smtClean="0"/>
              <a:t>?</a:t>
            </a:r>
          </a:p>
          <a:p>
            <a:r>
              <a:rPr lang="en-GB" dirty="0" smtClean="0"/>
              <a:t>Beth </a:t>
            </a:r>
            <a:r>
              <a:rPr lang="en-GB" dirty="0" err="1" smtClean="0"/>
              <a:t>yw’r</a:t>
            </a:r>
            <a:r>
              <a:rPr lang="en-GB" dirty="0" smtClean="0"/>
              <a:t> </a:t>
            </a:r>
            <a:r>
              <a:rPr lang="en-GB" dirty="0" err="1" smtClean="0"/>
              <a:t>canlyniad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Blaenoriaethu</a:t>
            </a:r>
            <a:r>
              <a:rPr lang="en-GB" dirty="0" smtClean="0"/>
              <a:t>/</a:t>
            </a:r>
            <a:r>
              <a:rPr lang="en-GB" dirty="0" err="1" smtClean="0"/>
              <a:t>dirprwyo</a:t>
            </a:r>
            <a:endParaRPr lang="en-GB" dirty="0" smtClean="0"/>
          </a:p>
          <a:p>
            <a:r>
              <a:rPr lang="en-GB" dirty="0" err="1" smtClean="0"/>
              <a:t>Peidiwch</a:t>
            </a:r>
            <a:r>
              <a:rPr lang="en-GB" dirty="0" smtClean="0"/>
              <a:t> </a:t>
            </a:r>
            <a:r>
              <a:rPr lang="en-GB" dirty="0" err="1" smtClean="0"/>
              <a:t>colli</a:t>
            </a:r>
            <a:r>
              <a:rPr lang="en-GB" dirty="0" smtClean="0"/>
              <a:t> </a:t>
            </a:r>
            <a:r>
              <a:rPr lang="en-GB" dirty="0" err="1" smtClean="0"/>
              <a:t>golwg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beth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angen</a:t>
            </a:r>
            <a:endParaRPr lang="en-GB" dirty="0" smtClean="0"/>
          </a:p>
          <a:p>
            <a:r>
              <a:rPr lang="en-GB" dirty="0" err="1" smtClean="0"/>
              <a:t>Cadw</a:t>
            </a:r>
            <a:r>
              <a:rPr lang="en-GB" dirty="0" smtClean="0"/>
              <a:t> </a:t>
            </a:r>
            <a:r>
              <a:rPr lang="en-GB" dirty="0" err="1" smtClean="0"/>
              <a:t>golwg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unrhyw</a:t>
            </a:r>
            <a:r>
              <a:rPr lang="en-GB" dirty="0" smtClean="0"/>
              <a:t> </a:t>
            </a:r>
            <a:r>
              <a:rPr lang="en-GB" dirty="0" err="1" smtClean="0"/>
              <a:t>cynnydd</a:t>
            </a:r>
            <a:endParaRPr lang="en-GB" dirty="0" smtClean="0"/>
          </a:p>
          <a:p>
            <a:r>
              <a:rPr lang="en-GB" dirty="0" err="1" smtClean="0"/>
              <a:t>Adolygu</a:t>
            </a:r>
            <a:r>
              <a:rPr lang="en-GB" dirty="0" smtClean="0"/>
              <a:t> </a:t>
            </a:r>
            <a:r>
              <a:rPr lang="en-GB" dirty="0" err="1" smtClean="0"/>
              <a:t>canlyniadau</a:t>
            </a:r>
            <a:r>
              <a:rPr lang="en-GB" dirty="0" smtClean="0"/>
              <a:t> </a:t>
            </a:r>
          </a:p>
          <a:p>
            <a:pPr marL="0" indent="0" algn="r">
              <a:buNone/>
            </a:pPr>
            <a:r>
              <a:rPr lang="en-GB" dirty="0" smtClean="0"/>
              <a:t>(O’ Sullivan, 2015)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 smtClean="0"/>
              <a:t>When handling urgent issues:</a:t>
            </a:r>
          </a:p>
          <a:p>
            <a:endParaRPr lang="en-GB" dirty="0" smtClean="0"/>
          </a:p>
          <a:p>
            <a:r>
              <a:rPr lang="en-GB" dirty="0" smtClean="0"/>
              <a:t>Consider the problem</a:t>
            </a:r>
          </a:p>
          <a:p>
            <a:r>
              <a:rPr lang="en-GB" dirty="0" smtClean="0"/>
              <a:t>What help do you require?</a:t>
            </a:r>
          </a:p>
          <a:p>
            <a:r>
              <a:rPr lang="en-GB" dirty="0" smtClean="0"/>
              <a:t>What are the consequences? Prioritise/delegate</a:t>
            </a:r>
          </a:p>
          <a:p>
            <a:r>
              <a:rPr lang="en-GB" dirty="0" smtClean="0"/>
              <a:t>Do not get side-tracked</a:t>
            </a:r>
          </a:p>
          <a:p>
            <a:r>
              <a:rPr lang="en-GB" dirty="0" smtClean="0"/>
              <a:t>Check progress</a:t>
            </a:r>
          </a:p>
          <a:p>
            <a:r>
              <a:rPr lang="en-GB" dirty="0" smtClean="0"/>
              <a:t>Review outcomes</a:t>
            </a:r>
          </a:p>
          <a:p>
            <a:pPr marL="0" indent="0" algn="r">
              <a:buNone/>
            </a:pPr>
            <a:endParaRPr lang="en-GB" dirty="0" smtClean="0"/>
          </a:p>
          <a:p>
            <a:pPr marL="0" indent="0" algn="r">
              <a:buNone/>
            </a:pPr>
            <a:r>
              <a:rPr lang="en-GB" dirty="0" smtClean="0"/>
              <a:t>(O’Sullivan, 2015)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4428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Rheoli</a:t>
            </a:r>
            <a:r>
              <a:rPr lang="en-GB" dirty="0" smtClean="0"/>
              <a:t> ‘</a:t>
            </a:r>
            <a:r>
              <a:rPr lang="en-GB" dirty="0" err="1" smtClean="0"/>
              <a:t>siop</a:t>
            </a:r>
            <a:r>
              <a:rPr lang="en-GB" dirty="0" smtClean="0"/>
              <a:t> </a:t>
            </a:r>
            <a:r>
              <a:rPr lang="en-GB" dirty="0" err="1" smtClean="0"/>
              <a:t>siarad</a:t>
            </a:r>
            <a:r>
              <a:rPr lang="en-GB" dirty="0" smtClean="0"/>
              <a:t>’</a:t>
            </a:r>
            <a:br>
              <a:rPr lang="en-GB" dirty="0" smtClean="0"/>
            </a:br>
            <a:r>
              <a:rPr lang="en-GB" dirty="0" smtClean="0"/>
              <a:t>Managing ‘gossip’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Gwleidyddiaeth</a:t>
            </a:r>
            <a:r>
              <a:rPr lang="en-GB" dirty="0" smtClean="0"/>
              <a:t> y </a:t>
            </a:r>
            <a:r>
              <a:rPr lang="en-GB" dirty="0" err="1" smtClean="0"/>
              <a:t>lleoliad</a:t>
            </a:r>
            <a:r>
              <a:rPr lang="en-GB" dirty="0" smtClean="0"/>
              <a:t> – y ‘Grapevine’</a:t>
            </a:r>
          </a:p>
          <a:p>
            <a:endParaRPr lang="en-GB" dirty="0"/>
          </a:p>
          <a:p>
            <a:r>
              <a:rPr lang="en-GB" dirty="0" err="1" smtClean="0"/>
              <a:t>Pŵer</a:t>
            </a:r>
            <a:endParaRPr lang="en-GB" dirty="0" smtClean="0"/>
          </a:p>
          <a:p>
            <a:r>
              <a:rPr lang="en-GB" dirty="0" err="1" smtClean="0"/>
              <a:t>Sylw</a:t>
            </a:r>
            <a:endParaRPr lang="en-GB" dirty="0" smtClean="0"/>
          </a:p>
          <a:p>
            <a:r>
              <a:rPr lang="en-GB" dirty="0" smtClean="0"/>
              <a:t>Bod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boblogaidd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Politics of the setting – the ‘Grapevine’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Power playing</a:t>
            </a:r>
          </a:p>
          <a:p>
            <a:r>
              <a:rPr lang="en-GB" dirty="0" smtClean="0"/>
              <a:t>Attention</a:t>
            </a:r>
          </a:p>
          <a:p>
            <a:r>
              <a:rPr lang="en-GB" dirty="0" smtClean="0"/>
              <a:t>Popularity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1190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Dweud</a:t>
            </a:r>
            <a:r>
              <a:rPr lang="en-GB" dirty="0" smtClean="0"/>
              <a:t> ‘NA’</a:t>
            </a:r>
            <a:br>
              <a:rPr lang="en-GB" dirty="0" smtClean="0"/>
            </a:br>
            <a:r>
              <a:rPr lang="en-GB" dirty="0" smtClean="0"/>
              <a:t>Saying ‘NO’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iaith</a:t>
            </a:r>
            <a:r>
              <a:rPr lang="en-GB" dirty="0" smtClean="0"/>
              <a:t> a </a:t>
            </a:r>
            <a:r>
              <a:rPr lang="en-GB" dirty="0" err="1" smtClean="0"/>
              <a:t>ddefnyddiwyd</a:t>
            </a:r>
            <a:r>
              <a:rPr lang="en-GB" dirty="0" smtClean="0"/>
              <a:t>:</a:t>
            </a:r>
          </a:p>
          <a:p>
            <a:pPr marL="0" indent="0">
              <a:buNone/>
            </a:pPr>
            <a:r>
              <a:rPr lang="en-GB" dirty="0" smtClean="0"/>
              <a:t> - </a:t>
            </a:r>
            <a:r>
              <a:rPr lang="en-GB" dirty="0" err="1" smtClean="0"/>
              <a:t>Rwy’n</a:t>
            </a:r>
            <a:r>
              <a:rPr lang="en-GB" dirty="0" smtClean="0"/>
              <a:t> </a:t>
            </a:r>
            <a:r>
              <a:rPr lang="en-GB" dirty="0" err="1" smtClean="0"/>
              <a:t>meddwl</a:t>
            </a:r>
            <a:r>
              <a:rPr lang="en-GB" dirty="0" smtClean="0"/>
              <a:t>…</a:t>
            </a:r>
          </a:p>
          <a:p>
            <a:pPr marL="0" indent="0">
              <a:buNone/>
            </a:pPr>
            <a:r>
              <a:rPr lang="en-GB" dirty="0" smtClean="0"/>
              <a:t> - </a:t>
            </a:r>
            <a:r>
              <a:rPr lang="en-GB" dirty="0" err="1" smtClean="0"/>
              <a:t>Rwy’n</a:t>
            </a:r>
            <a:r>
              <a:rPr lang="en-GB" dirty="0" smtClean="0"/>
              <a:t> </a:t>
            </a:r>
            <a:r>
              <a:rPr lang="en-GB" dirty="0" err="1" smtClean="0"/>
              <a:t>credu</a:t>
            </a:r>
            <a:r>
              <a:rPr lang="en-GB" dirty="0" smtClean="0"/>
              <a:t>…</a:t>
            </a:r>
          </a:p>
          <a:p>
            <a:pPr marL="0" indent="0">
              <a:buNone/>
            </a:pPr>
            <a:r>
              <a:rPr lang="en-GB" dirty="0" smtClean="0"/>
              <a:t> - </a:t>
            </a:r>
            <a:r>
              <a:rPr lang="en-GB" dirty="0" err="1" smtClean="0"/>
              <a:t>Rwy’n</a:t>
            </a:r>
            <a:r>
              <a:rPr lang="en-GB" dirty="0" smtClean="0"/>
              <a:t> </a:t>
            </a:r>
            <a:r>
              <a:rPr lang="en-GB" dirty="0" err="1" smtClean="0"/>
              <a:t>teimlo</a:t>
            </a:r>
            <a:r>
              <a:rPr lang="en-GB" dirty="0" smtClean="0"/>
              <a:t>…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Bod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gadarn</a:t>
            </a:r>
            <a:endParaRPr lang="en-GB" dirty="0" smtClean="0"/>
          </a:p>
          <a:p>
            <a:r>
              <a:rPr lang="en-GB" dirty="0" err="1" smtClean="0"/>
              <a:t>Emosiwn</a:t>
            </a:r>
            <a:endParaRPr lang="en-GB" dirty="0" smtClean="0"/>
          </a:p>
          <a:p>
            <a:r>
              <a:rPr lang="en-GB" dirty="0" err="1" smtClean="0"/>
              <a:t>Gofyn</a:t>
            </a:r>
            <a:endParaRPr lang="en-GB" dirty="0" smtClean="0"/>
          </a:p>
          <a:p>
            <a:r>
              <a:rPr lang="en-GB" dirty="0" err="1" smtClean="0"/>
              <a:t>Gwrthod</a:t>
            </a:r>
            <a:r>
              <a:rPr lang="en-GB" dirty="0" smtClean="0"/>
              <a:t> </a:t>
            </a:r>
          </a:p>
          <a:p>
            <a:pPr marL="0" indent="0" algn="r">
              <a:buNone/>
            </a:pPr>
            <a:r>
              <a:rPr lang="en-GB" dirty="0" smtClean="0"/>
              <a:t>(Lindon, Lindon a Beckley, 2016)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smtClean="0"/>
              <a:t>Language used:</a:t>
            </a:r>
          </a:p>
          <a:p>
            <a:pPr>
              <a:buFontTx/>
              <a:buChar char="-"/>
            </a:pPr>
            <a:r>
              <a:rPr lang="en-GB" dirty="0" smtClean="0"/>
              <a:t>I think…</a:t>
            </a:r>
          </a:p>
          <a:p>
            <a:pPr>
              <a:buFontTx/>
              <a:buChar char="-"/>
            </a:pPr>
            <a:r>
              <a:rPr lang="en-GB" dirty="0" smtClean="0"/>
              <a:t>I believe…</a:t>
            </a:r>
          </a:p>
          <a:p>
            <a:pPr>
              <a:buFontTx/>
              <a:buChar char="-"/>
            </a:pPr>
            <a:r>
              <a:rPr lang="en-GB" dirty="0" smtClean="0"/>
              <a:t>I feel… </a:t>
            </a:r>
          </a:p>
          <a:p>
            <a:r>
              <a:rPr lang="en-GB" dirty="0" smtClean="0"/>
              <a:t>Assertiveness</a:t>
            </a:r>
          </a:p>
          <a:p>
            <a:r>
              <a:rPr lang="en-GB" dirty="0" smtClean="0"/>
              <a:t>Emotion</a:t>
            </a:r>
          </a:p>
          <a:p>
            <a:r>
              <a:rPr lang="en-GB" dirty="0" smtClean="0"/>
              <a:t>Asking</a:t>
            </a:r>
          </a:p>
          <a:p>
            <a:r>
              <a:rPr lang="en-GB" dirty="0" smtClean="0"/>
              <a:t>Declining </a:t>
            </a:r>
          </a:p>
          <a:p>
            <a:pPr marL="0" indent="0" algn="r">
              <a:buNone/>
            </a:pPr>
            <a:r>
              <a:rPr lang="en-GB" dirty="0" smtClean="0"/>
              <a:t>(Lindon, Lindon and Beckley, 2016)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2681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SMART</a:t>
            </a:r>
            <a:endParaRPr lang="en-GB" b="1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b="1" dirty="0" smtClean="0"/>
              <a:t>S – Specific</a:t>
            </a:r>
          </a:p>
          <a:p>
            <a:pPr marL="0" indent="0" algn="ctr">
              <a:buNone/>
            </a:pPr>
            <a:r>
              <a:rPr lang="en-GB" sz="4000" b="1" dirty="0" smtClean="0"/>
              <a:t>M - Measured</a:t>
            </a:r>
          </a:p>
          <a:p>
            <a:pPr marL="0" indent="0" algn="ctr">
              <a:buNone/>
            </a:pPr>
            <a:r>
              <a:rPr lang="en-GB" sz="4000" b="1" dirty="0" smtClean="0"/>
              <a:t>A - Achievable</a:t>
            </a:r>
          </a:p>
          <a:p>
            <a:pPr marL="0" indent="0" algn="ctr">
              <a:buNone/>
            </a:pPr>
            <a:r>
              <a:rPr lang="en-GB" sz="4000" b="1" dirty="0" smtClean="0"/>
              <a:t>R - Recorded</a:t>
            </a:r>
          </a:p>
          <a:p>
            <a:pPr marL="0" indent="0" algn="ctr">
              <a:buNone/>
            </a:pPr>
            <a:r>
              <a:rPr lang="en-GB" sz="4000" b="1" dirty="0" smtClean="0"/>
              <a:t>T - Timescale</a:t>
            </a:r>
            <a:endParaRPr lang="en-GB" sz="4000" b="1" dirty="0"/>
          </a:p>
        </p:txBody>
      </p:sp>
    </p:spTree>
    <p:extLst>
      <p:ext uri="{BB962C8B-B14F-4D97-AF65-F5344CB8AC3E}">
        <p14:creationId xmlns:p14="http://schemas.microsoft.com/office/powerpoint/2010/main" val="2852791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safonau</a:t>
            </a:r>
            <a:r>
              <a:rPr lang="en-GB" dirty="0" smtClean="0"/>
              <a:t> </a:t>
            </a:r>
            <a:r>
              <a:rPr lang="en-GB" dirty="0" err="1" smtClean="0"/>
              <a:t>personol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Your personal standards</a:t>
            </a:r>
            <a:endParaRPr lang="en-GB" dirty="0"/>
          </a:p>
        </p:txBody>
      </p:sp>
      <p:pic>
        <p:nvPicPr>
          <p:cNvPr id="1026" name="Picture 2" descr="G:\EAEE6001 Leadership\ray.pn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484784"/>
            <a:ext cx="4536504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6057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arddull</a:t>
            </a:r>
            <a:r>
              <a:rPr lang="en-GB" dirty="0" smtClean="0"/>
              <a:t> -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dyfodol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Your style – your future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800" dirty="0"/>
              <a:t>To handle yourself, use your head; to handle others, use your heart</a:t>
            </a:r>
            <a:r>
              <a:rPr lang="en-GB" sz="1800" dirty="0" smtClean="0"/>
              <a:t>. </a:t>
            </a:r>
          </a:p>
          <a:p>
            <a:pPr marL="0" indent="0">
              <a:buNone/>
            </a:pPr>
            <a:r>
              <a:rPr lang="en-GB" sz="1800" i="1" dirty="0" smtClean="0"/>
              <a:t>                                                                                                 Eleanor Roosevelt</a:t>
            </a:r>
          </a:p>
          <a:p>
            <a:pPr marL="0" indent="0">
              <a:buNone/>
            </a:pPr>
            <a:endParaRPr lang="en-GB" sz="1800" dirty="0" smtClean="0"/>
          </a:p>
          <a:p>
            <a:pPr marL="0" indent="0">
              <a:buNone/>
            </a:pPr>
            <a:r>
              <a:rPr lang="en-GB" sz="1800" dirty="0" smtClean="0"/>
              <a:t>My </a:t>
            </a:r>
            <a:r>
              <a:rPr lang="en-GB" sz="1800" dirty="0"/>
              <a:t>job is not to be easy on people. My job is to take these great people we have and to push them and make them even better</a:t>
            </a:r>
            <a:r>
              <a:rPr lang="en-GB" sz="1800" dirty="0" smtClean="0"/>
              <a:t>.                         </a:t>
            </a:r>
          </a:p>
          <a:p>
            <a:pPr marL="0" indent="0">
              <a:buNone/>
            </a:pPr>
            <a:r>
              <a:rPr lang="en-GB" sz="1800" i="1" dirty="0"/>
              <a:t> </a:t>
            </a:r>
            <a:r>
              <a:rPr lang="en-GB" sz="1800" i="1" dirty="0" smtClean="0"/>
              <a:t>                                                                                                           Steve Jobs</a:t>
            </a:r>
          </a:p>
          <a:p>
            <a:pPr marL="0" indent="0">
              <a:buNone/>
            </a:pPr>
            <a:endParaRPr lang="en-GB" sz="1800" i="1" dirty="0"/>
          </a:p>
          <a:p>
            <a:pPr marL="0" indent="0">
              <a:buNone/>
            </a:pPr>
            <a:r>
              <a:rPr lang="en-GB" sz="1800" dirty="0"/>
              <a:t>What you </a:t>
            </a:r>
            <a:r>
              <a:rPr lang="en-GB" sz="1800" b="1" dirty="0"/>
              <a:t>do</a:t>
            </a:r>
            <a:r>
              <a:rPr lang="en-GB" sz="1800" dirty="0"/>
              <a:t> has far greater impact </a:t>
            </a:r>
            <a:r>
              <a:rPr lang="en-GB" sz="1800" dirty="0" smtClean="0"/>
              <a:t> than </a:t>
            </a:r>
            <a:r>
              <a:rPr lang="en-GB" sz="1800" dirty="0"/>
              <a:t>what you </a:t>
            </a:r>
            <a:r>
              <a:rPr lang="en-GB" sz="1800" b="1" dirty="0"/>
              <a:t>say</a:t>
            </a:r>
            <a:r>
              <a:rPr lang="en-GB" sz="1800" dirty="0" smtClean="0"/>
              <a:t>.        </a:t>
            </a:r>
          </a:p>
          <a:p>
            <a:pPr marL="0" indent="0">
              <a:buNone/>
            </a:pPr>
            <a:r>
              <a:rPr lang="en-GB" sz="1800" i="1" dirty="0"/>
              <a:t> </a:t>
            </a:r>
            <a:r>
              <a:rPr lang="en-GB" sz="1800" i="1" dirty="0" smtClean="0"/>
              <a:t>                                                                                                      Steven Covey</a:t>
            </a:r>
          </a:p>
          <a:p>
            <a:pPr marL="0" indent="0">
              <a:buNone/>
            </a:pPr>
            <a:endParaRPr lang="en-GB" sz="1800" i="1" dirty="0"/>
          </a:p>
          <a:p>
            <a:pPr marL="0" indent="0">
              <a:buNone/>
            </a:pPr>
            <a:r>
              <a:rPr lang="en-GB" sz="1800" dirty="0"/>
              <a:t>"The key to successful leadership today is influence, not authority." </a:t>
            </a:r>
            <a:endParaRPr lang="en-GB" sz="1800" dirty="0" smtClean="0"/>
          </a:p>
          <a:p>
            <a:pPr marL="0" indent="0">
              <a:buNone/>
            </a:pPr>
            <a:r>
              <a:rPr lang="en-GB" sz="1800" i="1" dirty="0"/>
              <a:t> </a:t>
            </a:r>
            <a:r>
              <a:rPr lang="en-GB" sz="1800" i="1" dirty="0" smtClean="0"/>
              <a:t>                                                                                                     Ken </a:t>
            </a:r>
            <a:r>
              <a:rPr lang="en-GB" sz="1800" i="1" dirty="0"/>
              <a:t>Blanchard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701169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620</TotalTime>
  <Words>665</Words>
  <Application>Microsoft Office PowerPoint</Application>
  <PresentationFormat>On-screen Show (4:3)</PresentationFormat>
  <Paragraphs>185</Paragraphs>
  <Slides>15</Slides>
  <Notes>15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20140311PresentationUWTSDTemplate</vt:lpstr>
      <vt:lpstr>EAEE6001/C</vt:lpstr>
      <vt:lpstr>Cynnwys Content</vt:lpstr>
      <vt:lpstr>Arweinyddiaeth Cyfeiriol Directional Leadership</vt:lpstr>
      <vt:lpstr>Arweinyddiaeth Cydweithrediadol Collaborative Leadership</vt:lpstr>
      <vt:lpstr>Arweinyddiaeth Awdurdodedig  Empowering Leadership</vt:lpstr>
      <vt:lpstr>Yr Arweinydd Graddededig The Graduate Leader</vt:lpstr>
      <vt:lpstr>Arweinyddiaeth Catalytig  Catalytic Leadership</vt:lpstr>
      <vt:lpstr>Gorchfygu heriau Overcoming challenges </vt:lpstr>
      <vt:lpstr>Cyfarfodydd Staff Staff Meetings</vt:lpstr>
      <vt:lpstr>Datrys problemau  Problem solving</vt:lpstr>
      <vt:lpstr>Rheoli ‘siop siarad’ Managing ‘gossip’</vt:lpstr>
      <vt:lpstr>Dweud ‘NA’ Saying ‘NO’</vt:lpstr>
      <vt:lpstr>SMART</vt:lpstr>
      <vt:lpstr>Eich safonau personol Your personal standards</vt:lpstr>
      <vt:lpstr>Eich arddull - eich dyfodol  Your style – your future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Administrator</cp:lastModifiedBy>
  <cp:revision>68</cp:revision>
  <dcterms:created xsi:type="dcterms:W3CDTF">2015-04-14T15:21:28Z</dcterms:created>
  <dcterms:modified xsi:type="dcterms:W3CDTF">2018-10-16T09:03:12Z</dcterms:modified>
</cp:coreProperties>
</file>