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644" y="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rgbClr val="663B0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663B0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spc="5" dirty="0"/>
              <a:t> </a:t>
            </a:r>
            <a:r>
              <a:rPr dirty="0"/>
              <a:t>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663B0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663B0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spc="5" dirty="0"/>
              <a:t> </a:t>
            </a:r>
            <a:r>
              <a:rPr dirty="0"/>
              <a:t>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663B0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spc="5" dirty="0"/>
              <a:t> </a:t>
            </a:r>
            <a:r>
              <a:rPr dirty="0"/>
              <a:t>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663B0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spc="5" dirty="0"/>
              <a:t> </a:t>
            </a:r>
            <a:r>
              <a:rPr dirty="0"/>
              <a:t>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spc="5" dirty="0"/>
              <a:t> </a:t>
            </a:r>
            <a:r>
              <a:rPr dirty="0"/>
              <a:t>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FF8F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28015" y="334263"/>
            <a:ext cx="6039484" cy="4495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rgbClr val="663B0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10894" y="1570355"/>
            <a:ext cx="5125085" cy="31584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663B0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0800333" y="6346912"/>
            <a:ext cx="654684" cy="16573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rgbClr val="787878"/>
                </a:solidFill>
                <a:latin typeface="Calibri"/>
                <a:cs typeface="Calibri"/>
              </a:defRPr>
            </a:lvl1pPr>
          </a:lstStyle>
          <a:p>
            <a:pPr marL="12700">
              <a:lnSpc>
                <a:spcPct val="100000"/>
              </a:lnSpc>
              <a:spcBef>
                <a:spcPts val="60"/>
              </a:spcBef>
            </a:pPr>
            <a:r>
              <a:rPr dirty="0"/>
              <a:t>Slide</a:t>
            </a:r>
            <a:r>
              <a:rPr spc="-55" dirty="0"/>
              <a:t> </a:t>
            </a:r>
            <a:fld id="{81D60167-4931-47E6-BA6A-407CBD079E47}" type="slidenum">
              <a:rPr dirty="0"/>
              <a:t>‹#›</a:t>
            </a:fld>
            <a:r>
              <a:rPr spc="5" dirty="0"/>
              <a:t> </a:t>
            </a:r>
            <a:r>
              <a:rPr dirty="0"/>
              <a:t>of</a:t>
            </a:r>
            <a:r>
              <a:rPr spc="35" dirty="0"/>
              <a:t> </a:t>
            </a:r>
            <a:r>
              <a:rPr spc="-25" dirty="0"/>
              <a:t>13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28015" y="334581"/>
            <a:ext cx="471995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663B00"/>
                </a:solidFill>
                <a:latin typeface="Calibri"/>
                <a:cs typeface="Calibri"/>
              </a:rPr>
              <a:t>Module:</a:t>
            </a:r>
            <a:r>
              <a:rPr sz="2400" b="1" spc="-75" dirty="0">
                <a:solidFill>
                  <a:srgbClr val="663B00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663B00"/>
                </a:solidFill>
                <a:latin typeface="Calibri"/>
                <a:cs typeface="Calibri"/>
              </a:rPr>
              <a:t>Enterprise</a:t>
            </a:r>
            <a:r>
              <a:rPr sz="2400" b="1" spc="-25" dirty="0">
                <a:solidFill>
                  <a:srgbClr val="663B0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663B00"/>
                </a:solidFill>
                <a:latin typeface="Calibri"/>
                <a:cs typeface="Calibri"/>
              </a:rPr>
              <a:t>Network</a:t>
            </a:r>
            <a:r>
              <a:rPr sz="2400" b="1" spc="-55" dirty="0">
                <a:solidFill>
                  <a:srgbClr val="663B00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663B00"/>
                </a:solidFill>
                <a:latin typeface="Calibri"/>
                <a:cs typeface="Calibri"/>
              </a:rPr>
              <a:t>Security</a:t>
            </a:r>
            <a:endParaRPr sz="24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3219450" y="1609661"/>
            <a:ext cx="5243830" cy="862330"/>
            <a:chOff x="3219450" y="1609661"/>
            <a:chExt cx="5243830" cy="862330"/>
          </a:xfrm>
        </p:grpSpPr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219450" y="1676336"/>
              <a:ext cx="5243576" cy="62388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505325" y="1609661"/>
              <a:ext cx="2576576" cy="862012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3281426" y="1719326"/>
              <a:ext cx="5124450" cy="504825"/>
            </a:xfrm>
            <a:custGeom>
              <a:avLst/>
              <a:gdLst/>
              <a:ahLst/>
              <a:cxnLst/>
              <a:rect l="l" t="t" r="r" b="b"/>
              <a:pathLst>
                <a:path w="5124450" h="504825">
                  <a:moveTo>
                    <a:pt x="5040249" y="0"/>
                  </a:moveTo>
                  <a:lnTo>
                    <a:pt x="84074" y="0"/>
                  </a:lnTo>
                  <a:lnTo>
                    <a:pt x="51327" y="6600"/>
                  </a:lnTo>
                  <a:lnTo>
                    <a:pt x="24606" y="24606"/>
                  </a:lnTo>
                  <a:lnTo>
                    <a:pt x="6600" y="51327"/>
                  </a:lnTo>
                  <a:lnTo>
                    <a:pt x="0" y="84074"/>
                  </a:lnTo>
                  <a:lnTo>
                    <a:pt x="0" y="420624"/>
                  </a:lnTo>
                  <a:lnTo>
                    <a:pt x="6600" y="453389"/>
                  </a:lnTo>
                  <a:lnTo>
                    <a:pt x="24606" y="480155"/>
                  </a:lnTo>
                  <a:lnTo>
                    <a:pt x="51327" y="498205"/>
                  </a:lnTo>
                  <a:lnTo>
                    <a:pt x="84074" y="504825"/>
                  </a:lnTo>
                  <a:lnTo>
                    <a:pt x="5040249" y="504825"/>
                  </a:lnTo>
                  <a:lnTo>
                    <a:pt x="5073015" y="498205"/>
                  </a:lnTo>
                  <a:lnTo>
                    <a:pt x="5099780" y="480155"/>
                  </a:lnTo>
                  <a:lnTo>
                    <a:pt x="5117830" y="453389"/>
                  </a:lnTo>
                  <a:lnTo>
                    <a:pt x="5124450" y="420624"/>
                  </a:lnTo>
                  <a:lnTo>
                    <a:pt x="5124450" y="84074"/>
                  </a:lnTo>
                  <a:lnTo>
                    <a:pt x="5117830" y="51327"/>
                  </a:lnTo>
                  <a:lnTo>
                    <a:pt x="5099780" y="24606"/>
                  </a:lnTo>
                  <a:lnTo>
                    <a:pt x="5073015" y="6600"/>
                  </a:lnTo>
                  <a:lnTo>
                    <a:pt x="5040249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281426" y="1719326"/>
              <a:ext cx="5124450" cy="504825"/>
            </a:xfrm>
            <a:custGeom>
              <a:avLst/>
              <a:gdLst/>
              <a:ahLst/>
              <a:cxnLst/>
              <a:rect l="l" t="t" r="r" b="b"/>
              <a:pathLst>
                <a:path w="5124450" h="504825">
                  <a:moveTo>
                    <a:pt x="0" y="84074"/>
                  </a:moveTo>
                  <a:lnTo>
                    <a:pt x="6600" y="51327"/>
                  </a:lnTo>
                  <a:lnTo>
                    <a:pt x="24606" y="24606"/>
                  </a:lnTo>
                  <a:lnTo>
                    <a:pt x="51327" y="6600"/>
                  </a:lnTo>
                  <a:lnTo>
                    <a:pt x="84074" y="0"/>
                  </a:lnTo>
                  <a:lnTo>
                    <a:pt x="5040249" y="0"/>
                  </a:lnTo>
                  <a:lnTo>
                    <a:pt x="5073015" y="6600"/>
                  </a:lnTo>
                  <a:lnTo>
                    <a:pt x="5099780" y="24606"/>
                  </a:lnTo>
                  <a:lnTo>
                    <a:pt x="5117830" y="51327"/>
                  </a:lnTo>
                  <a:lnTo>
                    <a:pt x="5124450" y="84074"/>
                  </a:lnTo>
                  <a:lnTo>
                    <a:pt x="5124450" y="420624"/>
                  </a:lnTo>
                  <a:lnTo>
                    <a:pt x="5117830" y="453389"/>
                  </a:lnTo>
                  <a:lnTo>
                    <a:pt x="5099780" y="480155"/>
                  </a:lnTo>
                  <a:lnTo>
                    <a:pt x="5073015" y="498205"/>
                  </a:lnTo>
                  <a:lnTo>
                    <a:pt x="5040249" y="504825"/>
                  </a:lnTo>
                  <a:lnTo>
                    <a:pt x="84074" y="504825"/>
                  </a:lnTo>
                  <a:lnTo>
                    <a:pt x="51327" y="498205"/>
                  </a:lnTo>
                  <a:lnTo>
                    <a:pt x="24606" y="480155"/>
                  </a:lnTo>
                  <a:lnTo>
                    <a:pt x="6600" y="453389"/>
                  </a:lnTo>
                  <a:lnTo>
                    <a:pt x="0" y="420624"/>
                  </a:lnTo>
                  <a:lnTo>
                    <a:pt x="0" y="84074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4772025" y="1723326"/>
            <a:ext cx="2063114" cy="4489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b="0" dirty="0">
                <a:solidFill>
                  <a:srgbClr val="FFFFFF"/>
                </a:solidFill>
                <a:latin typeface="Calibri"/>
                <a:cs typeface="Calibri"/>
              </a:rPr>
              <a:t>Submitted</a:t>
            </a:r>
            <a:r>
              <a:rPr b="0" spc="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b="0" spc="-25" dirty="0">
                <a:solidFill>
                  <a:srgbClr val="FFFFFF"/>
                </a:solidFill>
                <a:latin typeface="Calibri"/>
                <a:cs typeface="Calibri"/>
              </a:rPr>
              <a:t>By-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583429" y="2654617"/>
            <a:ext cx="3235960" cy="754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0"/>
              </a:spcBef>
            </a:pPr>
            <a:r>
              <a:rPr sz="2400" dirty="0">
                <a:solidFill>
                  <a:srgbClr val="787878"/>
                </a:solidFill>
                <a:latin typeface="Calibri"/>
                <a:cs typeface="Calibri"/>
              </a:rPr>
              <a:t>MD.</a:t>
            </a:r>
            <a:r>
              <a:rPr sz="2400" spc="-95" dirty="0">
                <a:solidFill>
                  <a:srgbClr val="787878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787878"/>
                </a:solidFill>
                <a:latin typeface="Calibri"/>
                <a:cs typeface="Calibri"/>
              </a:rPr>
              <a:t>Mehedi</a:t>
            </a:r>
            <a:r>
              <a:rPr sz="2400" spc="-40" dirty="0">
                <a:solidFill>
                  <a:srgbClr val="787878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787878"/>
                </a:solidFill>
                <a:latin typeface="Calibri"/>
                <a:cs typeface="Calibri"/>
              </a:rPr>
              <a:t>Hasan</a:t>
            </a:r>
            <a:r>
              <a:rPr sz="2400" spc="-50" dirty="0">
                <a:solidFill>
                  <a:srgbClr val="787878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rgbClr val="787878"/>
                </a:solidFill>
                <a:latin typeface="Calibri"/>
                <a:cs typeface="Calibri"/>
              </a:rPr>
              <a:t>Mixon</a:t>
            </a:r>
            <a:endParaRPr sz="2400" dirty="0">
              <a:latin typeface="Calibri"/>
              <a:cs typeface="Calibri"/>
            </a:endParaRPr>
          </a:p>
          <a:p>
            <a:pPr marL="768985">
              <a:lnSpc>
                <a:spcPts val="2865"/>
              </a:lnSpc>
            </a:pPr>
            <a:r>
              <a:rPr sz="2400" dirty="0">
                <a:solidFill>
                  <a:srgbClr val="787878"/>
                </a:solidFill>
                <a:latin typeface="Calibri"/>
                <a:cs typeface="Calibri"/>
              </a:rPr>
              <a:t>ID:</a:t>
            </a:r>
            <a:r>
              <a:rPr sz="2400" spc="-60" dirty="0">
                <a:solidFill>
                  <a:srgbClr val="78787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787878"/>
                </a:solidFill>
                <a:latin typeface="Calibri"/>
                <a:cs typeface="Calibri"/>
              </a:rPr>
              <a:t>2436061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Introduction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570355"/>
            <a:ext cx="9710420" cy="15343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8450" indent="-285750">
              <a:lnSpc>
                <a:spcPts val="2865"/>
              </a:lnSpc>
              <a:spcBef>
                <a:spcPts val="105"/>
              </a:spcBef>
              <a:buFont typeface="Arial" panose="020B0604020202020204" pitchFamily="34" charset="0"/>
              <a:buChar char="•"/>
            </a:pPr>
            <a:r>
              <a:rPr spc="-3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Topology</a:t>
            </a:r>
            <a:r>
              <a:rPr spc="-4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changes,</a:t>
            </a:r>
            <a:r>
              <a:rPr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Gaia</a:t>
            </a:r>
            <a:r>
              <a:rPr spc="-9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setup,</a:t>
            </a:r>
            <a:r>
              <a:rPr spc="-7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SmartConsole</a:t>
            </a:r>
            <a:r>
              <a:rPr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access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98450" indent="-285750">
              <a:lnSpc>
                <a:spcPts val="2865"/>
              </a:lnSpc>
              <a:spcBef>
                <a:spcPts val="105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ule</a:t>
            </a:r>
            <a:r>
              <a:rPr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creation,</a:t>
            </a:r>
            <a:r>
              <a:rPr spc="-7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testing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98450" indent="-285750">
              <a:lnSpc>
                <a:spcPts val="2865"/>
              </a:lnSpc>
              <a:spcBef>
                <a:spcPts val="105"/>
              </a:spcBef>
              <a:buFont typeface="Arial" panose="020B0604020202020204" pitchFamily="34" charset="0"/>
              <a:buChar char="•"/>
            </a:pPr>
            <a:r>
              <a:rPr lang="en-GB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Security </a:t>
            </a:r>
            <a:r>
              <a:rPr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enhancement.</a:t>
            </a:r>
            <a:endParaRPr lang="en-GB" spc="-1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indent="-28575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GB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</a:t>
            </a:r>
            <a:r>
              <a:rPr lang="en-GB" spc="-3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en-GB" spc="-3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lang="en-GB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en-GB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lang="en-GB" spc="-3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configured,</a:t>
            </a:r>
            <a:r>
              <a:rPr lang="en-GB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en-GB" spc="-114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lang="en-GB" spc="-4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checked,</a:t>
            </a:r>
            <a:r>
              <a:rPr lang="en-GB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GB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en-GB" spc="-4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showed.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93345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Objectives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570355"/>
            <a:ext cx="10542906" cy="161903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ts val="2865"/>
              </a:lnSpc>
              <a:spcBef>
                <a:spcPts val="105"/>
              </a:spcBef>
              <a:buFont typeface="Arial MT"/>
              <a:buChar char="•"/>
              <a:tabLst>
                <a:tab pos="355600" algn="l"/>
              </a:tabLst>
            </a:pPr>
            <a:r>
              <a:rPr spc="-105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pc="-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demonstrate</a:t>
            </a:r>
            <a:r>
              <a:rPr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pc="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implementation</a:t>
            </a:r>
            <a:r>
              <a:rPr spc="-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of</a:t>
            </a:r>
            <a:r>
              <a:rPr spc="-2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secure</a:t>
            </a:r>
            <a:r>
              <a:rPr spc="-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pc="-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centrally</a:t>
            </a:r>
            <a:r>
              <a:rPr lang="en-GB" spc="-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managed</a:t>
            </a:r>
            <a:r>
              <a:rPr spc="-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enterprise</a:t>
            </a:r>
            <a:r>
              <a:rPr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network.</a:t>
            </a:r>
            <a:endParaRPr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 MT"/>
              <a:buChar char="•"/>
              <a:tabLst>
                <a:tab pos="355600" algn="l"/>
              </a:tabLst>
            </a:pPr>
            <a:r>
              <a:rPr spc="-9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show</a:t>
            </a:r>
            <a:r>
              <a:rPr spc="-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how</a:t>
            </a:r>
            <a:r>
              <a:rPr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pc="-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topology</a:t>
            </a:r>
            <a:r>
              <a:rPr spc="-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was</a:t>
            </a:r>
            <a:r>
              <a:rPr spc="-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modified</a:t>
            </a:r>
            <a:r>
              <a:rPr spc="-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pc="-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how</a:t>
            </a:r>
            <a:r>
              <a:rPr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20" dirty="0">
                <a:solidFill>
                  <a:schemeClr val="tx1"/>
                </a:solidFill>
                <a:latin typeface="Calibri"/>
                <a:cs typeface="Calibri"/>
              </a:rPr>
              <a:t>Gaia</a:t>
            </a:r>
            <a:r>
              <a:rPr lang="en-GB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components</a:t>
            </a:r>
            <a:r>
              <a:rPr spc="-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were</a:t>
            </a:r>
            <a:r>
              <a:rPr spc="-1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prepared.</a:t>
            </a:r>
            <a:endParaRPr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5600" indent="-342900">
              <a:lnSpc>
                <a:spcPts val="2870"/>
              </a:lnSpc>
              <a:spcBef>
                <a:spcPts val="800"/>
              </a:spcBef>
              <a:buFont typeface="Arial MT"/>
              <a:buChar char="•"/>
              <a:tabLst>
                <a:tab pos="355600" algn="l"/>
              </a:tabLst>
            </a:pPr>
            <a:r>
              <a:rPr spc="-95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pc="-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show</a:t>
            </a:r>
            <a:r>
              <a:rPr spc="-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how</a:t>
            </a:r>
            <a:r>
              <a:rPr spc="-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pc="-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firewall</a:t>
            </a:r>
            <a:r>
              <a:rPr spc="-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policy</a:t>
            </a:r>
            <a:r>
              <a:rPr spc="-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was</a:t>
            </a:r>
            <a:r>
              <a:rPr spc="-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created,</a:t>
            </a:r>
            <a:r>
              <a:rPr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tested,</a:t>
            </a:r>
            <a:r>
              <a:rPr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25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lang="en-GB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improved</a:t>
            </a:r>
            <a:r>
              <a:rPr spc="-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with</a:t>
            </a:r>
            <a:r>
              <a:rPr spc="-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extra</a:t>
            </a:r>
            <a:r>
              <a:rPr spc="-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controls.</a:t>
            </a:r>
            <a:endParaRPr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 MT"/>
              <a:buChar char="•"/>
              <a:tabLst>
                <a:tab pos="355600" algn="l"/>
              </a:tabLst>
            </a:pPr>
            <a:r>
              <a:rPr spc="-90" dirty="0">
                <a:solidFill>
                  <a:schemeClr val="tx1"/>
                </a:solidFill>
                <a:latin typeface="Calibri"/>
                <a:cs typeface="Calibri"/>
              </a:rPr>
              <a:t>To</a:t>
            </a:r>
            <a:r>
              <a:rPr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support</a:t>
            </a:r>
            <a:r>
              <a:rPr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pc="-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explanation</a:t>
            </a:r>
            <a:r>
              <a:rPr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with</a:t>
            </a:r>
            <a:r>
              <a:rPr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practical</a:t>
            </a:r>
            <a:r>
              <a:rPr spc="-9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dirty="0">
                <a:solidFill>
                  <a:schemeClr val="tx1"/>
                </a:solidFill>
                <a:latin typeface="Calibri"/>
                <a:cs typeface="Calibri"/>
              </a:rPr>
              <a:t>screenshot</a:t>
            </a:r>
            <a:r>
              <a:rPr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pc="-10" dirty="0">
                <a:solidFill>
                  <a:schemeClr val="tx1"/>
                </a:solidFill>
                <a:latin typeface="Calibri"/>
                <a:cs typeface="Calibri"/>
              </a:rPr>
              <a:t>evidence.</a:t>
            </a:r>
            <a:endParaRPr dirty="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Methodology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291081"/>
            <a:ext cx="8868410" cy="1895475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Step</a:t>
            </a:r>
            <a:r>
              <a:rPr sz="2400" spc="-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1:</a:t>
            </a:r>
            <a:r>
              <a:rPr sz="2400"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modify</a:t>
            </a:r>
            <a:r>
              <a:rPr sz="2400" spc="-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2400" spc="-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topology.</a:t>
            </a:r>
            <a:endParaRPr sz="24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Step</a:t>
            </a:r>
            <a:r>
              <a:rPr sz="2400" spc="-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2:</a:t>
            </a:r>
            <a:r>
              <a:rPr sz="2400" spc="-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configure</a:t>
            </a:r>
            <a:r>
              <a:rPr sz="2400"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appliances</a:t>
            </a:r>
            <a:r>
              <a:rPr sz="2400" spc="-9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2400" spc="-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management</a:t>
            </a:r>
            <a:r>
              <a:rPr sz="2400" spc="-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access.</a:t>
            </a:r>
            <a:endParaRPr sz="24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Step</a:t>
            </a:r>
            <a:r>
              <a:rPr sz="2400"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3:</a:t>
            </a:r>
            <a:r>
              <a:rPr sz="2400" spc="-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verify</a:t>
            </a:r>
            <a:r>
              <a:rPr sz="2400"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licensing</a:t>
            </a:r>
            <a:r>
              <a:rPr sz="2400" spc="-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2400"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connectivity.</a:t>
            </a:r>
            <a:endParaRPr sz="24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Step</a:t>
            </a:r>
            <a:r>
              <a:rPr sz="2400" spc="-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4:</a:t>
            </a:r>
            <a:r>
              <a:rPr sz="2400"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install</a:t>
            </a:r>
            <a:r>
              <a:rPr sz="2400" spc="-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rule</a:t>
            </a:r>
            <a:r>
              <a:rPr sz="2400"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base,</a:t>
            </a:r>
            <a:r>
              <a:rPr sz="2400"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test</a:t>
            </a:r>
            <a:r>
              <a:rPr sz="2400"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flows,</a:t>
            </a:r>
            <a:r>
              <a:rPr sz="2400" spc="-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review</a:t>
            </a:r>
            <a:r>
              <a:rPr sz="2400" spc="-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logs,</a:t>
            </a:r>
            <a:r>
              <a:rPr sz="2400" spc="-7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2400" spc="-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add</a:t>
            </a:r>
            <a:r>
              <a:rPr sz="2400" spc="-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enhancements.</a:t>
            </a:r>
            <a:endParaRPr sz="24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219200" y="4295711"/>
            <a:ext cx="1224280" cy="852805"/>
            <a:chOff x="1219200" y="4295711"/>
            <a:chExt cx="1224280" cy="852805"/>
          </a:xfrm>
        </p:grpSpPr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19200" y="4295711"/>
              <a:ext cx="1223962" cy="85248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281176" y="4338700"/>
              <a:ext cx="1104900" cy="733425"/>
            </a:xfrm>
            <a:custGeom>
              <a:avLst/>
              <a:gdLst/>
              <a:ahLst/>
              <a:cxnLst/>
              <a:rect l="l" t="t" r="r" b="b"/>
              <a:pathLst>
                <a:path w="1104900" h="733425">
                  <a:moveTo>
                    <a:pt x="982599" y="0"/>
                  </a:moveTo>
                  <a:lnTo>
                    <a:pt x="122174" y="0"/>
                  </a:lnTo>
                  <a:lnTo>
                    <a:pt x="74580" y="9588"/>
                  </a:lnTo>
                  <a:lnTo>
                    <a:pt x="35750" y="35750"/>
                  </a:lnTo>
                  <a:lnTo>
                    <a:pt x="9588" y="74580"/>
                  </a:lnTo>
                  <a:lnTo>
                    <a:pt x="0" y="122174"/>
                  </a:lnTo>
                  <a:lnTo>
                    <a:pt x="0" y="611124"/>
                  </a:lnTo>
                  <a:lnTo>
                    <a:pt x="9588" y="658737"/>
                  </a:lnTo>
                  <a:lnTo>
                    <a:pt x="35750" y="697611"/>
                  </a:lnTo>
                  <a:lnTo>
                    <a:pt x="74580" y="723816"/>
                  </a:lnTo>
                  <a:lnTo>
                    <a:pt x="122174" y="733425"/>
                  </a:lnTo>
                  <a:lnTo>
                    <a:pt x="982599" y="733425"/>
                  </a:lnTo>
                  <a:lnTo>
                    <a:pt x="1030212" y="723816"/>
                  </a:lnTo>
                  <a:lnTo>
                    <a:pt x="1069086" y="697611"/>
                  </a:lnTo>
                  <a:lnTo>
                    <a:pt x="1095291" y="658737"/>
                  </a:lnTo>
                  <a:lnTo>
                    <a:pt x="1104900" y="611124"/>
                  </a:lnTo>
                  <a:lnTo>
                    <a:pt x="1104900" y="122174"/>
                  </a:lnTo>
                  <a:lnTo>
                    <a:pt x="1095291" y="74580"/>
                  </a:lnTo>
                  <a:lnTo>
                    <a:pt x="1069086" y="35750"/>
                  </a:lnTo>
                  <a:lnTo>
                    <a:pt x="1030212" y="9588"/>
                  </a:lnTo>
                  <a:lnTo>
                    <a:pt x="982599" y="0"/>
                  </a:lnTo>
                  <a:close/>
                </a:path>
              </a:pathLst>
            </a:custGeom>
            <a:solidFill>
              <a:srgbClr val="9747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281176" y="4338700"/>
              <a:ext cx="1104900" cy="733425"/>
            </a:xfrm>
            <a:custGeom>
              <a:avLst/>
              <a:gdLst/>
              <a:ahLst/>
              <a:cxnLst/>
              <a:rect l="l" t="t" r="r" b="b"/>
              <a:pathLst>
                <a:path w="1104900" h="733425">
                  <a:moveTo>
                    <a:pt x="0" y="122174"/>
                  </a:moveTo>
                  <a:lnTo>
                    <a:pt x="9588" y="74580"/>
                  </a:lnTo>
                  <a:lnTo>
                    <a:pt x="35750" y="35750"/>
                  </a:lnTo>
                  <a:lnTo>
                    <a:pt x="74580" y="9588"/>
                  </a:lnTo>
                  <a:lnTo>
                    <a:pt x="122174" y="0"/>
                  </a:lnTo>
                  <a:lnTo>
                    <a:pt x="982599" y="0"/>
                  </a:lnTo>
                  <a:lnTo>
                    <a:pt x="1030212" y="9588"/>
                  </a:lnTo>
                  <a:lnTo>
                    <a:pt x="1069086" y="35750"/>
                  </a:lnTo>
                  <a:lnTo>
                    <a:pt x="1095291" y="74580"/>
                  </a:lnTo>
                  <a:lnTo>
                    <a:pt x="1104900" y="122174"/>
                  </a:lnTo>
                  <a:lnTo>
                    <a:pt x="1104900" y="611124"/>
                  </a:lnTo>
                  <a:lnTo>
                    <a:pt x="1095291" y="658737"/>
                  </a:lnTo>
                  <a:lnTo>
                    <a:pt x="1069086" y="697611"/>
                  </a:lnTo>
                  <a:lnTo>
                    <a:pt x="1030212" y="723816"/>
                  </a:lnTo>
                  <a:lnTo>
                    <a:pt x="982599" y="733425"/>
                  </a:lnTo>
                  <a:lnTo>
                    <a:pt x="122174" y="733425"/>
                  </a:lnTo>
                  <a:lnTo>
                    <a:pt x="74580" y="723816"/>
                  </a:lnTo>
                  <a:lnTo>
                    <a:pt x="35750" y="697611"/>
                  </a:lnTo>
                  <a:lnTo>
                    <a:pt x="9588" y="658737"/>
                  </a:lnTo>
                  <a:lnTo>
                    <a:pt x="0" y="611124"/>
                  </a:lnTo>
                  <a:lnTo>
                    <a:pt x="0" y="122174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552575" y="4572317"/>
            <a:ext cx="560705" cy="24320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Modify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2324100" y="4295711"/>
            <a:ext cx="4529455" cy="852805"/>
            <a:chOff x="2324100" y="4295711"/>
            <a:chExt cx="4529455" cy="852805"/>
          </a:xfrm>
        </p:grpSpPr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324100" y="4629086"/>
              <a:ext cx="4529201" cy="19526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386076" y="4681473"/>
              <a:ext cx="4398010" cy="59690"/>
            </a:xfrm>
            <a:custGeom>
              <a:avLst/>
              <a:gdLst/>
              <a:ahLst/>
              <a:cxnLst/>
              <a:rect l="l" t="t" r="r" b="b"/>
              <a:pathLst>
                <a:path w="4398009" h="59689">
                  <a:moveTo>
                    <a:pt x="0" y="59562"/>
                  </a:moveTo>
                  <a:lnTo>
                    <a:pt x="4397629" y="0"/>
                  </a:lnTo>
                </a:path>
              </a:pathLst>
            </a:custGeom>
            <a:ln w="25399">
              <a:solidFill>
                <a:srgbClr val="9C56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48000" y="4295711"/>
              <a:ext cx="1223962" cy="852487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3109976" y="4338700"/>
              <a:ext cx="1104900" cy="733425"/>
            </a:xfrm>
            <a:custGeom>
              <a:avLst/>
              <a:gdLst/>
              <a:ahLst/>
              <a:cxnLst/>
              <a:rect l="l" t="t" r="r" b="b"/>
              <a:pathLst>
                <a:path w="1104900" h="733425">
                  <a:moveTo>
                    <a:pt x="982599" y="0"/>
                  </a:moveTo>
                  <a:lnTo>
                    <a:pt x="122174" y="0"/>
                  </a:lnTo>
                  <a:lnTo>
                    <a:pt x="74580" y="9588"/>
                  </a:lnTo>
                  <a:lnTo>
                    <a:pt x="35750" y="35750"/>
                  </a:lnTo>
                  <a:lnTo>
                    <a:pt x="9588" y="74580"/>
                  </a:lnTo>
                  <a:lnTo>
                    <a:pt x="0" y="122174"/>
                  </a:lnTo>
                  <a:lnTo>
                    <a:pt x="0" y="611124"/>
                  </a:lnTo>
                  <a:lnTo>
                    <a:pt x="9588" y="658737"/>
                  </a:lnTo>
                  <a:lnTo>
                    <a:pt x="35750" y="697611"/>
                  </a:lnTo>
                  <a:lnTo>
                    <a:pt x="74580" y="723816"/>
                  </a:lnTo>
                  <a:lnTo>
                    <a:pt x="122174" y="733425"/>
                  </a:lnTo>
                  <a:lnTo>
                    <a:pt x="982599" y="733425"/>
                  </a:lnTo>
                  <a:lnTo>
                    <a:pt x="1030212" y="723816"/>
                  </a:lnTo>
                  <a:lnTo>
                    <a:pt x="1069086" y="697611"/>
                  </a:lnTo>
                  <a:lnTo>
                    <a:pt x="1095291" y="658737"/>
                  </a:lnTo>
                  <a:lnTo>
                    <a:pt x="1104900" y="611124"/>
                  </a:lnTo>
                  <a:lnTo>
                    <a:pt x="1104900" y="122174"/>
                  </a:lnTo>
                  <a:lnTo>
                    <a:pt x="1095291" y="74580"/>
                  </a:lnTo>
                  <a:lnTo>
                    <a:pt x="1069086" y="35750"/>
                  </a:lnTo>
                  <a:lnTo>
                    <a:pt x="1030212" y="9588"/>
                  </a:lnTo>
                  <a:lnTo>
                    <a:pt x="982599" y="0"/>
                  </a:lnTo>
                  <a:close/>
                </a:path>
              </a:pathLst>
            </a:custGeom>
            <a:solidFill>
              <a:srgbClr val="9747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109976" y="4338700"/>
              <a:ext cx="1104900" cy="733425"/>
            </a:xfrm>
            <a:custGeom>
              <a:avLst/>
              <a:gdLst/>
              <a:ahLst/>
              <a:cxnLst/>
              <a:rect l="l" t="t" r="r" b="b"/>
              <a:pathLst>
                <a:path w="1104900" h="733425">
                  <a:moveTo>
                    <a:pt x="0" y="122174"/>
                  </a:moveTo>
                  <a:lnTo>
                    <a:pt x="9588" y="74580"/>
                  </a:lnTo>
                  <a:lnTo>
                    <a:pt x="35750" y="35750"/>
                  </a:lnTo>
                  <a:lnTo>
                    <a:pt x="74580" y="9588"/>
                  </a:lnTo>
                  <a:lnTo>
                    <a:pt x="122174" y="0"/>
                  </a:lnTo>
                  <a:lnTo>
                    <a:pt x="982599" y="0"/>
                  </a:lnTo>
                  <a:lnTo>
                    <a:pt x="1030212" y="9588"/>
                  </a:lnTo>
                  <a:lnTo>
                    <a:pt x="1069086" y="35750"/>
                  </a:lnTo>
                  <a:lnTo>
                    <a:pt x="1095291" y="74580"/>
                  </a:lnTo>
                  <a:lnTo>
                    <a:pt x="1104900" y="122174"/>
                  </a:lnTo>
                  <a:lnTo>
                    <a:pt x="1104900" y="611124"/>
                  </a:lnTo>
                  <a:lnTo>
                    <a:pt x="1095291" y="658737"/>
                  </a:lnTo>
                  <a:lnTo>
                    <a:pt x="1069086" y="697611"/>
                  </a:lnTo>
                  <a:lnTo>
                    <a:pt x="1030212" y="723816"/>
                  </a:lnTo>
                  <a:lnTo>
                    <a:pt x="982599" y="733425"/>
                  </a:lnTo>
                  <a:lnTo>
                    <a:pt x="122174" y="733425"/>
                  </a:lnTo>
                  <a:lnTo>
                    <a:pt x="74580" y="723816"/>
                  </a:lnTo>
                  <a:lnTo>
                    <a:pt x="35750" y="697611"/>
                  </a:lnTo>
                  <a:lnTo>
                    <a:pt x="9588" y="658737"/>
                  </a:lnTo>
                  <a:lnTo>
                    <a:pt x="0" y="611124"/>
                  </a:lnTo>
                  <a:lnTo>
                    <a:pt x="0" y="122174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3290951" y="4572317"/>
            <a:ext cx="745490" cy="24320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Configure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4876800" y="4295711"/>
            <a:ext cx="1224280" cy="852805"/>
            <a:chOff x="4876800" y="4295711"/>
            <a:chExt cx="1224280" cy="852805"/>
          </a:xfrm>
        </p:grpSpPr>
        <p:pic>
          <p:nvPicPr>
            <p:cNvPr id="21" name="object 2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76800" y="4295711"/>
              <a:ext cx="1223962" cy="852487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4938776" y="4338700"/>
              <a:ext cx="1104900" cy="733425"/>
            </a:xfrm>
            <a:custGeom>
              <a:avLst/>
              <a:gdLst/>
              <a:ahLst/>
              <a:cxnLst/>
              <a:rect l="l" t="t" r="r" b="b"/>
              <a:pathLst>
                <a:path w="1104900" h="733425">
                  <a:moveTo>
                    <a:pt x="982599" y="0"/>
                  </a:moveTo>
                  <a:lnTo>
                    <a:pt x="122174" y="0"/>
                  </a:lnTo>
                  <a:lnTo>
                    <a:pt x="74580" y="9588"/>
                  </a:lnTo>
                  <a:lnTo>
                    <a:pt x="35750" y="35750"/>
                  </a:lnTo>
                  <a:lnTo>
                    <a:pt x="9588" y="74580"/>
                  </a:lnTo>
                  <a:lnTo>
                    <a:pt x="0" y="122174"/>
                  </a:lnTo>
                  <a:lnTo>
                    <a:pt x="0" y="611124"/>
                  </a:lnTo>
                  <a:lnTo>
                    <a:pt x="9588" y="658737"/>
                  </a:lnTo>
                  <a:lnTo>
                    <a:pt x="35750" y="697611"/>
                  </a:lnTo>
                  <a:lnTo>
                    <a:pt x="74580" y="723816"/>
                  </a:lnTo>
                  <a:lnTo>
                    <a:pt x="122174" y="733425"/>
                  </a:lnTo>
                  <a:lnTo>
                    <a:pt x="982599" y="733425"/>
                  </a:lnTo>
                  <a:lnTo>
                    <a:pt x="1030212" y="723816"/>
                  </a:lnTo>
                  <a:lnTo>
                    <a:pt x="1069086" y="697611"/>
                  </a:lnTo>
                  <a:lnTo>
                    <a:pt x="1095291" y="658737"/>
                  </a:lnTo>
                  <a:lnTo>
                    <a:pt x="1104900" y="611124"/>
                  </a:lnTo>
                  <a:lnTo>
                    <a:pt x="1104900" y="122174"/>
                  </a:lnTo>
                  <a:lnTo>
                    <a:pt x="1095291" y="74580"/>
                  </a:lnTo>
                  <a:lnTo>
                    <a:pt x="1069086" y="35750"/>
                  </a:lnTo>
                  <a:lnTo>
                    <a:pt x="1030212" y="9588"/>
                  </a:lnTo>
                  <a:lnTo>
                    <a:pt x="982599" y="0"/>
                  </a:lnTo>
                  <a:close/>
                </a:path>
              </a:pathLst>
            </a:custGeom>
            <a:solidFill>
              <a:srgbClr val="9747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4938776" y="4338700"/>
              <a:ext cx="1104900" cy="733425"/>
            </a:xfrm>
            <a:custGeom>
              <a:avLst/>
              <a:gdLst/>
              <a:ahLst/>
              <a:cxnLst/>
              <a:rect l="l" t="t" r="r" b="b"/>
              <a:pathLst>
                <a:path w="1104900" h="733425">
                  <a:moveTo>
                    <a:pt x="0" y="122174"/>
                  </a:moveTo>
                  <a:lnTo>
                    <a:pt x="9588" y="74580"/>
                  </a:lnTo>
                  <a:lnTo>
                    <a:pt x="35750" y="35750"/>
                  </a:lnTo>
                  <a:lnTo>
                    <a:pt x="74580" y="9588"/>
                  </a:lnTo>
                  <a:lnTo>
                    <a:pt x="122174" y="0"/>
                  </a:lnTo>
                  <a:lnTo>
                    <a:pt x="982599" y="0"/>
                  </a:lnTo>
                  <a:lnTo>
                    <a:pt x="1030212" y="9588"/>
                  </a:lnTo>
                  <a:lnTo>
                    <a:pt x="1069086" y="35750"/>
                  </a:lnTo>
                  <a:lnTo>
                    <a:pt x="1095291" y="74580"/>
                  </a:lnTo>
                  <a:lnTo>
                    <a:pt x="1104900" y="122174"/>
                  </a:lnTo>
                  <a:lnTo>
                    <a:pt x="1104900" y="611124"/>
                  </a:lnTo>
                  <a:lnTo>
                    <a:pt x="1095291" y="658737"/>
                  </a:lnTo>
                  <a:lnTo>
                    <a:pt x="1069086" y="697611"/>
                  </a:lnTo>
                  <a:lnTo>
                    <a:pt x="1030212" y="723816"/>
                  </a:lnTo>
                  <a:lnTo>
                    <a:pt x="982599" y="733425"/>
                  </a:lnTo>
                  <a:lnTo>
                    <a:pt x="122174" y="733425"/>
                  </a:lnTo>
                  <a:lnTo>
                    <a:pt x="74580" y="723816"/>
                  </a:lnTo>
                  <a:lnTo>
                    <a:pt x="35750" y="697611"/>
                  </a:lnTo>
                  <a:lnTo>
                    <a:pt x="9588" y="658737"/>
                  </a:lnTo>
                  <a:lnTo>
                    <a:pt x="0" y="611124"/>
                  </a:lnTo>
                  <a:lnTo>
                    <a:pt x="0" y="122174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5330825" y="4572317"/>
            <a:ext cx="316865" cy="24320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 b="1" spc="-30" dirty="0">
                <a:solidFill>
                  <a:srgbClr val="FFFFFF"/>
                </a:solidFill>
                <a:latin typeface="Calibri"/>
                <a:cs typeface="Calibri"/>
              </a:rPr>
              <a:t>Test</a:t>
            </a:r>
            <a:endParaRPr sz="1400">
              <a:latin typeface="Calibri"/>
              <a:cs typeface="Calibri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6734175" y="4295711"/>
            <a:ext cx="1214755" cy="852805"/>
            <a:chOff x="6734175" y="4295711"/>
            <a:chExt cx="1214755" cy="852805"/>
          </a:xfrm>
        </p:grpSpPr>
        <p:pic>
          <p:nvPicPr>
            <p:cNvPr id="26" name="object 2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734175" y="4295711"/>
              <a:ext cx="1214437" cy="852487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6796151" y="4338700"/>
              <a:ext cx="1095375" cy="733425"/>
            </a:xfrm>
            <a:custGeom>
              <a:avLst/>
              <a:gdLst/>
              <a:ahLst/>
              <a:cxnLst/>
              <a:rect l="l" t="t" r="r" b="b"/>
              <a:pathLst>
                <a:path w="1095375" h="733425">
                  <a:moveTo>
                    <a:pt x="973074" y="0"/>
                  </a:moveTo>
                  <a:lnTo>
                    <a:pt x="122174" y="0"/>
                  </a:lnTo>
                  <a:lnTo>
                    <a:pt x="74580" y="9588"/>
                  </a:lnTo>
                  <a:lnTo>
                    <a:pt x="35750" y="35750"/>
                  </a:lnTo>
                  <a:lnTo>
                    <a:pt x="9588" y="74580"/>
                  </a:lnTo>
                  <a:lnTo>
                    <a:pt x="0" y="122174"/>
                  </a:lnTo>
                  <a:lnTo>
                    <a:pt x="0" y="611124"/>
                  </a:lnTo>
                  <a:lnTo>
                    <a:pt x="9588" y="658737"/>
                  </a:lnTo>
                  <a:lnTo>
                    <a:pt x="35750" y="697611"/>
                  </a:lnTo>
                  <a:lnTo>
                    <a:pt x="74580" y="723816"/>
                  </a:lnTo>
                  <a:lnTo>
                    <a:pt x="122174" y="733425"/>
                  </a:lnTo>
                  <a:lnTo>
                    <a:pt x="973074" y="733425"/>
                  </a:lnTo>
                  <a:lnTo>
                    <a:pt x="1020687" y="723816"/>
                  </a:lnTo>
                  <a:lnTo>
                    <a:pt x="1059561" y="697611"/>
                  </a:lnTo>
                  <a:lnTo>
                    <a:pt x="1085766" y="658737"/>
                  </a:lnTo>
                  <a:lnTo>
                    <a:pt x="1095375" y="611124"/>
                  </a:lnTo>
                  <a:lnTo>
                    <a:pt x="1095375" y="122174"/>
                  </a:lnTo>
                  <a:lnTo>
                    <a:pt x="1085766" y="74580"/>
                  </a:lnTo>
                  <a:lnTo>
                    <a:pt x="1059561" y="35750"/>
                  </a:lnTo>
                  <a:lnTo>
                    <a:pt x="1020687" y="9588"/>
                  </a:lnTo>
                  <a:lnTo>
                    <a:pt x="973074" y="0"/>
                  </a:lnTo>
                  <a:close/>
                </a:path>
              </a:pathLst>
            </a:custGeom>
            <a:solidFill>
              <a:srgbClr val="97470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6796151" y="4338700"/>
              <a:ext cx="1095375" cy="733425"/>
            </a:xfrm>
            <a:custGeom>
              <a:avLst/>
              <a:gdLst/>
              <a:ahLst/>
              <a:cxnLst/>
              <a:rect l="l" t="t" r="r" b="b"/>
              <a:pathLst>
                <a:path w="1095375" h="733425">
                  <a:moveTo>
                    <a:pt x="0" y="122174"/>
                  </a:moveTo>
                  <a:lnTo>
                    <a:pt x="9588" y="74580"/>
                  </a:lnTo>
                  <a:lnTo>
                    <a:pt x="35750" y="35750"/>
                  </a:lnTo>
                  <a:lnTo>
                    <a:pt x="74580" y="9588"/>
                  </a:lnTo>
                  <a:lnTo>
                    <a:pt x="122174" y="0"/>
                  </a:lnTo>
                  <a:lnTo>
                    <a:pt x="973074" y="0"/>
                  </a:lnTo>
                  <a:lnTo>
                    <a:pt x="1020687" y="9588"/>
                  </a:lnTo>
                  <a:lnTo>
                    <a:pt x="1059561" y="35750"/>
                  </a:lnTo>
                  <a:lnTo>
                    <a:pt x="1085766" y="74580"/>
                  </a:lnTo>
                  <a:lnTo>
                    <a:pt x="1095375" y="122174"/>
                  </a:lnTo>
                  <a:lnTo>
                    <a:pt x="1095375" y="611124"/>
                  </a:lnTo>
                  <a:lnTo>
                    <a:pt x="1085766" y="658737"/>
                  </a:lnTo>
                  <a:lnTo>
                    <a:pt x="1059561" y="697611"/>
                  </a:lnTo>
                  <a:lnTo>
                    <a:pt x="1020687" y="723816"/>
                  </a:lnTo>
                  <a:lnTo>
                    <a:pt x="973074" y="733425"/>
                  </a:lnTo>
                  <a:lnTo>
                    <a:pt x="122174" y="733425"/>
                  </a:lnTo>
                  <a:lnTo>
                    <a:pt x="74580" y="723816"/>
                  </a:lnTo>
                  <a:lnTo>
                    <a:pt x="35750" y="697611"/>
                  </a:lnTo>
                  <a:lnTo>
                    <a:pt x="9588" y="658737"/>
                  </a:lnTo>
                  <a:lnTo>
                    <a:pt x="0" y="611124"/>
                  </a:lnTo>
                  <a:lnTo>
                    <a:pt x="0" y="122174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7018019" y="4572317"/>
            <a:ext cx="649605" cy="24320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 b="1" spc="-10" dirty="0">
                <a:solidFill>
                  <a:srgbClr val="FFFFFF"/>
                </a:solidFill>
                <a:latin typeface="Calibri"/>
                <a:cs typeface="Calibri"/>
              </a:rPr>
              <a:t>Enhance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Step</a:t>
            </a:r>
            <a:r>
              <a:rPr spc="10" dirty="0"/>
              <a:t> </a:t>
            </a:r>
            <a:r>
              <a:rPr dirty="0"/>
              <a:t>1:</a:t>
            </a:r>
            <a:r>
              <a:rPr spc="-70" dirty="0"/>
              <a:t> </a:t>
            </a:r>
            <a:r>
              <a:rPr dirty="0"/>
              <a:t>Topology</a:t>
            </a:r>
            <a:r>
              <a:rPr spc="50" dirty="0"/>
              <a:t> </a:t>
            </a:r>
            <a:r>
              <a:rPr spc="-10" dirty="0"/>
              <a:t>Modification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79196" y="1524000"/>
            <a:ext cx="4975860" cy="3164777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5600" marR="217804" indent="-342900" algn="l">
              <a:lnSpc>
                <a:spcPct val="100400"/>
              </a:lnSpc>
              <a:spcBef>
                <a:spcPts val="90"/>
              </a:spcBef>
              <a:buFont typeface="Arial" panose="020B0604020202020204" pitchFamily="34" charset="0"/>
              <a:buChar char="•"/>
            </a:pP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2400"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original</a:t>
            </a:r>
            <a:r>
              <a:rPr sz="2400" spc="-8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two-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site</a:t>
            </a:r>
            <a:r>
              <a:rPr sz="2400"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environment</a:t>
            </a:r>
            <a:r>
              <a:rPr sz="2400"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chemeClr val="tx1"/>
                </a:solidFill>
                <a:latin typeface="Calibri"/>
                <a:cs typeface="Calibri"/>
              </a:rPr>
              <a:t>was </a:t>
            </a:r>
            <a:r>
              <a:rPr sz="2400" spc="-20" dirty="0">
                <a:solidFill>
                  <a:schemeClr val="tx1"/>
                </a:solidFill>
                <a:latin typeface="Calibri"/>
                <a:cs typeface="Calibri"/>
              </a:rPr>
              <a:t>extended</a:t>
            </a:r>
            <a:r>
              <a:rPr sz="2400" spc="-5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with</a:t>
            </a:r>
            <a:r>
              <a:rPr sz="2400"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2400" spc="-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Security</a:t>
            </a:r>
            <a:r>
              <a:rPr sz="2400" spc="-4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chemeClr val="tx1"/>
                </a:solidFill>
                <a:latin typeface="Calibri"/>
                <a:cs typeface="Calibri"/>
              </a:rPr>
              <a:t>Gateway</a:t>
            </a:r>
            <a:r>
              <a:rPr sz="2400" spc="-3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chemeClr val="tx1"/>
                </a:solidFill>
                <a:latin typeface="Calibri"/>
                <a:cs typeface="Calibri"/>
              </a:rPr>
              <a:t>and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Management</a:t>
            </a:r>
            <a:r>
              <a:rPr sz="2400" spc="-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Server.</a:t>
            </a:r>
            <a:endParaRPr sz="24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5600" marR="29209" indent="-342900" algn="l">
              <a:lnSpc>
                <a:spcPct val="100400"/>
              </a:lnSpc>
              <a:spcBef>
                <a:spcPts val="790"/>
              </a:spcBef>
              <a:buFont typeface="Arial" panose="020B0604020202020204" pitchFamily="34" charset="0"/>
              <a:buChar char="•"/>
            </a:pP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This</a:t>
            </a:r>
            <a:r>
              <a:rPr sz="2400" spc="-3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20" dirty="0">
                <a:solidFill>
                  <a:schemeClr val="tx1"/>
                </a:solidFill>
                <a:latin typeface="Calibri"/>
                <a:cs typeface="Calibri"/>
              </a:rPr>
              <a:t>created</a:t>
            </a:r>
            <a:r>
              <a:rPr sz="2400"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clear</a:t>
            </a:r>
            <a:r>
              <a:rPr sz="2400"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separation</a:t>
            </a:r>
            <a:r>
              <a:rPr sz="2400"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between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policy</a:t>
            </a:r>
            <a:r>
              <a:rPr sz="2400"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administration</a:t>
            </a:r>
            <a:r>
              <a:rPr sz="2400" spc="-7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and</a:t>
            </a:r>
            <a:r>
              <a:rPr sz="2400" spc="-6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traffic enforcement.</a:t>
            </a:r>
            <a:endParaRPr sz="2400" dirty="0">
              <a:solidFill>
                <a:schemeClr val="tx1"/>
              </a:solidFill>
              <a:latin typeface="Calibri"/>
              <a:cs typeface="Calibri"/>
            </a:endParaRPr>
          </a:p>
          <a:p>
            <a:pPr marL="355600" indent="-342900" algn="l">
              <a:lnSpc>
                <a:spcPts val="2865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The</a:t>
            </a:r>
            <a:r>
              <a:rPr sz="2400" spc="-6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result</a:t>
            </a:r>
            <a:r>
              <a:rPr sz="2400" spc="-4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was</a:t>
            </a:r>
            <a:r>
              <a:rPr sz="2400" spc="-10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chemeClr val="tx1"/>
                </a:solidFill>
                <a:latin typeface="Calibri"/>
                <a:cs typeface="Calibri"/>
              </a:rPr>
              <a:t>a</a:t>
            </a:r>
            <a:r>
              <a:rPr sz="2400" spc="-2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stronger</a:t>
            </a:r>
            <a:r>
              <a:rPr sz="2400" spc="-8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foundation</a:t>
            </a:r>
            <a:r>
              <a:rPr sz="2400"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chemeClr val="tx1"/>
                </a:solidFill>
                <a:latin typeface="Calibri"/>
                <a:cs typeface="Calibri"/>
              </a:rPr>
              <a:t>for</a:t>
            </a:r>
            <a:r>
              <a:rPr lang="en-GB" sz="2400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centralized</a:t>
            </a:r>
            <a:r>
              <a:rPr sz="2400" spc="-55" dirty="0">
                <a:solidFill>
                  <a:schemeClr val="tx1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Calibri"/>
                <a:cs typeface="Calibri"/>
              </a:rPr>
              <a:t>control.</a:t>
            </a:r>
            <a:endParaRPr sz="2400" dirty="0">
              <a:solidFill>
                <a:schemeClr val="tx1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Step</a:t>
            </a:r>
            <a:r>
              <a:rPr spc="125" dirty="0"/>
              <a:t> </a:t>
            </a:r>
            <a:r>
              <a:rPr dirty="0"/>
              <a:t>2:</a:t>
            </a:r>
            <a:r>
              <a:rPr spc="35" dirty="0"/>
              <a:t> </a:t>
            </a:r>
            <a:r>
              <a:rPr dirty="0"/>
              <a:t>Appliance</a:t>
            </a:r>
            <a:r>
              <a:rPr spc="75" dirty="0"/>
              <a:t> </a:t>
            </a:r>
            <a:r>
              <a:rPr spc="-10" dirty="0"/>
              <a:t>Setup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xfrm>
            <a:off x="52704" y="1255482"/>
            <a:ext cx="7190106" cy="152862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5600" marR="69215" indent="-342900">
              <a:lnSpc>
                <a:spcPct val="100400"/>
              </a:lnSpc>
              <a:spcBef>
                <a:spcPts val="90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4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gateway,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  <a:r>
              <a:rPr sz="1600" spc="-10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server,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admin</a:t>
            </a:r>
            <a:r>
              <a:rPr sz="1600" spc="-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workstation</a:t>
            </a:r>
            <a:r>
              <a:rPr sz="1600" spc="-9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spc="-95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 marR="69215">
              <a:lnSpc>
                <a:spcPct val="100400"/>
              </a:lnSpc>
              <a:spcBef>
                <a:spcPts val="90"/>
              </a:spcBef>
            </a:pPr>
            <a:r>
              <a:rPr lang="en-GB" sz="1600" spc="-9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were</a:t>
            </a:r>
            <a:r>
              <a:rPr sz="1600" spc="-9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configured</a:t>
            </a:r>
            <a:r>
              <a:rPr sz="1600" spc="-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required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network</a:t>
            </a:r>
            <a:r>
              <a:rPr sz="1600" spc="-4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settings.</a:t>
            </a:r>
          </a:p>
          <a:p>
            <a:pPr marL="355600" marR="5080" indent="-342900">
              <a:lnSpc>
                <a:spcPct val="100400"/>
              </a:lnSpc>
              <a:spcBef>
                <a:spcPts val="790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Correct</a:t>
            </a:r>
            <a:r>
              <a:rPr sz="1600" spc="-5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setup</a:t>
            </a:r>
            <a:r>
              <a:rPr sz="1600" spc="-5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sz="1600" spc="-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stage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sz="1600" spc="-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important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sz="1600" spc="-9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  <a:r>
              <a:rPr sz="1600" spc="-5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push,</a:t>
            </a:r>
            <a:r>
              <a:rPr sz="1600" spc="-8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monitoring,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troubleshooting.</a:t>
            </a:r>
          </a:p>
          <a:p>
            <a:pPr marL="355600" indent="-342900">
              <a:lnSpc>
                <a:spcPts val="2865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formed</a:t>
            </a:r>
            <a:r>
              <a:rPr sz="1600"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8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technical</a:t>
            </a:r>
            <a:r>
              <a:rPr sz="1600" spc="-4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</a:t>
            </a:r>
            <a:r>
              <a:rPr sz="1600" spc="-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sz="1600" spc="-9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GB"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rest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1600" spc="-5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demonstration.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2CAC1A-8DB8-D1BE-8242-35549B03B2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5" t="22501" r="20333" b="20002"/>
          <a:stretch>
            <a:fillRect/>
          </a:stretch>
        </p:blipFill>
        <p:spPr>
          <a:xfrm>
            <a:off x="6096000" y="-152400"/>
            <a:ext cx="6553200" cy="394313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D96C1B2-38D5-C704-6ECF-FA96C47E14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8" t="16253" r="23308" b="19973"/>
          <a:stretch>
            <a:fillRect/>
          </a:stretch>
        </p:blipFill>
        <p:spPr>
          <a:xfrm>
            <a:off x="6350251" y="3505200"/>
            <a:ext cx="5857750" cy="437360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1586E41-4652-CEEE-E07F-DC0AF3A5C8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22" t="33135" r="19444" b="4874"/>
          <a:stretch>
            <a:fillRect/>
          </a:stretch>
        </p:blipFill>
        <p:spPr>
          <a:xfrm>
            <a:off x="-50549" y="2977326"/>
            <a:ext cx="6400800" cy="425131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Step</a:t>
            </a:r>
            <a:r>
              <a:rPr spc="145" dirty="0"/>
              <a:t> </a:t>
            </a:r>
            <a:r>
              <a:rPr dirty="0"/>
              <a:t>3:</a:t>
            </a:r>
            <a:r>
              <a:rPr spc="35" dirty="0"/>
              <a:t> </a:t>
            </a:r>
            <a:r>
              <a:rPr dirty="0"/>
              <a:t>SmartConsole</a:t>
            </a:r>
            <a:r>
              <a:rPr spc="80" dirty="0"/>
              <a:t> </a:t>
            </a:r>
            <a:r>
              <a:rPr dirty="0"/>
              <a:t>and</a:t>
            </a:r>
            <a:r>
              <a:rPr spc="70" dirty="0"/>
              <a:t> </a:t>
            </a:r>
            <a:r>
              <a:rPr spc="-10" dirty="0"/>
              <a:t>Licensing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381000" y="1190688"/>
            <a:ext cx="4870450" cy="194251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ts val="2865"/>
              </a:lnSpc>
              <a:spcBef>
                <a:spcPts val="105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SmartConsole</a:t>
            </a:r>
            <a:r>
              <a:rPr sz="16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sz="1600" spc="-10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connected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sz="16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SMS</a:t>
            </a:r>
            <a:endParaRPr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ts val="2865"/>
              </a:lnSpc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sz="1600" spc="-4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allow</a:t>
            </a:r>
            <a:r>
              <a:rPr sz="1600" spc="-4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central</a:t>
            </a:r>
            <a:r>
              <a:rPr sz="1600" spc="-7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management.</a:t>
            </a:r>
            <a:endParaRPr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marR="351790" indent="-285750">
              <a:lnSpc>
                <a:spcPct val="100400"/>
              </a:lnSpc>
              <a:spcBef>
                <a:spcPts val="785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Licensing</a:t>
            </a:r>
            <a:r>
              <a:rPr sz="1600" spc="-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checks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confirmed</a:t>
            </a:r>
            <a:r>
              <a:rPr sz="1600" spc="-8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platform readiness</a:t>
            </a:r>
            <a:r>
              <a:rPr sz="1600" spc="-1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before</a:t>
            </a:r>
            <a:r>
              <a:rPr sz="1600" spc="-8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rules</a:t>
            </a:r>
            <a:r>
              <a:rPr sz="1600" spc="-5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were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enforced.</a:t>
            </a:r>
            <a:endParaRPr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marR="325120" indent="-342900">
              <a:lnSpc>
                <a:spcPct val="101699"/>
              </a:lnSpc>
              <a:spcBef>
                <a:spcPts val="755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helped</a:t>
            </a:r>
            <a:r>
              <a:rPr sz="1600" spc="-7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avoid</a:t>
            </a:r>
            <a:r>
              <a:rPr sz="1600" spc="-8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deployment</a:t>
            </a:r>
            <a:r>
              <a:rPr sz="1600"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issues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later</a:t>
            </a:r>
            <a:r>
              <a:rPr sz="1600"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sz="1600" spc="-4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build.</a:t>
            </a:r>
            <a:endParaRPr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A5B470C-95E0-D740-3CFC-61272B061D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08" t="16252" r="23308" b="22222"/>
          <a:stretch>
            <a:fillRect/>
          </a:stretch>
        </p:blipFill>
        <p:spPr>
          <a:xfrm>
            <a:off x="181037" y="2864837"/>
            <a:ext cx="5857750" cy="4219384"/>
          </a:xfrm>
          <a:prstGeom prst="rect">
            <a:avLst/>
          </a:prstGeom>
        </p:spPr>
      </p:pic>
      <p:grpSp>
        <p:nvGrpSpPr>
          <p:cNvPr id="20" name="object 12">
            <a:extLst>
              <a:ext uri="{FF2B5EF4-FFF2-40B4-BE49-F238E27FC236}">
                <a16:creationId xmlns:a16="http://schemas.microsoft.com/office/drawing/2014/main" id="{A79A9207-9794-6051-0289-7A4AECF84704}"/>
              </a:ext>
            </a:extLst>
          </p:cNvPr>
          <p:cNvGrpSpPr/>
          <p:nvPr/>
        </p:nvGrpSpPr>
        <p:grpSpPr>
          <a:xfrm>
            <a:off x="6419850" y="65891"/>
            <a:ext cx="5391150" cy="6257925"/>
            <a:chOff x="6238875" y="323850"/>
            <a:chExt cx="5391150" cy="6257925"/>
          </a:xfrm>
        </p:grpSpPr>
        <p:pic>
          <p:nvPicPr>
            <p:cNvPr id="21" name="object 13">
              <a:extLst>
                <a:ext uri="{FF2B5EF4-FFF2-40B4-BE49-F238E27FC236}">
                  <a16:creationId xmlns:a16="http://schemas.microsoft.com/office/drawing/2014/main" id="{CEFFEA80-3A37-50BF-7C90-D1C73C741ECF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238875" y="3657600"/>
              <a:ext cx="5372100" cy="2924175"/>
            </a:xfrm>
            <a:prstGeom prst="rect">
              <a:avLst/>
            </a:prstGeom>
          </p:spPr>
        </p:pic>
        <p:pic>
          <p:nvPicPr>
            <p:cNvPr id="22" name="object 14">
              <a:extLst>
                <a:ext uri="{FF2B5EF4-FFF2-40B4-BE49-F238E27FC236}">
                  <a16:creationId xmlns:a16="http://schemas.microsoft.com/office/drawing/2014/main" id="{71DB3315-AD98-FD0F-0EBD-21C120C081CF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305550" y="323850"/>
              <a:ext cx="5324475" cy="330517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Step</a:t>
            </a:r>
            <a:r>
              <a:rPr spc="120" dirty="0"/>
              <a:t> </a:t>
            </a:r>
            <a:r>
              <a:rPr lang="en-GB" spc="120" dirty="0"/>
              <a:t>4</a:t>
            </a:r>
            <a:r>
              <a:rPr dirty="0"/>
              <a:t>:</a:t>
            </a:r>
            <a:r>
              <a:rPr spc="15" dirty="0"/>
              <a:t> </a:t>
            </a:r>
            <a:r>
              <a:rPr dirty="0"/>
              <a:t>Access</a:t>
            </a:r>
            <a:r>
              <a:rPr spc="45" dirty="0"/>
              <a:t> </a:t>
            </a:r>
            <a:r>
              <a:rPr dirty="0"/>
              <a:t>Control</a:t>
            </a:r>
            <a:r>
              <a:rPr spc="25" dirty="0"/>
              <a:t> </a:t>
            </a:r>
            <a:r>
              <a:rPr spc="-10" dirty="0"/>
              <a:t>Policy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xfrm>
            <a:off x="810894" y="1570355"/>
            <a:ext cx="5125085" cy="152862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5600" marR="5080" indent="-342900">
              <a:lnSpc>
                <a:spcPct val="100400"/>
              </a:lnSpc>
              <a:spcBef>
                <a:spcPts val="90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</a:t>
            </a:r>
            <a:r>
              <a:rPr sz="1600" spc="-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</a:t>
            </a:r>
            <a:r>
              <a:rPr sz="1600" spc="-4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</a:t>
            </a:r>
            <a:r>
              <a:rPr sz="1600" spc="-4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sz="1600" spc="-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created</a:t>
            </a:r>
            <a:r>
              <a:rPr sz="1600" spc="-4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sz="1600" spc="-4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allow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necessary</a:t>
            </a:r>
            <a:r>
              <a:rPr sz="1600" spc="-9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</a:t>
            </a:r>
            <a:r>
              <a:rPr sz="1600" spc="-8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traffic</a:t>
            </a:r>
            <a:r>
              <a:rPr sz="1600" spc="-9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600" spc="-10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deny</a:t>
            </a:r>
            <a:r>
              <a:rPr sz="1600" spc="-9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risky flows.</a:t>
            </a:r>
          </a:p>
          <a:p>
            <a:pPr marL="355600" marR="254635" indent="-342900">
              <a:lnSpc>
                <a:spcPct val="100400"/>
              </a:lnSpc>
              <a:spcBef>
                <a:spcPts val="790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4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  <a:r>
              <a:rPr sz="1600" spc="-8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translated</a:t>
            </a:r>
            <a:r>
              <a:rPr sz="1600" spc="-3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security requirements</a:t>
            </a:r>
            <a:r>
              <a:rPr sz="1600" spc="-9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into</a:t>
            </a:r>
            <a:r>
              <a:rPr sz="1600" spc="-10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enforceable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gateway actions.</a:t>
            </a:r>
          </a:p>
          <a:p>
            <a:pPr marL="355600" indent="-342900">
              <a:lnSpc>
                <a:spcPts val="2865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Least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privilege</a:t>
            </a:r>
            <a:r>
              <a:rPr sz="1600"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remained</a:t>
            </a:r>
            <a:r>
              <a:rPr sz="16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</a:t>
            </a:r>
            <a:r>
              <a:rPr sz="16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design</a:t>
            </a:r>
            <a:r>
              <a:rPr lang="en-GB"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principle.</a:t>
            </a:r>
            <a:endParaRPr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Step</a:t>
            </a:r>
            <a:r>
              <a:rPr spc="135" dirty="0"/>
              <a:t> </a:t>
            </a:r>
            <a:r>
              <a:rPr lang="en-GB" spc="135" dirty="0"/>
              <a:t>5</a:t>
            </a:r>
            <a:r>
              <a:rPr dirty="0"/>
              <a:t>:</a:t>
            </a:r>
            <a:r>
              <a:rPr spc="25" dirty="0"/>
              <a:t> </a:t>
            </a:r>
            <a:r>
              <a:rPr dirty="0"/>
              <a:t>Protocol-Based</a:t>
            </a:r>
            <a:r>
              <a:rPr spc="130" dirty="0"/>
              <a:t> </a:t>
            </a:r>
            <a:r>
              <a:rPr spc="-10" dirty="0"/>
              <a:t>Rules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xfrm>
            <a:off x="810894" y="1570355"/>
            <a:ext cx="5125085" cy="34047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ts val="2865"/>
              </a:lnSpc>
              <a:spcBef>
                <a:spcPts val="105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ICMP</a:t>
            </a:r>
            <a:r>
              <a:rPr sz="1600" spc="-3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sz="1600" spc="-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used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sz="1600" spc="-5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600" spc="-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controlled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way</a:t>
            </a:r>
            <a:r>
              <a:rPr sz="1600" spc="-3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en-GB"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diagnostics.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AC5AAE-F87E-74E8-C462-745518BA07C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07" t="14295" r="21065" b="15738"/>
          <a:stretch>
            <a:fillRect/>
          </a:stretch>
        </p:blipFill>
        <p:spPr>
          <a:xfrm>
            <a:off x="1676400" y="2971800"/>
            <a:ext cx="4038600" cy="31242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E36E0C9-D11D-E57B-187A-B0760F82D1F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74" t="11877" r="22122" b="15166"/>
          <a:stretch>
            <a:fillRect/>
          </a:stretch>
        </p:blipFill>
        <p:spPr>
          <a:xfrm>
            <a:off x="6858000" y="1447800"/>
            <a:ext cx="4038600" cy="32766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Step</a:t>
            </a:r>
            <a:r>
              <a:rPr spc="70" dirty="0"/>
              <a:t> </a:t>
            </a:r>
            <a:r>
              <a:rPr lang="en-GB" spc="70" dirty="0"/>
              <a:t>6</a:t>
            </a:r>
            <a:r>
              <a:rPr dirty="0"/>
              <a:t>:</a:t>
            </a:r>
            <a:r>
              <a:rPr spc="-30" dirty="0"/>
              <a:t> </a:t>
            </a:r>
            <a:r>
              <a:rPr dirty="0"/>
              <a:t>Rule</a:t>
            </a:r>
            <a:r>
              <a:rPr spc="15" dirty="0"/>
              <a:t> </a:t>
            </a:r>
            <a:r>
              <a:rPr spc="-10" dirty="0"/>
              <a:t>Testing</a:t>
            </a:r>
            <a:r>
              <a:rPr spc="25" dirty="0"/>
              <a:t> </a:t>
            </a:r>
            <a:r>
              <a:rPr dirty="0"/>
              <a:t>and</a:t>
            </a:r>
            <a:r>
              <a:rPr spc="75" dirty="0"/>
              <a:t> </a:t>
            </a:r>
            <a:r>
              <a:rPr dirty="0"/>
              <a:t>Log</a:t>
            </a:r>
            <a:r>
              <a:rPr spc="25" dirty="0"/>
              <a:t> </a:t>
            </a:r>
            <a:r>
              <a:rPr spc="-10" dirty="0"/>
              <a:t>Review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570355"/>
            <a:ext cx="4626610" cy="194540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98450" marR="5080" indent="-285750">
              <a:lnSpc>
                <a:spcPct val="100400"/>
              </a:lnSpc>
              <a:spcBef>
                <a:spcPts val="90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Live</a:t>
            </a:r>
            <a:r>
              <a:rPr sz="1600" spc="-1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testing</a:t>
            </a:r>
            <a:r>
              <a:rPr sz="1600" spc="-5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checked</a:t>
            </a:r>
            <a:r>
              <a:rPr sz="1600" spc="-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whether</a:t>
            </a:r>
            <a:r>
              <a:rPr sz="1600" spc="-1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gateway</a:t>
            </a:r>
            <a:r>
              <a:rPr sz="1600" spc="-1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accepted</a:t>
            </a:r>
            <a:r>
              <a:rPr sz="1600" spc="-8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sz="1600" spc="-9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denied</a:t>
            </a:r>
            <a:r>
              <a:rPr sz="1600"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traffic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expected.</a:t>
            </a:r>
            <a:endParaRPr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indent="-285750">
              <a:lnSpc>
                <a:spcPts val="2865"/>
              </a:lnSpc>
              <a:spcBef>
                <a:spcPts val="805"/>
              </a:spcBef>
              <a:buFont typeface="Arial" panose="020B0604020202020204" pitchFamily="34" charset="0"/>
              <a:buChar char="•"/>
            </a:pP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logs</a:t>
            </a:r>
            <a:r>
              <a:rPr sz="1600" spc="-4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then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showed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</a:t>
            </a:r>
            <a:r>
              <a:rPr sz="1600" spc="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endParaRPr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indent="-285750">
              <a:lnSpc>
                <a:spcPts val="2865"/>
              </a:lnSpc>
              <a:buFont typeface="Arial" panose="020B0604020202020204" pitchFamily="34" charset="0"/>
              <a:buChar char="•"/>
            </a:pP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matched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sz="16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action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sz="1600" spc="-4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taken.</a:t>
            </a:r>
            <a:endParaRPr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8450" marR="87630" indent="-285750">
              <a:lnSpc>
                <a:spcPct val="100400"/>
              </a:lnSpc>
              <a:spcBef>
                <a:spcPts val="785"/>
              </a:spcBef>
              <a:buFont typeface="Arial" panose="020B0604020202020204" pitchFamily="34" charset="0"/>
              <a:buChar char="•"/>
            </a:pPr>
            <a:r>
              <a:rPr sz="1600" spc="-5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Together,</a:t>
            </a:r>
            <a:r>
              <a:rPr sz="1600"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tests</a:t>
            </a:r>
            <a:r>
              <a:rPr sz="1600" spc="-3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1600" spc="-5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logs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demonstrated</a:t>
            </a:r>
            <a:r>
              <a:rPr sz="16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sz="16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600"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configuration 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worked</a:t>
            </a:r>
            <a:r>
              <a:rPr sz="16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236D6BD-C2FD-C72A-36C3-D295A48283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89" r="50000" b="17777"/>
          <a:stretch>
            <a:fillRect/>
          </a:stretch>
        </p:blipFill>
        <p:spPr>
          <a:xfrm>
            <a:off x="5943600" y="1214409"/>
            <a:ext cx="5488081" cy="50292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/>
              <a:t>Step</a:t>
            </a:r>
            <a:r>
              <a:rPr spc="135" dirty="0"/>
              <a:t> </a:t>
            </a:r>
            <a:r>
              <a:rPr lang="en-GB" spc="135" dirty="0"/>
              <a:t>7</a:t>
            </a:r>
            <a:r>
              <a:rPr dirty="0"/>
              <a:t>:</a:t>
            </a:r>
            <a:r>
              <a:rPr spc="30" dirty="0"/>
              <a:t> </a:t>
            </a:r>
            <a:r>
              <a:rPr dirty="0"/>
              <a:t>Additional</a:t>
            </a:r>
            <a:r>
              <a:rPr spc="114" dirty="0"/>
              <a:t> </a:t>
            </a:r>
            <a:r>
              <a:rPr dirty="0"/>
              <a:t>Security</a:t>
            </a:r>
            <a:r>
              <a:rPr spc="85" dirty="0"/>
              <a:t> </a:t>
            </a:r>
            <a:r>
              <a:rPr spc="-10" dirty="0"/>
              <a:t>Enhancement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570355"/>
            <a:ext cx="10095230" cy="227049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240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IPS</a:t>
            </a:r>
            <a:endParaRPr lang="en-GB" sz="2400" dirty="0">
              <a:solidFill>
                <a:srgbClr val="663B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2400" spc="-7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anti-malware</a:t>
            </a:r>
            <a:r>
              <a:rPr sz="2400" spc="-7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400" spc="-70" dirty="0">
              <a:solidFill>
                <a:srgbClr val="663B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2400" spc="-1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segmentation</a:t>
            </a:r>
            <a:endParaRPr lang="en-GB" sz="2400" spc="-10" dirty="0">
              <a:solidFill>
                <a:srgbClr val="663B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2400" spc="-1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VPN-</a:t>
            </a:r>
            <a:r>
              <a:rPr sz="240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</a:t>
            </a:r>
            <a:r>
              <a:rPr sz="2400" spc="-5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remote</a:t>
            </a:r>
            <a:r>
              <a:rPr lang="en-GB" sz="24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access</a:t>
            </a:r>
            <a:r>
              <a:rPr sz="2400" spc="-1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400" spc="-10" dirty="0">
              <a:solidFill>
                <a:srgbClr val="663B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5600" indent="-342900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</a:pPr>
            <a:r>
              <a:rPr sz="2400" spc="-2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identity-</a:t>
            </a:r>
            <a:r>
              <a:rPr sz="240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aware</a:t>
            </a:r>
            <a:r>
              <a:rPr sz="2400" spc="-65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rgbClr val="663B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rules.</a:t>
            </a:r>
            <a:endParaRPr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8015" y="334263"/>
            <a:ext cx="6039484" cy="43986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lang="en-GB" spc="-10" dirty="0"/>
              <a:t>Conclusion</a:t>
            </a:r>
            <a:endParaRPr spc="-10" dirty="0"/>
          </a:p>
        </p:txBody>
      </p:sp>
      <p:grpSp>
        <p:nvGrpSpPr>
          <p:cNvPr id="3" name="object 3"/>
          <p:cNvGrpSpPr/>
          <p:nvPr/>
        </p:nvGrpSpPr>
        <p:grpSpPr>
          <a:xfrm>
            <a:off x="495300" y="971486"/>
            <a:ext cx="2672080" cy="176530"/>
            <a:chOff x="495300" y="971486"/>
            <a:chExt cx="2672080" cy="1765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5300" y="971486"/>
              <a:ext cx="2671826" cy="1762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2552700" y="0"/>
                  </a:moveTo>
                  <a:lnTo>
                    <a:pt x="0" y="0"/>
                  </a:lnTo>
                  <a:lnTo>
                    <a:pt x="0" y="57150"/>
                  </a:lnTo>
                  <a:lnTo>
                    <a:pt x="2552700" y="57150"/>
                  </a:lnTo>
                  <a:lnTo>
                    <a:pt x="2552700" y="0"/>
                  </a:lnTo>
                  <a:close/>
                </a:path>
              </a:pathLst>
            </a:custGeom>
            <a:solidFill>
              <a:srgbClr val="EC7C3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57212" y="1014476"/>
              <a:ext cx="2552700" cy="57150"/>
            </a:xfrm>
            <a:custGeom>
              <a:avLst/>
              <a:gdLst/>
              <a:ahLst/>
              <a:cxnLst/>
              <a:rect l="l" t="t" r="r" b="b"/>
              <a:pathLst>
                <a:path w="2552700" h="57150">
                  <a:moveTo>
                    <a:pt x="0" y="57150"/>
                  </a:moveTo>
                  <a:lnTo>
                    <a:pt x="2552700" y="57150"/>
                  </a:lnTo>
                  <a:lnTo>
                    <a:pt x="2552700" y="0"/>
                  </a:lnTo>
                  <a:lnTo>
                    <a:pt x="0" y="0"/>
                  </a:lnTo>
                  <a:lnTo>
                    <a:pt x="0" y="57150"/>
                  </a:lnTo>
                  <a:close/>
                </a:path>
              </a:pathLst>
            </a:custGeom>
            <a:ln w="9525">
              <a:solidFill>
                <a:srgbClr val="EC7C3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10894" y="1570355"/>
            <a:ext cx="8381365" cy="24237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2865"/>
              </a:lnSpc>
              <a:spcBef>
                <a:spcPts val="105"/>
              </a:spcBef>
            </a:pP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24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network</a:t>
            </a:r>
            <a:r>
              <a:rPr sz="2400" spc="-10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became</a:t>
            </a:r>
            <a:r>
              <a:rPr sz="24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</a:t>
            </a:r>
            <a:r>
              <a:rPr sz="2400" spc="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secure,</a:t>
            </a:r>
            <a:r>
              <a:rPr sz="24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</a:t>
            </a:r>
            <a:r>
              <a:rPr sz="2400" spc="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manageable,</a:t>
            </a:r>
            <a:r>
              <a:rPr sz="24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2400" spc="-5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easier</a:t>
            </a:r>
            <a:r>
              <a:rPr sz="2400" spc="-1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endParaRPr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ts val="2865"/>
              </a:lnSpc>
            </a:pP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explain</a:t>
            </a:r>
            <a:r>
              <a:rPr sz="2400"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during</a:t>
            </a:r>
            <a:r>
              <a:rPr sz="2400" spc="-8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2400" spc="-7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demo.</a:t>
            </a:r>
            <a:endParaRPr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Centralised</a:t>
            </a:r>
            <a:r>
              <a:rPr sz="2400" spc="-7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policy</a:t>
            </a:r>
            <a:r>
              <a:rPr sz="24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</a:t>
            </a:r>
            <a:r>
              <a:rPr sz="2400" spc="-3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improved</a:t>
            </a:r>
            <a:r>
              <a:rPr sz="24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consistency</a:t>
            </a:r>
            <a:r>
              <a:rPr sz="2400" spc="-12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across</a:t>
            </a:r>
            <a:r>
              <a:rPr sz="24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endParaRPr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environment.</a:t>
            </a:r>
            <a:endParaRPr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ts val="2870"/>
              </a:lnSpc>
              <a:spcBef>
                <a:spcPts val="800"/>
              </a:spcBef>
            </a:pP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2400" spc="-6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final</a:t>
            </a:r>
            <a:r>
              <a:rPr sz="2400" spc="-1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configuration</a:t>
            </a:r>
            <a:r>
              <a:rPr sz="24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showed</a:t>
            </a:r>
            <a:r>
              <a:rPr sz="24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</a:t>
            </a:r>
            <a:r>
              <a:rPr sz="2400" spc="-9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</a:t>
            </a:r>
            <a:r>
              <a:rPr sz="24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backed</a:t>
            </a:r>
            <a:r>
              <a:rPr sz="2400" spc="-5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2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endParaRPr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lnSpc>
                <a:spcPts val="2870"/>
              </a:lnSpc>
            </a:pPr>
            <a:r>
              <a:rPr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visible</a:t>
            </a:r>
            <a:r>
              <a:rPr sz="2400" spc="-65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400" spc="-1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evidence.</a:t>
            </a:r>
            <a:endParaRPr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</TotalTime>
  <Words>439</Words>
  <Application>Microsoft Office PowerPoint</Application>
  <PresentationFormat>Widescreen</PresentationFormat>
  <Paragraphs>61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Arial MT</vt:lpstr>
      <vt:lpstr>Calibri</vt:lpstr>
      <vt:lpstr>Times New Roman</vt:lpstr>
      <vt:lpstr>Office Theme</vt:lpstr>
      <vt:lpstr>Submitted By-</vt:lpstr>
      <vt:lpstr>Introduction</vt:lpstr>
      <vt:lpstr>Objectives</vt:lpstr>
      <vt:lpstr>Methodology</vt:lpstr>
      <vt:lpstr>Step 1: Topology Modification</vt:lpstr>
      <vt:lpstr>Step 2: Appliance Setup</vt:lpstr>
      <vt:lpstr>Step 3: SmartConsole and Licensing</vt:lpstr>
      <vt:lpstr>Step 4: Access Control Policy</vt:lpstr>
      <vt:lpstr>Step 5: Protocol-Based Rules</vt:lpstr>
      <vt:lpstr>Step 6: Rule Testing and Log Review</vt:lpstr>
      <vt:lpstr>Step 7: Additional Security Enhancement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Md. Mashrurul Haque (2435257)</cp:lastModifiedBy>
  <cp:revision>1</cp:revision>
  <dcterms:created xsi:type="dcterms:W3CDTF">2026-04-27T11:48:26Z</dcterms:created>
  <dcterms:modified xsi:type="dcterms:W3CDTF">2026-04-27T14:27:20Z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2026-04-26T00:00:00Z</vt:filetime>
  </property>
  <property fmtid="{D5CDD505-2E9C-101B-9397-08002B2CF9AE}" pid="3" name="LastSaved">
    <vt:filetime>2026-04-27T00:00:00Z</vt:filetime>
  </property>
</Properties>
</file>