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5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3" r:id="rId9"/>
    <p:sldId id="265" r:id="rId10"/>
    <p:sldId id="268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7C226C-03A9-9B8C-384D-22BAC8E67317}" v="3" dt="2026-07-19T16:15:15.1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tableStyles" Target="tableStyles.xml" Id="rId17" /><Relationship Type="http://schemas.openxmlformats.org/officeDocument/2006/relationships/slide" Target="slides/slide1.xml" Id="rId2" /><Relationship Type="http://schemas.openxmlformats.org/officeDocument/2006/relationships/theme" Target="theme/theme1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viewProps" Target="viewProps.xml" Id="rId15" /><Relationship Type="http://schemas.openxmlformats.org/officeDocument/2006/relationships/slide" Target="slides/slide9.xml" Id="rId10" /><Relationship Type="http://schemas.microsoft.com/office/2015/10/relationships/revisionInfo" Target="revisionInfo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presProps" Target="presProps.xml" Id="rId1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72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0183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230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202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4490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8124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094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6031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0206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0004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262509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31099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22366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2548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208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264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144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6" r:id="rId1"/>
    <p:sldLayoutId id="2147484087" r:id="rId2"/>
    <p:sldLayoutId id="2147484088" r:id="rId3"/>
    <p:sldLayoutId id="2147484089" r:id="rId4"/>
    <p:sldLayoutId id="2147484090" r:id="rId5"/>
    <p:sldLayoutId id="2147484091" r:id="rId6"/>
    <p:sldLayoutId id="2147484092" r:id="rId7"/>
    <p:sldLayoutId id="2147484093" r:id="rId8"/>
    <p:sldLayoutId id="2147484094" r:id="rId9"/>
    <p:sldLayoutId id="2147484095" r:id="rId10"/>
    <p:sldLayoutId id="2147484096" r:id="rId11"/>
    <p:sldLayoutId id="2147484097" r:id="rId12"/>
    <p:sldLayoutId id="2147484098" r:id="rId13"/>
    <p:sldLayoutId id="2147484099" r:id="rId14"/>
    <p:sldLayoutId id="2147484100" r:id="rId15"/>
    <p:sldLayoutId id="214748410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BA3310C-5BFD-3D83-3762-ECE5D240835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4400">
                <a:solidFill>
                  <a:srgbClr val="00B0F0"/>
                </a:solidFill>
              </a:rPr>
              <a:t>COMPONET 2 </a:t>
            </a:r>
            <a:r>
              <a:rPr lang="en-US" sz="4400">
                <a:solidFill>
                  <a:srgbClr val="00B0F0"/>
                </a:solidFill>
                <a:ea typeface="+mj-lt"/>
                <a:cs typeface="+mj-lt"/>
              </a:rPr>
              <a:t>Transformation in Health and Social Care: The Impact of Digital Social Care Records (DSCRs)</a:t>
            </a:r>
            <a:endParaRPr lang="en-US" sz="4400">
              <a:solidFill>
                <a:srgbClr val="00B0F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algn="l"/>
            <a:endParaRPr lang="en-US" i="1" dirty="0">
              <a:ea typeface="+mn-lt"/>
              <a:cs typeface="+mn-lt"/>
            </a:endParaRPr>
          </a:p>
          <a:p>
            <a:pPr algn="l"/>
            <a:r>
              <a:rPr lang="en-US" i="1">
                <a:ea typeface="+mn-lt"/>
                <a:cs typeface="+mn-lt"/>
              </a:rPr>
              <a:t>Kadija Ali</a:t>
            </a:r>
            <a:endParaRPr lang="en-US"/>
          </a:p>
          <a:p>
            <a:pPr algn="l"/>
            <a:r>
              <a:rPr lang="en-US" i="1">
                <a:ea typeface="+mn-lt"/>
                <a:cs typeface="+mn-lt"/>
              </a:rPr>
              <a:t>Module Code:</a:t>
            </a:r>
            <a:r>
              <a:rPr lang="en-US">
                <a:ea typeface="+mn-lt"/>
                <a:cs typeface="+mn-lt"/>
              </a:rPr>
              <a:t> BMHP6026_BIRM</a:t>
            </a:r>
            <a:endParaRPr lang="en-US"/>
          </a:p>
          <a:p>
            <a:pPr algn="l"/>
            <a:r>
              <a:rPr lang="en-US" i="1">
                <a:ea typeface="+mn-lt"/>
                <a:cs typeface="+mn-lt"/>
              </a:rPr>
              <a:t>Lecturer:</a:t>
            </a:r>
            <a:r>
              <a:rPr lang="en-US">
                <a:ea typeface="+mn-lt"/>
                <a:cs typeface="+mn-lt"/>
              </a:rPr>
              <a:t> Tomy Adattu Chacko</a:t>
            </a:r>
            <a:endParaRPr lang="en-US"/>
          </a:p>
          <a:p>
            <a:pPr algn="l"/>
            <a:r>
              <a:rPr lang="en-US" i="1">
                <a:ea typeface="+mn-lt"/>
                <a:cs typeface="+mn-lt"/>
              </a:rPr>
              <a:t>Date:</a:t>
            </a:r>
            <a:r>
              <a:rPr lang="en-US">
                <a:ea typeface="+mn-lt"/>
                <a:cs typeface="+mn-lt"/>
              </a:rPr>
              <a:t> 26 June 2026</a:t>
            </a:r>
            <a:endParaRPr lang="en-US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A2F61-6064-F603-69EC-0AD648DFB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 sz="3700">
                <a:solidFill>
                  <a:srgbClr val="00B0F0"/>
                </a:solidFill>
              </a:rPr>
              <a:t>INTRODUCTION</a:t>
            </a:r>
            <a:br>
              <a:rPr lang="en-US" sz="3700" dirty="0"/>
            </a:b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34121-6543-07DF-F35C-09D0420271F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800"/>
              <a:t>DSCRs introduced nationally (2024–2025) under the </a:t>
            </a:r>
            <a:r>
              <a:rPr lang="en-US" sz="1800" b="1"/>
              <a:t>Digital Revolution in Care</a:t>
            </a:r>
            <a:r>
              <a:rPr lang="en-US" sz="1800"/>
              <a:t> </a:t>
            </a:r>
            <a:r>
              <a:rPr lang="en-US" sz="1800" err="1"/>
              <a:t>programme</a:t>
            </a:r>
            <a:r>
              <a:rPr lang="en-US" sz="1800"/>
              <a:t>.</a:t>
            </a:r>
          </a:p>
          <a:p>
            <a:pPr>
              <a:lnSpc>
                <a:spcPct val="100000"/>
              </a:lnSpc>
            </a:pPr>
            <a:r>
              <a:rPr lang="en-US" sz="1800"/>
              <a:t>Replace paper records with secure, cloud‑based systems.</a:t>
            </a:r>
          </a:p>
          <a:p>
            <a:pPr>
              <a:lnSpc>
                <a:spcPct val="100000"/>
              </a:lnSpc>
            </a:pPr>
            <a:r>
              <a:rPr lang="en-US" sz="1800"/>
              <a:t>Support the </a:t>
            </a:r>
            <a:r>
              <a:rPr lang="en-US" sz="1800" b="1"/>
              <a:t>NHS Long Term Plan</a:t>
            </a:r>
            <a:r>
              <a:rPr lang="en-US" sz="1800"/>
              <a:t> and integrated care agenda.</a:t>
            </a:r>
          </a:p>
          <a:p>
            <a:pPr>
              <a:lnSpc>
                <a:spcPct val="100000"/>
              </a:lnSpc>
            </a:pPr>
            <a:r>
              <a:rPr lang="en-US" sz="1800"/>
              <a:t>Aim: </a:t>
            </a:r>
            <a:r>
              <a:rPr lang="en-US" sz="1800" err="1"/>
              <a:t>modernise</a:t>
            </a:r>
            <a:r>
              <a:rPr lang="en-US" sz="1800"/>
              <a:t> information management and improve coordination.</a:t>
            </a:r>
          </a:p>
          <a:p>
            <a:pPr>
              <a:lnSpc>
                <a:spcPct val="100000"/>
              </a:lnSpc>
            </a:pPr>
            <a:endParaRPr lang="en-US" sz="180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20229260-8E28-859A-632F-A8173F8F2F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8F5D4746-1E12-4676-A48E-55F5B17CBADE}" type="datetime1">
              <a:rPr lang="en-US" smtClean="0"/>
              <a:pPr>
                <a:spcAft>
                  <a:spcPts val="600"/>
                </a:spcAft>
              </a:pPr>
              <a:t>7/19/2026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7B1C3EFA-B27D-F76D-8491-1AF7AB8DF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EB2B13B0-3FD2-D4E6-C22F-424E18768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4" name="Picture 3" descr="Digital Social Care Records (DSCR): A Complete Guide">
            <a:extLst>
              <a:ext uri="{FF2B5EF4-FFF2-40B4-BE49-F238E27FC236}">
                <a16:creationId xmlns:a16="http://schemas.microsoft.com/office/drawing/2014/main" id="{EE523C1D-4323-BDE7-EA48-020FE31B94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967" r="18202" b="1"/>
          <a:stretch>
            <a:fillRect/>
          </a:stretch>
        </p:blipFill>
        <p:spPr>
          <a:xfrm>
            <a:off x="6739854" y="1585395"/>
            <a:ext cx="4937760" cy="36941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789193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54D78-DB7C-2EAF-F3FA-B53E97348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F0"/>
                </a:solidFill>
              </a:rPr>
              <a:t>POLICY</a:t>
            </a:r>
            <a:r>
              <a:rPr lang="en-US" dirty="0"/>
              <a:t> </a:t>
            </a:r>
            <a:r>
              <a:rPr lang="en-US">
                <a:solidFill>
                  <a:srgbClr val="00B0F0"/>
                </a:solidFill>
              </a:rPr>
              <a:t>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3B47A-193F-00C7-1C70-A446A08B83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Align with </a:t>
            </a:r>
            <a:r>
              <a:rPr lang="en-US" b="1" dirty="0">
                <a:ea typeface="+mn-lt"/>
                <a:cs typeface="+mn-lt"/>
              </a:rPr>
              <a:t>Integrated Care Systems (ICSs)</a:t>
            </a:r>
            <a:r>
              <a:rPr lang="en-US" dirty="0">
                <a:ea typeface="+mn-lt"/>
                <a:cs typeface="+mn-lt"/>
              </a:rPr>
              <a:t> and </a:t>
            </a:r>
            <a:r>
              <a:rPr lang="en-US" b="1" dirty="0">
                <a:ea typeface="+mn-lt"/>
                <a:cs typeface="+mn-lt"/>
              </a:rPr>
              <a:t>person‑</a:t>
            </a:r>
            <a:r>
              <a:rPr lang="en-US" b="1" dirty="0" err="1">
                <a:ea typeface="+mn-lt"/>
                <a:cs typeface="+mn-lt"/>
              </a:rPr>
              <a:t>centred</a:t>
            </a:r>
            <a:r>
              <a:rPr lang="en-US" b="1" dirty="0">
                <a:ea typeface="+mn-lt"/>
                <a:cs typeface="+mn-lt"/>
              </a:rPr>
              <a:t> care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Backed by </a:t>
            </a:r>
            <a:r>
              <a:rPr lang="en-US" b="1">
                <a:ea typeface="+mn-lt"/>
                <a:cs typeface="+mn-lt"/>
              </a:rPr>
              <a:t>Department of Health and Social Care (2025)</a:t>
            </a:r>
            <a:r>
              <a:rPr lang="en-US">
                <a:ea typeface="+mn-lt"/>
                <a:cs typeface="+mn-lt"/>
              </a:rPr>
              <a:t> and </a:t>
            </a:r>
            <a:r>
              <a:rPr lang="en-US" b="1">
                <a:ea typeface="+mn-lt"/>
                <a:cs typeface="+mn-lt"/>
              </a:rPr>
              <a:t>NHS Transformation Directorate (2025)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Promote efficiency, safety, and workforce wellbeing.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808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62C63-D96F-6405-E3DC-64A480F32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F0"/>
                </a:solidFill>
              </a:rPr>
              <a:t>WHY</a:t>
            </a:r>
            <a:r>
              <a:rPr lang="en-US" dirty="0"/>
              <a:t> </a:t>
            </a:r>
            <a:r>
              <a:rPr lang="en-US">
                <a:solidFill>
                  <a:srgbClr val="00B0F0"/>
                </a:solidFill>
              </a:rPr>
              <a:t>DSCRs</a:t>
            </a:r>
            <a:r>
              <a:rPr lang="en-US" dirty="0"/>
              <a:t> </a:t>
            </a:r>
            <a:r>
              <a:rPr lang="en-US">
                <a:solidFill>
                  <a:srgbClr val="00B0F0"/>
                </a:solidFill>
              </a:rPr>
              <a:t>MATTTER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BB698-7107-849F-267C-EF8E91DCE1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Enhance </a:t>
            </a:r>
            <a:r>
              <a:rPr lang="en-US" b="1">
                <a:ea typeface="+mn-lt"/>
                <a:cs typeface="+mn-lt"/>
              </a:rPr>
              <a:t>quality, safety, and continuity</a:t>
            </a:r>
            <a:r>
              <a:rPr lang="en-US">
                <a:ea typeface="+mn-lt"/>
                <a:cs typeface="+mn-lt"/>
              </a:rPr>
              <a:t> of care.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Reduce </a:t>
            </a:r>
            <a:r>
              <a:rPr lang="en-US" b="1">
                <a:ea typeface="+mn-lt"/>
                <a:cs typeface="+mn-lt"/>
              </a:rPr>
              <a:t>errors and duplication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Improve </a:t>
            </a:r>
            <a:r>
              <a:rPr lang="en-US" b="1">
                <a:ea typeface="+mn-lt"/>
                <a:cs typeface="+mn-lt"/>
              </a:rPr>
              <a:t>communication</a:t>
            </a:r>
            <a:r>
              <a:rPr lang="en-US">
                <a:ea typeface="+mn-lt"/>
                <a:cs typeface="+mn-lt"/>
              </a:rPr>
              <a:t> between professionals.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Free staff time for </a:t>
            </a:r>
            <a:r>
              <a:rPr lang="en-US" b="1">
                <a:ea typeface="+mn-lt"/>
                <a:cs typeface="+mn-lt"/>
              </a:rPr>
              <a:t>direct care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DSCRs enable more informed and timely </a:t>
            </a:r>
            <a:r>
              <a:rPr lang="en-US">
                <a:ea typeface="+mn-lt"/>
                <a:cs typeface="+mn-lt"/>
              </a:rPr>
              <a:t>decision‑making. (Department of Health and Social Care, 2025)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76701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C72C0-8120-F480-F739-8730D17BF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F0"/>
                </a:solidFill>
              </a:rPr>
              <a:t>IMPACT</a:t>
            </a:r>
            <a:r>
              <a:rPr lang="en-US" dirty="0"/>
              <a:t> </a:t>
            </a:r>
            <a:r>
              <a:rPr lang="en-US">
                <a:solidFill>
                  <a:srgbClr val="00B0F0"/>
                </a:solidFill>
              </a:rPr>
              <a:t>ON</a:t>
            </a:r>
            <a:r>
              <a:rPr lang="en-US" dirty="0"/>
              <a:t> </a:t>
            </a:r>
            <a:r>
              <a:rPr lang="en-US">
                <a:solidFill>
                  <a:srgbClr val="00B0F0"/>
                </a:solidFill>
              </a:rPr>
              <a:t>SERVICE</a:t>
            </a:r>
            <a:r>
              <a:rPr lang="en-US" dirty="0"/>
              <a:t> </a:t>
            </a:r>
            <a:r>
              <a:rPr lang="en-US">
                <a:solidFill>
                  <a:srgbClr val="00B0F0"/>
                </a:solidFill>
              </a:rPr>
              <a:t>DELIVERY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AF8F17C-4695-B061-0FC0-C040E867B6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buNone/>
            </a:pPr>
            <a:r>
              <a:rPr lang="en-US" b="1">
                <a:ea typeface="+mn-lt"/>
                <a:cs typeface="+mn-lt"/>
              </a:rPr>
              <a:t>Shift from Paper to Digital Workflows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Real‑time recording via tablets/computers.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Reduces paperwork and errors (Buntin et al., 2011).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Enhanced Communication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Shared access across teams (CQC, 2022).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Integration Across Health and Social Care</a:t>
            </a:r>
            <a:endParaRPr lang="en-US"/>
          </a:p>
          <a:p>
            <a:r>
              <a:rPr lang="en-US">
                <a:ea typeface="+mn-lt"/>
                <a:cs typeface="+mn-lt"/>
              </a:rPr>
              <a:t>Promotes interoperability and collaboration.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Operational Benefits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Faster responses, data‑driven management, and quality improvement.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Example: COVID‑19 pandemic — rapid information sharing improved continuity of care.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23492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6D765-BF8A-A74C-5DFF-67D2E676AF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F0"/>
                </a:solidFill>
              </a:rPr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8B232-E6D9-6AD6-DEE0-E7EBCFC540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ea typeface="+mn-lt"/>
                <a:cs typeface="+mn-lt"/>
              </a:rPr>
              <a:t>Financial costs:</a:t>
            </a:r>
            <a:r>
              <a:rPr lang="en-US">
                <a:ea typeface="+mn-lt"/>
                <a:cs typeface="+mn-lt"/>
              </a:rPr>
              <a:t> hardware, software, training (Skills for Care, 2023).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Technical reliability:</a:t>
            </a:r>
            <a:r>
              <a:rPr lang="en-US">
                <a:ea typeface="+mn-lt"/>
                <a:cs typeface="+mn-lt"/>
              </a:rPr>
              <a:t> outages, poor connectivity.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Workforce adaptation:</a:t>
            </a:r>
            <a:r>
              <a:rPr lang="en-US">
                <a:ea typeface="+mn-lt"/>
                <a:cs typeface="+mn-lt"/>
              </a:rPr>
              <a:t> resistance and confidence issues (Lloyd &amp; Devitt, 2022).  Requires investment, infrastructure, and ongoing support.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7760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C34AD-07DB-64D6-8145-A633BEFE9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F0"/>
                </a:solidFill>
              </a:rPr>
              <a:t>IMPACT</a:t>
            </a:r>
            <a:r>
              <a:rPr lang="en-US" dirty="0"/>
              <a:t> </a:t>
            </a:r>
            <a:r>
              <a:rPr lang="en-US">
                <a:solidFill>
                  <a:srgbClr val="00B0F0"/>
                </a:solidFill>
              </a:rPr>
              <a:t>ON</a:t>
            </a:r>
            <a:r>
              <a:rPr lang="en-US" dirty="0"/>
              <a:t> </a:t>
            </a:r>
            <a:r>
              <a:rPr lang="en-US">
                <a:solidFill>
                  <a:srgbClr val="00B0F0"/>
                </a:solidFill>
              </a:rPr>
              <a:t>SERVICE</a:t>
            </a:r>
            <a:r>
              <a:rPr lang="en-US" dirty="0"/>
              <a:t> </a:t>
            </a:r>
            <a:r>
              <a:rPr lang="en-US">
                <a:solidFill>
                  <a:srgbClr val="00B0F0"/>
                </a:solidFill>
              </a:rPr>
              <a:t>USERS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80114-785F-D66C-DD7E-365C1D2471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Improved Access and Coordination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Faster assessments and referrals (CQC, 2022).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Enhanced Clinical Decision‑Making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Immediate access to histories and risk data (NHS England, 2022).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Convenience and Engagement</a:t>
            </a:r>
            <a:endParaRPr lang="en-US"/>
          </a:p>
          <a:p>
            <a:r>
              <a:rPr lang="en-US">
                <a:ea typeface="+mn-lt"/>
                <a:cs typeface="+mn-lt"/>
              </a:rPr>
              <a:t>Online portals for care plans (Health Foundation, 2021).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Privacy and Data Protection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Need for consent and transparency (ICO, 2023).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Digital Literacy and Exclusion</a:t>
            </a:r>
            <a:endParaRPr lang="en-US"/>
          </a:p>
          <a:p>
            <a:r>
              <a:rPr lang="en-US">
                <a:ea typeface="+mn-lt"/>
                <a:cs typeface="+mn-lt"/>
              </a:rPr>
              <a:t>Older adults at risk of exclusion (Age UK, 2023).</a:t>
            </a:r>
            <a:endParaRPr lang="en-US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9347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447CA-BE9B-990E-6D9B-8BEE0722B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F0"/>
                </a:solidFill>
              </a:rPr>
              <a:t>CRITICAL</a:t>
            </a:r>
            <a:r>
              <a:rPr lang="en-US" dirty="0"/>
              <a:t> </a:t>
            </a:r>
            <a:r>
              <a:rPr lang="en-US">
                <a:solidFill>
                  <a:srgbClr val="00B0F0"/>
                </a:solidFill>
              </a:rPr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014B6-CF6C-1A16-51CA-D306C8EEBF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Quantitative data - improved efficiency and safety.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Qualitative data - mixed experiences  reduced empathy (Greenhalgh et al., 2019).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Co‑designed systems increase trust and satisfaction (Health Innovation Network, 2022).  Balance technology with human connection.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571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B81E5-0B0C-1F96-5202-AAACC0504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F0"/>
                </a:solidFill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85C21-A3C1-12FF-B3A4-99F2CE7D63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Invest in </a:t>
            </a:r>
            <a:r>
              <a:rPr lang="en-US" b="1">
                <a:ea typeface="+mn-lt"/>
                <a:cs typeface="+mn-lt"/>
              </a:rPr>
              <a:t>digital skills training</a:t>
            </a:r>
            <a:r>
              <a:rPr lang="en-US">
                <a:ea typeface="+mn-lt"/>
                <a:cs typeface="+mn-lt"/>
              </a:rPr>
              <a:t> (Skills for Care, 2023).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Address </a:t>
            </a:r>
            <a:r>
              <a:rPr lang="en-US" b="1">
                <a:ea typeface="+mn-lt"/>
                <a:cs typeface="+mn-lt"/>
              </a:rPr>
              <a:t>digital exclusion</a:t>
            </a:r>
            <a:r>
              <a:rPr lang="en-US">
                <a:ea typeface="+mn-lt"/>
                <a:cs typeface="+mn-lt"/>
              </a:rPr>
              <a:t> (Age UK, 2023).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Maintain </a:t>
            </a:r>
            <a:r>
              <a:rPr lang="en-US" b="1">
                <a:ea typeface="+mn-lt"/>
                <a:cs typeface="+mn-lt"/>
              </a:rPr>
              <a:t>cybersecurity and GDPR compliance</a:t>
            </a:r>
            <a:r>
              <a:rPr lang="en-US">
                <a:ea typeface="+mn-lt"/>
                <a:cs typeface="+mn-lt"/>
              </a:rPr>
              <a:t> (ICO, 2023).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Co‑design systems</a:t>
            </a:r>
            <a:r>
              <a:rPr lang="en-US">
                <a:ea typeface="+mn-lt"/>
                <a:cs typeface="+mn-lt"/>
              </a:rPr>
              <a:t> with service users (Health Innovation Network, 2022).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36053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93B-78DE-B23D-AAA5-60904CAD7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F0"/>
                </a:solidFill>
              </a:rPr>
              <a:t>FUTURE</a:t>
            </a:r>
            <a:r>
              <a:rPr lang="en-US" dirty="0"/>
              <a:t> </a:t>
            </a:r>
            <a:r>
              <a:rPr lang="en-US">
                <a:solidFill>
                  <a:srgbClr val="00B0F0"/>
                </a:solidFill>
              </a:rPr>
              <a:t>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A5225-4A43-C0EA-196A-53E8E97483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DSCRs underpin predictive analytics and remote monitoring.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Enable data‑driven decision‑making and integrated care.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Collaboration between government, providers, and tech partners essential for sustainability.</a:t>
            </a:r>
            <a:endParaRPr lang="en-US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CBF14A-1D1A-B3FE-7BE2-E76DF8579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D867A-469C-4A1F-B7A1-82FE7C2EA095}" type="datetime1">
              <a:t>7/19/2026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6F52F7-7F7E-C934-C82E-578750E7D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D8E772-C923-749F-095A-11690A727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6268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E990D-2466-8F4F-C8E1-7879001B8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F0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583DC-ED5B-4A18-27FB-12D9331BFE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DSCRs </a:t>
            </a:r>
            <a:r>
              <a:rPr lang="en-US" dirty="0" err="1">
                <a:ea typeface="+mn-lt"/>
                <a:cs typeface="+mn-lt"/>
              </a:rPr>
              <a:t>modernise</a:t>
            </a:r>
            <a:r>
              <a:rPr lang="en-US" dirty="0">
                <a:ea typeface="+mn-lt"/>
                <a:cs typeface="+mn-lt"/>
              </a:rPr>
              <a:t> care delivery and empower service users.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Improve coordination, safety, and person‑</a:t>
            </a:r>
            <a:r>
              <a:rPr lang="en-US" dirty="0" err="1">
                <a:ea typeface="+mn-lt"/>
                <a:cs typeface="+mn-lt"/>
              </a:rPr>
              <a:t>centred</a:t>
            </a:r>
            <a:r>
              <a:rPr lang="en-US" dirty="0">
                <a:ea typeface="+mn-lt"/>
                <a:cs typeface="+mn-lt"/>
              </a:rPr>
              <a:t> care.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Success depends on inclusive design, training, and ethical data management.</a:t>
            </a:r>
            <a:endParaRPr lang="en-US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Digital transformation must remain human‑</a:t>
            </a:r>
            <a:r>
              <a:rPr lang="en-US" dirty="0" err="1">
                <a:ea typeface="+mn-lt"/>
                <a:cs typeface="+mn-lt"/>
              </a:rPr>
              <a:t>centred</a:t>
            </a:r>
            <a:r>
              <a:rPr lang="en-US" dirty="0">
                <a:ea typeface="+mn-lt"/>
                <a:cs typeface="+mn-lt"/>
              </a:rPr>
              <a:t> and equitable.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7553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EE542-1CD5-76BA-F2FC-66E9D6776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00B0F0"/>
                </a:solidFill>
              </a:rPr>
              <a:t>REFERENCE</a:t>
            </a:r>
            <a:r>
              <a:rPr lang="en-US" dirty="0"/>
              <a:t> </a:t>
            </a:r>
            <a:r>
              <a:rPr lang="en-US">
                <a:solidFill>
                  <a:srgbClr val="00B0F0"/>
                </a:solidFill>
              </a:rPr>
              <a:t>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2E68B-A919-C55B-FE3B-5D262D971F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40000" lnSpcReduction="20000"/>
          </a:bodyPr>
          <a:lstStyle/>
          <a:p>
            <a:r>
              <a:rPr lang="en-US">
                <a:ea typeface="+mn-lt"/>
                <a:cs typeface="+mn-lt"/>
              </a:rPr>
              <a:t>Age UK (2023) </a:t>
            </a:r>
            <a:r>
              <a:rPr lang="en-US" i="1">
                <a:ea typeface="+mn-lt"/>
                <a:cs typeface="+mn-lt"/>
              </a:rPr>
              <a:t>Digital inclusion and older people: How to tackle digital exclusion in later life</a:t>
            </a:r>
            <a:r>
              <a:rPr lang="en-US">
                <a:ea typeface="+mn-lt"/>
                <a:cs typeface="+mn-lt"/>
              </a:rPr>
              <a:t>. London: Age UK.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Buntin, M.B., Burke, M.F., Hoaglin, M.C. and Blumenthal, D. (2011) ‘The benefits of health information technology: A review of the recent literature shows predominantly positive results’, </a:t>
            </a:r>
            <a:r>
              <a:rPr lang="en-US" i="1">
                <a:ea typeface="+mn-lt"/>
                <a:cs typeface="+mn-lt"/>
              </a:rPr>
              <a:t>Health Affairs</a:t>
            </a:r>
            <a:r>
              <a:rPr lang="en-US">
                <a:ea typeface="+mn-lt"/>
                <a:cs typeface="+mn-lt"/>
              </a:rPr>
              <a:t>, 30(3), pp. 464–471.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Care Quality Commission (2022) </a:t>
            </a:r>
            <a:r>
              <a:rPr lang="en-US" i="1">
                <a:ea typeface="+mn-lt"/>
                <a:cs typeface="+mn-lt"/>
              </a:rPr>
              <a:t>Driving improvement through digital innovation: Integrated care and information sharing</a:t>
            </a:r>
            <a:r>
              <a:rPr lang="en-US">
                <a:ea typeface="+mn-lt"/>
                <a:cs typeface="+mn-lt"/>
              </a:rPr>
              <a:t>. London: Care Quality Commission.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Department of Health and Social Care (2023) </a:t>
            </a:r>
            <a:r>
              <a:rPr lang="en-US" i="1" dirty="0">
                <a:ea typeface="+mn-lt"/>
                <a:cs typeface="+mn-lt"/>
              </a:rPr>
              <a:t>Digital Social Care Records: National rollout </a:t>
            </a:r>
            <a:r>
              <a:rPr lang="en-US" i="1" dirty="0" err="1">
                <a:ea typeface="+mn-lt"/>
                <a:cs typeface="+mn-lt"/>
              </a:rPr>
              <a:t>programme</a:t>
            </a:r>
            <a:r>
              <a:rPr lang="en-US" dirty="0">
                <a:ea typeface="+mn-lt"/>
                <a:cs typeface="+mn-lt"/>
              </a:rPr>
              <a:t>. London: Department of Health and Social Care.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Department of Health and Social Care (2025) </a:t>
            </a:r>
            <a:r>
              <a:rPr lang="en-US" i="1" dirty="0">
                <a:ea typeface="+mn-lt"/>
                <a:cs typeface="+mn-lt"/>
              </a:rPr>
              <a:t>Digital Revolution in Care: </a:t>
            </a:r>
            <a:r>
              <a:rPr lang="en-US" i="1" dirty="0" err="1">
                <a:ea typeface="+mn-lt"/>
                <a:cs typeface="+mn-lt"/>
              </a:rPr>
              <a:t>Modernising</a:t>
            </a:r>
            <a:r>
              <a:rPr lang="en-US" i="1" dirty="0">
                <a:ea typeface="+mn-lt"/>
                <a:cs typeface="+mn-lt"/>
              </a:rPr>
              <a:t> information management and coordination</a:t>
            </a:r>
            <a:r>
              <a:rPr lang="en-US" dirty="0">
                <a:ea typeface="+mn-lt"/>
                <a:cs typeface="+mn-lt"/>
              </a:rPr>
              <a:t>. London: Department of Health and Social Care.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Greenhalgh, T., </a:t>
            </a:r>
            <a:r>
              <a:rPr lang="en-US" dirty="0" err="1">
                <a:ea typeface="+mn-lt"/>
                <a:cs typeface="+mn-lt"/>
              </a:rPr>
              <a:t>Wherton</a:t>
            </a:r>
            <a:r>
              <a:rPr lang="en-US" dirty="0">
                <a:ea typeface="+mn-lt"/>
                <a:cs typeface="+mn-lt"/>
              </a:rPr>
              <a:t>, J., Papoutsi, C., Lynch, J., Hughes, G., A’Court, C., Hinder, S., Procter, R. and Shaw, S. (2019) ‘</a:t>
            </a:r>
            <a:r>
              <a:rPr lang="en-US" dirty="0" err="1">
                <a:ea typeface="+mn-lt"/>
                <a:cs typeface="+mn-lt"/>
              </a:rPr>
              <a:t>Analysing</a:t>
            </a:r>
            <a:r>
              <a:rPr lang="en-US" dirty="0">
                <a:ea typeface="+mn-lt"/>
                <a:cs typeface="+mn-lt"/>
              </a:rPr>
              <a:t> the role of digital technologies in care delivery: A qualitative study of patient and professional experiences’, </a:t>
            </a:r>
            <a:r>
              <a:rPr lang="en-US" i="1" dirty="0">
                <a:ea typeface="+mn-lt"/>
                <a:cs typeface="+mn-lt"/>
              </a:rPr>
              <a:t>Social Science &amp; Medicine</a:t>
            </a:r>
            <a:r>
              <a:rPr lang="en-US" dirty="0">
                <a:ea typeface="+mn-lt"/>
                <a:cs typeface="+mn-lt"/>
              </a:rPr>
              <a:t>, 230, pp. 41–50.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Health Foundation (2021) </a:t>
            </a:r>
            <a:r>
              <a:rPr lang="en-US" i="1">
                <a:ea typeface="+mn-lt"/>
                <a:cs typeface="+mn-lt"/>
              </a:rPr>
              <a:t>Patient engagement and digital health: How technology supports shared decision-making</a:t>
            </a:r>
            <a:r>
              <a:rPr lang="en-US">
                <a:ea typeface="+mn-lt"/>
                <a:cs typeface="+mn-lt"/>
              </a:rPr>
              <a:t>. London: Health Foundation.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Health Innovation Network (2022) </a:t>
            </a:r>
            <a:r>
              <a:rPr lang="en-US" i="1">
                <a:ea typeface="+mn-lt"/>
                <a:cs typeface="+mn-lt"/>
              </a:rPr>
              <a:t>Co-designing digital systems for inclusive care: Lessons from user engagement projects</a:t>
            </a:r>
            <a:r>
              <a:rPr lang="en-US">
                <a:ea typeface="+mn-lt"/>
                <a:cs typeface="+mn-lt"/>
              </a:rPr>
              <a:t>. London: Health Innovation Network.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Information Commissioner’s Office (2023) </a:t>
            </a:r>
            <a:r>
              <a:rPr lang="en-US" i="1">
                <a:ea typeface="+mn-lt"/>
                <a:cs typeface="+mn-lt"/>
              </a:rPr>
              <a:t>Data protection and GDPR in health and social care</a:t>
            </a:r>
            <a:r>
              <a:rPr lang="en-US">
                <a:ea typeface="+mn-lt"/>
                <a:cs typeface="+mn-lt"/>
              </a:rPr>
              <a:t>. Wilmslow: Information Commissioner’s Office.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Lloyd, J. and Devitt, R. (2022) ‘Digital skills and confidence in the social care workforce: Barriers to adoption and training needs’, </a:t>
            </a:r>
            <a:r>
              <a:rPr lang="en-US" i="1">
                <a:ea typeface="+mn-lt"/>
                <a:cs typeface="+mn-lt"/>
              </a:rPr>
              <a:t>British Journal of Social Care Management</a:t>
            </a:r>
            <a:r>
              <a:rPr lang="en-US">
                <a:ea typeface="+mn-lt"/>
                <a:cs typeface="+mn-lt"/>
              </a:rPr>
              <a:t>, 10(2), pp. 55–68.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NHS England (2022) </a:t>
            </a:r>
            <a:r>
              <a:rPr lang="en-US" i="1">
                <a:ea typeface="+mn-lt"/>
                <a:cs typeface="+mn-lt"/>
              </a:rPr>
              <a:t>Digital transformation in health and care: Empowering clinicians and patients</a:t>
            </a:r>
            <a:r>
              <a:rPr lang="en-US">
                <a:ea typeface="+mn-lt"/>
                <a:cs typeface="+mn-lt"/>
              </a:rPr>
              <a:t>. Leeds: NHS England.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NHS England (2023) </a:t>
            </a:r>
            <a:r>
              <a:rPr lang="en-US" i="1">
                <a:ea typeface="+mn-lt"/>
                <a:cs typeface="+mn-lt"/>
              </a:rPr>
              <a:t>Integrated Care Systems and digital record implementation</a:t>
            </a:r>
            <a:r>
              <a:rPr lang="en-US">
                <a:ea typeface="+mn-lt"/>
                <a:cs typeface="+mn-lt"/>
              </a:rPr>
              <a:t>. Leeds: NHS England.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NHS Transformation Directorate (2025) </a:t>
            </a:r>
            <a:r>
              <a:rPr lang="en-US" i="1">
                <a:ea typeface="+mn-lt"/>
                <a:cs typeface="+mn-lt"/>
              </a:rPr>
              <a:t>Digital workforce strategy: Reducing administrative burden and improving staff wellbeing</a:t>
            </a:r>
            <a:r>
              <a:rPr lang="en-US">
                <a:ea typeface="+mn-lt"/>
                <a:cs typeface="+mn-lt"/>
              </a:rPr>
              <a:t>. London: NHS Transformation Directorate.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Skills for Care (2023) </a:t>
            </a:r>
            <a:r>
              <a:rPr lang="en-US" i="1">
                <a:ea typeface="+mn-lt"/>
                <a:cs typeface="+mn-lt"/>
              </a:rPr>
              <a:t>Digital leadership and skills development in adult social care</a:t>
            </a:r>
            <a:r>
              <a:rPr lang="en-US">
                <a:ea typeface="+mn-lt"/>
                <a:cs typeface="+mn-lt"/>
              </a:rPr>
              <a:t>. Leeds: Skills for Care.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351993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Wisp</vt:lpstr>
      <vt:lpstr>COMPONET 2 Transformation in Health and Social Care: The Impact of Digital Social Care Records (DSCRs)</vt:lpstr>
      <vt:lpstr>INTRODUCTION </vt:lpstr>
      <vt:lpstr>POLICY CONTEXT</vt:lpstr>
      <vt:lpstr>WHY DSCRs MATTTER</vt:lpstr>
      <vt:lpstr>IMPACT ON SERVICE DELIVERY</vt:lpstr>
      <vt:lpstr>CHALLENGES</vt:lpstr>
      <vt:lpstr>IMPACT ON SERVICE USERS</vt:lpstr>
      <vt:lpstr>CRITICAL EVALUATION</vt:lpstr>
      <vt:lpstr>RECOMMENDATIONS</vt:lpstr>
      <vt:lpstr>FUTURE IMPLICATIONS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175</cp:revision>
  <dcterms:created xsi:type="dcterms:W3CDTF">2026-06-22T21:14:58Z</dcterms:created>
  <dcterms:modified xsi:type="dcterms:W3CDTF">2026-07-19T16:15:28Z</dcterms:modified>
</cp:coreProperties>
</file>