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56" r:id="rId5"/>
    <p:sldId id="269" r:id="rId6"/>
    <p:sldId id="257" r:id="rId7"/>
    <p:sldId id="266" r:id="rId8"/>
    <p:sldId id="258" r:id="rId9"/>
    <p:sldId id="268" r:id="rId10"/>
    <p:sldId id="261" r:id="rId11"/>
    <p:sldId id="270" r:id="rId12"/>
    <p:sldId id="259" r:id="rId13"/>
    <p:sldId id="267" r:id="rId14"/>
    <p:sldId id="260" r:id="rId15"/>
    <p:sldId id="265" r:id="rId16"/>
    <p:sldId id="262" r:id="rId17"/>
    <p:sldId id="26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12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C9CF43-915E-456F-81DA-40636BB93EE9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585E9E-79DE-499E-9844-E884FDAEB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6048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BC1F8-AC90-471C-AB22-1D358182BAA8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B4E63-CF32-4B18-B8AB-E01D3BFAE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570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BC1F8-AC90-471C-AB22-1D358182BAA8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B4E63-CF32-4B18-B8AB-E01D3BFAE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170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BC1F8-AC90-471C-AB22-1D358182BAA8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B4E63-CF32-4B18-B8AB-E01D3BFAE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815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BC1F8-AC90-471C-AB22-1D358182BAA8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B4E63-CF32-4B18-B8AB-E01D3BFAE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8422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BC1F8-AC90-471C-AB22-1D358182BAA8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B4E63-CF32-4B18-B8AB-E01D3BFAE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6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BC1F8-AC90-471C-AB22-1D358182BAA8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B4E63-CF32-4B18-B8AB-E01D3BFAE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202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BC1F8-AC90-471C-AB22-1D358182BAA8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B4E63-CF32-4B18-B8AB-E01D3BFAE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49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BC1F8-AC90-471C-AB22-1D358182BAA8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B4E63-CF32-4B18-B8AB-E01D3BFAE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449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BC1F8-AC90-471C-AB22-1D358182BAA8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B4E63-CF32-4B18-B8AB-E01D3BFAE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434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BC1F8-AC90-471C-AB22-1D358182BAA8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B4E63-CF32-4B18-B8AB-E01D3BFAE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770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BC1F8-AC90-471C-AB22-1D358182BAA8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B4E63-CF32-4B18-B8AB-E01D3BFAE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342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8BC1F8-AC90-471C-AB22-1D358182BAA8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9B4E63-CF32-4B18-B8AB-E01D3BFAE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02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play.kahoot.it/#/k/8042fbb1-3851-4d6a-b2e4-79bc3be6f02f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5" Type="http://schemas.openxmlformats.org/officeDocument/2006/relationships/image" Target="../media/image14.png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2246776" y="5949864"/>
            <a:ext cx="7742416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45                46              47</a:t>
            </a: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5973" y="1232452"/>
            <a:ext cx="8243219" cy="4636811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745973" y="728869"/>
            <a:ext cx="3024810" cy="2835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4610283" y="728870"/>
            <a:ext cx="2956708" cy="23205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1773952" y="3049450"/>
            <a:ext cx="2996831" cy="29004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769671" y="1545002"/>
            <a:ext cx="1235250" cy="59093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50</a:t>
            </a:r>
          </a:p>
          <a:p>
            <a:pPr algn="ctr"/>
            <a:endParaRPr lang="en-US" sz="5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US" sz="5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51</a:t>
            </a:r>
          </a:p>
          <a:p>
            <a:pPr algn="ctr"/>
            <a:endParaRPr lang="en-US" sz="5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4610283" y="3049450"/>
            <a:ext cx="2956708" cy="29004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Rectangle 18"/>
          <p:cNvSpPr/>
          <p:nvPr/>
        </p:nvSpPr>
        <p:spPr>
          <a:xfrm>
            <a:off x="7566991" y="728870"/>
            <a:ext cx="2956708" cy="23205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Rectangle 19"/>
          <p:cNvSpPr/>
          <p:nvPr/>
        </p:nvSpPr>
        <p:spPr>
          <a:xfrm>
            <a:off x="7566991" y="3055352"/>
            <a:ext cx="2956708" cy="28945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b="7346"/>
          <a:stretch/>
        </p:blipFill>
        <p:spPr>
          <a:xfrm>
            <a:off x="108548" y="561765"/>
            <a:ext cx="1545027" cy="159283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477" y="2888974"/>
            <a:ext cx="1589716" cy="1589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339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8" grpId="1" animBg="1"/>
      <p:bldP spid="11" grpId="0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Circling the Kaaba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14712" y="850733"/>
            <a:ext cx="7580244" cy="568518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32312" y="1226517"/>
            <a:ext cx="8146774" cy="178214"/>
          </a:xfrm>
        </p:spPr>
        <p:txBody>
          <a:bodyPr>
            <a:normAutofit fontScale="90000"/>
          </a:bodyPr>
          <a:lstStyle/>
          <a:p>
            <a:pPr algn="r"/>
            <a:r>
              <a:rPr lang="en-GB" sz="6000" b="1" u="sng" dirty="0" err="1">
                <a:solidFill>
                  <a:srgbClr val="FF0000"/>
                </a:solidFill>
              </a:rPr>
              <a:t>Dydd</a:t>
            </a:r>
            <a:r>
              <a:rPr lang="en-GB" sz="6000" b="1" u="sng" dirty="0">
                <a:solidFill>
                  <a:srgbClr val="FF0000"/>
                </a:solidFill>
              </a:rPr>
              <a:t> Iau </a:t>
            </a:r>
            <a:r>
              <a:rPr lang="en-GB" sz="6000" b="1" u="sng" dirty="0" err="1">
                <a:solidFill>
                  <a:srgbClr val="FF0000"/>
                </a:solidFill>
              </a:rPr>
              <a:t>Hydref</a:t>
            </a:r>
            <a:r>
              <a:rPr lang="en-GB" sz="6000" b="1" u="sng" dirty="0">
                <a:solidFill>
                  <a:srgbClr val="FF0000"/>
                </a:solidFill>
              </a:rPr>
              <a:t> 12fed</a:t>
            </a:r>
            <a:br>
              <a:rPr lang="en-GB" sz="6000" b="1" u="sng" dirty="0"/>
            </a:br>
            <a:br>
              <a:rPr lang="en-GB" sz="6000" b="1" u="sng" dirty="0"/>
            </a:br>
            <a:endParaRPr lang="en-GB" sz="6000" b="1" u="sng" dirty="0"/>
          </a:p>
        </p:txBody>
      </p:sp>
      <p:sp>
        <p:nvSpPr>
          <p:cNvPr id="5" name="TextBox 4"/>
          <p:cNvSpPr txBox="1"/>
          <p:nvPr/>
        </p:nvSpPr>
        <p:spPr>
          <a:xfrm>
            <a:off x="318052" y="850733"/>
            <a:ext cx="744772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rgbClr val="FF0000"/>
                </a:solidFill>
              </a:rPr>
              <a:t>Pilgrimage in Islam</a:t>
            </a:r>
          </a:p>
          <a:p>
            <a:endParaRPr lang="en-GB" sz="6600" dirty="0">
              <a:solidFill>
                <a:srgbClr val="FF0000"/>
              </a:solidFill>
            </a:endParaRPr>
          </a:p>
          <a:p>
            <a:endParaRPr lang="en-GB" sz="6600" dirty="0">
              <a:solidFill>
                <a:srgbClr val="FF0000"/>
              </a:solidFill>
            </a:endParaRPr>
          </a:p>
          <a:p>
            <a:endParaRPr lang="en-GB" sz="6600" dirty="0">
              <a:solidFill>
                <a:srgbClr val="FF0000"/>
              </a:solidFill>
            </a:endParaRPr>
          </a:p>
          <a:p>
            <a:endParaRPr lang="en-GB" sz="6600" dirty="0">
              <a:solidFill>
                <a:srgbClr val="FF0000"/>
              </a:solidFill>
            </a:endParaRPr>
          </a:p>
          <a:p>
            <a:r>
              <a:rPr lang="cy-GB" sz="6600" dirty="0">
                <a:solidFill>
                  <a:srgbClr val="FF0000"/>
                </a:solidFill>
              </a:rPr>
              <a:t>Pererindod yn Islam</a:t>
            </a:r>
            <a:endParaRPr lang="en-GB" sz="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8096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46"/>
          <a:stretch/>
        </p:blipFill>
        <p:spPr>
          <a:xfrm>
            <a:off x="2628469" y="3192250"/>
            <a:ext cx="6959288" cy="32814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7054314" y="1249508"/>
            <a:ext cx="3296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B0F0"/>
                </a:solidFill>
              </a:rPr>
              <a:t>Lesson Objective/ Nod y </a:t>
            </a:r>
            <a:r>
              <a:rPr lang="en-GB" sz="2000" b="1" dirty="0" err="1">
                <a:solidFill>
                  <a:srgbClr val="00B0F0"/>
                </a:solidFill>
              </a:rPr>
              <a:t>Wers</a:t>
            </a:r>
            <a:r>
              <a:rPr lang="en-GB" sz="2000" b="1" dirty="0">
                <a:solidFill>
                  <a:srgbClr val="00B0F0"/>
                </a:solidFill>
              </a:rPr>
              <a:t>: </a:t>
            </a:r>
            <a:r>
              <a:rPr lang="en-GB" sz="2000" dirty="0">
                <a:solidFill>
                  <a:srgbClr val="00B0F0"/>
                </a:solidFill>
              </a:rPr>
              <a:t>To understand what the key concepts of pilgrimage in Islam are and to describe the events that take place in the pilgrimage.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911626" y="4186633"/>
            <a:ext cx="23986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are they key concepts of a pilgrimage in Islam?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505739" y="2812897"/>
            <a:ext cx="25576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Describe what happens on each day of the pilgrimage. </a:t>
            </a:r>
          </a:p>
        </p:txBody>
      </p:sp>
      <p:sp>
        <p:nvSpPr>
          <p:cNvPr id="11" name="Arrow: Curved Down 10"/>
          <p:cNvSpPr/>
          <p:nvPr/>
        </p:nvSpPr>
        <p:spPr>
          <a:xfrm rot="19543108">
            <a:off x="2398882" y="2095871"/>
            <a:ext cx="2535764" cy="1334563"/>
          </a:xfrm>
          <a:prstGeom prst="curvedDownArrow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Arrow: Curved Down 11"/>
          <p:cNvSpPr/>
          <p:nvPr/>
        </p:nvSpPr>
        <p:spPr>
          <a:xfrm rot="19543108">
            <a:off x="5019130" y="1280445"/>
            <a:ext cx="1961939" cy="1119651"/>
          </a:xfrm>
          <a:prstGeom prst="curvedDownArrow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Cloud 1"/>
          <p:cNvSpPr/>
          <p:nvPr/>
        </p:nvSpPr>
        <p:spPr>
          <a:xfrm>
            <a:off x="111869" y="168413"/>
            <a:ext cx="3554895" cy="2481593"/>
          </a:xfrm>
          <a:prstGeom prst="cloud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/>
              <a:t>Success Criteria </a:t>
            </a:r>
          </a:p>
        </p:txBody>
      </p:sp>
    </p:spTree>
    <p:extLst>
      <p:ext uri="{BB962C8B-B14F-4D97-AF65-F5344CB8AC3E}">
        <p14:creationId xmlns:p14="http://schemas.microsoft.com/office/powerpoint/2010/main" val="1563702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 animBg="1"/>
      <p:bldP spid="12" grpId="0" animBg="1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54156" y="424068"/>
            <a:ext cx="94222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600" b="1" dirty="0"/>
              <a:t>Lesson Objective / Nod y </a:t>
            </a:r>
            <a:r>
              <a:rPr lang="en-GB" sz="3600" b="1" dirty="0" err="1"/>
              <a:t>Wers</a:t>
            </a:r>
            <a:r>
              <a:rPr lang="en-GB" sz="3600" b="1" dirty="0"/>
              <a:t>: </a:t>
            </a:r>
            <a:r>
              <a:rPr lang="en-GB" sz="3600" b="1" dirty="0">
                <a:solidFill>
                  <a:srgbClr val="FF0000"/>
                </a:solidFill>
              </a:rPr>
              <a:t>To understand what the key concepts of pilgrimage in Islam are </a:t>
            </a:r>
            <a:r>
              <a:rPr lang="en-GB" sz="3600" dirty="0"/>
              <a:t>and to describe the events that take place in the pilgrimage</a:t>
            </a:r>
            <a:r>
              <a:rPr lang="en-GB" sz="2000" dirty="0"/>
              <a:t>. </a:t>
            </a:r>
          </a:p>
        </p:txBody>
      </p:sp>
      <p:sp>
        <p:nvSpPr>
          <p:cNvPr id="7" name="Explosion: 14 Points 6"/>
          <p:cNvSpPr/>
          <p:nvPr/>
        </p:nvSpPr>
        <p:spPr>
          <a:xfrm>
            <a:off x="4333462" y="2032620"/>
            <a:ext cx="7421216" cy="4496759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What are the key facts about a pilgrimage in Islam?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18052" y="3485322"/>
            <a:ext cx="435996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rgbClr val="FF0000"/>
                </a:solidFill>
              </a:rPr>
              <a:t>Key Question /</a:t>
            </a:r>
          </a:p>
          <a:p>
            <a:r>
              <a:rPr lang="en-GB" sz="4800" dirty="0">
                <a:solidFill>
                  <a:srgbClr val="FF0000"/>
                </a:solidFill>
              </a:rPr>
              <a:t>Cwestiwn </a:t>
            </a:r>
            <a:r>
              <a:rPr lang="en-GB" sz="4800" dirty="0" err="1">
                <a:solidFill>
                  <a:srgbClr val="FF0000"/>
                </a:solidFill>
              </a:rPr>
              <a:t>Allweddol</a:t>
            </a:r>
            <a:r>
              <a:rPr lang="en-GB" sz="4800" dirty="0">
                <a:solidFill>
                  <a:srgbClr val="FF0000"/>
                </a:solidFill>
              </a:rPr>
              <a:t> :</a:t>
            </a:r>
          </a:p>
          <a:p>
            <a:endParaRPr lang="en-GB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856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271" r="64527" b="9153"/>
          <a:stretch/>
        </p:blipFill>
        <p:spPr>
          <a:xfrm>
            <a:off x="613307" y="3261156"/>
            <a:ext cx="3653893" cy="203971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08383" y="1571418"/>
            <a:ext cx="345881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What are the key facts about pilgrimage in Islam?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723861" y="245855"/>
            <a:ext cx="4515678" cy="1325563"/>
          </a:xfrm>
        </p:spPr>
        <p:txBody>
          <a:bodyPr/>
          <a:lstStyle/>
          <a:p>
            <a:r>
              <a:rPr lang="en-GB" b="1" dirty="0"/>
              <a:t>Stepping Stone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26075" y="1571418"/>
            <a:ext cx="48867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Task/</a:t>
            </a:r>
            <a:r>
              <a:rPr lang="en-GB" sz="4000" b="1" dirty="0" err="1"/>
              <a:t>Tasg</a:t>
            </a:r>
            <a:r>
              <a:rPr lang="en-GB" sz="4000" b="1" dirty="0"/>
              <a:t>: Mission </a:t>
            </a:r>
            <a:r>
              <a:rPr lang="en-GB" sz="4000" b="1" dirty="0" err="1"/>
              <a:t>Pilgrimpossible</a:t>
            </a:r>
            <a:r>
              <a:rPr lang="en-GB" sz="4000" b="1" dirty="0"/>
              <a:t>!</a:t>
            </a:r>
            <a:endParaRPr lang="en-GB" sz="2800" dirty="0"/>
          </a:p>
          <a:p>
            <a:endParaRPr lang="en-GB" sz="2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8894" y="2025747"/>
            <a:ext cx="1601845" cy="4593102"/>
          </a:xfrm>
          <a:prstGeom prst="rect">
            <a:avLst/>
          </a:prstGeom>
        </p:spPr>
      </p:pic>
      <p:sp>
        <p:nvSpPr>
          <p:cNvPr id="3" name="Speech Bubble: Oval 2"/>
          <p:cNvSpPr/>
          <p:nvPr/>
        </p:nvSpPr>
        <p:spPr>
          <a:xfrm>
            <a:off x="7194267" y="3261156"/>
            <a:ext cx="3750365" cy="2510301"/>
          </a:xfrm>
          <a:prstGeom prst="wedgeEllipseCallout">
            <a:avLst>
              <a:gd name="adj1" fmla="val -79490"/>
              <a:gd name="adj2" fmla="val -61559"/>
            </a:avLst>
          </a:prstGeom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Your mission is to find out as much as you can about pilgrimage in Islam in 15 minutes.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174984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5922" y="1481069"/>
            <a:ext cx="11122804" cy="5092010"/>
          </a:xfrm>
        </p:spPr>
        <p:txBody>
          <a:bodyPr>
            <a:normAutofit/>
          </a:bodyPr>
          <a:lstStyle/>
          <a:p>
            <a:r>
              <a:rPr lang="en-GB" dirty="0"/>
              <a:t>Move to each table in your groups, in a </a:t>
            </a:r>
            <a:r>
              <a:rPr lang="en-GB" b="1" dirty="0">
                <a:solidFill>
                  <a:srgbClr val="FF0000"/>
                </a:solidFill>
              </a:rPr>
              <a:t>clockwise direction</a:t>
            </a:r>
            <a:r>
              <a:rPr lang="en-GB" dirty="0"/>
              <a:t>. Each table will have some key information that you will need to write down.</a:t>
            </a:r>
          </a:p>
          <a:p>
            <a:endParaRPr lang="en-GB" dirty="0"/>
          </a:p>
          <a:p>
            <a:r>
              <a:rPr lang="en-GB" dirty="0"/>
              <a:t>Work in pairs to help one another.</a:t>
            </a:r>
          </a:p>
          <a:p>
            <a:endParaRPr lang="en-GB" dirty="0"/>
          </a:p>
          <a:p>
            <a:r>
              <a:rPr lang="en-GB" dirty="0"/>
              <a:t>Not spend more than </a:t>
            </a:r>
            <a:r>
              <a:rPr lang="en-GB" b="1" dirty="0">
                <a:solidFill>
                  <a:srgbClr val="FF0000"/>
                </a:solidFill>
              </a:rPr>
              <a:t>3 minutes </a:t>
            </a:r>
            <a:r>
              <a:rPr lang="en-GB" dirty="0"/>
              <a:t>at each table!</a:t>
            </a:r>
          </a:p>
          <a:p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Visit all 5 tables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Look out for keywords!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4756417" y="4504003"/>
            <a:ext cx="6425105" cy="1969586"/>
            <a:chOff x="4756417" y="4504003"/>
            <a:chExt cx="6425105" cy="1969586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56417" y="4562951"/>
              <a:ext cx="1763653" cy="1734157"/>
            </a:xfrm>
            <a:prstGeom prst="rect">
              <a:avLst/>
            </a:prstGeom>
          </p:spPr>
        </p:pic>
        <p:pic>
          <p:nvPicPr>
            <p:cNvPr id="2" name="Picture 1"/>
            <p:cNvPicPr>
              <a:picLocks noChangeAspect="1"/>
            </p:cNvPicPr>
            <p:nvPr/>
          </p:nvPicPr>
          <p:blipFill rotWithShape="1">
            <a:blip r:embed="rId3"/>
            <a:srcRect l="56087" t="30716" r="39348" b="61551"/>
            <a:stretch/>
          </p:blipFill>
          <p:spPr>
            <a:xfrm>
              <a:off x="6986587" y="4562951"/>
              <a:ext cx="2006165" cy="1910638"/>
            </a:xfrm>
            <a:prstGeom prst="rect">
              <a:avLst/>
            </a:prstGeom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400347" y="4504003"/>
              <a:ext cx="1781175" cy="1685925"/>
            </a:xfrm>
            <a:prstGeom prst="rect">
              <a:avLst/>
            </a:prstGeom>
          </p:spPr>
        </p:pic>
      </p:grpSp>
      <p:sp>
        <p:nvSpPr>
          <p:cNvPr id="6" name="TextBox 5"/>
          <p:cNvSpPr txBox="1"/>
          <p:nvPr/>
        </p:nvSpPr>
        <p:spPr>
          <a:xfrm>
            <a:off x="3624469" y="318051"/>
            <a:ext cx="45985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/>
              <a:t>Mae'n</a:t>
            </a:r>
            <a:r>
              <a:rPr lang="en-GB" sz="4400" b="1" dirty="0"/>
              <a:t> </a:t>
            </a:r>
            <a:r>
              <a:rPr lang="en-GB" sz="4400" b="1" dirty="0" err="1"/>
              <a:t>rhaid</a:t>
            </a:r>
            <a:r>
              <a:rPr lang="en-GB" sz="4400" b="1" dirty="0"/>
              <a:t> </a:t>
            </a:r>
            <a:r>
              <a:rPr lang="en-GB" sz="4400" b="1" dirty="0" err="1"/>
              <a:t>i</a:t>
            </a:r>
            <a:r>
              <a:rPr lang="en-GB" sz="4400" b="1" dirty="0"/>
              <a:t> </a:t>
            </a:r>
            <a:r>
              <a:rPr lang="en-GB" sz="4400" b="1" dirty="0" err="1"/>
              <a:t>ti</a:t>
            </a:r>
            <a:r>
              <a:rPr lang="en-GB" sz="4400" b="1" dirty="0"/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3164833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ission Impossible Countdown Timer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8052" y="163062"/>
            <a:ext cx="6334539" cy="475090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824868" y="401601"/>
            <a:ext cx="6096000" cy="56938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dirty="0"/>
              <a:t>Move to each table in your groups, </a:t>
            </a:r>
          </a:p>
          <a:p>
            <a:r>
              <a:rPr lang="en-GB" sz="2800" dirty="0"/>
              <a:t>in a </a:t>
            </a:r>
            <a:r>
              <a:rPr lang="en-GB" sz="2800" b="1" dirty="0">
                <a:solidFill>
                  <a:srgbClr val="FF0000"/>
                </a:solidFill>
              </a:rPr>
              <a:t>clockwise direction</a:t>
            </a:r>
            <a:r>
              <a:rPr lang="en-GB" sz="2800" dirty="0"/>
              <a:t>. Each table </a:t>
            </a:r>
          </a:p>
          <a:p>
            <a:r>
              <a:rPr lang="en-GB" sz="2800" dirty="0"/>
              <a:t>will have some key information that </a:t>
            </a:r>
          </a:p>
          <a:p>
            <a:r>
              <a:rPr lang="en-GB" sz="2800" dirty="0"/>
              <a:t>you will write down.</a:t>
            </a:r>
          </a:p>
          <a:p>
            <a:endParaRPr lang="en-GB" sz="2800" dirty="0"/>
          </a:p>
          <a:p>
            <a:r>
              <a:rPr lang="en-GB" sz="2800" dirty="0"/>
              <a:t>Work in pairs to help one another.</a:t>
            </a:r>
          </a:p>
          <a:p>
            <a:endParaRPr lang="en-GB" sz="2800" dirty="0"/>
          </a:p>
          <a:p>
            <a:r>
              <a:rPr lang="en-GB" sz="2800" dirty="0"/>
              <a:t>Not spend more than </a:t>
            </a:r>
            <a:r>
              <a:rPr lang="en-GB" sz="2800" b="1" dirty="0">
                <a:solidFill>
                  <a:srgbClr val="FF0000"/>
                </a:solidFill>
              </a:rPr>
              <a:t>3 minutes </a:t>
            </a:r>
            <a:r>
              <a:rPr lang="en-GB" sz="2800" dirty="0"/>
              <a:t>at</a:t>
            </a:r>
          </a:p>
          <a:p>
            <a:r>
              <a:rPr lang="en-GB" sz="2800" dirty="0"/>
              <a:t>each table!</a:t>
            </a:r>
          </a:p>
          <a:p>
            <a:endParaRPr lang="en-GB" sz="2800" dirty="0"/>
          </a:p>
          <a:p>
            <a:r>
              <a:rPr lang="en-GB" sz="2800" b="1" dirty="0">
                <a:solidFill>
                  <a:srgbClr val="FF0000"/>
                </a:solidFill>
              </a:rPr>
              <a:t>Visit all 5 tables</a:t>
            </a:r>
            <a:r>
              <a:rPr lang="en-GB" sz="2800" dirty="0"/>
              <a:t>.</a:t>
            </a:r>
          </a:p>
          <a:p>
            <a:endParaRPr lang="en-GB" sz="2800" dirty="0"/>
          </a:p>
          <a:p>
            <a:r>
              <a:rPr lang="en-GB" sz="2800" dirty="0"/>
              <a:t>Look out for keywords!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355" y="5492386"/>
            <a:ext cx="3935897" cy="1206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958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417" y="236620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hlinkClick r:id="rId2"/>
              </a:rPr>
              <a:t>https://play.kahoot.it/#/k/8042fbb1-3851-4d6a-b2e4-79bc3be6f02f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743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t="20495" r="31741"/>
          <a:stretch/>
        </p:blipFill>
        <p:spPr>
          <a:xfrm>
            <a:off x="2758249" y="3414076"/>
            <a:ext cx="5897570" cy="3254796"/>
          </a:xfrm>
          <a:prstGeom prst="rect">
            <a:avLst/>
          </a:prstGeom>
        </p:spPr>
      </p:pic>
      <p:sp>
        <p:nvSpPr>
          <p:cNvPr id="8" name="Arrow: Curved Down 7"/>
          <p:cNvSpPr/>
          <p:nvPr/>
        </p:nvSpPr>
        <p:spPr>
          <a:xfrm rot="21230654">
            <a:off x="4083238" y="2409172"/>
            <a:ext cx="2497113" cy="1319494"/>
          </a:xfrm>
          <a:prstGeom prst="curvedDownArrow">
            <a:avLst>
              <a:gd name="adj1" fmla="val 25000"/>
              <a:gd name="adj2" fmla="val 71582"/>
              <a:gd name="adj3" fmla="val 22778"/>
            </a:avLst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4675" y="1915265"/>
            <a:ext cx="4302287" cy="171890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517566" y="3530075"/>
            <a:ext cx="283596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+mj-lt"/>
              </a:rPr>
              <a:t>What are they key concepts of pilgrimage in Islam?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4914" y="3662470"/>
            <a:ext cx="1514793" cy="157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618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1635" y="543339"/>
            <a:ext cx="960782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600" b="1" dirty="0"/>
              <a:t>Lesson Objective / Nod y </a:t>
            </a:r>
            <a:r>
              <a:rPr lang="en-GB" sz="3600" b="1" dirty="0" err="1"/>
              <a:t>wers</a:t>
            </a:r>
            <a:r>
              <a:rPr lang="en-GB" sz="3600" b="1" dirty="0"/>
              <a:t>: </a:t>
            </a:r>
            <a:r>
              <a:rPr lang="en-GB" sz="3600" dirty="0"/>
              <a:t>To understand what the key concepts of pilgrimage in Islam are and to </a:t>
            </a:r>
            <a:r>
              <a:rPr lang="en-GB" sz="3600" dirty="0">
                <a:solidFill>
                  <a:srgbClr val="FF0000"/>
                </a:solidFill>
              </a:rPr>
              <a:t>describe the events that take place in the pilgrimage. </a:t>
            </a:r>
          </a:p>
        </p:txBody>
      </p:sp>
      <p:sp>
        <p:nvSpPr>
          <p:cNvPr id="4" name="Explosion: 14 Points 3"/>
          <p:cNvSpPr/>
          <p:nvPr/>
        </p:nvSpPr>
        <p:spPr>
          <a:xfrm>
            <a:off x="4479235" y="2093071"/>
            <a:ext cx="7182677" cy="4598504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What does a Muslim do on pilgrimage?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36105" y="3617457"/>
            <a:ext cx="384313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FF0000"/>
                </a:solidFill>
              </a:rPr>
              <a:t>Key Question /</a:t>
            </a:r>
          </a:p>
          <a:p>
            <a:r>
              <a:rPr lang="en-GB" sz="4400" dirty="0">
                <a:solidFill>
                  <a:srgbClr val="FF0000"/>
                </a:solidFill>
              </a:rPr>
              <a:t>Cwestiwn </a:t>
            </a:r>
            <a:r>
              <a:rPr lang="en-GB" sz="4400" dirty="0" err="1">
                <a:solidFill>
                  <a:srgbClr val="FF0000"/>
                </a:solidFill>
              </a:rPr>
              <a:t>Allweddol</a:t>
            </a:r>
            <a:r>
              <a:rPr lang="en-GB" sz="4400" dirty="0">
                <a:solidFill>
                  <a:srgbClr val="FF0000"/>
                </a:solidFill>
              </a:rPr>
              <a:t> :</a:t>
            </a:r>
          </a:p>
          <a:p>
            <a:endParaRPr lang="en-GB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716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895" y="79078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Stepping Stone 2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397" y="3968926"/>
            <a:ext cx="3651821" cy="204233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526157" y="1337436"/>
            <a:ext cx="4929809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Task/ </a:t>
            </a:r>
            <a:r>
              <a:rPr lang="en-GB" sz="2800" b="1" dirty="0" err="1"/>
              <a:t>Tasg</a:t>
            </a:r>
            <a:r>
              <a:rPr lang="en-GB" sz="2800" b="1" dirty="0"/>
              <a:t>: </a:t>
            </a:r>
            <a:r>
              <a:rPr lang="en-GB" sz="2800" dirty="0"/>
              <a:t>A Pilgrim’s Timeline</a:t>
            </a:r>
          </a:p>
          <a:p>
            <a:endParaRPr lang="en-GB" sz="2800" b="1" dirty="0"/>
          </a:p>
          <a:p>
            <a:r>
              <a:rPr lang="en-GB" sz="2800" dirty="0"/>
              <a:t>In your pairs, read the worksheets.</a:t>
            </a:r>
          </a:p>
          <a:p>
            <a:endParaRPr lang="en-GB" sz="2800" dirty="0"/>
          </a:p>
          <a:p>
            <a:r>
              <a:rPr lang="en-GB" sz="2800" dirty="0"/>
              <a:t>Cut out the statements and glue them in your book in the correct order.</a:t>
            </a:r>
          </a:p>
          <a:p>
            <a:endParaRPr lang="en-GB" sz="2800" dirty="0"/>
          </a:p>
          <a:p>
            <a:r>
              <a:rPr lang="en-GB" sz="2800" dirty="0"/>
              <a:t>The colour of the statements matches the colour of the speech bubbles.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80660" y="2279374"/>
            <a:ext cx="37139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Describe what happens on each day of the pilgrimage</a:t>
            </a:r>
            <a:r>
              <a:rPr lang="en-GB" sz="2400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12529" y="794096"/>
            <a:ext cx="1679471" cy="225287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32402" y="4689291"/>
            <a:ext cx="1780186" cy="168264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12529" y="3147601"/>
            <a:ext cx="1471108" cy="1440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6502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2845" y="324932"/>
            <a:ext cx="6727211" cy="315646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736" y="1754336"/>
            <a:ext cx="2225167" cy="25106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8593" y="925208"/>
            <a:ext cx="1414395" cy="82912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53838" y="3674364"/>
            <a:ext cx="5506218" cy="59063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53838" y="4826283"/>
            <a:ext cx="5506218" cy="59063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53838" y="5978202"/>
            <a:ext cx="5506218" cy="590632"/>
          </a:xfrm>
          <a:prstGeom prst="rect">
            <a:avLst/>
          </a:prstGeom>
        </p:spPr>
      </p:pic>
      <p:sp>
        <p:nvSpPr>
          <p:cNvPr id="10" name="Arrow: Down 9"/>
          <p:cNvSpPr/>
          <p:nvPr/>
        </p:nvSpPr>
        <p:spPr>
          <a:xfrm>
            <a:off x="6588897" y="4264996"/>
            <a:ext cx="436099" cy="414564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89752" y="5456851"/>
            <a:ext cx="469433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8018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2689" y="2800733"/>
            <a:ext cx="6986622" cy="33104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9220" y="2055589"/>
            <a:ext cx="3762857" cy="150338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809" y="2014281"/>
            <a:ext cx="1518036" cy="157290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258957" y="3659724"/>
            <a:ext cx="324678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are the key concepts of pilgrimage in Islam?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3926" y="3668300"/>
            <a:ext cx="1514793" cy="157527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5690" y="734010"/>
            <a:ext cx="3420152" cy="206672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2319" y="855257"/>
            <a:ext cx="1518036" cy="1572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919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39130" t="30522" r="38587" b="14854"/>
          <a:stretch/>
        </p:blipFill>
        <p:spPr>
          <a:xfrm>
            <a:off x="3472068" y="529578"/>
            <a:ext cx="4591680" cy="6328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8915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E4129E1942A84CA5D85470FB25F56B" ma:contentTypeVersion="14" ma:contentTypeDescription="Create a new document." ma:contentTypeScope="" ma:versionID="29e2e9826296eeb4e8978a0fa9d5dd44">
  <xsd:schema xmlns:xsd="http://www.w3.org/2001/XMLSchema" xmlns:xs="http://www.w3.org/2001/XMLSchema" xmlns:p="http://schemas.microsoft.com/office/2006/metadata/properties" xmlns:ns2="d0c16ae7-32b4-4740-b0a7-dfd26a9ffd57" xmlns:ns3="cf19616a-23ad-4fd8-a146-2d8a5c50165e" targetNamespace="http://schemas.microsoft.com/office/2006/metadata/properties" ma:root="true" ma:fieldsID="98347bbdb18a2ebb6be66997e41179ed" ns2:_="" ns3:_="">
    <xsd:import namespace="d0c16ae7-32b4-4740-b0a7-dfd26a9ffd57"/>
    <xsd:import namespace="cf19616a-23ad-4fd8-a146-2d8a5c50165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c16ae7-32b4-4740-b0a7-dfd26a9ffd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19616a-23ad-4fd8-a146-2d8a5c50165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65DB0FE-4E7C-4232-8FFF-F486277ACA2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c16ae7-32b4-4740-b0a7-dfd26a9ffd57"/>
    <ds:schemaRef ds:uri="cf19616a-23ad-4fd8-a146-2d8a5c50165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0CC5C44-4156-4538-AE6E-D8B78DC3782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EF49FA3A-DC6B-4584-B22E-029B2925267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874</TotalTime>
  <Words>400</Words>
  <Application>Microsoft Office PowerPoint</Application>
  <PresentationFormat>Widescreen</PresentationFormat>
  <Paragraphs>65</Paragraphs>
  <Slides>14</Slides>
  <Notes>0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Dydd Iau Hydref 12fed  </vt:lpstr>
      <vt:lpstr>PowerPoint Presentation</vt:lpstr>
      <vt:lpstr>PowerPoint Presentation</vt:lpstr>
      <vt:lpstr>Stepping Stone 1</vt:lpstr>
      <vt:lpstr>PowerPoint Presentation</vt:lpstr>
      <vt:lpstr>PowerPoint Presentation</vt:lpstr>
      <vt:lpstr>https://play.kahoot.it/#/k/8042fbb1-3851-4d6a-b2e4-79bc3be6f02f </vt:lpstr>
      <vt:lpstr>PowerPoint Presentation</vt:lpstr>
      <vt:lpstr>PowerPoint Presentation</vt:lpstr>
      <vt:lpstr>Stepping Stone 2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Lauren Slye</dc:creator>
  <cp:lastModifiedBy>Lauren Slye</cp:lastModifiedBy>
  <cp:revision>73</cp:revision>
  <dcterms:created xsi:type="dcterms:W3CDTF">2017-09-29T15:46:30Z</dcterms:created>
  <dcterms:modified xsi:type="dcterms:W3CDTF">2024-02-19T15:42:56Z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0x010100F3E4129E1942A84CA5D85470FB25F56B</vt:lpwstr>
  </property>
</Properties>
</file>