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handoutMasterIdLst>
    <p:handoutMasterId r:id="rId13"/>
  </p:handoutMasterIdLst>
  <p:sldIdLst>
    <p:sldId id="256" r:id="rId2"/>
    <p:sldId id="275" r:id="rId3"/>
    <p:sldId id="276" r:id="rId4"/>
    <p:sldId id="258" r:id="rId5"/>
    <p:sldId id="260" r:id="rId6"/>
    <p:sldId id="259" r:id="rId7"/>
    <p:sldId id="264" r:id="rId8"/>
    <p:sldId id="283" r:id="rId9"/>
    <p:sldId id="272" r:id="rId10"/>
    <p:sldId id="273" r:id="rId11"/>
    <p:sldId id="284" r:id="rId12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1" d="100"/>
          <a:sy n="111" d="100"/>
        </p:scale>
        <p:origin x="-1518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88712"/>
          </a:xfrm>
          <a:prstGeom prst="rect">
            <a:avLst/>
          </a:prstGeom>
        </p:spPr>
        <p:txBody>
          <a:bodyPr vert="horz" lIns="90198" tIns="45099" rIns="90198" bIns="4509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0198" tIns="45099" rIns="90198" bIns="45099" rtlCol="0"/>
          <a:lstStyle>
            <a:lvl1pPr algn="r">
              <a:defRPr sz="1200"/>
            </a:lvl1pPr>
          </a:lstStyle>
          <a:p>
            <a:fld id="{0B0F7B63-A0D4-468E-8CD3-B3B9A92B8448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83829"/>
            <a:ext cx="2914015" cy="488712"/>
          </a:xfrm>
          <a:prstGeom prst="rect">
            <a:avLst/>
          </a:prstGeom>
        </p:spPr>
        <p:txBody>
          <a:bodyPr vert="horz" lIns="90198" tIns="45099" rIns="90198" bIns="4509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09079" y="9283829"/>
            <a:ext cx="2914015" cy="488712"/>
          </a:xfrm>
          <a:prstGeom prst="rect">
            <a:avLst/>
          </a:prstGeom>
        </p:spPr>
        <p:txBody>
          <a:bodyPr vert="horz" lIns="90198" tIns="45099" rIns="90198" bIns="45099" rtlCol="0" anchor="b"/>
          <a:lstStyle>
            <a:lvl1pPr algn="r">
              <a:defRPr sz="1200"/>
            </a:lvl1pPr>
          </a:lstStyle>
          <a:p>
            <a:fld id="{0031EFF8-988C-4A7D-A840-B80355D5C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4625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48A1A44C-30F0-4CC1-B1B5-47D610C59504}" type="datetimeFigureOut">
              <a:rPr lang="en-US" smtClean="0"/>
              <a:t>1/26/2018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5D8DFA8A-E28D-44CD-8AE9-10073160991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1A44C-30F0-4CC1-B1B5-47D610C59504}" type="datetimeFigureOut">
              <a:rPr lang="en-US" smtClean="0"/>
              <a:t>1/26/2018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DFA8A-E28D-44CD-8AE9-10073160991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1A44C-30F0-4CC1-B1B5-47D610C59504}" type="datetimeFigureOut">
              <a:rPr lang="en-US" smtClean="0"/>
              <a:t>1/26/2018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DFA8A-E28D-44CD-8AE9-10073160991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1A44C-30F0-4CC1-B1B5-47D610C59504}" type="datetimeFigureOut">
              <a:rPr lang="en-US" smtClean="0"/>
              <a:t>1/26/2018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DFA8A-E28D-44CD-8AE9-10073160991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1A44C-30F0-4CC1-B1B5-47D610C59504}" type="datetimeFigureOut">
              <a:rPr lang="en-US" smtClean="0"/>
              <a:t>1/26/2018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DFA8A-E28D-44CD-8AE9-10073160991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1A44C-30F0-4CC1-B1B5-47D610C59504}" type="datetimeFigureOut">
              <a:rPr lang="en-US" smtClean="0"/>
              <a:t>1/26/2018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DFA8A-E28D-44CD-8AE9-10073160991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1A44C-30F0-4CC1-B1B5-47D610C59504}" type="datetimeFigureOut">
              <a:rPr lang="en-US" smtClean="0"/>
              <a:t>1/26/2018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DFA8A-E28D-44CD-8AE9-10073160991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48A1A44C-30F0-4CC1-B1B5-47D610C59504}" type="datetimeFigureOut">
              <a:rPr lang="en-US" smtClean="0"/>
              <a:t>1/26/2018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5D8DFA8A-E28D-44CD-8AE9-10073160991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48A1A44C-30F0-4CC1-B1B5-47D610C59504}" type="datetimeFigureOut">
              <a:rPr lang="en-US" smtClean="0"/>
              <a:t>1/26/2018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5D8DFA8A-E28D-44CD-8AE9-10073160991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1A44C-30F0-4CC1-B1B5-47D610C59504}" type="datetimeFigureOut">
              <a:rPr lang="en-US" smtClean="0"/>
              <a:t>1/26/2018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DFA8A-E28D-44CD-8AE9-10073160991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1A44C-30F0-4CC1-B1B5-47D610C59504}" type="datetimeFigureOut">
              <a:rPr lang="en-US" smtClean="0"/>
              <a:t>1/26/2018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DFA8A-E28D-44CD-8AE9-10073160991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4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8A1A44C-30F0-4CC1-B1B5-47D610C59504}" type="datetimeFigureOut">
              <a:rPr lang="en-US" smtClean="0"/>
              <a:t>1/26/2018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5D8DFA8A-E28D-44CD-8AE9-100731609918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Encouraging Critical Thinking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Antje Cockrill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1438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935018"/>
          </a:xfrm>
        </p:spPr>
        <p:txBody>
          <a:bodyPr>
            <a:normAutofit fontScale="90000"/>
          </a:bodyPr>
          <a:lstStyle/>
          <a:p>
            <a:r>
              <a:rPr lang="en-GB" sz="3600" dirty="0" smtClean="0"/>
              <a:t>Why is critical thinking important for research?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A well cultivated critical thinker:</a:t>
            </a:r>
            <a:endParaRPr lang="en-GB" dirty="0"/>
          </a:p>
          <a:p>
            <a:r>
              <a:rPr lang="en-GB" dirty="0"/>
              <a:t>raises vital questions and problems, formulating them clearly and </a:t>
            </a:r>
            <a:r>
              <a:rPr lang="en-GB" dirty="0" smtClean="0"/>
              <a:t>precisely </a:t>
            </a:r>
            <a:r>
              <a:rPr lang="en-GB" i="1" dirty="0" smtClean="0"/>
              <a:t>= Research objective and research questions</a:t>
            </a:r>
            <a:endParaRPr lang="en-GB" i="1" dirty="0"/>
          </a:p>
          <a:p>
            <a:r>
              <a:rPr lang="en-GB" dirty="0"/>
              <a:t>gathers and assesses relevant information, using abstract ideas to interpret it effectively comes to well-reasoned conclusions and solutions, testing them against relevant criteria and </a:t>
            </a:r>
            <a:r>
              <a:rPr lang="en-GB" dirty="0" smtClean="0"/>
              <a:t>standards = </a:t>
            </a:r>
            <a:r>
              <a:rPr lang="en-GB" i="1" dirty="0" smtClean="0"/>
              <a:t>Hypothesis/model development</a:t>
            </a:r>
            <a:endParaRPr lang="en-GB" i="1" dirty="0"/>
          </a:p>
          <a:p>
            <a:r>
              <a:rPr lang="en-GB" dirty="0"/>
              <a:t>thinks </a:t>
            </a:r>
            <a:r>
              <a:rPr lang="en-GB" dirty="0" smtClean="0"/>
              <a:t>open-mindedly </a:t>
            </a:r>
            <a:r>
              <a:rPr lang="en-GB" dirty="0"/>
              <a:t>within alternative systems of thought, recognizing and assessing, as need be, their assumptions, implications, and practical consequences; </a:t>
            </a:r>
            <a:r>
              <a:rPr lang="en-GB" i="1" dirty="0" smtClean="0"/>
              <a:t>= problem solving and innovation</a:t>
            </a:r>
            <a:endParaRPr lang="en-GB" i="1" dirty="0"/>
          </a:p>
          <a:p>
            <a:r>
              <a:rPr lang="en-GB" dirty="0"/>
              <a:t>communicates effectively with others in figuring out solutions to complex problems.</a:t>
            </a:r>
          </a:p>
          <a:p>
            <a:pPr marL="0" indent="0">
              <a:buNone/>
            </a:pPr>
            <a:endParaRPr lang="en-GB" i="1" dirty="0" smtClean="0"/>
          </a:p>
          <a:p>
            <a:pPr marL="0" indent="0">
              <a:buNone/>
            </a:pPr>
            <a:r>
              <a:rPr lang="en-GB" sz="1400" dirty="0" smtClean="0"/>
              <a:t>(Foundation for Critical Thinking)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61308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Common challenges for students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AutoNum type="arabicPeriod"/>
            </a:pPr>
            <a:r>
              <a:rPr lang="en-GB" dirty="0" smtClean="0"/>
              <a:t>The question is not clear – students have not understood the project brief fully; or have not developed a clear question, e.g. identified an appropriate management issue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dirty="0" smtClean="0"/>
              <a:t>Student support:</a:t>
            </a:r>
            <a:endParaRPr lang="en-GB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C</a:t>
            </a:r>
            <a:r>
              <a:rPr lang="en-GB" dirty="0" smtClean="0"/>
              <a:t>oncept checking (does each student know what he/she is doing?)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Identification of project </a:t>
            </a:r>
            <a:r>
              <a:rPr lang="en-GB" dirty="0" err="1" smtClean="0"/>
              <a:t>limitors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801972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Common challenges for students</a:t>
            </a:r>
            <a:endParaRPr lang="en-US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2. Students are not well prepared/have no foundation in the subject area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Student support:</a:t>
            </a:r>
          </a:p>
          <a:p>
            <a:r>
              <a:rPr lang="en-GB" dirty="0" smtClean="0"/>
              <a:t>Brainstorming</a:t>
            </a:r>
          </a:p>
          <a:p>
            <a:r>
              <a:rPr lang="en-GB" dirty="0" smtClean="0"/>
              <a:t>Point out seminal work for each student</a:t>
            </a:r>
          </a:p>
          <a:p>
            <a:r>
              <a:rPr lang="en-GB" dirty="0" smtClean="0"/>
              <a:t>Encourage independent reading</a:t>
            </a:r>
            <a:r>
              <a:rPr lang="en-GB" dirty="0"/>
              <a:t>; teach speed reading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697809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Common challenges for students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3. Students do not know how to search for information effectively and which information sources are appropriate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Student support:</a:t>
            </a:r>
          </a:p>
          <a:p>
            <a:r>
              <a:rPr lang="en-US" dirty="0" smtClean="0"/>
              <a:t>Build information literacy into your classes – not as an optional extra</a:t>
            </a:r>
          </a:p>
          <a:p>
            <a:r>
              <a:rPr lang="en-US" dirty="0" smtClean="0"/>
              <a:t>Create team challenges that depend on effective information searches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953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935018"/>
          </a:xfrm>
        </p:spPr>
        <p:txBody>
          <a:bodyPr>
            <a:normAutofit/>
          </a:bodyPr>
          <a:lstStyle/>
          <a:p>
            <a:r>
              <a:rPr lang="en-GB" sz="3600" dirty="0"/>
              <a:t>Common challenges for students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4. Students do not know how to structure the information they found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Student support:</a:t>
            </a:r>
          </a:p>
          <a:p>
            <a:r>
              <a:rPr lang="en-US" dirty="0" smtClean="0"/>
              <a:t>Encourage the use of visual presentation, models, mind maps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3586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Common challenges for </a:t>
            </a:r>
            <a:r>
              <a:rPr lang="en-GB" sz="3600" dirty="0" smtClean="0"/>
              <a:t>students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Students do not use appropriate language/terminology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Student support</a:t>
            </a:r>
            <a:endParaRPr lang="en-GB" dirty="0"/>
          </a:p>
          <a:p>
            <a:r>
              <a:rPr lang="en-GB" dirty="0" smtClean="0"/>
              <a:t>Encourage the use of critical/analytical language e.g.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98573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9706328"/>
              </p:ext>
            </p:extLst>
          </p:nvPr>
        </p:nvGraphicFramePr>
        <p:xfrm>
          <a:off x="1295400" y="838200"/>
          <a:ext cx="6096000" cy="54164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77481">
                <a:tc>
                  <a:txBody>
                    <a:bodyPr/>
                    <a:lstStyle/>
                    <a:p>
                      <a:r>
                        <a:rPr lang="en-GB" dirty="0" smtClean="0"/>
                        <a:t>Good practice (samples)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Not</a:t>
                      </a:r>
                      <a:r>
                        <a:rPr lang="en-GB" baseline="0" dirty="0" smtClean="0"/>
                        <a:t> as strong/descriptive</a:t>
                      </a:r>
                      <a:endParaRPr lang="en-GB" dirty="0"/>
                    </a:p>
                  </a:txBody>
                  <a:tcPr/>
                </a:tc>
              </a:tr>
              <a:tr h="824146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In comparison</a:t>
                      </a:r>
                      <a:r>
                        <a:rPr lang="en-GB" sz="1600" baseline="0" dirty="0" smtClean="0"/>
                        <a:t> to </a:t>
                      </a:r>
                      <a:r>
                        <a:rPr lang="en-GB" sz="1600" dirty="0" smtClean="0"/>
                        <a:t>Jones (2008)</a:t>
                      </a:r>
                      <a:r>
                        <a:rPr lang="en-GB" sz="1600" baseline="0" dirty="0" smtClean="0"/>
                        <a:t>, Smith (2009) …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Jones (2008) says … and Smith (2009) tells</a:t>
                      </a:r>
                      <a:r>
                        <a:rPr lang="en-GB" sz="1600" baseline="0" dirty="0" smtClean="0"/>
                        <a:t> us …</a:t>
                      </a:r>
                      <a:endParaRPr lang="en-GB" sz="1600" dirty="0"/>
                    </a:p>
                  </a:txBody>
                  <a:tcPr/>
                </a:tc>
              </a:tr>
              <a:tr h="477481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Jones (2008) agrees</a:t>
                      </a:r>
                      <a:r>
                        <a:rPr lang="en-GB" sz="1600" baseline="0" dirty="0" smtClean="0"/>
                        <a:t> with Smith (2009) on…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Jones (2008) states</a:t>
                      </a:r>
                      <a:r>
                        <a:rPr lang="en-GB" sz="1600" baseline="0" dirty="0" smtClean="0"/>
                        <a:t> …</a:t>
                      </a:r>
                      <a:endParaRPr lang="en-GB" sz="1600" dirty="0"/>
                    </a:p>
                  </a:txBody>
                  <a:tcPr/>
                </a:tc>
              </a:tr>
              <a:tr h="477481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In contrast to Jones (2008),</a:t>
                      </a:r>
                      <a:r>
                        <a:rPr lang="en-GB" sz="1600" baseline="0" dirty="0" smtClean="0"/>
                        <a:t> Smith (2009) maintains…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Jones (2008) maintains that … and Smith (2009) states..</a:t>
                      </a:r>
                      <a:endParaRPr lang="en-GB" sz="1600" dirty="0"/>
                    </a:p>
                  </a:txBody>
                  <a:tcPr/>
                </a:tc>
              </a:tr>
              <a:tr h="477481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Smith (2009) supports Jones (2008)</a:t>
                      </a:r>
                      <a:r>
                        <a:rPr lang="en-GB" sz="1600" baseline="0" dirty="0" smtClean="0"/>
                        <a:t> earlier work by also finding…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Jones (2008) says … and Smith (2009) tells</a:t>
                      </a:r>
                      <a:r>
                        <a:rPr lang="en-GB" sz="1600" baseline="0" dirty="0" smtClean="0"/>
                        <a:t> us …</a:t>
                      </a:r>
                      <a:endParaRPr lang="en-GB" sz="1600" dirty="0"/>
                    </a:p>
                  </a:txBody>
                  <a:tcPr/>
                </a:tc>
              </a:tr>
              <a:tr h="477481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The</a:t>
                      </a:r>
                      <a:r>
                        <a:rPr lang="en-GB" sz="1600" baseline="0" dirty="0" smtClean="0"/>
                        <a:t> literature remains ambiguous in this area, Smith (2009) and Jones (2008) come to different conclusions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/>
                        <a:t>Jones (2008) maintains that … and Smith (2009) states..</a:t>
                      </a:r>
                    </a:p>
                    <a:p>
                      <a:endParaRPr lang="en-GB" sz="1600" dirty="0"/>
                    </a:p>
                  </a:txBody>
                  <a:tcPr/>
                </a:tc>
              </a:tr>
              <a:tr h="477481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Jones (2008) comes to the conclusion that … which</a:t>
                      </a:r>
                      <a:r>
                        <a:rPr lang="en-GB" sz="1600" baseline="0" dirty="0" smtClean="0"/>
                        <a:t> has been expanded by Smith (2009) to include…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/>
                        <a:t>Jones (2008) claims that … and Smith (2009) states..</a:t>
                      </a:r>
                    </a:p>
                    <a:p>
                      <a:endParaRPr lang="en-GB" sz="1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72747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Common challenges for students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Lack of self awareness leading to assumptions, </a:t>
            </a:r>
            <a:r>
              <a:rPr lang="en-GB" dirty="0" err="1" smtClean="0"/>
              <a:t>sterotypes</a:t>
            </a:r>
            <a:r>
              <a:rPr lang="en-GB" dirty="0" smtClean="0"/>
              <a:t> and misconceptions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Student support </a:t>
            </a:r>
          </a:p>
          <a:p>
            <a:r>
              <a:rPr lang="en-GB" dirty="0" smtClean="0"/>
              <a:t>In formative feedback challenge assumptions and </a:t>
            </a:r>
            <a:r>
              <a:rPr lang="en-GB" dirty="0" err="1" smtClean="0"/>
              <a:t>sterotypes</a:t>
            </a:r>
            <a:r>
              <a:rPr lang="en-GB" dirty="0" smtClean="0"/>
              <a:t> e.g. “old people do not buy online”; “young people like fashionable clothes”</a:t>
            </a:r>
          </a:p>
          <a:p>
            <a:r>
              <a:rPr lang="en-GB" dirty="0" smtClean="0"/>
              <a:t>Use group sessions to raise awareness and get students into the habit of challenging themselves</a:t>
            </a:r>
          </a:p>
          <a:p>
            <a:r>
              <a:rPr lang="en-GB" dirty="0" smtClean="0"/>
              <a:t>Encourage thorough referencing of all stated facts – if a fact cannot be referenced, it’s an assumption</a:t>
            </a:r>
          </a:p>
          <a:p>
            <a:r>
              <a:rPr lang="en-GB" dirty="0" smtClean="0"/>
              <a:t>Get students to talk about their work with peers, answering questions</a:t>
            </a:r>
          </a:p>
        </p:txBody>
      </p:sp>
    </p:spTree>
    <p:extLst>
      <p:ext uri="{BB962C8B-B14F-4D97-AF65-F5344CB8AC3E}">
        <p14:creationId xmlns:p14="http://schemas.microsoft.com/office/powerpoint/2010/main" val="828597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782618"/>
          </a:xfrm>
        </p:spPr>
        <p:txBody>
          <a:bodyPr>
            <a:normAutofit/>
          </a:bodyPr>
          <a:lstStyle/>
          <a:p>
            <a:r>
              <a:rPr lang="en-US" sz="3200" dirty="0" smtClean="0"/>
              <a:t>More ideas for student support …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0" y="1600201"/>
            <a:ext cx="6135445" cy="4122868"/>
          </a:xfrm>
        </p:spPr>
        <p:txBody>
          <a:bodyPr>
            <a:normAutofit/>
          </a:bodyPr>
          <a:lstStyle/>
          <a:p>
            <a:r>
              <a:rPr lang="en-GB" dirty="0" smtClean="0"/>
              <a:t>Critical work is innovative, out of the box, different – but this work must be based on a sound understanding of the theoretical and applied background</a:t>
            </a:r>
          </a:p>
          <a:p>
            <a:r>
              <a:rPr lang="en-GB" dirty="0" smtClean="0"/>
              <a:t>Mini presentations can be used to encourage critical thinking by encouraging peer feedback</a:t>
            </a:r>
          </a:p>
          <a:p>
            <a:r>
              <a:rPr lang="en-GB" dirty="0" smtClean="0"/>
              <a:t>Share your own thought processes – why is a certain model/theory/strategy being used and not another?</a:t>
            </a:r>
          </a:p>
        </p:txBody>
      </p:sp>
    </p:spTree>
    <p:extLst>
      <p:ext uri="{BB962C8B-B14F-4D97-AF65-F5344CB8AC3E}">
        <p14:creationId xmlns:p14="http://schemas.microsoft.com/office/powerpoint/2010/main" val="2427378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And finally…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“The essence of the independent mind lies not in what it thinks, but in how it thinks.” </a:t>
            </a:r>
            <a:br>
              <a:rPr lang="en-GB" dirty="0"/>
            </a:br>
            <a:r>
              <a:rPr lang="en-GB" sz="1700" dirty="0" smtClean="0"/>
              <a:t>(Christopher </a:t>
            </a:r>
            <a:r>
              <a:rPr lang="en-GB" sz="1700" dirty="0"/>
              <a:t>Hitchens, </a:t>
            </a:r>
            <a:r>
              <a:rPr lang="en-GB" sz="1700" dirty="0" smtClean="0"/>
              <a:t>from </a:t>
            </a:r>
            <a:r>
              <a:rPr lang="en-GB" sz="1700" i="1" dirty="0" smtClean="0"/>
              <a:t>Letters </a:t>
            </a:r>
            <a:r>
              <a:rPr lang="en-GB" sz="1700" i="1" dirty="0"/>
              <a:t>to a Young </a:t>
            </a:r>
            <a:r>
              <a:rPr lang="en-GB" sz="1700" i="1" dirty="0" smtClean="0"/>
              <a:t>Contrarian</a:t>
            </a:r>
            <a:r>
              <a:rPr lang="en-GB" sz="1700" dirty="0" smtClean="0"/>
              <a:t>, 2001</a:t>
            </a:r>
            <a:r>
              <a:rPr lang="en-GB" sz="1700" b="1" dirty="0" smtClean="0"/>
              <a:t>.)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/>
              <a:t>“Responsibility to yourself means refusing to let others do your thinking, talking, and naming for you; it means learning to respect and use your own brains and instincts; hence, grappling with hard work.” </a:t>
            </a:r>
            <a:br>
              <a:rPr lang="en-GB" dirty="0"/>
            </a:br>
            <a:r>
              <a:rPr lang="en-GB" dirty="0" smtClean="0"/>
              <a:t>(</a:t>
            </a:r>
            <a:r>
              <a:rPr lang="en-GB" sz="1500" dirty="0" smtClean="0"/>
              <a:t>Adrienne Rich, from</a:t>
            </a:r>
            <a:r>
              <a:rPr lang="en-GB" sz="1500" i="1" dirty="0"/>
              <a:t> On Lies, Secrets, and Silence: Selected Prose </a:t>
            </a:r>
            <a:r>
              <a:rPr lang="en-GB" sz="1500" i="1" dirty="0" smtClean="0"/>
              <a:t>1966-1978</a:t>
            </a:r>
            <a:r>
              <a:rPr lang="en-GB" sz="1500" dirty="0" smtClean="0"/>
              <a:t>, </a:t>
            </a:r>
            <a:r>
              <a:rPr lang="en-GB" sz="1500" dirty="0"/>
              <a:t>1979</a:t>
            </a:r>
            <a:r>
              <a:rPr lang="en-GB" sz="1500" dirty="0" smtClean="0"/>
              <a:t>.)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1000179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Pushpin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Pushpin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328</TotalTime>
  <Words>567</Words>
  <Application>Microsoft Office PowerPoint</Application>
  <PresentationFormat>如螢幕大小 (4:3)</PresentationFormat>
  <Paragraphs>68</Paragraphs>
  <Slides>11</Slides>
  <Notes>0</Notes>
  <HiddenSlides>0</HiddenSlides>
  <MMClips>0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11</vt:i4>
      </vt:variant>
    </vt:vector>
  </HeadingPairs>
  <TitlesOfParts>
    <vt:vector size="12" baseType="lpstr">
      <vt:lpstr>Pushpin</vt:lpstr>
      <vt:lpstr>Encouraging Critical Thinking</vt:lpstr>
      <vt:lpstr>Why is critical thinking important for research?</vt:lpstr>
      <vt:lpstr>Common challenges for students</vt:lpstr>
      <vt:lpstr>Common challenges for students</vt:lpstr>
      <vt:lpstr>Common challenges for students</vt:lpstr>
      <vt:lpstr>Common challenges for students</vt:lpstr>
      <vt:lpstr>Common challenges for students</vt:lpstr>
      <vt:lpstr>PowerPoint 簡報</vt:lpstr>
      <vt:lpstr>Common challenges for students</vt:lpstr>
      <vt:lpstr>More ideas for student support …</vt:lpstr>
      <vt:lpstr>And finally…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JC</cp:lastModifiedBy>
  <cp:revision>23</cp:revision>
  <cp:lastPrinted>2018-01-16T11:49:01Z</cp:lastPrinted>
  <dcterms:created xsi:type="dcterms:W3CDTF">2014-02-27T08:42:05Z</dcterms:created>
  <dcterms:modified xsi:type="dcterms:W3CDTF">2018-01-26T04:19:14Z</dcterms:modified>
</cp:coreProperties>
</file>