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ebp" ContentType="image/jpe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30275213" cy="2138362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F4C4F9A-D32A-41F4-8EB3-58FA20C22835}">
          <p14:sldIdLst>
            <p14:sldId id="256"/>
          </p14:sldIdLst>
        </p14:section>
        <p14:section name="Untitled Section" id="{84CE6709-3E85-426E-B4B6-1D034FA981C6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>
    <p:restoredLeft sz="12710" autoAdjust="0"/>
    <p:restoredTop sz="94660"/>
  </p:normalViewPr>
  <p:slideViewPr>
    <p:cSldViewPr snapToGrid="0">
      <p:cViewPr>
        <p:scale>
          <a:sx n="20" d="100"/>
          <a:sy n="20" d="100"/>
        </p:scale>
        <p:origin x="1670" y="3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3499590"/>
            <a:ext cx="25733931" cy="7444669"/>
          </a:xfrm>
        </p:spPr>
        <p:txBody>
          <a:bodyPr anchor="b"/>
          <a:lstStyle>
            <a:lvl1pPr algn="ctr">
              <a:defRPr sz="1870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4402" y="11231355"/>
            <a:ext cx="22706410" cy="5162758"/>
          </a:xfrm>
        </p:spPr>
        <p:txBody>
          <a:bodyPr/>
          <a:lstStyle>
            <a:lvl1pPr marL="0" indent="0" algn="ctr">
              <a:buNone/>
              <a:defRPr sz="7483"/>
            </a:lvl1pPr>
            <a:lvl2pPr marL="1425595" indent="0" algn="ctr">
              <a:buNone/>
              <a:defRPr sz="6236"/>
            </a:lvl2pPr>
            <a:lvl3pPr marL="2851191" indent="0" algn="ctr">
              <a:buNone/>
              <a:defRPr sz="5613"/>
            </a:lvl3pPr>
            <a:lvl4pPr marL="4276786" indent="0" algn="ctr">
              <a:buNone/>
              <a:defRPr sz="4989"/>
            </a:lvl4pPr>
            <a:lvl5pPr marL="5702381" indent="0" algn="ctr">
              <a:buNone/>
              <a:defRPr sz="4989"/>
            </a:lvl5pPr>
            <a:lvl6pPr marL="7127977" indent="0" algn="ctr">
              <a:buNone/>
              <a:defRPr sz="4989"/>
            </a:lvl6pPr>
            <a:lvl7pPr marL="8553572" indent="0" algn="ctr">
              <a:buNone/>
              <a:defRPr sz="4989"/>
            </a:lvl7pPr>
            <a:lvl8pPr marL="9979167" indent="0" algn="ctr">
              <a:buNone/>
              <a:defRPr sz="4989"/>
            </a:lvl8pPr>
            <a:lvl9pPr marL="11404763" indent="0" algn="ctr">
              <a:buNone/>
              <a:defRPr sz="4989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25DD-B8F0-481E-9F2F-502F46B8ED93}" type="datetimeFigureOut">
              <a:rPr lang="en-IN" smtClean="0"/>
              <a:t>24-07-2026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FAF08-0568-494D-82B7-A809EC6ADF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504116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25DD-B8F0-481E-9F2F-502F46B8ED93}" type="datetimeFigureOut">
              <a:rPr lang="en-IN" smtClean="0"/>
              <a:t>24-07-2026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FAF08-0568-494D-82B7-A809EC6ADF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87307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654" y="5331063"/>
            <a:ext cx="26112371" cy="8894992"/>
          </a:xfrm>
        </p:spPr>
        <p:txBody>
          <a:bodyPr anchor="b"/>
          <a:lstStyle>
            <a:lvl1pPr>
              <a:defRPr sz="1870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65654" y="14310205"/>
            <a:ext cx="26112371" cy="4677666"/>
          </a:xfrm>
        </p:spPr>
        <p:txBody>
          <a:bodyPr/>
          <a:lstStyle>
            <a:lvl1pPr marL="0" indent="0">
              <a:buNone/>
              <a:defRPr sz="7483">
                <a:solidFill>
                  <a:schemeClr val="tx1">
                    <a:tint val="82000"/>
                  </a:schemeClr>
                </a:solidFill>
              </a:defRPr>
            </a:lvl1pPr>
            <a:lvl2pPr marL="1425595" indent="0">
              <a:buNone/>
              <a:defRPr sz="6236">
                <a:solidFill>
                  <a:schemeClr val="tx1">
                    <a:tint val="82000"/>
                  </a:schemeClr>
                </a:solidFill>
              </a:defRPr>
            </a:lvl2pPr>
            <a:lvl3pPr marL="2851191" indent="0">
              <a:buNone/>
              <a:defRPr sz="5613">
                <a:solidFill>
                  <a:schemeClr val="tx1">
                    <a:tint val="82000"/>
                  </a:schemeClr>
                </a:solidFill>
              </a:defRPr>
            </a:lvl3pPr>
            <a:lvl4pPr marL="4276786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4pPr>
            <a:lvl5pPr marL="5702381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5pPr>
            <a:lvl6pPr marL="7127977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6pPr>
            <a:lvl7pPr marL="8553572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7pPr>
            <a:lvl8pPr marL="9979167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8pPr>
            <a:lvl9pPr marL="11404763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25DD-B8F0-481E-9F2F-502F46B8ED93}" type="datetimeFigureOut">
              <a:rPr lang="en-IN" smtClean="0"/>
              <a:t>24-07-2026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FAF08-0568-494D-82B7-A809EC6ADF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48930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1421" y="5692400"/>
            <a:ext cx="12866966" cy="13567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26826" y="5692400"/>
            <a:ext cx="12866966" cy="13567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25DD-B8F0-481E-9F2F-502F46B8ED93}" type="datetimeFigureOut">
              <a:rPr lang="en-IN" smtClean="0"/>
              <a:t>24-07-2026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FAF08-0568-494D-82B7-A809EC6ADF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868247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138485"/>
            <a:ext cx="26112371" cy="4133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5368" y="5241960"/>
            <a:ext cx="12807832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5368" y="7810963"/>
            <a:ext cx="12807832" cy="11488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26828" y="5241960"/>
            <a:ext cx="12870909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26828" y="7810963"/>
            <a:ext cx="12870909" cy="11488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25DD-B8F0-481E-9F2F-502F46B8ED93}" type="datetimeFigureOut">
              <a:rPr lang="en-IN" smtClean="0"/>
              <a:t>24-07-2026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FAF08-0568-494D-82B7-A809EC6ADF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22524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25DD-B8F0-481E-9F2F-502F46B8ED93}" type="datetimeFigureOut">
              <a:rPr lang="en-IN" smtClean="0"/>
              <a:t>24-07-2026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FAF08-0568-494D-82B7-A809EC6ADF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692105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25DD-B8F0-481E-9F2F-502F46B8ED93}" type="datetimeFigureOut">
              <a:rPr lang="en-IN" smtClean="0"/>
              <a:t>24-07-2026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FAF08-0568-494D-82B7-A809EC6ADF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831346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909" y="3078850"/>
            <a:ext cx="15326827" cy="15196234"/>
          </a:xfrm>
        </p:spPr>
        <p:txBody>
          <a:bodyPr/>
          <a:lstStyle>
            <a:lvl1pPr>
              <a:defRPr sz="9978"/>
            </a:lvl1pPr>
            <a:lvl2pPr>
              <a:defRPr sz="8731"/>
            </a:lvl2pPr>
            <a:lvl3pPr>
              <a:defRPr sz="7483"/>
            </a:lvl3pPr>
            <a:lvl4pPr>
              <a:defRPr sz="6236"/>
            </a:lvl4pPr>
            <a:lvl5pPr>
              <a:defRPr sz="6236"/>
            </a:lvl5pPr>
            <a:lvl6pPr>
              <a:defRPr sz="6236"/>
            </a:lvl6pPr>
            <a:lvl7pPr>
              <a:defRPr sz="6236"/>
            </a:lvl7pPr>
            <a:lvl8pPr>
              <a:defRPr sz="6236"/>
            </a:lvl8pPr>
            <a:lvl9pPr>
              <a:defRPr sz="6236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25DD-B8F0-481E-9F2F-502F46B8ED93}" type="datetimeFigureOut">
              <a:rPr lang="en-IN" smtClean="0"/>
              <a:t>24-07-2026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FAF08-0568-494D-82B7-A809EC6ADF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97998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70909" y="3078850"/>
            <a:ext cx="15326827" cy="15196234"/>
          </a:xfrm>
        </p:spPr>
        <p:txBody>
          <a:bodyPr anchor="t"/>
          <a:lstStyle>
            <a:lvl1pPr marL="0" indent="0">
              <a:buNone/>
              <a:defRPr sz="9978"/>
            </a:lvl1pPr>
            <a:lvl2pPr marL="1425595" indent="0">
              <a:buNone/>
              <a:defRPr sz="8731"/>
            </a:lvl2pPr>
            <a:lvl3pPr marL="2851191" indent="0">
              <a:buNone/>
              <a:defRPr sz="7483"/>
            </a:lvl3pPr>
            <a:lvl4pPr marL="4276786" indent="0">
              <a:buNone/>
              <a:defRPr sz="6236"/>
            </a:lvl4pPr>
            <a:lvl5pPr marL="5702381" indent="0">
              <a:buNone/>
              <a:defRPr sz="6236"/>
            </a:lvl5pPr>
            <a:lvl6pPr marL="7127977" indent="0">
              <a:buNone/>
              <a:defRPr sz="6236"/>
            </a:lvl6pPr>
            <a:lvl7pPr marL="8553572" indent="0">
              <a:buNone/>
              <a:defRPr sz="6236"/>
            </a:lvl7pPr>
            <a:lvl8pPr marL="9979167" indent="0">
              <a:buNone/>
              <a:defRPr sz="6236"/>
            </a:lvl8pPr>
            <a:lvl9pPr marL="11404763" indent="0">
              <a:buNone/>
              <a:defRPr sz="623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25DD-B8F0-481E-9F2F-502F46B8ED93}" type="datetimeFigureOut">
              <a:rPr lang="en-IN" smtClean="0"/>
              <a:t>24-07-2026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FAF08-0568-494D-82B7-A809EC6ADF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55595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25DD-B8F0-481E-9F2F-502F46B8ED93}" type="datetimeFigureOut">
              <a:rPr lang="en-IN" smtClean="0"/>
              <a:t>24-07-2026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FAF08-0568-494D-82B7-A809EC6ADF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3139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665701" y="1138480"/>
            <a:ext cx="6528093" cy="1812163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81423" y="1138480"/>
            <a:ext cx="19205838" cy="181216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25DD-B8F0-481E-9F2F-502F46B8ED93}" type="datetimeFigureOut">
              <a:rPr lang="en-IN" smtClean="0"/>
              <a:t>24-07-2026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FAF08-0568-494D-82B7-A809EC6ADF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23805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  <a:alpha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81421" y="1138485"/>
            <a:ext cx="26112371" cy="4133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421" y="5692400"/>
            <a:ext cx="26112371" cy="13567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81421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74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E425DD-B8F0-481E-9F2F-502F46B8ED93}" type="datetimeFigureOut">
              <a:rPr lang="en-IN" smtClean="0"/>
              <a:t>24-07-2026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028665" y="19819457"/>
            <a:ext cx="10217884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74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81869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74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7AFAF08-0568-494D-82B7-A809EC6ADF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38475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2851191" rtl="0" eaLnBrk="1" latinLnBrk="0" hangingPunct="1">
        <a:lnSpc>
          <a:spcPct val="90000"/>
        </a:lnSpc>
        <a:spcBef>
          <a:spcPct val="0"/>
        </a:spcBef>
        <a:buNone/>
        <a:defRPr sz="137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12798" indent="-712798" algn="l" defTabSz="2851191" rtl="0" eaLnBrk="1" latinLnBrk="0" hangingPunct="1">
        <a:lnSpc>
          <a:spcPct val="90000"/>
        </a:lnSpc>
        <a:spcBef>
          <a:spcPts val="3118"/>
        </a:spcBef>
        <a:buFont typeface="Arial" panose="020B0604020202020204" pitchFamily="34" charset="0"/>
        <a:buChar char="•"/>
        <a:defRPr sz="8731" kern="1200">
          <a:solidFill>
            <a:schemeClr val="tx1"/>
          </a:solidFill>
          <a:latin typeface="+mn-lt"/>
          <a:ea typeface="+mn-ea"/>
          <a:cs typeface="+mn-cs"/>
        </a:defRPr>
      </a:lvl1pPr>
      <a:lvl2pPr marL="2138393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7483" kern="1200">
          <a:solidFill>
            <a:schemeClr val="tx1"/>
          </a:solidFill>
          <a:latin typeface="+mn-lt"/>
          <a:ea typeface="+mn-ea"/>
          <a:cs typeface="+mn-cs"/>
        </a:defRPr>
      </a:lvl2pPr>
      <a:lvl3pPr marL="3563988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6236" kern="1200">
          <a:solidFill>
            <a:schemeClr val="tx1"/>
          </a:solidFill>
          <a:latin typeface="+mn-lt"/>
          <a:ea typeface="+mn-ea"/>
          <a:cs typeface="+mn-cs"/>
        </a:defRPr>
      </a:lvl3pPr>
      <a:lvl4pPr marL="498958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6415179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84077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926637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10691965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211756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1pPr>
      <a:lvl2pPr marL="1425595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2pPr>
      <a:lvl3pPr marL="285119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3pPr>
      <a:lvl4pPr marL="4276786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570238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12797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8553572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997916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1404763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25.jpg"/><Relationship Id="rId3" Type="http://schemas.openxmlformats.org/officeDocument/2006/relationships/image" Target="../media/image2.jpe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5" Type="http://schemas.openxmlformats.org/officeDocument/2006/relationships/image" Target="../media/image24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28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32" Type="http://schemas.openxmlformats.org/officeDocument/2006/relationships/image" Target="../media/image31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jpe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31" Type="http://schemas.openxmlformats.org/officeDocument/2006/relationships/image" Target="../media/image30.jp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jpg"/><Relationship Id="rId30" Type="http://schemas.openxmlformats.org/officeDocument/2006/relationships/image" Target="../media/image29.web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8002FBA-35C8-004B-817F-C370BAF65458}"/>
              </a:ext>
            </a:extLst>
          </p:cNvPr>
          <p:cNvSpPr/>
          <p:nvPr/>
        </p:nvSpPr>
        <p:spPr>
          <a:xfrm>
            <a:off x="0" y="1"/>
            <a:ext cx="13188462" cy="464233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sz="280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8B46B446-0AD1-6140-53FA-05D6DCBFD0C0}"/>
              </a:ext>
            </a:extLst>
          </p:cNvPr>
          <p:cNvGrpSpPr/>
          <p:nvPr/>
        </p:nvGrpSpPr>
        <p:grpSpPr>
          <a:xfrm>
            <a:off x="0" y="5802923"/>
            <a:ext cx="8510954" cy="7455877"/>
            <a:chOff x="0" y="5802923"/>
            <a:chExt cx="8510954" cy="7455877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33EE8DD-2CF1-D622-30A2-5FAA767D0D08}"/>
                </a:ext>
              </a:extLst>
            </p:cNvPr>
            <p:cNvSpPr/>
            <p:nvPr/>
          </p:nvSpPr>
          <p:spPr>
            <a:xfrm>
              <a:off x="64844" y="6893166"/>
              <a:ext cx="4683002" cy="6365634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IN" sz="3200" dirty="0"/>
                <a:t>Ethical cosmetics brand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IN" sz="3200" dirty="0"/>
                <a:t>Handmade &amp; cruelty-free products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IN" sz="3200" dirty="0"/>
                <a:t>Package-free innovation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IN" sz="3200" dirty="0"/>
                <a:t>Responsibly sourced ingredients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IN" sz="3200" dirty="0"/>
                <a:t>Global sustainability leader</a:t>
              </a: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0E6E7E2-3435-9A6D-C564-4FB979332D21}"/>
                </a:ext>
              </a:extLst>
            </p:cNvPr>
            <p:cNvSpPr/>
            <p:nvPr/>
          </p:nvSpPr>
          <p:spPr>
            <a:xfrm>
              <a:off x="0" y="5802923"/>
              <a:ext cx="8510954" cy="1055077"/>
            </a:xfrm>
            <a:prstGeom prst="rect">
              <a:avLst/>
            </a:prstGeom>
          </p:spPr>
          <p:style>
            <a:lnRef idx="2">
              <a:schemeClr val="accent3">
                <a:shade val="15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6000" b="1" dirty="0"/>
                <a:t>About LUSH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796B69E2-B0EC-6D94-E90F-31F663A7BBF9}"/>
              </a:ext>
            </a:extLst>
          </p:cNvPr>
          <p:cNvGrpSpPr/>
          <p:nvPr/>
        </p:nvGrpSpPr>
        <p:grpSpPr>
          <a:xfrm>
            <a:off x="8510954" y="5802922"/>
            <a:ext cx="7772400" cy="7455877"/>
            <a:chOff x="0" y="5802923"/>
            <a:chExt cx="8510954" cy="7455877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9C8D1BF-FF05-8621-4D7A-8D37D587E4CD}"/>
                </a:ext>
              </a:extLst>
            </p:cNvPr>
            <p:cNvSpPr/>
            <p:nvPr/>
          </p:nvSpPr>
          <p:spPr>
            <a:xfrm>
              <a:off x="0" y="5802923"/>
              <a:ext cx="8510954" cy="7455877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83477B4-E202-CBB1-E309-F3F54865A77B}"/>
                </a:ext>
              </a:extLst>
            </p:cNvPr>
            <p:cNvSpPr/>
            <p:nvPr/>
          </p:nvSpPr>
          <p:spPr>
            <a:xfrm>
              <a:off x="0" y="5802923"/>
              <a:ext cx="8510954" cy="1055077"/>
            </a:xfrm>
            <a:prstGeom prst="rect">
              <a:avLst/>
            </a:prstGeom>
          </p:spPr>
          <p:style>
            <a:lnRef idx="2">
              <a:schemeClr val="accent3">
                <a:shade val="15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4400" b="1" dirty="0"/>
                <a:t>Why  This Brand Extension?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6379186-D1B2-9C4D-170D-C9A4ADA2D9C4}"/>
              </a:ext>
            </a:extLst>
          </p:cNvPr>
          <p:cNvGrpSpPr/>
          <p:nvPr/>
        </p:nvGrpSpPr>
        <p:grpSpPr>
          <a:xfrm>
            <a:off x="16283354" y="5789102"/>
            <a:ext cx="6858000" cy="7455877"/>
            <a:chOff x="0" y="5802923"/>
            <a:chExt cx="8510954" cy="7455877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8F3F4020-B678-A022-E92C-2BF650EE598A}"/>
                </a:ext>
              </a:extLst>
            </p:cNvPr>
            <p:cNvSpPr/>
            <p:nvPr/>
          </p:nvSpPr>
          <p:spPr>
            <a:xfrm>
              <a:off x="0" y="5802923"/>
              <a:ext cx="8510954" cy="7455877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07C035E2-3E94-20D9-5ECB-DF0D4E02E6FD}"/>
                </a:ext>
              </a:extLst>
            </p:cNvPr>
            <p:cNvSpPr/>
            <p:nvPr/>
          </p:nvSpPr>
          <p:spPr>
            <a:xfrm>
              <a:off x="0" y="5802923"/>
              <a:ext cx="8510954" cy="1055077"/>
            </a:xfrm>
            <a:prstGeom prst="rect">
              <a:avLst/>
            </a:prstGeom>
          </p:spPr>
          <p:style>
            <a:lnRef idx="2">
              <a:schemeClr val="accent3">
                <a:shade val="15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4000" b="1" dirty="0"/>
                <a:t>Why Consumer Will Love It?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73DA608-D214-CA02-F38D-60193BBDF422}"/>
              </a:ext>
            </a:extLst>
          </p:cNvPr>
          <p:cNvGrpSpPr/>
          <p:nvPr/>
        </p:nvGrpSpPr>
        <p:grpSpPr>
          <a:xfrm>
            <a:off x="23141354" y="5802921"/>
            <a:ext cx="7069016" cy="7455877"/>
            <a:chOff x="0" y="5802923"/>
            <a:chExt cx="8510954" cy="7455877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66BD342-04AA-E8CD-6C49-4A444D038154}"/>
                </a:ext>
              </a:extLst>
            </p:cNvPr>
            <p:cNvSpPr/>
            <p:nvPr/>
          </p:nvSpPr>
          <p:spPr>
            <a:xfrm>
              <a:off x="0" y="5802923"/>
              <a:ext cx="8510954" cy="7455877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4DA221CE-EE7B-D112-4435-CB2A6E09D408}"/>
                </a:ext>
              </a:extLst>
            </p:cNvPr>
            <p:cNvSpPr/>
            <p:nvPr/>
          </p:nvSpPr>
          <p:spPr>
            <a:xfrm>
              <a:off x="0" y="5802923"/>
              <a:ext cx="8510954" cy="1055077"/>
            </a:xfrm>
            <a:prstGeom prst="rect">
              <a:avLst/>
            </a:prstGeom>
          </p:spPr>
          <p:style>
            <a:lnRef idx="2">
              <a:schemeClr val="accent3">
                <a:shade val="15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4800" b="1" dirty="0"/>
                <a:t>Market Opportunity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546F790-6AEA-A065-3C0C-F5B01202F9F5}"/>
              </a:ext>
            </a:extLst>
          </p:cNvPr>
          <p:cNvGrpSpPr/>
          <p:nvPr/>
        </p:nvGrpSpPr>
        <p:grpSpPr>
          <a:xfrm>
            <a:off x="0" y="13293966"/>
            <a:ext cx="7666892" cy="6576649"/>
            <a:chOff x="0" y="5802923"/>
            <a:chExt cx="8510954" cy="7455877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E55F2EF-07B4-360D-8E98-460311231301}"/>
                </a:ext>
              </a:extLst>
            </p:cNvPr>
            <p:cNvSpPr/>
            <p:nvPr/>
          </p:nvSpPr>
          <p:spPr>
            <a:xfrm>
              <a:off x="0" y="5802923"/>
              <a:ext cx="8510954" cy="7455877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0A1A0347-4D9E-E906-B97B-2803533A95BB}"/>
                </a:ext>
              </a:extLst>
            </p:cNvPr>
            <p:cNvSpPr/>
            <p:nvPr/>
          </p:nvSpPr>
          <p:spPr>
            <a:xfrm>
              <a:off x="0" y="5802923"/>
              <a:ext cx="8510954" cy="1055077"/>
            </a:xfrm>
            <a:prstGeom prst="rect">
              <a:avLst/>
            </a:prstGeom>
          </p:spPr>
          <p:style>
            <a:lnRef idx="2">
              <a:schemeClr val="accent3">
                <a:shade val="15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4400" b="1" dirty="0"/>
                <a:t>Sustainability Impact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D5E272E-9ECE-3C3F-54DA-B96E4A087E1C}"/>
              </a:ext>
            </a:extLst>
          </p:cNvPr>
          <p:cNvGrpSpPr/>
          <p:nvPr/>
        </p:nvGrpSpPr>
        <p:grpSpPr>
          <a:xfrm>
            <a:off x="7666892" y="13293966"/>
            <a:ext cx="9161585" cy="6576649"/>
            <a:chOff x="0" y="5802923"/>
            <a:chExt cx="8510954" cy="7455877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B6673DC2-A5DC-8B80-465E-B51329D70514}"/>
                </a:ext>
              </a:extLst>
            </p:cNvPr>
            <p:cNvSpPr/>
            <p:nvPr/>
          </p:nvSpPr>
          <p:spPr>
            <a:xfrm>
              <a:off x="0" y="5802923"/>
              <a:ext cx="8510954" cy="7455877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56E76E66-A17C-1DEE-42F9-F51AC4C9BDC2}"/>
                </a:ext>
              </a:extLst>
            </p:cNvPr>
            <p:cNvSpPr/>
            <p:nvPr/>
          </p:nvSpPr>
          <p:spPr>
            <a:xfrm>
              <a:off x="0" y="5802923"/>
              <a:ext cx="8510954" cy="1055077"/>
            </a:xfrm>
            <a:prstGeom prst="rect">
              <a:avLst/>
            </a:prstGeom>
          </p:spPr>
          <p:style>
            <a:lnRef idx="2">
              <a:schemeClr val="accent3">
                <a:shade val="15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4400" b="1" dirty="0"/>
                <a:t>Alignment with SDGs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67E3552-18F5-5A97-ADF3-1DCDEFFD781E}"/>
              </a:ext>
            </a:extLst>
          </p:cNvPr>
          <p:cNvGrpSpPr/>
          <p:nvPr/>
        </p:nvGrpSpPr>
        <p:grpSpPr>
          <a:xfrm>
            <a:off x="16971701" y="13329133"/>
            <a:ext cx="13238669" cy="6576649"/>
            <a:chOff x="0" y="5802923"/>
            <a:chExt cx="8510954" cy="7455877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7B2F4CC4-2950-697B-0F27-6FA807FEB552}"/>
                </a:ext>
              </a:extLst>
            </p:cNvPr>
            <p:cNvSpPr/>
            <p:nvPr/>
          </p:nvSpPr>
          <p:spPr>
            <a:xfrm>
              <a:off x="0" y="5802923"/>
              <a:ext cx="8510954" cy="7455877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D5869F57-9FD3-B8EE-2A89-FAC5B1561EDE}"/>
                </a:ext>
              </a:extLst>
            </p:cNvPr>
            <p:cNvSpPr/>
            <p:nvPr/>
          </p:nvSpPr>
          <p:spPr>
            <a:xfrm>
              <a:off x="0" y="5802923"/>
              <a:ext cx="8510954" cy="1055077"/>
            </a:xfrm>
            <a:prstGeom prst="rect">
              <a:avLst/>
            </a:prstGeom>
          </p:spPr>
          <p:style>
            <a:lnRef idx="2">
              <a:schemeClr val="accent3">
                <a:shade val="15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96A1BBFA-3806-E084-A76C-0440D099DBE1}"/>
              </a:ext>
            </a:extLst>
          </p:cNvPr>
          <p:cNvSpPr/>
          <p:nvPr/>
        </p:nvSpPr>
        <p:spPr>
          <a:xfrm>
            <a:off x="-1" y="20222308"/>
            <a:ext cx="30275213" cy="1161317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CA94BDC0-32B7-C48F-E4A3-C61D096712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44" y="64526"/>
            <a:ext cx="12924334" cy="31772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3" name="Picture 32" descr="LUSH cosmetics use Polygood® panels in 30 stores worldwide">
            <a:extLst>
              <a:ext uri="{FF2B5EF4-FFF2-40B4-BE49-F238E27FC236}">
                <a16:creationId xmlns:a16="http://schemas.microsoft.com/office/drawing/2014/main" id="{2CFD2F89-378F-8A2F-6F3D-E6E0F4E8E7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7847" y="10515604"/>
            <a:ext cx="3763108" cy="2740278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24481E3B-9688-00F7-F856-7462F311AB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4660" y="7133844"/>
            <a:ext cx="3429479" cy="2695951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B3EF0150-A0FF-2757-2402-02EAACC589FB}"/>
              </a:ext>
            </a:extLst>
          </p:cNvPr>
          <p:cNvSpPr/>
          <p:nvPr/>
        </p:nvSpPr>
        <p:spPr>
          <a:xfrm>
            <a:off x="8827477" y="7133844"/>
            <a:ext cx="3692768" cy="884738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4000" b="1" dirty="0">
                <a:solidFill>
                  <a:schemeClr val="accent6">
                    <a:lumMod val="50000"/>
                  </a:schemeClr>
                </a:solidFill>
              </a:rPr>
              <a:t>The Challenge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B883F2C-C0D2-B5E6-3290-90DA9861F1ED}"/>
              </a:ext>
            </a:extLst>
          </p:cNvPr>
          <p:cNvSpPr/>
          <p:nvPr/>
        </p:nvSpPr>
        <p:spPr>
          <a:xfrm>
            <a:off x="8704386" y="10325629"/>
            <a:ext cx="3692768" cy="884738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3200" b="1" dirty="0">
                <a:solidFill>
                  <a:schemeClr val="accent6">
                    <a:lumMod val="50000"/>
                  </a:schemeClr>
                </a:solidFill>
              </a:rPr>
              <a:t>Our Solution</a:t>
            </a:r>
          </a:p>
          <a:p>
            <a:pPr algn="ctr"/>
            <a:r>
              <a:rPr lang="en-IN" sz="3200" b="1" dirty="0">
                <a:solidFill>
                  <a:schemeClr val="accent6">
                    <a:lumMod val="50000"/>
                  </a:schemeClr>
                </a:solidFill>
              </a:rPr>
              <a:t>LUSH Refill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64A01EBD-4851-9649-07F8-EF4D8C23CEB5}"/>
              </a:ext>
            </a:extLst>
          </p:cNvPr>
          <p:cNvSpPr/>
          <p:nvPr/>
        </p:nvSpPr>
        <p:spPr>
          <a:xfrm>
            <a:off x="8581295" y="11340025"/>
            <a:ext cx="3692768" cy="1602248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b="1" dirty="0">
                <a:solidFill>
                  <a:schemeClr val="accent6">
                    <a:lumMod val="50000"/>
                  </a:schemeClr>
                </a:solidFill>
              </a:rPr>
              <a:t>A refill range of: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IN" b="1" dirty="0">
                <a:solidFill>
                  <a:schemeClr val="accent6">
                    <a:lumMod val="50000"/>
                  </a:schemeClr>
                </a:solidFill>
              </a:rPr>
              <a:t>Multi-purpose cleaner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IN" b="1" dirty="0">
                <a:solidFill>
                  <a:schemeClr val="accent6">
                    <a:lumMod val="50000"/>
                  </a:schemeClr>
                </a:solidFill>
              </a:rPr>
              <a:t>Dishwashing liquid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IN" b="1" dirty="0">
                <a:solidFill>
                  <a:schemeClr val="accent6">
                    <a:lumMod val="50000"/>
                  </a:schemeClr>
                </a:solidFill>
              </a:rPr>
              <a:t>Laundry detergent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IN" b="1" dirty="0">
                <a:solidFill>
                  <a:schemeClr val="accent6">
                    <a:lumMod val="50000"/>
                  </a:schemeClr>
                </a:solidFill>
              </a:rPr>
              <a:t>Cleaning tablets</a:t>
            </a:r>
          </a:p>
          <a:p>
            <a:pPr algn="ctr"/>
            <a:endParaRPr lang="en-IN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987CB06-BF22-5DEB-1F30-27110A1055B2}"/>
              </a:ext>
            </a:extLst>
          </p:cNvPr>
          <p:cNvSpPr/>
          <p:nvPr/>
        </p:nvSpPr>
        <p:spPr>
          <a:xfrm>
            <a:off x="8510955" y="12855682"/>
            <a:ext cx="7719645" cy="55987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2400" b="1" dirty="0"/>
              <a:t>Reusable bottle + Refill stations + Less Plastic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D06A7E75-EFFA-59D4-7CB5-9AA0011E0B23}"/>
              </a:ext>
            </a:extLst>
          </p:cNvPr>
          <p:cNvSpPr/>
          <p:nvPr/>
        </p:nvSpPr>
        <p:spPr>
          <a:xfrm>
            <a:off x="8757137" y="8860600"/>
            <a:ext cx="1881551" cy="884737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b="1" dirty="0">
                <a:solidFill>
                  <a:schemeClr val="accent6">
                    <a:lumMod val="50000"/>
                  </a:schemeClr>
                </a:solidFill>
              </a:rPr>
              <a:t>Plastic packaging waste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D6C9F759-5FF6-9302-CC19-82A66C0B7FA4}"/>
              </a:ext>
            </a:extLst>
          </p:cNvPr>
          <p:cNvSpPr/>
          <p:nvPr/>
        </p:nvSpPr>
        <p:spPr>
          <a:xfrm>
            <a:off x="10225696" y="8911303"/>
            <a:ext cx="1881551" cy="884737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b="1" dirty="0">
                <a:solidFill>
                  <a:schemeClr val="accent6">
                    <a:lumMod val="50000"/>
                  </a:schemeClr>
                </a:solidFill>
              </a:rPr>
              <a:t>Single-use cleaning bottles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7B08B7F-FBBB-68A1-E61E-F970451BCA51}"/>
              </a:ext>
            </a:extLst>
          </p:cNvPr>
          <p:cNvSpPr/>
          <p:nvPr/>
        </p:nvSpPr>
        <p:spPr>
          <a:xfrm>
            <a:off x="11958025" y="8873218"/>
            <a:ext cx="1881551" cy="884737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b="1" dirty="0">
                <a:solidFill>
                  <a:schemeClr val="accent6">
                    <a:lumMod val="50000"/>
                  </a:schemeClr>
                </a:solidFill>
              </a:rPr>
              <a:t>Climate change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28FFD3B-E5B0-5BC4-D8E3-A5A3C63AE67D}"/>
              </a:ext>
            </a:extLst>
          </p:cNvPr>
          <p:cNvSpPr/>
          <p:nvPr/>
        </p:nvSpPr>
        <p:spPr>
          <a:xfrm>
            <a:off x="13873995" y="9150953"/>
            <a:ext cx="2180258" cy="907256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b="1" dirty="0">
                <a:solidFill>
                  <a:schemeClr val="accent6">
                    <a:lumMod val="50000"/>
                  </a:schemeClr>
                </a:solidFill>
              </a:rPr>
              <a:t>Rising consumer demand for sustainable products</a:t>
            </a:r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FFCC2114-D6BA-CA2B-E1FF-760D3AA2B7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76421" y="8183378"/>
            <a:ext cx="771633" cy="657317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C2872F1E-DC19-E78E-8F98-12CAE862146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19783" y="8281948"/>
            <a:ext cx="485843" cy="676369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93D52E71-26B8-B639-1B3D-C2A2306600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397154" y="8377196"/>
            <a:ext cx="685896" cy="619211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A287937A-4415-7FD6-5816-AC30AD83CDE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274578" y="8183377"/>
            <a:ext cx="1103839" cy="798521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13982996-9189-63CF-05F9-0563D8FAF52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989178" y="10325629"/>
            <a:ext cx="2942484" cy="2411623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7A5F8C20-EC66-58A7-97ED-DCBB03EF28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69615" y="11262462"/>
            <a:ext cx="1416951" cy="1113881"/>
          </a:xfrm>
          <a:prstGeom prst="rect">
            <a:avLst/>
          </a:prstGeom>
        </p:spPr>
      </p:pic>
      <p:sp>
        <p:nvSpPr>
          <p:cNvPr id="65" name="Rectangle 64">
            <a:extLst>
              <a:ext uri="{FF2B5EF4-FFF2-40B4-BE49-F238E27FC236}">
                <a16:creationId xmlns:a16="http://schemas.microsoft.com/office/drawing/2014/main" id="{6C32A6E9-C777-4B56-1A39-C84EE92E2DF7}"/>
              </a:ext>
            </a:extLst>
          </p:cNvPr>
          <p:cNvSpPr/>
          <p:nvPr/>
        </p:nvSpPr>
        <p:spPr>
          <a:xfrm>
            <a:off x="18816032" y="7160704"/>
            <a:ext cx="4334785" cy="4559674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IN" sz="2800" b="1" dirty="0">
                <a:solidFill>
                  <a:schemeClr val="accent6">
                    <a:lumMod val="50000"/>
                  </a:schemeClr>
                </a:solidFill>
              </a:rPr>
              <a:t>Zero-waste lifestyle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IN" sz="2800" b="1" dirty="0">
                <a:solidFill>
                  <a:schemeClr val="accent6">
                    <a:lumMod val="50000"/>
                  </a:schemeClr>
                </a:solidFill>
              </a:rPr>
              <a:t>Convenient refill systems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IN" sz="2800" b="1" dirty="0">
                <a:solidFill>
                  <a:schemeClr val="accent6">
                    <a:lumMod val="50000"/>
                  </a:schemeClr>
                </a:solidFill>
              </a:rPr>
              <a:t>Premium natural ingredients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IN" sz="2800" b="1" dirty="0">
                <a:solidFill>
                  <a:schemeClr val="accent6">
                    <a:lumMod val="50000"/>
                  </a:schemeClr>
                </a:solidFill>
              </a:rPr>
              <a:t>Trusted LUSH ethical reputation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IN" sz="2800" b="1" dirty="0">
                <a:solidFill>
                  <a:schemeClr val="accent6">
                    <a:lumMod val="50000"/>
                  </a:schemeClr>
                </a:solidFill>
              </a:rPr>
              <a:t>Cost savings through refills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IN" sz="2800" b="1" dirty="0">
                <a:solidFill>
                  <a:schemeClr val="accent6">
                    <a:lumMod val="50000"/>
                  </a:schemeClr>
                </a:solidFill>
              </a:rPr>
              <a:t>High cleaning performance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IN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AB0B698B-410B-AC9C-323A-93F74F19346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7401713" y="11804532"/>
            <a:ext cx="4832298" cy="1208075"/>
          </a:xfrm>
          <a:prstGeom prst="rect">
            <a:avLst/>
          </a:prstGeom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id="{F88FAF16-1172-F6B3-0E74-564F85251624}"/>
              </a:ext>
            </a:extLst>
          </p:cNvPr>
          <p:cNvSpPr/>
          <p:nvPr/>
        </p:nvSpPr>
        <p:spPr>
          <a:xfrm>
            <a:off x="25739577" y="7326069"/>
            <a:ext cx="4334785" cy="3365743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2800" b="1" dirty="0">
                <a:solidFill>
                  <a:schemeClr val="accent6">
                    <a:lumMod val="50000"/>
                  </a:schemeClr>
                </a:solidFill>
              </a:rPr>
              <a:t>Growth of eco-conscious consumers</a:t>
            </a:r>
          </a:p>
          <a:p>
            <a:pPr algn="ctr"/>
            <a:r>
              <a:rPr lang="en-IN" sz="2800" b="1" dirty="0">
                <a:solidFill>
                  <a:schemeClr val="accent6">
                    <a:lumMod val="50000"/>
                  </a:schemeClr>
                </a:solidFill>
              </a:rPr>
              <a:t>Circular economy</a:t>
            </a:r>
          </a:p>
          <a:p>
            <a:pPr algn="ctr"/>
            <a:r>
              <a:rPr lang="en-IN" sz="2800" b="1" dirty="0">
                <a:solidFill>
                  <a:schemeClr val="accent6">
                    <a:lumMod val="50000"/>
                  </a:schemeClr>
                </a:solidFill>
              </a:rPr>
              <a:t>Sustainable  household products</a:t>
            </a:r>
          </a:p>
          <a:p>
            <a:pPr algn="ctr"/>
            <a:r>
              <a:rPr lang="en-IN" sz="2800" b="1" dirty="0">
                <a:solidFill>
                  <a:schemeClr val="accent6">
                    <a:lumMod val="50000"/>
                  </a:schemeClr>
                </a:solidFill>
              </a:rPr>
              <a:t>Plastic reduction initiatives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1988E200-984C-D93D-285F-E6D946F8C96B}"/>
              </a:ext>
            </a:extLst>
          </p:cNvPr>
          <p:cNvSpPr/>
          <p:nvPr/>
        </p:nvSpPr>
        <p:spPr>
          <a:xfrm>
            <a:off x="23572184" y="11043505"/>
            <a:ext cx="4334785" cy="205701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2800" b="1" dirty="0">
                <a:solidFill>
                  <a:schemeClr val="accent6">
                    <a:lumMod val="50000"/>
                  </a:schemeClr>
                </a:solidFill>
              </a:rPr>
              <a:t>Increased customer loyalty</a:t>
            </a:r>
          </a:p>
          <a:p>
            <a:pPr algn="ctr"/>
            <a:r>
              <a:rPr lang="en-IN" sz="2800" b="1" dirty="0">
                <a:solidFill>
                  <a:schemeClr val="accent6">
                    <a:lumMod val="50000"/>
                  </a:schemeClr>
                </a:solidFill>
              </a:rPr>
              <a:t>New revenue stream</a:t>
            </a:r>
          </a:p>
          <a:p>
            <a:pPr algn="ctr"/>
            <a:r>
              <a:rPr lang="en-IN" sz="2800" b="1" dirty="0">
                <a:solidFill>
                  <a:schemeClr val="accent6">
                    <a:lumMod val="50000"/>
                  </a:schemeClr>
                </a:solidFill>
              </a:rPr>
              <a:t>Competitive advantage</a:t>
            </a:r>
          </a:p>
        </p:txBody>
      </p:sp>
      <p:pic>
        <p:nvPicPr>
          <p:cNvPr id="89" name="Picture 88">
            <a:extLst>
              <a:ext uri="{FF2B5EF4-FFF2-40B4-BE49-F238E27FC236}">
                <a16:creationId xmlns:a16="http://schemas.microsoft.com/office/drawing/2014/main" id="{0C29F567-7A3E-1987-B78F-C63E1E8DDF9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3190932" y="11153452"/>
            <a:ext cx="759592" cy="651080"/>
          </a:xfrm>
          <a:prstGeom prst="rect">
            <a:avLst/>
          </a:prstGeom>
        </p:spPr>
      </p:pic>
      <p:pic>
        <p:nvPicPr>
          <p:cNvPr id="91" name="Picture 90">
            <a:extLst>
              <a:ext uri="{FF2B5EF4-FFF2-40B4-BE49-F238E27FC236}">
                <a16:creationId xmlns:a16="http://schemas.microsoft.com/office/drawing/2014/main" id="{8DE0CA29-7304-D433-A41E-87F3F1037D7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3264454" y="11802979"/>
            <a:ext cx="759592" cy="651080"/>
          </a:xfrm>
          <a:prstGeom prst="rect">
            <a:avLst/>
          </a:prstGeom>
        </p:spPr>
      </p:pic>
      <p:pic>
        <p:nvPicPr>
          <p:cNvPr id="93" name="Picture 92">
            <a:extLst>
              <a:ext uri="{FF2B5EF4-FFF2-40B4-BE49-F238E27FC236}">
                <a16:creationId xmlns:a16="http://schemas.microsoft.com/office/drawing/2014/main" id="{3B2EA39A-9783-3DD4-60FE-9E90D76A834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3264454" y="12447123"/>
            <a:ext cx="759592" cy="651080"/>
          </a:xfrm>
          <a:prstGeom prst="rect">
            <a:avLst/>
          </a:prstGeom>
        </p:spPr>
      </p:pic>
      <p:pic>
        <p:nvPicPr>
          <p:cNvPr id="95" name="Picture 94">
            <a:extLst>
              <a:ext uri="{FF2B5EF4-FFF2-40B4-BE49-F238E27FC236}">
                <a16:creationId xmlns:a16="http://schemas.microsoft.com/office/drawing/2014/main" id="{FC4F2968-2BAE-8208-0FA2-2C0C004AC6A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882882" y="7428312"/>
            <a:ext cx="702250" cy="682184"/>
          </a:xfrm>
          <a:prstGeom prst="rect">
            <a:avLst/>
          </a:prstGeom>
        </p:spPr>
      </p:pic>
      <p:pic>
        <p:nvPicPr>
          <p:cNvPr id="97" name="Picture 96">
            <a:extLst>
              <a:ext uri="{FF2B5EF4-FFF2-40B4-BE49-F238E27FC236}">
                <a16:creationId xmlns:a16="http://schemas.microsoft.com/office/drawing/2014/main" id="{02723DB3-E1BC-1DB5-E845-EBC55B17435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4901319" y="8175336"/>
            <a:ext cx="702250" cy="628328"/>
          </a:xfrm>
          <a:prstGeom prst="rect">
            <a:avLst/>
          </a:prstGeom>
        </p:spPr>
      </p:pic>
      <p:pic>
        <p:nvPicPr>
          <p:cNvPr id="99" name="Picture 98">
            <a:extLst>
              <a:ext uri="{FF2B5EF4-FFF2-40B4-BE49-F238E27FC236}">
                <a16:creationId xmlns:a16="http://schemas.microsoft.com/office/drawing/2014/main" id="{AD4D812B-06CB-4C66-74BE-B4F59A3FEA3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4995273" y="8983267"/>
            <a:ext cx="628328" cy="628328"/>
          </a:xfrm>
          <a:prstGeom prst="rect">
            <a:avLst/>
          </a:prstGeom>
        </p:spPr>
      </p:pic>
      <p:pic>
        <p:nvPicPr>
          <p:cNvPr id="101" name="Picture 100">
            <a:extLst>
              <a:ext uri="{FF2B5EF4-FFF2-40B4-BE49-F238E27FC236}">
                <a16:creationId xmlns:a16="http://schemas.microsoft.com/office/drawing/2014/main" id="{46986DD3-64B9-86AE-9090-4EBEDE1F15F4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5077573" y="9622738"/>
            <a:ext cx="762202" cy="892865"/>
          </a:xfrm>
          <a:prstGeom prst="rect">
            <a:avLst/>
          </a:prstGeom>
        </p:spPr>
      </p:pic>
      <p:sp>
        <p:nvSpPr>
          <p:cNvPr id="103" name="Rectangle 102">
            <a:extLst>
              <a:ext uri="{FF2B5EF4-FFF2-40B4-BE49-F238E27FC236}">
                <a16:creationId xmlns:a16="http://schemas.microsoft.com/office/drawing/2014/main" id="{E9698AC6-7766-DD92-65B0-57BFAC79C29B}"/>
              </a:ext>
            </a:extLst>
          </p:cNvPr>
          <p:cNvSpPr/>
          <p:nvPr/>
        </p:nvSpPr>
        <p:spPr>
          <a:xfrm>
            <a:off x="2547286" y="14401852"/>
            <a:ext cx="4734747" cy="5130611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4400" b="1" dirty="0">
                <a:solidFill>
                  <a:schemeClr val="accent6">
                    <a:lumMod val="50000"/>
                  </a:schemeClr>
                </a:solidFill>
              </a:rPr>
              <a:t>Reduces single-use plastic</a:t>
            </a:r>
          </a:p>
          <a:p>
            <a:pPr algn="ctr"/>
            <a:r>
              <a:rPr lang="en-IN" sz="4400" b="1" dirty="0">
                <a:solidFill>
                  <a:schemeClr val="accent6">
                    <a:lumMod val="50000"/>
                  </a:schemeClr>
                </a:solidFill>
              </a:rPr>
              <a:t>Supports refill and reuse</a:t>
            </a:r>
          </a:p>
          <a:p>
            <a:pPr algn="ctr"/>
            <a:r>
              <a:rPr lang="en-IN" sz="4400" b="1" dirty="0">
                <a:solidFill>
                  <a:schemeClr val="accent6">
                    <a:lumMod val="50000"/>
                  </a:schemeClr>
                </a:solidFill>
              </a:rPr>
              <a:t>Lower carbon emissions</a:t>
            </a:r>
          </a:p>
          <a:p>
            <a:pPr algn="ctr"/>
            <a:r>
              <a:rPr lang="en-IN" sz="4400" b="1" dirty="0">
                <a:solidFill>
                  <a:schemeClr val="accent6">
                    <a:lumMod val="50000"/>
                  </a:schemeClr>
                </a:solidFill>
              </a:rPr>
              <a:t>Less packaging waste</a:t>
            </a:r>
          </a:p>
        </p:txBody>
      </p:sp>
      <p:pic>
        <p:nvPicPr>
          <p:cNvPr id="105" name="Picture 104">
            <a:extLst>
              <a:ext uri="{FF2B5EF4-FFF2-40B4-BE49-F238E27FC236}">
                <a16:creationId xmlns:a16="http://schemas.microsoft.com/office/drawing/2014/main" id="{9D338066-A0CA-E57E-E2D6-DD397450496A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33487" y="14401852"/>
            <a:ext cx="1328940" cy="1184492"/>
          </a:xfrm>
          <a:prstGeom prst="rect">
            <a:avLst/>
          </a:prstGeom>
        </p:spPr>
      </p:pic>
      <p:pic>
        <p:nvPicPr>
          <p:cNvPr id="107" name="Picture 106">
            <a:extLst>
              <a:ext uri="{FF2B5EF4-FFF2-40B4-BE49-F238E27FC236}">
                <a16:creationId xmlns:a16="http://schemas.microsoft.com/office/drawing/2014/main" id="{0CBB6B8C-2161-35D4-A1A0-B87A491456CA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937880" y="15697710"/>
            <a:ext cx="1224547" cy="930658"/>
          </a:xfrm>
          <a:prstGeom prst="rect">
            <a:avLst/>
          </a:prstGeom>
        </p:spPr>
      </p:pic>
      <p:pic>
        <p:nvPicPr>
          <p:cNvPr id="109" name="Picture 108">
            <a:extLst>
              <a:ext uri="{FF2B5EF4-FFF2-40B4-BE49-F238E27FC236}">
                <a16:creationId xmlns:a16="http://schemas.microsoft.com/office/drawing/2014/main" id="{D4DB83F0-67B4-C895-EDF6-8E96C8C1F3FF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014750" y="16868694"/>
            <a:ext cx="1224546" cy="1099591"/>
          </a:xfrm>
          <a:prstGeom prst="rect">
            <a:avLst/>
          </a:prstGeom>
        </p:spPr>
      </p:pic>
      <p:pic>
        <p:nvPicPr>
          <p:cNvPr id="111" name="Picture 110">
            <a:extLst>
              <a:ext uri="{FF2B5EF4-FFF2-40B4-BE49-F238E27FC236}">
                <a16:creationId xmlns:a16="http://schemas.microsoft.com/office/drawing/2014/main" id="{75B879A2-F900-51FF-6646-12226C5EB893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217996" y="18102808"/>
            <a:ext cx="1003975" cy="1099591"/>
          </a:xfrm>
          <a:prstGeom prst="rect">
            <a:avLst/>
          </a:prstGeom>
        </p:spPr>
      </p:pic>
      <p:pic>
        <p:nvPicPr>
          <p:cNvPr id="113" name="Picture 112">
            <a:extLst>
              <a:ext uri="{FF2B5EF4-FFF2-40B4-BE49-F238E27FC236}">
                <a16:creationId xmlns:a16="http://schemas.microsoft.com/office/drawing/2014/main" id="{8F4DAF28-4387-4BED-7062-28DCA71F86AB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7992207" y="14457930"/>
            <a:ext cx="8605127" cy="3364904"/>
          </a:xfrm>
          <a:prstGeom prst="rect">
            <a:avLst/>
          </a:prstGeom>
        </p:spPr>
      </p:pic>
      <p:sp>
        <p:nvSpPr>
          <p:cNvPr id="115" name="Rectangle 114">
            <a:extLst>
              <a:ext uri="{FF2B5EF4-FFF2-40B4-BE49-F238E27FC236}">
                <a16:creationId xmlns:a16="http://schemas.microsoft.com/office/drawing/2014/main" id="{AB7A957F-0837-D6FA-9FAD-36C1991B1951}"/>
              </a:ext>
            </a:extLst>
          </p:cNvPr>
          <p:cNvSpPr/>
          <p:nvPr/>
        </p:nvSpPr>
        <p:spPr>
          <a:xfrm>
            <a:off x="8051751" y="18263302"/>
            <a:ext cx="6769149" cy="128297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2800" b="1" dirty="0">
                <a:solidFill>
                  <a:schemeClr val="accent6">
                    <a:lumMod val="50000"/>
                  </a:schemeClr>
                </a:solidFill>
              </a:rPr>
              <a:t>LUSH Refills supports a circular future and helps build a cleaner and greener planet. </a:t>
            </a:r>
          </a:p>
        </p:txBody>
      </p:sp>
      <p:pic>
        <p:nvPicPr>
          <p:cNvPr id="118" name="Picture 117" descr="💚 Green Heart emoji | Emoji | Dictionary.com">
            <a:extLst>
              <a:ext uri="{FF2B5EF4-FFF2-40B4-BE49-F238E27FC236}">
                <a16:creationId xmlns:a16="http://schemas.microsoft.com/office/drawing/2014/main" id="{8A0DDAFB-E891-7F99-3D73-4ED0B4D37030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14964124" y="18240823"/>
            <a:ext cx="1530511" cy="1530511"/>
          </a:xfrm>
          <a:prstGeom prst="rect">
            <a:avLst/>
          </a:prstGeom>
        </p:spPr>
      </p:pic>
      <p:cxnSp>
        <p:nvCxnSpPr>
          <p:cNvPr id="120" name="Straight Connector 119">
            <a:extLst>
              <a:ext uri="{FF2B5EF4-FFF2-40B4-BE49-F238E27FC236}">
                <a16:creationId xmlns:a16="http://schemas.microsoft.com/office/drawing/2014/main" id="{0A143895-DBDE-3820-5195-E73A88575267}"/>
              </a:ext>
            </a:extLst>
          </p:cNvPr>
          <p:cNvCxnSpPr/>
          <p:nvPr/>
        </p:nvCxnSpPr>
        <p:spPr>
          <a:xfrm>
            <a:off x="24266770" y="14401852"/>
            <a:ext cx="0" cy="546876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2" name="Rectangle 121">
            <a:extLst>
              <a:ext uri="{FF2B5EF4-FFF2-40B4-BE49-F238E27FC236}">
                <a16:creationId xmlns:a16="http://schemas.microsoft.com/office/drawing/2014/main" id="{9A12A7DF-E7AD-A222-0E6B-9C059C2A947B}"/>
              </a:ext>
            </a:extLst>
          </p:cNvPr>
          <p:cNvSpPr/>
          <p:nvPr/>
        </p:nvSpPr>
        <p:spPr>
          <a:xfrm>
            <a:off x="23158954" y="6931247"/>
            <a:ext cx="4415579" cy="453644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4000" b="1" dirty="0">
                <a:solidFill>
                  <a:schemeClr val="accent6">
                    <a:lumMod val="50000"/>
                  </a:schemeClr>
                </a:solidFill>
              </a:rPr>
              <a:t>Emerging Trends</a:t>
            </a:r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95E27482-8360-BCBA-CF9F-02EEF396392C}"/>
              </a:ext>
            </a:extLst>
          </p:cNvPr>
          <p:cNvSpPr/>
          <p:nvPr/>
        </p:nvSpPr>
        <p:spPr>
          <a:xfrm>
            <a:off x="23226372" y="10664882"/>
            <a:ext cx="1990504" cy="59758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4000" b="1" dirty="0">
                <a:solidFill>
                  <a:schemeClr val="accent6">
                    <a:lumMod val="50000"/>
                  </a:schemeClr>
                </a:solidFill>
              </a:rPr>
              <a:t>Results</a:t>
            </a:r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82DCBAA6-DA14-B9D6-48BC-40396FBA9299}"/>
              </a:ext>
            </a:extLst>
          </p:cNvPr>
          <p:cNvSpPr/>
          <p:nvPr/>
        </p:nvSpPr>
        <p:spPr>
          <a:xfrm>
            <a:off x="18722845" y="14620628"/>
            <a:ext cx="4415579" cy="453644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4000" b="1" dirty="0">
                <a:solidFill>
                  <a:schemeClr val="accent6">
                    <a:lumMod val="50000"/>
                  </a:schemeClr>
                </a:solidFill>
              </a:rPr>
              <a:t>For Customer</a:t>
            </a:r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4A9A01DD-AAB2-4282-F512-0B62F0A0EE27}"/>
              </a:ext>
            </a:extLst>
          </p:cNvPr>
          <p:cNvSpPr/>
          <p:nvPr/>
        </p:nvSpPr>
        <p:spPr>
          <a:xfrm>
            <a:off x="24633117" y="14666372"/>
            <a:ext cx="4415579" cy="453644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4000" b="1" dirty="0">
                <a:solidFill>
                  <a:schemeClr val="accent6">
                    <a:lumMod val="50000"/>
                  </a:schemeClr>
                </a:solidFill>
              </a:rPr>
              <a:t>For Investors</a:t>
            </a:r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BFDD8721-511F-7B1D-EC26-04F64475E79E}"/>
              </a:ext>
            </a:extLst>
          </p:cNvPr>
          <p:cNvSpPr/>
          <p:nvPr/>
        </p:nvSpPr>
        <p:spPr>
          <a:xfrm>
            <a:off x="18856147" y="17418489"/>
            <a:ext cx="4334785" cy="205701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2800" b="1" dirty="0">
                <a:solidFill>
                  <a:schemeClr val="accent6">
                    <a:lumMod val="50000"/>
                  </a:schemeClr>
                </a:solidFill>
              </a:rPr>
              <a:t>Sustainable cleaning</a:t>
            </a:r>
          </a:p>
          <a:p>
            <a:pPr algn="ctr"/>
            <a:r>
              <a:rPr lang="en-IN" sz="2800" b="1" dirty="0">
                <a:solidFill>
                  <a:schemeClr val="accent6">
                    <a:lumMod val="50000"/>
                  </a:schemeClr>
                </a:solidFill>
              </a:rPr>
              <a:t>Lower refill costs</a:t>
            </a:r>
          </a:p>
          <a:p>
            <a:pPr algn="ctr"/>
            <a:r>
              <a:rPr lang="en-IN" sz="2800" b="1" dirty="0">
                <a:solidFill>
                  <a:schemeClr val="accent6">
                    <a:lumMod val="50000"/>
                  </a:schemeClr>
                </a:solidFill>
              </a:rPr>
              <a:t>High-quality products</a:t>
            </a:r>
          </a:p>
          <a:p>
            <a:pPr algn="ctr"/>
            <a:r>
              <a:rPr lang="en-IN" sz="2800" b="1" dirty="0">
                <a:solidFill>
                  <a:schemeClr val="accent6">
                    <a:lumMod val="50000"/>
                  </a:schemeClr>
                </a:solidFill>
              </a:rPr>
              <a:t>Positive environmental impact</a:t>
            </a:r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6A8BB817-BCE6-17C8-129B-65B4DC4DC7C2}"/>
              </a:ext>
            </a:extLst>
          </p:cNvPr>
          <p:cNvSpPr/>
          <p:nvPr/>
        </p:nvSpPr>
        <p:spPr>
          <a:xfrm>
            <a:off x="24633117" y="17322872"/>
            <a:ext cx="5441241" cy="2448462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2800" b="1" dirty="0">
                <a:solidFill>
                  <a:schemeClr val="accent6">
                    <a:lumMod val="50000"/>
                  </a:schemeClr>
                </a:solidFill>
              </a:rPr>
              <a:t>Expanding sustainable homecare market</a:t>
            </a:r>
          </a:p>
          <a:p>
            <a:pPr algn="ctr"/>
            <a:r>
              <a:rPr lang="en-IN" sz="2800" b="1" dirty="0">
                <a:solidFill>
                  <a:schemeClr val="accent6">
                    <a:lumMod val="50000"/>
                  </a:schemeClr>
                </a:solidFill>
              </a:rPr>
              <a:t>Strong brand differentiation</a:t>
            </a:r>
          </a:p>
          <a:p>
            <a:pPr algn="ctr"/>
            <a:r>
              <a:rPr lang="en-IN" sz="2800" b="1" dirty="0">
                <a:solidFill>
                  <a:schemeClr val="accent6">
                    <a:lumMod val="50000"/>
                  </a:schemeClr>
                </a:solidFill>
              </a:rPr>
              <a:t>Long-term recurring revenue</a:t>
            </a:r>
          </a:p>
          <a:p>
            <a:pPr algn="ctr"/>
            <a:r>
              <a:rPr lang="en-IN" sz="2800" b="1" dirty="0">
                <a:solidFill>
                  <a:schemeClr val="accent6">
                    <a:lumMod val="50000"/>
                  </a:schemeClr>
                </a:solidFill>
              </a:rPr>
              <a:t>Purpose-driven growth</a:t>
            </a:r>
          </a:p>
        </p:txBody>
      </p:sp>
      <p:pic>
        <p:nvPicPr>
          <p:cNvPr id="134" name="Picture 133">
            <a:extLst>
              <a:ext uri="{FF2B5EF4-FFF2-40B4-BE49-F238E27FC236}">
                <a16:creationId xmlns:a16="http://schemas.microsoft.com/office/drawing/2014/main" id="{E1413ECC-1EE5-6CC2-9621-C040F793967C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17315333" y="15410065"/>
            <a:ext cx="1869620" cy="1795819"/>
          </a:xfrm>
          <a:prstGeom prst="rect">
            <a:avLst/>
          </a:prstGeom>
        </p:spPr>
      </p:pic>
      <p:pic>
        <p:nvPicPr>
          <p:cNvPr id="136" name="Picture 135">
            <a:extLst>
              <a:ext uri="{FF2B5EF4-FFF2-40B4-BE49-F238E27FC236}">
                <a16:creationId xmlns:a16="http://schemas.microsoft.com/office/drawing/2014/main" id="{41CB2EB8-27F9-C392-62A6-0D3564D11E2C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24543703" y="15489710"/>
            <a:ext cx="1922203" cy="1751340"/>
          </a:xfrm>
          <a:prstGeom prst="rect">
            <a:avLst/>
          </a:prstGeom>
        </p:spPr>
      </p:pic>
      <p:sp>
        <p:nvSpPr>
          <p:cNvPr id="138" name="Rectangle 137">
            <a:extLst>
              <a:ext uri="{FF2B5EF4-FFF2-40B4-BE49-F238E27FC236}">
                <a16:creationId xmlns:a16="http://schemas.microsoft.com/office/drawing/2014/main" id="{B5B2B4C8-DD6A-6E12-C4D0-4D9394BED2BE}"/>
              </a:ext>
            </a:extLst>
          </p:cNvPr>
          <p:cNvSpPr/>
          <p:nvPr/>
        </p:nvSpPr>
        <p:spPr>
          <a:xfrm>
            <a:off x="357745" y="20429640"/>
            <a:ext cx="9058620" cy="723325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6600" b="1" dirty="0">
                <a:solidFill>
                  <a:schemeClr val="bg1"/>
                </a:solidFill>
              </a:rPr>
              <a:t>LUSH REFILL</a:t>
            </a:r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6A0C661D-072E-03C8-6D19-388A71E8CC20}"/>
              </a:ext>
            </a:extLst>
          </p:cNvPr>
          <p:cNvSpPr/>
          <p:nvPr/>
        </p:nvSpPr>
        <p:spPr>
          <a:xfrm>
            <a:off x="9344685" y="20464808"/>
            <a:ext cx="9058620" cy="723325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4800" b="1" dirty="0">
                <a:solidFill>
                  <a:schemeClr val="bg1"/>
                </a:solidFill>
                <a:latin typeface="Forte Forward" panose="020F0502020204030204" pitchFamily="2" charset="0"/>
                <a:cs typeface="Forte Forward" panose="020F0502020204030204" pitchFamily="2" charset="0"/>
              </a:rPr>
              <a:t>CLEAN . REFILL . REPEAT</a:t>
            </a:r>
          </a:p>
        </p:txBody>
      </p:sp>
      <p:pic>
        <p:nvPicPr>
          <p:cNvPr id="142" name="Picture 141">
            <a:extLst>
              <a:ext uri="{FF2B5EF4-FFF2-40B4-BE49-F238E27FC236}">
                <a16:creationId xmlns:a16="http://schemas.microsoft.com/office/drawing/2014/main" id="{E242B5DF-0845-9085-2860-D043C59C0A85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18003185" y="20513149"/>
            <a:ext cx="876865" cy="670545"/>
          </a:xfrm>
          <a:prstGeom prst="rect">
            <a:avLst/>
          </a:prstGeom>
        </p:spPr>
      </p:pic>
      <p:sp>
        <p:nvSpPr>
          <p:cNvPr id="144" name="Rectangle 143">
            <a:extLst>
              <a:ext uri="{FF2B5EF4-FFF2-40B4-BE49-F238E27FC236}">
                <a16:creationId xmlns:a16="http://schemas.microsoft.com/office/drawing/2014/main" id="{C9227638-1D2E-52E6-A581-558BE5492CE1}"/>
              </a:ext>
            </a:extLst>
          </p:cNvPr>
          <p:cNvSpPr/>
          <p:nvPr/>
        </p:nvSpPr>
        <p:spPr>
          <a:xfrm>
            <a:off x="19421214" y="20464808"/>
            <a:ext cx="9058620" cy="723325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3200" b="1" dirty="0">
                <a:solidFill>
                  <a:schemeClr val="bg1"/>
                </a:solidFill>
              </a:rPr>
              <a:t>FUTURE OF SUSTAINABLE HOME CLEANING</a:t>
            </a:r>
          </a:p>
        </p:txBody>
      </p:sp>
      <p:pic>
        <p:nvPicPr>
          <p:cNvPr id="146" name="Picture 145">
            <a:extLst>
              <a:ext uri="{FF2B5EF4-FFF2-40B4-BE49-F238E27FC236}">
                <a16:creationId xmlns:a16="http://schemas.microsoft.com/office/drawing/2014/main" id="{C06ADAC7-C19A-BD27-67EB-FB70586278BF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28116508" y="20514414"/>
            <a:ext cx="932188" cy="771465"/>
          </a:xfrm>
          <a:prstGeom prst="rect">
            <a:avLst/>
          </a:prstGeom>
        </p:spPr>
      </p:pic>
      <p:pic>
        <p:nvPicPr>
          <p:cNvPr id="147" name="Picture 146" descr="LUSH India – Fresh, Natural, Handmade Beauty &amp; Bath Products">
            <a:extLst>
              <a:ext uri="{FF2B5EF4-FFF2-40B4-BE49-F238E27FC236}">
                <a16:creationId xmlns:a16="http://schemas.microsoft.com/office/drawing/2014/main" id="{DF7AE4A8-19D4-1E71-8503-F9BEB71CAFCE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21958349" y="26393"/>
            <a:ext cx="8412426" cy="5736807"/>
          </a:xfrm>
          <a:prstGeom prst="rect">
            <a:avLst/>
          </a:prstGeom>
        </p:spPr>
      </p:pic>
      <p:pic>
        <p:nvPicPr>
          <p:cNvPr id="148" name="Picture 147" descr="LUSH India – Fresh, Natural, Handmade Beauty &amp; Bath Products">
            <a:extLst>
              <a:ext uri="{FF2B5EF4-FFF2-40B4-BE49-F238E27FC236}">
                <a16:creationId xmlns:a16="http://schemas.microsoft.com/office/drawing/2014/main" id="{7A469FB2-1880-C2FC-4869-832CACA2FA9C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16336108" y="7156264"/>
            <a:ext cx="2642521" cy="18020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9" name="Picture 148" descr="How LUSH Cosmetics Uses User-Generated Content to Transform Customers into  an Engaged Community of Brand Advocates | Nosto">
            <a:extLst>
              <a:ext uri="{FF2B5EF4-FFF2-40B4-BE49-F238E27FC236}">
                <a16:creationId xmlns:a16="http://schemas.microsoft.com/office/drawing/2014/main" id="{9947B916-4614-FDB9-EA26-9C3E92C6B36E}"/>
              </a:ext>
            </a:extLst>
          </p:cNvPr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13201515" y="64526"/>
            <a:ext cx="8756834" cy="5695230"/>
          </a:xfrm>
          <a:prstGeom prst="rect">
            <a:avLst/>
          </a:prstGeom>
        </p:spPr>
      </p:pic>
      <p:pic>
        <p:nvPicPr>
          <p:cNvPr id="154" name="Picture 153" descr="How Refilling Reduces Plastic Waste: Zero Co Case Study — Reusable Nation">
            <a:extLst>
              <a:ext uri="{FF2B5EF4-FFF2-40B4-BE49-F238E27FC236}">
                <a16:creationId xmlns:a16="http://schemas.microsoft.com/office/drawing/2014/main" id="{6F87D2B0-0BF2-3D23-6050-5FECD3309E3D}"/>
              </a:ext>
            </a:extLst>
          </p:cNvPr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>
            <a:off x="19700206" y="15224754"/>
            <a:ext cx="3089714" cy="2053183"/>
          </a:xfrm>
          <a:prstGeom prst="rect">
            <a:avLst/>
          </a:prstGeom>
        </p:spPr>
      </p:pic>
      <p:pic>
        <p:nvPicPr>
          <p:cNvPr id="155" name="Picture 154" descr="What is Refill and How Can It Contribute to the Planet? | ecording">
            <a:extLst>
              <a:ext uri="{FF2B5EF4-FFF2-40B4-BE49-F238E27FC236}">
                <a16:creationId xmlns:a16="http://schemas.microsoft.com/office/drawing/2014/main" id="{C6977C39-A2CC-2ABB-EE1C-C3B9B3815CF8}"/>
              </a:ext>
            </a:extLst>
          </p:cNvPr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26778619" y="15375848"/>
            <a:ext cx="2675777" cy="1784723"/>
          </a:xfrm>
          <a:prstGeom prst="rect">
            <a:avLst/>
          </a:prstGeom>
        </p:spPr>
      </p:pic>
      <p:pic>
        <p:nvPicPr>
          <p:cNvPr id="156" name="Picture 155" descr="eFACiLiTY® Environmental Sustainability Management System | Software">
            <a:extLst>
              <a:ext uri="{FF2B5EF4-FFF2-40B4-BE49-F238E27FC236}">
                <a16:creationId xmlns:a16="http://schemas.microsoft.com/office/drawing/2014/main" id="{E6430662-5DB9-E7F8-78E7-0FDE8B2B0CAB}"/>
              </a:ext>
            </a:extLst>
          </p:cNvPr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>
            <a:off x="136398" y="3270005"/>
            <a:ext cx="6874002" cy="2355689"/>
          </a:xfrm>
          <a:prstGeom prst="rect">
            <a:avLst/>
          </a:prstGeom>
        </p:spPr>
      </p:pic>
      <p:pic>
        <p:nvPicPr>
          <p:cNvPr id="157" name="Picture 156" descr="BSc in Environmental Science and Sustainability | Course Overview">
            <a:extLst>
              <a:ext uri="{FF2B5EF4-FFF2-40B4-BE49-F238E27FC236}">
                <a16:creationId xmlns:a16="http://schemas.microsoft.com/office/drawing/2014/main" id="{778B0DF4-EC50-19CD-70CA-8B48957580A5}"/>
              </a:ext>
            </a:extLst>
          </p:cNvPr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>
            <a:off x="7133859" y="3354439"/>
            <a:ext cx="5855319" cy="2318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793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82</TotalTime>
  <Words>184</Words>
  <Application>Microsoft Office PowerPoint</Application>
  <PresentationFormat>Custom</PresentationFormat>
  <Paragraphs>57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Forte Forward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USER</cp:lastModifiedBy>
  <cp:revision>75</cp:revision>
  <dcterms:created xsi:type="dcterms:W3CDTF">2026-07-24T11:15:40Z</dcterms:created>
  <dcterms:modified xsi:type="dcterms:W3CDTF">2026-07-24T12:37:41Z</dcterms:modified>
</cp:coreProperties>
</file>