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71D17F-3140-4CF6-BCE4-E3CD4F092659}" v="2" dt="2025-03-10T20:09:26.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66"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 userId="43c25fe3e3637b08" providerId="LiveId" clId="{2671D17F-3140-4CF6-BCE4-E3CD4F092659}"/>
    <pc:docChg chg="custSel modSld">
      <pc:chgData name="dan" userId="43c25fe3e3637b08" providerId="LiveId" clId="{2671D17F-3140-4CF6-BCE4-E3CD4F092659}" dt="2025-03-10T20:34:18.348" v="1471" actId="20577"/>
      <pc:docMkLst>
        <pc:docMk/>
      </pc:docMkLst>
      <pc:sldChg chg="addSp delSp modSp mod">
        <pc:chgData name="dan" userId="43c25fe3e3637b08" providerId="LiveId" clId="{2671D17F-3140-4CF6-BCE4-E3CD4F092659}" dt="2025-03-10T19:29:11.629" v="7"/>
        <pc:sldMkLst>
          <pc:docMk/>
          <pc:sldMk cId="0" sldId="256"/>
        </pc:sldMkLst>
        <pc:spChg chg="add del mod">
          <ac:chgData name="dan" userId="43c25fe3e3637b08" providerId="LiveId" clId="{2671D17F-3140-4CF6-BCE4-E3CD4F092659}" dt="2025-03-10T19:29:11.629" v="7"/>
          <ac:spMkLst>
            <pc:docMk/>
            <pc:sldMk cId="0" sldId="256"/>
            <ac:spMk id="2" creationId="{37C60B58-68E2-EFF6-50DC-76CC46640DB4}"/>
          </ac:spMkLst>
        </pc:spChg>
        <pc:spChg chg="mod">
          <ac:chgData name="dan" userId="43c25fe3e3637b08" providerId="LiveId" clId="{2671D17F-3140-4CF6-BCE4-E3CD4F092659}" dt="2025-03-10T19:29:09.648" v="5"/>
          <ac:spMkLst>
            <pc:docMk/>
            <pc:sldMk cId="0" sldId="256"/>
            <ac:spMk id="67" creationId="{00000000-0000-0000-0000-000000000000}"/>
          </ac:spMkLst>
        </pc:spChg>
      </pc:sldChg>
      <pc:sldChg chg="modSp mod">
        <pc:chgData name="dan" userId="43c25fe3e3637b08" providerId="LiveId" clId="{2671D17F-3140-4CF6-BCE4-E3CD4F092659}" dt="2025-03-10T20:20:28.842" v="900" actId="20577"/>
        <pc:sldMkLst>
          <pc:docMk/>
          <pc:sldMk cId="0" sldId="257"/>
        </pc:sldMkLst>
        <pc:spChg chg="mod">
          <ac:chgData name="dan" userId="43c25fe3e3637b08" providerId="LiveId" clId="{2671D17F-3140-4CF6-BCE4-E3CD4F092659}" dt="2025-03-10T20:20:28.842" v="900" actId="20577"/>
          <ac:spMkLst>
            <pc:docMk/>
            <pc:sldMk cId="0" sldId="257"/>
            <ac:spMk id="70" creationId="{00000000-0000-0000-0000-000000000000}"/>
          </ac:spMkLst>
        </pc:spChg>
      </pc:sldChg>
      <pc:sldChg chg="modSp mod">
        <pc:chgData name="dan" userId="43c25fe3e3637b08" providerId="LiveId" clId="{2671D17F-3140-4CF6-BCE4-E3CD4F092659}" dt="2025-03-10T20:33:56.123" v="1459" actId="20577"/>
        <pc:sldMkLst>
          <pc:docMk/>
          <pc:sldMk cId="0" sldId="259"/>
        </pc:sldMkLst>
        <pc:spChg chg="mod">
          <ac:chgData name="dan" userId="43c25fe3e3637b08" providerId="LiveId" clId="{2671D17F-3140-4CF6-BCE4-E3CD4F092659}" dt="2025-03-10T20:33:56.123" v="1459" actId="20577"/>
          <ac:spMkLst>
            <pc:docMk/>
            <pc:sldMk cId="0" sldId="259"/>
            <ac:spMk id="78" creationId="{00000000-0000-0000-0000-000000000000}"/>
          </ac:spMkLst>
        </pc:spChg>
      </pc:sldChg>
      <pc:sldChg chg="modSp mod">
        <pc:chgData name="dan" userId="43c25fe3e3637b08" providerId="LiveId" clId="{2671D17F-3140-4CF6-BCE4-E3CD4F092659}" dt="2025-03-10T20:34:18.348" v="1471" actId="20577"/>
        <pc:sldMkLst>
          <pc:docMk/>
          <pc:sldMk cId="0" sldId="260"/>
        </pc:sldMkLst>
        <pc:spChg chg="mod">
          <ac:chgData name="dan" userId="43c25fe3e3637b08" providerId="LiveId" clId="{2671D17F-3140-4CF6-BCE4-E3CD4F092659}" dt="2025-03-10T20:34:18.348" v="1471" actId="20577"/>
          <ac:spMkLst>
            <pc:docMk/>
            <pc:sldMk cId="0" sldId="260"/>
            <ac:spMk id="8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1"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r>
              <a:rPr lang="en-US" sz="1800" b="0" strike="noStrike" spc="-1">
                <a:solidFill>
                  <a:srgbClr val="000000"/>
                </a:solidFill>
                <a:latin typeface="Century Gothic"/>
              </a:rPr>
              <a:t>Click to move the slide</a:t>
            </a:r>
          </a:p>
        </p:txBody>
      </p:sp>
      <p:sp>
        <p:nvSpPr>
          <p:cNvPr id="62"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marL="216000" indent="0">
              <a:buNone/>
            </a:pPr>
            <a:r>
              <a:rPr lang="en-GB" sz="2000" b="0" strike="noStrike" spc="-1">
                <a:latin typeface="Arial"/>
              </a:rPr>
              <a:t>Click to edit the notes' format</a:t>
            </a:r>
          </a:p>
        </p:txBody>
      </p:sp>
      <p:sp>
        <p:nvSpPr>
          <p:cNvPr id="63"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GB" sz="1400" b="0" strike="noStrike" spc="-1">
                <a:latin typeface="Times New Roman"/>
              </a:rPr>
              <a:t>&lt;header&gt;</a:t>
            </a:r>
          </a:p>
        </p:txBody>
      </p:sp>
      <p:sp>
        <p:nvSpPr>
          <p:cNvPr id="64" name="PlaceHolder 4"/>
          <p:cNvSpPr>
            <a:spLocks noGrp="1"/>
          </p:cNvSpPr>
          <p:nvPr>
            <p:ph type="dt" idx="4"/>
          </p:nvPr>
        </p:nvSpPr>
        <p:spPr>
          <a:xfrm>
            <a:off x="4278960" y="0"/>
            <a:ext cx="3280680" cy="534240"/>
          </a:xfrm>
          <a:prstGeom prst="rect">
            <a:avLst/>
          </a:prstGeom>
          <a:noFill/>
          <a:ln w="0">
            <a:noFill/>
          </a:ln>
        </p:spPr>
        <p:txBody>
          <a:bodyPr lIns="0" tIns="0" rIns="0" bIns="0" anchor="t">
            <a:noAutofit/>
          </a:bodyPr>
          <a:lstStyle>
            <a:lvl1pPr indent="0" algn="r">
              <a:buNone/>
              <a:defRPr lang="en-GB" sz="1400" b="0" strike="noStrike" spc="-1">
                <a:latin typeface="Times New Roman"/>
              </a:defRPr>
            </a:lvl1pPr>
          </a:lstStyle>
          <a:p>
            <a:pPr indent="0" algn="r">
              <a:buNone/>
            </a:pPr>
            <a:r>
              <a:rPr lang="en-GB" sz="1400" b="0" strike="noStrike" spc="-1">
                <a:latin typeface="Times New Roman"/>
              </a:rPr>
              <a:t>&lt;date/time&gt;</a:t>
            </a:r>
          </a:p>
        </p:txBody>
      </p:sp>
      <p:sp>
        <p:nvSpPr>
          <p:cNvPr id="65" name="PlaceHolder 5"/>
          <p:cNvSpPr>
            <a:spLocks noGrp="1"/>
          </p:cNvSpPr>
          <p:nvPr>
            <p:ph type="ftr" idx="5"/>
          </p:nvPr>
        </p:nvSpPr>
        <p:spPr>
          <a:xfrm>
            <a:off x="0" y="10157400"/>
            <a:ext cx="3280680" cy="534240"/>
          </a:xfrm>
          <a:prstGeom prst="rect">
            <a:avLst/>
          </a:prstGeom>
          <a:noFill/>
          <a:ln w="0">
            <a:noFill/>
          </a:ln>
        </p:spPr>
        <p:txBody>
          <a:bodyPr lIns="0" tIns="0" rIns="0" bIns="0" anchor="b">
            <a:noAutofit/>
          </a:bodyPr>
          <a:lstStyle>
            <a:lvl1pPr indent="0">
              <a:buNone/>
              <a:defRPr lang="en-GB" sz="1400" b="0" strike="noStrike" spc="-1">
                <a:latin typeface="Times New Roman"/>
              </a:defRPr>
            </a:lvl1pPr>
          </a:lstStyle>
          <a:p>
            <a:pPr indent="0">
              <a:buNone/>
            </a:pPr>
            <a:r>
              <a:rPr lang="en-GB" sz="1400" b="0" strike="noStrike" spc="-1">
                <a:latin typeface="Times New Roman"/>
              </a:rPr>
              <a:t>&lt;footer&gt;</a:t>
            </a:r>
          </a:p>
        </p:txBody>
      </p:sp>
      <p:sp>
        <p:nvSpPr>
          <p:cNvPr id="66" name="PlaceHolder 6"/>
          <p:cNvSpPr>
            <a:spLocks noGrp="1"/>
          </p:cNvSpPr>
          <p:nvPr>
            <p:ph type="sldNum" idx="6"/>
          </p:nvPr>
        </p:nvSpPr>
        <p:spPr>
          <a:xfrm>
            <a:off x="4278960" y="10157400"/>
            <a:ext cx="3280680" cy="534240"/>
          </a:xfrm>
          <a:prstGeom prst="rect">
            <a:avLst/>
          </a:prstGeom>
          <a:noFill/>
          <a:ln w="0">
            <a:noFill/>
          </a:ln>
        </p:spPr>
        <p:txBody>
          <a:bodyPr lIns="0" tIns="0" rIns="0" bIns="0" anchor="b">
            <a:noAutofit/>
          </a:bodyPr>
          <a:lstStyle>
            <a:lvl1pPr indent="0" algn="r">
              <a:buNone/>
              <a:defRPr lang="en-GB" sz="1400" b="0" strike="noStrike" spc="-1">
                <a:latin typeface="Times New Roman"/>
              </a:defRPr>
            </a:lvl1pPr>
          </a:lstStyle>
          <a:p>
            <a:pPr indent="0" algn="r">
              <a:buNone/>
            </a:pPr>
            <a:fld id="{89E13604-C0C2-46F9-8956-29D3F331DD6A}"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PlaceHolder 1"/>
          <p:cNvSpPr>
            <a:spLocks noGrp="1" noRot="1" noChangeAspect="1"/>
          </p:cNvSpPr>
          <p:nvPr>
            <p:ph type="sldImg"/>
          </p:nvPr>
        </p:nvSpPr>
        <p:spPr>
          <a:xfrm>
            <a:off x="685800" y="1143000"/>
            <a:ext cx="5486400" cy="3086100"/>
          </a:xfrm>
          <a:prstGeom prst="rect">
            <a:avLst/>
          </a:prstGeom>
          <a:ln w="0">
            <a:noFill/>
          </a:ln>
        </p:spPr>
      </p:sp>
      <p:sp>
        <p:nvSpPr>
          <p:cNvPr id="114"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indent="0" algn="just">
              <a:lnSpc>
                <a:spcPct val="150000"/>
              </a:lnSpc>
              <a:buNone/>
              <a:tabLst>
                <a:tab pos="0" algn="l"/>
              </a:tabLst>
            </a:pPr>
            <a:r>
              <a:rPr lang="en-IN" sz="1800" b="0" strike="noStrike" spc="-1" dirty="0">
                <a:latin typeface="Times New Roman"/>
                <a:ea typeface="Times New Roman"/>
              </a:rPr>
              <a:t>Marketing paves the way for a company to consolidate bonds with customers eventually leveraging the sales flow of a company (</a:t>
            </a:r>
            <a:r>
              <a:rPr lang="en-IN" sz="1800" b="0" strike="noStrike" spc="-1" dirty="0" err="1">
                <a:latin typeface="Times New Roman"/>
                <a:ea typeface="Times New Roman"/>
              </a:rPr>
              <a:t>Malkowska</a:t>
            </a:r>
            <a:r>
              <a:rPr lang="en-IN" sz="1800" b="0" strike="noStrike" spc="-1" dirty="0">
                <a:latin typeface="Times New Roman"/>
                <a:ea typeface="Times New Roman"/>
              </a:rPr>
              <a:t> and </a:t>
            </a:r>
            <a:r>
              <a:rPr lang="en-IN" sz="1800" b="0" strike="noStrike" spc="-1" dirty="0" err="1">
                <a:latin typeface="Times New Roman"/>
                <a:ea typeface="Times New Roman"/>
              </a:rPr>
              <a:t>Malkowski</a:t>
            </a:r>
            <a:r>
              <a:rPr lang="en-IN" sz="1800" b="0" strike="noStrike" spc="-1" dirty="0">
                <a:latin typeface="Times New Roman"/>
                <a:ea typeface="Times New Roman"/>
              </a:rPr>
              <a:t>, 2021).  The presentation will shed light on the NIGHT-STAR Shuttle Ltd bruises plan highlighting the description of the business mentioned. The presentation will share insights into the mission, vision, objective and value proposition of the company mentioned. Moreover, the presentation will give insights into the legal structure, HRM strategy and financial strategy of NIGHT-STAR Shuttle Ltd. Lastly, the presentation will discuss the marketing and branding strategy followed by discussing the reason for the investment made by Angel investors to NIGHT-STAR Shuttle Ltd.</a:t>
            </a:r>
            <a:endParaRPr lang="en-GB" sz="1800" b="0" strike="noStrike" spc="-1" dirty="0">
              <a:latin typeface="Arial"/>
            </a:endParaRPr>
          </a:p>
          <a:p>
            <a:pPr indent="0" algn="just">
              <a:lnSpc>
                <a:spcPct val="150000"/>
              </a:lnSpc>
              <a:buNone/>
              <a:tabLst>
                <a:tab pos="0" algn="l"/>
              </a:tabLst>
            </a:pPr>
            <a:endParaRPr lang="en-GB" sz="1800" b="0" strike="noStrike" spc="-1" dirty="0">
              <a:latin typeface="Arial"/>
            </a:endParaRPr>
          </a:p>
        </p:txBody>
      </p:sp>
      <p:sp>
        <p:nvSpPr>
          <p:cNvPr id="115" name="PlaceHolder 3"/>
          <p:cNvSpPr>
            <a:spLocks noGrp="1"/>
          </p:cNvSpPr>
          <p:nvPr>
            <p:ph type="sldNum" idx="7"/>
          </p:nvPr>
        </p:nvSpPr>
        <p:spPr>
          <a:xfrm>
            <a:off x="3884760" y="8685360"/>
            <a:ext cx="2971440" cy="458280"/>
          </a:xfrm>
          <a:prstGeom prst="rect">
            <a:avLst/>
          </a:prstGeom>
          <a:noFill/>
          <a:ln w="0">
            <a:noFill/>
          </a:ln>
        </p:spPr>
        <p:txBody>
          <a:bodyPr anchor="b">
            <a:noAutofit/>
          </a:bodyPr>
          <a:lstStyle>
            <a:lvl1pPr indent="0" algn="r">
              <a:lnSpc>
                <a:spcPct val="100000"/>
              </a:lnSpc>
              <a:buNone/>
              <a:defRPr lang="en-IN" sz="1200" b="0" strike="noStrike" spc="-1">
                <a:latin typeface="Times New Roman"/>
              </a:defRPr>
            </a:lvl1pPr>
          </a:lstStyle>
          <a:p>
            <a:pPr indent="0" algn="r">
              <a:lnSpc>
                <a:spcPct val="100000"/>
              </a:lnSpc>
              <a:buNone/>
            </a:pPr>
            <a:fld id="{AAD0907D-222B-4F8E-8D43-BD8B28814AB0}" type="slidenum">
              <a:rPr lang="en-IN" sz="1200" b="0" strike="noStrike" spc="-1">
                <a:latin typeface="Times New Roman"/>
              </a:rPr>
              <a:t>2</a:t>
            </a:fld>
            <a:endParaRPr lang="en-GB" sz="1200" b="0" strike="noStrike" spc="-1">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PlaceHolder 1"/>
          <p:cNvSpPr>
            <a:spLocks noGrp="1" noRot="1" noChangeAspect="1"/>
          </p:cNvSpPr>
          <p:nvPr>
            <p:ph type="sldImg"/>
          </p:nvPr>
        </p:nvSpPr>
        <p:spPr>
          <a:xfrm>
            <a:off x="685800" y="1143000"/>
            <a:ext cx="5486040" cy="3085920"/>
          </a:xfrm>
          <a:prstGeom prst="rect">
            <a:avLst/>
          </a:prstGeom>
          <a:ln w="0">
            <a:noFill/>
          </a:ln>
        </p:spPr>
      </p:sp>
      <p:sp>
        <p:nvSpPr>
          <p:cNvPr id="117"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indent="0" algn="just">
              <a:lnSpc>
                <a:spcPct val="150000"/>
              </a:lnSpc>
              <a:buNone/>
              <a:tabLst>
                <a:tab pos="0" algn="l"/>
              </a:tabLst>
            </a:pPr>
            <a:r>
              <a:rPr lang="en-IN" sz="1800" b="0" strike="noStrike" spc="-1">
                <a:latin typeface="Times New Roman"/>
                <a:ea typeface="Times New Roman"/>
              </a:rPr>
              <a:t>Public transportation involves transportation services of different types like bus services, train services, metro services and other vehicle services for the common public (Lapper, 2024). The new public transportation company </a:t>
            </a:r>
            <a:r>
              <a:rPr lang="en-IN" sz="1800" b="0" strike="noStrike" spc="-1">
                <a:solidFill>
                  <a:srgbClr val="0E101A"/>
                </a:solidFill>
                <a:latin typeface="Times New Roman"/>
                <a:ea typeface="Times New Roman"/>
              </a:rPr>
              <a:t>NIGHT-STAR Shuttle Ltd will provide minibus services in Wales and England at night. The reason for providing such transportation services by NIGHT-STAR Shuttle Ltd is due to a lack of adequate transportation facilities at night in Wales and England. </a:t>
            </a:r>
            <a:endParaRPr lang="en-GB" sz="1800" b="0" strike="noStrike" spc="-1">
              <a:latin typeface="Arial"/>
            </a:endParaRPr>
          </a:p>
          <a:p>
            <a:pPr indent="0" algn="just">
              <a:lnSpc>
                <a:spcPct val="150000"/>
              </a:lnSpc>
              <a:buNone/>
              <a:tabLst>
                <a:tab pos="0" algn="l"/>
              </a:tabLst>
            </a:pPr>
            <a:endParaRPr lang="en-GB" sz="1800" b="0" strike="noStrike" spc="-1">
              <a:latin typeface="Arial"/>
            </a:endParaRPr>
          </a:p>
        </p:txBody>
      </p:sp>
      <p:sp>
        <p:nvSpPr>
          <p:cNvPr id="118" name="PlaceHolder 3"/>
          <p:cNvSpPr>
            <a:spLocks noGrp="1"/>
          </p:cNvSpPr>
          <p:nvPr>
            <p:ph type="sldNum" idx="8"/>
          </p:nvPr>
        </p:nvSpPr>
        <p:spPr>
          <a:xfrm>
            <a:off x="3884760" y="8685360"/>
            <a:ext cx="2971440" cy="458280"/>
          </a:xfrm>
          <a:prstGeom prst="rect">
            <a:avLst/>
          </a:prstGeom>
          <a:noFill/>
          <a:ln w="0">
            <a:noFill/>
          </a:ln>
        </p:spPr>
        <p:txBody>
          <a:bodyPr anchor="b">
            <a:noAutofit/>
          </a:bodyPr>
          <a:lstStyle>
            <a:lvl1pPr indent="0" algn="r">
              <a:lnSpc>
                <a:spcPct val="100000"/>
              </a:lnSpc>
              <a:buNone/>
              <a:defRPr lang="en-IN" sz="1200" b="0" strike="noStrike" spc="-1">
                <a:latin typeface="Times New Roman"/>
              </a:defRPr>
            </a:lvl1pPr>
          </a:lstStyle>
          <a:p>
            <a:pPr indent="0" algn="r">
              <a:lnSpc>
                <a:spcPct val="100000"/>
              </a:lnSpc>
              <a:buNone/>
            </a:pPr>
            <a:fld id="{6D09DEF9-1217-4D66-B87D-7A066C75C96D}" type="slidenum">
              <a:rPr lang="en-IN" sz="1200" b="0" strike="noStrike" spc="-1">
                <a:latin typeface="Times New Roman"/>
              </a:rPr>
              <a:t>3</a:t>
            </a:fld>
            <a:endParaRPr lang="en-GB" sz="1200" b="0" strike="noStrike" spc="-1">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PlaceHolder 1"/>
          <p:cNvSpPr>
            <a:spLocks noGrp="1" noRot="1" noChangeAspect="1"/>
          </p:cNvSpPr>
          <p:nvPr>
            <p:ph type="sldImg"/>
          </p:nvPr>
        </p:nvSpPr>
        <p:spPr>
          <a:xfrm>
            <a:off x="685800" y="1143000"/>
            <a:ext cx="5486400" cy="3086100"/>
          </a:xfrm>
          <a:prstGeom prst="rect">
            <a:avLst/>
          </a:prstGeom>
          <a:ln w="0">
            <a:noFill/>
          </a:ln>
        </p:spPr>
      </p:sp>
      <p:sp>
        <p:nvSpPr>
          <p:cNvPr id="120"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indent="0" algn="just">
              <a:lnSpc>
                <a:spcPct val="150000"/>
              </a:lnSpc>
              <a:buNone/>
              <a:tabLst>
                <a:tab pos="0" algn="l"/>
              </a:tabLst>
            </a:pPr>
            <a:r>
              <a:rPr lang="en-IN" sz="1800" b="0" strike="noStrike" spc="-1" dirty="0">
                <a:solidFill>
                  <a:srgbClr val="0E101A"/>
                </a:solidFill>
                <a:latin typeface="Times New Roman"/>
                <a:ea typeface="Times New Roman"/>
              </a:rPr>
              <a:t>Accessibility of Transportation defines the ease of availing of different transport services by customers. It provides economic opportunities to a </a:t>
            </a:r>
            <a:r>
              <a:rPr lang="en-IN" sz="1800" b="0" strike="noStrike" spc="-1" dirty="0" err="1">
                <a:solidFill>
                  <a:srgbClr val="0E101A"/>
                </a:solidFill>
                <a:latin typeface="Times New Roman"/>
                <a:ea typeface="Times New Roman"/>
              </a:rPr>
              <a:t>trasportaion</a:t>
            </a:r>
            <a:r>
              <a:rPr lang="en-IN" sz="1800" b="0" strike="noStrike" spc="-1" dirty="0">
                <a:solidFill>
                  <a:srgbClr val="0E101A"/>
                </a:solidFill>
                <a:latin typeface="Times New Roman"/>
                <a:ea typeface="Times New Roman"/>
              </a:rPr>
              <a:t> company to boost its sales flow (</a:t>
            </a:r>
            <a:r>
              <a:rPr lang="en-IN" sz="1800" b="0" strike="noStrike" spc="-1" dirty="0" err="1">
                <a:solidFill>
                  <a:srgbClr val="0E101A"/>
                </a:solidFill>
                <a:latin typeface="Times New Roman"/>
                <a:ea typeface="Times New Roman"/>
              </a:rPr>
              <a:t>Mouratidis</a:t>
            </a:r>
            <a:r>
              <a:rPr lang="en-IN" sz="1800" b="0" strike="noStrike" spc="-1" dirty="0">
                <a:solidFill>
                  <a:srgbClr val="0E101A"/>
                </a:solidFill>
                <a:latin typeface="Times New Roman"/>
                <a:ea typeface="Times New Roman"/>
              </a:rPr>
              <a:t> </a:t>
            </a:r>
            <a:r>
              <a:rPr lang="en-IN" sz="1800" b="0" i="1" strike="noStrike" spc="-1" dirty="0">
                <a:solidFill>
                  <a:srgbClr val="0E101A"/>
                </a:solidFill>
                <a:latin typeface="Times New Roman"/>
                <a:ea typeface="Times New Roman"/>
              </a:rPr>
              <a:t>et al. </a:t>
            </a:r>
            <a:r>
              <a:rPr lang="en-IN" sz="1800" b="0" strike="noStrike" spc="-1" dirty="0">
                <a:solidFill>
                  <a:srgbClr val="0E101A"/>
                </a:solidFill>
                <a:latin typeface="Times New Roman"/>
                <a:ea typeface="Times New Roman"/>
              </a:rPr>
              <a:t>2021). The mission and vision of NIGHT-STAR Shuttle Ltd will be to provide accessible transportation facilities at night in Wales and England at affordable prices.  The objective of NIGHT-STAR Shuttle Ltd will be to provide fast and accessible bus services at night. The company mentioned will operate nearby ports and railroads to address it's objective.  The unique value proposition of NIGHT-STAR Shuttle Ltd will be providing bus transport services at night. This will be the USP (Unique Selling Point) for NIGHT-STAR Shuttle Ltd.</a:t>
            </a:r>
            <a:endParaRPr lang="en-GB" sz="1800" b="0" strike="noStrike" spc="-1" dirty="0">
              <a:latin typeface="Arial"/>
            </a:endParaRPr>
          </a:p>
          <a:p>
            <a:pPr indent="0" algn="just">
              <a:lnSpc>
                <a:spcPct val="150000"/>
              </a:lnSpc>
              <a:buNone/>
              <a:tabLst>
                <a:tab pos="0" algn="l"/>
              </a:tabLst>
            </a:pPr>
            <a:endParaRPr lang="en-GB" sz="1800" b="0" strike="noStrike" spc="-1" dirty="0">
              <a:latin typeface="Arial"/>
            </a:endParaRPr>
          </a:p>
        </p:txBody>
      </p:sp>
      <p:sp>
        <p:nvSpPr>
          <p:cNvPr id="121" name="PlaceHolder 3"/>
          <p:cNvSpPr>
            <a:spLocks noGrp="1"/>
          </p:cNvSpPr>
          <p:nvPr>
            <p:ph type="sldNum" idx="9"/>
          </p:nvPr>
        </p:nvSpPr>
        <p:spPr>
          <a:xfrm>
            <a:off x="3884760" y="8685360"/>
            <a:ext cx="2971440" cy="458280"/>
          </a:xfrm>
          <a:prstGeom prst="rect">
            <a:avLst/>
          </a:prstGeom>
          <a:noFill/>
          <a:ln w="0">
            <a:noFill/>
          </a:ln>
        </p:spPr>
        <p:txBody>
          <a:bodyPr anchor="b">
            <a:noAutofit/>
          </a:bodyPr>
          <a:lstStyle>
            <a:lvl1pPr indent="0" algn="r">
              <a:lnSpc>
                <a:spcPct val="100000"/>
              </a:lnSpc>
              <a:buNone/>
              <a:defRPr lang="en-IN" sz="1200" b="0" strike="noStrike" spc="-1">
                <a:latin typeface="Times New Roman"/>
              </a:defRPr>
            </a:lvl1pPr>
          </a:lstStyle>
          <a:p>
            <a:pPr indent="0" algn="r">
              <a:lnSpc>
                <a:spcPct val="100000"/>
              </a:lnSpc>
              <a:buNone/>
            </a:pPr>
            <a:fld id="{62CE04E0-986E-4D58-BBED-7F3C58AB11E9}" type="slidenum">
              <a:rPr lang="en-IN" sz="1200" b="0" strike="noStrike" spc="-1">
                <a:latin typeface="Times New Roman"/>
              </a:rPr>
              <a:t>4</a:t>
            </a:fld>
            <a:endParaRPr lang="en-GB" sz="1200" b="0" strike="noStrike" spc="-1">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PlaceHolder 1"/>
          <p:cNvSpPr>
            <a:spLocks noGrp="1" noRot="1" noChangeAspect="1"/>
          </p:cNvSpPr>
          <p:nvPr>
            <p:ph type="sldImg"/>
          </p:nvPr>
        </p:nvSpPr>
        <p:spPr>
          <a:xfrm>
            <a:off x="685800" y="1143000"/>
            <a:ext cx="5486400" cy="3086100"/>
          </a:xfrm>
          <a:prstGeom prst="rect">
            <a:avLst/>
          </a:prstGeom>
          <a:ln w="0">
            <a:noFill/>
          </a:ln>
        </p:spPr>
      </p:sp>
      <p:sp>
        <p:nvSpPr>
          <p:cNvPr id="123"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indent="0">
              <a:lnSpc>
                <a:spcPct val="150000"/>
              </a:lnSpc>
              <a:buNone/>
              <a:tabLst>
                <a:tab pos="0" algn="l"/>
              </a:tabLst>
            </a:pPr>
            <a:r>
              <a:rPr lang="en-IN" sz="1800" b="0" strike="noStrike" spc="-1">
                <a:latin typeface="Times New Roman"/>
                <a:ea typeface="Times New Roman"/>
              </a:rPr>
              <a:t>The legal structure of a limited partnership company comprises legal policies for different partners and is independent of the legal constraints of different partners. The legal structure of limited partnership companies prohibits companies from paying corporation taxes.  The legal structure of limited partnership companies provides benefits to firms to avoid submitting annual accounts files to tax offices (Bgateway, 2025).  The new transport company </a:t>
            </a:r>
            <a:r>
              <a:rPr lang="en-IN" sz="1800" b="0" strike="noStrike" spc="-1">
                <a:solidFill>
                  <a:srgbClr val="0E101A"/>
                </a:solidFill>
                <a:latin typeface="Times New Roman"/>
                <a:ea typeface="Times New Roman"/>
              </a:rPr>
              <a:t>NIGHT-STAR Shuttle Ltd will be a limited partnership company and will perform limited operations in the UK. It will operate especially in Wales and England.</a:t>
            </a:r>
            <a:endParaRPr lang="en-GB" sz="1800" b="0" strike="noStrike" spc="-1">
              <a:latin typeface="Arial"/>
            </a:endParaRPr>
          </a:p>
          <a:p>
            <a:pPr indent="0">
              <a:lnSpc>
                <a:spcPct val="150000"/>
              </a:lnSpc>
              <a:buNone/>
              <a:tabLst>
                <a:tab pos="0" algn="l"/>
              </a:tabLst>
            </a:pPr>
            <a:endParaRPr lang="en-GB" sz="1800" b="0" strike="noStrike" spc="-1">
              <a:latin typeface="Arial"/>
            </a:endParaRPr>
          </a:p>
        </p:txBody>
      </p:sp>
      <p:sp>
        <p:nvSpPr>
          <p:cNvPr id="124" name="PlaceHolder 3"/>
          <p:cNvSpPr>
            <a:spLocks noGrp="1"/>
          </p:cNvSpPr>
          <p:nvPr>
            <p:ph type="sldNum" idx="10"/>
          </p:nvPr>
        </p:nvSpPr>
        <p:spPr>
          <a:xfrm>
            <a:off x="3884760" y="8685360"/>
            <a:ext cx="2971440" cy="458280"/>
          </a:xfrm>
          <a:prstGeom prst="rect">
            <a:avLst/>
          </a:prstGeom>
          <a:noFill/>
          <a:ln w="0">
            <a:noFill/>
          </a:ln>
        </p:spPr>
        <p:txBody>
          <a:bodyPr anchor="b">
            <a:noAutofit/>
          </a:bodyPr>
          <a:lstStyle>
            <a:lvl1pPr indent="0" algn="r">
              <a:lnSpc>
                <a:spcPct val="100000"/>
              </a:lnSpc>
              <a:buNone/>
              <a:defRPr lang="en-IN" sz="1200" b="0" strike="noStrike" spc="-1">
                <a:latin typeface="Times New Roman"/>
              </a:defRPr>
            </a:lvl1pPr>
          </a:lstStyle>
          <a:p>
            <a:pPr indent="0" algn="r">
              <a:lnSpc>
                <a:spcPct val="100000"/>
              </a:lnSpc>
              <a:buNone/>
            </a:pPr>
            <a:fld id="{FCBA7510-67DF-48CB-8362-29C6276FDD85}" type="slidenum">
              <a:rPr lang="en-IN" sz="1200" b="0" strike="noStrike" spc="-1">
                <a:latin typeface="Times New Roman"/>
              </a:rPr>
              <a:t>5</a:t>
            </a:fld>
            <a:endParaRPr lang="en-GB" sz="1200" b="0" strike="noStrike" spc="-1">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PlaceHolder 1"/>
          <p:cNvSpPr>
            <a:spLocks noGrp="1" noRot="1" noChangeAspect="1"/>
          </p:cNvSpPr>
          <p:nvPr>
            <p:ph type="sldImg"/>
          </p:nvPr>
        </p:nvSpPr>
        <p:spPr>
          <a:xfrm>
            <a:off x="685800" y="1143000"/>
            <a:ext cx="5486040" cy="3085920"/>
          </a:xfrm>
          <a:prstGeom prst="rect">
            <a:avLst/>
          </a:prstGeom>
          <a:ln w="0">
            <a:noFill/>
          </a:ln>
        </p:spPr>
      </p:sp>
      <p:sp>
        <p:nvSpPr>
          <p:cNvPr id="126"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indent="0" algn="just">
              <a:lnSpc>
                <a:spcPct val="150000"/>
              </a:lnSpc>
              <a:buNone/>
              <a:tabLst>
                <a:tab pos="0" algn="l"/>
              </a:tabLst>
            </a:pPr>
            <a:r>
              <a:rPr lang="en-IN" sz="1800" b="0" strike="noStrike" spc="-1">
                <a:latin typeface="Times New Roman"/>
                <a:ea typeface="Times New Roman"/>
              </a:rPr>
              <a:t>The HRM (Human Resource Management) strategies of public transport companies usually comprise of implementation of diversity and inclusivity in the workplace to cater to the bned of customers of different cultural backgrounds impeccably (UITP, 2025).  Moreover, the HRM strategy deals with the implementation of policies for the development of continuous learning environments in the workplace to make the staff flexible in dealing with uncertainties (PeoplePointHR, 2018). NIGHT-STAR Shuttle Ltd’s HRM will implement policies for diversity and inclusivity for dealing with customers of different cultural origins appropriately. Implementation of such HR practices will help NIGHT-STAR Shuttle Ltd to add new customers to its customer base and open avenues for the company to become a forerunner in the transportation business in the UK. Moreover, NIGHT-STAR Shuttle Ltd will implement HRM practices like a constant learning environment to encourage employees to learn and develop new skills and competencies to stay updated in the field of public transport.  This will open avenues for NIGHT-STAR Shuttle Ltd to enhance its customers' experience due to the high proficiency of employees of the company.</a:t>
            </a:r>
            <a:endParaRPr lang="en-GB" sz="1800" b="0" strike="noStrike" spc="-1">
              <a:latin typeface="Arial"/>
            </a:endParaRPr>
          </a:p>
          <a:p>
            <a:pPr indent="0" algn="just">
              <a:lnSpc>
                <a:spcPct val="150000"/>
              </a:lnSpc>
              <a:buNone/>
              <a:tabLst>
                <a:tab pos="0" algn="l"/>
              </a:tabLst>
            </a:pPr>
            <a:endParaRPr lang="en-GB" sz="1800" b="0" strike="noStrike" spc="-1">
              <a:latin typeface="Arial"/>
            </a:endParaRPr>
          </a:p>
        </p:txBody>
      </p:sp>
      <p:sp>
        <p:nvSpPr>
          <p:cNvPr id="127" name="PlaceHolder 3"/>
          <p:cNvSpPr>
            <a:spLocks noGrp="1"/>
          </p:cNvSpPr>
          <p:nvPr>
            <p:ph type="sldNum" idx="11"/>
          </p:nvPr>
        </p:nvSpPr>
        <p:spPr>
          <a:xfrm>
            <a:off x="3884760" y="8685360"/>
            <a:ext cx="2971440" cy="458280"/>
          </a:xfrm>
          <a:prstGeom prst="rect">
            <a:avLst/>
          </a:prstGeom>
          <a:noFill/>
          <a:ln w="0">
            <a:noFill/>
          </a:ln>
        </p:spPr>
        <p:txBody>
          <a:bodyPr anchor="b">
            <a:noAutofit/>
          </a:bodyPr>
          <a:lstStyle>
            <a:lvl1pPr indent="0" algn="r">
              <a:lnSpc>
                <a:spcPct val="100000"/>
              </a:lnSpc>
              <a:buNone/>
              <a:defRPr lang="en-IN" sz="1200" b="0" strike="noStrike" spc="-1">
                <a:latin typeface="Times New Roman"/>
              </a:defRPr>
            </a:lvl1pPr>
          </a:lstStyle>
          <a:p>
            <a:pPr indent="0" algn="r">
              <a:lnSpc>
                <a:spcPct val="100000"/>
              </a:lnSpc>
              <a:buNone/>
            </a:pPr>
            <a:fld id="{3A62935A-05F1-448F-ADB0-B1E62FA174E7}" type="slidenum">
              <a:rPr lang="en-IN" sz="1200" b="0" strike="noStrike" spc="-1">
                <a:latin typeface="Times New Roman"/>
              </a:rPr>
              <a:t>6</a:t>
            </a:fld>
            <a:endParaRPr lang="en-GB" sz="1200" b="0" strike="noStrike" spc="-1">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PlaceHolder 1"/>
          <p:cNvSpPr>
            <a:spLocks noGrp="1" noRot="1" noChangeAspect="1"/>
          </p:cNvSpPr>
          <p:nvPr>
            <p:ph type="sldImg"/>
          </p:nvPr>
        </p:nvSpPr>
        <p:spPr>
          <a:xfrm>
            <a:off x="685800" y="1143000"/>
            <a:ext cx="5486040" cy="3085920"/>
          </a:xfrm>
          <a:prstGeom prst="rect">
            <a:avLst/>
          </a:prstGeom>
          <a:ln w="0">
            <a:noFill/>
          </a:ln>
        </p:spPr>
      </p:sp>
      <p:sp>
        <p:nvSpPr>
          <p:cNvPr id="129"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indent="0" algn="just">
              <a:lnSpc>
                <a:spcPct val="150000"/>
              </a:lnSpc>
              <a:buNone/>
              <a:tabLst>
                <a:tab pos="0" algn="l"/>
              </a:tabLst>
            </a:pPr>
            <a:r>
              <a:rPr lang="en-IN" sz="1800" b="0" strike="noStrike" spc="-1">
                <a:solidFill>
                  <a:srgbClr val="0E101A"/>
                </a:solidFill>
                <a:latin typeface="Times New Roman"/>
                <a:ea typeface="Times New Roman"/>
              </a:rPr>
              <a:t>A financial overview gives financial insights into the business operations of a company. It provides information related to the different needs of expenditures of a business firm (Lusardi and Mitchell, 2011). NIGHT-STAR Shuttle Ltd will take loans from banks to execute its business plans initially. The cost required by NIGHT-STAR Shuttle Ltd to start its business will be 631,763 pounds.  The cash budget of NIGHT-STAR Shuttle Ltd for the first 12 months of its operations will be 1088293 pounds. </a:t>
            </a:r>
            <a:endParaRPr lang="en-GB" sz="1800" b="0" strike="noStrike" spc="-1">
              <a:latin typeface="Arial"/>
            </a:endParaRPr>
          </a:p>
          <a:p>
            <a:pPr indent="0" algn="just">
              <a:lnSpc>
                <a:spcPct val="150000"/>
              </a:lnSpc>
              <a:buNone/>
              <a:tabLst>
                <a:tab pos="0" algn="l"/>
              </a:tabLst>
            </a:pPr>
            <a:endParaRPr lang="en-GB" sz="1800" b="0" strike="noStrike" spc="-1">
              <a:latin typeface="Arial"/>
            </a:endParaRPr>
          </a:p>
        </p:txBody>
      </p:sp>
      <p:sp>
        <p:nvSpPr>
          <p:cNvPr id="130" name="PlaceHolder 3"/>
          <p:cNvSpPr>
            <a:spLocks noGrp="1"/>
          </p:cNvSpPr>
          <p:nvPr>
            <p:ph type="sldNum" idx="12"/>
          </p:nvPr>
        </p:nvSpPr>
        <p:spPr>
          <a:xfrm>
            <a:off x="3884760" y="8685360"/>
            <a:ext cx="2971440" cy="458280"/>
          </a:xfrm>
          <a:prstGeom prst="rect">
            <a:avLst/>
          </a:prstGeom>
          <a:noFill/>
          <a:ln w="0">
            <a:noFill/>
          </a:ln>
        </p:spPr>
        <p:txBody>
          <a:bodyPr anchor="b">
            <a:noAutofit/>
          </a:bodyPr>
          <a:lstStyle>
            <a:lvl1pPr indent="0" algn="r">
              <a:lnSpc>
                <a:spcPct val="100000"/>
              </a:lnSpc>
              <a:buNone/>
              <a:defRPr lang="en-IN" sz="1200" b="0" strike="noStrike" spc="-1">
                <a:latin typeface="Times New Roman"/>
              </a:defRPr>
            </a:lvl1pPr>
          </a:lstStyle>
          <a:p>
            <a:pPr indent="0" algn="r">
              <a:lnSpc>
                <a:spcPct val="100000"/>
              </a:lnSpc>
              <a:buNone/>
            </a:pPr>
            <a:fld id="{95466EC0-B3F4-455B-93D6-5014848D178D}" type="slidenum">
              <a:rPr lang="en-IN" sz="1200" b="0" strike="noStrike" spc="-1">
                <a:latin typeface="Times New Roman"/>
              </a:rPr>
              <a:t>7</a:t>
            </a:fld>
            <a:endParaRPr lang="en-GB" sz="1200" b="0" strike="noStrike" spc="-1">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PlaceHolder 1"/>
          <p:cNvSpPr>
            <a:spLocks noGrp="1" noRot="1" noChangeAspect="1"/>
          </p:cNvSpPr>
          <p:nvPr>
            <p:ph type="sldImg"/>
          </p:nvPr>
        </p:nvSpPr>
        <p:spPr>
          <a:xfrm>
            <a:off x="685800" y="1143000"/>
            <a:ext cx="5486040" cy="3085920"/>
          </a:xfrm>
          <a:prstGeom prst="rect">
            <a:avLst/>
          </a:prstGeom>
          <a:ln w="0">
            <a:noFill/>
          </a:ln>
        </p:spPr>
      </p:sp>
      <p:sp>
        <p:nvSpPr>
          <p:cNvPr id="132"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marL="216000" indent="0" algn="just">
              <a:lnSpc>
                <a:spcPct val="150000"/>
              </a:lnSpc>
              <a:buNone/>
            </a:pPr>
            <a:r>
              <a:rPr lang="en-IN" sz="1800" b="0" strike="noStrike" spc="-1">
                <a:latin typeface="Times New Roman"/>
                <a:ea typeface="Times New Roman"/>
              </a:rPr>
              <a:t>The marketing strategy of a company using flyers provides advantages to a company in penetrating the local market due to door-to-door distribution of advertising via flyers (ARC, 2024).  The marketing strategy of NIGHT-STAR Shuttle Ltd will be marketing in offline mode. The company will distribute flyers to its potential customers for brand awareness. The company will collaborate with newspaper distributors to distribute the flyers. Moreover, NIGHT-STAR Shuttle Ltd will market its night shuttle services on social media platforms. The company will post eye-catching advertisements on social media platforms like Facebook and Instagram to generate leads. </a:t>
            </a:r>
            <a:endParaRPr lang="en-GB" sz="1800" b="0" strike="noStrike" spc="-1">
              <a:latin typeface="Arial"/>
            </a:endParaRPr>
          </a:p>
        </p:txBody>
      </p:sp>
      <p:sp>
        <p:nvSpPr>
          <p:cNvPr id="133" name="PlaceHolder 3"/>
          <p:cNvSpPr>
            <a:spLocks noGrp="1"/>
          </p:cNvSpPr>
          <p:nvPr>
            <p:ph type="sldNum" idx="13"/>
          </p:nvPr>
        </p:nvSpPr>
        <p:spPr>
          <a:xfrm>
            <a:off x="3884760" y="8685360"/>
            <a:ext cx="2971440" cy="458280"/>
          </a:xfrm>
          <a:prstGeom prst="rect">
            <a:avLst/>
          </a:prstGeom>
          <a:noFill/>
          <a:ln w="0">
            <a:noFill/>
          </a:ln>
        </p:spPr>
        <p:txBody>
          <a:bodyPr anchor="b">
            <a:noAutofit/>
          </a:bodyPr>
          <a:lstStyle>
            <a:lvl1pPr indent="0" algn="r">
              <a:lnSpc>
                <a:spcPct val="100000"/>
              </a:lnSpc>
              <a:buNone/>
              <a:defRPr lang="en-IN" sz="1200" b="0" strike="noStrike" spc="-1">
                <a:latin typeface="Times New Roman"/>
              </a:defRPr>
            </a:lvl1pPr>
          </a:lstStyle>
          <a:p>
            <a:pPr indent="0" algn="r">
              <a:lnSpc>
                <a:spcPct val="100000"/>
              </a:lnSpc>
              <a:buNone/>
            </a:pPr>
            <a:fld id="{376B0117-2C4D-4F8D-9EF2-CCBA4BA49780}" type="slidenum">
              <a:rPr lang="en-IN" sz="1200" b="0" strike="noStrike" spc="-1">
                <a:latin typeface="Times New Roman"/>
              </a:rPr>
              <a:t>8</a:t>
            </a:fld>
            <a:endParaRPr lang="en-GB" sz="1200" b="0" strike="noStrike" spc="-1">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PlaceHolder 1"/>
          <p:cNvSpPr>
            <a:spLocks noGrp="1" noRot="1" noChangeAspect="1"/>
          </p:cNvSpPr>
          <p:nvPr>
            <p:ph type="sldImg"/>
          </p:nvPr>
        </p:nvSpPr>
        <p:spPr>
          <a:xfrm>
            <a:off x="685800" y="1143000"/>
            <a:ext cx="5486040" cy="3085920"/>
          </a:xfrm>
          <a:prstGeom prst="rect">
            <a:avLst/>
          </a:prstGeom>
          <a:ln w="0">
            <a:noFill/>
          </a:ln>
        </p:spPr>
      </p:sp>
      <p:sp>
        <p:nvSpPr>
          <p:cNvPr id="135"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marL="216000" indent="0" algn="just">
              <a:lnSpc>
                <a:spcPct val="150000"/>
              </a:lnSpc>
              <a:buNone/>
            </a:pPr>
            <a:r>
              <a:rPr lang="en-IN" sz="1800" b="0" strike="noStrike" spc="-1">
                <a:latin typeface="Times New Roman"/>
                <a:ea typeface="Times New Roman"/>
              </a:rPr>
              <a:t>Branding strategy refers to the ways used by a company to create a unique identity of a brand by implementing modifications in its product lines or services.  This helps a company to enhance its customer engagement rate (Barros-Arrieta and García-Cali, 2021). </a:t>
            </a:r>
            <a:r>
              <a:rPr lang="en-IN" sz="1800" b="0" strike="noStrike" spc="-1">
                <a:solidFill>
                  <a:srgbClr val="0E101A"/>
                </a:solidFill>
                <a:latin typeface="Times New Roman"/>
                <a:ea typeface="Times New Roman"/>
              </a:rPr>
              <a:t>NIGHT-STAR Shuttle Ltd’s unique selling point will be providing night bus services in Wales and England.  Moreover, the company will provide fast and affordable shuttle bus services at night. This will be done by the company to resolve the issues of transportation scarcity at night in England and Wales. </a:t>
            </a:r>
            <a:endParaRPr lang="en-GB" sz="1800" b="0" strike="noStrike" spc="-1">
              <a:latin typeface="Arial"/>
            </a:endParaRPr>
          </a:p>
        </p:txBody>
      </p:sp>
      <p:sp>
        <p:nvSpPr>
          <p:cNvPr id="136" name="PlaceHolder 3"/>
          <p:cNvSpPr>
            <a:spLocks noGrp="1"/>
          </p:cNvSpPr>
          <p:nvPr>
            <p:ph type="sldNum" idx="14"/>
          </p:nvPr>
        </p:nvSpPr>
        <p:spPr>
          <a:xfrm>
            <a:off x="3884760" y="8685360"/>
            <a:ext cx="2971440" cy="458280"/>
          </a:xfrm>
          <a:prstGeom prst="rect">
            <a:avLst/>
          </a:prstGeom>
          <a:noFill/>
          <a:ln w="0">
            <a:noFill/>
          </a:ln>
        </p:spPr>
        <p:txBody>
          <a:bodyPr anchor="b">
            <a:noAutofit/>
          </a:bodyPr>
          <a:lstStyle>
            <a:lvl1pPr indent="0" algn="r">
              <a:lnSpc>
                <a:spcPct val="100000"/>
              </a:lnSpc>
              <a:buNone/>
              <a:defRPr lang="en-IN" sz="1200" b="0" strike="noStrike" spc="-1">
                <a:latin typeface="Times New Roman"/>
              </a:defRPr>
            </a:lvl1pPr>
          </a:lstStyle>
          <a:p>
            <a:pPr indent="0" algn="r">
              <a:lnSpc>
                <a:spcPct val="100000"/>
              </a:lnSpc>
              <a:buNone/>
            </a:pPr>
            <a:fld id="{830B2762-8701-4AB0-81CC-6F35AC464EE5}" type="slidenum">
              <a:rPr lang="en-IN" sz="1200" b="0" strike="noStrike" spc="-1">
                <a:latin typeface="Times New Roman"/>
              </a:rPr>
              <a:t>9</a:t>
            </a:fld>
            <a:endParaRPr lang="en-GB" sz="1200" b="0" strike="noStrike" spc="-1">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PlaceHolder 1"/>
          <p:cNvSpPr>
            <a:spLocks noGrp="1" noRot="1" noChangeAspect="1"/>
          </p:cNvSpPr>
          <p:nvPr>
            <p:ph type="sldImg"/>
          </p:nvPr>
        </p:nvSpPr>
        <p:spPr>
          <a:xfrm>
            <a:off x="685800" y="1143000"/>
            <a:ext cx="5486040" cy="3085920"/>
          </a:xfrm>
          <a:prstGeom prst="rect">
            <a:avLst/>
          </a:prstGeom>
          <a:ln w="0">
            <a:noFill/>
          </a:ln>
        </p:spPr>
      </p:sp>
      <p:sp>
        <p:nvSpPr>
          <p:cNvPr id="138"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indent="0" algn="just">
              <a:lnSpc>
                <a:spcPct val="150000"/>
              </a:lnSpc>
              <a:buNone/>
              <a:tabLst>
                <a:tab pos="0" algn="l"/>
              </a:tabLst>
            </a:pPr>
            <a:r>
              <a:rPr lang="en-IN" sz="1800" b="0" strike="noStrike" spc="-1">
                <a:solidFill>
                  <a:srgbClr val="0E101A"/>
                </a:solidFill>
                <a:latin typeface="Times New Roman"/>
                <a:ea typeface="Times New Roman"/>
              </a:rPr>
              <a:t>Angel investors are rich and private financial investors who fund a company in exchange for the company’s equity (Siefkes, 2025). Angel inventors need to invest in NIGHT-STAR Shuttle Ltd. due to its unique selling point. The company provides shuttle night services in Wales and England. The time of services provided by NIGHT-STAR Shuttle Ltd. holds great value for the public of the UK. As there is no availability of transport facilities in the UK at night. Therefore, the night shuttle services of NIGHT-STAR Shuttle Ltd. will help the company add huge numbers of customers to its customer base in a rapid way.  This opened the scope for NIGHT-STAR Shuttle Ltd. to leverage its sales flow. Hence, the business is highly profitable. This shows that angel investors will not face any loss if invented in NIGHT-STAR Shuttle Ltd. </a:t>
            </a:r>
            <a:endParaRPr lang="en-GB" sz="1800" b="0" strike="noStrike" spc="-1">
              <a:latin typeface="Arial"/>
            </a:endParaRPr>
          </a:p>
          <a:p>
            <a:pPr indent="0" algn="just">
              <a:lnSpc>
                <a:spcPct val="150000"/>
              </a:lnSpc>
              <a:buNone/>
              <a:tabLst>
                <a:tab pos="0" algn="l"/>
              </a:tabLst>
            </a:pPr>
            <a:endParaRPr lang="en-GB" sz="1800" b="0" strike="noStrike" spc="-1">
              <a:latin typeface="Arial"/>
            </a:endParaRPr>
          </a:p>
        </p:txBody>
      </p:sp>
      <p:sp>
        <p:nvSpPr>
          <p:cNvPr id="139" name="PlaceHolder 3"/>
          <p:cNvSpPr>
            <a:spLocks noGrp="1"/>
          </p:cNvSpPr>
          <p:nvPr>
            <p:ph type="sldNum" idx="15"/>
          </p:nvPr>
        </p:nvSpPr>
        <p:spPr>
          <a:xfrm>
            <a:off x="3884760" y="8685360"/>
            <a:ext cx="2971440" cy="458280"/>
          </a:xfrm>
          <a:prstGeom prst="rect">
            <a:avLst/>
          </a:prstGeom>
          <a:noFill/>
          <a:ln w="0">
            <a:noFill/>
          </a:ln>
        </p:spPr>
        <p:txBody>
          <a:bodyPr anchor="b">
            <a:noAutofit/>
          </a:bodyPr>
          <a:lstStyle>
            <a:lvl1pPr indent="0" algn="r">
              <a:lnSpc>
                <a:spcPct val="100000"/>
              </a:lnSpc>
              <a:buNone/>
              <a:defRPr lang="en-IN" sz="1200" b="0" strike="noStrike" spc="-1">
                <a:latin typeface="Times New Roman"/>
              </a:defRPr>
            </a:lvl1pPr>
          </a:lstStyle>
          <a:p>
            <a:pPr indent="0" algn="r">
              <a:lnSpc>
                <a:spcPct val="100000"/>
              </a:lnSpc>
              <a:buNone/>
            </a:pPr>
            <a:fld id="{EA82E08A-B624-48E8-9996-6694994ECCB7}" type="slidenum">
              <a:rPr lang="en-IN" sz="1200" b="0" strike="noStrike" spc="-1">
                <a:latin typeface="Times New Roman"/>
              </a:rPr>
              <a:t>10</a:t>
            </a:fld>
            <a:endParaRPr lang="en-GB" sz="1200" b="0" strike="noStrike" spc="-1">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PlaceHolder 1"/>
          <p:cNvSpPr>
            <a:spLocks noGrp="1" noRot="1" noChangeAspect="1"/>
          </p:cNvSpPr>
          <p:nvPr>
            <p:ph type="sldImg"/>
          </p:nvPr>
        </p:nvSpPr>
        <p:spPr>
          <a:xfrm>
            <a:off x="685800" y="1143000"/>
            <a:ext cx="5486040" cy="3085920"/>
          </a:xfrm>
          <a:prstGeom prst="rect">
            <a:avLst/>
          </a:prstGeom>
          <a:ln w="0">
            <a:noFill/>
          </a:ln>
        </p:spPr>
      </p:sp>
      <p:sp>
        <p:nvSpPr>
          <p:cNvPr id="141"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marL="216000" indent="0" algn="just">
              <a:lnSpc>
                <a:spcPct val="150000"/>
              </a:lnSpc>
              <a:buNone/>
            </a:pPr>
            <a:r>
              <a:rPr lang="en-IN" sz="1800" b="0" strike="noStrike" spc="-1">
                <a:latin typeface="Times New Roman"/>
                <a:ea typeface="Times New Roman"/>
              </a:rPr>
              <a:t>Concludingly, it can be stated that marketing holds great importance in boosting the sales flow of a company.  The presentation highlighted the mission vision and value proposition of NIGHT-STAR Shuttle Ltd followed by highlighting the legal structure of NIGHT-STAR Shuttle Ltd. Moreover, the presentation gave insights into HRM strategies that would be used by NIGHT-STAR Shuttle Ltd and highlighted the financial overview of the company.  Lastly, the presentation highlighted the marketing and branding strategy of NIGHT-STAR Shuttle Ltd. </a:t>
            </a:r>
            <a:endParaRPr lang="en-GB" sz="1800" b="0" strike="noStrike" spc="-1">
              <a:latin typeface="Arial"/>
            </a:endParaRPr>
          </a:p>
        </p:txBody>
      </p:sp>
      <p:sp>
        <p:nvSpPr>
          <p:cNvPr id="142" name="PlaceHolder 3"/>
          <p:cNvSpPr>
            <a:spLocks noGrp="1"/>
          </p:cNvSpPr>
          <p:nvPr>
            <p:ph type="sldNum" idx="16"/>
          </p:nvPr>
        </p:nvSpPr>
        <p:spPr>
          <a:xfrm>
            <a:off x="3884760" y="8685360"/>
            <a:ext cx="2971440" cy="458280"/>
          </a:xfrm>
          <a:prstGeom prst="rect">
            <a:avLst/>
          </a:prstGeom>
          <a:noFill/>
          <a:ln w="0">
            <a:noFill/>
          </a:ln>
        </p:spPr>
        <p:txBody>
          <a:bodyPr anchor="b">
            <a:noAutofit/>
          </a:bodyPr>
          <a:lstStyle>
            <a:lvl1pPr indent="0" algn="r">
              <a:lnSpc>
                <a:spcPct val="100000"/>
              </a:lnSpc>
              <a:buNone/>
              <a:defRPr lang="en-IN" sz="1200" b="0" strike="noStrike" spc="-1">
                <a:latin typeface="Times New Roman"/>
              </a:defRPr>
            </a:lvl1pPr>
          </a:lstStyle>
          <a:p>
            <a:pPr indent="0" algn="r">
              <a:lnSpc>
                <a:spcPct val="100000"/>
              </a:lnSpc>
              <a:buNone/>
            </a:pPr>
            <a:fld id="{FA9D5DEF-092A-4EF2-A336-F90999C3C84C}" type="slidenum">
              <a:rPr lang="en-IN" sz="1200" b="0" strike="noStrike" spc="-1">
                <a:latin typeface="Times New Roman"/>
              </a:rPr>
              <a:t>11</a:t>
            </a:fld>
            <a:endParaRPr lang="en-GB" sz="1200" b="0" strike="noStrike" spc="-1">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lstStyle/>
          <a:p>
            <a:r>
              <a:t>Footer</a:t>
            </a:r>
          </a:p>
        </p:txBody>
      </p:sp>
      <p:sp>
        <p:nvSpPr>
          <p:cNvPr id="3" name="PlaceHolder 2"/>
          <p:cNvSpPr>
            <a:spLocks noGrp="1"/>
          </p:cNvSpPr>
          <p:nvPr>
            <p:ph type="sldNum" idx="3"/>
          </p:nvPr>
        </p:nvSpPr>
        <p:spPr/>
        <p:txBody>
          <a:bodyPr/>
          <a:lstStyle/>
          <a:p>
            <a:fld id="{1146B650-AC7F-48FF-9CFE-C63764EF6BF8}" type="slidenum">
              <a:t>‹#›</a:t>
            </a:fld>
            <a:endParaRPr/>
          </a:p>
        </p:txBody>
      </p:sp>
      <p:sp>
        <p:nvSpPr>
          <p:cNvPr id="4" name="PlaceHolder 3"/>
          <p:cNvSpPr>
            <a:spLocks noGrp="1"/>
          </p:cNvSpPr>
          <p:nvPr>
            <p:ph type="dt" idx="1"/>
          </p:nvPr>
        </p:nvSpPr>
        <p:spPr/>
        <p:txBody>
          <a:body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5" name="PlaceHolder 1"/>
          <p:cNvSpPr>
            <a:spLocks noGrp="1"/>
          </p:cNvSpPr>
          <p:nvPr>
            <p:ph type="title"/>
          </p:nvPr>
        </p:nvSpPr>
        <p:spPr>
          <a:xfrm>
            <a:off x="1154880" y="2099880"/>
            <a:ext cx="8825400" cy="2677320"/>
          </a:xfrm>
          <a:prstGeom prst="rect">
            <a:avLst/>
          </a:prstGeom>
          <a:noFill/>
          <a:ln w="0">
            <a:noFill/>
          </a:ln>
        </p:spPr>
        <p:txBody>
          <a:bodyPr lIns="0" tIns="0" rIns="0" bIns="0" anchor="ctr">
            <a:noAutofit/>
          </a:bodyPr>
          <a:lstStyle/>
          <a:p>
            <a:pPr indent="0">
              <a:buNone/>
            </a:pPr>
            <a:endParaRPr lang="en-US" sz="1800" b="0" strike="noStrike" spc="-1">
              <a:solidFill>
                <a:srgbClr val="000000"/>
              </a:solidFill>
              <a:latin typeface="Century Gothic"/>
            </a:endParaRPr>
          </a:p>
        </p:txBody>
      </p:sp>
      <p:sp>
        <p:nvSpPr>
          <p:cNvPr id="26" name="PlaceHolder 2"/>
          <p:cNvSpPr>
            <a:spLocks noGrp="1"/>
          </p:cNvSpPr>
          <p:nvPr>
            <p:ph type="subTitle"/>
          </p:nvPr>
        </p:nvSpPr>
        <p:spPr>
          <a:xfrm>
            <a:off x="609480" y="1604520"/>
            <a:ext cx="10972440" cy="3977280"/>
          </a:xfrm>
          <a:prstGeom prst="rect">
            <a:avLst/>
          </a:prstGeom>
          <a:noFill/>
          <a:ln w="0">
            <a:noFill/>
          </a:ln>
        </p:spPr>
        <p:txBody>
          <a:bodyPr lIns="0" tIns="0" rIns="0" bIns="0" anchor="ctr">
            <a:noAutofit/>
          </a:bodyPr>
          <a:lstStyle/>
          <a:p>
            <a:pPr indent="0" algn="ctr">
              <a:buNone/>
            </a:pPr>
            <a:endParaRPr lang="en-GB" sz="3200" b="0" strike="noStrike" spc="-1">
              <a:latin typeface="Arial"/>
            </a:endParaRPr>
          </a:p>
        </p:txBody>
      </p:sp>
      <p:sp>
        <p:nvSpPr>
          <p:cNvPr id="4" name="PlaceHolder 3"/>
          <p:cNvSpPr>
            <a:spLocks noGrp="1"/>
          </p:cNvSpPr>
          <p:nvPr>
            <p:ph type="ftr" idx="2"/>
          </p:nvPr>
        </p:nvSpPr>
        <p:spPr/>
        <p:txBody>
          <a:bodyPr/>
          <a:lstStyle/>
          <a:p>
            <a:r>
              <a:t>Footer</a:t>
            </a:r>
          </a:p>
        </p:txBody>
      </p:sp>
      <p:sp>
        <p:nvSpPr>
          <p:cNvPr id="5" name="PlaceHolder 4"/>
          <p:cNvSpPr>
            <a:spLocks noGrp="1"/>
          </p:cNvSpPr>
          <p:nvPr>
            <p:ph type="sldNum" idx="3"/>
          </p:nvPr>
        </p:nvSpPr>
        <p:spPr/>
        <p:txBody>
          <a:bodyPr/>
          <a:lstStyle/>
          <a:p>
            <a:fld id="{E8BCB2A5-EC49-4328-984B-E7570DC8908C}" type="slidenum">
              <a:t>‹#›</a:t>
            </a:fld>
            <a:endParaRPr/>
          </a:p>
        </p:txBody>
      </p:sp>
      <p:sp>
        <p:nvSpPr>
          <p:cNvPr id="6" name="PlaceHolder 5"/>
          <p:cNvSpPr>
            <a:spLocks noGrp="1"/>
          </p:cNvSpPr>
          <p:nvPr>
            <p:ph type="dt" idx="1"/>
          </p:nvPr>
        </p:nvSpPr>
        <p:spPr/>
        <p:txBody>
          <a:body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1154880" y="2099880"/>
            <a:ext cx="8825400" cy="2677320"/>
          </a:xfrm>
          <a:prstGeom prst="rect">
            <a:avLst/>
          </a:prstGeom>
          <a:noFill/>
          <a:ln w="0">
            <a:noFill/>
          </a:ln>
        </p:spPr>
        <p:txBody>
          <a:bodyPr lIns="0" tIns="0" rIns="0" bIns="0" anchor="ctr">
            <a:noAutofit/>
          </a:bodyPr>
          <a:lstStyle/>
          <a:p>
            <a:pPr indent="0">
              <a:buNone/>
            </a:pPr>
            <a:endParaRPr lang="en-US" sz="1800" b="0" strike="noStrike" spc="-1">
              <a:solidFill>
                <a:srgbClr val="000000"/>
              </a:solidFill>
              <a:latin typeface="Century Gothic"/>
            </a:endParaRPr>
          </a:p>
        </p:txBody>
      </p:sp>
      <p:sp>
        <p:nvSpPr>
          <p:cNvPr id="28" name="PlaceHolder 2"/>
          <p:cNvSpPr>
            <a:spLocks noGrp="1"/>
          </p:cNvSpPr>
          <p:nvPr>
            <p:ph/>
          </p:nvPr>
        </p:nvSpPr>
        <p:spPr>
          <a:xfrm>
            <a:off x="609480" y="1604520"/>
            <a:ext cx="10972440" cy="397728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4" name="PlaceHolder 3"/>
          <p:cNvSpPr>
            <a:spLocks noGrp="1"/>
          </p:cNvSpPr>
          <p:nvPr>
            <p:ph type="ftr" idx="2"/>
          </p:nvPr>
        </p:nvSpPr>
        <p:spPr/>
        <p:txBody>
          <a:bodyPr/>
          <a:lstStyle/>
          <a:p>
            <a:r>
              <a:t>Footer</a:t>
            </a:r>
          </a:p>
        </p:txBody>
      </p:sp>
      <p:sp>
        <p:nvSpPr>
          <p:cNvPr id="5" name="PlaceHolder 4"/>
          <p:cNvSpPr>
            <a:spLocks noGrp="1"/>
          </p:cNvSpPr>
          <p:nvPr>
            <p:ph type="sldNum" idx="3"/>
          </p:nvPr>
        </p:nvSpPr>
        <p:spPr/>
        <p:txBody>
          <a:bodyPr/>
          <a:lstStyle/>
          <a:p>
            <a:fld id="{C98066A8-D1BC-4DD6-B36F-DD8250980438}" type="slidenum">
              <a:t>‹#›</a:t>
            </a:fld>
            <a:endParaRPr/>
          </a:p>
        </p:txBody>
      </p:sp>
      <p:sp>
        <p:nvSpPr>
          <p:cNvPr id="6" name="PlaceHolder 5"/>
          <p:cNvSpPr>
            <a:spLocks noGrp="1"/>
          </p:cNvSpPr>
          <p:nvPr>
            <p:ph type="dt" idx="1"/>
          </p:nvPr>
        </p:nvSpPr>
        <p:spPr/>
        <p:txBody>
          <a:body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1154880" y="2099880"/>
            <a:ext cx="8825400" cy="2677320"/>
          </a:xfrm>
          <a:prstGeom prst="rect">
            <a:avLst/>
          </a:prstGeom>
          <a:noFill/>
          <a:ln w="0">
            <a:noFill/>
          </a:ln>
        </p:spPr>
        <p:txBody>
          <a:bodyPr lIns="0" tIns="0" rIns="0" bIns="0" anchor="ctr">
            <a:noAutofit/>
          </a:bodyPr>
          <a:lstStyle/>
          <a:p>
            <a:pPr indent="0">
              <a:buNone/>
            </a:pPr>
            <a:endParaRPr lang="en-US" sz="1800" b="0" strike="noStrike" spc="-1">
              <a:solidFill>
                <a:srgbClr val="000000"/>
              </a:solidFill>
              <a:latin typeface="Century Gothic"/>
            </a:endParaRPr>
          </a:p>
        </p:txBody>
      </p:sp>
      <p:sp>
        <p:nvSpPr>
          <p:cNvPr id="30" name="PlaceHolder 2"/>
          <p:cNvSpPr>
            <a:spLocks noGrp="1"/>
          </p:cNvSpPr>
          <p:nvPr>
            <p:ph/>
          </p:nvPr>
        </p:nvSpPr>
        <p:spPr>
          <a:xfrm>
            <a:off x="609480" y="1604520"/>
            <a:ext cx="5354280" cy="397728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31" name="PlaceHolder 3"/>
          <p:cNvSpPr>
            <a:spLocks noGrp="1"/>
          </p:cNvSpPr>
          <p:nvPr>
            <p:ph/>
          </p:nvPr>
        </p:nvSpPr>
        <p:spPr>
          <a:xfrm>
            <a:off x="6231960" y="1604520"/>
            <a:ext cx="5354280" cy="397728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5" name="PlaceHolder 4"/>
          <p:cNvSpPr>
            <a:spLocks noGrp="1"/>
          </p:cNvSpPr>
          <p:nvPr>
            <p:ph type="ftr" idx="2"/>
          </p:nvPr>
        </p:nvSpPr>
        <p:spPr/>
        <p:txBody>
          <a:bodyPr/>
          <a:lstStyle/>
          <a:p>
            <a:r>
              <a:t>Footer</a:t>
            </a:r>
          </a:p>
        </p:txBody>
      </p:sp>
      <p:sp>
        <p:nvSpPr>
          <p:cNvPr id="6" name="PlaceHolder 5"/>
          <p:cNvSpPr>
            <a:spLocks noGrp="1"/>
          </p:cNvSpPr>
          <p:nvPr>
            <p:ph type="sldNum" idx="3"/>
          </p:nvPr>
        </p:nvSpPr>
        <p:spPr/>
        <p:txBody>
          <a:bodyPr/>
          <a:lstStyle/>
          <a:p>
            <a:fld id="{1C6F7DC5-5B51-4A9C-B048-8C5E77CB3196}" type="slidenum">
              <a:t>‹#›</a:t>
            </a:fld>
            <a:endParaRPr/>
          </a:p>
        </p:txBody>
      </p:sp>
      <p:sp>
        <p:nvSpPr>
          <p:cNvPr id="7" name="PlaceHolder 6"/>
          <p:cNvSpPr>
            <a:spLocks noGrp="1"/>
          </p:cNvSpPr>
          <p:nvPr>
            <p:ph type="dt" idx="1"/>
          </p:nvPr>
        </p:nvSpPr>
        <p:spPr/>
        <p:txBody>
          <a:body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2" name="PlaceHolder 1"/>
          <p:cNvSpPr>
            <a:spLocks noGrp="1"/>
          </p:cNvSpPr>
          <p:nvPr>
            <p:ph type="title"/>
          </p:nvPr>
        </p:nvSpPr>
        <p:spPr>
          <a:xfrm>
            <a:off x="1154880" y="2099880"/>
            <a:ext cx="8825400" cy="2677320"/>
          </a:xfrm>
          <a:prstGeom prst="rect">
            <a:avLst/>
          </a:prstGeom>
          <a:noFill/>
          <a:ln w="0">
            <a:noFill/>
          </a:ln>
        </p:spPr>
        <p:txBody>
          <a:bodyPr lIns="0" tIns="0" rIns="0" bIns="0" anchor="ctr">
            <a:noAutofit/>
          </a:bodyPr>
          <a:lstStyle/>
          <a:p>
            <a:pPr indent="0">
              <a:buNone/>
            </a:pPr>
            <a:endParaRPr lang="en-US" sz="1800" b="0" strike="noStrike" spc="-1">
              <a:solidFill>
                <a:srgbClr val="000000"/>
              </a:solidFill>
              <a:latin typeface="Century Gothic"/>
            </a:endParaRPr>
          </a:p>
        </p:txBody>
      </p:sp>
      <p:sp>
        <p:nvSpPr>
          <p:cNvPr id="3" name="PlaceHolder 2"/>
          <p:cNvSpPr>
            <a:spLocks noGrp="1"/>
          </p:cNvSpPr>
          <p:nvPr>
            <p:ph type="ftr" idx="2"/>
          </p:nvPr>
        </p:nvSpPr>
        <p:spPr/>
        <p:txBody>
          <a:bodyPr/>
          <a:lstStyle/>
          <a:p>
            <a:r>
              <a:t>Footer</a:t>
            </a:r>
          </a:p>
        </p:txBody>
      </p:sp>
      <p:sp>
        <p:nvSpPr>
          <p:cNvPr id="4" name="PlaceHolder 3"/>
          <p:cNvSpPr>
            <a:spLocks noGrp="1"/>
          </p:cNvSpPr>
          <p:nvPr>
            <p:ph type="sldNum" idx="3"/>
          </p:nvPr>
        </p:nvSpPr>
        <p:spPr/>
        <p:txBody>
          <a:bodyPr/>
          <a:lstStyle/>
          <a:p>
            <a:fld id="{12265897-CC0E-4A49-A120-DA8D8795DE18}" type="slidenum">
              <a:t>‹#›</a:t>
            </a:fld>
            <a:endParaRPr/>
          </a:p>
        </p:txBody>
      </p:sp>
      <p:sp>
        <p:nvSpPr>
          <p:cNvPr id="5" name="PlaceHolder 4"/>
          <p:cNvSpPr>
            <a:spLocks noGrp="1"/>
          </p:cNvSpPr>
          <p:nvPr>
            <p:ph type="dt" idx="1"/>
          </p:nvPr>
        </p:nvSpPr>
        <p:spPr/>
        <p:txBody>
          <a:body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33" name="PlaceHolder 1"/>
          <p:cNvSpPr>
            <a:spLocks noGrp="1"/>
          </p:cNvSpPr>
          <p:nvPr>
            <p:ph type="subTitle"/>
          </p:nvPr>
        </p:nvSpPr>
        <p:spPr>
          <a:xfrm>
            <a:off x="1154880" y="2099880"/>
            <a:ext cx="8825400" cy="12411720"/>
          </a:xfrm>
          <a:prstGeom prst="rect">
            <a:avLst/>
          </a:prstGeom>
          <a:noFill/>
          <a:ln w="0">
            <a:noFill/>
          </a:ln>
        </p:spPr>
        <p:txBody>
          <a:bodyPr lIns="0" tIns="0" rIns="0" bIns="0" anchor="ctr">
            <a:noAutofit/>
          </a:bodyPr>
          <a:lstStyle/>
          <a:p>
            <a:pPr algn="ctr"/>
            <a:endParaRPr lang="en-GB" sz="3200" b="0" strike="noStrike" spc="-1">
              <a:latin typeface="Arial"/>
            </a:endParaRPr>
          </a:p>
        </p:txBody>
      </p:sp>
      <p:sp>
        <p:nvSpPr>
          <p:cNvPr id="3" name="PlaceHolder 2"/>
          <p:cNvSpPr>
            <a:spLocks noGrp="1"/>
          </p:cNvSpPr>
          <p:nvPr>
            <p:ph type="ftr" idx="2"/>
          </p:nvPr>
        </p:nvSpPr>
        <p:spPr/>
        <p:txBody>
          <a:bodyPr/>
          <a:lstStyle/>
          <a:p>
            <a:r>
              <a:t>Footer</a:t>
            </a:r>
          </a:p>
        </p:txBody>
      </p:sp>
      <p:sp>
        <p:nvSpPr>
          <p:cNvPr id="4" name="PlaceHolder 3"/>
          <p:cNvSpPr>
            <a:spLocks noGrp="1"/>
          </p:cNvSpPr>
          <p:nvPr>
            <p:ph type="sldNum" idx="3"/>
          </p:nvPr>
        </p:nvSpPr>
        <p:spPr/>
        <p:txBody>
          <a:bodyPr/>
          <a:lstStyle/>
          <a:p>
            <a:fld id="{09DEC692-4355-4F70-A396-D971CF92EF59}" type="slidenum">
              <a:t>‹#›</a:t>
            </a:fld>
            <a:endParaRPr/>
          </a:p>
        </p:txBody>
      </p:sp>
      <p:sp>
        <p:nvSpPr>
          <p:cNvPr id="5" name="PlaceHolder 4"/>
          <p:cNvSpPr>
            <a:spLocks noGrp="1"/>
          </p:cNvSpPr>
          <p:nvPr>
            <p:ph type="dt" idx="1"/>
          </p:nvPr>
        </p:nvSpPr>
        <p:spPr/>
        <p:txBody>
          <a:body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1154880" y="2099880"/>
            <a:ext cx="8825400" cy="2677320"/>
          </a:xfrm>
          <a:prstGeom prst="rect">
            <a:avLst/>
          </a:prstGeom>
          <a:noFill/>
          <a:ln w="0">
            <a:noFill/>
          </a:ln>
        </p:spPr>
        <p:txBody>
          <a:bodyPr lIns="0" tIns="0" rIns="0" bIns="0" anchor="ctr">
            <a:noAutofit/>
          </a:bodyPr>
          <a:lstStyle/>
          <a:p>
            <a:pPr indent="0">
              <a:buNone/>
            </a:pPr>
            <a:endParaRPr lang="en-US" sz="1800" b="0" strike="noStrike" spc="-1">
              <a:solidFill>
                <a:srgbClr val="000000"/>
              </a:solidFill>
              <a:latin typeface="Century Gothic"/>
            </a:endParaRPr>
          </a:p>
        </p:txBody>
      </p:sp>
      <p:sp>
        <p:nvSpPr>
          <p:cNvPr id="35" name="PlaceHolder 2"/>
          <p:cNvSpPr>
            <a:spLocks noGrp="1"/>
          </p:cNvSpPr>
          <p:nvPr>
            <p:ph/>
          </p:nvPr>
        </p:nvSpPr>
        <p:spPr>
          <a:xfrm>
            <a:off x="609480" y="1604520"/>
            <a:ext cx="535428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36" name="PlaceHolder 3"/>
          <p:cNvSpPr>
            <a:spLocks noGrp="1"/>
          </p:cNvSpPr>
          <p:nvPr>
            <p:ph/>
          </p:nvPr>
        </p:nvSpPr>
        <p:spPr>
          <a:xfrm>
            <a:off x="6231960" y="1604520"/>
            <a:ext cx="5354280" cy="397728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37" name="PlaceHolder 4"/>
          <p:cNvSpPr>
            <a:spLocks noGrp="1"/>
          </p:cNvSpPr>
          <p:nvPr>
            <p:ph/>
          </p:nvPr>
        </p:nvSpPr>
        <p:spPr>
          <a:xfrm>
            <a:off x="609480" y="3682080"/>
            <a:ext cx="535428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6" name="PlaceHolder 5"/>
          <p:cNvSpPr>
            <a:spLocks noGrp="1"/>
          </p:cNvSpPr>
          <p:nvPr>
            <p:ph type="ftr" idx="2"/>
          </p:nvPr>
        </p:nvSpPr>
        <p:spPr/>
        <p:txBody>
          <a:bodyPr/>
          <a:lstStyle/>
          <a:p>
            <a:r>
              <a:t>Footer</a:t>
            </a:r>
          </a:p>
        </p:txBody>
      </p:sp>
      <p:sp>
        <p:nvSpPr>
          <p:cNvPr id="7" name="PlaceHolder 6"/>
          <p:cNvSpPr>
            <a:spLocks noGrp="1"/>
          </p:cNvSpPr>
          <p:nvPr>
            <p:ph type="sldNum" idx="3"/>
          </p:nvPr>
        </p:nvSpPr>
        <p:spPr/>
        <p:txBody>
          <a:bodyPr/>
          <a:lstStyle/>
          <a:p>
            <a:fld id="{5F820342-6CD8-4021-B91D-E1DC50167961}" type="slidenum">
              <a:t>‹#›</a:t>
            </a:fld>
            <a:endParaRPr/>
          </a:p>
        </p:txBody>
      </p:sp>
      <p:sp>
        <p:nvSpPr>
          <p:cNvPr id="8" name="PlaceHolder 7"/>
          <p:cNvSpPr>
            <a:spLocks noGrp="1"/>
          </p:cNvSpPr>
          <p:nvPr>
            <p:ph type="dt" idx="1"/>
          </p:nvPr>
        </p:nvSpPr>
        <p:spPr/>
        <p:txBody>
          <a:body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38" name="PlaceHolder 1"/>
          <p:cNvSpPr>
            <a:spLocks noGrp="1"/>
          </p:cNvSpPr>
          <p:nvPr>
            <p:ph type="title"/>
          </p:nvPr>
        </p:nvSpPr>
        <p:spPr>
          <a:xfrm>
            <a:off x="1154880" y="2099880"/>
            <a:ext cx="8825400" cy="2677320"/>
          </a:xfrm>
          <a:prstGeom prst="rect">
            <a:avLst/>
          </a:prstGeom>
          <a:noFill/>
          <a:ln w="0">
            <a:noFill/>
          </a:ln>
        </p:spPr>
        <p:txBody>
          <a:bodyPr lIns="0" tIns="0" rIns="0" bIns="0" anchor="ctr">
            <a:noAutofit/>
          </a:bodyPr>
          <a:lstStyle/>
          <a:p>
            <a:pPr indent="0">
              <a:buNone/>
            </a:pPr>
            <a:endParaRPr lang="en-US" sz="1800" b="0" strike="noStrike" spc="-1">
              <a:solidFill>
                <a:srgbClr val="000000"/>
              </a:solidFill>
              <a:latin typeface="Century Gothic"/>
            </a:endParaRPr>
          </a:p>
        </p:txBody>
      </p:sp>
      <p:sp>
        <p:nvSpPr>
          <p:cNvPr id="39" name="PlaceHolder 2"/>
          <p:cNvSpPr>
            <a:spLocks noGrp="1"/>
          </p:cNvSpPr>
          <p:nvPr>
            <p:ph/>
          </p:nvPr>
        </p:nvSpPr>
        <p:spPr>
          <a:xfrm>
            <a:off x="609480" y="1604520"/>
            <a:ext cx="5354280" cy="397728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40" name="PlaceHolder 3"/>
          <p:cNvSpPr>
            <a:spLocks noGrp="1"/>
          </p:cNvSpPr>
          <p:nvPr>
            <p:ph/>
          </p:nvPr>
        </p:nvSpPr>
        <p:spPr>
          <a:xfrm>
            <a:off x="6231960" y="1604520"/>
            <a:ext cx="535428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41" name="PlaceHolder 4"/>
          <p:cNvSpPr>
            <a:spLocks noGrp="1"/>
          </p:cNvSpPr>
          <p:nvPr>
            <p:ph/>
          </p:nvPr>
        </p:nvSpPr>
        <p:spPr>
          <a:xfrm>
            <a:off x="6231960" y="3682080"/>
            <a:ext cx="535428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6" name="PlaceHolder 5"/>
          <p:cNvSpPr>
            <a:spLocks noGrp="1"/>
          </p:cNvSpPr>
          <p:nvPr>
            <p:ph type="ftr" idx="2"/>
          </p:nvPr>
        </p:nvSpPr>
        <p:spPr/>
        <p:txBody>
          <a:bodyPr/>
          <a:lstStyle/>
          <a:p>
            <a:r>
              <a:t>Footer</a:t>
            </a:r>
          </a:p>
        </p:txBody>
      </p:sp>
      <p:sp>
        <p:nvSpPr>
          <p:cNvPr id="7" name="PlaceHolder 6"/>
          <p:cNvSpPr>
            <a:spLocks noGrp="1"/>
          </p:cNvSpPr>
          <p:nvPr>
            <p:ph type="sldNum" idx="3"/>
          </p:nvPr>
        </p:nvSpPr>
        <p:spPr/>
        <p:txBody>
          <a:bodyPr/>
          <a:lstStyle/>
          <a:p>
            <a:fld id="{06258E69-5FAD-41A7-A417-F1058E1CFE2C}" type="slidenum">
              <a:t>‹#›</a:t>
            </a:fld>
            <a:endParaRPr/>
          </a:p>
        </p:txBody>
      </p:sp>
      <p:sp>
        <p:nvSpPr>
          <p:cNvPr id="8" name="PlaceHolder 7"/>
          <p:cNvSpPr>
            <a:spLocks noGrp="1"/>
          </p:cNvSpPr>
          <p:nvPr>
            <p:ph type="dt" idx="1"/>
          </p:nvPr>
        </p:nvSpPr>
        <p:spPr/>
        <p:txBody>
          <a:body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1154880" y="2099880"/>
            <a:ext cx="8825400" cy="2677320"/>
          </a:xfrm>
          <a:prstGeom prst="rect">
            <a:avLst/>
          </a:prstGeom>
          <a:noFill/>
          <a:ln w="0">
            <a:noFill/>
          </a:ln>
        </p:spPr>
        <p:txBody>
          <a:bodyPr lIns="0" tIns="0" rIns="0" bIns="0" anchor="ctr">
            <a:noAutofit/>
          </a:bodyPr>
          <a:lstStyle/>
          <a:p>
            <a:pPr indent="0">
              <a:buNone/>
            </a:pPr>
            <a:endParaRPr lang="en-US" sz="1800" b="0" strike="noStrike" spc="-1">
              <a:solidFill>
                <a:srgbClr val="000000"/>
              </a:solidFill>
              <a:latin typeface="Century Gothic"/>
            </a:endParaRPr>
          </a:p>
        </p:txBody>
      </p:sp>
      <p:sp>
        <p:nvSpPr>
          <p:cNvPr id="43" name="PlaceHolder 2"/>
          <p:cNvSpPr>
            <a:spLocks noGrp="1"/>
          </p:cNvSpPr>
          <p:nvPr>
            <p:ph/>
          </p:nvPr>
        </p:nvSpPr>
        <p:spPr>
          <a:xfrm>
            <a:off x="609480" y="1604520"/>
            <a:ext cx="535428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44" name="PlaceHolder 3"/>
          <p:cNvSpPr>
            <a:spLocks noGrp="1"/>
          </p:cNvSpPr>
          <p:nvPr>
            <p:ph/>
          </p:nvPr>
        </p:nvSpPr>
        <p:spPr>
          <a:xfrm>
            <a:off x="6231960" y="1604520"/>
            <a:ext cx="535428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45" name="PlaceHolder 4"/>
          <p:cNvSpPr>
            <a:spLocks noGrp="1"/>
          </p:cNvSpPr>
          <p:nvPr>
            <p:ph/>
          </p:nvPr>
        </p:nvSpPr>
        <p:spPr>
          <a:xfrm>
            <a:off x="609480" y="3682080"/>
            <a:ext cx="1097244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6" name="PlaceHolder 5"/>
          <p:cNvSpPr>
            <a:spLocks noGrp="1"/>
          </p:cNvSpPr>
          <p:nvPr>
            <p:ph type="ftr" idx="2"/>
          </p:nvPr>
        </p:nvSpPr>
        <p:spPr/>
        <p:txBody>
          <a:bodyPr/>
          <a:lstStyle/>
          <a:p>
            <a:r>
              <a:t>Footer</a:t>
            </a:r>
          </a:p>
        </p:txBody>
      </p:sp>
      <p:sp>
        <p:nvSpPr>
          <p:cNvPr id="7" name="PlaceHolder 6"/>
          <p:cNvSpPr>
            <a:spLocks noGrp="1"/>
          </p:cNvSpPr>
          <p:nvPr>
            <p:ph type="sldNum" idx="3"/>
          </p:nvPr>
        </p:nvSpPr>
        <p:spPr/>
        <p:txBody>
          <a:bodyPr/>
          <a:lstStyle/>
          <a:p>
            <a:fld id="{628AEDD6-390D-41A8-9289-BE62258C1BA8}" type="slidenum">
              <a:t>‹#›</a:t>
            </a:fld>
            <a:endParaRPr/>
          </a:p>
        </p:txBody>
      </p:sp>
      <p:sp>
        <p:nvSpPr>
          <p:cNvPr id="8" name="PlaceHolder 7"/>
          <p:cNvSpPr>
            <a:spLocks noGrp="1"/>
          </p:cNvSpPr>
          <p:nvPr>
            <p:ph type="dt" idx="1"/>
          </p:nvPr>
        </p:nvSpPr>
        <p:spPr/>
        <p:txBody>
          <a:body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1154880" y="2099880"/>
            <a:ext cx="8825400" cy="2677320"/>
          </a:xfrm>
          <a:prstGeom prst="rect">
            <a:avLst/>
          </a:prstGeom>
          <a:noFill/>
          <a:ln w="0">
            <a:noFill/>
          </a:ln>
        </p:spPr>
        <p:txBody>
          <a:bodyPr lIns="0" tIns="0" rIns="0" bIns="0" anchor="ctr">
            <a:noAutofit/>
          </a:bodyPr>
          <a:lstStyle/>
          <a:p>
            <a:pPr indent="0">
              <a:buNone/>
            </a:pPr>
            <a:endParaRPr lang="en-US" sz="1800" b="0" strike="noStrike" spc="-1">
              <a:solidFill>
                <a:srgbClr val="000000"/>
              </a:solidFill>
              <a:latin typeface="Century Gothic"/>
            </a:endParaRPr>
          </a:p>
        </p:txBody>
      </p:sp>
      <p:sp>
        <p:nvSpPr>
          <p:cNvPr id="47" name="PlaceHolder 2"/>
          <p:cNvSpPr>
            <a:spLocks noGrp="1"/>
          </p:cNvSpPr>
          <p:nvPr>
            <p:ph/>
          </p:nvPr>
        </p:nvSpPr>
        <p:spPr>
          <a:xfrm>
            <a:off x="609480" y="1604520"/>
            <a:ext cx="1097244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48" name="PlaceHolder 3"/>
          <p:cNvSpPr>
            <a:spLocks noGrp="1"/>
          </p:cNvSpPr>
          <p:nvPr>
            <p:ph/>
          </p:nvPr>
        </p:nvSpPr>
        <p:spPr>
          <a:xfrm>
            <a:off x="609480" y="3682080"/>
            <a:ext cx="1097244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5" name="PlaceHolder 4"/>
          <p:cNvSpPr>
            <a:spLocks noGrp="1"/>
          </p:cNvSpPr>
          <p:nvPr>
            <p:ph type="ftr" idx="2"/>
          </p:nvPr>
        </p:nvSpPr>
        <p:spPr/>
        <p:txBody>
          <a:bodyPr/>
          <a:lstStyle/>
          <a:p>
            <a:r>
              <a:t>Footer</a:t>
            </a:r>
          </a:p>
        </p:txBody>
      </p:sp>
      <p:sp>
        <p:nvSpPr>
          <p:cNvPr id="6" name="PlaceHolder 5"/>
          <p:cNvSpPr>
            <a:spLocks noGrp="1"/>
          </p:cNvSpPr>
          <p:nvPr>
            <p:ph type="sldNum" idx="3"/>
          </p:nvPr>
        </p:nvSpPr>
        <p:spPr/>
        <p:txBody>
          <a:bodyPr/>
          <a:lstStyle/>
          <a:p>
            <a:fld id="{ACDD4411-24E1-4922-99E4-BCCFCE91764E}" type="slidenum">
              <a:t>‹#›</a:t>
            </a:fld>
            <a:endParaRPr/>
          </a:p>
        </p:txBody>
      </p:sp>
      <p:sp>
        <p:nvSpPr>
          <p:cNvPr id="7" name="PlaceHolder 6"/>
          <p:cNvSpPr>
            <a:spLocks noGrp="1"/>
          </p:cNvSpPr>
          <p:nvPr>
            <p:ph type="dt" idx="1"/>
          </p:nvPr>
        </p:nvSpPr>
        <p:spPr/>
        <p:txBody>
          <a:body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1154880" y="2099880"/>
            <a:ext cx="8825400" cy="2677320"/>
          </a:xfrm>
          <a:prstGeom prst="rect">
            <a:avLst/>
          </a:prstGeom>
          <a:noFill/>
          <a:ln w="0">
            <a:noFill/>
          </a:ln>
        </p:spPr>
        <p:txBody>
          <a:bodyPr lIns="0" tIns="0" rIns="0" bIns="0" anchor="ctr">
            <a:noAutofit/>
          </a:bodyPr>
          <a:lstStyle/>
          <a:p>
            <a:pPr indent="0">
              <a:buNone/>
            </a:pPr>
            <a:endParaRPr lang="en-US" sz="1800" b="0" strike="noStrike" spc="-1">
              <a:solidFill>
                <a:srgbClr val="000000"/>
              </a:solidFill>
              <a:latin typeface="Century Gothic"/>
            </a:endParaRPr>
          </a:p>
        </p:txBody>
      </p:sp>
      <p:sp>
        <p:nvSpPr>
          <p:cNvPr id="50" name="PlaceHolder 2"/>
          <p:cNvSpPr>
            <a:spLocks noGrp="1"/>
          </p:cNvSpPr>
          <p:nvPr>
            <p:ph/>
          </p:nvPr>
        </p:nvSpPr>
        <p:spPr>
          <a:xfrm>
            <a:off x="609480" y="1604520"/>
            <a:ext cx="535428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51" name="PlaceHolder 3"/>
          <p:cNvSpPr>
            <a:spLocks noGrp="1"/>
          </p:cNvSpPr>
          <p:nvPr>
            <p:ph/>
          </p:nvPr>
        </p:nvSpPr>
        <p:spPr>
          <a:xfrm>
            <a:off x="6231960" y="1604520"/>
            <a:ext cx="535428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52" name="PlaceHolder 4"/>
          <p:cNvSpPr>
            <a:spLocks noGrp="1"/>
          </p:cNvSpPr>
          <p:nvPr>
            <p:ph/>
          </p:nvPr>
        </p:nvSpPr>
        <p:spPr>
          <a:xfrm>
            <a:off x="609480" y="3682080"/>
            <a:ext cx="535428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53" name="PlaceHolder 5"/>
          <p:cNvSpPr>
            <a:spLocks noGrp="1"/>
          </p:cNvSpPr>
          <p:nvPr>
            <p:ph/>
          </p:nvPr>
        </p:nvSpPr>
        <p:spPr>
          <a:xfrm>
            <a:off x="6231960" y="3682080"/>
            <a:ext cx="535428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7" name="PlaceHolder 6"/>
          <p:cNvSpPr>
            <a:spLocks noGrp="1"/>
          </p:cNvSpPr>
          <p:nvPr>
            <p:ph type="ftr" idx="2"/>
          </p:nvPr>
        </p:nvSpPr>
        <p:spPr/>
        <p:txBody>
          <a:bodyPr/>
          <a:lstStyle/>
          <a:p>
            <a:r>
              <a:t>Footer</a:t>
            </a:r>
          </a:p>
        </p:txBody>
      </p:sp>
      <p:sp>
        <p:nvSpPr>
          <p:cNvPr id="8" name="PlaceHolder 7"/>
          <p:cNvSpPr>
            <a:spLocks noGrp="1"/>
          </p:cNvSpPr>
          <p:nvPr>
            <p:ph type="sldNum" idx="3"/>
          </p:nvPr>
        </p:nvSpPr>
        <p:spPr/>
        <p:txBody>
          <a:bodyPr/>
          <a:lstStyle/>
          <a:p>
            <a:fld id="{EF2BF4C4-3D77-47AE-8A60-B4CD92222A4A}" type="slidenum">
              <a:t>‹#›</a:t>
            </a:fld>
            <a:endParaRPr/>
          </a:p>
        </p:txBody>
      </p:sp>
      <p:sp>
        <p:nvSpPr>
          <p:cNvPr id="9" name="PlaceHolder 8"/>
          <p:cNvSpPr>
            <a:spLocks noGrp="1"/>
          </p:cNvSpPr>
          <p:nvPr>
            <p:ph type="dt" idx="1"/>
          </p:nvPr>
        </p:nvSpPr>
        <p:spPr/>
        <p:txBody>
          <a:body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54" name="PlaceHolder 1"/>
          <p:cNvSpPr>
            <a:spLocks noGrp="1"/>
          </p:cNvSpPr>
          <p:nvPr>
            <p:ph type="title"/>
          </p:nvPr>
        </p:nvSpPr>
        <p:spPr>
          <a:xfrm>
            <a:off x="1154880" y="2099880"/>
            <a:ext cx="8825400" cy="2677320"/>
          </a:xfrm>
          <a:prstGeom prst="rect">
            <a:avLst/>
          </a:prstGeom>
          <a:noFill/>
          <a:ln w="0">
            <a:noFill/>
          </a:ln>
        </p:spPr>
        <p:txBody>
          <a:bodyPr lIns="0" tIns="0" rIns="0" bIns="0" anchor="ctr">
            <a:noAutofit/>
          </a:bodyPr>
          <a:lstStyle/>
          <a:p>
            <a:pPr indent="0">
              <a:buNone/>
            </a:pPr>
            <a:endParaRPr lang="en-US" sz="1800" b="0" strike="noStrike" spc="-1">
              <a:solidFill>
                <a:srgbClr val="000000"/>
              </a:solidFill>
              <a:latin typeface="Century Gothic"/>
            </a:endParaRPr>
          </a:p>
        </p:txBody>
      </p:sp>
      <p:sp>
        <p:nvSpPr>
          <p:cNvPr id="55" name="PlaceHolder 2"/>
          <p:cNvSpPr>
            <a:spLocks noGrp="1"/>
          </p:cNvSpPr>
          <p:nvPr>
            <p:ph/>
          </p:nvPr>
        </p:nvSpPr>
        <p:spPr>
          <a:xfrm>
            <a:off x="609480" y="1604520"/>
            <a:ext cx="353304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56" name="PlaceHolder 3"/>
          <p:cNvSpPr>
            <a:spLocks noGrp="1"/>
          </p:cNvSpPr>
          <p:nvPr>
            <p:ph/>
          </p:nvPr>
        </p:nvSpPr>
        <p:spPr>
          <a:xfrm>
            <a:off x="4319640" y="1604520"/>
            <a:ext cx="353304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57" name="PlaceHolder 4"/>
          <p:cNvSpPr>
            <a:spLocks noGrp="1"/>
          </p:cNvSpPr>
          <p:nvPr>
            <p:ph/>
          </p:nvPr>
        </p:nvSpPr>
        <p:spPr>
          <a:xfrm>
            <a:off x="8029800" y="1604520"/>
            <a:ext cx="353304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58" name="PlaceHolder 5"/>
          <p:cNvSpPr>
            <a:spLocks noGrp="1"/>
          </p:cNvSpPr>
          <p:nvPr>
            <p:ph/>
          </p:nvPr>
        </p:nvSpPr>
        <p:spPr>
          <a:xfrm>
            <a:off x="609480" y="3682080"/>
            <a:ext cx="353304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59" name="PlaceHolder 6"/>
          <p:cNvSpPr>
            <a:spLocks noGrp="1"/>
          </p:cNvSpPr>
          <p:nvPr>
            <p:ph/>
          </p:nvPr>
        </p:nvSpPr>
        <p:spPr>
          <a:xfrm>
            <a:off x="4319640" y="3682080"/>
            <a:ext cx="353304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60" name="PlaceHolder 7"/>
          <p:cNvSpPr>
            <a:spLocks noGrp="1"/>
          </p:cNvSpPr>
          <p:nvPr>
            <p:ph/>
          </p:nvPr>
        </p:nvSpPr>
        <p:spPr>
          <a:xfrm>
            <a:off x="8029800" y="3682080"/>
            <a:ext cx="3533040" cy="1896840"/>
          </a:xfrm>
          <a:prstGeom prst="rect">
            <a:avLst/>
          </a:prstGeom>
          <a:noFill/>
          <a:ln w="0">
            <a:noFill/>
          </a:ln>
        </p:spPr>
        <p:txBody>
          <a:bodyPr lIns="0" tIns="0" rIns="0" bIns="0" anchor="t">
            <a:normAutofit/>
          </a:bodyPr>
          <a:lstStyle/>
          <a:p>
            <a:pPr indent="0">
              <a:spcBef>
                <a:spcPts val="1417"/>
              </a:spcBef>
              <a:buNone/>
            </a:pPr>
            <a:endParaRPr lang="en-US" sz="1800" b="0" strike="noStrike" spc="-1">
              <a:solidFill>
                <a:srgbClr val="404040"/>
              </a:solidFill>
              <a:latin typeface="Century Gothic"/>
            </a:endParaRPr>
          </a:p>
        </p:txBody>
      </p:sp>
      <p:sp>
        <p:nvSpPr>
          <p:cNvPr id="9" name="PlaceHolder 8"/>
          <p:cNvSpPr>
            <a:spLocks noGrp="1"/>
          </p:cNvSpPr>
          <p:nvPr>
            <p:ph type="ftr" idx="2"/>
          </p:nvPr>
        </p:nvSpPr>
        <p:spPr/>
        <p:txBody>
          <a:bodyPr/>
          <a:lstStyle/>
          <a:p>
            <a:r>
              <a:t>Footer</a:t>
            </a:r>
          </a:p>
        </p:txBody>
      </p:sp>
      <p:sp>
        <p:nvSpPr>
          <p:cNvPr id="10" name="PlaceHolder 9"/>
          <p:cNvSpPr>
            <a:spLocks noGrp="1"/>
          </p:cNvSpPr>
          <p:nvPr>
            <p:ph type="sldNum" idx="3"/>
          </p:nvPr>
        </p:nvSpPr>
        <p:spPr/>
        <p:txBody>
          <a:bodyPr/>
          <a:lstStyle/>
          <a:p>
            <a:fld id="{4AFC9B28-1A25-4D82-B912-4EDA75E4ADB4}" type="slidenum">
              <a:t>‹#›</a:t>
            </a:fld>
            <a:endParaRPr/>
          </a:p>
        </p:txBody>
      </p:sp>
      <p:sp>
        <p:nvSpPr>
          <p:cNvPr id="11" name="PlaceHolder 10"/>
          <p:cNvSpPr>
            <a:spLocks noGrp="1"/>
          </p:cNvSpPr>
          <p:nvPr>
            <p:ph type="dt" idx="1"/>
          </p:nvPr>
        </p:nvSpPr>
        <p:spPr/>
        <p:txBody>
          <a:body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5" name="Group 8"/>
          <p:cNvGrpSpPr/>
          <p:nvPr/>
        </p:nvGrpSpPr>
        <p:grpSpPr>
          <a:xfrm>
            <a:off x="0" y="-2520"/>
            <a:ext cx="12191760" cy="6867000"/>
            <a:chOff x="0" y="-2520"/>
            <a:chExt cx="12191760" cy="6867000"/>
          </a:xfrm>
        </p:grpSpPr>
        <p:sp>
          <p:nvSpPr>
            <p:cNvPr id="26" name="Rectangle 25"/>
            <p:cNvSpPr/>
            <p:nvPr/>
          </p:nvSpPr>
          <p:spPr>
            <a:xfrm>
              <a:off x="0" y="0"/>
              <a:ext cx="12191760" cy="6857640"/>
            </a:xfrm>
            <a:prstGeom prst="rect">
              <a:avLst/>
            </a:prstGeom>
            <a:blipFill rotWithShape="0">
              <a:blip r:embed="rId14"/>
              <a:srcRect/>
              <a:stretch/>
            </a:blipFill>
            <a:ln>
              <a:noFill/>
            </a:ln>
          </p:spPr>
          <p:style>
            <a:lnRef idx="2">
              <a:schemeClr val="accent1">
                <a:shade val="50000"/>
              </a:schemeClr>
            </a:lnRef>
            <a:fillRef idx="1">
              <a:schemeClr val="accent1"/>
            </a:fillRef>
            <a:effectRef idx="0">
              <a:schemeClr val="accent1"/>
            </a:effectRef>
            <a:fontRef idx="minor"/>
          </p:style>
        </p:sp>
        <p:sp>
          <p:nvSpPr>
            <p:cNvPr id="2" name="Oval 14"/>
            <p:cNvSpPr/>
            <p:nvPr/>
          </p:nvSpPr>
          <p:spPr>
            <a:xfrm>
              <a:off x="3240" y="2666880"/>
              <a:ext cx="4190760" cy="4190760"/>
            </a:xfrm>
            <a:prstGeom prst="ellipse">
              <a:avLst/>
            </a:prstGeom>
            <a:gradFill rotWithShape="0">
              <a:gsLst>
                <a:gs pos="0">
                  <a:srgbClr val="F7F7F7">
                    <a:alpha val="11372"/>
                  </a:srgbClr>
                </a:gs>
                <a:gs pos="100000">
                  <a:srgbClr val="F7F7F7">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3" name="Oval 15"/>
            <p:cNvSpPr/>
            <p:nvPr/>
          </p:nvSpPr>
          <p:spPr>
            <a:xfrm>
              <a:off x="1800" y="2895480"/>
              <a:ext cx="2361960" cy="2361960"/>
            </a:xfrm>
            <a:prstGeom prst="ellipse">
              <a:avLst/>
            </a:prstGeom>
            <a:gradFill rotWithShape="0">
              <a:gsLst>
                <a:gs pos="0">
                  <a:srgbClr val="F7F7F7">
                    <a:alpha val="8235"/>
                  </a:srgbClr>
                </a:gs>
                <a:gs pos="100000">
                  <a:srgbClr val="F7F7F7">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4" name="Oval 16"/>
            <p:cNvSpPr/>
            <p:nvPr/>
          </p:nvSpPr>
          <p:spPr>
            <a:xfrm>
              <a:off x="8609040" y="1676520"/>
              <a:ext cx="2819160" cy="2819160"/>
            </a:xfrm>
            <a:prstGeom prst="ellipse">
              <a:avLst/>
            </a:prstGeom>
            <a:gradFill rotWithShape="0">
              <a:gsLst>
                <a:gs pos="0">
                  <a:srgbClr val="F7F7F7">
                    <a:alpha val="7058"/>
                  </a:srgbClr>
                </a:gs>
                <a:gs pos="100000">
                  <a:srgbClr val="F7F7F7">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5" name="Oval 17"/>
            <p:cNvSpPr/>
            <p:nvPr/>
          </p:nvSpPr>
          <p:spPr>
            <a:xfrm>
              <a:off x="7999560" y="-2520"/>
              <a:ext cx="1599840" cy="1599840"/>
            </a:xfrm>
            <a:prstGeom prst="ellipse">
              <a:avLst/>
            </a:prstGeom>
            <a:gradFill rotWithShape="0">
              <a:gsLst>
                <a:gs pos="0">
                  <a:srgbClr val="F7F7F7">
                    <a:alpha val="14117"/>
                  </a:srgbClr>
                </a:gs>
                <a:gs pos="100000">
                  <a:srgbClr val="F7F7F7">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6" name="Oval 18"/>
            <p:cNvSpPr/>
            <p:nvPr/>
          </p:nvSpPr>
          <p:spPr>
            <a:xfrm>
              <a:off x="8609040" y="5874120"/>
              <a:ext cx="990360" cy="990360"/>
            </a:xfrm>
            <a:prstGeom prst="ellipse">
              <a:avLst/>
            </a:prstGeom>
            <a:gradFill rotWithShape="0">
              <a:gsLst>
                <a:gs pos="0">
                  <a:srgbClr val="F7F7F7">
                    <a:alpha val="14117"/>
                  </a:srgbClr>
                </a:gs>
                <a:gs pos="100000">
                  <a:srgbClr val="F7F7F7">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7" name="Freeform 5"/>
            <p:cNvSpPr/>
            <p:nvPr/>
          </p:nvSpPr>
          <p:spPr>
            <a:xfrm rot="21010200">
              <a:off x="8490960" y="1797480"/>
              <a:ext cx="3299040" cy="440640"/>
            </a:xfrm>
            <a:custGeom>
              <a:avLst/>
              <a:gdLst>
                <a:gd name="textAreaLeft" fmla="*/ 0 w 3299040"/>
                <a:gd name="textAreaRight" fmla="*/ 3299400 w 3299040"/>
                <a:gd name="textAreaTop" fmla="*/ 0 h 440640"/>
                <a:gd name="textAreaBottom" fmla="*/ 441000 h 440640"/>
              </a:gdLst>
              <a:ahLst/>
              <a:cxnLst/>
              <a:rect l="textAreaLeft" t="textAreaTop" r="textAreaRight" b="textAreaBottom"/>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w="0">
              <a:noFill/>
            </a:ln>
          </p:spPr>
          <p:style>
            <a:lnRef idx="0">
              <a:scrgbClr r="0" g="0" b="0"/>
            </a:lnRef>
            <a:fillRef idx="0">
              <a:scrgbClr r="0" g="0" b="0"/>
            </a:fillRef>
            <a:effectRef idx="0">
              <a:scrgbClr r="0" g="0" b="0"/>
            </a:effectRef>
            <a:fontRef idx="minor"/>
          </p:style>
        </p:sp>
        <p:sp>
          <p:nvSpPr>
            <p:cNvPr id="8" name="Freeform 5"/>
            <p:cNvSpPr/>
            <p:nvPr/>
          </p:nvSpPr>
          <p:spPr>
            <a:xfrm>
              <a:off x="459360" y="1866240"/>
              <a:ext cx="11277360" cy="4533480"/>
            </a:xfrm>
            <a:custGeom>
              <a:avLst/>
              <a:gdLst>
                <a:gd name="textAreaLeft" fmla="*/ 0 w 11277360"/>
                <a:gd name="textAreaRight" fmla="*/ 11277720 w 11277360"/>
                <a:gd name="textAreaTop" fmla="*/ 0 h 4533480"/>
                <a:gd name="textAreaBottom" fmla="*/ 4533840 h 4533480"/>
              </a:gdLst>
              <a:ahLst/>
              <a:cxnLst/>
              <a:rect l="textAreaLeft" t="textAreaTop" r="textAreaRight" b="textAreaBottom"/>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w="0">
              <a:noFill/>
            </a:ln>
          </p:spPr>
          <p:style>
            <a:lnRef idx="0">
              <a:scrgbClr r="0" g="0" b="0"/>
            </a:lnRef>
            <a:fillRef idx="0">
              <a:scrgbClr r="0" g="0" b="0"/>
            </a:fillRef>
            <a:effectRef idx="0">
              <a:scrgbClr r="0" g="0" b="0"/>
            </a:effectRef>
            <a:fontRef idx="minor"/>
          </p:style>
        </p:sp>
        <p:sp>
          <p:nvSpPr>
            <p:cNvPr id="9" name="Freeform 5"/>
            <p:cNvSpPr/>
            <p:nvPr/>
          </p:nvSpPr>
          <p:spPr>
            <a:xfrm>
              <a:off x="0" y="1440"/>
              <a:ext cx="12191760" cy="6856200"/>
            </a:xfrm>
            <a:custGeom>
              <a:avLst/>
              <a:gdLst>
                <a:gd name="textAreaLeft" fmla="*/ 0 w 12191760"/>
                <a:gd name="textAreaRight" fmla="*/ 12192120 w 12191760"/>
                <a:gd name="textAreaTop" fmla="*/ 0 h 6856200"/>
                <a:gd name="textAreaBottom" fmla="*/ 6856560 h 6856200"/>
              </a:gdLst>
              <a:ahLst/>
              <a:cxnLst/>
              <a:rect l="textAreaLeft" t="textAreaTop" r="textAreaRight" b="textAreaBottom"/>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w="0">
              <a:noFill/>
            </a:ln>
          </p:spPr>
          <p:style>
            <a:lnRef idx="0">
              <a:scrgbClr r="0" g="0" b="0"/>
            </a:lnRef>
            <a:fillRef idx="0">
              <a:scrgbClr r="0" g="0" b="0"/>
            </a:fillRef>
            <a:effectRef idx="0">
              <a:scrgbClr r="0" g="0" b="0"/>
            </a:effectRef>
            <a:fontRef idx="minor"/>
          </p:style>
        </p:sp>
      </p:grpSp>
      <p:sp>
        <p:nvSpPr>
          <p:cNvPr id="10" name="Rectangle 21" hidden="1"/>
          <p:cNvSpPr/>
          <p:nvPr/>
        </p:nvSpPr>
        <p:spPr>
          <a:xfrm>
            <a:off x="10437840" y="0"/>
            <a:ext cx="685440" cy="1142640"/>
          </a:xfrm>
          <a:prstGeom prst="rect">
            <a:avLst/>
          </a:prstGeom>
          <a:solidFill>
            <a:schemeClr val="accent1"/>
          </a:soli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grpSp>
        <p:nvGrpSpPr>
          <p:cNvPr id="11" name="Group 15"/>
          <p:cNvGrpSpPr/>
          <p:nvPr/>
        </p:nvGrpSpPr>
        <p:grpSpPr>
          <a:xfrm>
            <a:off x="0" y="-2520"/>
            <a:ext cx="12191760" cy="6867000"/>
            <a:chOff x="0" y="-2520"/>
            <a:chExt cx="12191760" cy="6867000"/>
          </a:xfrm>
        </p:grpSpPr>
        <p:sp>
          <p:nvSpPr>
            <p:cNvPr id="12" name="Rectangle 7"/>
            <p:cNvSpPr/>
            <p:nvPr/>
          </p:nvSpPr>
          <p:spPr>
            <a:xfrm>
              <a:off x="0" y="0"/>
              <a:ext cx="12191760" cy="6857640"/>
            </a:xfrm>
            <a:prstGeom prst="rect">
              <a:avLst/>
            </a:prstGeom>
            <a:blipFill rotWithShape="0">
              <a:blip r:embed="rId14"/>
              <a:srcRect/>
              <a:stretch/>
            </a:blipFill>
            <a:ln>
              <a:noFill/>
            </a:ln>
          </p:spPr>
          <p:style>
            <a:lnRef idx="2">
              <a:schemeClr val="accent1">
                <a:shade val="50000"/>
              </a:schemeClr>
            </a:lnRef>
            <a:fillRef idx="1">
              <a:schemeClr val="accent1"/>
            </a:fillRef>
            <a:effectRef idx="0">
              <a:schemeClr val="accent1"/>
            </a:effectRef>
            <a:fontRef idx="minor"/>
          </p:style>
        </p:sp>
        <p:sp>
          <p:nvSpPr>
            <p:cNvPr id="13" name="Oval 10"/>
            <p:cNvSpPr/>
            <p:nvPr/>
          </p:nvSpPr>
          <p:spPr>
            <a:xfrm>
              <a:off x="3240" y="2666880"/>
              <a:ext cx="4190760" cy="4190760"/>
            </a:xfrm>
            <a:prstGeom prst="ellipse">
              <a:avLst/>
            </a:prstGeom>
            <a:gradFill rotWithShape="0">
              <a:gsLst>
                <a:gs pos="0">
                  <a:srgbClr val="F7F7F7">
                    <a:alpha val="11372"/>
                  </a:srgbClr>
                </a:gs>
                <a:gs pos="100000">
                  <a:srgbClr val="F7F7F7">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14" name="Oval 11"/>
            <p:cNvSpPr/>
            <p:nvPr/>
          </p:nvSpPr>
          <p:spPr>
            <a:xfrm>
              <a:off x="1800" y="2895480"/>
              <a:ext cx="2361960" cy="2361960"/>
            </a:xfrm>
            <a:prstGeom prst="ellipse">
              <a:avLst/>
            </a:prstGeom>
            <a:gradFill rotWithShape="0">
              <a:gsLst>
                <a:gs pos="0">
                  <a:srgbClr val="F7F7F7">
                    <a:alpha val="8235"/>
                  </a:srgbClr>
                </a:gs>
                <a:gs pos="100000">
                  <a:srgbClr val="F7F7F7">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15" name="Oval 12"/>
            <p:cNvSpPr/>
            <p:nvPr/>
          </p:nvSpPr>
          <p:spPr>
            <a:xfrm>
              <a:off x="8609040" y="1676520"/>
              <a:ext cx="2819160" cy="2819160"/>
            </a:xfrm>
            <a:prstGeom prst="ellipse">
              <a:avLst/>
            </a:prstGeom>
            <a:gradFill rotWithShape="0">
              <a:gsLst>
                <a:gs pos="0">
                  <a:srgbClr val="F7F7F7">
                    <a:alpha val="7058"/>
                  </a:srgbClr>
                </a:gs>
                <a:gs pos="100000">
                  <a:srgbClr val="F7F7F7">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16" name="Oval 13"/>
            <p:cNvSpPr/>
            <p:nvPr/>
          </p:nvSpPr>
          <p:spPr>
            <a:xfrm>
              <a:off x="7999560" y="-2520"/>
              <a:ext cx="1599840" cy="1599840"/>
            </a:xfrm>
            <a:prstGeom prst="ellipse">
              <a:avLst/>
            </a:prstGeom>
            <a:gradFill rotWithShape="0">
              <a:gsLst>
                <a:gs pos="0">
                  <a:srgbClr val="F7F7F7">
                    <a:alpha val="14117"/>
                  </a:srgbClr>
                </a:gs>
                <a:gs pos="100000">
                  <a:srgbClr val="F7F7F7">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17" name="Oval 14"/>
            <p:cNvSpPr/>
            <p:nvPr/>
          </p:nvSpPr>
          <p:spPr>
            <a:xfrm>
              <a:off x="8609040" y="5874120"/>
              <a:ext cx="990360" cy="990360"/>
            </a:xfrm>
            <a:prstGeom prst="ellipse">
              <a:avLst/>
            </a:prstGeom>
            <a:gradFill rotWithShape="0">
              <a:gsLst>
                <a:gs pos="0">
                  <a:srgbClr val="F7F7F7">
                    <a:alpha val="14117"/>
                  </a:srgbClr>
                </a:gs>
                <a:gs pos="100000">
                  <a:srgbClr val="F7F7F7">
                    <a:alpha val="0"/>
                  </a:srgbClr>
                </a:gs>
              </a:gsLst>
              <a:path path="circle">
                <a:fillToRect l="50000" t="50000" r="50000" b="50000"/>
              </a:path>
            </a:gra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18" name="Freeform 5"/>
            <p:cNvSpPr/>
            <p:nvPr/>
          </p:nvSpPr>
          <p:spPr>
            <a:xfrm>
              <a:off x="0" y="1440"/>
              <a:ext cx="12191760" cy="6856200"/>
            </a:xfrm>
            <a:custGeom>
              <a:avLst/>
              <a:gdLst>
                <a:gd name="textAreaLeft" fmla="*/ 0 w 12191760"/>
                <a:gd name="textAreaRight" fmla="*/ 12192120 w 12191760"/>
                <a:gd name="textAreaTop" fmla="*/ 0 h 6856200"/>
                <a:gd name="textAreaBottom" fmla="*/ 6856560 h 6856200"/>
              </a:gdLst>
              <a:ahLst/>
              <a:cxnLst/>
              <a:rect l="textAreaLeft" t="textAreaTop" r="textAreaRight" b="textAreaBottom"/>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w="0">
              <a:noFill/>
            </a:ln>
          </p:spPr>
          <p:style>
            <a:lnRef idx="0">
              <a:scrgbClr r="0" g="0" b="0"/>
            </a:lnRef>
            <a:fillRef idx="0">
              <a:scrgbClr r="0" g="0" b="0"/>
            </a:fillRef>
            <a:effectRef idx="0">
              <a:scrgbClr r="0" g="0" b="0"/>
            </a:effectRef>
            <a:fontRef idx="minor"/>
          </p:style>
        </p:sp>
      </p:grpSp>
      <p:sp>
        <p:nvSpPr>
          <p:cNvPr id="19" name="PlaceHolder 1"/>
          <p:cNvSpPr>
            <a:spLocks noGrp="1"/>
          </p:cNvSpPr>
          <p:nvPr>
            <p:ph type="title"/>
          </p:nvPr>
        </p:nvSpPr>
        <p:spPr>
          <a:xfrm>
            <a:off x="1154880" y="2099880"/>
            <a:ext cx="8825400" cy="2677320"/>
          </a:xfrm>
          <a:prstGeom prst="rect">
            <a:avLst/>
          </a:prstGeom>
          <a:noFill/>
          <a:ln w="0">
            <a:noFill/>
          </a:ln>
        </p:spPr>
        <p:txBody>
          <a:bodyPr anchor="b">
            <a:noAutofit/>
          </a:bodyPr>
          <a:lstStyle/>
          <a:p>
            <a:pPr indent="0">
              <a:lnSpc>
                <a:spcPct val="100000"/>
              </a:lnSpc>
              <a:buNone/>
            </a:pPr>
            <a:r>
              <a:rPr lang="en-US" sz="5400" b="0" strike="noStrike" spc="-1">
                <a:solidFill>
                  <a:srgbClr val="EBEBEB"/>
                </a:solidFill>
                <a:latin typeface="Century Gothic"/>
              </a:rPr>
              <a:t>Click to edit Master title style</a:t>
            </a:r>
            <a:endParaRPr lang="en-US" sz="5400" b="0" strike="noStrike" spc="-1">
              <a:solidFill>
                <a:srgbClr val="000000"/>
              </a:solidFill>
              <a:latin typeface="Century Gothic"/>
            </a:endParaRPr>
          </a:p>
        </p:txBody>
      </p:sp>
      <p:sp>
        <p:nvSpPr>
          <p:cNvPr id="20" name="PlaceHolder 2"/>
          <p:cNvSpPr>
            <a:spLocks noGrp="1"/>
          </p:cNvSpPr>
          <p:nvPr>
            <p:ph type="dt" idx="1"/>
          </p:nvPr>
        </p:nvSpPr>
        <p:spPr>
          <a:xfrm rot="5400000">
            <a:off x="10089360" y="1792080"/>
            <a:ext cx="990360" cy="304560"/>
          </a:xfrm>
          <a:prstGeom prst="rect">
            <a:avLst/>
          </a:prstGeom>
          <a:noFill/>
          <a:ln w="0">
            <a:noFill/>
          </a:ln>
        </p:spPr>
        <p:txBody>
          <a:bodyPr anchor="t">
            <a:noAutofit/>
          </a:bodyPr>
          <a:lstStyle>
            <a:lvl1pPr indent="0">
              <a:lnSpc>
                <a:spcPct val="100000"/>
              </a:lnSpc>
              <a:buNone/>
              <a:defRPr lang="en-US" sz="1000" b="0" strike="noStrike" spc="-1">
                <a:solidFill>
                  <a:srgbClr val="FFFFFF"/>
                </a:solidFill>
                <a:latin typeface="Century Gothic"/>
              </a:defRPr>
            </a:lvl1pPr>
          </a:lstStyle>
          <a:p>
            <a:pPr indent="0">
              <a:lnSpc>
                <a:spcPct val="100000"/>
              </a:lnSpc>
              <a:buNone/>
            </a:pPr>
            <a:r>
              <a:rPr lang="en-US" sz="1000" b="0" strike="noStrike" spc="-1">
                <a:solidFill>
                  <a:srgbClr val="FFFFFF"/>
                </a:solidFill>
                <a:latin typeface="Century Gothic"/>
              </a:rPr>
              <a:t>&lt;date/time&gt;</a:t>
            </a:r>
            <a:endParaRPr lang="en-GB" sz="1000" b="0" strike="noStrike" spc="-1">
              <a:latin typeface="Times New Roman"/>
            </a:endParaRPr>
          </a:p>
        </p:txBody>
      </p:sp>
      <p:sp>
        <p:nvSpPr>
          <p:cNvPr id="21" name="PlaceHolder 3"/>
          <p:cNvSpPr>
            <a:spLocks noGrp="1"/>
          </p:cNvSpPr>
          <p:nvPr>
            <p:ph type="ftr" idx="2"/>
          </p:nvPr>
        </p:nvSpPr>
        <p:spPr>
          <a:xfrm rot="5400000">
            <a:off x="8959680" y="3226680"/>
            <a:ext cx="3859560" cy="304560"/>
          </a:xfrm>
          <a:prstGeom prst="rect">
            <a:avLst/>
          </a:prstGeom>
          <a:noFill/>
          <a:ln w="0">
            <a:noFill/>
          </a:ln>
        </p:spPr>
        <p:txBody>
          <a:bodyPr anchor="b">
            <a:noAutofit/>
          </a:bodyPr>
          <a:lstStyle>
            <a:lvl1pPr indent="0" algn="ctr">
              <a:buNone/>
              <a:defRPr lang="en-GB" sz="1400" b="0" strike="noStrike" spc="-1">
                <a:latin typeface="Times New Roman"/>
              </a:defRPr>
            </a:lvl1pPr>
          </a:lstStyle>
          <a:p>
            <a:pPr indent="0" algn="ctr">
              <a:buNone/>
            </a:pPr>
            <a:r>
              <a:rPr lang="en-GB" sz="1400" b="0" strike="noStrike" spc="-1">
                <a:latin typeface="Times New Roman"/>
              </a:rPr>
              <a:t>&lt;footer&gt;</a:t>
            </a:r>
          </a:p>
        </p:txBody>
      </p:sp>
      <p:sp>
        <p:nvSpPr>
          <p:cNvPr id="22" name="Rectangle 9"/>
          <p:cNvSpPr/>
          <p:nvPr/>
        </p:nvSpPr>
        <p:spPr>
          <a:xfrm>
            <a:off x="10437840" y="0"/>
            <a:ext cx="685440" cy="1142640"/>
          </a:xfrm>
          <a:prstGeom prst="rect">
            <a:avLst/>
          </a:prstGeom>
          <a:solidFill>
            <a:schemeClr val="accent1"/>
          </a:solidFill>
          <a:ln>
            <a:noFill/>
          </a:ln>
          <a:effectLst>
            <a:outerShdw blurRad="3816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23" name="PlaceHolder 4"/>
          <p:cNvSpPr>
            <a:spLocks noGrp="1"/>
          </p:cNvSpPr>
          <p:nvPr>
            <p:ph type="sldNum" idx="3"/>
          </p:nvPr>
        </p:nvSpPr>
        <p:spPr>
          <a:xfrm>
            <a:off x="10351080" y="292680"/>
            <a:ext cx="837720" cy="767160"/>
          </a:xfrm>
          <a:prstGeom prst="rect">
            <a:avLst/>
          </a:prstGeom>
          <a:noFill/>
          <a:ln w="0">
            <a:noFill/>
          </a:ln>
        </p:spPr>
        <p:txBody>
          <a:bodyPr anchor="b">
            <a:noAutofit/>
          </a:bodyPr>
          <a:lstStyle>
            <a:lvl1pPr indent="0" algn="ctr">
              <a:lnSpc>
                <a:spcPct val="100000"/>
              </a:lnSpc>
              <a:buNone/>
              <a:defRPr lang="en-US" sz="2800" b="0" strike="noStrike" spc="-1">
                <a:solidFill>
                  <a:srgbClr val="FFFFFF"/>
                </a:solidFill>
                <a:latin typeface="Century Gothic"/>
              </a:defRPr>
            </a:lvl1pPr>
          </a:lstStyle>
          <a:p>
            <a:pPr indent="0" algn="ctr">
              <a:lnSpc>
                <a:spcPct val="100000"/>
              </a:lnSpc>
              <a:buNone/>
            </a:pPr>
            <a:fld id="{5FE2A992-BA84-417D-BBE8-DB37BC31233D}" type="slidenum">
              <a:rPr lang="en-US" sz="2800" b="0" strike="noStrike" spc="-1">
                <a:solidFill>
                  <a:srgbClr val="FFFFFF"/>
                </a:solidFill>
                <a:latin typeface="Century Gothic"/>
              </a:rPr>
              <a:t>‹#›</a:t>
            </a:fld>
            <a:endParaRPr lang="en-GB" sz="2800" b="0" strike="noStrike" spc="-1">
              <a:latin typeface="Times New Roman"/>
            </a:endParaRPr>
          </a:p>
        </p:txBody>
      </p:sp>
      <p:sp>
        <p:nvSpPr>
          <p:cNvPr id="24"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1800" b="0" strike="noStrike" spc="-1">
                <a:solidFill>
                  <a:srgbClr val="404040"/>
                </a:solidFill>
                <a:latin typeface="Century Gothic"/>
              </a:rPr>
              <a:t>Click to edit the outline text format</a:t>
            </a:r>
          </a:p>
          <a:p>
            <a:pPr marL="864000" lvl="1" indent="-324000">
              <a:spcBef>
                <a:spcPts val="1134"/>
              </a:spcBef>
              <a:buClr>
                <a:srgbClr val="000000"/>
              </a:buClr>
              <a:buSzPct val="75000"/>
              <a:buFont typeface="Symbol" charset="2"/>
              <a:buChar char=""/>
            </a:pPr>
            <a:r>
              <a:rPr lang="en-US" sz="1400" b="0" strike="noStrike" spc="-1">
                <a:solidFill>
                  <a:srgbClr val="404040"/>
                </a:solidFill>
                <a:latin typeface="Century Gothic"/>
              </a:rPr>
              <a:t>Second Outline Level</a:t>
            </a:r>
          </a:p>
          <a:p>
            <a:pPr marL="1296000" lvl="2" indent="-288000">
              <a:spcBef>
                <a:spcPts val="850"/>
              </a:spcBef>
              <a:buClr>
                <a:srgbClr val="000000"/>
              </a:buClr>
              <a:buSzPct val="45000"/>
              <a:buFont typeface="Wingdings" charset="2"/>
              <a:buChar char=""/>
            </a:pPr>
            <a:r>
              <a:rPr lang="en-US" sz="1200" b="0" strike="noStrike" spc="-1">
                <a:solidFill>
                  <a:srgbClr val="404040"/>
                </a:solidFill>
                <a:latin typeface="Century Gothic"/>
              </a:rPr>
              <a:t>Third Outline Level</a:t>
            </a:r>
          </a:p>
          <a:p>
            <a:pPr marL="1728000" lvl="3" indent="-216000">
              <a:spcBef>
                <a:spcPts val="567"/>
              </a:spcBef>
              <a:buClr>
                <a:srgbClr val="000000"/>
              </a:buClr>
              <a:buSzPct val="75000"/>
              <a:buFont typeface="Symbol" charset="2"/>
              <a:buChar char=""/>
            </a:pPr>
            <a:r>
              <a:rPr lang="en-US" sz="1200" b="0" strike="noStrike" spc="-1">
                <a:solidFill>
                  <a:srgbClr val="404040"/>
                </a:solidFill>
                <a:latin typeface="Century Gothic"/>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404040"/>
                </a:solidFill>
                <a:latin typeface="Century Gothic"/>
              </a:rPr>
              <a:t>Fifth Outline Level</a:t>
            </a:r>
          </a:p>
          <a:p>
            <a:pPr marL="2592000" lvl="5" indent="-216000">
              <a:spcBef>
                <a:spcPts val="283"/>
              </a:spcBef>
              <a:buClr>
                <a:srgbClr val="000000"/>
              </a:buClr>
              <a:buSzPct val="45000"/>
              <a:buFont typeface="Wingdings" charset="2"/>
              <a:buChar char=""/>
            </a:pPr>
            <a:r>
              <a:rPr lang="en-US" sz="2000" b="0" strike="noStrike" spc="-1">
                <a:solidFill>
                  <a:srgbClr val="404040"/>
                </a:solidFill>
                <a:latin typeface="Century Gothic"/>
              </a:rPr>
              <a:t>Sixth Outline Level</a:t>
            </a:r>
          </a:p>
          <a:p>
            <a:pPr marL="3024000" lvl="6" indent="-216000">
              <a:spcBef>
                <a:spcPts val="283"/>
              </a:spcBef>
              <a:buClr>
                <a:srgbClr val="000000"/>
              </a:buClr>
              <a:buSzPct val="45000"/>
              <a:buFont typeface="Wingdings" charset="2"/>
              <a:buChar char=""/>
            </a:pPr>
            <a:r>
              <a:rPr lang="en-US" sz="2000" b="0" strike="noStrike" spc="-1">
                <a:solidFill>
                  <a:srgbClr val="404040"/>
                </a:solidFill>
                <a:latin typeface="Century Gothic"/>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3390/su13010424" TargetMode="External"/><Relationship Id="rId2" Type="http://schemas.openxmlformats.org/officeDocument/2006/relationships/hyperlink" Target="https://www.nber.org/system/files/working_papers/w17107/w17107.pdf"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Rectangle 5"/>
          <p:cNvSpPr/>
          <p:nvPr/>
        </p:nvSpPr>
        <p:spPr>
          <a:xfrm>
            <a:off x="1295391" y="985140"/>
            <a:ext cx="8917560" cy="488772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ctr">
              <a:lnSpc>
                <a:spcPct val="150000"/>
              </a:lnSpc>
            </a:pPr>
            <a:r>
              <a:rPr lang="en-GB" sz="2000" b="0" strike="noStrike" spc="-1" dirty="0">
                <a:latin typeface="Arial"/>
              </a:rPr>
              <a:t>Certificate of Higher Education in </a:t>
            </a:r>
          </a:p>
          <a:p>
            <a:pPr algn="ctr">
              <a:lnSpc>
                <a:spcPct val="150000"/>
              </a:lnSpc>
            </a:pPr>
            <a:r>
              <a:rPr lang="en-GB" sz="2000" b="0" strike="noStrike" spc="-1" dirty="0">
                <a:latin typeface="Arial"/>
              </a:rPr>
              <a:t>Employability Skills  </a:t>
            </a:r>
          </a:p>
          <a:p>
            <a:pPr algn="ctr">
              <a:lnSpc>
                <a:spcPct val="150000"/>
              </a:lnSpc>
            </a:pPr>
            <a:r>
              <a:rPr lang="en-GB" sz="2000" b="0" strike="noStrike" spc="-1" dirty="0">
                <a:latin typeface="Arial"/>
              </a:rPr>
              <a:t>LEVEL 4  </a:t>
            </a:r>
          </a:p>
          <a:p>
            <a:pPr algn="ctr">
              <a:lnSpc>
                <a:spcPct val="150000"/>
              </a:lnSpc>
            </a:pPr>
            <a:r>
              <a:rPr lang="en-GB" sz="2000" b="0" strike="noStrike" spc="-1" dirty="0">
                <a:latin typeface="Arial"/>
              </a:rPr>
              <a:t>Module Name – BMSW4011 –  </a:t>
            </a:r>
          </a:p>
          <a:p>
            <a:pPr algn="ctr">
              <a:lnSpc>
                <a:spcPct val="150000"/>
              </a:lnSpc>
            </a:pPr>
            <a:r>
              <a:rPr lang="en-GB" sz="2000" b="0" strike="noStrike" spc="-1" dirty="0">
                <a:latin typeface="Arial"/>
              </a:rPr>
              <a:t>Managing Enterprise </a:t>
            </a:r>
          </a:p>
          <a:p>
            <a:pPr algn="ctr">
              <a:lnSpc>
                <a:spcPct val="150000"/>
              </a:lnSpc>
            </a:pPr>
            <a:r>
              <a:rPr lang="en-GB" sz="2000" b="0" strike="noStrike" spc="-1" dirty="0">
                <a:latin typeface="Arial"/>
              </a:rPr>
              <a:t>Module Lead: Mel Squire </a:t>
            </a:r>
          </a:p>
          <a:p>
            <a:pPr algn="ctr">
              <a:lnSpc>
                <a:spcPct val="150000"/>
              </a:lnSpc>
            </a:pPr>
            <a:r>
              <a:rPr lang="en-GB" sz="2000" b="0" strike="noStrike" spc="-1" dirty="0">
                <a:latin typeface="Arial"/>
              </a:rPr>
              <a:t>DAN TIMIRCAN</a:t>
            </a:r>
          </a:p>
          <a:p>
            <a:pPr algn="ctr">
              <a:lnSpc>
                <a:spcPct val="150000"/>
              </a:lnSpc>
            </a:pPr>
            <a:r>
              <a:rPr lang="en-GB" sz="2000" b="0" strike="noStrike" spc="-1" dirty="0">
                <a:latin typeface="Arial"/>
              </a:rPr>
              <a:t>Student id:2118870</a:t>
            </a:r>
          </a:p>
        </p:txBody>
      </p:sp>
      <p:pic>
        <p:nvPicPr>
          <p:cNvPr id="68" name="Picture 2"/>
          <p:cNvPicPr/>
          <p:nvPr/>
        </p:nvPicPr>
        <p:blipFill>
          <a:blip r:embed="rId2"/>
          <a:stretch/>
        </p:blipFill>
        <p:spPr>
          <a:xfrm>
            <a:off x="8347320" y="1273680"/>
            <a:ext cx="1809360" cy="723600"/>
          </a:xfrm>
          <a:prstGeom prst="rect">
            <a:avLst/>
          </a:prstGeom>
          <a:ln w="0">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Rectangle 4"/>
          <p:cNvSpPr/>
          <p:nvPr/>
        </p:nvSpPr>
        <p:spPr>
          <a:xfrm>
            <a:off x="609480" y="613080"/>
            <a:ext cx="10942920" cy="94428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50000"/>
              </a:lnSpc>
            </a:pPr>
            <a:r>
              <a:rPr lang="en-IN" sz="2400" b="1" strike="noStrike" spc="-1" dirty="0">
                <a:solidFill>
                  <a:srgbClr val="000000"/>
                </a:solidFill>
                <a:latin typeface="Times New Roman"/>
              </a:rPr>
              <a:t>Introduction</a:t>
            </a:r>
            <a:r>
              <a:rPr lang="en-IN" sz="1800" b="1" strike="noStrike" spc="-1" dirty="0">
                <a:solidFill>
                  <a:srgbClr val="000000"/>
                </a:solidFill>
                <a:latin typeface="Times New Roman"/>
              </a:rPr>
              <a:t> </a:t>
            </a:r>
            <a:endParaRPr lang="en-GB" sz="1800" b="0" strike="noStrike" spc="-1" dirty="0">
              <a:latin typeface="Arial"/>
            </a:endParaRPr>
          </a:p>
          <a:p>
            <a:pPr algn="just">
              <a:lnSpc>
                <a:spcPct val="100000"/>
              </a:lnSpc>
            </a:pPr>
            <a:endParaRPr lang="en-GB" sz="1800" b="0" strike="noStrike" spc="-1" dirty="0">
              <a:latin typeface="Arial"/>
            </a:endParaRPr>
          </a:p>
        </p:txBody>
      </p:sp>
      <p:sp>
        <p:nvSpPr>
          <p:cNvPr id="70" name="Rectangle 5"/>
          <p:cNvSpPr/>
          <p:nvPr/>
        </p:nvSpPr>
        <p:spPr>
          <a:xfrm>
            <a:off x="727440" y="1700058"/>
            <a:ext cx="5662440" cy="441756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marL="343080" indent="-343080" algn="just">
              <a:lnSpc>
                <a:spcPct val="150000"/>
              </a:lnSpc>
              <a:buClr>
                <a:srgbClr val="000000"/>
              </a:buClr>
              <a:buFont typeface="Arial"/>
              <a:buChar char="●"/>
            </a:pPr>
            <a:r>
              <a:rPr lang="en-IN" sz="1800" b="1" strike="noStrike" spc="-1" dirty="0">
                <a:solidFill>
                  <a:srgbClr val="000000"/>
                </a:solidFill>
                <a:latin typeface="Times New Roman"/>
                <a:ea typeface="Times New Roman"/>
              </a:rPr>
              <a:t>Marketing opens doors for a company to enhance its sales flow and acquire new and potential customers (</a:t>
            </a:r>
            <a:r>
              <a:rPr lang="en-IN" sz="1800" b="1" strike="noStrike" spc="-1" dirty="0" err="1">
                <a:solidFill>
                  <a:srgbClr val="000000"/>
                </a:solidFill>
                <a:latin typeface="Times New Roman"/>
                <a:ea typeface="Times New Roman"/>
              </a:rPr>
              <a:t>Malkowska</a:t>
            </a:r>
            <a:r>
              <a:rPr lang="en-IN" sz="1800" b="1" strike="noStrike" spc="-1" dirty="0">
                <a:solidFill>
                  <a:srgbClr val="000000"/>
                </a:solidFill>
                <a:latin typeface="Times New Roman"/>
                <a:ea typeface="Times New Roman"/>
              </a:rPr>
              <a:t> and </a:t>
            </a:r>
            <a:r>
              <a:rPr lang="en-IN" sz="1800" b="1" strike="noStrike" spc="-1" dirty="0" err="1">
                <a:solidFill>
                  <a:srgbClr val="000000"/>
                </a:solidFill>
                <a:latin typeface="Times New Roman"/>
                <a:ea typeface="Times New Roman"/>
              </a:rPr>
              <a:t>Malkowski</a:t>
            </a:r>
            <a:r>
              <a:rPr lang="en-IN" sz="1800" b="1" strike="noStrike" spc="-1" dirty="0">
                <a:solidFill>
                  <a:srgbClr val="000000"/>
                </a:solidFill>
                <a:latin typeface="Times New Roman"/>
                <a:ea typeface="Times New Roman"/>
              </a:rPr>
              <a:t>, 2021). </a:t>
            </a:r>
            <a:endParaRPr lang="en-GB" sz="1800" b="1" strike="noStrike" spc="-1" dirty="0">
              <a:latin typeface="Arial"/>
            </a:endParaRPr>
          </a:p>
          <a:p>
            <a:pPr marL="343080" indent="-343080" algn="just">
              <a:lnSpc>
                <a:spcPct val="150000"/>
              </a:lnSpc>
              <a:buClr>
                <a:srgbClr val="000000"/>
              </a:buClr>
              <a:buFont typeface="Arial"/>
              <a:buChar char="●"/>
            </a:pPr>
            <a:r>
              <a:rPr lang="en-IN" sz="1800" b="1" strike="noStrike" spc="-1" dirty="0">
                <a:solidFill>
                  <a:srgbClr val="000000"/>
                </a:solidFill>
                <a:latin typeface="Times New Roman"/>
                <a:ea typeface="Times New Roman"/>
              </a:rPr>
              <a:t>The presentation will shed light on the business plan of NIGHT-STAR Shuttle Ltd. operating provides minibus services to customers in the UK and will share insights into mission,vision,objective and value proposition of the company</a:t>
            </a:r>
          </a:p>
          <a:p>
            <a:pPr marL="343080" indent="-343080" algn="just">
              <a:lnSpc>
                <a:spcPct val="150000"/>
              </a:lnSpc>
              <a:buClr>
                <a:srgbClr val="000000"/>
              </a:buClr>
              <a:buFont typeface="Arial"/>
              <a:buChar char="●"/>
            </a:pPr>
            <a:r>
              <a:rPr lang="en-IN" sz="1800" b="1" strike="noStrike" spc="-1" dirty="0">
                <a:solidFill>
                  <a:srgbClr val="000000"/>
                </a:solidFill>
                <a:latin typeface="Times New Roman"/>
                <a:ea typeface="Times New Roman"/>
              </a:rPr>
              <a:t>   </a:t>
            </a:r>
            <a:r>
              <a:rPr lang="en-GB" sz="1800" b="1" strike="noStrike" spc="-1" dirty="0">
                <a:solidFill>
                  <a:srgbClr val="000000"/>
                </a:solidFill>
                <a:latin typeface="Times New Roman"/>
                <a:ea typeface="Times New Roman"/>
              </a:rPr>
              <a:t>Lastly, in the presentation will discuss the </a:t>
            </a:r>
          </a:p>
          <a:p>
            <a:pPr algn="just">
              <a:lnSpc>
                <a:spcPct val="150000"/>
              </a:lnSpc>
              <a:buClr>
                <a:srgbClr val="000000"/>
              </a:buClr>
            </a:pPr>
            <a:r>
              <a:rPr lang="en-GB" b="1" spc="-1" dirty="0">
                <a:solidFill>
                  <a:srgbClr val="000000"/>
                </a:solidFill>
                <a:latin typeface="Times New Roman"/>
                <a:ea typeface="Times New Roman"/>
              </a:rPr>
              <a:t>          reason for the investment to be made</a:t>
            </a:r>
            <a:r>
              <a:rPr lang="en-GB" sz="1800" b="1" strike="noStrike" spc="-1" dirty="0">
                <a:solidFill>
                  <a:srgbClr val="000000"/>
                </a:solidFill>
                <a:latin typeface="Times New Roman"/>
                <a:ea typeface="Times New Roman"/>
              </a:rPr>
              <a:t> by Angel     </a:t>
            </a:r>
            <a:endParaRPr lang="en-GB" b="1" spc="-1" dirty="0">
              <a:solidFill>
                <a:srgbClr val="000000"/>
              </a:solidFill>
              <a:latin typeface="Times New Roman"/>
              <a:ea typeface="Times New Roman"/>
            </a:endParaRPr>
          </a:p>
          <a:p>
            <a:pPr algn="just">
              <a:lnSpc>
                <a:spcPct val="150000"/>
              </a:lnSpc>
              <a:buClr>
                <a:srgbClr val="000000"/>
              </a:buClr>
            </a:pPr>
            <a:r>
              <a:rPr lang="en-GB" sz="1800" b="1" strike="noStrike" spc="-1" dirty="0">
                <a:solidFill>
                  <a:srgbClr val="000000"/>
                </a:solidFill>
                <a:latin typeface="Times New Roman"/>
                <a:ea typeface="Times New Roman"/>
              </a:rPr>
              <a:t>          investors to Night-Star Shuttle ltd.         </a:t>
            </a:r>
            <a:r>
              <a:rPr lang="en-IN" sz="1800" b="1" strike="noStrike" spc="-1" dirty="0">
                <a:solidFill>
                  <a:srgbClr val="000000"/>
                </a:solidFill>
                <a:latin typeface="Times New Roman"/>
                <a:ea typeface="Times New Roman"/>
              </a:rPr>
              <a:t>                                                                 </a:t>
            </a:r>
            <a:r>
              <a:rPr lang="en-GB" sz="1800" b="1" strike="noStrike" spc="-1" dirty="0">
                <a:solidFill>
                  <a:srgbClr val="000000"/>
                </a:solidFill>
                <a:latin typeface="Times New Roman"/>
                <a:ea typeface="Times New Roman"/>
              </a:rPr>
              <a:t> </a:t>
            </a:r>
            <a:endParaRPr lang="en-IN" sz="1800" b="1" strike="noStrike" spc="-1" dirty="0">
              <a:solidFill>
                <a:srgbClr val="000000"/>
              </a:solidFill>
              <a:latin typeface="Times New Roman"/>
              <a:ea typeface="Times New Roman"/>
            </a:endParaRPr>
          </a:p>
          <a:p>
            <a:pPr algn="just">
              <a:lnSpc>
                <a:spcPct val="150000"/>
              </a:lnSpc>
              <a:buClr>
                <a:srgbClr val="000000"/>
              </a:buClr>
            </a:pPr>
            <a:r>
              <a:rPr lang="en-GB" dirty="0"/>
              <a:t>     . </a:t>
            </a:r>
            <a:endParaRPr lang="en-GB" sz="1800" b="1" strike="noStrike" spc="-1" dirty="0">
              <a:latin typeface="Arial"/>
            </a:endParaRPr>
          </a:p>
        </p:txBody>
      </p:sp>
      <p:pic>
        <p:nvPicPr>
          <p:cNvPr id="71" name="Picture 2"/>
          <p:cNvPicPr/>
          <p:nvPr/>
        </p:nvPicPr>
        <p:blipFill>
          <a:blip r:embed="rId3"/>
          <a:stretch/>
        </p:blipFill>
        <p:spPr>
          <a:xfrm>
            <a:off x="9654840" y="723240"/>
            <a:ext cx="1809360" cy="723600"/>
          </a:xfrm>
          <a:prstGeom prst="rect">
            <a:avLst/>
          </a:prstGeom>
          <a:ln w="0">
            <a:noFill/>
          </a:ln>
        </p:spPr>
      </p:pic>
      <p:pic>
        <p:nvPicPr>
          <p:cNvPr id="72" name="Picture 2"/>
          <p:cNvPicPr/>
          <p:nvPr/>
        </p:nvPicPr>
        <p:blipFill>
          <a:blip r:embed="rId4"/>
          <a:stretch/>
        </p:blipFill>
        <p:spPr>
          <a:xfrm>
            <a:off x="6779160" y="2466720"/>
            <a:ext cx="4685400" cy="3138480"/>
          </a:xfrm>
          <a:prstGeom prst="rect">
            <a:avLst/>
          </a:prstGeom>
          <a:ln w="0">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4"/>
          <p:cNvSpPr/>
          <p:nvPr/>
        </p:nvSpPr>
        <p:spPr>
          <a:xfrm>
            <a:off x="609480" y="613080"/>
            <a:ext cx="10942920" cy="94428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50000"/>
              </a:lnSpc>
            </a:pPr>
            <a:r>
              <a:rPr lang="en-IN" sz="2400" b="1" strike="noStrike" spc="-1">
                <a:solidFill>
                  <a:srgbClr val="000000"/>
                </a:solidFill>
                <a:latin typeface="Times New Roman"/>
                <a:ea typeface="Times New Roman"/>
              </a:rPr>
              <a:t>Business Description </a:t>
            </a:r>
            <a:endParaRPr lang="en-GB" sz="2400" b="0" strike="noStrike" spc="-1">
              <a:latin typeface="Arial"/>
            </a:endParaRPr>
          </a:p>
        </p:txBody>
      </p:sp>
      <p:sp>
        <p:nvSpPr>
          <p:cNvPr id="74" name="Rectangle 5"/>
          <p:cNvSpPr/>
          <p:nvPr/>
        </p:nvSpPr>
        <p:spPr>
          <a:xfrm>
            <a:off x="609480" y="1827360"/>
            <a:ext cx="5230440" cy="441756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marL="343080" indent="-343080" algn="just">
              <a:lnSpc>
                <a:spcPct val="150000"/>
              </a:lnSpc>
              <a:buClr>
                <a:srgbClr val="000000"/>
              </a:buClr>
              <a:buFont typeface="Arial"/>
              <a:buChar char="●"/>
            </a:pPr>
            <a:r>
              <a:rPr lang="en-IN" sz="1800" b="0" strike="noStrike" spc="-1">
                <a:solidFill>
                  <a:srgbClr val="000000"/>
                </a:solidFill>
                <a:latin typeface="Times New Roman"/>
                <a:ea typeface="Times New Roman"/>
              </a:rPr>
              <a:t>Public transportation services involve different vehicle services for the common public like train services, car services, metro services and others.  It provides the scope for customers to avail different types of transport services as per their choice (Lapper, 2024). </a:t>
            </a:r>
            <a:endParaRPr lang="en-GB" sz="1800" b="0" strike="noStrike" spc="-1">
              <a:latin typeface="Arial"/>
            </a:endParaRPr>
          </a:p>
          <a:p>
            <a:pPr marL="343080" indent="-343080" algn="just">
              <a:lnSpc>
                <a:spcPct val="150000"/>
              </a:lnSpc>
              <a:buClr>
                <a:srgbClr val="000000"/>
              </a:buClr>
              <a:buFont typeface="Arial"/>
              <a:buChar char="●"/>
            </a:pPr>
            <a:r>
              <a:rPr lang="en-IN" sz="1800" b="0" strike="noStrike" spc="-1">
                <a:solidFill>
                  <a:srgbClr val="000000"/>
                </a:solidFill>
                <a:latin typeface="Times New Roman"/>
                <a:ea typeface="Times New Roman"/>
              </a:rPr>
              <a:t>NIGHT-STAR Shuttle Ltd will provide minibus service in Wales and England at night due to the unavailability of transport for passengers travelling at night. </a:t>
            </a:r>
            <a:endParaRPr lang="en-GB" sz="1800" b="0" strike="noStrike" spc="-1">
              <a:latin typeface="Arial"/>
            </a:endParaRPr>
          </a:p>
          <a:p>
            <a:pPr algn="ctr">
              <a:lnSpc>
                <a:spcPct val="100000"/>
              </a:lnSpc>
            </a:pPr>
            <a:endParaRPr lang="en-GB" sz="1800" b="0" strike="noStrike" spc="-1">
              <a:latin typeface="Arial"/>
            </a:endParaRPr>
          </a:p>
        </p:txBody>
      </p:sp>
      <p:pic>
        <p:nvPicPr>
          <p:cNvPr id="75" name="Picture 2"/>
          <p:cNvPicPr/>
          <p:nvPr/>
        </p:nvPicPr>
        <p:blipFill>
          <a:blip r:embed="rId3"/>
          <a:stretch/>
        </p:blipFill>
        <p:spPr>
          <a:xfrm>
            <a:off x="9654840" y="723240"/>
            <a:ext cx="1809360" cy="723600"/>
          </a:xfrm>
          <a:prstGeom prst="rect">
            <a:avLst/>
          </a:prstGeom>
          <a:ln w="0">
            <a:noFill/>
          </a:ln>
        </p:spPr>
      </p:pic>
      <p:pic>
        <p:nvPicPr>
          <p:cNvPr id="76" name="Picture 2"/>
          <p:cNvPicPr/>
          <p:nvPr/>
        </p:nvPicPr>
        <p:blipFill>
          <a:blip r:embed="rId4"/>
          <a:stretch/>
        </p:blipFill>
        <p:spPr>
          <a:xfrm>
            <a:off x="6147000" y="2761200"/>
            <a:ext cx="5317560" cy="2549160"/>
          </a:xfrm>
          <a:prstGeom prst="rect">
            <a:avLst/>
          </a:prstGeom>
          <a:ln w="0">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Rectangle 4"/>
          <p:cNvSpPr/>
          <p:nvPr/>
        </p:nvSpPr>
        <p:spPr>
          <a:xfrm>
            <a:off x="609480" y="613080"/>
            <a:ext cx="10942920" cy="94428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50000"/>
              </a:lnSpc>
            </a:pPr>
            <a:r>
              <a:rPr lang="en-IN" sz="2400" b="1" strike="noStrike" spc="-1">
                <a:solidFill>
                  <a:srgbClr val="000000"/>
                </a:solidFill>
                <a:latin typeface="Times New Roman"/>
                <a:ea typeface="Times New Roman"/>
              </a:rPr>
              <a:t>Mission, Vision, Objectives and Value Proposition </a:t>
            </a:r>
            <a:endParaRPr lang="en-GB" sz="2400" b="0" strike="noStrike" spc="-1">
              <a:latin typeface="Arial"/>
            </a:endParaRPr>
          </a:p>
        </p:txBody>
      </p:sp>
      <p:sp>
        <p:nvSpPr>
          <p:cNvPr id="78" name="Rectangle 5"/>
          <p:cNvSpPr/>
          <p:nvPr/>
        </p:nvSpPr>
        <p:spPr>
          <a:xfrm>
            <a:off x="609480" y="1827360"/>
            <a:ext cx="5230440" cy="441756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marL="343080" indent="-343080" algn="just">
              <a:lnSpc>
                <a:spcPct val="150000"/>
              </a:lnSpc>
              <a:buClr>
                <a:srgbClr val="000000"/>
              </a:buClr>
              <a:buFont typeface="Arial"/>
              <a:buChar char="●"/>
            </a:pPr>
            <a:r>
              <a:rPr lang="en-IN" sz="1800" b="0" strike="noStrike" spc="-1" dirty="0">
                <a:solidFill>
                  <a:srgbClr val="000000"/>
                </a:solidFill>
                <a:latin typeface="Times New Roman"/>
                <a:ea typeface="Times New Roman"/>
              </a:rPr>
              <a:t>Transportation accessibility provides the scope for a transport company to leverage the sales flow due to the convenience of transportation. </a:t>
            </a:r>
          </a:p>
          <a:p>
            <a:pPr marL="343080" indent="-343080" algn="just">
              <a:lnSpc>
                <a:spcPct val="150000"/>
              </a:lnSpc>
              <a:buClr>
                <a:srgbClr val="000000"/>
              </a:buClr>
              <a:buFont typeface="Arial"/>
              <a:buChar char="●"/>
            </a:pPr>
            <a:r>
              <a:rPr lang="en-GB" sz="1800" b="0" strike="noStrike" spc="-1" dirty="0">
                <a:latin typeface="Arial"/>
              </a:rPr>
              <a:t>The mission and vision of NIGHT-STAR Shuttle Ltd will be to provide accessible transportation facilities at night in Wales at affordable prices.</a:t>
            </a:r>
          </a:p>
          <a:p>
            <a:pPr marL="343080" indent="-343080" algn="just">
              <a:lnSpc>
                <a:spcPct val="150000"/>
              </a:lnSpc>
              <a:buClr>
                <a:srgbClr val="000000"/>
              </a:buClr>
              <a:buFont typeface="Arial"/>
              <a:buChar char="●"/>
            </a:pPr>
            <a:r>
              <a:rPr lang="en-GB" sz="1800" b="0" strike="noStrike" spc="-1" dirty="0">
                <a:latin typeface="Arial"/>
              </a:rPr>
              <a:t>The unique value proposition of NIGHTSTAR Shuttle Ltd will be providing bus transport </a:t>
            </a:r>
          </a:p>
          <a:p>
            <a:pPr algn="just">
              <a:lnSpc>
                <a:spcPct val="150000"/>
              </a:lnSpc>
              <a:buClr>
                <a:srgbClr val="000000"/>
              </a:buClr>
            </a:pPr>
            <a:r>
              <a:rPr lang="en-GB" sz="1800" b="0" strike="noStrike" spc="-1" dirty="0">
                <a:latin typeface="Arial"/>
              </a:rPr>
              <a:t>      services at night, when no other public  </a:t>
            </a:r>
          </a:p>
          <a:p>
            <a:pPr algn="just">
              <a:lnSpc>
                <a:spcPct val="150000"/>
              </a:lnSpc>
              <a:buClr>
                <a:srgbClr val="000000"/>
              </a:buClr>
            </a:pPr>
            <a:r>
              <a:rPr lang="en-GB" spc="-1" dirty="0">
                <a:latin typeface="Arial"/>
              </a:rPr>
              <a:t>      transport is available.</a:t>
            </a:r>
          </a:p>
          <a:p>
            <a:pPr algn="just">
              <a:lnSpc>
                <a:spcPct val="150000"/>
              </a:lnSpc>
              <a:buClr>
                <a:srgbClr val="000000"/>
              </a:buClr>
            </a:pPr>
            <a:r>
              <a:rPr lang="en-GB" spc="-1" dirty="0">
                <a:latin typeface="Arial"/>
              </a:rPr>
              <a:t>      </a:t>
            </a:r>
            <a:endParaRPr lang="en-GB" sz="1800" b="0" strike="noStrike" spc="-1" dirty="0">
              <a:latin typeface="Arial"/>
            </a:endParaRPr>
          </a:p>
        </p:txBody>
      </p:sp>
      <p:pic>
        <p:nvPicPr>
          <p:cNvPr id="79" name="Picture 2"/>
          <p:cNvPicPr/>
          <p:nvPr/>
        </p:nvPicPr>
        <p:blipFill>
          <a:blip r:embed="rId3"/>
          <a:stretch/>
        </p:blipFill>
        <p:spPr>
          <a:xfrm>
            <a:off x="9654840" y="723240"/>
            <a:ext cx="1809360" cy="723600"/>
          </a:xfrm>
          <a:prstGeom prst="rect">
            <a:avLst/>
          </a:prstGeom>
          <a:ln w="0">
            <a:noFill/>
          </a:ln>
        </p:spPr>
      </p:pic>
      <p:pic>
        <p:nvPicPr>
          <p:cNvPr id="80" name="Picture 2"/>
          <p:cNvPicPr/>
          <p:nvPr/>
        </p:nvPicPr>
        <p:blipFill>
          <a:blip r:embed="rId4"/>
          <a:stretch/>
        </p:blipFill>
        <p:spPr>
          <a:xfrm>
            <a:off x="6734160" y="2252880"/>
            <a:ext cx="4366440" cy="3346920"/>
          </a:xfrm>
          <a:prstGeom prst="rect">
            <a:avLst/>
          </a:prstGeom>
          <a:ln w="0">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Rectangle 4"/>
          <p:cNvSpPr/>
          <p:nvPr/>
        </p:nvSpPr>
        <p:spPr>
          <a:xfrm>
            <a:off x="609480" y="613080"/>
            <a:ext cx="10942920" cy="94428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50000"/>
              </a:lnSpc>
            </a:pPr>
            <a:r>
              <a:rPr lang="en-IN" sz="2400" b="1" strike="noStrike" spc="-1">
                <a:solidFill>
                  <a:srgbClr val="000000"/>
                </a:solidFill>
                <a:latin typeface="Times New Roman"/>
                <a:ea typeface="Times New Roman"/>
              </a:rPr>
              <a:t>Legal Structures</a:t>
            </a:r>
            <a:endParaRPr lang="en-GB" sz="2400" b="0" strike="noStrike" spc="-1">
              <a:latin typeface="Arial"/>
            </a:endParaRPr>
          </a:p>
        </p:txBody>
      </p:sp>
      <p:sp>
        <p:nvSpPr>
          <p:cNvPr id="82" name="Rectangle 5"/>
          <p:cNvSpPr/>
          <p:nvPr/>
        </p:nvSpPr>
        <p:spPr>
          <a:xfrm>
            <a:off x="609480" y="1827360"/>
            <a:ext cx="5230440" cy="441756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marL="343080" indent="-343080" algn="just">
              <a:lnSpc>
                <a:spcPct val="150000"/>
              </a:lnSpc>
              <a:buClr>
                <a:srgbClr val="000000"/>
              </a:buClr>
              <a:buFont typeface="Arial"/>
              <a:buChar char="●"/>
            </a:pPr>
            <a:r>
              <a:rPr lang="en-IN" sz="1800" b="0" strike="noStrike" spc="-1" dirty="0">
                <a:solidFill>
                  <a:srgbClr val="000000"/>
                </a:solidFill>
                <a:latin typeface="Times New Roman"/>
                <a:ea typeface="Times New Roman"/>
              </a:rPr>
              <a:t>The legal structure of limited partnership companies provides benefits in terms of avoiding corporate taxes and allows avoiding submission of annual accounts files to the tax office (</a:t>
            </a:r>
            <a:r>
              <a:rPr lang="en-IN" sz="1800" b="0" strike="noStrike" spc="-1" dirty="0" err="1">
                <a:solidFill>
                  <a:srgbClr val="000000"/>
                </a:solidFill>
                <a:latin typeface="Times New Roman"/>
                <a:ea typeface="Times New Roman"/>
              </a:rPr>
              <a:t>Bgateway</a:t>
            </a:r>
            <a:r>
              <a:rPr lang="en-IN" sz="1800" b="0" strike="noStrike" spc="-1" dirty="0">
                <a:solidFill>
                  <a:srgbClr val="000000"/>
                </a:solidFill>
                <a:latin typeface="Times New Roman"/>
                <a:ea typeface="Times New Roman"/>
              </a:rPr>
              <a:t>, 2025).</a:t>
            </a:r>
            <a:endParaRPr lang="en-GB" sz="1800" b="0" strike="noStrike" spc="-1" dirty="0">
              <a:latin typeface="Arial"/>
            </a:endParaRPr>
          </a:p>
          <a:p>
            <a:pPr marL="343080" indent="-343080" algn="just">
              <a:lnSpc>
                <a:spcPct val="150000"/>
              </a:lnSpc>
              <a:buClr>
                <a:srgbClr val="000000"/>
              </a:buClr>
              <a:buFont typeface="Arial"/>
              <a:buChar char="●"/>
            </a:pPr>
            <a:r>
              <a:rPr lang="en-IN" sz="1800" b="0" strike="noStrike" spc="-1" dirty="0">
                <a:solidFill>
                  <a:srgbClr val="000000"/>
                </a:solidFill>
                <a:latin typeface="Times New Roman"/>
                <a:ea typeface="Times New Roman"/>
              </a:rPr>
              <a:t> NIGHT-STAR Shuttle Ltd will follow a limited partnership legal structure. The company will perform its transport operation only in </a:t>
            </a:r>
            <a:r>
              <a:rPr lang="en-IN" sz="1800" b="0" strike="noStrike" spc="-1">
                <a:solidFill>
                  <a:srgbClr val="000000"/>
                </a:solidFill>
                <a:latin typeface="Times New Roman"/>
                <a:ea typeface="Times New Roman"/>
              </a:rPr>
              <a:t>Wales </a:t>
            </a:r>
            <a:r>
              <a:rPr lang="en-IN" spc="-1">
                <a:solidFill>
                  <a:srgbClr val="000000"/>
                </a:solidFill>
                <a:latin typeface="Times New Roman"/>
                <a:ea typeface="Times New Roman"/>
              </a:rPr>
              <a:t>.</a:t>
            </a:r>
            <a:endParaRPr lang="en-GB" sz="1800" b="0" strike="noStrike" spc="-1">
              <a:latin typeface="Arial"/>
            </a:endParaRPr>
          </a:p>
          <a:p>
            <a:pPr algn="ctr">
              <a:lnSpc>
                <a:spcPct val="100000"/>
              </a:lnSpc>
            </a:pPr>
            <a:endParaRPr lang="en-GB" sz="1800" b="0" strike="noStrike" spc="-1" dirty="0">
              <a:latin typeface="Arial"/>
            </a:endParaRPr>
          </a:p>
        </p:txBody>
      </p:sp>
      <p:pic>
        <p:nvPicPr>
          <p:cNvPr id="83" name="Picture 2"/>
          <p:cNvPicPr/>
          <p:nvPr/>
        </p:nvPicPr>
        <p:blipFill>
          <a:blip r:embed="rId3"/>
          <a:stretch/>
        </p:blipFill>
        <p:spPr>
          <a:xfrm>
            <a:off x="9654840" y="723240"/>
            <a:ext cx="1809360" cy="723600"/>
          </a:xfrm>
          <a:prstGeom prst="rect">
            <a:avLst/>
          </a:prstGeom>
          <a:ln w="0">
            <a:noFill/>
          </a:ln>
        </p:spPr>
      </p:pic>
      <p:pic>
        <p:nvPicPr>
          <p:cNvPr id="84" name="Picture 2" descr="A diagram of a business structure&#10;&#10;AI-generated content may be incorrect."/>
          <p:cNvPicPr/>
          <p:nvPr/>
        </p:nvPicPr>
        <p:blipFill>
          <a:blip r:embed="rId4"/>
          <a:stretch/>
        </p:blipFill>
        <p:spPr>
          <a:xfrm>
            <a:off x="6624000" y="2270520"/>
            <a:ext cx="4476960" cy="3052800"/>
          </a:xfrm>
          <a:prstGeom prst="rect">
            <a:avLst/>
          </a:prstGeom>
          <a:ln w="0">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 name="Rectangle 4"/>
          <p:cNvSpPr/>
          <p:nvPr/>
        </p:nvSpPr>
        <p:spPr>
          <a:xfrm>
            <a:off x="609480" y="613080"/>
            <a:ext cx="10942920" cy="94428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50000"/>
              </a:lnSpc>
            </a:pPr>
            <a:r>
              <a:rPr lang="en-IN" sz="2400" b="1" strike="noStrike" spc="-1">
                <a:solidFill>
                  <a:srgbClr val="000000"/>
                </a:solidFill>
                <a:latin typeface="Times New Roman"/>
                <a:ea typeface="Times New Roman"/>
              </a:rPr>
              <a:t>HRM Strategy</a:t>
            </a:r>
            <a:endParaRPr lang="en-GB" sz="2400" b="0" strike="noStrike" spc="-1">
              <a:latin typeface="Arial"/>
            </a:endParaRPr>
          </a:p>
        </p:txBody>
      </p:sp>
      <p:sp>
        <p:nvSpPr>
          <p:cNvPr id="86" name="Rectangle 5"/>
          <p:cNvSpPr/>
          <p:nvPr/>
        </p:nvSpPr>
        <p:spPr>
          <a:xfrm>
            <a:off x="609480" y="1827360"/>
            <a:ext cx="5230440" cy="441756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marL="343080" indent="-343080" algn="just">
              <a:lnSpc>
                <a:spcPct val="150000"/>
              </a:lnSpc>
              <a:buClr>
                <a:srgbClr val="000000"/>
              </a:buClr>
              <a:buFont typeface="Arial"/>
              <a:buChar char="●"/>
            </a:pPr>
            <a:r>
              <a:rPr lang="en-IN" sz="1800" b="0" strike="noStrike" spc="-1">
                <a:solidFill>
                  <a:srgbClr val="000000"/>
                </a:solidFill>
                <a:latin typeface="Times New Roman"/>
                <a:ea typeface="Times New Roman"/>
              </a:rPr>
              <a:t>HRM strategies that are commonly practised in public transportation companies are policies to promote diversity and inclusiveness in the workplace to deal impeccably with customers of different cultural backgrounds (UITP, 2025).</a:t>
            </a:r>
            <a:endParaRPr lang="en-GB" sz="1800" b="0" strike="noStrike" spc="-1">
              <a:latin typeface="Arial"/>
            </a:endParaRPr>
          </a:p>
          <a:p>
            <a:pPr marL="343080" indent="-343080" algn="just">
              <a:lnSpc>
                <a:spcPct val="150000"/>
              </a:lnSpc>
              <a:buClr>
                <a:srgbClr val="000000"/>
              </a:buClr>
              <a:buFont typeface="Arial"/>
              <a:buChar char="●"/>
            </a:pPr>
            <a:r>
              <a:rPr lang="en-IN" sz="1800" b="0" strike="noStrike" spc="-1">
                <a:solidFill>
                  <a:srgbClr val="000000"/>
                </a:solidFill>
                <a:latin typeface="Times New Roman"/>
                <a:ea typeface="Times New Roman"/>
              </a:rPr>
              <a:t>NIGHT-STAR Shuttle Ltd will implement HRM practices for diversity and inclusivity followed by the implementation of policies for a constant learning ambience to improve its staff. </a:t>
            </a:r>
            <a:endParaRPr lang="en-GB" sz="1800" b="0" strike="noStrike" spc="-1">
              <a:latin typeface="Arial"/>
            </a:endParaRPr>
          </a:p>
          <a:p>
            <a:pPr algn="ctr">
              <a:lnSpc>
                <a:spcPct val="100000"/>
              </a:lnSpc>
            </a:pPr>
            <a:endParaRPr lang="en-GB" sz="1800" b="0" strike="noStrike" spc="-1">
              <a:latin typeface="Arial"/>
            </a:endParaRPr>
          </a:p>
        </p:txBody>
      </p:sp>
      <p:pic>
        <p:nvPicPr>
          <p:cNvPr id="87" name="Picture 2"/>
          <p:cNvPicPr/>
          <p:nvPr/>
        </p:nvPicPr>
        <p:blipFill>
          <a:blip r:embed="rId3"/>
          <a:stretch/>
        </p:blipFill>
        <p:spPr>
          <a:xfrm>
            <a:off x="9654840" y="723240"/>
            <a:ext cx="1809360" cy="723600"/>
          </a:xfrm>
          <a:prstGeom prst="rect">
            <a:avLst/>
          </a:prstGeom>
          <a:ln w="0">
            <a:noFill/>
          </a:ln>
        </p:spPr>
      </p:pic>
      <p:pic>
        <p:nvPicPr>
          <p:cNvPr id="88" name="Picture 2"/>
          <p:cNvPicPr/>
          <p:nvPr/>
        </p:nvPicPr>
        <p:blipFill>
          <a:blip r:embed="rId4"/>
          <a:stretch/>
        </p:blipFill>
        <p:spPr>
          <a:xfrm>
            <a:off x="6267240" y="2543400"/>
            <a:ext cx="5197320" cy="2701800"/>
          </a:xfrm>
          <a:prstGeom prst="rect">
            <a:avLst/>
          </a:prstGeom>
          <a:ln w="0">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 name="Rectangle 4"/>
          <p:cNvSpPr/>
          <p:nvPr/>
        </p:nvSpPr>
        <p:spPr>
          <a:xfrm>
            <a:off x="609480" y="613080"/>
            <a:ext cx="10942920" cy="94428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50000"/>
              </a:lnSpc>
            </a:pPr>
            <a:r>
              <a:rPr lang="en-IN" sz="2400" b="1" strike="noStrike" spc="-1">
                <a:solidFill>
                  <a:srgbClr val="000000"/>
                </a:solidFill>
                <a:latin typeface="Times New Roman"/>
                <a:ea typeface="Times New Roman"/>
              </a:rPr>
              <a:t>Financial Overview</a:t>
            </a:r>
            <a:endParaRPr lang="en-GB" sz="2400" b="0" strike="noStrike" spc="-1">
              <a:latin typeface="Arial"/>
            </a:endParaRPr>
          </a:p>
        </p:txBody>
      </p:sp>
      <p:sp>
        <p:nvSpPr>
          <p:cNvPr id="90" name="Rectangle 5"/>
          <p:cNvSpPr/>
          <p:nvPr/>
        </p:nvSpPr>
        <p:spPr>
          <a:xfrm>
            <a:off x="609480" y="1827360"/>
            <a:ext cx="5230440" cy="441756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marL="343080" indent="-343080" algn="just">
              <a:lnSpc>
                <a:spcPct val="150000"/>
              </a:lnSpc>
              <a:buClr>
                <a:srgbClr val="000000"/>
              </a:buClr>
              <a:buFont typeface="Arial"/>
              <a:buChar char="●"/>
            </a:pPr>
            <a:r>
              <a:rPr lang="en-IN" sz="1800" b="0" strike="noStrike" spc="-1">
                <a:solidFill>
                  <a:srgbClr val="000000"/>
                </a:solidFill>
                <a:latin typeface="Times New Roman"/>
                <a:ea typeface="Times New Roman"/>
              </a:rPr>
              <a:t>A financial overview is a gist of financial expenditures by a company to perform its business operations promptly (Lusardi and Mitchell, 2011). </a:t>
            </a:r>
            <a:endParaRPr lang="en-GB" sz="1800" b="0" strike="noStrike" spc="-1">
              <a:latin typeface="Arial"/>
            </a:endParaRPr>
          </a:p>
          <a:p>
            <a:pPr marL="343080" indent="-343080" algn="just">
              <a:lnSpc>
                <a:spcPct val="150000"/>
              </a:lnSpc>
              <a:buClr>
                <a:srgbClr val="000000"/>
              </a:buClr>
              <a:buFont typeface="Arial"/>
              <a:buChar char="●"/>
            </a:pPr>
            <a:r>
              <a:rPr lang="en-IN" sz="1800" b="0" strike="noStrike" spc="-1">
                <a:solidFill>
                  <a:srgbClr val="000000"/>
                </a:solidFill>
                <a:latin typeface="Times New Roman"/>
                <a:ea typeface="Times New Roman"/>
              </a:rPr>
              <a:t>NIGHT-STAR Shuttle Ltd needs 631763 pounds to operate initially. </a:t>
            </a:r>
            <a:endParaRPr lang="en-GB" sz="1800" b="0" strike="noStrike" spc="-1">
              <a:latin typeface="Arial"/>
            </a:endParaRPr>
          </a:p>
        </p:txBody>
      </p:sp>
      <p:pic>
        <p:nvPicPr>
          <p:cNvPr id="91" name="Picture 2"/>
          <p:cNvPicPr/>
          <p:nvPr/>
        </p:nvPicPr>
        <p:blipFill>
          <a:blip r:embed="rId3"/>
          <a:stretch/>
        </p:blipFill>
        <p:spPr>
          <a:xfrm>
            <a:off x="9654840" y="723240"/>
            <a:ext cx="1809360" cy="723600"/>
          </a:xfrm>
          <a:prstGeom prst="rect">
            <a:avLst/>
          </a:prstGeom>
          <a:ln w="0">
            <a:noFill/>
          </a:ln>
        </p:spPr>
      </p:pic>
      <p:pic>
        <p:nvPicPr>
          <p:cNvPr id="92" name="image1.png"/>
          <p:cNvPicPr/>
          <p:nvPr/>
        </p:nvPicPr>
        <p:blipFill>
          <a:blip r:embed="rId4"/>
          <a:stretch/>
        </p:blipFill>
        <p:spPr>
          <a:xfrm>
            <a:off x="6067080" y="1770840"/>
            <a:ext cx="3160080" cy="1878120"/>
          </a:xfrm>
          <a:prstGeom prst="rect">
            <a:avLst/>
          </a:prstGeom>
          <a:ln w="0">
            <a:noFill/>
          </a:ln>
        </p:spPr>
      </p:pic>
      <p:pic>
        <p:nvPicPr>
          <p:cNvPr id="93" name="image2.png"/>
          <p:cNvPicPr/>
          <p:nvPr/>
        </p:nvPicPr>
        <p:blipFill>
          <a:blip r:embed="rId5"/>
          <a:stretch/>
        </p:blipFill>
        <p:spPr>
          <a:xfrm>
            <a:off x="6067080" y="3863160"/>
            <a:ext cx="5230440" cy="2234880"/>
          </a:xfrm>
          <a:prstGeom prst="rect">
            <a:avLst/>
          </a:prstGeom>
          <a:ln w="0">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Rectangle 4"/>
          <p:cNvSpPr/>
          <p:nvPr/>
        </p:nvSpPr>
        <p:spPr>
          <a:xfrm>
            <a:off x="609480" y="613080"/>
            <a:ext cx="10942920" cy="94428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50000"/>
              </a:lnSpc>
            </a:pPr>
            <a:r>
              <a:rPr lang="en-IN" sz="2400" b="1" strike="noStrike" spc="-1">
                <a:solidFill>
                  <a:srgbClr val="000000"/>
                </a:solidFill>
                <a:latin typeface="Times New Roman"/>
                <a:ea typeface="Times New Roman"/>
              </a:rPr>
              <a:t>Marketing Strategy </a:t>
            </a:r>
            <a:endParaRPr lang="en-GB" sz="2400" b="0" strike="noStrike" spc="-1">
              <a:latin typeface="Arial"/>
            </a:endParaRPr>
          </a:p>
        </p:txBody>
      </p:sp>
      <p:sp>
        <p:nvSpPr>
          <p:cNvPr id="95" name="Rectangle 5"/>
          <p:cNvSpPr/>
          <p:nvPr/>
        </p:nvSpPr>
        <p:spPr>
          <a:xfrm>
            <a:off x="609480" y="1827360"/>
            <a:ext cx="5230440" cy="441756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marL="343080" indent="-343080" algn="just">
              <a:lnSpc>
                <a:spcPct val="150000"/>
              </a:lnSpc>
              <a:buClr>
                <a:srgbClr val="000000"/>
              </a:buClr>
              <a:buFont typeface="Arial"/>
              <a:buChar char="●"/>
            </a:pPr>
            <a:r>
              <a:rPr lang="en-IN" sz="1800" b="0" strike="noStrike" spc="-1">
                <a:solidFill>
                  <a:srgbClr val="000000"/>
                </a:solidFill>
                <a:latin typeface="Times New Roman"/>
                <a:ea typeface="Times New Roman"/>
              </a:rPr>
              <a:t>Marketing through flyers provides the scope to a company to connect with local customers of a region which in turn leverages the brand awareness of a company locally  (ARC, 2024). </a:t>
            </a:r>
            <a:endParaRPr lang="en-GB" sz="1800" b="0" strike="noStrike" spc="-1">
              <a:latin typeface="Arial"/>
            </a:endParaRPr>
          </a:p>
          <a:p>
            <a:pPr marL="343080" indent="-343080" algn="just">
              <a:lnSpc>
                <a:spcPct val="150000"/>
              </a:lnSpc>
              <a:buClr>
                <a:srgbClr val="000000"/>
              </a:buClr>
              <a:buFont typeface="Arial"/>
              <a:buChar char="●"/>
            </a:pPr>
            <a:r>
              <a:rPr lang="en-IN" sz="1800" b="0" strike="noStrike" spc="-1">
                <a:solidFill>
                  <a:srgbClr val="000000"/>
                </a:solidFill>
                <a:latin typeface="Times New Roman"/>
                <a:ea typeface="Times New Roman"/>
              </a:rPr>
              <a:t> NIGHT-STAR Shuttle Ltd will perform its marketing operations offline. The company will sell flyers to market its services. Moreover, the company will market its services online on social media platforms like Instagram and Facebook.</a:t>
            </a:r>
            <a:endParaRPr lang="en-GB" sz="1800" b="0" strike="noStrike" spc="-1">
              <a:latin typeface="Arial"/>
            </a:endParaRPr>
          </a:p>
          <a:p>
            <a:pPr algn="ctr">
              <a:lnSpc>
                <a:spcPct val="100000"/>
              </a:lnSpc>
            </a:pPr>
            <a:endParaRPr lang="en-GB" sz="1800" b="0" strike="noStrike" spc="-1">
              <a:latin typeface="Arial"/>
            </a:endParaRPr>
          </a:p>
        </p:txBody>
      </p:sp>
      <p:pic>
        <p:nvPicPr>
          <p:cNvPr id="96" name="Picture 2"/>
          <p:cNvPicPr/>
          <p:nvPr/>
        </p:nvPicPr>
        <p:blipFill>
          <a:blip r:embed="rId3"/>
          <a:stretch/>
        </p:blipFill>
        <p:spPr>
          <a:xfrm>
            <a:off x="9654840" y="723240"/>
            <a:ext cx="1809360" cy="723600"/>
          </a:xfrm>
          <a:prstGeom prst="rect">
            <a:avLst/>
          </a:prstGeom>
          <a:ln w="0">
            <a:noFill/>
          </a:ln>
        </p:spPr>
      </p:pic>
      <p:pic>
        <p:nvPicPr>
          <p:cNvPr id="97" name="Picture 2"/>
          <p:cNvPicPr/>
          <p:nvPr/>
        </p:nvPicPr>
        <p:blipFill>
          <a:blip r:embed="rId4"/>
          <a:stretch/>
        </p:blipFill>
        <p:spPr>
          <a:xfrm>
            <a:off x="6351480" y="2593080"/>
            <a:ext cx="4627800" cy="3005280"/>
          </a:xfrm>
          <a:prstGeom prst="rect">
            <a:avLst/>
          </a:prstGeom>
          <a:ln w="0">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Rectangle 4"/>
          <p:cNvSpPr/>
          <p:nvPr/>
        </p:nvSpPr>
        <p:spPr>
          <a:xfrm>
            <a:off x="609480" y="613080"/>
            <a:ext cx="10942920" cy="94428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50000"/>
              </a:lnSpc>
            </a:pPr>
            <a:r>
              <a:rPr lang="en-IN" sz="2400" b="1" strike="noStrike" spc="-1">
                <a:solidFill>
                  <a:srgbClr val="000000"/>
                </a:solidFill>
                <a:latin typeface="Times New Roman"/>
                <a:ea typeface="Times New Roman"/>
              </a:rPr>
              <a:t>Branding Strategy </a:t>
            </a:r>
            <a:endParaRPr lang="en-GB" sz="2400" b="0" strike="noStrike" spc="-1">
              <a:latin typeface="Arial"/>
            </a:endParaRPr>
          </a:p>
        </p:txBody>
      </p:sp>
      <p:sp>
        <p:nvSpPr>
          <p:cNvPr id="99" name="Rectangle 5"/>
          <p:cNvSpPr/>
          <p:nvPr/>
        </p:nvSpPr>
        <p:spPr>
          <a:xfrm>
            <a:off x="609480" y="1827360"/>
            <a:ext cx="5230440" cy="441756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marL="343080" indent="-343080" algn="just">
              <a:lnSpc>
                <a:spcPct val="150000"/>
              </a:lnSpc>
              <a:buClr>
                <a:srgbClr val="0E101A"/>
              </a:buClr>
              <a:buFont typeface="Arial"/>
              <a:buChar char="●"/>
            </a:pPr>
            <a:r>
              <a:rPr lang="en-IN" sz="1800" b="0" strike="noStrike" spc="-1">
                <a:solidFill>
                  <a:srgbClr val="0E101A"/>
                </a:solidFill>
                <a:latin typeface="Times New Roman"/>
                <a:ea typeface="Times New Roman"/>
              </a:rPr>
              <a:t>Branding strategy is considered as the ways used by a company to create a unique value proposition that helps a company easily attract new customers and generate high leads efficiently (Barros-Arrieta and García-Cali, 2021). </a:t>
            </a:r>
            <a:endParaRPr lang="en-GB" sz="1800" b="0" strike="noStrike" spc="-1">
              <a:latin typeface="Arial"/>
            </a:endParaRPr>
          </a:p>
          <a:p>
            <a:pPr marL="343080" indent="-343080" algn="just">
              <a:lnSpc>
                <a:spcPct val="150000"/>
              </a:lnSpc>
              <a:buClr>
                <a:srgbClr val="0E101A"/>
              </a:buClr>
              <a:buFont typeface="Arial"/>
              <a:buChar char="●"/>
            </a:pPr>
            <a:r>
              <a:rPr lang="en-IN" sz="1800" b="0" strike="noStrike" spc="-1">
                <a:solidFill>
                  <a:srgbClr val="0E101A"/>
                </a:solidFill>
                <a:latin typeface="Times New Roman"/>
                <a:ea typeface="Times New Roman"/>
              </a:rPr>
              <a:t>NIGHT-STAR Shuttle Ltd will provide minibus shuttle services at night in England and Wales. This will be the unique value proposition of the brand that will help the brand engage customers of Wales and England easily. </a:t>
            </a:r>
            <a:endParaRPr lang="en-GB" sz="1800" b="0" strike="noStrike" spc="-1">
              <a:latin typeface="Arial"/>
            </a:endParaRPr>
          </a:p>
        </p:txBody>
      </p:sp>
      <p:pic>
        <p:nvPicPr>
          <p:cNvPr id="100" name="Picture 2"/>
          <p:cNvPicPr/>
          <p:nvPr/>
        </p:nvPicPr>
        <p:blipFill>
          <a:blip r:embed="rId3"/>
          <a:stretch/>
        </p:blipFill>
        <p:spPr>
          <a:xfrm>
            <a:off x="9654840" y="723240"/>
            <a:ext cx="1809360" cy="723600"/>
          </a:xfrm>
          <a:prstGeom prst="rect">
            <a:avLst/>
          </a:prstGeom>
          <a:ln w="0">
            <a:noFill/>
          </a:ln>
        </p:spPr>
      </p:pic>
      <p:pic>
        <p:nvPicPr>
          <p:cNvPr id="101" name="Picture 2"/>
          <p:cNvPicPr/>
          <p:nvPr/>
        </p:nvPicPr>
        <p:blipFill>
          <a:blip r:embed="rId4"/>
          <a:stretch/>
        </p:blipFill>
        <p:spPr>
          <a:xfrm>
            <a:off x="6514560" y="2485080"/>
            <a:ext cx="4350600" cy="3065040"/>
          </a:xfrm>
          <a:prstGeom prst="rect">
            <a:avLst/>
          </a:prstGeom>
          <a:ln w="0">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Rectangle 4"/>
          <p:cNvSpPr/>
          <p:nvPr/>
        </p:nvSpPr>
        <p:spPr>
          <a:xfrm>
            <a:off x="609480" y="613080"/>
            <a:ext cx="10972440" cy="111708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00000"/>
              </a:lnSpc>
            </a:pPr>
            <a:r>
              <a:rPr lang="en-IN" sz="2400" b="1" strike="noStrike" spc="-1">
                <a:solidFill>
                  <a:srgbClr val="000000"/>
                </a:solidFill>
                <a:latin typeface="Times New Roman"/>
              </a:rPr>
              <a:t>Why should Angel Investor invest in the business idea of </a:t>
            </a:r>
            <a:endParaRPr lang="en-GB" sz="2400" b="0" strike="noStrike" spc="-1">
              <a:latin typeface="Arial"/>
            </a:endParaRPr>
          </a:p>
          <a:p>
            <a:pPr algn="just">
              <a:lnSpc>
                <a:spcPct val="150000"/>
              </a:lnSpc>
            </a:pPr>
            <a:r>
              <a:rPr lang="en-IN" sz="2400" b="1" strike="noStrike" spc="-1">
                <a:solidFill>
                  <a:srgbClr val="000000"/>
                </a:solidFill>
                <a:latin typeface="Times New Roman"/>
              </a:rPr>
              <a:t>NIGHT-STAR Shuttle Ltd?</a:t>
            </a:r>
            <a:endParaRPr lang="en-GB" sz="2400" b="0" strike="noStrike" spc="-1">
              <a:latin typeface="Arial"/>
            </a:endParaRPr>
          </a:p>
          <a:p>
            <a:pPr algn="ctr">
              <a:lnSpc>
                <a:spcPct val="100000"/>
              </a:lnSpc>
            </a:pPr>
            <a:endParaRPr lang="en-GB" sz="1800" b="0" strike="noStrike" spc="-1">
              <a:latin typeface="Arial"/>
            </a:endParaRPr>
          </a:p>
        </p:txBody>
      </p:sp>
      <p:sp>
        <p:nvSpPr>
          <p:cNvPr id="103" name="Rectangle 5"/>
          <p:cNvSpPr/>
          <p:nvPr/>
        </p:nvSpPr>
        <p:spPr>
          <a:xfrm>
            <a:off x="609480" y="1827360"/>
            <a:ext cx="5230440" cy="441756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marL="343080" indent="-343080" algn="just">
              <a:lnSpc>
                <a:spcPct val="150000"/>
              </a:lnSpc>
              <a:buClr>
                <a:srgbClr val="000000"/>
              </a:buClr>
              <a:buFont typeface="Arial"/>
              <a:buChar char="●"/>
            </a:pPr>
            <a:r>
              <a:rPr lang="en-IN" sz="1800" b="0" strike="noStrike" spc="-1">
                <a:solidFill>
                  <a:srgbClr val="000000"/>
                </a:solidFill>
                <a:latin typeface="Times New Roman"/>
                <a:ea typeface="Times New Roman"/>
              </a:rPr>
              <a:t>Angel investors are financial inventors who fund a company in exchange of equity of a company (Siefkes, 2025).</a:t>
            </a:r>
            <a:endParaRPr lang="en-GB" sz="1800" b="0" strike="noStrike" spc="-1">
              <a:latin typeface="Arial"/>
            </a:endParaRPr>
          </a:p>
          <a:p>
            <a:pPr marL="343080" indent="-343080" algn="just">
              <a:lnSpc>
                <a:spcPct val="150000"/>
              </a:lnSpc>
              <a:buClr>
                <a:srgbClr val="000000"/>
              </a:buClr>
              <a:buFont typeface="Arial"/>
              <a:buChar char="●"/>
            </a:pPr>
            <a:r>
              <a:rPr lang="en-IN" sz="1800" b="0" strike="noStrike" spc="-1">
                <a:solidFill>
                  <a:srgbClr val="000000"/>
                </a:solidFill>
                <a:latin typeface="Times New Roman"/>
                <a:ea typeface="Times New Roman"/>
              </a:rPr>
              <a:t>NIGHT-STAR Shuttle Ltd will provide night shuttle services, which will be the unique selling point of the company, as there is no transportation services at night in Wales and England. This shows that Angel Inventors will be profitable if invented in the company mentioned. </a:t>
            </a:r>
            <a:endParaRPr lang="en-GB" sz="1800" b="0" strike="noStrike" spc="-1">
              <a:latin typeface="Arial"/>
            </a:endParaRPr>
          </a:p>
        </p:txBody>
      </p:sp>
      <p:pic>
        <p:nvPicPr>
          <p:cNvPr id="104" name="Picture 2"/>
          <p:cNvPicPr/>
          <p:nvPr/>
        </p:nvPicPr>
        <p:blipFill>
          <a:blip r:embed="rId3"/>
          <a:stretch/>
        </p:blipFill>
        <p:spPr>
          <a:xfrm>
            <a:off x="9920160" y="723240"/>
            <a:ext cx="1661760" cy="723600"/>
          </a:xfrm>
          <a:prstGeom prst="rect">
            <a:avLst/>
          </a:prstGeom>
          <a:ln w="0">
            <a:noFill/>
          </a:ln>
        </p:spPr>
      </p:pic>
      <p:pic>
        <p:nvPicPr>
          <p:cNvPr id="105" name="Picture 2"/>
          <p:cNvPicPr/>
          <p:nvPr/>
        </p:nvPicPr>
        <p:blipFill>
          <a:blip r:embed="rId4"/>
          <a:stretch/>
        </p:blipFill>
        <p:spPr>
          <a:xfrm>
            <a:off x="6351480" y="2727360"/>
            <a:ext cx="4920480" cy="2399760"/>
          </a:xfrm>
          <a:prstGeom prst="rect">
            <a:avLst/>
          </a:prstGeom>
          <a:ln w="0">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Rectangle 4"/>
          <p:cNvSpPr/>
          <p:nvPr/>
        </p:nvSpPr>
        <p:spPr>
          <a:xfrm>
            <a:off x="609480" y="613080"/>
            <a:ext cx="10942920" cy="94428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50000"/>
              </a:lnSpc>
            </a:pPr>
            <a:r>
              <a:rPr lang="en-IN" sz="2400" b="1" strike="noStrike" spc="-1">
                <a:solidFill>
                  <a:srgbClr val="000000"/>
                </a:solidFill>
                <a:latin typeface="Times New Roman"/>
                <a:ea typeface="Times New Roman"/>
              </a:rPr>
              <a:t>Conclusion</a:t>
            </a:r>
            <a:r>
              <a:rPr lang="en-IN" sz="1800" b="0" strike="noStrike" spc="-1">
                <a:solidFill>
                  <a:schemeClr val="lt1"/>
                </a:solidFill>
                <a:latin typeface="Times New Roman"/>
                <a:ea typeface="Times New Roman"/>
              </a:rPr>
              <a:t> </a:t>
            </a:r>
            <a:endParaRPr lang="en-GB" sz="1800" b="0" strike="noStrike" spc="-1">
              <a:latin typeface="Arial"/>
            </a:endParaRPr>
          </a:p>
        </p:txBody>
      </p:sp>
      <p:sp>
        <p:nvSpPr>
          <p:cNvPr id="107" name="Rectangle 5"/>
          <p:cNvSpPr/>
          <p:nvPr/>
        </p:nvSpPr>
        <p:spPr>
          <a:xfrm>
            <a:off x="609480" y="1827360"/>
            <a:ext cx="5230440" cy="441756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marL="343080" indent="-343080" algn="just">
              <a:lnSpc>
                <a:spcPct val="150000"/>
              </a:lnSpc>
              <a:buClr>
                <a:srgbClr val="000000"/>
              </a:buClr>
              <a:buFont typeface="Arial"/>
              <a:buChar char="●"/>
            </a:pPr>
            <a:r>
              <a:rPr lang="en-IN" sz="1800" b="1" strike="noStrike" spc="-1">
                <a:solidFill>
                  <a:srgbClr val="000000"/>
                </a:solidFill>
                <a:latin typeface="Times New Roman"/>
                <a:ea typeface="Times New Roman"/>
              </a:rPr>
              <a:t> </a:t>
            </a:r>
            <a:r>
              <a:rPr lang="en-IN" sz="1800" b="0" strike="noStrike" spc="-1">
                <a:solidFill>
                  <a:srgbClr val="000000"/>
                </a:solidFill>
                <a:latin typeface="Times New Roman"/>
                <a:ea typeface="Times New Roman"/>
              </a:rPr>
              <a:t>Marketing holds prime importance in shaping the growth of a business. </a:t>
            </a:r>
            <a:endParaRPr lang="en-GB" sz="1800" b="0" strike="noStrike" spc="-1">
              <a:latin typeface="Arial"/>
            </a:endParaRPr>
          </a:p>
          <a:p>
            <a:pPr marL="343080" indent="-343080" algn="just">
              <a:lnSpc>
                <a:spcPct val="150000"/>
              </a:lnSpc>
              <a:buClr>
                <a:srgbClr val="000000"/>
              </a:buClr>
              <a:buFont typeface="Arial"/>
              <a:buChar char="●"/>
            </a:pPr>
            <a:r>
              <a:rPr lang="en-IN" sz="1800" b="0" strike="noStrike" spc="-1">
                <a:solidFill>
                  <a:srgbClr val="000000"/>
                </a:solidFill>
                <a:latin typeface="Times New Roman"/>
                <a:ea typeface="Times New Roman"/>
              </a:rPr>
              <a:t>The presentation gave insights into the business plan of minibus shuttle company NIGHT-STAR Shuttle Ltd highlighting the marketing strategy of the company. </a:t>
            </a:r>
            <a:endParaRPr lang="en-GB" sz="1800" b="0" strike="noStrike" spc="-1">
              <a:latin typeface="Arial"/>
            </a:endParaRPr>
          </a:p>
          <a:p>
            <a:pPr algn="ctr">
              <a:lnSpc>
                <a:spcPct val="100000"/>
              </a:lnSpc>
            </a:pPr>
            <a:endParaRPr lang="en-GB" sz="1800" b="0" strike="noStrike" spc="-1">
              <a:latin typeface="Arial"/>
            </a:endParaRPr>
          </a:p>
        </p:txBody>
      </p:sp>
      <p:pic>
        <p:nvPicPr>
          <p:cNvPr id="108" name="Picture 2"/>
          <p:cNvPicPr/>
          <p:nvPr/>
        </p:nvPicPr>
        <p:blipFill>
          <a:blip r:embed="rId3"/>
          <a:stretch/>
        </p:blipFill>
        <p:spPr>
          <a:xfrm>
            <a:off x="9654840" y="723240"/>
            <a:ext cx="1809360" cy="723600"/>
          </a:xfrm>
          <a:prstGeom prst="rect">
            <a:avLst/>
          </a:prstGeom>
          <a:ln w="0">
            <a:noFill/>
          </a:ln>
        </p:spPr>
      </p:pic>
      <p:pic>
        <p:nvPicPr>
          <p:cNvPr id="109" name="Picture 2"/>
          <p:cNvPicPr/>
          <p:nvPr/>
        </p:nvPicPr>
        <p:blipFill>
          <a:blip r:embed="rId4"/>
          <a:srcRect l="9292"/>
          <a:stretch/>
        </p:blipFill>
        <p:spPr>
          <a:xfrm>
            <a:off x="6351480" y="2664360"/>
            <a:ext cx="4959360" cy="2910240"/>
          </a:xfrm>
          <a:prstGeom prst="rect">
            <a:avLst/>
          </a:prstGeom>
          <a:ln w="0">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 name="Rectangle 4"/>
          <p:cNvSpPr/>
          <p:nvPr/>
        </p:nvSpPr>
        <p:spPr>
          <a:xfrm>
            <a:off x="609480" y="613080"/>
            <a:ext cx="10942920" cy="94428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50000"/>
              </a:lnSpc>
            </a:pPr>
            <a:r>
              <a:rPr lang="en-IN" sz="2400" b="1" strike="noStrike" spc="-1">
                <a:solidFill>
                  <a:srgbClr val="000000"/>
                </a:solidFill>
                <a:latin typeface="Times New Roman"/>
                <a:ea typeface="Times New Roman"/>
              </a:rPr>
              <a:t>References</a:t>
            </a:r>
            <a:r>
              <a:rPr lang="en-IN" sz="1800" b="1" strike="noStrike" spc="-1">
                <a:solidFill>
                  <a:schemeClr val="lt1"/>
                </a:solidFill>
                <a:latin typeface="Times New Roman"/>
                <a:ea typeface="Times New Roman"/>
              </a:rPr>
              <a:t> </a:t>
            </a:r>
            <a:endParaRPr lang="en-GB" sz="1800" b="0" strike="noStrike" spc="-1">
              <a:latin typeface="Arial"/>
            </a:endParaRPr>
          </a:p>
        </p:txBody>
      </p:sp>
      <p:sp>
        <p:nvSpPr>
          <p:cNvPr id="111" name="Rectangle 5"/>
          <p:cNvSpPr/>
          <p:nvPr/>
        </p:nvSpPr>
        <p:spPr>
          <a:xfrm>
            <a:off x="609480" y="1827360"/>
            <a:ext cx="10942920" cy="4417560"/>
          </a:xfrm>
          <a:prstGeom prst="rect">
            <a:avLst/>
          </a:prstGeom>
          <a:solidFill>
            <a:schemeClr val="accent2"/>
          </a:solidFill>
          <a:ln cap="rnd">
            <a:solidFill>
              <a:srgbClr val="4B5C16"/>
            </a:solidFill>
            <a:round/>
          </a:ln>
        </p:spPr>
        <p:style>
          <a:lnRef idx="2">
            <a:schemeClr val="accent1">
              <a:shade val="15000"/>
            </a:schemeClr>
          </a:lnRef>
          <a:fillRef idx="1">
            <a:schemeClr val="accent1"/>
          </a:fillRef>
          <a:effectRef idx="0">
            <a:schemeClr val="accent1"/>
          </a:effectRef>
          <a:fontRef idx="minor"/>
        </p:style>
        <p:txBody>
          <a:bodyPr lIns="90000" tIns="45000" rIns="90000" bIns="45000" anchor="ctr">
            <a:noAutofit/>
          </a:bodyPr>
          <a:lstStyle/>
          <a:p>
            <a:pPr algn="just">
              <a:lnSpc>
                <a:spcPct val="150000"/>
              </a:lnSpc>
            </a:pPr>
            <a:r>
              <a:rPr lang="en-IN" sz="1000" b="0" strike="noStrike" spc="-1">
                <a:solidFill>
                  <a:srgbClr val="000000"/>
                </a:solidFill>
                <a:latin typeface="Times New Roman"/>
                <a:ea typeface="Times New Roman"/>
              </a:rPr>
              <a:t>ARC (2024) </a:t>
            </a:r>
            <a:r>
              <a:rPr lang="en-IN" sz="1000" b="0" i="1" strike="noStrike" spc="-1">
                <a:solidFill>
                  <a:srgbClr val="000000"/>
                </a:solidFill>
                <a:latin typeface="Times New Roman"/>
                <a:ea typeface="Times New Roman"/>
              </a:rPr>
              <a:t>Advantages of Flyer Marketing for Your Business</a:t>
            </a:r>
            <a:r>
              <a:rPr lang="en-IN" sz="1000" b="0" strike="noStrike" spc="-1">
                <a:solidFill>
                  <a:srgbClr val="000000"/>
                </a:solidFill>
                <a:latin typeface="Times New Roman"/>
                <a:ea typeface="Times New Roman"/>
              </a:rPr>
              <a:t>, </a:t>
            </a:r>
            <a:r>
              <a:rPr lang="en-IN" sz="1000" b="0" i="1" strike="noStrike" spc="-1">
                <a:solidFill>
                  <a:srgbClr val="000000"/>
                </a:solidFill>
                <a:latin typeface="Times New Roman"/>
                <a:ea typeface="Times New Roman"/>
              </a:rPr>
              <a:t>ARC</a:t>
            </a:r>
            <a:r>
              <a:rPr lang="en-IN" sz="1000" b="0" strike="noStrike" spc="-1">
                <a:solidFill>
                  <a:srgbClr val="000000"/>
                </a:solidFill>
                <a:latin typeface="Times New Roman"/>
                <a:ea typeface="Times New Roman"/>
              </a:rPr>
              <a:t>. Available at: https://www.e-arc.com/blog/the-advantages-of-flyer-marketing-for-business/ (Accessed: 24 February 2025). </a:t>
            </a:r>
            <a:endParaRPr lang="en-GB" sz="1000" b="0" strike="noStrike" spc="-1">
              <a:latin typeface="Arial"/>
            </a:endParaRPr>
          </a:p>
          <a:p>
            <a:pPr algn="just">
              <a:lnSpc>
                <a:spcPct val="150000"/>
              </a:lnSpc>
            </a:pPr>
            <a:r>
              <a:rPr lang="en-IN" sz="1000" b="0" strike="noStrike" spc="-1">
                <a:solidFill>
                  <a:srgbClr val="000000"/>
                </a:solidFill>
                <a:latin typeface="Times New Roman"/>
                <a:ea typeface="Times New Roman"/>
              </a:rPr>
              <a:t>Barros-Arrieta, D. and García-Cali, E., (2021). Internal branding: conceptualization from a literature review and opportunities for future research. Journal of Brand Management, 28(2), pp.133-151. https://doi.org/10.1057/s41262-020-00219-1</a:t>
            </a:r>
            <a:endParaRPr lang="en-GB" sz="1000" b="0" strike="noStrike" spc="-1">
              <a:latin typeface="Arial"/>
            </a:endParaRPr>
          </a:p>
          <a:p>
            <a:pPr algn="just">
              <a:lnSpc>
                <a:spcPct val="150000"/>
              </a:lnSpc>
            </a:pPr>
            <a:r>
              <a:rPr lang="en-IN" sz="1000" b="0" strike="noStrike" spc="-1">
                <a:solidFill>
                  <a:srgbClr val="000000"/>
                </a:solidFill>
                <a:latin typeface="Times New Roman"/>
                <a:ea typeface="Times New Roman"/>
              </a:rPr>
              <a:t>Bgateway (2025) </a:t>
            </a:r>
            <a:r>
              <a:rPr lang="en-IN" sz="1000" b="0" i="1" strike="noStrike" spc="-1">
                <a:solidFill>
                  <a:srgbClr val="000000"/>
                </a:solidFill>
                <a:latin typeface="Times New Roman"/>
                <a:ea typeface="Times New Roman"/>
              </a:rPr>
              <a:t>Legal structures: The basics: Business gateway</a:t>
            </a:r>
            <a:r>
              <a:rPr lang="en-IN" sz="1000" b="0" strike="noStrike" spc="-1">
                <a:solidFill>
                  <a:srgbClr val="000000"/>
                </a:solidFill>
                <a:latin typeface="Times New Roman"/>
                <a:ea typeface="Times New Roman"/>
              </a:rPr>
              <a:t>, </a:t>
            </a:r>
            <a:r>
              <a:rPr lang="en-IN" sz="1000" b="0" i="1" strike="noStrike" spc="-1">
                <a:solidFill>
                  <a:srgbClr val="000000"/>
                </a:solidFill>
                <a:latin typeface="Times New Roman"/>
                <a:ea typeface="Times New Roman"/>
              </a:rPr>
              <a:t>Legal structures: the basics | Business Gateway | Business Gateway</a:t>
            </a:r>
            <a:r>
              <a:rPr lang="en-IN" sz="1000" b="0" strike="noStrike" spc="-1">
                <a:solidFill>
                  <a:srgbClr val="000000"/>
                </a:solidFill>
                <a:latin typeface="Times New Roman"/>
                <a:ea typeface="Times New Roman"/>
              </a:rPr>
              <a:t>. Available at: https://www.bgateway.com/resources/legal-structures-the-basics (Accessed: 24 February 2025). </a:t>
            </a:r>
            <a:endParaRPr lang="en-GB" sz="1000" b="0" strike="noStrike" spc="-1">
              <a:latin typeface="Arial"/>
            </a:endParaRPr>
          </a:p>
          <a:p>
            <a:pPr algn="just">
              <a:lnSpc>
                <a:spcPct val="150000"/>
              </a:lnSpc>
            </a:pPr>
            <a:r>
              <a:rPr lang="en-IN" sz="1000" b="0" strike="noStrike" spc="-1">
                <a:solidFill>
                  <a:srgbClr val="000000"/>
                </a:solidFill>
                <a:latin typeface="Times New Roman"/>
                <a:ea typeface="Times New Roman"/>
              </a:rPr>
              <a:t>Lapper, C. (2024) </a:t>
            </a:r>
            <a:r>
              <a:rPr lang="en-IN" sz="1000" b="0" i="1" strike="noStrike" spc="-1">
                <a:solidFill>
                  <a:srgbClr val="000000"/>
                </a:solidFill>
                <a:latin typeface="Times New Roman"/>
                <a:ea typeface="Times New Roman"/>
              </a:rPr>
              <a:t>Public transportation in the United Kingdom</a:t>
            </a:r>
            <a:r>
              <a:rPr lang="en-IN" sz="1000" b="0" strike="noStrike" spc="-1">
                <a:solidFill>
                  <a:srgbClr val="000000"/>
                </a:solidFill>
                <a:latin typeface="Times New Roman"/>
                <a:ea typeface="Times New Roman"/>
              </a:rPr>
              <a:t>, </a:t>
            </a:r>
            <a:r>
              <a:rPr lang="en-IN" sz="1000" b="0" i="1" strike="noStrike" spc="-1">
                <a:solidFill>
                  <a:srgbClr val="000000"/>
                </a:solidFill>
                <a:latin typeface="Times New Roman"/>
                <a:ea typeface="Times New Roman"/>
              </a:rPr>
              <a:t>Expatica United Kingdom</a:t>
            </a:r>
            <a:r>
              <a:rPr lang="en-IN" sz="1000" b="0" strike="noStrike" spc="-1">
                <a:solidFill>
                  <a:srgbClr val="000000"/>
                </a:solidFill>
                <a:latin typeface="Times New Roman"/>
                <a:ea typeface="Times New Roman"/>
              </a:rPr>
              <a:t>. Available at: https://www.expatica.com/uk/living/transportation/uk-public-transport-103419/ (Accessed: 24 February 2025). </a:t>
            </a:r>
            <a:endParaRPr lang="en-GB" sz="1000" b="0" strike="noStrike" spc="-1">
              <a:latin typeface="Arial"/>
            </a:endParaRPr>
          </a:p>
          <a:p>
            <a:pPr algn="just">
              <a:lnSpc>
                <a:spcPct val="150000"/>
              </a:lnSpc>
            </a:pPr>
            <a:r>
              <a:rPr lang="en-IN" sz="1000" b="0" strike="noStrike" spc="-1">
                <a:solidFill>
                  <a:srgbClr val="000000"/>
                </a:solidFill>
                <a:latin typeface="Times New Roman"/>
                <a:ea typeface="Times New Roman"/>
              </a:rPr>
              <a:t>Lusardi, A. and Mitchell, O.S., (2011). Financial literacy around the world: an overview. Journal of pension economics &amp; finance, 10(4), pp.497-508. </a:t>
            </a:r>
            <a:r>
              <a:rPr lang="en-IN" sz="1000" b="0" u="sng" strike="noStrike" spc="-1">
                <a:solidFill>
                  <a:srgbClr val="000000"/>
                </a:solidFill>
                <a:uFillTx/>
                <a:latin typeface="Times New Roman"/>
                <a:ea typeface="Times New Roman"/>
                <a:hlinkClick r:id="rId2"/>
              </a:rPr>
              <a:t>https://www.nber.org/system/files/working_papers/w17107/w17107.pdf</a:t>
            </a:r>
            <a:endParaRPr lang="en-GB" sz="1000" b="0" strike="noStrike" spc="-1">
              <a:latin typeface="Arial"/>
            </a:endParaRPr>
          </a:p>
          <a:p>
            <a:pPr algn="just">
              <a:lnSpc>
                <a:spcPct val="150000"/>
              </a:lnSpc>
            </a:pPr>
            <a:r>
              <a:rPr lang="en-IN" sz="1000" b="0" strike="noStrike" spc="-1">
                <a:solidFill>
                  <a:srgbClr val="000000"/>
                </a:solidFill>
                <a:latin typeface="Times New Roman"/>
                <a:ea typeface="Times New Roman"/>
              </a:rPr>
              <a:t>Malkowska, A. and Malkowski, A., (2021). International trade in transport services between Poland and the European Union. Sustainability, 13(1), p.424. DOI: </a:t>
            </a:r>
            <a:r>
              <a:rPr lang="en-IN" sz="1000" b="0" u="sng" strike="noStrike" spc="-1">
                <a:solidFill>
                  <a:srgbClr val="000000"/>
                </a:solidFill>
                <a:uFillTx/>
                <a:latin typeface="Times New Roman"/>
                <a:ea typeface="Times New Roman"/>
                <a:hlinkClick r:id="rId3"/>
              </a:rPr>
              <a:t>https://doi.org/10.3390/su13010424</a:t>
            </a:r>
            <a:endParaRPr lang="en-GB" sz="1000" b="0" strike="noStrike" spc="-1">
              <a:latin typeface="Arial"/>
            </a:endParaRPr>
          </a:p>
          <a:p>
            <a:pPr algn="just">
              <a:lnSpc>
                <a:spcPct val="150000"/>
              </a:lnSpc>
            </a:pPr>
            <a:r>
              <a:rPr lang="en-IN" sz="1000" b="0" strike="noStrike" spc="-1">
                <a:solidFill>
                  <a:srgbClr val="000000"/>
                </a:solidFill>
                <a:latin typeface="Times New Roman"/>
                <a:ea typeface="Times New Roman"/>
              </a:rPr>
              <a:t>Mouratidis, K., Peters, S. and van Wee, B., (2021). Transportation technologies, sharing economy, and teleactivities: Implications for built environment and travel. Transportation Research Part D: Transport and Environment, 92, p.102716. DOI: https://doi.org/10.1016/j.trd.2021.102716</a:t>
            </a:r>
            <a:endParaRPr lang="en-GB" sz="1000" b="0" strike="noStrike" spc="-1">
              <a:latin typeface="Arial"/>
            </a:endParaRPr>
          </a:p>
          <a:p>
            <a:pPr algn="just">
              <a:lnSpc>
                <a:spcPct val="150000"/>
              </a:lnSpc>
            </a:pPr>
            <a:r>
              <a:rPr lang="en-IN" sz="1000" b="0" strike="noStrike" spc="-1">
                <a:solidFill>
                  <a:srgbClr val="000000"/>
                </a:solidFill>
                <a:latin typeface="Times New Roman"/>
                <a:ea typeface="Times New Roman"/>
              </a:rPr>
              <a:t>PeoplePointHR (2018) </a:t>
            </a:r>
            <a:r>
              <a:rPr lang="en-IN" sz="1000" b="0" i="1" strike="noStrike" spc="-1">
                <a:solidFill>
                  <a:srgbClr val="000000"/>
                </a:solidFill>
                <a:latin typeface="Times New Roman"/>
                <a:ea typeface="Times New Roman"/>
              </a:rPr>
              <a:t>HR support for the Transport Sector: HR services</a:t>
            </a:r>
            <a:r>
              <a:rPr lang="en-IN" sz="1000" b="0" strike="noStrike" spc="-1">
                <a:solidFill>
                  <a:srgbClr val="000000"/>
                </a:solidFill>
                <a:latin typeface="Times New Roman"/>
                <a:ea typeface="Times New Roman"/>
              </a:rPr>
              <a:t>, </a:t>
            </a:r>
            <a:r>
              <a:rPr lang="en-IN" sz="1000" b="0" i="1" strike="noStrike" spc="-1">
                <a:solidFill>
                  <a:srgbClr val="000000"/>
                </a:solidFill>
                <a:latin typeface="Times New Roman"/>
                <a:ea typeface="Times New Roman"/>
              </a:rPr>
              <a:t>PeoplePointHR</a:t>
            </a:r>
            <a:r>
              <a:rPr lang="en-IN" sz="1000" b="0" strike="noStrike" spc="-1">
                <a:solidFill>
                  <a:srgbClr val="000000"/>
                </a:solidFill>
                <a:latin typeface="Times New Roman"/>
                <a:ea typeface="Times New Roman"/>
              </a:rPr>
              <a:t>. Available at: https://peoplepointhr.co.uk/hr-sectors/hr-services-transport/ (Accessed: 24 February 2025). </a:t>
            </a:r>
            <a:endParaRPr lang="en-GB" sz="1000" b="0" strike="noStrike" spc="-1">
              <a:latin typeface="Arial"/>
            </a:endParaRPr>
          </a:p>
          <a:p>
            <a:pPr algn="just">
              <a:lnSpc>
                <a:spcPct val="150000"/>
              </a:lnSpc>
            </a:pPr>
            <a:r>
              <a:rPr lang="en-IN" sz="1000" b="0" strike="noStrike" spc="-1">
                <a:solidFill>
                  <a:srgbClr val="000000"/>
                </a:solidFill>
                <a:latin typeface="Times New Roman"/>
                <a:ea typeface="Times New Roman"/>
              </a:rPr>
              <a:t>Siefkes, M., (2025). A guide to becoming green: Insights from angel investors developing sustainability-specific knowledge. Journal of Small Business Management, 63(1), pp.306-336. DOI https://doi.org/10.1080/00472778.2024.2319777</a:t>
            </a:r>
            <a:endParaRPr lang="en-GB" sz="1000" b="0" strike="noStrike" spc="-1">
              <a:latin typeface="Arial"/>
            </a:endParaRPr>
          </a:p>
          <a:p>
            <a:pPr algn="just">
              <a:lnSpc>
                <a:spcPct val="150000"/>
              </a:lnSpc>
            </a:pPr>
            <a:r>
              <a:rPr lang="en-IN" sz="1000" b="0" strike="noStrike" spc="-1">
                <a:solidFill>
                  <a:srgbClr val="000000"/>
                </a:solidFill>
                <a:latin typeface="Times New Roman"/>
                <a:ea typeface="Times New Roman"/>
              </a:rPr>
              <a:t>UITP (2025) </a:t>
            </a:r>
            <a:r>
              <a:rPr lang="en-IN" sz="1000" b="0" i="1" strike="noStrike" spc="-1">
                <a:solidFill>
                  <a:srgbClr val="000000"/>
                </a:solidFill>
                <a:latin typeface="Times New Roman"/>
                <a:ea typeface="Times New Roman"/>
              </a:rPr>
              <a:t>Human Resources Management in public transport</a:t>
            </a:r>
            <a:r>
              <a:rPr lang="en-IN" sz="1000" b="0" strike="noStrike" spc="-1">
                <a:solidFill>
                  <a:srgbClr val="000000"/>
                </a:solidFill>
                <a:latin typeface="Times New Roman"/>
                <a:ea typeface="Times New Roman"/>
              </a:rPr>
              <a:t>, </a:t>
            </a:r>
            <a:r>
              <a:rPr lang="en-IN" sz="1000" b="0" i="1" strike="noStrike" spc="-1">
                <a:solidFill>
                  <a:srgbClr val="000000"/>
                </a:solidFill>
                <a:latin typeface="Times New Roman"/>
                <a:ea typeface="Times New Roman"/>
              </a:rPr>
              <a:t>UITP</a:t>
            </a:r>
            <a:r>
              <a:rPr lang="en-IN" sz="1000" b="0" strike="noStrike" spc="-1">
                <a:solidFill>
                  <a:srgbClr val="000000"/>
                </a:solidFill>
                <a:latin typeface="Times New Roman"/>
                <a:ea typeface="Times New Roman"/>
              </a:rPr>
              <a:t>. Available at: https://www.uitp.org/trainings/human-resources-management-in-public-transport/ (Accessed: 24 February 2025). </a:t>
            </a:r>
            <a:endParaRPr lang="en-GB" sz="1000" b="0" strike="noStrike" spc="-1">
              <a:latin typeface="Arial"/>
            </a:endParaRPr>
          </a:p>
          <a:p>
            <a:pPr algn="ctr">
              <a:lnSpc>
                <a:spcPct val="100000"/>
              </a:lnSpc>
            </a:pPr>
            <a:endParaRPr lang="en-GB" sz="1000" b="0" strike="noStrike" spc="-1">
              <a:latin typeface="Arial"/>
            </a:endParaRPr>
          </a:p>
        </p:txBody>
      </p:sp>
      <p:pic>
        <p:nvPicPr>
          <p:cNvPr id="112" name="Picture 2"/>
          <p:cNvPicPr/>
          <p:nvPr/>
        </p:nvPicPr>
        <p:blipFill>
          <a:blip r:embed="rId4"/>
          <a:stretch/>
        </p:blipFill>
        <p:spPr>
          <a:xfrm>
            <a:off x="9654840" y="723240"/>
            <a:ext cx="1809360" cy="723600"/>
          </a:xfrm>
          <a:prstGeom prst="rect">
            <a:avLst/>
          </a:prstGeom>
          <a:ln w="0">
            <a:noFill/>
          </a:ln>
        </p:spPr>
      </p:pic>
    </p:spTree>
  </p:cSld>
  <p:clrMapOvr>
    <a:masterClrMapping/>
  </p:clrMapOvr>
</p:sld>
</file>

<file path=ppt/theme/theme1.xml><?xml version="1.0" encoding="utf-8"?>
<a:theme xmlns:a="http://schemas.openxmlformats.org/drawingml/2006/main" name="Ion Boardroom">
  <a:themeElements>
    <a:clrScheme name="Ion Boardroom">
      <a:dk1>
        <a:srgbClr val="000000"/>
      </a:dk1>
      <a:lt1>
        <a:srgbClr val="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72</TotalTime>
  <Words>2290</Words>
  <Application>Microsoft Office PowerPoint</Application>
  <PresentationFormat>Widescreen</PresentationFormat>
  <Paragraphs>78</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Century Gothic</vt:lpstr>
      <vt:lpstr>Symbol</vt:lpstr>
      <vt:lpstr>Times New Roman</vt:lpstr>
      <vt:lpstr>Wingdings</vt:lpstr>
      <vt:lpstr>Ion Boardroom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Office</dc:creator>
  <dc:description/>
  <cp:lastModifiedBy>dan</cp:lastModifiedBy>
  <cp:revision>5</cp:revision>
  <dcterms:created xsi:type="dcterms:W3CDTF">2025-02-24T12:39:18Z</dcterms:created>
  <dcterms:modified xsi:type="dcterms:W3CDTF">2025-03-10T20:34:25Z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10</vt:i4>
  </property>
  <property fmtid="{D5CDD505-2E9C-101B-9397-08002B2CF9AE}" pid="3" name="PresentationFormat">
    <vt:lpwstr>Widescreen</vt:lpwstr>
  </property>
  <property fmtid="{D5CDD505-2E9C-101B-9397-08002B2CF9AE}" pid="4" name="Slides">
    <vt:i4>12</vt:i4>
  </property>
</Properties>
</file>