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1.xml" ContentType="application/vnd.openxmlformats-officedocument.presentationml.comments+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59" r:id="rId6"/>
    <p:sldId id="303" r:id="rId7"/>
    <p:sldId id="422" r:id="rId8"/>
    <p:sldId id="304" r:id="rId9"/>
    <p:sldId id="424" r:id="rId10"/>
    <p:sldId id="425" r:id="rId11"/>
    <p:sldId id="306" r:id="rId12"/>
    <p:sldId id="423" r:id="rId13"/>
    <p:sldId id="305" r:id="rId14"/>
    <p:sldId id="264" r:id="rId15"/>
    <p:sldId id="41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Jordan" initials="MJ" lastIdx="1" clrIdx="0">
    <p:extLst>
      <p:ext uri="{19B8F6BF-5375-455C-9EA6-DF929625EA0E}">
        <p15:presenceInfo xmlns:p15="http://schemas.microsoft.com/office/powerpoint/2012/main" userId="9a70ebacf946430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54" autoAdjust="0"/>
    <p:restoredTop sz="69202" autoAdjust="0"/>
  </p:normalViewPr>
  <p:slideViewPr>
    <p:cSldViewPr snapToGrid="0">
      <p:cViewPr varScale="1">
        <p:scale>
          <a:sx n="62" d="100"/>
          <a:sy n="62" d="100"/>
        </p:scale>
        <p:origin x="2016" y="6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5-23T05:45:27.366" idx="1">
    <p:pos x="10" y="10"/>
    <p:text>Available at:</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11/06/2020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2</a:t>
            </a:r>
          </a:p>
          <a:p>
            <a:r>
              <a:rPr lang="en-GB" dirty="0"/>
              <a:t>As slide: victimisation, offending and prevention of both.</a:t>
            </a:r>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3</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Demand on the police has shifted towards public protective services. Whilst </a:t>
            </a:r>
            <a:r>
              <a:rPr lang="en-GB" dirty="0"/>
              <a:t>999 calls have decreased by 23% since 2006/07, and recorded crime is down, demand on policing services is up, and the landscape of policing is changing. Demand is increasing in what previously were hidden incidents that involved vulnerable people -</a:t>
            </a:r>
            <a:r>
              <a:rPr lang="en-GB" sz="1200" b="0" i="0" u="none" strike="noStrike" kern="1200" baseline="0" dirty="0">
                <a:solidFill>
                  <a:schemeClr val="tx1"/>
                </a:solidFill>
                <a:latin typeface="+mn-lt"/>
                <a:ea typeface="+mn-ea"/>
                <a:cs typeface="+mn-cs"/>
              </a:rPr>
              <a:t> this complexity of need has and is being recognised.</a:t>
            </a:r>
            <a:r>
              <a:rPr lang="en-GB" dirty="0"/>
              <a:t> </a:t>
            </a:r>
            <a:r>
              <a:rPr lang="en-GB" sz="1200" b="0" i="0" u="none" strike="noStrike" kern="1200" baseline="0" dirty="0">
                <a:solidFill>
                  <a:schemeClr val="tx1"/>
                </a:solidFill>
                <a:latin typeface="+mn-lt"/>
                <a:ea typeface="+mn-ea"/>
                <a:cs typeface="+mn-cs"/>
              </a:rPr>
              <a:t>Over 80% of all calls to the police are not about crime, and many relate to issues of vulnerability and people with complex social needs. These  </a:t>
            </a:r>
            <a:r>
              <a:rPr lang="en-GB" dirty="0">
                <a:effectLst/>
              </a:rPr>
              <a:t>vulnerability related investigations take longer and require different skills. They move policing away from shorter, 'transactional', responses to longer term interventions where the ongoing safety of all involved in an incident, or incidents, is the primary consideration</a:t>
            </a:r>
            <a:endParaRPr lang="en-GB" dirty="0"/>
          </a:p>
          <a:p>
            <a:r>
              <a:rPr lang="en-GB" dirty="0"/>
              <a:t>	When trying to understand the role of the constable it is important first to understand that the role is changing constantly. Notable in this is the shift of emphasis from law enforcers to safe guarders and protectors of the public. P</a:t>
            </a:r>
            <a:r>
              <a:rPr lang="en-GB" sz="1200" b="0" i="0" u="none" strike="noStrike" kern="1200" baseline="0" dirty="0">
                <a:solidFill>
                  <a:schemeClr val="tx1"/>
                </a:solidFill>
                <a:latin typeface="+mn-lt"/>
                <a:ea typeface="+mn-ea"/>
                <a:cs typeface="+mn-cs"/>
              </a:rPr>
              <a:t>olicing contemporary society means that the police, especially frontline officers, must have a knowledge and understanding of not just the social, racial and cultural miscellany of the communities they serve but a more diverse range of social and institutional entities, or labels, such as age, health, mental health, wealth and poverty, abilities, language, education, sexual and gender identity, housing and more - society is exceedingly diverse and polarised.,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	The police and the CJS have had to cope with austerity, doing more with less, with significant pressure to provide a better service regarding this diversity, whilst adapting to increasing demands of  numerous smaller vulnerable communities. Specialised policies and procedures have been developed in order to better respond to social needs and vulnerabilities e.g. the THRIVE risk assessment.  </a:t>
            </a:r>
          </a:p>
          <a:p>
            <a:r>
              <a:rPr lang="en-GB" sz="1200" b="0" i="0" u="none" strike="noStrike" kern="1200" baseline="0" dirty="0">
                <a:solidFill>
                  <a:schemeClr val="tx1"/>
                </a:solidFill>
                <a:latin typeface="+mn-lt"/>
                <a:ea typeface="+mn-ea"/>
                <a:cs typeface="+mn-cs"/>
              </a:rPr>
              <a:t>	The 2015 HMIC report indicated that whilst many response officers act quickly, professionally and kindly whilst safeguarding vulnerable victims, there was a need for improvement in the way some forces respond to calls for help from vulnerable victims; that while the response to and immediate safeguarding of high risk victims was generally effective, those assessed as medium or standard risk deserved better service.  </a:t>
            </a:r>
          </a:p>
          <a:p>
            <a:r>
              <a:rPr lang="en-GB" sz="1200" b="0" i="0" u="none" strike="noStrike" kern="1200" baseline="0" dirty="0">
                <a:solidFill>
                  <a:schemeClr val="tx1"/>
                </a:solidFill>
                <a:latin typeface="+mn-lt"/>
                <a:ea typeface="+mn-ea"/>
                <a:cs typeface="+mn-cs"/>
              </a:rPr>
              <a:t>	Frontline police officers are often the ‘brokers’ of more specialised services, initial contact with vulnerable people being an opportunity to ‘signpost’ partner agencies such as health, education, licensing, housing etc. That said, sometimes achieving the most effective outcomes requires an arrest and the consideration of a court. </a:t>
            </a:r>
            <a:r>
              <a:rPr lang="en-GB" sz="1200" b="0" i="0" u="none" strike="noStrike" kern="1200" baseline="0" dirty="0">
                <a:solidFill>
                  <a:schemeClr val="tx1"/>
                </a:solidFill>
                <a:effectLst/>
                <a:latin typeface="+mn-lt"/>
                <a:ea typeface="+mn-ea"/>
                <a:cs typeface="+mn-cs"/>
              </a:rPr>
              <a:t>V</a:t>
            </a:r>
            <a:r>
              <a:rPr lang="en-GB" dirty="0">
                <a:effectLst/>
              </a:rPr>
              <a:t>ulnerability related investigations take longer and require different skills, moving policing away from shorter, 'transactional', responses to longer term interventions. Coherent with this need for higher skill levels in this regard, the College of Policing has created a number of training packages aimed at Improving the skills and status of police officers and staff, to enable them to deal more effectively with the needs of vulnerable people, these packages include: grooming and homicide; modern slavery; stalking and harassment; forced marriage; radicalisation and hate crime; sex work and substance misuse; child sexual exploitation and domestic abuse and  hate crime. College ‘Approved Professional Practice’ also covers these areas, as well as police responses to mental health, and it is e</a:t>
            </a:r>
            <a:r>
              <a:rPr lang="en-GB" sz="1200" b="0" i="0" u="none" strike="noStrike" kern="1200" baseline="0" dirty="0">
                <a:solidFill>
                  <a:schemeClr val="tx1"/>
                </a:solidFill>
                <a:latin typeface="+mn-lt"/>
                <a:ea typeface="+mn-ea"/>
                <a:cs typeface="+mn-cs"/>
              </a:rPr>
              <a:t>stimated that around one third of people the police deal with have a mental health problem </a:t>
            </a:r>
            <a:br>
              <a:rPr lang="en-GB" dirty="0">
                <a:effectLst/>
              </a:rPr>
            </a:br>
            <a:r>
              <a:rPr lang="en-GB" dirty="0">
                <a:effectLst/>
              </a:rPr>
              <a:t>	</a:t>
            </a:r>
            <a:r>
              <a:rPr lang="en-GB" u="none" dirty="0">
                <a:solidFill>
                  <a:schemeClr val="tx1"/>
                </a:solidFill>
                <a:effectLst/>
              </a:rPr>
              <a:t>Clearly the police </a:t>
            </a:r>
            <a:r>
              <a:rPr lang="en-GB" sz="1200" b="0" i="0" u="none" strike="noStrike" kern="1200" baseline="0" dirty="0">
                <a:solidFill>
                  <a:schemeClr val="tx1"/>
                </a:solidFill>
                <a:latin typeface="+mn-lt"/>
                <a:ea typeface="+mn-ea"/>
                <a:cs typeface="+mn-cs"/>
              </a:rPr>
              <a:t>service has a critical role to play in safeguarding and supporting vulnerable people, however it is not their sole responsibility and the partnership approach is essential to improving outcomes, as is the ‘idea’ of partnerships – and such conceptual shift is in progress; this is evidenced in good part by the adoption of a public health approach, and the </a:t>
            </a:r>
            <a:r>
              <a:rPr lang="en-GB" dirty="0">
                <a:effectLst/>
              </a:rPr>
              <a:t>Policing, Health and Social Care consensus programme (signed up to be the College of Policing, Public Health England, National Police Chief's Council and others ) aims to improve outcomes through prevention and early intervention.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Victimisation, offending, and the prevention of them is what this presentation is about; we’ll take a quick look at the NPCC National Vulnerability Action Plan before considering victimisation, offending and re-offending and then how public health approaches are proactive and preventative.  We’ll also give some consideration to  ‘C</a:t>
            </a:r>
            <a:r>
              <a:rPr lang="en-GB" sz="1200" b="0" i="0" u="none" strike="noStrike" kern="1200" baseline="0" dirty="0">
                <a:solidFill>
                  <a:schemeClr val="tx1"/>
                </a:solidFill>
                <a:effectLst/>
                <a:latin typeface="+mn-lt"/>
                <a:ea typeface="+mn-ea"/>
                <a:cs typeface="+mn-cs"/>
              </a:rPr>
              <a:t>ounty Lines’, which relies heavily on offending, victimisation and vulnerability.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effectLst/>
                <a:latin typeface="+mn-lt"/>
                <a:ea typeface="+mn-ea"/>
                <a:cs typeface="+mn-cs"/>
              </a:rPr>
              <a:t>Vulnerability is a vast subject and this presentation is by no means a comprehensive treatment of it but the areas we’re looking at are central and interrelated, all ‘joined up’ if you like,  if not wholly interdependent– as such they come in no particular order…</a:t>
            </a:r>
            <a:endParaRPr lang="en-GB" sz="1200" b="0" i="0" u="none" strike="noStrike" kern="1200" baseline="0" dirty="0">
              <a:solidFill>
                <a:schemeClr val="tx1"/>
              </a:solidFill>
              <a:latin typeface="+mn-lt"/>
              <a:ea typeface="+mn-ea"/>
              <a:cs typeface="+mn-cs"/>
            </a:endParaRP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There is no bibliography/reference list to finish but reading sources are identified at the bottom of the notes of each slide. Where possible the </a:t>
            </a:r>
            <a:r>
              <a:rPr lang="en-GB" sz="1200" b="0" i="0" u="none" strike="noStrike" kern="1200" baseline="0" dirty="0" err="1">
                <a:solidFill>
                  <a:schemeClr val="tx1"/>
                </a:solidFill>
                <a:latin typeface="+mn-lt"/>
                <a:ea typeface="+mn-ea"/>
                <a:cs typeface="+mn-cs"/>
              </a:rPr>
              <a:t>url</a:t>
            </a:r>
            <a:r>
              <a:rPr lang="en-GB" sz="1200" b="0" i="0" u="none" strike="noStrike" kern="1200" baseline="0" dirty="0">
                <a:solidFill>
                  <a:schemeClr val="tx1"/>
                </a:solidFill>
                <a:latin typeface="+mn-lt"/>
                <a:ea typeface="+mn-ea"/>
                <a:cs typeface="+mn-cs"/>
              </a:rPr>
              <a:t> is provided.</a:t>
            </a: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Reading:</a:t>
            </a:r>
          </a:p>
          <a:p>
            <a:r>
              <a:rPr lang="en-GB" sz="1200" b="0" i="0" u="none" strike="noStrike" kern="1200" baseline="0" dirty="0" err="1">
                <a:solidFill>
                  <a:schemeClr val="tx1"/>
                </a:solidFill>
                <a:latin typeface="+mn-lt"/>
                <a:ea typeface="+mn-ea"/>
                <a:cs typeface="+mn-cs"/>
              </a:rPr>
              <a:t>Bartkowiak-Théron</a:t>
            </a:r>
            <a:r>
              <a:rPr lang="en-GB" sz="1200" b="0" i="0" u="none" strike="noStrike" kern="1200" baseline="0" dirty="0">
                <a:solidFill>
                  <a:schemeClr val="tx1"/>
                </a:solidFill>
                <a:latin typeface="+mn-lt"/>
                <a:ea typeface="+mn-ea"/>
                <a:cs typeface="+mn-cs"/>
              </a:rPr>
              <a:t>, I. &amp; Asquith, L.  2012</a:t>
            </a:r>
            <a:r>
              <a:rPr lang="en-GB" sz="1200" b="0" i="1" u="none" strike="noStrike" kern="1200" baseline="0" dirty="0">
                <a:solidFill>
                  <a:schemeClr val="tx1"/>
                </a:solidFill>
                <a:latin typeface="+mn-lt"/>
                <a:ea typeface="+mn-ea"/>
                <a:cs typeface="+mn-cs"/>
              </a:rPr>
              <a:t>. </a:t>
            </a:r>
            <a:r>
              <a:rPr lang="en-GB" sz="1200" b="0" i="0" u="none" strike="noStrike" kern="1200" baseline="0" dirty="0">
                <a:solidFill>
                  <a:schemeClr val="tx1"/>
                </a:solidFill>
                <a:latin typeface="+mn-lt"/>
                <a:ea typeface="+mn-ea"/>
                <a:cs typeface="+mn-cs"/>
              </a:rPr>
              <a:t>‘The Extraordinary Intricacies of Policing Vulnerability’ Available at: </a:t>
            </a:r>
            <a:r>
              <a:rPr lang="en-GB" dirty="0"/>
              <a:t>http://dro.deakin.edu.au/eserv/DU:30049039/asquith-theextroadinary-2012.pdf</a:t>
            </a:r>
          </a:p>
          <a:p>
            <a:r>
              <a:rPr lang="en-GB" dirty="0"/>
              <a:t>Clements &amp; Tucker CoP 2020 </a:t>
            </a:r>
            <a:r>
              <a:rPr lang="en-GB" b="0" dirty="0">
                <a:effectLst/>
              </a:rPr>
              <a:t>Blog: How we are supporting colleagues working in safeguarding to succeed: </a:t>
            </a:r>
            <a:r>
              <a:rPr lang="en-GB" dirty="0"/>
              <a:t>https://www.college.police.uk/News/Blogs/Pages/How-we-are-supporting-colleagues-working-in-safeguarding-to-succeed.aspx</a:t>
            </a:r>
          </a:p>
          <a:p>
            <a:r>
              <a:rPr lang="en-GB" dirty="0"/>
              <a:t>CoP 2016 regarding research project </a:t>
            </a:r>
            <a:r>
              <a:rPr lang="en-GB" b="0" dirty="0"/>
              <a:t>‘How do the police define, identify and respond to vulnerability?: https://whatworks.college.police.uk/Research/Research-Map/Pages/ResearchProject.aspx?projectid=621</a:t>
            </a:r>
          </a:p>
          <a:p>
            <a:r>
              <a:rPr lang="en-GB" dirty="0"/>
              <a:t>CoP 2017: https://www.college.police.uk/News/College-news/Pages/police_transformation_fund.aspx</a:t>
            </a:r>
          </a:p>
          <a:p>
            <a:r>
              <a:rPr lang="en-GB" dirty="0"/>
              <a:t>CoP 2019  P</a:t>
            </a:r>
            <a:r>
              <a:rPr lang="en-GB" sz="1200" b="0" i="1" u="none" strike="noStrike" kern="1200" baseline="0" dirty="0">
                <a:solidFill>
                  <a:schemeClr val="tx1"/>
                </a:solidFill>
                <a:latin typeface="+mn-lt"/>
                <a:ea typeface="+mn-ea"/>
                <a:cs typeface="+mn-cs"/>
              </a:rPr>
              <a:t>ublic health approaches in policing A discussion paper Executive summary </a:t>
            </a:r>
            <a:r>
              <a:rPr lang="en-GB" dirty="0"/>
              <a:t>available at: https://www.college.police.uk/What-we-do/Support/uniformed-policing-faculty/Documents/Public%20Health%20Approaches%20Exec%20Summary.pdf</a:t>
            </a:r>
          </a:p>
          <a:p>
            <a:r>
              <a:rPr lang="en-GB" dirty="0"/>
              <a:t>CoP 2020: https://www.college.police.uk/What-we-do/Development/Vulnerability/Pages/Vulnerability.aspx</a:t>
            </a:r>
          </a:p>
          <a:p>
            <a:r>
              <a:rPr lang="en-GB" dirty="0"/>
              <a:t>HMIC 2015 ‘</a:t>
            </a:r>
            <a:r>
              <a:rPr lang="en-GB" sz="1200" b="0" i="0" u="none" strike="noStrike" kern="1200" baseline="0" dirty="0">
                <a:solidFill>
                  <a:schemeClr val="tx1"/>
                </a:solidFill>
                <a:latin typeface="+mn-lt"/>
                <a:ea typeface="+mn-ea"/>
                <a:cs typeface="+mn-cs"/>
              </a:rPr>
              <a:t>PEEL: Police effectiveness 2015 (vulnerability): A national overview’ available at: https://www.justiceinspectorates.gov.uk/hmicfrs/wp-content/uploads/police-effectiveness-vulnerability-2015.pdf</a:t>
            </a:r>
          </a:p>
          <a:p>
            <a:r>
              <a:rPr lang="en-GB" sz="1200" b="0" i="0" u="none" strike="noStrike" kern="1200" baseline="0" dirty="0">
                <a:solidFill>
                  <a:schemeClr val="tx1"/>
                </a:solidFill>
                <a:latin typeface="+mn-lt"/>
                <a:ea typeface="+mn-ea"/>
                <a:cs typeface="+mn-cs"/>
              </a:rPr>
              <a:t>HMICFRS 2016 ‘ PEEL: Police effectiveness 2016: A vulnerability revisit inspection of Nottinghamshire Police’ available at: https://www.justiceinspectorates.gov.uk/hmicfrs/wp-content/uploads/nottinghamshire-peel-vulnerability-revisit-2016.pdf</a:t>
            </a:r>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4</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Police statistics show that 89% of Police contact is public safety and welfare issues like mental health, missing people, domestic violence and families in crisis. The police are usually the first point of contact with people in these situations, which puts them in an ideal position to offer early intervention and support. Beyond their statutory duties though, operational police are often unaware of how to best respond. For many police officers and staff, there is limited training available to develop the skills needed to provide truly effective frontline support to vulnerable individuals and to signpost and refer to agencies who can provide the appropriate needs-based services. This has changed and is changing though.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police chief’s council’s National Action Plan aims to help police forces deliver the seven identified key themes listed on the slide – they have specific actions and are enumerated in the notes below for you to read. The plan identifies five overarching principles – they are: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1. Recognising and responding to vulnerability requires partners to work together effectively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2. The concept of vulnerability encompasses the person and their circumstances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3. Responding to vulnerability includes empowering people to seek their own support networks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4. Prioritising prevention reduces harm and demand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5. To be better at recognising and responding to vulnerability requires a change in culture within and across service providers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 way of achieving better outcomes has been identified – that of adopting a public health approach, which we’ll look at a bit later in this presentation. (go to next slide)</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Seven key themes of the plan: </a:t>
            </a:r>
          </a:p>
          <a:p>
            <a:r>
              <a:rPr lang="en-GB" sz="1200" b="1" i="0" u="none" strike="noStrike" kern="1200" baseline="0" dirty="0">
                <a:solidFill>
                  <a:schemeClr val="tx1"/>
                </a:solidFill>
                <a:latin typeface="+mn-lt"/>
                <a:ea typeface="+mn-ea"/>
                <a:cs typeface="+mn-cs"/>
              </a:rPr>
              <a:t>1. Early Intervention and Prevention </a:t>
            </a:r>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By adopting the principle of ‘professional curiosity’, potential indicators of vulnerability can be identified at an early stage, presenting an opportunity for early intervention with partners so that the risk of harm is reduced. This does not always mean referral to other statutory agencies but does mean taking a caring approach to reduce the risk of further harm. E.g. this could be as little as knowing what local and national support services are available and signposting accordingly. </a:t>
            </a:r>
          </a:p>
          <a:p>
            <a:r>
              <a:rPr lang="en-GB" sz="1200" b="1" i="0" u="none" strike="noStrike" kern="1200" baseline="0" dirty="0">
                <a:solidFill>
                  <a:schemeClr val="tx1"/>
                </a:solidFill>
                <a:latin typeface="+mn-lt"/>
                <a:ea typeface="+mn-ea"/>
                <a:cs typeface="+mn-cs"/>
              </a:rPr>
              <a:t>2. Protecting, Supporting, Safeguarding and Managing Risk </a:t>
            </a:r>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By investigating fully, officers and staff develop a comprehensive understanding of the causes of risk of harm and together with partners, take effective measures to manage them. </a:t>
            </a:r>
          </a:p>
          <a:p>
            <a:r>
              <a:rPr lang="en-GB" sz="1200" b="1" i="0" u="none" strike="noStrike" kern="1200" baseline="0" dirty="0">
                <a:solidFill>
                  <a:schemeClr val="tx1"/>
                </a:solidFill>
                <a:latin typeface="+mn-lt"/>
                <a:ea typeface="+mn-ea"/>
                <a:cs typeface="+mn-cs"/>
              </a:rPr>
              <a:t>3. Information, Intelligence, Data Collection and Management Information </a:t>
            </a:r>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Forces have effective processes in place to gather information and intelligence. Officers and staff use the tools to effectively assess risk to consider an appropriate and proportionate response. Each force develops appropriate data and related evidence to ensure that its response to vulnerability is as effective as possible. </a:t>
            </a:r>
          </a:p>
          <a:p>
            <a:r>
              <a:rPr lang="en-GB" sz="1200" b="1" i="0" u="none" strike="noStrike" kern="1200" baseline="0" dirty="0">
                <a:solidFill>
                  <a:schemeClr val="tx1"/>
                </a:solidFill>
                <a:latin typeface="+mn-lt"/>
                <a:ea typeface="+mn-ea"/>
                <a:cs typeface="+mn-cs"/>
              </a:rPr>
              <a:t>4. Effective Investigation and Outcomes </a:t>
            </a:r>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Officers and staff use ‘professional curiosity’ to recognise and respond to vulnerability in order that effective steps can be taken to make vulnerable people safer. In doing so, officers and staff to consider the most appropriate support available and what action is required, proportionate to the circumstances</a:t>
            </a:r>
            <a:r>
              <a:rPr lang="en-GB" sz="1200" b="1" i="0" u="none" strike="noStrike" kern="1200" baseline="0" dirty="0">
                <a:solidFill>
                  <a:schemeClr val="tx1"/>
                </a:solidFill>
                <a:latin typeface="+mn-lt"/>
                <a:ea typeface="+mn-ea"/>
                <a:cs typeface="+mn-cs"/>
              </a:rPr>
              <a:t>. </a:t>
            </a:r>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5. Leadership </a:t>
            </a:r>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Leadership is not rank specific! All officers and staff should recognise they are leaders and be empowered to exercise their professional judgement in determining the most appropriate response and support to vulnerable people. Leadership includes ensuring that the correct governance is in place to manage risk relating to vulnerability effectively. </a:t>
            </a:r>
          </a:p>
          <a:p>
            <a:r>
              <a:rPr lang="en-GB" sz="1200" b="1" i="0" u="none" strike="noStrike" kern="1200" baseline="0" dirty="0">
                <a:solidFill>
                  <a:schemeClr val="tx1"/>
                </a:solidFill>
                <a:latin typeface="+mn-lt"/>
                <a:ea typeface="+mn-ea"/>
                <a:cs typeface="+mn-cs"/>
              </a:rPr>
              <a:t>6. Learning and Development </a:t>
            </a:r>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Officers and staff are supported to attain and maintain the skills and knowledge that they need to effectively recognise and respond to all forms of vulnerability. The outcome will be that staff will be able to work in partnership to take a problem solving approach in addressing vulnerability. </a:t>
            </a:r>
          </a:p>
          <a:p>
            <a:r>
              <a:rPr lang="en-GB" sz="1200" b="1" i="0" u="none" strike="noStrike" kern="1200" baseline="0" dirty="0">
                <a:solidFill>
                  <a:schemeClr val="tx1"/>
                </a:solidFill>
                <a:latin typeface="+mn-lt"/>
                <a:ea typeface="+mn-ea"/>
                <a:cs typeface="+mn-cs"/>
              </a:rPr>
              <a:t>7. Communications </a:t>
            </a:r>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Use sophisticated communication techniques to understand the needs of all internal and external audiences. Utilise information to ensure that people understand how to reduce potential risks, and our officers and staff understand what is expected of them. Vulnerability should be recognised as relating to witnesses, victims, suspects and our staff. </a:t>
            </a:r>
          </a:p>
          <a:p>
            <a:endParaRPr lang="en-GB" sz="1200" b="0" i="0" u="none" strike="noStrike" kern="1200" baseline="0" dirty="0">
              <a:solidFill>
                <a:schemeClr val="tx1"/>
              </a:solidFill>
              <a:latin typeface="+mn-lt"/>
              <a:ea typeface="+mn-ea"/>
              <a:cs typeface="+mn-cs"/>
            </a:endParaRP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Reading: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NPCC 2018 ‘National Vulnerability Action Plan 2018 – 2021’ available at: https://www.npcc.police.uk/documents/crime/2018/National%20Vulnerability%20Action%20Plan_18_21.pdf</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Ramessur-Williams, Jo &amp; Newbury, Annemarie &amp; </a:t>
            </a:r>
            <a:r>
              <a:rPr lang="en-GB" dirty="0" err="1"/>
              <a:t>Mcmanus</a:t>
            </a:r>
            <a:r>
              <a:rPr lang="en-GB" dirty="0"/>
              <a:t>, Michelle &amp; Rivers, Sally. (2019). Benefits of delivering Adverse Childhood Experience (ACE) training to police: An individual perspective. Journal of Community Safety and Well-Being. 4. 32. 10.35502/jcswb.99. </a:t>
            </a:r>
          </a:p>
          <a:p>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876940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5</a:t>
            </a:r>
          </a:p>
          <a:p>
            <a:endParaRPr lang="en-GB" dirty="0"/>
          </a:p>
          <a:p>
            <a:r>
              <a:rPr lang="en-GB" dirty="0">
                <a:effectLst/>
              </a:rPr>
              <a:t>Anyone can be a victim, of crime, bullying, or unfairness and, simply put, ‘victimisation’ is the process of becoming a victim, being victimised, being treated unfairly for any reason but particularly because of a perceived vulnerability – this includes any of the ‘protected characteristics’, which are directly legislated for.  We’ll take a brief look at repeat victimisation here, but it should be considered as one part of the bigger vulnerability and victimhood picture.</a:t>
            </a:r>
            <a:endParaRPr lang="en-GB" sz="1200" b="0" kern="1200" dirty="0">
              <a:solidFill>
                <a:schemeClr val="tx1"/>
              </a:solidFill>
              <a:effectLst/>
              <a:latin typeface="+mn-lt"/>
              <a:ea typeface="+mn-ea"/>
              <a:cs typeface="+mn-cs"/>
            </a:endParaRPr>
          </a:p>
          <a:p>
            <a:endParaRPr lang="en-GB" sz="1200" b="0" i="0" u="none" strike="noStrike" kern="1200" baseline="0" dirty="0">
              <a:solidFill>
                <a:schemeClr val="tx1"/>
              </a:solidFill>
              <a:latin typeface="+mn-lt"/>
              <a:ea typeface="+mn-ea"/>
              <a:cs typeface="+mn-cs"/>
            </a:endParaRPr>
          </a:p>
          <a:p>
            <a:r>
              <a:rPr lang="en-GB" dirty="0"/>
              <a:t>Repeat victimisation (RV):</a:t>
            </a:r>
          </a:p>
          <a:p>
            <a:r>
              <a:rPr lang="en-GB" dirty="0"/>
              <a:t>R.V. </a:t>
            </a:r>
            <a:r>
              <a:rPr lang="en-GB" sz="1200" b="0" i="0" u="none" strike="noStrike" kern="1200" baseline="0" dirty="0">
                <a:solidFill>
                  <a:schemeClr val="tx1"/>
                </a:solidFill>
                <a:latin typeface="+mn-lt"/>
                <a:ea typeface="+mn-ea"/>
                <a:cs typeface="+mn-cs"/>
              </a:rPr>
              <a:t>occurs when the same person or place suffers more than one incident over a period of time. It is </a:t>
            </a:r>
            <a:r>
              <a:rPr lang="en-GB" dirty="0"/>
              <a:t>about repeated criminal victimisation of people, households, vehicles, locations, businesses or other target. All forces have RV policies that are coherent with College of Policing APP on ‘</a:t>
            </a:r>
            <a:r>
              <a:rPr lang="en-GB" sz="1200" b="0" i="0" u="none" strike="noStrike" kern="1200" baseline="0" dirty="0">
                <a:solidFill>
                  <a:schemeClr val="tx1"/>
                </a:solidFill>
                <a:latin typeface="+mn-lt"/>
                <a:ea typeface="+mn-ea"/>
                <a:cs typeface="+mn-cs"/>
              </a:rPr>
              <a:t>Hate Crime’, the ‘National Decision Model’, ‘Risk Principles’ and the ‘Code of Ethics’. </a:t>
            </a:r>
          </a:p>
          <a:p>
            <a:r>
              <a:rPr lang="en-GB" dirty="0"/>
              <a:t>	R.V. refers to concepts like ‘hot products’, ‘risky facilities’, ‘hot places’ and ‘hot routes’ in that c</a:t>
            </a:r>
            <a:r>
              <a:rPr lang="en-GB" sz="1200" b="0" i="0" u="none" strike="noStrike" kern="1200" baseline="0" dirty="0">
                <a:solidFill>
                  <a:schemeClr val="tx1"/>
                </a:solidFill>
                <a:latin typeface="+mn-lt"/>
                <a:ea typeface="+mn-ea"/>
                <a:cs typeface="+mn-cs"/>
              </a:rPr>
              <a:t>rime tends to be concentrated in places, along routes, through ports, in certain amenities, on certain goods or commodities. SA successful crime can be considered as a rehearsal for a further crime or crimes. Further crime tends to involve the same or similar targets and places. Analysis of such victimisation allows a predictive approach and prevention. </a:t>
            </a:r>
          </a:p>
          <a:p>
            <a:r>
              <a:rPr lang="en-GB" sz="1200" b="0" i="0" u="none" strike="noStrike" kern="1200" baseline="0" dirty="0">
                <a:solidFill>
                  <a:schemeClr val="tx1"/>
                </a:solidFill>
                <a:latin typeface="+mn-lt"/>
                <a:ea typeface="+mn-ea"/>
                <a:cs typeface="+mn-cs"/>
              </a:rPr>
              <a:t>	Farrell &amp; Pease’s ‘FBI Theory’ relates to crime concentrations and tells us that some targets and places have characteristics which ‘</a:t>
            </a:r>
            <a:r>
              <a:rPr lang="en-GB" sz="1200" b="0" i="1" u="none" strike="noStrike" kern="1200" baseline="0" dirty="0">
                <a:solidFill>
                  <a:schemeClr val="tx1"/>
                </a:solidFill>
                <a:latin typeface="+mn-lt"/>
                <a:ea typeface="+mn-ea"/>
                <a:cs typeface="+mn-cs"/>
              </a:rPr>
              <a:t>Flag’</a:t>
            </a:r>
            <a:r>
              <a:rPr lang="en-GB" sz="1200" b="0" i="0" u="none" strike="noStrike" kern="1200" baseline="0" dirty="0">
                <a:solidFill>
                  <a:schemeClr val="tx1"/>
                </a:solidFill>
                <a:latin typeface="+mn-lt"/>
                <a:ea typeface="+mn-ea"/>
                <a:cs typeface="+mn-cs"/>
              </a:rPr>
              <a:t> them up to offenders as targets, appearing to be easier, less risky and more rewarding. Offenders learn from the initial crime which locations or targets are worth hitting again –  ‘</a:t>
            </a:r>
            <a:r>
              <a:rPr lang="en-GB" sz="1200" b="0" i="1" u="none" strike="noStrike" kern="1200" baseline="0" dirty="0">
                <a:solidFill>
                  <a:schemeClr val="tx1"/>
                </a:solidFill>
                <a:latin typeface="+mn-lt"/>
                <a:ea typeface="+mn-ea"/>
                <a:cs typeface="+mn-cs"/>
              </a:rPr>
              <a:t>Boosting’</a:t>
            </a:r>
            <a:r>
              <a:rPr lang="en-GB" sz="1200" b="0" i="0" u="none" strike="noStrike" kern="1200" baseline="0" dirty="0">
                <a:solidFill>
                  <a:schemeClr val="tx1"/>
                </a:solidFill>
                <a:latin typeface="+mn-lt"/>
                <a:ea typeface="+mn-ea"/>
                <a:cs typeface="+mn-cs"/>
              </a:rPr>
              <a:t> the odds for further crime. This ‘</a:t>
            </a:r>
            <a:r>
              <a:rPr lang="en-GB" sz="1200" b="0" i="1" u="none" strike="noStrike" kern="1200" baseline="0" dirty="0">
                <a:solidFill>
                  <a:schemeClr val="tx1"/>
                </a:solidFill>
                <a:latin typeface="+mn-lt"/>
                <a:ea typeface="+mn-ea"/>
                <a:cs typeface="+mn-cs"/>
              </a:rPr>
              <a:t>Interaction’</a:t>
            </a:r>
            <a:r>
              <a:rPr lang="en-GB" sz="1200" b="0" i="0" u="none" strike="noStrike" kern="1200" baseline="0" dirty="0">
                <a:solidFill>
                  <a:schemeClr val="tx1"/>
                </a:solidFill>
                <a:latin typeface="+mn-lt"/>
                <a:ea typeface="+mn-ea"/>
                <a:cs typeface="+mn-cs"/>
              </a:rPr>
              <a:t>  between offenders and targets results in crime hotspots. This flag-boost-interaction theory appears to apply to all types of crime concentrations and the evidence is that when crime is concentrated it can be prevented - the Information regarding where, when and how the crimes occurred can be used to stop it.  </a:t>
            </a:r>
          </a:p>
          <a:p>
            <a:r>
              <a:rPr lang="en-GB" sz="1200" b="0" i="0" u="none" strike="noStrike" kern="1200" baseline="0" dirty="0">
                <a:solidFill>
                  <a:schemeClr val="tx1"/>
                </a:solidFill>
                <a:latin typeface="+mn-lt"/>
                <a:ea typeface="+mn-ea"/>
                <a:cs typeface="+mn-cs"/>
              </a:rPr>
              <a:t>	</a:t>
            </a:r>
          </a:p>
          <a:p>
            <a:endParaRPr lang="en-GB" sz="1200" b="0" i="0" u="none" strike="noStrike" kern="1200" baseline="0" dirty="0">
              <a:solidFill>
                <a:schemeClr val="tx1"/>
              </a:solidFill>
              <a:latin typeface="+mn-lt"/>
              <a:ea typeface="+mn-ea"/>
              <a:cs typeface="+mn-cs"/>
            </a:endParaRP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Reading:</a:t>
            </a:r>
          </a:p>
          <a:p>
            <a:r>
              <a:rPr lang="en-GB" sz="1200" b="0" i="0" u="none" strike="noStrike" kern="1200" baseline="0" dirty="0">
                <a:solidFill>
                  <a:schemeClr val="tx1"/>
                </a:solidFill>
                <a:latin typeface="+mn-lt"/>
                <a:ea typeface="+mn-ea"/>
                <a:cs typeface="+mn-cs"/>
              </a:rPr>
              <a:t>Bellis, M., Lowey, H., Leckenby, N., Hughes, K. &amp; Harrison, D. 2013 ‘Adverse childhood experiences: retrospective study to  determine their impact on adult health behaviours and health outcomes in a UK population’ </a:t>
            </a:r>
            <a:r>
              <a:rPr lang="en-GB" i="1" dirty="0">
                <a:effectLst/>
              </a:rPr>
              <a:t>Journal of Public Health</a:t>
            </a:r>
            <a:r>
              <a:rPr lang="en-GB" dirty="0">
                <a:effectLst/>
              </a:rPr>
              <a:t>, Volume 36, Issue 1, March 2014, Pages 81–91 available at: https://academic.oup.com/jpubhealth/article/36/1/81/1571104</a:t>
            </a:r>
          </a:p>
          <a:p>
            <a:r>
              <a:rPr lang="en-GB" sz="1200" b="0" i="0" u="none" strike="noStrike" kern="1200" baseline="0" dirty="0">
                <a:solidFill>
                  <a:schemeClr val="tx1"/>
                </a:solidFill>
                <a:latin typeface="+mn-lt"/>
                <a:ea typeface="+mn-ea"/>
                <a:cs typeface="+mn-cs"/>
              </a:rPr>
              <a:t>Farrell, G. &amp; Pease, K (2017) Preventing repeat and near repeat crime concentrations. In: Tilley, N and Sidebottom, A, (eds.) The Handbook of Crime Prevention and Community Safety, 2nd Edition. Routledge available at: http://eprints.whiterose.ac.uk/111258/1/Farrell%20and%20Pease%20%282017%29%20Preventing%20Repeat%20and%20Near%20Repeat%20Crime%20Concentrations.pdf</a:t>
            </a:r>
          </a:p>
          <a:p>
            <a:r>
              <a:rPr lang="en-GB" sz="1200" b="0" i="0" u="none" strike="noStrike" kern="1200" baseline="0" dirty="0">
                <a:solidFill>
                  <a:schemeClr val="tx1"/>
                </a:solidFill>
                <a:latin typeface="+mn-lt"/>
                <a:ea typeface="+mn-ea"/>
                <a:cs typeface="+mn-cs"/>
              </a:rPr>
              <a:t>Francis, A. (no date) ‘ACE informed approach to policing vulnerability’ ppt. Available at:  http://www.publichealthnetwork.cymru/files/9414/9138/5233/Alyson_Francis.pdf</a:t>
            </a:r>
          </a:p>
          <a:p>
            <a:r>
              <a:rPr lang="en-GB" sz="1200" b="0" i="0" u="none" strike="noStrike" kern="1200" baseline="0" dirty="0">
                <a:solidFill>
                  <a:schemeClr val="tx1"/>
                </a:solidFill>
                <a:latin typeface="+mn-lt"/>
                <a:ea typeface="+mn-ea"/>
                <a:cs typeface="+mn-cs"/>
              </a:rPr>
              <a:t>Francis, A. 2018  Presentation regarding </a:t>
            </a:r>
            <a:r>
              <a:rPr lang="en-GB" dirty="0"/>
              <a:t>key findings from the Welsh ACE surveys and research </a:t>
            </a:r>
            <a:r>
              <a:rPr lang="en-GB" sz="1200" b="0" i="0" u="none" strike="noStrike" kern="1200" baseline="0" dirty="0">
                <a:solidFill>
                  <a:schemeClr val="tx1"/>
                </a:solidFill>
                <a:latin typeface="+mn-lt"/>
                <a:ea typeface="+mn-ea"/>
                <a:cs typeface="+mn-cs"/>
              </a:rPr>
              <a:t>Available at: https://youtu.be/mNq02FgzmLw</a:t>
            </a:r>
          </a:p>
          <a:p>
            <a:r>
              <a:rPr lang="en-GB" sz="1200" b="0" i="0" u="none" strike="noStrike" kern="1200" baseline="0" dirty="0">
                <a:solidFill>
                  <a:schemeClr val="tx1"/>
                </a:solidFill>
                <a:effectLst/>
                <a:latin typeface="+mn-lt"/>
                <a:ea typeface="+mn-ea"/>
                <a:cs typeface="+mn-cs"/>
              </a:rPr>
              <a:t>Kendall-Tackett, K. 2001. ‘The Long Shadow: Adult Survivors of Childhood Abuse’ Available at: https://www.vetmed.wsu.edu/docs/librariesprovider16/default-document-library/the-long-shadow-adult-survivors-of-childhood-abuse.pdf?sfvrsn=0</a:t>
            </a:r>
            <a:endParaRPr lang="en-GB" dirty="0">
              <a:effectLst/>
            </a:endParaRPr>
          </a:p>
          <a:p>
            <a:r>
              <a:rPr lang="en-GB" dirty="0">
                <a:effectLst/>
              </a:rPr>
              <a:t>Ministry of Housing, Communities &amp; Local Government 2019 ‘</a:t>
            </a:r>
            <a:r>
              <a:rPr lang="en-GB" sz="1200" b="0" i="0" u="none" strike="noStrike" kern="1200" baseline="0" dirty="0">
                <a:solidFill>
                  <a:schemeClr val="tx1"/>
                </a:solidFill>
                <a:latin typeface="+mn-lt"/>
                <a:ea typeface="+mn-ea"/>
                <a:cs typeface="+mn-cs"/>
              </a:rPr>
              <a:t>National evaluation of the Troubled Families Programme 2015-2020: Findings’ Available at:  https://assets.publishing.service.gov.uk/government/uploads/system/uploads/attachment_data/file/786889/National_evaluation_of_the_Troubled_Families_Programme_2015_to_2020_evaluation_overview_policy_report.pdf</a:t>
            </a:r>
            <a:endParaRPr lang="en-GB" dirty="0">
              <a:effectLst/>
            </a:endParaRPr>
          </a:p>
          <a:p>
            <a:r>
              <a:rPr lang="en-GB" sz="1200" b="0" i="0" u="none" strike="noStrike" kern="1200" baseline="0" dirty="0">
                <a:solidFill>
                  <a:schemeClr val="tx1"/>
                </a:solidFill>
                <a:latin typeface="+mn-lt"/>
                <a:ea typeface="+mn-ea"/>
                <a:cs typeface="+mn-cs"/>
              </a:rPr>
              <a:t>Pettit, B., Greenhead, S.., Khalifa, H., Drennan, V., Hart, T., Hogg, J., </a:t>
            </a:r>
            <a:r>
              <a:rPr lang="en-GB" sz="1200" b="0" i="0" u="none" strike="noStrike" kern="1200" baseline="0" dirty="0" err="1">
                <a:solidFill>
                  <a:schemeClr val="tx1"/>
                </a:solidFill>
                <a:latin typeface="+mn-lt"/>
                <a:ea typeface="+mn-ea"/>
                <a:cs typeface="+mn-cs"/>
              </a:rPr>
              <a:t>Borschmann</a:t>
            </a:r>
            <a:r>
              <a:rPr lang="en-GB" sz="1200" b="0" i="0" u="none" strike="noStrike" kern="1200" baseline="0" dirty="0">
                <a:solidFill>
                  <a:schemeClr val="tx1"/>
                </a:solidFill>
                <a:latin typeface="+mn-lt"/>
                <a:ea typeface="+mn-ea"/>
                <a:cs typeface="+mn-cs"/>
              </a:rPr>
              <a:t>, R., Mamo, E. &amp; Moran, P. 2013 ‘At risk, yet dismissed The criminal victimisation of people with mental health problems’ Available at: https://www.victimsupport.org.uk/sites/default/files/At%20risk%2C%20yet%20dismissed%20-%20full%20report.pdf</a:t>
            </a:r>
          </a:p>
          <a:p>
            <a:r>
              <a:rPr lang="en-GB" dirty="0"/>
              <a:t>Ramessur-Williams, Jo &amp; Newbury, Annemarie &amp; </a:t>
            </a:r>
            <a:r>
              <a:rPr lang="en-GB" dirty="0" err="1"/>
              <a:t>Mcmanus</a:t>
            </a:r>
            <a:r>
              <a:rPr lang="en-GB" dirty="0"/>
              <a:t>, Michelle &amp; Rivers, Sally. (2019). Benefits of delivering Adverse Childhood Experience (ACE) training to police: An individual perspective. Journal of Community Safety and Well-Being. 4. 32. 10.35502/jcswb.99. Available at: https://www.researchgate.net/profile/Annemarie_Newbury/publication/335144897_Benefits_of_delivering_Adverse_Childhood_Experience_ACE_training_to_police_An_individual_perspective/links/5d6d25834585150886070617/Benefits-of-delivering-Adverse-Childhood-Experience-ACE-training-to-police-An-individual-perspective.pdf?origin=publication_detail</a:t>
            </a:r>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6</a:t>
            </a:r>
          </a:p>
          <a:p>
            <a:r>
              <a:rPr lang="en-GB" sz="1200" b="0" kern="1200" dirty="0">
                <a:solidFill>
                  <a:schemeClr val="tx1"/>
                </a:solidFill>
                <a:effectLst/>
                <a:latin typeface="+mn-lt"/>
                <a:ea typeface="+mn-ea"/>
                <a:cs typeface="+mn-cs"/>
              </a:rPr>
              <a:t>Adverse Childhood Experiences (</a:t>
            </a:r>
            <a:r>
              <a:rPr lang="en-GB" sz="1200" b="1" kern="1200" dirty="0">
                <a:solidFill>
                  <a:schemeClr val="tx1"/>
                </a:solidFill>
                <a:effectLst/>
                <a:latin typeface="+mn-lt"/>
                <a:ea typeface="+mn-ea"/>
                <a:cs typeface="+mn-cs"/>
              </a:rPr>
              <a:t>ACEs</a:t>
            </a:r>
            <a:r>
              <a:rPr lang="en-GB" sz="1200" b="0" kern="1200" dirty="0">
                <a:solidFill>
                  <a:schemeClr val="tx1"/>
                </a:solidFill>
                <a:effectLst/>
                <a:latin typeface="+mn-lt"/>
                <a:ea typeface="+mn-ea"/>
                <a:cs typeface="+mn-cs"/>
              </a:rPr>
              <a:t>) – this slide taken from a presentation by </a:t>
            </a:r>
            <a:r>
              <a:rPr lang="en-GB" dirty="0"/>
              <a:t>Chief Inspector John Wainwright (South Wales Police) and Shaun Kelly (NSPCC) – available below.</a:t>
            </a: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	Adverse Childhood Experiences range from suffering verbal, mental, sexual and physical abuse, to being raised in a household where domestic violence, alcohol abuse, parental separation or drug abuse is present. </a:t>
            </a:r>
            <a:r>
              <a:rPr lang="en-GB" sz="1200" b="0" i="0" u="none" strike="noStrike" kern="1200" baseline="0" dirty="0">
                <a:solidFill>
                  <a:schemeClr val="tx1"/>
                </a:solidFill>
                <a:latin typeface="+mn-lt"/>
                <a:ea typeface="+mn-ea"/>
                <a:cs typeface="+mn-cs"/>
              </a:rPr>
              <a:t>ACEs contribute to poor life-course health and social outcomes in a UK population. ACEs are more likely to occur in poorer communities and correlate with worse health, criminal justice, employment and educational outcomes over the life course. The impacts of ACEs on criminality, violence, early unplanned pregnancy and retention in poverty means those with ACEs are more likely to propagate a cycle that exposes their own children to ACEs – a cycle of abuse or violence. S</a:t>
            </a:r>
            <a:r>
              <a:rPr lang="en-GB" sz="1200" kern="1200" dirty="0">
                <a:solidFill>
                  <a:schemeClr val="tx1"/>
                </a:solidFill>
                <a:effectLst/>
                <a:latin typeface="+mn-lt"/>
                <a:ea typeface="+mn-ea"/>
                <a:cs typeface="+mn-cs"/>
              </a:rPr>
              <a:t>t</a:t>
            </a:r>
            <a:r>
              <a:rPr lang="en-GB" sz="1200" b="0" i="0" u="none" strike="noStrike" kern="1200" baseline="0" dirty="0">
                <a:solidFill>
                  <a:schemeClr val="tx1"/>
                </a:solidFill>
                <a:latin typeface="+mn-lt"/>
                <a:ea typeface="+mn-ea"/>
                <a:cs typeface="+mn-cs"/>
              </a:rPr>
              <a:t>udies suggest strong links between ACEs and adverse behavioural, health and social outcomes in adulthood.; a greater risk of issues such as: poor educational and employment outcomes, mental ill health, life satisfaction; involvement in violence, inpatient hospital care and chronic health conditions. That ACEs are linked to involvement in violence, early unplanned pregnancy, incarceration, and unemployment suggests a cyclic effect where those with higher ACE counts have higher risks of exposing their own children to ACEs. </a:t>
            </a:r>
          </a:p>
          <a:p>
            <a:r>
              <a:rPr lang="en-GB" sz="1200" kern="1200" dirty="0">
                <a:solidFill>
                  <a:schemeClr val="tx1"/>
                </a:solidFill>
                <a:effectLst/>
                <a:latin typeface="+mn-lt"/>
                <a:ea typeface="+mn-ea"/>
                <a:cs typeface="+mn-cs"/>
              </a:rPr>
              <a:t>	The cycle of abuse theory is worthy of mention here – a social cycle theory developed in 1979 by Lenore E. Walker to explain patterns of behaviour in abusive relationships. Walker’s research found that women in abusive relationships weren’t subjected to violence in the same way but there were four phases of behaviour that were consistent: 1. the tension building phase. 2. the incident or abuse. 3. reconciliation – excuses/blame of victim. 4. calm – incident ‘forgotten – a honeymoon phase… and it begins again. </a:t>
            </a:r>
            <a:r>
              <a:rPr lang="en-GB" sz="1200" b="0" i="0" u="none" strike="noStrike" kern="1200" baseline="0" dirty="0">
                <a:solidFill>
                  <a:schemeClr val="tx1"/>
                </a:solidFill>
                <a:latin typeface="+mn-lt"/>
                <a:ea typeface="+mn-ea"/>
                <a:cs typeface="+mn-cs"/>
              </a:rPr>
              <a:t>Reactions to past abuse vary from person to person and c</a:t>
            </a:r>
            <a:r>
              <a:rPr lang="en-GB" sz="1200" kern="1200" dirty="0">
                <a:solidFill>
                  <a:schemeClr val="tx1"/>
                </a:solidFill>
                <a:effectLst/>
                <a:latin typeface="+mn-lt"/>
                <a:ea typeface="+mn-ea"/>
                <a:cs typeface="+mn-cs"/>
              </a:rPr>
              <a:t>hildren that grow up witnessing such abuse may suffer a variety of symptoms as adults, such as depression, PTSD and interpersonal issues. Some become abusers themselves. </a:t>
            </a:r>
          </a:p>
          <a:p>
            <a:r>
              <a:rPr lang="en-GB" sz="1200" b="0" i="0" u="none" strike="noStrike" kern="1200" baseline="0" dirty="0">
                <a:solidFill>
                  <a:schemeClr val="tx1"/>
                </a:solidFill>
                <a:effectLst/>
                <a:latin typeface="+mn-lt"/>
                <a:ea typeface="+mn-ea"/>
                <a:cs typeface="+mn-cs"/>
              </a:rPr>
              <a:t>	</a:t>
            </a:r>
            <a:r>
              <a:rPr lang="en-GB" sz="1200" b="0" i="0" u="none" strike="noStrike" kern="1200" baseline="0" dirty="0">
                <a:solidFill>
                  <a:schemeClr val="tx1"/>
                </a:solidFill>
                <a:latin typeface="+mn-lt"/>
                <a:ea typeface="+mn-ea"/>
                <a:cs typeface="+mn-cs"/>
              </a:rPr>
              <a:t>The recent Adverse Childhood Experiences (ACEs) studies published by Public Health Wales provide some valuable insights into the root causes of vulnerability, mental wellbeing, health harming and anti-social behaviours amongst the Welsh population, reporting that adults who experienced 4 or more ACEs when compared to those with no ACEs, were: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15 times more likely to have committed violence against another person;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14 times more likely to have been a victim of violence;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16 times more likely to have taken crack cocaine or heroin over the past 12 months;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5 times more likely to have low mental well-being;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3 times more likely to have attended Accident and Emergency units; and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3 times more likely to have stayed overnight in hospital </a:t>
            </a:r>
          </a:p>
          <a:p>
            <a:endParaRPr lang="en-GB" dirty="0"/>
          </a:p>
          <a:p>
            <a:r>
              <a:rPr lang="en-GB" dirty="0"/>
              <a:t>As police officers in Wales you will have received ACEs training as part of a public health approach (covered later in this presentation) and be well aware of the Early Action Together programme (EAT) </a:t>
            </a:r>
            <a:r>
              <a:rPr lang="en-GB" b="0" dirty="0"/>
              <a:t>– which aims to help through</a:t>
            </a:r>
            <a:r>
              <a:rPr lang="en-GB" sz="1200" b="0" i="0" u="none" strike="noStrike" kern="1200" baseline="0" dirty="0">
                <a:solidFill>
                  <a:schemeClr val="tx1"/>
                </a:solidFill>
                <a:latin typeface="+mn-lt"/>
                <a:ea typeface="+mn-ea"/>
                <a:cs typeface="+mn-cs"/>
              </a:rPr>
              <a:t> early intervention – the police being in contact with vulnerable people daily are able to identify, understand, problem solve and signpost them before their problems escalate. To this end the four police forces of Wales are reviewing the way they gather information, structure their organisations and develop their people to better meet the needs of their communities. </a:t>
            </a:r>
          </a:p>
          <a:p>
            <a:endParaRPr lang="en-GB" b="0" dirty="0"/>
          </a:p>
          <a:p>
            <a:r>
              <a:rPr lang="en-GB" dirty="0"/>
              <a:t>Funding for the Early Action Together programme was secured by the SWPCC – for the period 2016 – 2020 - not sure if this funding has been secured for a further four years but it would be a step backwards not to.</a:t>
            </a:r>
          </a:p>
          <a:p>
            <a:endParaRPr lang="en-GB" dirty="0"/>
          </a:p>
          <a:p>
            <a:r>
              <a:rPr lang="en-GB" sz="1200" b="1" i="0" u="none" strike="noStrike" kern="1200" baseline="0" dirty="0">
                <a:solidFill>
                  <a:schemeClr val="tx1"/>
                </a:solidFill>
                <a:latin typeface="+mn-lt"/>
                <a:ea typeface="+mn-ea"/>
                <a:cs typeface="+mn-cs"/>
              </a:rPr>
              <a:t>Reading:</a:t>
            </a:r>
          </a:p>
          <a:p>
            <a:r>
              <a:rPr lang="en-GB" sz="1200" b="0" i="0" u="none" strike="noStrike" kern="1200" baseline="0" dirty="0">
                <a:solidFill>
                  <a:schemeClr val="tx1"/>
                </a:solidFill>
                <a:latin typeface="+mn-lt"/>
                <a:ea typeface="+mn-ea"/>
                <a:cs typeface="+mn-cs"/>
              </a:rPr>
              <a:t>Bellis, M., Lowey, H., Leckenby, N., Hughes, K. &amp; Harrison, D. 2013 ‘Adverse childhood experiences: retrospective study to  determine their impact on adult health behaviours and health outcomes in a UK population’ </a:t>
            </a:r>
            <a:r>
              <a:rPr lang="en-GB" i="1" dirty="0">
                <a:effectLst/>
              </a:rPr>
              <a:t>Journal of Public Health</a:t>
            </a:r>
            <a:r>
              <a:rPr lang="en-GB" dirty="0">
                <a:effectLst/>
              </a:rPr>
              <a:t>, Volume 36, Issue 1, March 2014, Pages 81–91 available at: https://academic.oup.com/jpubhealth/article/36/1/81/1571104</a:t>
            </a:r>
          </a:p>
          <a:p>
            <a:r>
              <a:rPr lang="en-GB" sz="1200" b="0" i="0" u="none" strike="noStrike" kern="1200" baseline="0" dirty="0">
                <a:solidFill>
                  <a:schemeClr val="tx1"/>
                </a:solidFill>
                <a:latin typeface="+mn-lt"/>
                <a:ea typeface="+mn-ea"/>
                <a:cs typeface="+mn-cs"/>
              </a:rPr>
              <a:t>Francis, A. (no date) ‘ACE informed approach to policing vulnerability’ ppt. Available at:  http://www.publichealthnetwork.cymru/files/9414/9138/5233/Alyson_Francis.pdf</a:t>
            </a:r>
          </a:p>
          <a:p>
            <a:r>
              <a:rPr lang="en-GB" sz="1200" b="0" i="0" u="none" strike="noStrike" kern="1200" baseline="0" dirty="0">
                <a:solidFill>
                  <a:schemeClr val="tx1"/>
                </a:solidFill>
                <a:latin typeface="+mn-lt"/>
                <a:ea typeface="+mn-ea"/>
                <a:cs typeface="+mn-cs"/>
              </a:rPr>
              <a:t>Francis, A. 2018  Presentation regarding </a:t>
            </a:r>
            <a:r>
              <a:rPr lang="en-GB" dirty="0"/>
              <a:t>key findings from the Welsh ACE surveys and research </a:t>
            </a:r>
            <a:r>
              <a:rPr lang="en-GB" sz="1200" b="0" i="0" u="none" strike="noStrike" kern="1200" baseline="0" dirty="0">
                <a:solidFill>
                  <a:schemeClr val="tx1"/>
                </a:solidFill>
                <a:latin typeface="+mn-lt"/>
                <a:ea typeface="+mn-ea"/>
                <a:cs typeface="+mn-cs"/>
              </a:rPr>
              <a:t>Available at: https://youtu.be/mNq02FgzmLw</a:t>
            </a:r>
          </a:p>
          <a:p>
            <a:r>
              <a:rPr lang="en-GB" sz="1200" b="0" i="0" u="none" strike="noStrike" kern="1200" baseline="0" dirty="0">
                <a:solidFill>
                  <a:schemeClr val="tx1"/>
                </a:solidFill>
                <a:latin typeface="+mn-lt"/>
                <a:ea typeface="+mn-ea"/>
                <a:cs typeface="+mn-cs"/>
              </a:rPr>
              <a:t>Gov Wales 2019 ‘ </a:t>
            </a:r>
            <a:r>
              <a:rPr lang="en-GB" sz="1200" b="0" i="1" u="none" strike="noStrike" kern="1200" baseline="0" dirty="0">
                <a:solidFill>
                  <a:schemeClr val="tx1"/>
                </a:solidFill>
                <a:latin typeface="+mn-lt"/>
                <a:ea typeface="+mn-ea"/>
                <a:cs typeface="+mn-cs"/>
              </a:rPr>
              <a:t>Wales Crisis Care Concordat National Action Plan </a:t>
            </a:r>
            <a:r>
              <a:rPr lang="en-GB" sz="1200" b="0" i="0" u="none" strike="noStrike" kern="1200" baseline="0" dirty="0">
                <a:solidFill>
                  <a:schemeClr val="tx1"/>
                </a:solidFill>
                <a:latin typeface="+mn-lt"/>
                <a:ea typeface="+mn-ea"/>
                <a:cs typeface="+mn-cs"/>
              </a:rPr>
              <a:t>2019 – 2022’ Available at: https://gov.wales/sites/default/files/publications/2019-10/wales-crisis-care-concordat-national-action-plan-2019-2022.pdf</a:t>
            </a:r>
          </a:p>
          <a:p>
            <a:r>
              <a:rPr lang="en-GB" sz="1200" b="0" i="0" u="none" strike="noStrike" kern="1200" baseline="0" dirty="0">
                <a:solidFill>
                  <a:schemeClr val="tx1"/>
                </a:solidFill>
                <a:effectLst/>
                <a:latin typeface="+mn-lt"/>
                <a:ea typeface="+mn-ea"/>
                <a:cs typeface="+mn-cs"/>
              </a:rPr>
              <a:t>Kendall-Tackett, K. 2001. ‘The Long Shadow: Adult Survivors of Childhood Abuse’ Available at: https://www.vetmed.wsu.edu/docs/librariesprovider16/default-document-library/the-long-shadow-adult-survivors-of-childhood-abuse.pdf?sfvrsn=0</a:t>
            </a:r>
            <a:endParaRPr lang="en-GB" dirty="0">
              <a:effectLst/>
            </a:endParaRPr>
          </a:p>
          <a:p>
            <a:r>
              <a:rPr lang="en-GB" dirty="0">
                <a:effectLst/>
              </a:rPr>
              <a:t>Ministry of Housing, Communities &amp; Local Government 2019 ‘</a:t>
            </a:r>
            <a:r>
              <a:rPr lang="en-GB" sz="1200" b="0" i="0" u="none" strike="noStrike" kern="1200" baseline="0" dirty="0">
                <a:solidFill>
                  <a:schemeClr val="tx1"/>
                </a:solidFill>
                <a:latin typeface="+mn-lt"/>
                <a:ea typeface="+mn-ea"/>
                <a:cs typeface="+mn-cs"/>
              </a:rPr>
              <a:t>National evaluation of the Troubled Families Programme 2015-2020: Findings’ Available at:  https://assets.publishing.service.gov.uk/government/uploads/system/uploads/attachment_data/file/786889/National_evaluation_of_the_Troubled_Families_Programme_2015_to_2020_evaluation_overview_policy_report.pdf</a:t>
            </a:r>
            <a:endParaRPr lang="en-GB" dirty="0">
              <a:effectLst/>
            </a:endParaRPr>
          </a:p>
          <a:p>
            <a:r>
              <a:rPr lang="en-GB" sz="1200" b="0" i="0" u="none" strike="noStrike" kern="1200" baseline="0" dirty="0">
                <a:solidFill>
                  <a:schemeClr val="tx1"/>
                </a:solidFill>
                <a:latin typeface="+mn-lt"/>
                <a:ea typeface="+mn-ea"/>
                <a:cs typeface="+mn-cs"/>
              </a:rPr>
              <a:t>Pettit, B., Greenhead, S.., Khalifa, H., Drennan, V., Hart, T., Hogg, J., </a:t>
            </a:r>
            <a:r>
              <a:rPr lang="en-GB" sz="1200" b="0" i="0" u="none" strike="noStrike" kern="1200" baseline="0" dirty="0" err="1">
                <a:solidFill>
                  <a:schemeClr val="tx1"/>
                </a:solidFill>
                <a:latin typeface="+mn-lt"/>
                <a:ea typeface="+mn-ea"/>
                <a:cs typeface="+mn-cs"/>
              </a:rPr>
              <a:t>Borschmann</a:t>
            </a:r>
            <a:r>
              <a:rPr lang="en-GB" sz="1200" b="0" i="0" u="none" strike="noStrike" kern="1200" baseline="0" dirty="0">
                <a:solidFill>
                  <a:schemeClr val="tx1"/>
                </a:solidFill>
                <a:latin typeface="+mn-lt"/>
                <a:ea typeface="+mn-ea"/>
                <a:cs typeface="+mn-cs"/>
              </a:rPr>
              <a:t>, R., Mamo, E. &amp; Moran, P. 2013 ‘At risk, yet dismissed The criminal victimisation of people with mental health problems’ Available at: https://www.victimsupport.org.uk/sites/default/files/At%20risk%2C%20yet%20dismissed%20-%20full%20report.pdf</a:t>
            </a:r>
          </a:p>
          <a:p>
            <a:r>
              <a:rPr lang="en-GB" sz="1200" b="0" i="0" u="none" strike="noStrike" kern="1200" baseline="0" dirty="0">
                <a:solidFill>
                  <a:schemeClr val="tx1"/>
                </a:solidFill>
                <a:latin typeface="+mn-lt"/>
                <a:ea typeface="+mn-ea"/>
                <a:cs typeface="+mn-cs"/>
              </a:rPr>
              <a:t>Public Health Network Cymru 2020 ‘</a:t>
            </a:r>
            <a:r>
              <a:rPr lang="en-GB" b="0" dirty="0"/>
              <a:t>The collaboration between South Wales Police, NSPCC and PHW to understand the Police response to vulnerability’ Available </a:t>
            </a:r>
            <a:r>
              <a:rPr lang="en-GB" b="0" dirty="0" err="1"/>
              <a:t>at:https</a:t>
            </a:r>
            <a:r>
              <a:rPr lang="en-GB" b="0" dirty="0"/>
              <a:t>://</a:t>
            </a:r>
            <a:r>
              <a:rPr lang="en-GB" b="0" dirty="0" err="1"/>
              <a:t>research.publichealthnetwork.cymru</a:t>
            </a:r>
            <a:r>
              <a:rPr lang="en-GB" b="0" dirty="0"/>
              <a:t>/</a:t>
            </a:r>
            <a:r>
              <a:rPr lang="en-GB" b="0" dirty="0" err="1"/>
              <a:t>en</a:t>
            </a:r>
            <a:r>
              <a:rPr lang="en-GB" b="0" dirty="0"/>
              <a:t>/news-and-funding/public-health-research-policy-and-practice-working-together-wales-conference/collaboration-between-south-wales-police-nspcc-phw-understand-police-response-vulnerability/</a:t>
            </a:r>
            <a:endParaRPr lang="en-GB" sz="1200" b="0" i="0" u="none" strike="noStrike" kern="1200" baseline="0" dirty="0">
              <a:solidFill>
                <a:schemeClr val="tx1"/>
              </a:solidFill>
              <a:latin typeface="+mn-lt"/>
              <a:ea typeface="+mn-ea"/>
              <a:cs typeface="+mn-cs"/>
            </a:endParaRPr>
          </a:p>
          <a:p>
            <a:r>
              <a:rPr lang="en-GB" dirty="0"/>
              <a:t>Ramessur-Williams, Jo &amp; Newbury, Annemarie &amp; </a:t>
            </a:r>
            <a:r>
              <a:rPr lang="en-GB" dirty="0" err="1"/>
              <a:t>Mcmanus</a:t>
            </a:r>
            <a:r>
              <a:rPr lang="en-GB" dirty="0"/>
              <a:t>, Michelle &amp; Rivers, Sally. (2019). Benefits of delivering Adverse Childhood Experience (ACE) training to police: An individual perspective. Journal of Community Safety and Well-Being. 4. 32. 10.35502/jcswb.99. Available at: https://www.researchgate.net/profile/Annemarie_Newbury/publication/335144897_Benefits_of_delivering_Adverse_Childhood_Experience_ACE_training_to_police_An_individual_perspective/links/5d6d25834585150886070617/Benefits-of-delivering-Adverse-Childhood-Experience-ACE-training-to-police-An-individual-perspective.pdf?origin=publication_detail</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31595174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The number of mental health incidents dealt with by police rose by over 25% in the four years 2014 – 2018. Historically the responsive nature of health and social care services has resulted in available funds </a:t>
            </a:r>
            <a:r>
              <a:rPr lang="en-GB" dirty="0"/>
              <a:t>being spent on crisis-handling rather than on prevention. The police have become </a:t>
            </a:r>
            <a:r>
              <a:rPr lang="en-GB" dirty="0">
                <a:effectLst/>
              </a:rPr>
              <a:t>the service of "last resort" that cannot say "no" in an emergency. </a:t>
            </a:r>
            <a:r>
              <a:rPr lang="en-GB" dirty="0"/>
              <a:t> They, along with hospital A&amp;E units, are just about the only 24-hour public services for people in crisis and mental health still lacks the “parity of esteem” with physical health claimed by politicians.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Recent (and probably forthcoming) austerity policies have seen local authority budgets significantly reduced with evident effect upon child and adolescent mental health services and community health teams. Whilst this is particularly so for young people, adult care provision is also being rationed by cash-strapped local authorities. Thankfully the unsustainability of vital services has been recognised and things are changing with partnerships developing public health approaches to deal with root causes rather than the symptoms. </a:t>
            </a:r>
          </a:p>
          <a:p>
            <a:endParaRPr lang="en-GB" dirty="0"/>
          </a:p>
          <a:p>
            <a:r>
              <a:rPr lang="en-GB" dirty="0">
                <a:effectLst/>
              </a:rPr>
              <a:t>In response to the increasing demand, around 20 areas of the UK have mental health street triage vehicles, which are sent out by police in partnership with the NHS.</a:t>
            </a:r>
          </a:p>
          <a:p>
            <a:endParaRPr lang="en-GB" sz="1200" b="0" i="0" u="none" strike="noStrike" kern="1200" baseline="0" dirty="0">
              <a:solidFill>
                <a:schemeClr val="tx1"/>
              </a:solidFill>
              <a:latin typeface="+mn-lt"/>
              <a:ea typeface="+mn-ea"/>
              <a:cs typeface="+mn-cs"/>
            </a:endParaRPr>
          </a:p>
          <a:p>
            <a:r>
              <a:rPr lang="en-GB" baseline="0" dirty="0"/>
              <a:t>Mental Health Concordat – an action plan that includes a range of measures aimed at reducing people in MH crisis entering the CJ system. </a:t>
            </a:r>
            <a:r>
              <a:rPr lang="en-GB" sz="1200" b="0" i="0" u="none" strike="noStrike" kern="1200" baseline="0" dirty="0">
                <a:solidFill>
                  <a:schemeClr val="tx1"/>
                </a:solidFill>
                <a:latin typeface="+mn-lt"/>
                <a:ea typeface="+mn-ea"/>
                <a:cs typeface="+mn-cs"/>
              </a:rPr>
              <a:t>Across Wales there is a continuing focus on reducing the need for the police to use MHA powers unless as a last resort, and for people in MH crisis or at risk of it, to be supported by health, social care and third sector services. This once again highlights the need for effective partnership to deliver co-ordinated help, advice, support and information as early as possible, thereby preventing people from reaching crisis point.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This National Action Plan outlines actions that should be implemented in support of each of the Concordat’s four plus two core principles (see below) and fits with current policies, strategies and legislation, and is specifically linked to the ‘Together for Mental Health’ (T4MH) all Wales strategy.</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Concordat is structured around four core principles: 1. effective access to support before crisis point 2. urgent and emergency access to crisis care when needed 3. improved quality of treatment and therapeutic benefits of care when in crisis 4.  staying well and receiving support after crisis. The concordat states four principles but adds another two 5. getting better quality data and effective analysis for understanding people’s needs and 6. more effective communications and partnerships between agencies/organisations, involved. So six principles to ensure those in need receive effective, coordinated care, support and treatment.</a:t>
            </a:r>
          </a:p>
          <a:p>
            <a:endParaRPr lang="en-GB" sz="1200" b="0" i="0" u="none" strike="noStrike" kern="1200" baseline="0" dirty="0">
              <a:solidFill>
                <a:schemeClr val="tx1"/>
              </a:solidFill>
              <a:latin typeface="+mn-lt"/>
              <a:ea typeface="+mn-ea"/>
              <a:cs typeface="+mn-cs"/>
            </a:endParaRP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Multi agency ‘Mental Health and Criminal Justice Partnership Boards’ (MHCJPB) have been established in each of the four police force areas in Wales to deliver change and improvement. </a:t>
            </a:r>
          </a:p>
          <a:p>
            <a:endParaRPr lang="en-GB" sz="1200" b="0" i="0" u="none" strike="noStrike" kern="1200" baseline="0" dirty="0">
              <a:solidFill>
                <a:schemeClr val="tx1"/>
              </a:solidFill>
              <a:latin typeface="+mn-lt"/>
              <a:ea typeface="+mn-ea"/>
              <a:cs typeface="+mn-cs"/>
            </a:endParaRPr>
          </a:p>
          <a:p>
            <a:r>
              <a:rPr lang="en-GB" baseline="0" dirty="0"/>
              <a:t>/ Help Points in Swansea and Cardiff / Ambulance response times / Custody and CJ issues</a:t>
            </a: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Reading:</a:t>
            </a:r>
          </a:p>
          <a:p>
            <a:r>
              <a:rPr lang="en-GB" sz="1200" b="0" i="0" u="none" strike="noStrike" kern="1200" baseline="0" dirty="0">
                <a:solidFill>
                  <a:schemeClr val="tx1"/>
                </a:solidFill>
                <a:latin typeface="+mn-lt"/>
                <a:ea typeface="+mn-ea"/>
                <a:cs typeface="+mn-cs"/>
              </a:rPr>
              <a:t>Blair, I. 2016 in The Guardian ‘</a:t>
            </a:r>
            <a:r>
              <a:rPr lang="en-GB" b="0" dirty="0"/>
              <a:t>The police can’t continue to pick up the pieces of Britain’s mental health cuts’ Available at: https://www.theguardian.com/commentisfree/2016/oct/25/police-britain-mental-health-cuts-crisis</a:t>
            </a:r>
          </a:p>
          <a:p>
            <a:r>
              <a:rPr lang="en-GB" b="0" dirty="0"/>
              <a:t>CoP 2020 ‘Mental Health: Introduction and Strategic Considerations’ Available at: https://www.app.college.police.uk/app-content/mental-health/introduction-and-strategic-considerations/</a:t>
            </a:r>
          </a:p>
          <a:p>
            <a:r>
              <a:rPr lang="en-GB" sz="1200" b="0" i="0" u="none" strike="noStrike" kern="1200" baseline="0" dirty="0" err="1">
                <a:solidFill>
                  <a:schemeClr val="tx1"/>
                </a:solidFill>
                <a:latin typeface="+mn-lt"/>
                <a:ea typeface="+mn-ea"/>
                <a:cs typeface="+mn-cs"/>
              </a:rPr>
              <a:t>Gov.Wales</a:t>
            </a:r>
            <a:r>
              <a:rPr lang="en-GB" sz="1200" b="0" i="0" u="none" strike="noStrike" kern="1200" baseline="0" dirty="0">
                <a:solidFill>
                  <a:schemeClr val="tx1"/>
                </a:solidFill>
                <a:latin typeface="+mn-lt"/>
                <a:ea typeface="+mn-ea"/>
                <a:cs typeface="+mn-cs"/>
              </a:rPr>
              <a:t> 2018 ‘Wales Crisis Care Concordat National Action Plan Available at: https://gov.wales/sites/default/files/publications/2019-10/wales-crisis-care-concordat-national-action-plan-2019-2022.pdf</a:t>
            </a:r>
          </a:p>
          <a:p>
            <a:r>
              <a:rPr lang="en-GB" sz="1200" b="0" i="0" u="none" strike="noStrike" kern="1200" baseline="0" dirty="0">
                <a:solidFill>
                  <a:schemeClr val="tx1"/>
                </a:solidFill>
                <a:latin typeface="+mn-lt"/>
                <a:ea typeface="+mn-ea"/>
                <a:cs typeface="+mn-cs"/>
              </a:rPr>
              <a:t>Jones, L. 2019 BBC News ‘</a:t>
            </a:r>
            <a:r>
              <a:rPr lang="en-GB" b="0" dirty="0">
                <a:effectLst/>
              </a:rPr>
              <a:t>Police 'dealing with more mental health incidents’ Available at: https://www.bbc.co.uk/news/uk-49317060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Pettit, B., Greenhead, S.., Khalifa, H., Drennan, V., Hart, T., Hogg, J., </a:t>
            </a:r>
            <a:r>
              <a:rPr lang="en-GB" sz="1200" b="0" i="0" u="none" strike="noStrike" kern="1200" baseline="0" dirty="0" err="1">
                <a:solidFill>
                  <a:schemeClr val="tx1"/>
                </a:solidFill>
                <a:latin typeface="+mn-lt"/>
                <a:ea typeface="+mn-ea"/>
                <a:cs typeface="+mn-cs"/>
              </a:rPr>
              <a:t>Borschmann</a:t>
            </a:r>
            <a:r>
              <a:rPr lang="en-GB" sz="1200" b="0" i="0" u="none" strike="noStrike" kern="1200" baseline="0" dirty="0">
                <a:solidFill>
                  <a:schemeClr val="tx1"/>
                </a:solidFill>
                <a:latin typeface="+mn-lt"/>
                <a:ea typeface="+mn-ea"/>
                <a:cs typeface="+mn-cs"/>
              </a:rPr>
              <a:t>, R., Mamo, E. &amp; Moran, P. 2013 ‘At risk, yet dismissed The criminal victimisation of people with mental health problems’ Available at: https://www.victimsupport.org.uk/sites/default/files/At%20risk%2C%20yet%20dismissed%20-%20full%20report.pdf</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1709251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8</a:t>
            </a:r>
          </a:p>
          <a:p>
            <a:r>
              <a:rPr lang="en-GB" sz="1200" b="0" i="0" u="none" strike="noStrike" kern="1200" baseline="0" dirty="0">
                <a:solidFill>
                  <a:schemeClr val="tx1"/>
                </a:solidFill>
                <a:latin typeface="+mn-lt"/>
                <a:ea typeface="+mn-ea"/>
                <a:cs typeface="+mn-cs"/>
              </a:rPr>
              <a:t>Research indicates several factors that seem to be associated with serious or persistent violent offending. Evidence suggests males significantly more likely than females to engage in criminal behaviour, both violent crime and crime more generally. Several factors can be predictive of future serious or persistent violent offending.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People who begin offending before the age of 14 are more likely to have a serious criminal career and to engage in violent offending.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The longer the criminal career, the more likely the offender is to commit a violent crime</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Offenders with a history of violence are more likely to commit further violent offences than those without. </a:t>
            </a:r>
          </a:p>
          <a:p>
            <a:pPr marL="171450" indent="-171450">
              <a:buFont typeface="Arial" panose="020B0604020202020204" pitchFamily="34" charset="0"/>
              <a:buChar char="•"/>
            </a:pPr>
            <a:endParaRPr lang="en-GB" sz="1200" b="0" i="0" u="none" strike="noStrike" kern="1200" baseline="0" dirty="0">
              <a:solidFill>
                <a:schemeClr val="tx1"/>
              </a:solidFill>
              <a:latin typeface="+mn-lt"/>
              <a:ea typeface="+mn-ea"/>
              <a:cs typeface="+mn-cs"/>
            </a:endParaRPr>
          </a:p>
          <a:p>
            <a:pPr marL="0" indent="0">
              <a:buFont typeface="Arial" panose="020B0604020202020204" pitchFamily="34" charset="0"/>
              <a:buNone/>
            </a:pPr>
            <a:r>
              <a:rPr lang="en-GB" sz="1200" b="0" i="0" u="none" strike="noStrike" kern="1200" baseline="0" dirty="0">
                <a:solidFill>
                  <a:schemeClr val="tx1"/>
                </a:solidFill>
                <a:latin typeface="+mn-lt"/>
                <a:ea typeface="+mn-ea"/>
                <a:cs typeface="+mn-cs"/>
              </a:rPr>
              <a:t>Whilst early onset offenders may be more likely to go on to have serious violent criminal careers not all serious violent offenders start early, and identifying those whose offending starts later in life but are likely to become serious offenders is more problematic due to there being less evidence and less consistency of behaviour. Also the factors linked to late onset careers are less likely to be available in police held data as they are more to do with lack of strong social bonds in adulthood such as marriage and employment. </a:t>
            </a:r>
          </a:p>
          <a:p>
            <a:r>
              <a:rPr lang="en-GB" sz="1200" b="0" i="0" u="none" strike="noStrike" kern="1200" baseline="0" dirty="0">
                <a:solidFill>
                  <a:schemeClr val="tx1"/>
                </a:solidFill>
                <a:latin typeface="+mn-lt"/>
                <a:ea typeface="+mn-ea"/>
                <a:cs typeface="+mn-cs"/>
              </a:rPr>
              <a:t>There is some evidence to suggest that some specific crimes – kidnapping, blackmail and manslaughter – are predictive of future specific serious violent offences. Substance abuse at a young age has been found to be a predictor of later violent and other criminal offending. The evidence linking violence with other family and social factors is weaker although may be relevant in</a:t>
            </a:r>
          </a:p>
          <a:p>
            <a:r>
              <a:rPr lang="en-GB" sz="1200" b="0" i="0" u="none" strike="noStrike" kern="1200" baseline="0" dirty="0">
                <a:solidFill>
                  <a:schemeClr val="tx1"/>
                </a:solidFill>
                <a:latin typeface="+mn-lt"/>
                <a:ea typeface="+mn-ea"/>
                <a:cs typeface="+mn-cs"/>
              </a:rPr>
              <a:t>conjunction with other factors. There is some evidence that gang involvement may also be a factor increasing the likelihood of future violent offending. According to these findings the factors with the greatest potential for use by police are: early onset of offending in any crime (before age 14),  a long criminal career, chronic/persistent offending history and having previous convictions for violent offending. </a:t>
            </a:r>
            <a:endParaRPr lang="en-GB" dirty="0"/>
          </a:p>
          <a:p>
            <a:r>
              <a:rPr lang="en-GB" sz="1200" b="0" i="0" u="none" strike="noStrike" kern="1200" baseline="0" dirty="0">
                <a:solidFill>
                  <a:schemeClr val="tx1"/>
                </a:solidFill>
                <a:latin typeface="+mn-lt"/>
                <a:ea typeface="+mn-ea"/>
                <a:cs typeface="+mn-cs"/>
              </a:rPr>
              <a:t>Some ‘protective factors’ are also identified as increasing likelihood of offenders desisting from crime: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close social bonds with spouses, family and friends - where they are not involved in crime or drugs themselves and a good marriage before the age of 25</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being in employment</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age of the offender - the age crime curve indicates that offenders tend to desist or offend less frequently as they get older - offending rates tending to decrease from their early twenties.</a:t>
            </a:r>
          </a:p>
          <a:p>
            <a:r>
              <a:rPr lang="en-GB" sz="1200" b="0" i="0" u="none" strike="noStrike" kern="1200" baseline="0" dirty="0">
                <a:solidFill>
                  <a:schemeClr val="tx1"/>
                </a:solidFill>
                <a:latin typeface="+mn-lt"/>
                <a:ea typeface="+mn-ea"/>
                <a:cs typeface="+mn-cs"/>
              </a:rPr>
              <a:t>(The shape of the age–crime curve is one of the most consistently observed empirical findings in criminology (Hirschi and Gottfredson, 1983). This curve has an ‘asymmetrical bell shape showing that the proportion of people who offend increases through adolescence, peaks in the teenage years and then declines from the late teens or early twenties</a:t>
            </a:r>
          </a:p>
          <a:p>
            <a:pPr marL="171450" indent="-171450">
              <a:buFont typeface="Arial" panose="020B0604020202020204" pitchFamily="34" charset="0"/>
              <a:buChar char="•"/>
            </a:pPr>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Factors that can be predictive of violent offending are also predictive of persistent or chronic offending. All that said it must be emphasised that not all offenders with the characteristic(s) described necessarily go on to commit further offences – just that there is a higher likelihood that they will and whilst studies highlight the risk posed by early onset offending, other studies have found that late-onset offenders can also become prolific or chronic offenders.</a:t>
            </a: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Reading:</a:t>
            </a:r>
          </a:p>
          <a:p>
            <a:r>
              <a:rPr lang="en-GB" dirty="0"/>
              <a:t>Farrington, D. 1986 "Age and Crime," </a:t>
            </a:r>
            <a:r>
              <a:rPr lang="en-GB" i="1" dirty="0"/>
              <a:t>Crime and Justice</a:t>
            </a:r>
            <a:r>
              <a:rPr lang="en-GB" dirty="0"/>
              <a:t> 7 (1986): 189-250. </a:t>
            </a:r>
          </a:p>
          <a:p>
            <a:r>
              <a:rPr lang="en-GB" sz="1200" b="0" i="0" u="none" strike="noStrike" kern="1200" baseline="0" dirty="0">
                <a:solidFill>
                  <a:schemeClr val="tx1"/>
                </a:solidFill>
                <a:latin typeface="+mn-lt"/>
                <a:ea typeface="+mn-ea"/>
                <a:cs typeface="+mn-cs"/>
              </a:rPr>
              <a:t>Hirschi T and Gottfredson M (1983) Age and the explanation of crime. </a:t>
            </a:r>
            <a:r>
              <a:rPr lang="en-GB" sz="1200" b="0" i="1" u="none" strike="noStrike" kern="1200" baseline="0" dirty="0">
                <a:solidFill>
                  <a:schemeClr val="tx1"/>
                </a:solidFill>
                <a:latin typeface="+mn-lt"/>
                <a:ea typeface="+mn-ea"/>
                <a:cs typeface="+mn-cs"/>
              </a:rPr>
              <a:t>American Journal of Sociology </a:t>
            </a:r>
            <a:r>
              <a:rPr lang="en-GB" sz="1200" b="0" i="0" u="none" strike="noStrike" kern="1200" baseline="0" dirty="0">
                <a:solidFill>
                  <a:schemeClr val="tx1"/>
                </a:solidFill>
                <a:latin typeface="+mn-lt"/>
                <a:ea typeface="+mn-ea"/>
                <a:cs typeface="+mn-cs"/>
              </a:rPr>
              <a:t>89(3): 552–584.</a:t>
            </a:r>
          </a:p>
          <a:p>
            <a:r>
              <a:rPr lang="en-GB" dirty="0" err="1"/>
              <a:t>Loeber</a:t>
            </a:r>
            <a:r>
              <a:rPr lang="en-GB" dirty="0"/>
              <a:t> R., Farrington D.P. (2014) Age-Crime Curve. In: </a:t>
            </a:r>
            <a:r>
              <a:rPr lang="en-GB" dirty="0" err="1"/>
              <a:t>Bruinsma</a:t>
            </a:r>
            <a:r>
              <a:rPr lang="en-GB" dirty="0"/>
              <a:t> G., Weisburd D. (eds) </a:t>
            </a:r>
            <a:r>
              <a:rPr lang="en-GB" dirty="0" err="1"/>
              <a:t>Encyclopedia</a:t>
            </a:r>
            <a:r>
              <a:rPr lang="en-GB" dirty="0"/>
              <a:t> of Criminology and Criminal Justice. Springer, New York, NY </a:t>
            </a:r>
          </a:p>
          <a:p>
            <a:r>
              <a:rPr lang="en-GB" sz="1200" b="0" i="0" u="none" strike="noStrike" kern="1200" baseline="0" dirty="0">
                <a:solidFill>
                  <a:schemeClr val="tx1"/>
                </a:solidFill>
                <a:latin typeface="+mn-lt"/>
                <a:ea typeface="+mn-ea"/>
                <a:cs typeface="+mn-cs"/>
              </a:rPr>
              <a:t>Matthews, B. &amp; Minton, J. 2017 ‘Rethinking one of criminology’s ‘brute facts’: The age–crime curve and the crime drop in Scotland’ available at: https://journals.sagepub.com/doi/pdf/10.1177/1477370817731706</a:t>
            </a:r>
          </a:p>
          <a:p>
            <a:r>
              <a:rPr lang="en-GB" sz="1200" b="0" i="0" u="none" strike="noStrike" kern="1200" baseline="0" dirty="0">
                <a:solidFill>
                  <a:schemeClr val="tx1"/>
                </a:solidFill>
                <a:latin typeface="+mn-lt"/>
                <a:ea typeface="+mn-ea"/>
                <a:cs typeface="+mn-cs"/>
              </a:rPr>
              <a:t>Mclean, F. &amp; Beak, K. 2012 ‘Factors associated with serious or persistent violent offending: Findings from a rapid evidence assessment’ Available at: https://whatworks.college.police.uk/Research/Documents/REA_violent_reoffending.pdf</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9</a:t>
            </a:r>
          </a:p>
          <a:p>
            <a:r>
              <a:rPr lang="en-GB" sz="1200" b="0" i="0" u="none" strike="noStrike" kern="1200" baseline="0" dirty="0">
                <a:solidFill>
                  <a:schemeClr val="tx1"/>
                </a:solidFill>
                <a:latin typeface="+mn-lt"/>
                <a:ea typeface="+mn-ea"/>
                <a:cs typeface="+mn-cs"/>
              </a:rPr>
              <a:t>Stopping a young person from offending is rarely straightforward - key workers cannot provide round the clock guidance and supervision but it is possible to coordinate targeted programmes. </a:t>
            </a:r>
            <a:r>
              <a:rPr lang="en-GB" sz="1200" kern="1200" dirty="0">
                <a:solidFill>
                  <a:schemeClr val="tx1"/>
                </a:solidFill>
                <a:effectLst/>
                <a:latin typeface="+mn-lt"/>
                <a:ea typeface="+mn-ea"/>
                <a:cs typeface="+mn-cs"/>
              </a:rPr>
              <a:t>The police can reduce crime by: increasing the chance of being caught - deterrence; reducing opportunities for crime – situational crime prevention/CPTED etc., and by winning hearts and minds through legitimacy of action and process. </a:t>
            </a:r>
            <a:endParaRPr lang="en-GB" dirty="0"/>
          </a:p>
          <a:p>
            <a:r>
              <a:rPr lang="en-GB" dirty="0"/>
              <a:t>	he NPCC’s ‘National Crime Prevention Strategy states it’s aims as: Effective outcomes via problem solving, reduced victimisation, reduced offending and cultural change. </a:t>
            </a:r>
            <a:r>
              <a:rPr lang="en-GB" sz="1200" kern="1200" dirty="0">
                <a:solidFill>
                  <a:schemeClr val="tx1"/>
                </a:solidFill>
                <a:effectLst/>
                <a:latin typeface="+mn-lt"/>
                <a:ea typeface="+mn-ea"/>
                <a:cs typeface="+mn-cs"/>
              </a:rPr>
              <a:t>More prosaically, perhaps the </a:t>
            </a:r>
            <a:r>
              <a:rPr lang="en-GB" dirty="0">
                <a:effectLst/>
              </a:rPr>
              <a:t>best thing for the police to do to reduce crime is to target resources based on an analysis of the problem and consistent fairness of procedure. </a:t>
            </a:r>
          </a:p>
          <a:p>
            <a:r>
              <a:rPr lang="en-GB" dirty="0">
                <a:effectLst/>
              </a:rPr>
              <a:t>	Evidence tells us that most crime is linked to a limited number of places, victims and offenders. – which provides opportunities regarding targeting of, somewhat limited, police resources. Happily w</a:t>
            </a:r>
            <a:r>
              <a:rPr lang="en-GB" dirty="0"/>
              <a:t>orking in partnership is at the heart of government guidance, which is highlighted in their 2019 ‘Collaborative approaches to preventing offending and re-offending by children’ (CAPRICORN). This is </a:t>
            </a:r>
            <a:r>
              <a:rPr lang="en-GB" sz="1200" b="0" i="0" u="none" strike="noStrike" kern="1200" baseline="0" dirty="0">
                <a:solidFill>
                  <a:schemeClr val="tx1"/>
                </a:solidFill>
                <a:latin typeface="+mn-lt"/>
                <a:ea typeface="+mn-ea"/>
                <a:cs typeface="+mn-cs"/>
              </a:rPr>
              <a:t>a resource for the local health and justice system to support collaborative working for vulnerable children and young people. It describes the importance of understanding health and social care needs, identification of risk and protective factors to support individual and population level interventions and supports the development of a whole system approach to tackle complex problems. </a:t>
            </a:r>
            <a:r>
              <a:rPr lang="en-GB" dirty="0"/>
              <a:t>A ‘whole systems approach’ is needed in order to prevent offending and re-offending – this means organisations moving away from working individually on short-term interventions (this may be at odds with ‘</a:t>
            </a:r>
            <a:r>
              <a:rPr lang="en-GB" dirty="0" err="1"/>
              <a:t>compstat</a:t>
            </a:r>
            <a:r>
              <a:rPr lang="en-GB" dirty="0"/>
              <a:t>’/crime figures etc. - </a:t>
            </a:r>
            <a:r>
              <a:rPr lang="en-GB" sz="1200" b="0" i="0" u="none" strike="noStrike" kern="1200" baseline="0" dirty="0">
                <a:solidFill>
                  <a:schemeClr val="tx1"/>
                </a:solidFill>
                <a:latin typeface="+mn-lt"/>
                <a:ea typeface="+mn-ea"/>
                <a:cs typeface="+mn-cs"/>
              </a:rPr>
              <a:t>persuading funders to back a preventative approach is much harder to do without evidence of effectiveness in the short term)</a:t>
            </a:r>
            <a:r>
              <a:rPr lang="en-GB" dirty="0"/>
              <a:t>, to working closely with a range of partners across the local system – towards the long term aims. </a:t>
            </a:r>
          </a:p>
          <a:p>
            <a:endParaRPr lang="en-GB" dirty="0"/>
          </a:p>
          <a:p>
            <a:r>
              <a:rPr lang="en-GB" dirty="0"/>
              <a:t>‘Capricorn’ sets out a framework to help prevent young people offending and re-offending, by looking at primary (or ‘upstream’) causes of offending, as well as secondary (or ‘downstream’) causes. It outlines various methods for use by local partnerships in preventing young people offending and re-offending.</a:t>
            </a:r>
          </a:p>
          <a:p>
            <a:r>
              <a:rPr lang="en-GB" dirty="0"/>
              <a:t>Actions at an individual and family level to prevent offending include:</a:t>
            </a:r>
          </a:p>
          <a:p>
            <a:r>
              <a:rPr lang="en-GB" dirty="0"/>
              <a:t>support responsive relationships</a:t>
            </a:r>
          </a:p>
          <a:p>
            <a:r>
              <a:rPr lang="en-GB" dirty="0"/>
              <a:t>strengthen core life skills</a:t>
            </a:r>
          </a:p>
          <a:p>
            <a:r>
              <a:rPr lang="en-GB" b="1" dirty="0"/>
              <a:t>Actions at a community level to prevent offending include:</a:t>
            </a:r>
          </a:p>
          <a:p>
            <a:r>
              <a:rPr lang="en-GB" dirty="0"/>
              <a:t>make sure school exclusion is a last resort</a:t>
            </a:r>
          </a:p>
          <a:p>
            <a:r>
              <a:rPr lang="en-GB" dirty="0"/>
              <a:t>prevent violence and exploitation</a:t>
            </a:r>
          </a:p>
          <a:p>
            <a:r>
              <a:rPr lang="en-GB" dirty="0"/>
              <a:t>address substance misuse and mental health needs</a:t>
            </a:r>
          </a:p>
          <a:p>
            <a:r>
              <a:rPr lang="en-GB" dirty="0"/>
              <a:t>strengthen communities</a:t>
            </a:r>
          </a:p>
          <a:p>
            <a:r>
              <a:rPr lang="en-GB" dirty="0"/>
              <a:t>prioritise looked after children</a:t>
            </a:r>
          </a:p>
          <a:p>
            <a:r>
              <a:rPr lang="en-GB" dirty="0"/>
              <a:t>reduce poverty and deprivation</a:t>
            </a:r>
          </a:p>
          <a:p>
            <a:r>
              <a:rPr lang="en-GB" dirty="0"/>
              <a:t>Actions at an individual and family level to prevent re-offending include:</a:t>
            </a:r>
          </a:p>
          <a:p>
            <a:r>
              <a:rPr lang="en-GB" dirty="0"/>
              <a:t>encourage peer mentoring</a:t>
            </a:r>
          </a:p>
          <a:p>
            <a:r>
              <a:rPr lang="en-GB" dirty="0"/>
              <a:t>promote family-based interventions</a:t>
            </a:r>
          </a:p>
          <a:p>
            <a:r>
              <a:rPr lang="en-GB" dirty="0"/>
              <a:t>build life skills</a:t>
            </a:r>
          </a:p>
          <a:p>
            <a:r>
              <a:rPr lang="en-GB" b="1" dirty="0"/>
              <a:t>Actions at a community level to prevent re-offending include:</a:t>
            </a:r>
          </a:p>
          <a:p>
            <a:r>
              <a:rPr lang="en-GB" dirty="0"/>
              <a:t>provide trauma informed services</a:t>
            </a:r>
          </a:p>
          <a:p>
            <a:r>
              <a:rPr lang="en-GB" dirty="0"/>
              <a:t>promote nurturing environments</a:t>
            </a:r>
          </a:p>
          <a:p>
            <a:r>
              <a:rPr lang="en-GB" dirty="0"/>
              <a:t>identify children at risk of re-offending</a:t>
            </a:r>
          </a:p>
          <a:p>
            <a:r>
              <a:rPr lang="en-GB" dirty="0"/>
              <a:t>support access to mental health services</a:t>
            </a:r>
          </a:p>
          <a:p>
            <a:r>
              <a:rPr lang="en-GB" dirty="0"/>
              <a:t>work with substance misuse services</a:t>
            </a:r>
          </a:p>
          <a:p>
            <a:r>
              <a:rPr lang="en-GB" dirty="0"/>
              <a:t>link with education, employment and housing</a:t>
            </a:r>
          </a:p>
          <a:p>
            <a:r>
              <a:rPr lang="en-GB" dirty="0"/>
              <a:t>The CAPRICORN framework in the diagram shows the different upstream and downstream actions that local partnerships can take to prevent youth offending and re-offending including actions to help individuals and families and communities more widely. It uses a public health approach to integrate actions at individual, family and community/societal levels.</a:t>
            </a:r>
          </a:p>
          <a:p>
            <a:endParaRPr lang="en-GB" dirty="0"/>
          </a:p>
          <a:p>
            <a:r>
              <a:rPr lang="en-GB" b="1" dirty="0"/>
              <a:t>Reading:</a:t>
            </a:r>
          </a:p>
          <a:p>
            <a:r>
              <a:rPr lang="en-GB" dirty="0"/>
              <a:t>Christmas, H. &amp; Srivastava, J. 2019 </a:t>
            </a:r>
            <a:r>
              <a:rPr lang="en-GB" b="0" i="1" dirty="0"/>
              <a:t>‘</a:t>
            </a:r>
            <a:r>
              <a:rPr lang="en-GB" sz="1200" b="0" i="1" u="none" strike="noStrike" kern="1200" baseline="0" dirty="0">
                <a:solidFill>
                  <a:schemeClr val="tx1"/>
                </a:solidFill>
                <a:latin typeface="+mn-lt"/>
                <a:ea typeface="+mn-ea"/>
                <a:cs typeface="+mn-cs"/>
              </a:rPr>
              <a:t>Public health approaches in policing: A discussion paper’ Available at: https://www.college.police.uk/What-we-do/Support/uniformed-policing-faculty/Documents/Public%20Health%20Approaches.pdf</a:t>
            </a:r>
            <a:endParaRPr lang="en-GB" b="0"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CoP 2019  P</a:t>
            </a:r>
            <a:r>
              <a:rPr lang="en-GB" sz="1200" b="0" i="1" u="none" strike="noStrike" kern="1200" baseline="0" dirty="0">
                <a:solidFill>
                  <a:schemeClr val="tx1"/>
                </a:solidFill>
                <a:latin typeface="+mn-lt"/>
                <a:ea typeface="+mn-ea"/>
                <a:cs typeface="+mn-cs"/>
              </a:rPr>
              <a:t>ublic health approaches in policing A discussion paper Executive summary </a:t>
            </a:r>
            <a:r>
              <a:rPr lang="en-GB" dirty="0"/>
              <a:t>available at: https://www.college.police.uk/What-we-do/Support/uniformed-policing-faculty/Documents/Public%20Health%20Approaches%20Exec%20Summary.pdf</a:t>
            </a:r>
          </a:p>
          <a:p>
            <a:r>
              <a:rPr lang="en-GB" b="0" dirty="0"/>
              <a:t>CoP – ‘</a:t>
            </a:r>
            <a:r>
              <a:rPr lang="en-GB" b="0" dirty="0">
                <a:effectLst/>
              </a:rPr>
              <a:t>What is the best thing the police can do to reduce crime?’ Available at: https://whatworks.college.police.uk/Research/overview/Pages/best.aspx</a:t>
            </a:r>
          </a:p>
          <a:p>
            <a:r>
              <a:rPr lang="en-GB" dirty="0"/>
              <a:t>Gov.UK 2019 ‘</a:t>
            </a:r>
            <a:r>
              <a:rPr lang="en-GB" b="0" dirty="0"/>
              <a:t>Collaborative approaches to preventing offending and re-offending by children (CAPRICORN): summary’ Available at: https://www.gov.uk/government/publications/preventing-offending-and-re-offending-by-children/collaborative-approaches-to-preventing-offending-and-re-offending-by-children-capricorn-summary</a:t>
            </a:r>
          </a:p>
          <a:p>
            <a:r>
              <a:rPr lang="en-GB" b="0" dirty="0"/>
              <a:t>NPCC 2020 </a:t>
            </a:r>
            <a:r>
              <a:rPr lang="en-GB" sz="1200" b="0" i="0" u="none" strike="noStrike" kern="1200" baseline="0" dirty="0">
                <a:solidFill>
                  <a:schemeClr val="tx1"/>
                </a:solidFill>
                <a:latin typeface="+mn-lt"/>
                <a:ea typeface="+mn-ea"/>
                <a:cs typeface="+mn-cs"/>
              </a:rPr>
              <a:t>NATIONAL POLICING CRIME PREVENTION STRATEGY Available at: https://www.npcc.police.uk/documents/crime/2016/Final%20A4%20National%20Policing%20Crime%20Prevention%20Strategy.pdf</a:t>
            </a:r>
          </a:p>
          <a:p>
            <a:r>
              <a:rPr lang="en-GB" sz="1200" b="0" i="0" u="none" strike="noStrike" kern="1200" baseline="0" dirty="0">
                <a:solidFill>
                  <a:schemeClr val="tx1"/>
                </a:solidFill>
                <a:latin typeface="+mn-lt"/>
                <a:ea typeface="+mn-ea"/>
                <a:cs typeface="+mn-cs"/>
              </a:rPr>
              <a:t>Ross, A. Duckworth, K. Smith DJ, </a:t>
            </a:r>
            <a:r>
              <a:rPr lang="en-GB" sz="1200" b="0" i="0" u="none" strike="noStrike" kern="1200" baseline="0" dirty="0" err="1">
                <a:solidFill>
                  <a:schemeClr val="tx1"/>
                </a:solidFill>
                <a:latin typeface="+mn-lt"/>
                <a:ea typeface="+mn-ea"/>
                <a:cs typeface="+mn-cs"/>
              </a:rPr>
              <a:t>Wyness</a:t>
            </a:r>
            <a:r>
              <a:rPr lang="en-GB" sz="1200" b="0" i="0" u="none" strike="noStrike" kern="1200" baseline="0" dirty="0">
                <a:solidFill>
                  <a:schemeClr val="tx1"/>
                </a:solidFill>
                <a:latin typeface="+mn-lt"/>
                <a:ea typeface="+mn-ea"/>
                <a:cs typeface="+mn-cs"/>
              </a:rPr>
              <a:t>, G, &amp; </a:t>
            </a:r>
            <a:r>
              <a:rPr lang="en-GB" sz="1200" b="0" i="0" u="none" strike="noStrike" kern="1200" baseline="0" dirty="0" err="1">
                <a:solidFill>
                  <a:schemeClr val="tx1"/>
                </a:solidFill>
                <a:latin typeface="+mn-lt"/>
                <a:ea typeface="+mn-ea"/>
                <a:cs typeface="+mn-cs"/>
              </a:rPr>
              <a:t>Schoon</a:t>
            </a:r>
            <a:r>
              <a:rPr lang="en-GB" sz="1200" b="0" i="0" u="none" strike="noStrike" kern="1200" baseline="0" dirty="0">
                <a:solidFill>
                  <a:schemeClr val="tx1"/>
                </a:solidFill>
                <a:latin typeface="+mn-lt"/>
                <a:ea typeface="+mn-ea"/>
                <a:cs typeface="+mn-cs"/>
              </a:rPr>
              <a:t>, I. 2010 ‘A review of strategies for intervening early to prevent or reduce youth crime and anti-social behaviour’  Available at: https://assets.publishing.service.gov.uk/government/uploads/system/uploads/attachment_data/file/182548/DFE-RR111.pdf</a:t>
            </a:r>
            <a:endParaRPr lang="en-GB" b="0"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1464409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10</a:t>
            </a:r>
          </a:p>
          <a:p>
            <a:endParaRPr lang="en-GB" b="1" dirty="0"/>
          </a:p>
          <a:p>
            <a:r>
              <a:rPr lang="en-GB" i="0" dirty="0">
                <a:effectLst/>
              </a:rPr>
              <a:t>Public health approaches differ from traditional response policing which tends to focus on individuals and enforcement of law and policy. Public health approaches build on police experience in neighbourhood policing and problem solving; coherent with the Policing Vision 2025 strategy they adopt a proactive preventative methodology and closer partnerships in issues of problem-solving, vulnerability, community cohesion, data sharing, evidence-based practice and whole- system approaches.</a:t>
            </a:r>
          </a:p>
          <a:p>
            <a:r>
              <a:rPr lang="en-GB" dirty="0"/>
              <a:t>Some examples of public health approach initiatives are: </a:t>
            </a:r>
          </a:p>
          <a:p>
            <a:endParaRPr lang="en-GB" dirty="0"/>
          </a:p>
          <a:p>
            <a:r>
              <a:rPr lang="en-GB" sz="1200" b="0" i="0" u="none" strike="noStrike" kern="1200" baseline="0" dirty="0">
                <a:solidFill>
                  <a:schemeClr val="tx1"/>
                </a:solidFill>
                <a:latin typeface="+mn-lt"/>
                <a:ea typeface="+mn-ea"/>
                <a:cs typeface="+mn-cs"/>
              </a:rPr>
              <a:t>In Wales, the Welsh Government is developing polices based on the premise that effective public services must be built around integrated</a:t>
            </a:r>
          </a:p>
          <a:p>
            <a:r>
              <a:rPr lang="en-GB" sz="1200" b="0" i="0" u="none" strike="noStrike" kern="1200" baseline="0" dirty="0">
                <a:solidFill>
                  <a:schemeClr val="tx1"/>
                </a:solidFill>
                <a:latin typeface="+mn-lt"/>
                <a:ea typeface="+mn-ea"/>
                <a:cs typeface="+mn-cs"/>
              </a:rPr>
              <a:t>services to children and families to provide holistic support at every level of need. A 2009 consultation proposed legislation to support vulnerable families by focusing on problems such as substance misuse, domestic violence, mental health problems or mental illness and learning disabilities that can impair parenting capacity and where there is concern for a child’s welfare – the Children and Families (Wales) Measure 2010 is the framework that led to the establishment of </a:t>
            </a:r>
            <a:r>
              <a:rPr lang="en-GB" dirty="0"/>
              <a:t>Integrated Family Support Services (IFSS). IFSS is an initiative aimed at providing support for families whose lives are affected by parental drug and alcohol misuse. Services are delivered locally by multi disciplinary, multi agency teams who deliver evidence-based time constrained interventions intended to respond to the whole family’s needs.</a:t>
            </a:r>
          </a:p>
          <a:p>
            <a:r>
              <a:rPr lang="en-GB" dirty="0"/>
              <a:t>	ACE informed e</a:t>
            </a:r>
            <a:r>
              <a:rPr lang="en-GB" sz="1200" b="0" i="0" u="none" strike="noStrike" kern="1200" baseline="0" dirty="0">
                <a:solidFill>
                  <a:schemeClr val="tx1"/>
                </a:solidFill>
                <a:latin typeface="+mn-lt"/>
                <a:ea typeface="+mn-ea"/>
                <a:cs typeface="+mn-cs"/>
              </a:rPr>
              <a:t>fforts to support the mental health and well-being of children and young people are being strategically aligned; from the First 1,000 days of life and the early years programmes, through the refreshed criteria for the Welsh Network of Healthy Schools Scheme and a renewed focus on wellbeing in the school curriculum. A comprehensive NHS Wales- led programme considering the services that support the mental health and wellbeing of children and young people - </a:t>
            </a:r>
            <a:r>
              <a:rPr lang="en-GB" sz="1200" b="0" i="1" u="none" strike="noStrike" kern="1200" baseline="0" dirty="0">
                <a:solidFill>
                  <a:schemeClr val="tx1"/>
                </a:solidFill>
                <a:latin typeface="+mn-lt"/>
                <a:ea typeface="+mn-ea"/>
                <a:cs typeface="+mn-cs"/>
              </a:rPr>
              <a:t>Together for Children and Young People </a:t>
            </a:r>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t>
            </a:r>
            <a:r>
              <a:rPr lang="en-GB" sz="1200" b="0" i="1" u="none" strike="noStrike" kern="1200" baseline="0" dirty="0">
                <a:solidFill>
                  <a:schemeClr val="tx1"/>
                </a:solidFill>
                <a:latin typeface="+mn-lt"/>
                <a:ea typeface="+mn-ea"/>
                <a:cs typeface="+mn-cs"/>
              </a:rPr>
              <a:t>O</a:t>
            </a:r>
            <a:r>
              <a:rPr lang="en-GB" sz="1200" b="0" i="0" u="none" strike="noStrike" kern="1200" baseline="0" dirty="0">
                <a:solidFill>
                  <a:schemeClr val="tx1"/>
                </a:solidFill>
                <a:latin typeface="+mn-lt"/>
                <a:ea typeface="+mn-ea"/>
                <a:cs typeface="+mn-cs"/>
              </a:rPr>
              <a:t>pportunities to enhance this support for those that have experienced or are likely to experience ACEs, through this test of ACE informed whole school approach. </a:t>
            </a:r>
          </a:p>
          <a:p>
            <a:endParaRPr lang="en-GB" dirty="0"/>
          </a:p>
          <a:p>
            <a:r>
              <a:rPr lang="en-GB" dirty="0">
                <a:effectLst/>
              </a:rPr>
              <a:t>In England the ‘Troubled Families Programme’ is a programme of targeted intervention for families with multiple problems, including crime, anti-social behaviour, truancy, unemployment, mental health problems and domestic abuse. One aim of the Programme is to tackle issues before they require costlier interventions. Staff funded by the Programme identify ‘troubled families’ in their area and usually assign a keyworker to each family, acting as a single point of contact. The Government uses a ‘payment-by-results’ model to incentivise positive outcomes. This involves both an upfront attachment fee to local authorities and a reward payment for each family that shows sustained improvement across set criteria or moves into continuous employment.</a:t>
            </a:r>
            <a:endParaRPr lang="en-GB" dirty="0"/>
          </a:p>
          <a:p>
            <a:endParaRPr lang="en-GB" i="0" dirty="0">
              <a:effectLst/>
            </a:endParaRPr>
          </a:p>
          <a:p>
            <a:r>
              <a:rPr lang="en-GB" i="0" dirty="0">
                <a:effectLst/>
              </a:rPr>
              <a:t>Applying public health approaches to areas such as road safety, drugs and violence is not new; but ‘public health’  can mean different things to different agencies and people.  Evaluation of the troubled families programme suggests that a nationally or internationally agreed definitions of ‘public health approaches should help with cooperation and partnership. </a:t>
            </a:r>
          </a:p>
          <a:p>
            <a:endParaRPr lang="en-GB" b="1" dirty="0"/>
          </a:p>
          <a:p>
            <a:r>
              <a:rPr lang="en-GB" b="1" dirty="0"/>
              <a:t>Population focus</a:t>
            </a:r>
          </a:p>
          <a:p>
            <a:r>
              <a:rPr lang="en-GB" dirty="0"/>
              <a:t>Public health approaches start with the needs of the public or population groups rather than with individual people. This is different to healthcare where the focus is on the individual patient, or reactive policing where officers respond to calls about individual victims or perpetrators. Public health approaches involve interventions delivered at population level and targeting resources effectively through increased understanding of the population.</a:t>
            </a:r>
          </a:p>
          <a:p>
            <a:r>
              <a:rPr lang="en-GB" b="1" dirty="0"/>
              <a:t>The causes of the causes</a:t>
            </a:r>
          </a:p>
          <a:p>
            <a:r>
              <a:rPr lang="en-GB" dirty="0"/>
              <a:t>Taking public health approaches means looking behind an issue or problem or illness to understand what is driving it. Often called ‘social determinants’ or ‘structural factors’, these are the circumstances such as housing, education, indebtedness and income that underpin people’s lives and make them more or less likely to:</a:t>
            </a:r>
          </a:p>
          <a:p>
            <a:r>
              <a:rPr lang="en-GB" dirty="0"/>
              <a:t>• experience criminal victimisation</a:t>
            </a:r>
          </a:p>
          <a:p>
            <a:r>
              <a:rPr lang="en-GB" dirty="0"/>
              <a:t>• have poor health outcomes, have less access to health services, and die prematurely</a:t>
            </a:r>
          </a:p>
          <a:p>
            <a:r>
              <a:rPr lang="en-GB" dirty="0"/>
              <a:t>• have contact with the police and other services; and</a:t>
            </a:r>
          </a:p>
          <a:p>
            <a:r>
              <a:rPr lang="en-GB" dirty="0"/>
              <a:t>• enter the criminal justice system.</a:t>
            </a:r>
          </a:p>
          <a:p>
            <a:r>
              <a:rPr lang="en-GB" b="1" dirty="0"/>
              <a:t>Prevention</a:t>
            </a:r>
          </a:p>
          <a:p>
            <a:r>
              <a:rPr lang="en-GB" dirty="0"/>
              <a:t>Public health approaches start from the principle that prevention is better than cure. A three-tier approach is often used, which recognises that there are opportunities to be preventative even after a problem has emerged:</a:t>
            </a:r>
          </a:p>
          <a:p>
            <a:r>
              <a:rPr lang="en-GB" dirty="0"/>
              <a:t>• primary prevention is preventing the problem occurring in the first place;</a:t>
            </a:r>
          </a:p>
          <a:p>
            <a:r>
              <a:rPr lang="en-GB" dirty="0"/>
              <a:t>• secondary prevention is intervening early when the problem starts to emerge to resolve it; and</a:t>
            </a:r>
          </a:p>
          <a:p>
            <a:r>
              <a:rPr lang="en-GB" dirty="0"/>
              <a:t>• tertiary prevention is making sure an ongoing problem is well managed to avoid crises and reduce its harmful consequences.</a:t>
            </a:r>
          </a:p>
          <a:p>
            <a:r>
              <a:rPr lang="en-GB" b="1" dirty="0"/>
              <a:t>Data, evidence and outcomes</a:t>
            </a:r>
          </a:p>
          <a:p>
            <a:r>
              <a:rPr lang="en-GB" dirty="0"/>
              <a:t>A key element of public health approaches is skilled use and interpretation of data and the evidence base to ensure that interventions are designed, delivered and tailored to be as effective as possible. This links closely to a focus on population outcomes. Both policing and public health share a commitment to evaluation of new or untested interventions.</a:t>
            </a:r>
          </a:p>
          <a:p>
            <a:r>
              <a:rPr lang="en-GB" dirty="0"/>
              <a:t>	Epidemiology is a quantitative public health discipline which looks at the frequency and patterns of events in a group of people and what the risk and protective factors are. This is often the starting point for public health approaches to violence prevention, some of which use epidemiology to understand the patterns of violent events.</a:t>
            </a:r>
          </a:p>
          <a:p>
            <a:r>
              <a:rPr lang="en-GB" b="1" dirty="0"/>
              <a:t>Partnerships, communities and systems</a:t>
            </a:r>
          </a:p>
          <a:p>
            <a:r>
              <a:rPr lang="en-GB" dirty="0"/>
              <a:t>Partnership is central to public health approaches because the breadth of population need requires response (intervention) across many disciplines and services. Different partners have access to different skills, levers and mechanisms to effect change. A key public health skill is influencing partners to use their time and resources in a way that improves population health, safety and wellbeing, as well as understanding and championing community assets. Public health approaches are always consciously located within a wider system – which includes communities - rather than </a:t>
            </a:r>
            <a:r>
              <a:rPr lang="en-GB" sz="1200" b="0" i="0" u="none" strike="noStrike" kern="1200" baseline="0" dirty="0">
                <a:solidFill>
                  <a:schemeClr val="tx1"/>
                </a:solidFill>
                <a:latin typeface="+mn-lt"/>
                <a:ea typeface="+mn-ea"/>
                <a:cs typeface="+mn-cs"/>
              </a:rPr>
              <a:t>thought of in isolation. </a:t>
            </a:r>
          </a:p>
          <a:p>
            <a:r>
              <a:rPr lang="en-GB" sz="1200" b="0" i="0" u="none" strike="noStrike" kern="1200" baseline="0" dirty="0">
                <a:solidFill>
                  <a:schemeClr val="tx1"/>
                </a:solidFill>
                <a:latin typeface="+mn-lt"/>
                <a:ea typeface="+mn-ea"/>
                <a:cs typeface="+mn-cs"/>
              </a:rPr>
              <a:t>Evaluation of the ‘Troubled Families Initiative’ evidences that multi-agency working strengthens over the course of a programme and that relationships with schools, health and police improved when supported by physical colocation, locality team meetings and harmonising computer and data management systems. Partners who had previously worked separately, at times with different members of a family, were able to get a better overall sense of the family’s interrelated problems. </a:t>
            </a:r>
          </a:p>
          <a:p>
            <a:endParaRPr lang="en-GB" sz="1200" b="0" i="0" u="none" strike="noStrike" kern="1200" baseline="0" dirty="0">
              <a:solidFill>
                <a:schemeClr val="tx1"/>
              </a:solidFill>
              <a:latin typeface="+mn-lt"/>
              <a:ea typeface="+mn-ea"/>
              <a:cs typeface="+mn-cs"/>
            </a:endParaRP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Reading:</a:t>
            </a:r>
          </a:p>
          <a:p>
            <a:r>
              <a:rPr lang="en-GB" dirty="0"/>
              <a:t>Christmas, H. &amp; Srivastava, J. 2019 </a:t>
            </a:r>
            <a:r>
              <a:rPr lang="en-GB" b="0" i="1" dirty="0"/>
              <a:t>‘</a:t>
            </a:r>
            <a:r>
              <a:rPr lang="en-GB" sz="1200" b="0" i="1" u="none" strike="noStrike" kern="1200" baseline="0" dirty="0">
                <a:solidFill>
                  <a:schemeClr val="tx1"/>
                </a:solidFill>
                <a:latin typeface="+mn-lt"/>
                <a:ea typeface="+mn-ea"/>
                <a:cs typeface="+mn-cs"/>
              </a:rPr>
              <a:t>Public health approaches in policing: A discussion paper’ Available at: https://www.college.police.uk/What-we-do/Support/uniformed-policing-faculty/Documents/Public%20Health%20Approaches.pdf</a:t>
            </a:r>
            <a:endParaRPr lang="en-GB" b="0"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CoP 2019  P</a:t>
            </a:r>
            <a:r>
              <a:rPr lang="en-GB" sz="1200" b="0" i="1" u="none" strike="noStrike" kern="1200" baseline="0" dirty="0">
                <a:solidFill>
                  <a:schemeClr val="tx1"/>
                </a:solidFill>
                <a:latin typeface="+mn-lt"/>
                <a:ea typeface="+mn-ea"/>
                <a:cs typeface="+mn-cs"/>
              </a:rPr>
              <a:t>ublic health approaches in policing A discussion paper Executive summary </a:t>
            </a:r>
            <a:r>
              <a:rPr lang="en-GB" dirty="0"/>
              <a:t>available at: https://www.college.police.uk/What-we-do/Support/uniformed-policing-faculty/Documents/Public%20Health%20Approaches%20Exec%20Summary.pdf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Ministry of Housing, Communities &amp; Local Government 2019 ‘</a:t>
            </a:r>
            <a:r>
              <a:rPr lang="en-GB" sz="1200" b="0" i="0" u="none" strike="noStrike" kern="1200" baseline="0" dirty="0">
                <a:solidFill>
                  <a:schemeClr val="tx1"/>
                </a:solidFill>
                <a:latin typeface="+mn-lt"/>
                <a:ea typeface="+mn-ea"/>
                <a:cs typeface="+mn-cs"/>
              </a:rPr>
              <a:t>National evaluation of the Troubled Families Programme 2015-2020: Findings’ Available at:  https://assets.publishing.service.gov.uk/government/uploads/system/uploads/attachment_data/file/786889/National_evaluation_of_the_Troubled_Families_Programme_2015_to_2020_evaluation_overview_policy_report.pdf</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Paterson, C. 2016 ‘</a:t>
            </a:r>
            <a:r>
              <a:rPr lang="en-GB" sz="1200" b="0" i="0" u="none" strike="noStrike" kern="1200" baseline="0" dirty="0">
                <a:solidFill>
                  <a:schemeClr val="tx1"/>
                </a:solidFill>
                <a:latin typeface="+mn-lt"/>
                <a:ea typeface="+mn-ea"/>
                <a:cs typeface="+mn-cs"/>
              </a:rPr>
              <a:t>Policing vulnerability through building community connections’ available at: http://shura.shu.ac.uk/13992/1/Paterson%20and%20Best%20-Policing%20vulnerability%20through%20building%20community%20connections.pdf</a:t>
            </a:r>
            <a:endParaRPr lang="en-GB" b="0"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11</a:t>
            </a:r>
          </a:p>
          <a:p>
            <a:r>
              <a:rPr lang="en-GB" sz="1200" b="0" i="0" u="none" strike="noStrike" kern="1200" baseline="0" dirty="0">
                <a:solidFill>
                  <a:schemeClr val="tx1"/>
                </a:solidFill>
                <a:latin typeface="+mn-lt"/>
                <a:ea typeface="+mn-ea"/>
                <a:cs typeface="+mn-cs"/>
              </a:rPr>
              <a:t>County Lines’ is now a widely used term to describe a rapidly expanding, extremely profitable business model or modus operandi, for the supply of controlled drugs by criminal gangs. It is a major, cross-cutting issue involving drugs, violence, gangs, safeguarding, criminal and sexual exploitation, modern slavery, and missing persons. The associated violence, drug dealing and exploitation is devastating for the young people, vulnerable adults and local communities affected. </a:t>
            </a:r>
            <a:endParaRPr lang="en-GB" dirty="0"/>
          </a:p>
          <a:p>
            <a:endParaRPr lang="en-GB" dirty="0"/>
          </a:p>
          <a:p>
            <a:r>
              <a:rPr lang="en-GB" dirty="0">
                <a:effectLst/>
              </a:rPr>
              <a:t>No one really knows how many young people or vulnerable adults are being exploitatively coerced in this way but The Children’s Commissioner estimates there are at least 46,000 children in England involved in gang activity, with around 4,000 in London alone.</a:t>
            </a:r>
          </a:p>
          <a:p>
            <a:endParaRPr lang="en-GB" dirty="0">
              <a:effectLst/>
            </a:endParaRPr>
          </a:p>
          <a:p>
            <a:r>
              <a:rPr lang="en-GB" sz="1200" b="0" i="0" u="none" strike="noStrike" kern="1200" baseline="0" dirty="0">
                <a:solidFill>
                  <a:schemeClr val="tx1"/>
                </a:solidFill>
                <a:latin typeface="+mn-lt"/>
                <a:ea typeface="+mn-ea"/>
                <a:cs typeface="+mn-cs"/>
              </a:rPr>
              <a:t>Suppliers based in larger cities, often as part of an organised crime collective, seek to increase their profits and avoid detection, by expanding into provincial towns. The criminal network or gang, take control of illicit drug markets in the targeted area and/or create fresh demand. A variety of manipulative tactics  involving pressure, influence or reward, intimidation, threats and extreme violence are employed to achieve their aims. Local dealers are unable to resist the ‘big boys’ and their networks are taken over, their addresses (or those of another vulnerable people), are used as operating bases, in a practice now commonly  known as ‘cuckooing’. Sometimes ‘managers’ are placed there to run operations, with high-frequency deliveries of mid-market quantities of drugs made rather than keeping large quantities on site. </a:t>
            </a:r>
          </a:p>
          <a:p>
            <a:endParaRPr lang="en-GB" dirty="0"/>
          </a:p>
          <a:p>
            <a:r>
              <a:rPr lang="en-GB" sz="1200" b="0" i="0" u="none" strike="noStrike" kern="1200" baseline="0" dirty="0">
                <a:solidFill>
                  <a:schemeClr val="tx1"/>
                </a:solidFill>
                <a:latin typeface="+mn-lt"/>
                <a:ea typeface="+mn-ea"/>
                <a:cs typeface="+mn-cs"/>
              </a:rPr>
              <a:t>‘Cuckooing’: Gaining a ‘business’ premises in the targeted area. Appropriating the homes of others and creating ‘nests’ seems to be increasingly recognised by dealers and criminals more broadly as a means of shielding themselves from police attention.</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Although ‘cuckooing’ is a practice which has come from and distinctive of ‘County Lines’, it may be more ambiguous in nature than first thought. Spicer, Moyle &amp; </a:t>
            </a:r>
            <a:r>
              <a:rPr lang="en-GB" sz="1200" b="0" i="0" u="none" strike="noStrike" kern="1200" baseline="0" dirty="0" err="1">
                <a:solidFill>
                  <a:schemeClr val="tx1"/>
                </a:solidFill>
                <a:latin typeface="+mn-lt"/>
                <a:ea typeface="+mn-ea"/>
                <a:cs typeface="+mn-cs"/>
              </a:rPr>
              <a:t>Coomber</a:t>
            </a:r>
            <a:r>
              <a:rPr lang="en-GB" sz="1200" b="0" i="0" u="none" strike="noStrike" kern="1200" baseline="0" dirty="0">
                <a:solidFill>
                  <a:schemeClr val="tx1"/>
                </a:solidFill>
                <a:latin typeface="+mn-lt"/>
                <a:ea typeface="+mn-ea"/>
                <a:cs typeface="+mn-cs"/>
              </a:rPr>
              <a:t> have identified four typologies:</a:t>
            </a:r>
          </a:p>
          <a:p>
            <a:pPr marL="228600" indent="-228600">
              <a:buAutoNum type="arabicPeriod"/>
            </a:pPr>
            <a:r>
              <a:rPr lang="en-GB" sz="1200" b="0" i="0" u="none" strike="noStrike" kern="1200" baseline="0" dirty="0">
                <a:solidFill>
                  <a:schemeClr val="tx1"/>
                </a:solidFill>
                <a:latin typeface="+mn-lt"/>
                <a:ea typeface="+mn-ea"/>
                <a:cs typeface="+mn-cs"/>
              </a:rPr>
              <a:t>‘Parasitic Nest Invading’ – the ‘archetypal’ form of cuckooing – where your home is invaded by false pretences or force.</a:t>
            </a:r>
          </a:p>
          <a:p>
            <a:pPr marL="228600" indent="-228600">
              <a:buAutoNum type="arabicPeriod"/>
            </a:pPr>
            <a:r>
              <a:rPr lang="en-GB" sz="1200" b="0" i="0" u="none" strike="noStrike" kern="1200" baseline="0" dirty="0">
                <a:solidFill>
                  <a:schemeClr val="tx1"/>
                </a:solidFill>
                <a:latin typeface="+mn-lt"/>
                <a:ea typeface="+mn-ea"/>
                <a:cs typeface="+mn-cs"/>
              </a:rPr>
              <a:t>‘Quasi Cuckooing’ – often involves the use of a drug user’s home – a reciprocal renting’ where drugs are supplied in return for use of the premises.</a:t>
            </a:r>
          </a:p>
          <a:p>
            <a:r>
              <a:rPr lang="en-GB" sz="1200" b="0" i="0" u="none" strike="noStrike" kern="1200" baseline="0" dirty="0">
                <a:solidFill>
                  <a:schemeClr val="tx1"/>
                </a:solidFill>
                <a:latin typeface="+mn-lt"/>
                <a:ea typeface="+mn-ea"/>
                <a:cs typeface="+mn-cs"/>
              </a:rPr>
              <a:t>3. ‘Coupling’ –  where, as part of the process of obtaining access to a home, male County Lines dealers had entered into sexual activity relationships wit</a:t>
            </a:r>
          </a:p>
          <a:p>
            <a:r>
              <a:rPr lang="en-GB" sz="1200" b="0" i="0" u="none" strike="noStrike" kern="1200" baseline="0" dirty="0">
                <a:solidFill>
                  <a:schemeClr val="tx1"/>
                </a:solidFill>
                <a:latin typeface="+mn-lt"/>
                <a:ea typeface="+mn-ea"/>
                <a:cs typeface="+mn-cs"/>
              </a:rPr>
              <a:t>     female residents.</a:t>
            </a:r>
          </a:p>
          <a:p>
            <a:r>
              <a:rPr lang="en-GB" sz="1200" b="0" i="0" u="none" strike="noStrike" kern="1200" baseline="0" dirty="0">
                <a:solidFill>
                  <a:schemeClr val="tx1"/>
                </a:solidFill>
                <a:latin typeface="+mn-lt"/>
                <a:ea typeface="+mn-ea"/>
                <a:cs typeface="+mn-cs"/>
              </a:rPr>
              <a:t>4. ‘Local Cuckooing’ – outside the usual ‘county lines’ context -  where the cuckooing is undertaken by locals who appropriate homes of victims living in the</a:t>
            </a:r>
          </a:p>
          <a:p>
            <a:r>
              <a:rPr lang="en-GB" sz="1200" b="0" i="0" u="none" strike="noStrike" kern="1200" baseline="0" dirty="0">
                <a:solidFill>
                  <a:schemeClr val="tx1"/>
                </a:solidFill>
                <a:latin typeface="+mn-lt"/>
                <a:ea typeface="+mn-ea"/>
                <a:cs typeface="+mn-cs"/>
              </a:rPr>
              <a:t>     same area (or even block of flats).</a:t>
            </a:r>
          </a:p>
          <a:p>
            <a:pPr marL="228600" indent="-228600">
              <a:buAutoNum type="arabicPeriod"/>
            </a:pPr>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Their research suggests that as well as the county lines ‘outreach retail drug supply’ methodology being an increasingly popular crime model within local contexts, similar models are becoming prevalent in other countries and consequently there is a risk that cuckooing will not only continue to evolve but is likely to spread significantly, becoming a more general phenomenon both here and abroad. </a:t>
            </a:r>
            <a:endParaRPr lang="en-GB" dirty="0"/>
          </a:p>
          <a:p>
            <a:endParaRPr lang="en-GB" dirty="0"/>
          </a:p>
          <a:p>
            <a:r>
              <a:rPr lang="en-GB" dirty="0"/>
              <a:t>Such phenomena require the creation of new law and more imaginative, innovative use of existing legislation. – this is happening, the creation of the National County Lines Coordination Centre (NCLCC) and increased awareness of the links to modern slavery and human trafficking (MSHT) have resulted in better identification and reporting of the threat.  The MSA 2015, is an important tool in the fight against County Lines exploitation. More creative use of older legislation is also evident e.g. the p</a:t>
            </a:r>
            <a:r>
              <a:rPr lang="en-GB" sz="1200" b="0" i="0" u="none" strike="noStrike" kern="1200" baseline="0" dirty="0">
                <a:solidFill>
                  <a:schemeClr val="tx1"/>
                </a:solidFill>
                <a:latin typeface="+mn-lt"/>
                <a:ea typeface="+mn-ea"/>
                <a:cs typeface="+mn-cs"/>
              </a:rPr>
              <a:t>olice can and do use children as Covert Human Intelligence Sources’ (CHIS). to obtain information and intelligence on criminals involved in such organised drug crime – this is regulated by Part 2 of the Regulation of Investigatory Powers Act (RIPA) 2000 regarding the use of RIPA in respect of children – the RIPA (juveniles) Order 2000 allows for authorisation of children under 16 for CHIS purposes, provided they are not deployed to gather information about their parents or guardians and an ‘appropriate adult’ is present as a safeguarding measure when any meeting with a child takes place. </a:t>
            </a:r>
          </a:p>
          <a:p>
            <a:r>
              <a:rPr lang="en-GB" sz="1200" b="0" i="0" u="none" strike="noStrike" kern="1200" baseline="0" dirty="0">
                <a:solidFill>
                  <a:schemeClr val="tx1"/>
                </a:solidFill>
                <a:latin typeface="+mn-lt"/>
                <a:ea typeface="+mn-ea"/>
                <a:cs typeface="+mn-cs"/>
              </a:rPr>
              <a:t>	Clearly an</a:t>
            </a:r>
            <a:r>
              <a:rPr lang="en-GB" dirty="0"/>
              <a:t> </a:t>
            </a:r>
            <a:r>
              <a:rPr lang="en-GB" sz="1200" b="0" i="0" u="none" strike="noStrike" kern="1200" baseline="0" dirty="0">
                <a:solidFill>
                  <a:schemeClr val="tx1"/>
                </a:solidFill>
                <a:latin typeface="+mn-lt"/>
                <a:ea typeface="+mn-ea"/>
                <a:cs typeface="+mn-cs"/>
              </a:rPr>
              <a:t>evidence-based, proactive targeting of limited resources against these most dangerous suppliers of drugs is needed and this is under way – achieved by effective partnership working and use of legislation and procedures such as the Anti-social Behaviour Act, Crime and Policing Act 2014, Section 47 of the Children Act 1989 and the NRM (the National Referral Mechanism). The NRM framework for identifying victims of human trafficking or modern slavery helps ensure victims receive appropriate support – it also increases police understanding of this form of criminality and has already led to hundreds of arrests – but more still needs to be done. </a:t>
            </a:r>
          </a:p>
          <a:p>
            <a:r>
              <a:rPr lang="en-GB" sz="1200" b="0" i="0" u="none" strike="noStrike" kern="1200" baseline="0" dirty="0">
                <a:solidFill>
                  <a:schemeClr val="tx1"/>
                </a:solidFill>
                <a:latin typeface="+mn-lt"/>
                <a:ea typeface="+mn-ea"/>
                <a:cs typeface="+mn-cs"/>
              </a:rPr>
              <a:t>	The National Crime Agency (NCA) briefings on County Lines give insights into how better intelligence relating to criminal finances and money flows is required – a more holistic understanding could allow prosecutions using fraud or money laundering legislation. Law enforcement is only one part of the overall response to county lines, which needs to be wider than the operational dimension - close cooperation with statutory partners, academia, government and the third and private sectors is needed for a full range of options to be applied. </a:t>
            </a:r>
            <a:endParaRPr lang="en-GB" dirty="0"/>
          </a:p>
          <a:p>
            <a:r>
              <a:rPr lang="en-GB" b="1" dirty="0"/>
              <a:t>Reading:</a:t>
            </a:r>
          </a:p>
          <a:p>
            <a:r>
              <a:rPr lang="en-GB" dirty="0"/>
              <a:t>Children’ Society 2018  ‘What is County Lines?’ Available at: https://www.childrenssociety.org.uk/what-is-county-lines?gclid=EAIaIQobChMIlc-S1JTJ6QIV2JrVCh3mYgXXEAAYASAAEgJ3RPD_BwE</a:t>
            </a:r>
          </a:p>
          <a:p>
            <a:r>
              <a:rPr lang="en-GB" dirty="0" err="1"/>
              <a:t>Hallworth</a:t>
            </a:r>
            <a:r>
              <a:rPr lang="en-GB" dirty="0"/>
              <a:t>, J. 2016 </a:t>
            </a:r>
            <a:r>
              <a:rPr lang="en-GB" sz="1200" b="0" i="0" u="none" strike="noStrike" kern="1200" baseline="0" dirty="0">
                <a:solidFill>
                  <a:schemeClr val="tx1"/>
                </a:solidFill>
                <a:latin typeface="+mn-lt"/>
                <a:ea typeface="+mn-ea"/>
                <a:cs typeface="+mn-cs"/>
              </a:rPr>
              <a:t>‘County Lines’: An exploratory analysis of migrating drug gang offenders in North Essex.’ Available online.</a:t>
            </a:r>
          </a:p>
          <a:p>
            <a:r>
              <a:rPr lang="en-GB" sz="1200" b="0" i="0" u="none" strike="noStrike" kern="1200" baseline="0" dirty="0" err="1">
                <a:solidFill>
                  <a:schemeClr val="tx1"/>
                </a:solidFill>
                <a:latin typeface="+mn-lt"/>
                <a:ea typeface="+mn-ea"/>
                <a:cs typeface="+mn-cs"/>
              </a:rPr>
              <a:t>Hallworth</a:t>
            </a:r>
            <a:r>
              <a:rPr lang="en-GB" sz="1200" b="0" i="0" u="none" strike="noStrike" kern="1200" baseline="0" dirty="0">
                <a:solidFill>
                  <a:schemeClr val="tx1"/>
                </a:solidFill>
                <a:latin typeface="+mn-lt"/>
                <a:ea typeface="+mn-ea"/>
                <a:cs typeface="+mn-cs"/>
              </a:rPr>
              <a:t>, J. 2016 Research findings presentation. Available at: www.crim.cam.ac.uk/global/docs/events/ebp-2017/john-hallworth-county-lines.pdf</a:t>
            </a:r>
          </a:p>
          <a:p>
            <a:r>
              <a:rPr lang="en-GB" sz="1200" b="0" i="0" u="none" strike="noStrike" kern="1200" baseline="0" dirty="0">
                <a:solidFill>
                  <a:schemeClr val="tx1"/>
                </a:solidFill>
                <a:latin typeface="+mn-lt"/>
                <a:ea typeface="+mn-ea"/>
                <a:cs typeface="+mn-cs"/>
              </a:rPr>
              <a:t>Home Office 2018 (a)‘ Criminal Exploitation of children and vulnerable adults: County Lines guidance’ Available at: https://assets.publishing.service.gov.uk/government/uploads/system/uploads/attachment_data/file/863323/HOCountyLinesGuidance_-_Sept2018.pdf</a:t>
            </a:r>
          </a:p>
          <a:p>
            <a:r>
              <a:rPr lang="en-GB" sz="1200" b="0" i="0" u="none" strike="noStrike" kern="1200" baseline="0" dirty="0">
                <a:solidFill>
                  <a:schemeClr val="tx1"/>
                </a:solidFill>
                <a:latin typeface="+mn-lt"/>
                <a:ea typeface="+mn-ea"/>
                <a:cs typeface="+mn-cs"/>
              </a:rPr>
              <a:t>Home Office 2018 (b) ‘Covert Human Intelligence Sources; Revised code of practice’ Available at: https://assets.publishing.service.gov.uk/government/uploads/system/uploads/attachment_data/file/742042/20180802_CHIS_code_.pdf</a:t>
            </a:r>
            <a:endParaRPr lang="en-GB" b="0" dirty="0"/>
          </a:p>
          <a:p>
            <a:r>
              <a:rPr lang="en-GB" dirty="0"/>
              <a:t>HMICFRS </a:t>
            </a:r>
            <a:r>
              <a:rPr lang="en-GB" b="0" dirty="0"/>
              <a:t>‘Both sides of the coin: An inspection of how the police and National Crime Agency consider vulnerable people who are both victims and offenders in 'county lines' drug offending’ Available at: https://www.justiceinspectorates.gov.uk/hmicfrs/publications/both-sides-of-the-coin-county-lines/</a:t>
            </a:r>
          </a:p>
          <a:p>
            <a:r>
              <a:rPr lang="en-GB" dirty="0"/>
              <a:t>NCA Intelligence Assessments – available online.</a:t>
            </a:r>
          </a:p>
          <a:p>
            <a:r>
              <a:rPr lang="en-GB" dirty="0" err="1"/>
              <a:t>Hudek</a:t>
            </a:r>
            <a:r>
              <a:rPr lang="en-GB" dirty="0"/>
              <a:t>, J. 2018 ‘County Lines Scoping Report’ Available at: https://www.basw.co.uk/resources/county-lines-scoping-report-may-2018</a:t>
            </a:r>
          </a:p>
          <a:p>
            <a:r>
              <a:rPr lang="en-GB" b="0" dirty="0"/>
              <a:t>Spicer, Jack &amp; Moyle, Leah &amp; </a:t>
            </a:r>
            <a:r>
              <a:rPr lang="en-GB" b="0" dirty="0" err="1"/>
              <a:t>Coomber</a:t>
            </a:r>
            <a:r>
              <a:rPr lang="en-GB" b="0" dirty="0"/>
              <a:t>, Ross. (2019). The variable and evolving nature of ‘cuckooing’ as a form of criminal exploitation in street level drug markets. Trends in Organized Crime. 10.1007/s12117-019-09368-5</a:t>
            </a:r>
          </a:p>
          <a:p>
            <a:r>
              <a:rPr lang="en-GB" dirty="0"/>
              <a:t>Stone, N 2018 ‘</a:t>
            </a:r>
            <a:r>
              <a:rPr lang="en-GB" sz="1200" b="0" i="0" u="none" strike="noStrike" kern="1200" baseline="0" dirty="0">
                <a:solidFill>
                  <a:schemeClr val="tx1"/>
                </a:solidFill>
                <a:latin typeface="+mn-lt"/>
                <a:ea typeface="+mn-ea"/>
                <a:cs typeface="+mn-cs"/>
              </a:rPr>
              <a:t>Child Criminal Exploitation: ‘County Lines’, Trafficking and Cuckooing’ Available at: https://journals.sagepub.com/doi/full/10.1177/1473225418810833</a:t>
            </a:r>
          </a:p>
          <a:p>
            <a:r>
              <a:rPr lang="en-GB" b="0" dirty="0"/>
              <a:t>. </a:t>
            </a:r>
          </a:p>
        </p:txBody>
      </p:sp>
      <p:sp>
        <p:nvSpPr>
          <p:cNvPr id="4" name="Slide Number Placeholder 3"/>
          <p:cNvSpPr>
            <a:spLocks noGrp="1"/>
          </p:cNvSpPr>
          <p:nvPr>
            <p:ph type="sldNum" sz="quarter" idx="10"/>
          </p:nvPr>
        </p:nvSpPr>
        <p:spPr/>
        <p:txBody>
          <a:bodyPr/>
          <a:lstStyle/>
          <a:p>
            <a:fld id="{D6C0828C-A546-D941-9E35-D319F3E31C2F}" type="slidenum">
              <a:rPr lang="en-US" smtClean="0"/>
              <a:pPr/>
              <a:t>11</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12</a:t>
            </a:r>
          </a:p>
          <a:p>
            <a:endParaRPr lang="en-GB" dirty="0"/>
          </a:p>
          <a:p>
            <a:r>
              <a:rPr lang="en-GB" sz="1200" b="0" i="0" u="none" strike="noStrike" kern="1200" baseline="0" dirty="0">
                <a:solidFill>
                  <a:schemeClr val="tx1"/>
                </a:solidFill>
                <a:latin typeface="+mn-lt"/>
                <a:ea typeface="+mn-ea"/>
                <a:cs typeface="+mn-cs"/>
              </a:rPr>
              <a:t>Many of the issues facing public services – notably policing, criminal justice and health organisations – have their roots in inequality, adversity and vulnerability. Consequently policing and criminal justice services are often focussed on treating symptoms rather than preventing the causes, which by the time they are presented to front line professionals are all too often incurable. This repeat presentation of symptoms has created a common set of challenges that place a disproportionately high demand on policing, criminal justice and health budgets and resources. </a:t>
            </a:r>
          </a:p>
          <a:p>
            <a:endParaRPr lang="en-GB" sz="1200" b="0" i="0" u="none" strike="noStrike" kern="1200" baseline="0" dirty="0">
              <a:solidFill>
                <a:schemeClr val="tx1"/>
              </a:solidFill>
              <a:latin typeface="+mn-lt"/>
              <a:ea typeface="+mn-ea"/>
              <a:cs typeface="+mn-cs"/>
            </a:endParaRPr>
          </a:p>
          <a:p>
            <a:r>
              <a:rPr lang="en-GB" dirty="0"/>
              <a:t>Breaking the generational cycle of crime is not a ‘quick fix’ – this requires an almost generational approach by a variety of public service, and other, professionals if police officers are to avoid dealing with the children of those they dealt with when they were a similar age. An ACE informed public health approach is more likely to achieve positive results than simply continuing to deal with the symptoms.</a:t>
            </a:r>
          </a:p>
          <a:p>
            <a:endParaRPr lang="en-GB" sz="1200" b="0" i="0" u="none" strike="noStrike" kern="1200" baseline="0" dirty="0">
              <a:solidFill>
                <a:schemeClr val="tx1"/>
              </a:solidFill>
              <a:latin typeface="+mn-lt"/>
              <a:ea typeface="+mn-ea"/>
              <a:cs typeface="+mn-cs"/>
            </a:endParaRPr>
          </a:p>
          <a:p>
            <a:r>
              <a:rPr lang="en-GB" dirty="0"/>
              <a:t>Protecting the vulnerable is a high priority </a:t>
            </a:r>
            <a:fld id="{5AE4A1B2-FEA9-43EF-81B5-963BD5449DAF}" type="slidenum">
              <a:rPr lang="en-GB" smtClean="0"/>
              <a:t>12</a:t>
            </a:fld>
            <a:fld id="{8CA32DE9-A7D8-49C5-93B4-A71EC2254F6B}" type="slidenum">
              <a:rPr lang="en-GB" smtClean="0"/>
              <a:t>12</a:t>
            </a:fld>
            <a:r>
              <a:rPr lang="en-GB" dirty="0"/>
              <a:t>for policing, which </a:t>
            </a:r>
            <a:r>
              <a:rPr lang="en-GB" dirty="0" err="1"/>
              <a:t>demonst</a:t>
            </a:r>
            <a:fld id="{70472D2B-8E44-456F-9266-BF8369A43942}" type="slidenum">
              <a:rPr lang="en-GB" smtClean="0"/>
              <a:t>12</a:t>
            </a:fld>
            <a:fld id="{5425CF32-5E7A-4678-97E1-09F0C8218702}" type="slidenum">
              <a:rPr lang="en-GB" smtClean="0"/>
              <a:t>12</a:t>
            </a:fld>
            <a:r>
              <a:rPr lang="en-GB" dirty="0"/>
              <a:t>rates the significant shift in thinking and cultural change discussed in previous presentations and which is reflected in the development of partnerships and evidence-based policies and procedures – and the importance of ongoing meaningful research. A public health multi-agency approach is becoming ‘normal’ and is vital to the sustainability of public service.</a:t>
            </a:r>
            <a:fld id="{22E6A247-05D7-40E1-8795-A6768959F0C8}" type="slidenum">
              <a:rPr lang="en-GB" smtClean="0"/>
              <a:t>12</a:t>
            </a:fld>
            <a:fld id="{E94C0664-C214-4D99-B829-F51155A76F6A}" type="slidenum">
              <a:rPr lang="en-GB" smtClean="0"/>
              <a:t>12</a:t>
            </a:fld>
            <a:endParaRPr lang="en-GB" dirty="0"/>
          </a:p>
          <a:p>
            <a:endParaRPr lang="en-GB" dirty="0"/>
          </a:p>
          <a:p>
            <a:r>
              <a:rPr lang="en-GB" dirty="0"/>
              <a:t>In this way ‘we’ – public services, local authorities, researchers – really are in this together, albeit that the emergency services are the frontline. That front-line perspective is important and needs to be included in the research and development of better, more sustainable and effective treatment of the root causes. Evidence based policing is wholly coherent with this approach and your contribution could make the difference,.</a:t>
            </a:r>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117211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3D3AEC8C-C0F3-435F-8D33-E6894D3C5C9B}" type="datetime1">
              <a:rPr lang="en-GB" smtClean="0"/>
              <a:t>12/06/2020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F81CB7-F034-4FC3-B8B5-CBD9DD953A15}" type="datetime1">
              <a:rPr lang="en-GB" smtClean="0"/>
              <a:t>12/06/2020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C5916C-9ADA-42A0-9600-D4A979454D43}" type="datetime1">
              <a:rPr lang="en-GB" smtClean="0"/>
              <a:t>12/06/2020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BC187F2-7D12-4F1C-9978-EDC84B4A5BFC}" type="datetime1">
              <a:rPr lang="en-GB" smtClean="0"/>
              <a:t>12/06/2020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38B266B-FADE-4D1D-86EC-55AADE1CBA1E}" type="datetime1">
              <a:rPr lang="en-GB" smtClean="0"/>
              <a:t>12/06/2020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E020B80-5E9D-45ED-B291-28E237266A80}" type="datetime1">
              <a:rPr lang="en-GB" smtClean="0"/>
              <a:t>12/06/2020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8F8C45-3654-47E1-893E-65682AD4673B}" type="datetime1">
              <a:rPr lang="en-GB" smtClean="0"/>
              <a:t>12/06/2020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5F395F-3F05-42A9-BACD-3E835B2C3E57}" type="datetime1">
              <a:rPr lang="en-GB" smtClean="0"/>
              <a:t>12/06/2020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E9B451F-4489-4195-9698-F719FFA36929}" type="datetime1">
              <a:rPr lang="en-GB" smtClean="0"/>
              <a:t>12/06/2020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8359B87-DCAF-4DF1-8B47-0DAA02C45FE5}" type="datetime1">
              <a:rPr lang="en-GB" smtClean="0"/>
              <a:t>12/06/2020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559C818-0A4F-4932-97EC-1B364DB1F9AC}" type="datetime1">
              <a:rPr lang="en-GB" smtClean="0"/>
              <a:t>12/06/2020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A3CEEECD-75D5-4B53-9FBC-A9EF40313973}" type="datetime1">
              <a:rPr lang="en-GB" smtClean="0"/>
              <a:t>12/06/2020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4.emf"/></Relationships>
</file>

<file path=ppt/slides/_rels/slide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comments" Target="../comments/commen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2880360" y="647720"/>
            <a:ext cx="5836920" cy="3208000"/>
          </a:xfrm>
        </p:spPr>
        <p:txBody>
          <a:bodyPr>
            <a:normAutofit/>
          </a:bodyPr>
          <a:lstStyle/>
          <a:p>
            <a:r>
              <a:rPr lang="en-GB" sz="4800" b="1" dirty="0">
                <a:solidFill>
                  <a:schemeClr val="bg1"/>
                </a:solidFill>
              </a:rPr>
              <a:t>Vulnerability &amp; Risk</a:t>
            </a:r>
          </a:p>
        </p:txBody>
      </p:sp>
      <p:sp>
        <p:nvSpPr>
          <p:cNvPr id="3" name="Slide Number Placeholder 2">
            <a:extLst>
              <a:ext uri="{FF2B5EF4-FFF2-40B4-BE49-F238E27FC236}">
                <a16:creationId xmlns:a16="http://schemas.microsoft.com/office/drawing/2014/main" id="{A15A3735-5B25-41C8-9B4F-D001D9C6C58B}"/>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2B16-D37D-48DD-94D9-79E3F9EC5E2D}"/>
              </a:ext>
            </a:extLst>
          </p:cNvPr>
          <p:cNvSpPr>
            <a:spLocks noGrp="1"/>
          </p:cNvSpPr>
          <p:nvPr>
            <p:ph type="title"/>
          </p:nvPr>
        </p:nvSpPr>
        <p:spPr/>
        <p:txBody>
          <a:bodyPr/>
          <a:lstStyle/>
          <a:p>
            <a:r>
              <a:rPr lang="en-GB" dirty="0"/>
              <a:t>Learning Outcomes</a:t>
            </a:r>
          </a:p>
        </p:txBody>
      </p:sp>
      <p:sp>
        <p:nvSpPr>
          <p:cNvPr id="5" name="Text Placeholder 4">
            <a:extLst>
              <a:ext uri="{FF2B5EF4-FFF2-40B4-BE49-F238E27FC236}">
                <a16:creationId xmlns:a16="http://schemas.microsoft.com/office/drawing/2014/main" id="{87F355A5-B366-47F9-A819-F3E360B433A6}"/>
              </a:ext>
            </a:extLst>
          </p:cNvPr>
          <p:cNvSpPr>
            <a:spLocks noGrp="1"/>
          </p:cNvSpPr>
          <p:nvPr>
            <p:ph type="body" idx="1"/>
          </p:nvPr>
        </p:nvSpPr>
        <p:spPr>
          <a:xfrm>
            <a:off x="457200" y="1133857"/>
            <a:ext cx="4040188" cy="499872"/>
          </a:xfrm>
        </p:spPr>
        <p:txBody>
          <a:bodyPr/>
          <a:lstStyle/>
          <a:p>
            <a:pPr algn="ctr"/>
            <a:r>
              <a:rPr lang="en-GB" dirty="0"/>
              <a:t>PCDA</a:t>
            </a:r>
          </a:p>
        </p:txBody>
      </p:sp>
      <p:sp>
        <p:nvSpPr>
          <p:cNvPr id="6" name="Content Placeholder 5">
            <a:extLst>
              <a:ext uri="{FF2B5EF4-FFF2-40B4-BE49-F238E27FC236}">
                <a16:creationId xmlns:a16="http://schemas.microsoft.com/office/drawing/2014/main" id="{B713B173-ADEF-4C66-A9CF-87249FE6896B}"/>
              </a:ext>
            </a:extLst>
          </p:cNvPr>
          <p:cNvSpPr>
            <a:spLocks noGrp="1"/>
          </p:cNvSpPr>
          <p:nvPr>
            <p:ph sz="half" idx="2"/>
          </p:nvPr>
        </p:nvSpPr>
        <p:spPr>
          <a:xfrm>
            <a:off x="457200" y="1711579"/>
            <a:ext cx="4040188" cy="3414365"/>
          </a:xfrm>
        </p:spPr>
        <p:txBody>
          <a:bodyPr>
            <a:normAutofit fontScale="77500" lnSpcReduction="20000"/>
          </a:bodyPr>
          <a:lstStyle/>
          <a:p>
            <a:r>
              <a:rPr lang="en-GB" dirty="0"/>
              <a:t>Understand:</a:t>
            </a:r>
          </a:p>
          <a:p>
            <a:pPr lvl="1"/>
            <a:r>
              <a:rPr lang="en-GB" dirty="0"/>
              <a:t>Theories of how people become victims</a:t>
            </a:r>
          </a:p>
          <a:p>
            <a:pPr lvl="1"/>
            <a:r>
              <a:rPr lang="en-GB" dirty="0"/>
              <a:t>Theories about onset of offending</a:t>
            </a:r>
          </a:p>
          <a:p>
            <a:pPr lvl="1"/>
            <a:r>
              <a:rPr lang="en-GB" dirty="0"/>
              <a:t>Impact of early intervention</a:t>
            </a:r>
          </a:p>
          <a:p>
            <a:r>
              <a:rPr lang="en-GB" dirty="0"/>
              <a:t>Evaluate:</a:t>
            </a:r>
          </a:p>
          <a:p>
            <a:pPr lvl="1"/>
            <a:r>
              <a:rPr lang="en-GB" dirty="0"/>
              <a:t>Repeat victimisation &amp; offending</a:t>
            </a:r>
          </a:p>
          <a:p>
            <a:pPr lvl="1"/>
            <a:r>
              <a:rPr lang="en-GB" dirty="0"/>
              <a:t>Different approaches re. support/management of vuln. people</a:t>
            </a:r>
          </a:p>
          <a:p>
            <a:pPr lvl="1"/>
            <a:r>
              <a:rPr lang="en-GB" dirty="0"/>
              <a:t> developing issues of gang targeting of vulnerable people</a:t>
            </a:r>
          </a:p>
          <a:p>
            <a:pPr lvl="1"/>
            <a:endParaRPr lang="en-GB" dirty="0"/>
          </a:p>
          <a:p>
            <a:pPr lvl="1"/>
            <a:endParaRPr lang="en-GB" dirty="0"/>
          </a:p>
        </p:txBody>
      </p:sp>
      <p:sp>
        <p:nvSpPr>
          <p:cNvPr id="7" name="Text Placeholder 6">
            <a:extLst>
              <a:ext uri="{FF2B5EF4-FFF2-40B4-BE49-F238E27FC236}">
                <a16:creationId xmlns:a16="http://schemas.microsoft.com/office/drawing/2014/main" id="{0821EE2B-BA43-42A5-AB72-D37C2AF35E45}"/>
              </a:ext>
            </a:extLst>
          </p:cNvPr>
          <p:cNvSpPr>
            <a:spLocks noGrp="1"/>
          </p:cNvSpPr>
          <p:nvPr>
            <p:ph type="body" sz="quarter" idx="3"/>
          </p:nvPr>
        </p:nvSpPr>
        <p:spPr>
          <a:xfrm>
            <a:off x="4645025" y="1031875"/>
            <a:ext cx="4041775" cy="601854"/>
          </a:xfrm>
        </p:spPr>
        <p:txBody>
          <a:bodyPr/>
          <a:lstStyle/>
          <a:p>
            <a:pPr algn="ctr"/>
            <a:r>
              <a:rPr lang="en-GB" dirty="0"/>
              <a:t>DHEP</a:t>
            </a:r>
          </a:p>
        </p:txBody>
      </p:sp>
      <p:sp>
        <p:nvSpPr>
          <p:cNvPr id="8" name="Content Placeholder 7">
            <a:extLst>
              <a:ext uri="{FF2B5EF4-FFF2-40B4-BE49-F238E27FC236}">
                <a16:creationId xmlns:a16="http://schemas.microsoft.com/office/drawing/2014/main" id="{608E3E1A-773A-4F69-A93F-DFBE89862220}"/>
              </a:ext>
            </a:extLst>
          </p:cNvPr>
          <p:cNvSpPr>
            <a:spLocks noGrp="1"/>
          </p:cNvSpPr>
          <p:nvPr>
            <p:ph sz="quarter" idx="4"/>
          </p:nvPr>
        </p:nvSpPr>
        <p:spPr>
          <a:xfrm>
            <a:off x="4645025" y="1735963"/>
            <a:ext cx="4041775" cy="3414365"/>
          </a:xfrm>
        </p:spPr>
        <p:txBody>
          <a:bodyPr>
            <a:normAutofit fontScale="77500" lnSpcReduction="20000"/>
          </a:bodyPr>
          <a:lstStyle/>
          <a:p>
            <a:r>
              <a:rPr lang="en-GB" dirty="0"/>
              <a:t>Critically assess risk factors re. victimisation</a:t>
            </a:r>
          </a:p>
          <a:p>
            <a:r>
              <a:rPr lang="en-GB" dirty="0"/>
              <a:t>Critically review strategies for tackling victimisation</a:t>
            </a:r>
          </a:p>
          <a:p>
            <a:r>
              <a:rPr lang="en-GB" dirty="0"/>
              <a:t>Explore strategies for dealing with offenders/repeat offenders</a:t>
            </a:r>
          </a:p>
          <a:p>
            <a:endParaRPr lang="en-GB" dirty="0"/>
          </a:p>
        </p:txBody>
      </p:sp>
      <p:sp>
        <p:nvSpPr>
          <p:cNvPr id="3" name="Slide Number Placeholder 2">
            <a:extLst>
              <a:ext uri="{FF2B5EF4-FFF2-40B4-BE49-F238E27FC236}">
                <a16:creationId xmlns:a16="http://schemas.microsoft.com/office/drawing/2014/main" id="{A2CDE96B-5E59-423B-B794-F1676D110D2B}"/>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34E44633-6E3A-4B00-9254-40B8B33C422C}"/>
              </a:ext>
            </a:extLst>
          </p:cNvPr>
          <p:cNvSpPr>
            <a:spLocks noGrp="1"/>
          </p:cNvSpPr>
          <p:nvPr>
            <p:ph type="title"/>
          </p:nvPr>
        </p:nvSpPr>
        <p:spPr/>
        <p:txBody>
          <a:bodyPr/>
          <a:lstStyle/>
          <a:p>
            <a:r>
              <a:rPr lang="en-US" dirty="0"/>
              <a:t>Preamble</a:t>
            </a:r>
          </a:p>
        </p:txBody>
      </p:sp>
      <p:sp>
        <p:nvSpPr>
          <p:cNvPr id="11" name="Content Placeholder 10">
            <a:extLst>
              <a:ext uri="{FF2B5EF4-FFF2-40B4-BE49-F238E27FC236}">
                <a16:creationId xmlns:a16="http://schemas.microsoft.com/office/drawing/2014/main" id="{32B46400-E8E1-4C71-90E9-E2D6DF616F9B}"/>
              </a:ext>
            </a:extLst>
          </p:cNvPr>
          <p:cNvSpPr>
            <a:spLocks noGrp="1"/>
          </p:cNvSpPr>
          <p:nvPr>
            <p:ph sz="half" idx="2"/>
          </p:nvPr>
        </p:nvSpPr>
        <p:spPr>
          <a:xfrm>
            <a:off x="457200" y="1535113"/>
            <a:ext cx="4040188" cy="4054127"/>
          </a:xfrm>
        </p:spPr>
        <p:txBody>
          <a:bodyPr>
            <a:normAutofit lnSpcReduction="10000"/>
          </a:bodyPr>
          <a:lstStyle/>
          <a:p>
            <a:pPr marL="0" indent="0" algn="ctr">
              <a:buNone/>
            </a:pPr>
            <a:r>
              <a:rPr lang="en-GB" i="1" dirty="0"/>
              <a:t>“A person is vulnerable if, as a result of their situation or circumstances, they are unable to take care of or protect themselves or others from harm or exploitation.” </a:t>
            </a:r>
          </a:p>
        </p:txBody>
      </p:sp>
      <p:sp>
        <p:nvSpPr>
          <p:cNvPr id="13" name="Text Placeholder 12">
            <a:extLst>
              <a:ext uri="{FF2B5EF4-FFF2-40B4-BE49-F238E27FC236}">
                <a16:creationId xmlns:a16="http://schemas.microsoft.com/office/drawing/2014/main" id="{2BC234B3-BF1E-486A-8D97-35F723E04247}"/>
              </a:ext>
            </a:extLst>
          </p:cNvPr>
          <p:cNvSpPr>
            <a:spLocks noGrp="1"/>
          </p:cNvSpPr>
          <p:nvPr>
            <p:ph type="body" sz="quarter" idx="3"/>
          </p:nvPr>
        </p:nvSpPr>
        <p:spPr>
          <a:xfrm>
            <a:off x="4645025" y="1368853"/>
            <a:ext cx="4041775" cy="639762"/>
          </a:xfrm>
        </p:spPr>
        <p:txBody>
          <a:bodyPr/>
          <a:lstStyle/>
          <a:p>
            <a:pPr algn="ctr"/>
            <a:r>
              <a:rPr lang="en-GB" dirty="0"/>
              <a:t>This presentation</a:t>
            </a:r>
          </a:p>
        </p:txBody>
      </p:sp>
      <p:sp>
        <p:nvSpPr>
          <p:cNvPr id="18" name="Content Placeholder 3">
            <a:extLst>
              <a:ext uri="{FF2B5EF4-FFF2-40B4-BE49-F238E27FC236}">
                <a16:creationId xmlns:a16="http://schemas.microsoft.com/office/drawing/2014/main" id="{7DEF0B5A-6E4D-462E-A61E-D16426AC953F}"/>
              </a:ext>
            </a:extLst>
          </p:cNvPr>
          <p:cNvSpPr>
            <a:spLocks noGrp="1"/>
          </p:cNvSpPr>
          <p:nvPr>
            <p:ph sz="quarter" idx="4"/>
          </p:nvPr>
        </p:nvSpPr>
        <p:spPr/>
        <p:txBody>
          <a:bodyPr>
            <a:normAutofit lnSpcReduction="10000"/>
          </a:bodyPr>
          <a:lstStyle/>
          <a:p>
            <a:r>
              <a:rPr lang="en-US" dirty="0"/>
              <a:t>NPCC NVAP</a:t>
            </a:r>
          </a:p>
          <a:p>
            <a:r>
              <a:rPr lang="en-US" dirty="0" err="1"/>
              <a:t>Victimisation</a:t>
            </a:r>
            <a:r>
              <a:rPr lang="en-US" dirty="0"/>
              <a:t> </a:t>
            </a:r>
          </a:p>
          <a:p>
            <a:pPr lvl="1"/>
            <a:r>
              <a:rPr lang="en-US" dirty="0"/>
              <a:t>Adverse Childhood Experiences</a:t>
            </a:r>
          </a:p>
          <a:p>
            <a:pPr lvl="1"/>
            <a:r>
              <a:rPr lang="en-US" dirty="0"/>
              <a:t>Mental Health</a:t>
            </a:r>
          </a:p>
          <a:p>
            <a:pPr lvl="1"/>
            <a:r>
              <a:rPr lang="en-US" dirty="0"/>
              <a:t>Repeat </a:t>
            </a:r>
            <a:r>
              <a:rPr lang="en-US" dirty="0" err="1"/>
              <a:t>Victimisation</a:t>
            </a:r>
            <a:endParaRPr lang="en-US" dirty="0"/>
          </a:p>
          <a:p>
            <a:r>
              <a:rPr lang="en-US" dirty="0"/>
              <a:t>Offending/Prevention</a:t>
            </a:r>
          </a:p>
          <a:p>
            <a:r>
              <a:rPr lang="en-US" dirty="0"/>
              <a:t>Public Health Approaches</a:t>
            </a:r>
          </a:p>
          <a:p>
            <a:r>
              <a:rPr lang="en-US" dirty="0"/>
              <a:t>‘County Lines’</a:t>
            </a:r>
          </a:p>
        </p:txBody>
      </p:sp>
      <p:sp>
        <p:nvSpPr>
          <p:cNvPr id="2" name="Slide Number Placeholder 1">
            <a:extLst>
              <a:ext uri="{FF2B5EF4-FFF2-40B4-BE49-F238E27FC236}">
                <a16:creationId xmlns:a16="http://schemas.microsoft.com/office/drawing/2014/main" id="{F0F6C264-54F4-48FC-B878-90DF3E7C8D5B}"/>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1505703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DBD02-75F2-4B46-85D1-C9A7654D1B01}"/>
              </a:ext>
            </a:extLst>
          </p:cNvPr>
          <p:cNvSpPr>
            <a:spLocks noGrp="1"/>
          </p:cNvSpPr>
          <p:nvPr>
            <p:ph type="title"/>
          </p:nvPr>
        </p:nvSpPr>
        <p:spPr/>
        <p:txBody>
          <a:bodyPr>
            <a:normAutofit fontScale="90000"/>
          </a:bodyPr>
          <a:lstStyle/>
          <a:p>
            <a:r>
              <a:rPr lang="en-GB" b="1" dirty="0"/>
              <a:t>NPCC National Vulnerability Action Plan </a:t>
            </a:r>
            <a:endParaRPr lang="en-GB" dirty="0"/>
          </a:p>
        </p:txBody>
      </p:sp>
      <p:sp>
        <p:nvSpPr>
          <p:cNvPr id="3" name="Content Placeholder 2">
            <a:extLst>
              <a:ext uri="{FF2B5EF4-FFF2-40B4-BE49-F238E27FC236}">
                <a16:creationId xmlns:a16="http://schemas.microsoft.com/office/drawing/2014/main" id="{B8FA88E3-A8C7-4013-855E-C3826E8A9889}"/>
              </a:ext>
            </a:extLst>
          </p:cNvPr>
          <p:cNvSpPr>
            <a:spLocks noGrp="1"/>
          </p:cNvSpPr>
          <p:nvPr>
            <p:ph sz="half" idx="1"/>
          </p:nvPr>
        </p:nvSpPr>
        <p:spPr/>
        <p:txBody>
          <a:bodyPr>
            <a:normAutofit fontScale="77500" lnSpcReduction="20000"/>
          </a:bodyPr>
          <a:lstStyle/>
          <a:p>
            <a:pPr marL="514350" indent="-514350">
              <a:buFont typeface="+mj-lt"/>
              <a:buAutoNum type="arabicPeriod"/>
            </a:pPr>
            <a:r>
              <a:rPr lang="en-GB" dirty="0"/>
              <a:t>Early Intervention &amp; Prevention</a:t>
            </a:r>
          </a:p>
          <a:p>
            <a:pPr marL="514350" indent="-514350">
              <a:buFont typeface="+mj-lt"/>
              <a:buAutoNum type="arabicPeriod"/>
            </a:pPr>
            <a:r>
              <a:rPr lang="en-GB" dirty="0"/>
              <a:t>Protecting, supporting, safeguarding and managing risk</a:t>
            </a:r>
          </a:p>
          <a:p>
            <a:pPr marL="514350" indent="-514350">
              <a:buFont typeface="+mj-lt"/>
              <a:buAutoNum type="arabicPeriod"/>
            </a:pPr>
            <a:r>
              <a:rPr lang="en-GB" dirty="0"/>
              <a:t>Information, intelligence, data collection &amp; management info.</a:t>
            </a:r>
          </a:p>
          <a:p>
            <a:pPr marL="514350" indent="-514350">
              <a:buFont typeface="+mj-lt"/>
              <a:buAutoNum type="arabicPeriod"/>
            </a:pPr>
            <a:r>
              <a:rPr lang="en-GB" dirty="0"/>
              <a:t>Effective investigation &amp; outcomes</a:t>
            </a:r>
          </a:p>
          <a:p>
            <a:pPr marL="514350" indent="-514350">
              <a:buFont typeface="+mj-lt"/>
              <a:buAutoNum type="arabicPeriod"/>
            </a:pPr>
            <a:r>
              <a:rPr lang="en-GB" dirty="0"/>
              <a:t>Leadership</a:t>
            </a:r>
          </a:p>
          <a:p>
            <a:pPr marL="514350" indent="-514350">
              <a:buFont typeface="+mj-lt"/>
              <a:buAutoNum type="arabicPeriod"/>
            </a:pPr>
            <a:r>
              <a:rPr lang="en-GB" dirty="0"/>
              <a:t>Learning &amp; development</a:t>
            </a:r>
          </a:p>
          <a:p>
            <a:pPr marL="514350" indent="-514350">
              <a:buFont typeface="+mj-lt"/>
              <a:buAutoNum type="arabicPeriod"/>
            </a:pPr>
            <a:r>
              <a:rPr lang="en-GB" dirty="0"/>
              <a:t>Communications</a:t>
            </a:r>
          </a:p>
          <a:p>
            <a:pPr marL="514350" indent="-514350">
              <a:buFont typeface="+mj-lt"/>
              <a:buAutoNum type="arabicPeriod"/>
            </a:pPr>
            <a:endParaRPr lang="en-GB" dirty="0"/>
          </a:p>
          <a:p>
            <a:endParaRPr lang="en-GB" dirty="0"/>
          </a:p>
        </p:txBody>
      </p:sp>
      <p:pic>
        <p:nvPicPr>
          <p:cNvPr id="5" name="Content Placeholder 4">
            <a:extLst>
              <a:ext uri="{FF2B5EF4-FFF2-40B4-BE49-F238E27FC236}">
                <a16:creationId xmlns:a16="http://schemas.microsoft.com/office/drawing/2014/main" id="{55EEFB69-1EB2-4614-AADA-5BC2EF9274F3}"/>
              </a:ext>
            </a:extLst>
          </p:cNvPr>
          <p:cNvPicPr>
            <a:picLocks noGrp="1" noChangeAspect="1"/>
          </p:cNvPicPr>
          <p:nvPr>
            <p:ph sz="half" idx="2"/>
          </p:nvPr>
        </p:nvPicPr>
        <p:blipFill>
          <a:blip r:embed="rId3"/>
          <a:stretch>
            <a:fillRect/>
          </a:stretch>
        </p:blipFill>
        <p:spPr>
          <a:xfrm>
            <a:off x="4179094" y="2161989"/>
            <a:ext cx="2781217" cy="1143000"/>
          </a:xfrm>
          <a:prstGeom prst="rect">
            <a:avLst/>
          </a:prstGeom>
        </p:spPr>
      </p:pic>
      <p:pic>
        <p:nvPicPr>
          <p:cNvPr id="6" name="Picture 5">
            <a:extLst>
              <a:ext uri="{FF2B5EF4-FFF2-40B4-BE49-F238E27FC236}">
                <a16:creationId xmlns:a16="http://schemas.microsoft.com/office/drawing/2014/main" id="{CABE6080-229A-4F39-A026-EE5F93FC0ED7}"/>
              </a:ext>
            </a:extLst>
          </p:cNvPr>
          <p:cNvPicPr>
            <a:picLocks noChangeAspect="1"/>
          </p:cNvPicPr>
          <p:nvPr/>
        </p:nvPicPr>
        <p:blipFill>
          <a:blip r:embed="rId4"/>
          <a:stretch>
            <a:fillRect/>
          </a:stretch>
        </p:blipFill>
        <p:spPr>
          <a:xfrm>
            <a:off x="5988158" y="3396270"/>
            <a:ext cx="2857500" cy="1155032"/>
          </a:xfrm>
          <a:prstGeom prst="rect">
            <a:avLst/>
          </a:prstGeom>
        </p:spPr>
      </p:pic>
      <p:sp>
        <p:nvSpPr>
          <p:cNvPr id="4" name="Slide Number Placeholder 3">
            <a:extLst>
              <a:ext uri="{FF2B5EF4-FFF2-40B4-BE49-F238E27FC236}">
                <a16:creationId xmlns:a16="http://schemas.microsoft.com/office/drawing/2014/main" id="{C74625EF-D3D5-4A9A-A801-047B7C237BA0}"/>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1449360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CE50E-D5E1-440F-A7C6-826DFA85E6C3}"/>
              </a:ext>
            </a:extLst>
          </p:cNvPr>
          <p:cNvSpPr>
            <a:spLocks noGrp="1"/>
          </p:cNvSpPr>
          <p:nvPr>
            <p:ph type="title"/>
          </p:nvPr>
        </p:nvSpPr>
        <p:spPr/>
        <p:txBody>
          <a:bodyPr>
            <a:normAutofit/>
          </a:bodyPr>
          <a:lstStyle/>
          <a:p>
            <a:r>
              <a:rPr lang="en-GB" dirty="0"/>
              <a:t>Victimisation</a:t>
            </a:r>
          </a:p>
        </p:txBody>
      </p:sp>
      <p:pic>
        <p:nvPicPr>
          <p:cNvPr id="5" name="Content Placeholder 4">
            <a:extLst>
              <a:ext uri="{FF2B5EF4-FFF2-40B4-BE49-F238E27FC236}">
                <a16:creationId xmlns:a16="http://schemas.microsoft.com/office/drawing/2014/main" id="{10A9F10C-FCC1-43CD-922F-80F745605583}"/>
              </a:ext>
            </a:extLst>
          </p:cNvPr>
          <p:cNvPicPr>
            <a:picLocks noGrp="1" noChangeAspect="1"/>
          </p:cNvPicPr>
          <p:nvPr>
            <p:ph sz="half" idx="1"/>
          </p:nvPr>
        </p:nvPicPr>
        <p:blipFill>
          <a:blip r:embed="rId3"/>
          <a:stretch>
            <a:fillRect/>
          </a:stretch>
        </p:blipFill>
        <p:spPr>
          <a:xfrm>
            <a:off x="1077125" y="1600200"/>
            <a:ext cx="2798750" cy="3989388"/>
          </a:xfrm>
          <a:prstGeom prst="rect">
            <a:avLst/>
          </a:prstGeom>
        </p:spPr>
      </p:pic>
      <p:sp>
        <p:nvSpPr>
          <p:cNvPr id="4" name="Content Placeholder 3">
            <a:extLst>
              <a:ext uri="{FF2B5EF4-FFF2-40B4-BE49-F238E27FC236}">
                <a16:creationId xmlns:a16="http://schemas.microsoft.com/office/drawing/2014/main" id="{E5A0C37C-4697-4427-84A1-4FC82F42528A}"/>
              </a:ext>
            </a:extLst>
          </p:cNvPr>
          <p:cNvSpPr>
            <a:spLocks noGrp="1"/>
          </p:cNvSpPr>
          <p:nvPr>
            <p:ph sz="half" idx="2"/>
          </p:nvPr>
        </p:nvSpPr>
        <p:spPr>
          <a:xfrm>
            <a:off x="4648200" y="1530349"/>
            <a:ext cx="4038600" cy="3989040"/>
          </a:xfrm>
        </p:spPr>
        <p:txBody>
          <a:bodyPr/>
          <a:lstStyle/>
          <a:p>
            <a:r>
              <a:rPr lang="en-GB" dirty="0"/>
              <a:t>Repeat victimisation</a:t>
            </a:r>
          </a:p>
          <a:p>
            <a:r>
              <a:rPr lang="en-GB" dirty="0"/>
              <a:t>Adverse Childhood Experiences</a:t>
            </a:r>
          </a:p>
          <a:p>
            <a:r>
              <a:rPr lang="en-GB" dirty="0"/>
              <a:t>Mental health</a:t>
            </a:r>
          </a:p>
        </p:txBody>
      </p:sp>
      <p:sp>
        <p:nvSpPr>
          <p:cNvPr id="3" name="Slide Number Placeholder 2">
            <a:extLst>
              <a:ext uri="{FF2B5EF4-FFF2-40B4-BE49-F238E27FC236}">
                <a16:creationId xmlns:a16="http://schemas.microsoft.com/office/drawing/2014/main" id="{A0CBC14E-EDEE-464A-821B-1D9CD01C8394}"/>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770748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DBAD5-CCFC-4560-B104-74CF4CDBF65D}"/>
              </a:ext>
            </a:extLst>
          </p:cNvPr>
          <p:cNvSpPr>
            <a:spLocks noGrp="1"/>
          </p:cNvSpPr>
          <p:nvPr>
            <p:ph type="title"/>
          </p:nvPr>
        </p:nvSpPr>
        <p:spPr>
          <a:xfrm>
            <a:off x="457200" y="274638"/>
            <a:ext cx="8229600" cy="1143000"/>
          </a:xfrm>
        </p:spPr>
        <p:txBody>
          <a:bodyPr anchor="ctr">
            <a:normAutofit/>
          </a:bodyPr>
          <a:lstStyle/>
          <a:p>
            <a:r>
              <a:rPr lang="en-GB" dirty="0"/>
              <a:t>ACEs</a:t>
            </a:r>
          </a:p>
        </p:txBody>
      </p:sp>
      <p:pic>
        <p:nvPicPr>
          <p:cNvPr id="6" name="Content Placeholder 5" descr="A screenshot of a cell phone screen with text&#10;&#10;Description automatically generated">
            <a:extLst>
              <a:ext uri="{FF2B5EF4-FFF2-40B4-BE49-F238E27FC236}">
                <a16:creationId xmlns:a16="http://schemas.microsoft.com/office/drawing/2014/main" id="{1015FCD6-C5F9-4356-AA76-8371FE7FD86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27916" y="1417638"/>
            <a:ext cx="7288168" cy="4099595"/>
          </a:xfrm>
          <a:noFill/>
        </p:spPr>
      </p:pic>
      <p:sp>
        <p:nvSpPr>
          <p:cNvPr id="3" name="Slide Number Placeholder 2">
            <a:extLst>
              <a:ext uri="{FF2B5EF4-FFF2-40B4-BE49-F238E27FC236}">
                <a16:creationId xmlns:a16="http://schemas.microsoft.com/office/drawing/2014/main" id="{B4F43B7B-9E38-4BA7-B4F3-FDE749A9914E}"/>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2892700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6B18B-7F81-4E81-BB11-0CAE0B3CD079}"/>
              </a:ext>
            </a:extLst>
          </p:cNvPr>
          <p:cNvSpPr>
            <a:spLocks noGrp="1"/>
          </p:cNvSpPr>
          <p:nvPr>
            <p:ph type="title"/>
          </p:nvPr>
        </p:nvSpPr>
        <p:spPr/>
        <p:txBody>
          <a:bodyPr/>
          <a:lstStyle/>
          <a:p>
            <a:r>
              <a:rPr lang="en-GB" dirty="0"/>
              <a:t>Mental Health</a:t>
            </a:r>
          </a:p>
        </p:txBody>
      </p:sp>
      <p:sp>
        <p:nvSpPr>
          <p:cNvPr id="4" name="Content Placeholder 3">
            <a:extLst>
              <a:ext uri="{FF2B5EF4-FFF2-40B4-BE49-F238E27FC236}">
                <a16:creationId xmlns:a16="http://schemas.microsoft.com/office/drawing/2014/main" id="{1A85BEE7-EECD-4563-8190-826E85588622}"/>
              </a:ext>
            </a:extLst>
          </p:cNvPr>
          <p:cNvSpPr>
            <a:spLocks noGrp="1"/>
          </p:cNvSpPr>
          <p:nvPr>
            <p:ph sz="half" idx="1"/>
          </p:nvPr>
        </p:nvSpPr>
        <p:spPr/>
        <p:txBody>
          <a:bodyPr/>
          <a:lstStyle/>
          <a:p>
            <a:r>
              <a:rPr lang="en-GB" dirty="0"/>
              <a:t>Mental Health Concordat </a:t>
            </a:r>
          </a:p>
        </p:txBody>
      </p:sp>
      <p:pic>
        <p:nvPicPr>
          <p:cNvPr id="6" name="Content Placeholder 5" descr="A screenshot of a cell phone&#10;&#10;Description automatically generated">
            <a:extLst>
              <a:ext uri="{FF2B5EF4-FFF2-40B4-BE49-F238E27FC236}">
                <a16:creationId xmlns:a16="http://schemas.microsoft.com/office/drawing/2014/main" id="{3A095ED8-E474-4AA3-88E2-16BE2C7567C4}"/>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831312" y="1600201"/>
            <a:ext cx="4855488" cy="3414868"/>
          </a:xfrm>
        </p:spPr>
      </p:pic>
      <p:sp>
        <p:nvSpPr>
          <p:cNvPr id="3" name="Slide Number Placeholder 2">
            <a:extLst>
              <a:ext uri="{FF2B5EF4-FFF2-40B4-BE49-F238E27FC236}">
                <a16:creationId xmlns:a16="http://schemas.microsoft.com/office/drawing/2014/main" id="{D4AC9D1B-A3A7-460F-ADD8-6916BC966E35}"/>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3152824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CA9EA-5CC6-4F02-AC22-29AF57C8A70E}"/>
              </a:ext>
            </a:extLst>
          </p:cNvPr>
          <p:cNvSpPr>
            <a:spLocks noGrp="1"/>
          </p:cNvSpPr>
          <p:nvPr>
            <p:ph type="title"/>
          </p:nvPr>
        </p:nvSpPr>
        <p:spPr>
          <a:xfrm>
            <a:off x="457200" y="274638"/>
            <a:ext cx="8229600" cy="1143000"/>
          </a:xfrm>
        </p:spPr>
        <p:txBody>
          <a:bodyPr anchor="ctr">
            <a:normAutofit/>
          </a:bodyPr>
          <a:lstStyle/>
          <a:p>
            <a:r>
              <a:rPr lang="en-GB" dirty="0"/>
              <a:t>Offending</a:t>
            </a:r>
          </a:p>
        </p:txBody>
      </p:sp>
      <p:pic>
        <p:nvPicPr>
          <p:cNvPr id="6" name="Content Placeholder 5" descr="A close up of a mans face&#10;&#10;Description automatically generated">
            <a:extLst>
              <a:ext uri="{FF2B5EF4-FFF2-40B4-BE49-F238E27FC236}">
                <a16:creationId xmlns:a16="http://schemas.microsoft.com/office/drawing/2014/main" id="{3B570072-5E48-4427-AA17-DE84D1DC0AAF}"/>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82227" y="1766807"/>
            <a:ext cx="4313574" cy="2766874"/>
          </a:xfrm>
          <a:noFill/>
        </p:spPr>
      </p:pic>
      <p:sp>
        <p:nvSpPr>
          <p:cNvPr id="4" name="Content Placeholder 3">
            <a:extLst>
              <a:ext uri="{FF2B5EF4-FFF2-40B4-BE49-F238E27FC236}">
                <a16:creationId xmlns:a16="http://schemas.microsoft.com/office/drawing/2014/main" id="{7D623CCD-E701-49FC-AFA9-5C9D4EF03D9C}"/>
              </a:ext>
            </a:extLst>
          </p:cNvPr>
          <p:cNvSpPr>
            <a:spLocks noGrp="1"/>
          </p:cNvSpPr>
          <p:nvPr>
            <p:ph sz="half" idx="2"/>
          </p:nvPr>
        </p:nvSpPr>
        <p:spPr>
          <a:xfrm>
            <a:off x="4648200" y="1600201"/>
            <a:ext cx="4038600" cy="3989040"/>
          </a:xfrm>
        </p:spPr>
        <p:txBody>
          <a:bodyPr>
            <a:normAutofit/>
          </a:bodyPr>
          <a:lstStyle/>
          <a:p>
            <a:pPr>
              <a:lnSpc>
                <a:spcPct val="90000"/>
              </a:lnSpc>
            </a:pPr>
            <a:r>
              <a:rPr lang="en-GB" sz="2000"/>
              <a:t>Offending before age 14  highly predictive of later violent offending</a:t>
            </a:r>
          </a:p>
          <a:p>
            <a:pPr>
              <a:lnSpc>
                <a:spcPct val="90000"/>
              </a:lnSpc>
            </a:pPr>
            <a:r>
              <a:rPr lang="en-GB" sz="2000"/>
              <a:t>Long criminal career more likely to commit violent crimes</a:t>
            </a:r>
          </a:p>
          <a:p>
            <a:pPr>
              <a:lnSpc>
                <a:spcPct val="90000"/>
              </a:lnSpc>
            </a:pPr>
            <a:r>
              <a:rPr lang="en-GB" sz="2000"/>
              <a:t>History of violence - more likelihood of further violent crimes</a:t>
            </a:r>
          </a:p>
          <a:p>
            <a:pPr>
              <a:lnSpc>
                <a:spcPct val="90000"/>
              </a:lnSpc>
            </a:pPr>
            <a:r>
              <a:rPr lang="en-GB" sz="2000"/>
              <a:t>Drug use in adolescence</a:t>
            </a:r>
          </a:p>
          <a:p>
            <a:pPr>
              <a:lnSpc>
                <a:spcPct val="90000"/>
              </a:lnSpc>
            </a:pPr>
            <a:r>
              <a:rPr lang="en-GB" sz="2000"/>
              <a:t>Gang membership</a:t>
            </a:r>
          </a:p>
          <a:p>
            <a:pPr>
              <a:lnSpc>
                <a:spcPct val="90000"/>
              </a:lnSpc>
            </a:pPr>
            <a:r>
              <a:rPr lang="en-GB" sz="2000"/>
              <a:t>ASB at young age</a:t>
            </a:r>
          </a:p>
          <a:p>
            <a:pPr>
              <a:lnSpc>
                <a:spcPct val="90000"/>
              </a:lnSpc>
            </a:pPr>
            <a:r>
              <a:rPr lang="en-GB" sz="2000"/>
              <a:t>Kidnap/blackmail</a:t>
            </a:r>
          </a:p>
        </p:txBody>
      </p:sp>
      <p:sp>
        <p:nvSpPr>
          <p:cNvPr id="3" name="Slide Number Placeholder 2">
            <a:extLst>
              <a:ext uri="{FF2B5EF4-FFF2-40B4-BE49-F238E27FC236}">
                <a16:creationId xmlns:a16="http://schemas.microsoft.com/office/drawing/2014/main" id="{203823E5-F354-4DDF-8FCF-F4D60A235543}"/>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3635152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4F0A8-2781-4F52-8485-C24A0EB5CAA0}"/>
              </a:ext>
            </a:extLst>
          </p:cNvPr>
          <p:cNvSpPr>
            <a:spLocks noGrp="1"/>
          </p:cNvSpPr>
          <p:nvPr>
            <p:ph type="title"/>
          </p:nvPr>
        </p:nvSpPr>
        <p:spPr/>
        <p:txBody>
          <a:bodyPr>
            <a:normAutofit fontScale="90000"/>
          </a:bodyPr>
          <a:lstStyle/>
          <a:p>
            <a:r>
              <a:rPr lang="en-GB" dirty="0"/>
              <a:t>Preventing offending/re-offending</a:t>
            </a:r>
          </a:p>
        </p:txBody>
      </p:sp>
      <p:sp>
        <p:nvSpPr>
          <p:cNvPr id="3" name="Content Placeholder 2">
            <a:extLst>
              <a:ext uri="{FF2B5EF4-FFF2-40B4-BE49-F238E27FC236}">
                <a16:creationId xmlns:a16="http://schemas.microsoft.com/office/drawing/2014/main" id="{53BB0740-8270-4D74-892E-38AAF0626770}"/>
              </a:ext>
            </a:extLst>
          </p:cNvPr>
          <p:cNvSpPr>
            <a:spLocks noGrp="1"/>
          </p:cNvSpPr>
          <p:nvPr>
            <p:ph sz="half" idx="1"/>
          </p:nvPr>
        </p:nvSpPr>
        <p:spPr/>
        <p:txBody>
          <a:bodyPr/>
          <a:lstStyle/>
          <a:p>
            <a:r>
              <a:rPr lang="en-GB" dirty="0"/>
              <a:t>Addressing causes of crime =</a:t>
            </a:r>
          </a:p>
          <a:p>
            <a:pPr lvl="1"/>
            <a:r>
              <a:rPr lang="en-GB" dirty="0"/>
              <a:t>Fewer victims</a:t>
            </a:r>
          </a:p>
          <a:p>
            <a:pPr lvl="1"/>
            <a:r>
              <a:rPr lang="en-GB" dirty="0"/>
              <a:t>fewer offences</a:t>
            </a:r>
          </a:p>
          <a:p>
            <a:pPr lvl="1"/>
            <a:r>
              <a:rPr lang="en-GB" dirty="0"/>
              <a:t>less demand</a:t>
            </a:r>
          </a:p>
        </p:txBody>
      </p:sp>
      <p:pic>
        <p:nvPicPr>
          <p:cNvPr id="7" name="Content Placeholder 6" descr="A close up of a sign&#10;&#10;Description automatically generated">
            <a:extLst>
              <a:ext uri="{FF2B5EF4-FFF2-40B4-BE49-F238E27FC236}">
                <a16:creationId xmlns:a16="http://schemas.microsoft.com/office/drawing/2014/main" id="{BB289C91-18E0-4CFE-8074-E0AB6D07292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199" y="1983783"/>
            <a:ext cx="4435967" cy="2957311"/>
          </a:xfrm>
        </p:spPr>
      </p:pic>
      <p:sp>
        <p:nvSpPr>
          <p:cNvPr id="4" name="Slide Number Placeholder 3">
            <a:extLst>
              <a:ext uri="{FF2B5EF4-FFF2-40B4-BE49-F238E27FC236}">
                <a16:creationId xmlns:a16="http://schemas.microsoft.com/office/drawing/2014/main" id="{2A17DAEA-071D-421D-BD07-A19925EB211A}"/>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4233759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4245B-FE21-4B86-BD66-A100470B0419}"/>
              </a:ext>
            </a:extLst>
          </p:cNvPr>
          <p:cNvSpPr>
            <a:spLocks noGrp="1"/>
          </p:cNvSpPr>
          <p:nvPr>
            <p:ph type="title"/>
          </p:nvPr>
        </p:nvSpPr>
        <p:spPr>
          <a:xfrm>
            <a:off x="457200" y="274638"/>
            <a:ext cx="8229600" cy="1143000"/>
          </a:xfrm>
        </p:spPr>
        <p:txBody>
          <a:bodyPr anchor="ctr">
            <a:normAutofit/>
          </a:bodyPr>
          <a:lstStyle/>
          <a:p>
            <a:r>
              <a:rPr lang="en-GB" b="1" dirty="0"/>
              <a:t>Public health approaches</a:t>
            </a:r>
            <a:endParaRPr lang="en-GB" dirty="0"/>
          </a:p>
        </p:txBody>
      </p:sp>
      <p:sp>
        <p:nvSpPr>
          <p:cNvPr id="3" name="Content Placeholder 2">
            <a:extLst>
              <a:ext uri="{FF2B5EF4-FFF2-40B4-BE49-F238E27FC236}">
                <a16:creationId xmlns:a16="http://schemas.microsoft.com/office/drawing/2014/main" id="{065C96D5-AA81-45D8-AF67-2254D134334F}"/>
              </a:ext>
            </a:extLst>
          </p:cNvPr>
          <p:cNvSpPr>
            <a:spLocks noGrp="1"/>
          </p:cNvSpPr>
          <p:nvPr>
            <p:ph sz="half" idx="1"/>
          </p:nvPr>
        </p:nvSpPr>
        <p:spPr>
          <a:xfrm>
            <a:off x="457200" y="1600201"/>
            <a:ext cx="4038600" cy="3989040"/>
          </a:xfrm>
        </p:spPr>
        <p:txBody>
          <a:bodyPr>
            <a:normAutofit/>
          </a:bodyPr>
          <a:lstStyle/>
          <a:p>
            <a:pPr>
              <a:lnSpc>
                <a:spcPct val="90000"/>
              </a:lnSpc>
            </a:pPr>
            <a:r>
              <a:rPr lang="en-GB" dirty="0"/>
              <a:t>Population focus</a:t>
            </a:r>
            <a:endParaRPr lang="en-GB"/>
          </a:p>
          <a:p>
            <a:pPr>
              <a:lnSpc>
                <a:spcPct val="90000"/>
              </a:lnSpc>
            </a:pPr>
            <a:r>
              <a:rPr lang="en-GB" dirty="0"/>
              <a:t>The causes of the causes</a:t>
            </a:r>
            <a:endParaRPr lang="en-GB"/>
          </a:p>
          <a:p>
            <a:pPr>
              <a:lnSpc>
                <a:spcPct val="90000"/>
              </a:lnSpc>
            </a:pPr>
            <a:r>
              <a:rPr lang="en-GB" dirty="0"/>
              <a:t>Prevention</a:t>
            </a:r>
            <a:endParaRPr lang="en-GB"/>
          </a:p>
          <a:p>
            <a:pPr>
              <a:lnSpc>
                <a:spcPct val="90000"/>
              </a:lnSpc>
            </a:pPr>
            <a:r>
              <a:rPr lang="en-GB" dirty="0"/>
              <a:t>Data, evidence and outcomes</a:t>
            </a:r>
            <a:endParaRPr lang="en-GB"/>
          </a:p>
          <a:p>
            <a:pPr>
              <a:lnSpc>
                <a:spcPct val="90000"/>
              </a:lnSpc>
            </a:pPr>
            <a:r>
              <a:rPr lang="en-GB" dirty="0"/>
              <a:t>Partnerships, communities and systems</a:t>
            </a:r>
            <a:endParaRPr lang="en-GB"/>
          </a:p>
        </p:txBody>
      </p:sp>
      <p:pic>
        <p:nvPicPr>
          <p:cNvPr id="6" name="Content Placeholder 5" descr="A picture containing drawing&#10;&#10;Description automatically generated">
            <a:extLst>
              <a:ext uri="{FF2B5EF4-FFF2-40B4-BE49-F238E27FC236}">
                <a16:creationId xmlns:a16="http://schemas.microsoft.com/office/drawing/2014/main" id="{80A3585D-4F2F-4B1D-9D38-7B27434ABBD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2641163"/>
            <a:ext cx="4038600" cy="1907116"/>
          </a:xfrm>
          <a:noFill/>
        </p:spPr>
      </p:pic>
      <p:sp>
        <p:nvSpPr>
          <p:cNvPr id="4" name="Slide Number Placeholder 3">
            <a:extLst>
              <a:ext uri="{FF2B5EF4-FFF2-40B4-BE49-F238E27FC236}">
                <a16:creationId xmlns:a16="http://schemas.microsoft.com/office/drawing/2014/main" id="{107EBB89-761C-4AB1-B5C7-DBDCE568CC75}"/>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1700309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692F5-05E2-43CC-91DA-F6557E3A9860}"/>
              </a:ext>
            </a:extLst>
          </p:cNvPr>
          <p:cNvSpPr>
            <a:spLocks noGrp="1"/>
          </p:cNvSpPr>
          <p:nvPr>
            <p:ph type="title"/>
          </p:nvPr>
        </p:nvSpPr>
        <p:spPr/>
        <p:txBody>
          <a:bodyPr/>
          <a:lstStyle/>
          <a:p>
            <a:r>
              <a:rPr lang="en-GB" dirty="0"/>
              <a:t>‘County Lines’</a:t>
            </a:r>
          </a:p>
        </p:txBody>
      </p:sp>
      <p:pic>
        <p:nvPicPr>
          <p:cNvPr id="6" name="Content Placeholder 5" descr="A close up of a map&#10;&#10;Description automatically generated">
            <a:extLst>
              <a:ext uri="{FF2B5EF4-FFF2-40B4-BE49-F238E27FC236}">
                <a16:creationId xmlns:a16="http://schemas.microsoft.com/office/drawing/2014/main" id="{B3DF3FD6-CB9B-4D0D-9C75-863D2D6CD6D7}"/>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60703" y="1417638"/>
            <a:ext cx="3343739" cy="3611562"/>
          </a:xfrm>
        </p:spPr>
      </p:pic>
      <p:sp>
        <p:nvSpPr>
          <p:cNvPr id="4" name="Content Placeholder 3">
            <a:extLst>
              <a:ext uri="{FF2B5EF4-FFF2-40B4-BE49-F238E27FC236}">
                <a16:creationId xmlns:a16="http://schemas.microsoft.com/office/drawing/2014/main" id="{A53B9C5F-B391-4A61-95E0-ED8563D2D544}"/>
              </a:ext>
            </a:extLst>
          </p:cNvPr>
          <p:cNvSpPr>
            <a:spLocks noGrp="1"/>
          </p:cNvSpPr>
          <p:nvPr>
            <p:ph sz="half" idx="2"/>
          </p:nvPr>
        </p:nvSpPr>
        <p:spPr/>
        <p:txBody>
          <a:bodyPr/>
          <a:lstStyle/>
          <a:p>
            <a:r>
              <a:rPr lang="en-GB" dirty="0"/>
              <a:t>Business model</a:t>
            </a:r>
          </a:p>
          <a:p>
            <a:r>
              <a:rPr lang="en-GB" dirty="0"/>
              <a:t>Target the young and vulnerable</a:t>
            </a:r>
          </a:p>
          <a:p>
            <a:r>
              <a:rPr lang="en-GB" dirty="0"/>
              <a:t>‘Cuckooing’</a:t>
            </a:r>
          </a:p>
          <a:p>
            <a:r>
              <a:rPr lang="en-GB" dirty="0"/>
              <a:t>Innovative use of legislation &amp; resources</a:t>
            </a:r>
          </a:p>
          <a:p>
            <a:endParaRPr lang="en-GB" dirty="0"/>
          </a:p>
        </p:txBody>
      </p:sp>
      <p:sp>
        <p:nvSpPr>
          <p:cNvPr id="3" name="Slide Number Placeholder 2">
            <a:extLst>
              <a:ext uri="{FF2B5EF4-FFF2-40B4-BE49-F238E27FC236}">
                <a16:creationId xmlns:a16="http://schemas.microsoft.com/office/drawing/2014/main" id="{E886626C-BCCD-4E0C-839B-E33EA838687C}"/>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1101257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3C43E-3580-42C8-AD7E-4045921AF545}"/>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6333DB20-4126-420C-AF7C-42C0C75B2353}"/>
              </a:ext>
            </a:extLst>
          </p:cNvPr>
          <p:cNvSpPr>
            <a:spLocks noGrp="1"/>
          </p:cNvSpPr>
          <p:nvPr>
            <p:ph sz="half" idx="1"/>
          </p:nvPr>
        </p:nvSpPr>
        <p:spPr/>
        <p:txBody>
          <a:bodyPr>
            <a:normAutofit fontScale="92500" lnSpcReduction="10000"/>
          </a:bodyPr>
          <a:lstStyle/>
          <a:p>
            <a:r>
              <a:rPr lang="en-GB" dirty="0"/>
              <a:t>Vulnerability</a:t>
            </a:r>
          </a:p>
          <a:p>
            <a:r>
              <a:rPr lang="en-GB" dirty="0"/>
              <a:t>Repeat</a:t>
            </a:r>
          </a:p>
          <a:p>
            <a:pPr lvl="1"/>
            <a:r>
              <a:rPr lang="en-GB" dirty="0"/>
              <a:t>Victimisation</a:t>
            </a:r>
          </a:p>
          <a:p>
            <a:pPr lvl="1"/>
            <a:r>
              <a:rPr lang="en-GB" dirty="0"/>
              <a:t>Re-offending</a:t>
            </a:r>
          </a:p>
          <a:p>
            <a:r>
              <a:rPr lang="en-GB" dirty="0"/>
              <a:t>Partnership</a:t>
            </a:r>
          </a:p>
          <a:p>
            <a:r>
              <a:rPr lang="en-GB" dirty="0"/>
              <a:t>Public Health Approaches</a:t>
            </a:r>
          </a:p>
          <a:p>
            <a:pPr lvl="1"/>
            <a:r>
              <a:rPr lang="en-GB" dirty="0"/>
              <a:t>Team game</a:t>
            </a:r>
          </a:p>
          <a:p>
            <a:r>
              <a:rPr lang="en-GB" dirty="0"/>
              <a:t>Research - EBP</a:t>
            </a:r>
          </a:p>
        </p:txBody>
      </p:sp>
      <p:pic>
        <p:nvPicPr>
          <p:cNvPr id="6" name="Content Placeholder 5" descr="A picture containing screenshot&#10;&#10;Description automatically generated">
            <a:extLst>
              <a:ext uri="{FF2B5EF4-FFF2-40B4-BE49-F238E27FC236}">
                <a16:creationId xmlns:a16="http://schemas.microsoft.com/office/drawing/2014/main" id="{08B6935D-AE82-4446-B6FA-7183E4DCF83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508888" y="1479609"/>
            <a:ext cx="2450146" cy="1372082"/>
          </a:xfrm>
        </p:spPr>
      </p:pic>
      <p:pic>
        <p:nvPicPr>
          <p:cNvPr id="8" name="Picture 7" descr="A picture containing text, map&#10;&#10;Description automatically generated">
            <a:extLst>
              <a:ext uri="{FF2B5EF4-FFF2-40B4-BE49-F238E27FC236}">
                <a16:creationId xmlns:a16="http://schemas.microsoft.com/office/drawing/2014/main" id="{D4B2E558-3372-4E4C-8685-4FA30286C0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20434" y="1365286"/>
            <a:ext cx="1403791" cy="1983134"/>
          </a:xfrm>
          <a:prstGeom prst="rect">
            <a:avLst/>
          </a:prstGeom>
        </p:spPr>
      </p:pic>
      <p:pic>
        <p:nvPicPr>
          <p:cNvPr id="1026" name="Picture 2" descr="Police &amp; Crime Plan 2019-2023">
            <a:extLst>
              <a:ext uri="{FF2B5EF4-FFF2-40B4-BE49-F238E27FC236}">
                <a16:creationId xmlns:a16="http://schemas.microsoft.com/office/drawing/2014/main" id="{9CADDD60-9AF7-427E-A3F2-E078C7AE92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39219" y="3243121"/>
            <a:ext cx="1647581" cy="13791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uilding a Healthier Gwent">
            <a:extLst>
              <a:ext uri="{FF2B5EF4-FFF2-40B4-BE49-F238E27FC236}">
                <a16:creationId xmlns:a16="http://schemas.microsoft.com/office/drawing/2014/main" id="{2DC93BA1-24A5-4517-A79A-59A2986D1F0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30948" y="3698788"/>
            <a:ext cx="1938336" cy="137208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2178930C-62E0-4CF6-9AD4-8153D05E2A4B}"/>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1398889450"/>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12" ma:contentTypeDescription="Create a new document." ma:contentTypeScope="" ma:versionID="f3e79057454c99fdaca33b08046adc82">
  <xsd:schema xmlns:xsd="http://www.w3.org/2001/XMLSchema" xmlns:xs="http://www.w3.org/2001/XMLSchema" xmlns:p="http://schemas.microsoft.com/office/2006/metadata/properties" xmlns:ns3="5cce672a-2249-4bca-ab09-8f7b37c30eb2" xmlns:ns4="085339e8-869b-4c3a-a446-745e05ea898f" targetNamespace="http://schemas.microsoft.com/office/2006/metadata/properties" ma:root="true" ma:fieldsID="e478d7a493e3e434bb1194c86b894a0f" ns3:_="" ns4:_="">
    <xsd:import namespace="5cce672a-2249-4bca-ab09-8f7b37c30eb2"/>
    <xsd:import namespace="085339e8-869b-4c3a-a446-745e05ea898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BFC7021-3ED2-404E-A200-4A9A696C59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ce672a-2249-4bca-ab09-8f7b37c30eb2"/>
    <ds:schemaRef ds:uri="085339e8-869b-4c3a-a446-745e05ea89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CC81E64F-6D2E-4C97-905B-2403E22F7E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5721</TotalTime>
  <Words>9775</Words>
  <Application>Microsoft Office PowerPoint</Application>
  <PresentationFormat>On-screen Show (4:3)</PresentationFormat>
  <Paragraphs>370</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Theme1.thmx first page pp</vt:lpstr>
      <vt:lpstr>Vulnerability &amp; Risk</vt:lpstr>
      <vt:lpstr>Learning Outcomes</vt:lpstr>
      <vt:lpstr>Preamble</vt:lpstr>
      <vt:lpstr>NPCC National Vulnerability Action Plan </vt:lpstr>
      <vt:lpstr>Victimisation</vt:lpstr>
      <vt:lpstr>ACEs</vt:lpstr>
      <vt:lpstr>Mental Health</vt:lpstr>
      <vt:lpstr>Offending</vt:lpstr>
      <vt:lpstr>Preventing offending/re-offending</vt:lpstr>
      <vt:lpstr>Public health approaches</vt:lpstr>
      <vt:lpstr>‘County Lines’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Vulnerability &amp; Risk</dc:title>
  <dc:creator>Mark Jordan</dc:creator>
  <cp:lastModifiedBy>Mark Jordan</cp:lastModifiedBy>
  <cp:revision>24</cp:revision>
  <dcterms:created xsi:type="dcterms:W3CDTF">2020-06-07T06:41:26Z</dcterms:created>
  <dcterms:modified xsi:type="dcterms:W3CDTF">2020-06-12T06:05:03Z</dcterms:modified>
</cp:coreProperties>
</file>