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3" r:id="rId3"/>
    <p:sldId id="260" r:id="rId4"/>
    <p:sldId id="267" r:id="rId5"/>
    <p:sldId id="290" r:id="rId6"/>
    <p:sldId id="291" r:id="rId7"/>
    <p:sldId id="292" r:id="rId8"/>
    <p:sldId id="261" r:id="rId9"/>
    <p:sldId id="293" r:id="rId10"/>
    <p:sldId id="294" r:id="rId11"/>
    <p:sldId id="295" r:id="rId12"/>
    <p:sldId id="296" r:id="rId13"/>
    <p:sldId id="297" r:id="rId14"/>
    <p:sldId id="298" r:id="rId15"/>
    <p:sldId id="29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7"/>
  </p:normalViewPr>
  <p:slideViewPr>
    <p:cSldViewPr snapToObjects="1">
      <p:cViewPr>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4D5C9E4-07A9-1B43-8C83-CD8448F3233F}" type="datetimeFigureOut">
              <a:rPr lang="en-US" smtClean="0"/>
              <a:t>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4D5C9E4-07A9-1B43-8C83-CD8448F3233F}" type="datetimeFigureOut">
              <a:rPr lang="en-US" smtClean="0"/>
              <a:t>2/4/18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4D5C9E4-07A9-1B43-8C83-CD8448F3233F}" type="datetimeFigureOut">
              <a:rPr lang="en-US" smtClean="0"/>
              <a:t>2/4/18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D5C9E4-07A9-1B43-8C83-CD8448F3233F}" type="datetimeFigureOut">
              <a:rPr lang="en-US" smtClean="0"/>
              <a:t>2/4/18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D5C9E4-07A9-1B43-8C83-CD8448F3233F}" type="datetimeFigureOut">
              <a:rPr lang="en-US" smtClean="0"/>
              <a:t>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D5C9E4-07A9-1B43-8C83-CD8448F3233F}" type="datetimeFigureOut">
              <a:rPr lang="en-US" smtClean="0"/>
              <a:t>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D5C9E4-07A9-1B43-8C83-CD8448F3233F}" type="datetimeFigureOut">
              <a:rPr lang="en-US" smtClean="0"/>
              <a:t>2/4/18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EA52A3-9ADB-5F4C-A142-9E8F65D76532}"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Judaism: Texts and Traditions </a:t>
            </a:r>
            <a:endParaRPr lang="en-US" dirty="0"/>
          </a:p>
        </p:txBody>
      </p:sp>
      <p:sp>
        <p:nvSpPr>
          <p:cNvPr id="3" name="Subtitle 2"/>
          <p:cNvSpPr>
            <a:spLocks noGrp="1"/>
          </p:cNvSpPr>
          <p:nvPr>
            <p:ph type="subTitle" idx="1"/>
          </p:nvPr>
        </p:nvSpPr>
        <p:spPr/>
        <p:txBody>
          <a:bodyPr/>
          <a:lstStyle/>
          <a:p>
            <a:r>
              <a:rPr lang="en-US" dirty="0" smtClean="0"/>
              <a:t>Anti-Judaism and Jewish-Christian Relations</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                 The Two Testaments</a:t>
            </a:r>
            <a:endParaRPr lang="en-US" dirty="0"/>
          </a:p>
        </p:txBody>
      </p:sp>
      <p:sp>
        <p:nvSpPr>
          <p:cNvPr id="6" name="Content Placeholder 5"/>
          <p:cNvSpPr>
            <a:spLocks noGrp="1"/>
          </p:cNvSpPr>
          <p:nvPr>
            <p:ph idx="1"/>
          </p:nvPr>
        </p:nvSpPr>
        <p:spPr/>
        <p:txBody>
          <a:bodyPr>
            <a:normAutofit fontScale="92500" lnSpcReduction="10000"/>
          </a:bodyPr>
          <a:lstStyle/>
          <a:p>
            <a:endParaRPr lang="en-US" sz="2800" dirty="0" smtClean="0"/>
          </a:p>
          <a:p>
            <a:r>
              <a:rPr lang="en-US" sz="2800" dirty="0" smtClean="0"/>
              <a:t>The old covenant/testament (</a:t>
            </a:r>
            <a:r>
              <a:rPr lang="en-US" sz="2800" i="1" dirty="0" err="1" smtClean="0"/>
              <a:t>berît</a:t>
            </a:r>
            <a:r>
              <a:rPr lang="en-US" sz="2800" dirty="0" smtClean="0"/>
              <a:t>) and the new covenant/testament: the starting-point of division between Judaism and Christianity.</a:t>
            </a:r>
          </a:p>
          <a:p>
            <a:r>
              <a:rPr lang="en-US" sz="2400" dirty="0" smtClean="0">
                <a:solidFill>
                  <a:srgbClr val="FFFF00"/>
                </a:solidFill>
              </a:rPr>
              <a:t>‘But this is the covenant that I will establish with the house of Israel after those days’, says the Lord; ‘I will place my law within them, I will write the law on their hearts, and I will be God to them and they will be my people’ (Jeremiah 31:31-34).</a:t>
            </a:r>
          </a:p>
          <a:p>
            <a:r>
              <a:rPr lang="en-US" sz="2400" dirty="0" smtClean="0">
                <a:solidFill>
                  <a:srgbClr val="FFFFFF"/>
                </a:solidFill>
              </a:rPr>
              <a:t>Agreement &gt; God’s faithfulness&gt; obedience</a:t>
            </a:r>
          </a:p>
          <a:p>
            <a:r>
              <a:rPr lang="en-US" sz="2400" dirty="0" smtClean="0">
                <a:solidFill>
                  <a:srgbClr val="FFFFFF"/>
                </a:solidFill>
              </a:rPr>
              <a:t>A new covenant through Jesus Christ</a:t>
            </a:r>
          </a:p>
          <a:p>
            <a:pPr>
              <a:buNone/>
            </a:pPr>
            <a:r>
              <a:rPr lang="en-US" sz="2400" dirty="0" smtClean="0">
                <a:solidFill>
                  <a:srgbClr val="FFFFFF"/>
                </a:solidFill>
              </a:rPr>
              <a:t>	(redefinition of the covenant with Israel).</a:t>
            </a:r>
          </a:p>
          <a:p>
            <a:r>
              <a:rPr lang="en-US" sz="2400" dirty="0" smtClean="0">
                <a:solidFill>
                  <a:srgbClr val="FFFFFF"/>
                </a:solidFill>
              </a:rPr>
              <a:t>Judaism – the old covenant that has now passed.  </a:t>
            </a:r>
          </a:p>
        </p:txBody>
      </p:sp>
      <p:pic>
        <p:nvPicPr>
          <p:cNvPr id="7" name="Picture 6" descr="mosesten.jpeg"/>
          <p:cNvPicPr>
            <a:picLocks noChangeAspect="1"/>
          </p:cNvPicPr>
          <p:nvPr/>
        </p:nvPicPr>
        <p:blipFill>
          <a:blip r:embed="rId2"/>
          <a:stretch>
            <a:fillRect/>
          </a:stretch>
        </p:blipFill>
        <p:spPr>
          <a:xfrm>
            <a:off x="457200" y="262732"/>
            <a:ext cx="2209800" cy="1782761"/>
          </a:xfrm>
          <a:prstGeom prst="rect">
            <a:avLst/>
          </a:prstGeom>
        </p:spPr>
      </p:pic>
      <p:pic>
        <p:nvPicPr>
          <p:cNvPr id="8" name="Picture 7" descr="images.jpeg"/>
          <p:cNvPicPr>
            <a:picLocks noChangeAspect="1"/>
          </p:cNvPicPr>
          <p:nvPr/>
        </p:nvPicPr>
        <p:blipFill>
          <a:blip r:embed="rId3"/>
          <a:stretch>
            <a:fillRect/>
          </a:stretch>
        </p:blipFill>
        <p:spPr>
          <a:xfrm>
            <a:off x="6629400" y="4648200"/>
            <a:ext cx="2286000" cy="1924050"/>
          </a:xfrm>
          <a:prstGeom prst="rect">
            <a:avLst/>
          </a:prstGeom>
        </p:spPr>
      </p:pic>
    </p:spTree>
    <p:extLst>
      <p:ext uri="{BB962C8B-B14F-4D97-AF65-F5344CB8AC3E}">
        <p14:creationId xmlns:p14="http://schemas.microsoft.com/office/powerpoint/2010/main" val="12481289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Developments in Early Christianity</a:t>
            </a:r>
            <a:endParaRPr lang="en-US" dirty="0"/>
          </a:p>
        </p:txBody>
      </p:sp>
      <p:sp>
        <p:nvSpPr>
          <p:cNvPr id="3" name="Content Placeholder 2"/>
          <p:cNvSpPr>
            <a:spLocks noGrp="1"/>
          </p:cNvSpPr>
          <p:nvPr>
            <p:ph idx="1"/>
          </p:nvPr>
        </p:nvSpPr>
        <p:spPr/>
        <p:txBody>
          <a:bodyPr/>
          <a:lstStyle/>
          <a:p>
            <a:r>
              <a:rPr lang="en-US" dirty="0" smtClean="0"/>
              <a:t>The Jews were the people of the old covenant, now replaced by the Church (</a:t>
            </a:r>
            <a:r>
              <a:rPr lang="en-US" i="1" dirty="0" err="1" smtClean="0"/>
              <a:t>ekklêsia</a:t>
            </a:r>
            <a:r>
              <a:rPr lang="en-US" i="1" dirty="0" smtClean="0"/>
              <a:t>).</a:t>
            </a:r>
          </a:p>
          <a:p>
            <a:r>
              <a:rPr lang="en-US" dirty="0" smtClean="0"/>
              <a:t>Jews and Christians separate (‘the parting of the ways’).</a:t>
            </a:r>
          </a:p>
          <a:p>
            <a:r>
              <a:rPr lang="en-US" dirty="0" smtClean="0"/>
              <a:t>Debates about Jewish rites such as circumcision and kosher laws (</a:t>
            </a:r>
            <a:r>
              <a:rPr lang="en-US" i="1" dirty="0" err="1" smtClean="0"/>
              <a:t>kashrut</a:t>
            </a:r>
            <a:r>
              <a:rPr lang="en-US" dirty="0" smtClean="0"/>
              <a:t>).</a:t>
            </a:r>
          </a:p>
          <a:p>
            <a:r>
              <a:rPr lang="en-US" dirty="0" smtClean="0"/>
              <a:t>Debates about the identity of Jesus (</a:t>
            </a:r>
            <a:r>
              <a:rPr lang="en-US" dirty="0" err="1" smtClean="0"/>
              <a:t>christology</a:t>
            </a:r>
            <a:r>
              <a:rPr lang="en-US" dirty="0" smtClean="0"/>
              <a:t>): was he a divine figure?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Breaking the Link?</a:t>
            </a:r>
            <a:endParaRPr lang="en-US" dirty="0"/>
          </a:p>
        </p:txBody>
      </p:sp>
      <p:sp>
        <p:nvSpPr>
          <p:cNvPr id="3" name="Content Placeholder 2"/>
          <p:cNvSpPr>
            <a:spLocks noGrp="1"/>
          </p:cNvSpPr>
          <p:nvPr>
            <p:ph idx="1"/>
          </p:nvPr>
        </p:nvSpPr>
        <p:spPr/>
        <p:txBody>
          <a:bodyPr>
            <a:normAutofit/>
          </a:bodyPr>
          <a:lstStyle/>
          <a:p>
            <a:r>
              <a:rPr lang="en-US" dirty="0" err="1" smtClean="0"/>
              <a:t>Marcion</a:t>
            </a:r>
            <a:r>
              <a:rPr lang="en-US" dirty="0" smtClean="0"/>
              <a:t> the heretic (90-155 CE) sought to remove every passage from the Christian Bible that had ‘Jewish elements’.</a:t>
            </a:r>
          </a:p>
          <a:p>
            <a:r>
              <a:rPr lang="en-US" dirty="0" smtClean="0"/>
              <a:t>Rejection of the Old Testament</a:t>
            </a:r>
          </a:p>
          <a:p>
            <a:r>
              <a:rPr lang="en-US" dirty="0" smtClean="0"/>
              <a:t>Focus on the letters of Paul and a particular a particular version of Luke.</a:t>
            </a:r>
          </a:p>
          <a:p>
            <a:r>
              <a:rPr lang="en-US" sz="2000" dirty="0" smtClean="0">
                <a:solidFill>
                  <a:srgbClr val="FFFF00"/>
                </a:solidFill>
              </a:rPr>
              <a:t>Wrathful God of the old covenant</a:t>
            </a:r>
          </a:p>
          <a:p>
            <a:r>
              <a:rPr lang="en-US" sz="2000" dirty="0" smtClean="0">
                <a:solidFill>
                  <a:srgbClr val="FFFF00"/>
                </a:solidFill>
              </a:rPr>
              <a:t>Loving God of the new covenant</a:t>
            </a:r>
            <a:endParaRPr lang="en-US" sz="2000" dirty="0">
              <a:solidFill>
                <a:srgbClr val="FFFF00"/>
              </a:solidFill>
            </a:endParaRPr>
          </a:p>
        </p:txBody>
      </p:sp>
      <p:pic>
        <p:nvPicPr>
          <p:cNvPr id="4" name="Picture 3" descr="l.jpg"/>
          <p:cNvPicPr>
            <a:picLocks noChangeAspect="1"/>
          </p:cNvPicPr>
          <p:nvPr/>
        </p:nvPicPr>
        <p:blipFill>
          <a:blip r:embed="rId2"/>
          <a:stretch>
            <a:fillRect/>
          </a:stretch>
        </p:blipFill>
        <p:spPr>
          <a:xfrm>
            <a:off x="6096000" y="2971800"/>
            <a:ext cx="2590800" cy="3154363"/>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Church Fathers and the Jews</a:t>
            </a:r>
            <a:endParaRPr lang="en-US" dirty="0"/>
          </a:p>
        </p:txBody>
      </p:sp>
      <p:sp>
        <p:nvSpPr>
          <p:cNvPr id="3" name="Content Placeholder 2"/>
          <p:cNvSpPr>
            <a:spLocks noGrp="1"/>
          </p:cNvSpPr>
          <p:nvPr>
            <p:ph idx="1"/>
          </p:nvPr>
        </p:nvSpPr>
        <p:spPr/>
        <p:txBody>
          <a:bodyPr>
            <a:normAutofit fontScale="70000" lnSpcReduction="20000"/>
          </a:bodyPr>
          <a:lstStyle/>
          <a:p>
            <a:r>
              <a:rPr lang="en-US" sz="5091" dirty="0" smtClean="0"/>
              <a:t>They acknowledge the Jewish roots of Jesus.</a:t>
            </a:r>
          </a:p>
          <a:p>
            <a:r>
              <a:rPr lang="en-US" sz="5091" dirty="0" smtClean="0"/>
              <a:t>They offer a critique of the Jews for refusing to accept Jesus as the Messiah (whereas the Gentiles were prepared to do so).</a:t>
            </a:r>
          </a:p>
          <a:p>
            <a:r>
              <a:rPr lang="en-US" sz="5091" dirty="0" smtClean="0"/>
              <a:t>Pagan attitudes towards the Jews: including criticism of their attitude towards idolatry.</a:t>
            </a:r>
          </a:p>
        </p:txBody>
      </p:sp>
    </p:spTree>
    <p:extLst>
      <p:ext uri="{BB962C8B-B14F-4D97-AF65-F5344CB8AC3E}">
        <p14:creationId xmlns:p14="http://schemas.microsoft.com/office/powerpoint/2010/main" val="1787248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Christianity and the Roman Empire</a:t>
            </a:r>
            <a:endParaRPr lang="en-US" dirty="0"/>
          </a:p>
        </p:txBody>
      </p:sp>
      <p:sp>
        <p:nvSpPr>
          <p:cNvPr id="5" name="Content Placeholder 4"/>
          <p:cNvSpPr>
            <a:spLocks noGrp="1"/>
          </p:cNvSpPr>
          <p:nvPr>
            <p:ph sz="half" idx="1"/>
          </p:nvPr>
        </p:nvSpPr>
        <p:spPr/>
        <p:txBody>
          <a:bodyPr>
            <a:normAutofit fontScale="85000" lnSpcReduction="20000"/>
          </a:bodyPr>
          <a:lstStyle/>
          <a:p>
            <a:endParaRPr lang="en-US" sz="2400" dirty="0" smtClean="0"/>
          </a:p>
          <a:p>
            <a:r>
              <a:rPr lang="en-US" sz="2400" dirty="0" smtClean="0"/>
              <a:t>Conversion of the Emperor Constantine in 337 CE</a:t>
            </a:r>
            <a:r>
              <a:rPr lang="en-US" dirty="0" smtClean="0"/>
              <a:t>. </a:t>
            </a:r>
          </a:p>
          <a:p>
            <a:r>
              <a:rPr lang="en-US" sz="2400" dirty="0" smtClean="0"/>
              <a:t>Christian Emperor </a:t>
            </a:r>
            <a:r>
              <a:rPr lang="en-US" sz="2400" dirty="0" err="1" smtClean="0"/>
              <a:t>favoured</a:t>
            </a:r>
            <a:r>
              <a:rPr lang="en-US" sz="2400" dirty="0" smtClean="0"/>
              <a:t> the Church: </a:t>
            </a:r>
            <a:r>
              <a:rPr lang="en-US" sz="2400" dirty="0" smtClean="0">
                <a:solidFill>
                  <a:srgbClr val="FFFF00"/>
                </a:solidFill>
              </a:rPr>
              <a:t>‘they are allowed to follow whatever worship that they wish’.</a:t>
            </a:r>
          </a:p>
          <a:p>
            <a:pPr>
              <a:buNone/>
            </a:pPr>
            <a:r>
              <a:rPr lang="en-US" sz="2400" dirty="0" smtClean="0">
                <a:solidFill>
                  <a:srgbClr val="FFFF00"/>
                </a:solidFill>
              </a:rPr>
              <a:t>	</a:t>
            </a:r>
            <a:r>
              <a:rPr lang="en-US" sz="2400" dirty="0" smtClean="0"/>
              <a:t>His influence extended to the Eastern Empire (324 CE).</a:t>
            </a:r>
          </a:p>
          <a:p>
            <a:r>
              <a:rPr lang="en-US" sz="2400" dirty="0" smtClean="0"/>
              <a:t>By 380 CE (under Theodosius I) </a:t>
            </a:r>
          </a:p>
          <a:p>
            <a:pPr>
              <a:buNone/>
            </a:pPr>
            <a:r>
              <a:rPr lang="en-US" sz="2400" dirty="0" smtClean="0"/>
              <a:t>	Christianity was the official religion of the Empire; gradually the attitude towards the Jews became more negative.</a:t>
            </a:r>
          </a:p>
          <a:p>
            <a:pPr>
              <a:buNone/>
            </a:pPr>
            <a:r>
              <a:rPr lang="en-US" sz="2400" dirty="0" smtClean="0"/>
              <a:t>	</a:t>
            </a:r>
            <a:endParaRPr lang="en-US" sz="2400" dirty="0"/>
          </a:p>
        </p:txBody>
      </p:sp>
      <p:sp>
        <p:nvSpPr>
          <p:cNvPr id="7" name="Content Placeholder 6"/>
          <p:cNvSpPr>
            <a:spLocks noGrp="1"/>
          </p:cNvSpPr>
          <p:nvPr>
            <p:ph sz="half" idx="2"/>
          </p:nvPr>
        </p:nvSpPr>
        <p:spPr/>
        <p:txBody>
          <a:bodyPr>
            <a:normAutofit fontScale="85000" lnSpcReduction="20000"/>
          </a:bodyPr>
          <a:lstStyle/>
          <a:p>
            <a:endParaRPr lang="en-US"/>
          </a:p>
        </p:txBody>
      </p:sp>
      <p:pic>
        <p:nvPicPr>
          <p:cNvPr id="6" name="Picture 5" descr="220px-Rome-Capitole-StatueConstantin.jpg"/>
          <p:cNvPicPr>
            <a:picLocks noChangeAspect="1"/>
          </p:cNvPicPr>
          <p:nvPr/>
        </p:nvPicPr>
        <p:blipFill>
          <a:blip r:embed="rId2"/>
          <a:stretch>
            <a:fillRect/>
          </a:stretch>
        </p:blipFill>
        <p:spPr>
          <a:xfrm>
            <a:off x="4648200" y="1600201"/>
            <a:ext cx="4038600" cy="4525962"/>
          </a:xfrm>
          <a:prstGeom prst="rect">
            <a:avLst/>
          </a:prstGeom>
        </p:spPr>
      </p:pic>
    </p:spTree>
    <p:extLst>
      <p:ext uri="{BB962C8B-B14F-4D97-AF65-F5344CB8AC3E}">
        <p14:creationId xmlns:p14="http://schemas.microsoft.com/office/powerpoint/2010/main" val="780980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556" dirty="0" smtClean="0"/>
              <a:t>‘Persecution’ of the Jews</a:t>
            </a:r>
            <a:r>
              <a:rPr lang="en-US" dirty="0" smtClean="0"/>
              <a:t/>
            </a:r>
            <a:br>
              <a:rPr lang="en-US" dirty="0" smtClean="0"/>
            </a:br>
            <a:endParaRPr lang="en-US" dirty="0"/>
          </a:p>
        </p:txBody>
      </p:sp>
      <p:sp>
        <p:nvSpPr>
          <p:cNvPr id="3" name="Content Placeholder 2"/>
          <p:cNvSpPr>
            <a:spLocks noGrp="1"/>
          </p:cNvSpPr>
          <p:nvPr>
            <p:ph sz="half" idx="1"/>
          </p:nvPr>
        </p:nvSpPr>
        <p:spPr>
          <a:xfrm>
            <a:off x="457200" y="1417638"/>
            <a:ext cx="4038600" cy="4983162"/>
          </a:xfrm>
        </p:spPr>
        <p:txBody>
          <a:bodyPr>
            <a:normAutofit fontScale="77500" lnSpcReduction="20000"/>
          </a:bodyPr>
          <a:lstStyle/>
          <a:p>
            <a:r>
              <a:rPr lang="en-US" dirty="0" smtClean="0"/>
              <a:t>Restriction of Jewish rights: attitude towards idolatry and Jewish separatism.</a:t>
            </a:r>
          </a:p>
          <a:p>
            <a:r>
              <a:rPr lang="en-US" dirty="0" smtClean="0"/>
              <a:t>Refusal to allow them to hold public office (Code of Theodosius in 438 CE). </a:t>
            </a:r>
          </a:p>
          <a:p>
            <a:r>
              <a:rPr lang="en-US" dirty="0" smtClean="0"/>
              <a:t>They were not allowed to:</a:t>
            </a:r>
          </a:p>
          <a:p>
            <a:pPr>
              <a:buNone/>
            </a:pPr>
            <a:r>
              <a:rPr lang="en-US" dirty="0" smtClean="0">
                <a:solidFill>
                  <a:srgbClr val="FFFF00"/>
                </a:solidFill>
              </a:rPr>
              <a:t>	</a:t>
            </a:r>
            <a:r>
              <a:rPr lang="en-US" sz="2560" dirty="0" smtClean="0">
                <a:solidFill>
                  <a:srgbClr val="FFFF00"/>
                </a:solidFill>
              </a:rPr>
              <a:t>- have Christian slaves</a:t>
            </a:r>
          </a:p>
          <a:p>
            <a:pPr>
              <a:buNone/>
            </a:pPr>
            <a:r>
              <a:rPr lang="en-US" sz="2560" dirty="0" smtClean="0">
                <a:solidFill>
                  <a:srgbClr val="FFFF00"/>
                </a:solidFill>
              </a:rPr>
              <a:t>	- proselytize</a:t>
            </a:r>
          </a:p>
          <a:p>
            <a:pPr>
              <a:buNone/>
            </a:pPr>
            <a:r>
              <a:rPr lang="en-US" sz="2560" dirty="0" smtClean="0">
                <a:solidFill>
                  <a:srgbClr val="FFFF00"/>
                </a:solidFill>
              </a:rPr>
              <a:t>	- work on behalf of the government</a:t>
            </a:r>
          </a:p>
          <a:p>
            <a:pPr>
              <a:buNone/>
            </a:pPr>
            <a:r>
              <a:rPr lang="en-US" sz="2560" dirty="0" smtClean="0">
                <a:solidFill>
                  <a:srgbClr val="FFFF00"/>
                </a:solidFill>
              </a:rPr>
              <a:t>	- belong to the military</a:t>
            </a:r>
          </a:p>
          <a:p>
            <a:pPr>
              <a:buNone/>
            </a:pPr>
            <a:r>
              <a:rPr lang="en-US" sz="2560" dirty="0" smtClean="0">
                <a:solidFill>
                  <a:srgbClr val="FFFF00"/>
                </a:solidFill>
              </a:rPr>
              <a:t>	- build new synagogues</a:t>
            </a:r>
            <a:endParaRPr lang="en-US" dirty="0" smtClean="0">
              <a:solidFill>
                <a:srgbClr val="FFFF00"/>
              </a:solidFill>
            </a:endParaRPr>
          </a:p>
        </p:txBody>
      </p:sp>
      <p:sp>
        <p:nvSpPr>
          <p:cNvPr id="4" name="Content Placeholder 3"/>
          <p:cNvSpPr>
            <a:spLocks noGrp="1"/>
          </p:cNvSpPr>
          <p:nvPr>
            <p:ph sz="half" idx="2"/>
          </p:nvPr>
        </p:nvSpPr>
        <p:spPr>
          <a:xfrm>
            <a:off x="4648200" y="1417638"/>
            <a:ext cx="4038600" cy="4708525"/>
          </a:xfrm>
        </p:spPr>
        <p:txBody>
          <a:bodyPr>
            <a:normAutofit fontScale="77500" lnSpcReduction="20000"/>
          </a:bodyPr>
          <a:lstStyle/>
          <a:p>
            <a:r>
              <a:rPr lang="en-US" dirty="0" smtClean="0"/>
              <a:t>Judaism remains a </a:t>
            </a:r>
            <a:r>
              <a:rPr lang="en-US" i="1" dirty="0" err="1" smtClean="0"/>
              <a:t>religio</a:t>
            </a:r>
            <a:r>
              <a:rPr lang="en-US" i="1" dirty="0" smtClean="0"/>
              <a:t> </a:t>
            </a:r>
            <a:r>
              <a:rPr lang="en-US" i="1" dirty="0" err="1" smtClean="0"/>
              <a:t>licita</a:t>
            </a:r>
            <a:r>
              <a:rPr lang="en-US" dirty="0" smtClean="0"/>
              <a:t>: allowed to worship according to Jewish traditions (rituals and ceremonies) and privileges as far as other religions were concerned. </a:t>
            </a:r>
          </a:p>
          <a:p>
            <a:r>
              <a:rPr lang="en-US" dirty="0" smtClean="0"/>
              <a:t>Protection of the Jews (until the second coming of Jesus) as witnesses to the truth of the Gospel that they rejected. </a:t>
            </a:r>
          </a:p>
          <a:p>
            <a:r>
              <a:rPr lang="en-US" dirty="0" smtClean="0"/>
              <a:t>Influence of Justinian I (483-565 CE) – held Jews among heretics; they were prohibited from worship; The Church took possession of their synagogues.</a:t>
            </a:r>
          </a:p>
          <a:p>
            <a:endParaRPr lang="en-US" dirty="0"/>
          </a:p>
        </p:txBody>
      </p:sp>
    </p:spTree>
    <p:extLst>
      <p:ext uri="{BB962C8B-B14F-4D97-AF65-F5344CB8AC3E}">
        <p14:creationId xmlns:p14="http://schemas.microsoft.com/office/powerpoint/2010/main" val="1593175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Church Fathers</a:t>
            </a:r>
            <a:endParaRPr lang="en-US" dirty="0"/>
          </a:p>
        </p:txBody>
      </p:sp>
      <p:sp>
        <p:nvSpPr>
          <p:cNvPr id="3" name="Content Placeholder 2"/>
          <p:cNvSpPr>
            <a:spLocks noGrp="1"/>
          </p:cNvSpPr>
          <p:nvPr>
            <p:ph sz="half" idx="1"/>
          </p:nvPr>
        </p:nvSpPr>
        <p:spPr>
          <a:xfrm>
            <a:off x="457200" y="1600200"/>
            <a:ext cx="4038600" cy="4800600"/>
          </a:xfrm>
        </p:spPr>
        <p:txBody>
          <a:bodyPr>
            <a:normAutofit fontScale="77500" lnSpcReduction="20000"/>
          </a:bodyPr>
          <a:lstStyle/>
          <a:p>
            <a:pPr>
              <a:buNone/>
            </a:pPr>
            <a:r>
              <a:rPr lang="en-US" dirty="0" smtClean="0"/>
              <a:t>Sermons against the Jews:</a:t>
            </a:r>
          </a:p>
          <a:p>
            <a:pPr>
              <a:buFontTx/>
              <a:buChar char="-"/>
            </a:pPr>
            <a:r>
              <a:rPr lang="en-US" dirty="0" smtClean="0">
                <a:solidFill>
                  <a:srgbClr val="FFFF00"/>
                </a:solidFill>
              </a:rPr>
              <a:t>Jews did not understand that the purpose of the OT was to prepare the way for the coming of Christ (Jerome)</a:t>
            </a:r>
          </a:p>
          <a:p>
            <a:pPr>
              <a:buFontTx/>
              <a:buChar char="-"/>
            </a:pPr>
            <a:r>
              <a:rPr lang="en-US" dirty="0" smtClean="0">
                <a:solidFill>
                  <a:srgbClr val="FFFF00"/>
                </a:solidFill>
              </a:rPr>
              <a:t>The Jews were responsible for ‘deicide’ when they crucified Jesus (</a:t>
            </a:r>
            <a:r>
              <a:rPr lang="en-US" dirty="0" err="1" smtClean="0">
                <a:solidFill>
                  <a:srgbClr val="FFFF00"/>
                </a:solidFill>
              </a:rPr>
              <a:t>Melito</a:t>
            </a:r>
            <a:r>
              <a:rPr lang="en-US" dirty="0" smtClean="0">
                <a:solidFill>
                  <a:srgbClr val="FFFF00"/>
                </a:solidFill>
              </a:rPr>
              <a:t> of Sardis)</a:t>
            </a:r>
          </a:p>
          <a:p>
            <a:pPr>
              <a:buFontTx/>
              <a:buChar char="-"/>
            </a:pPr>
            <a:r>
              <a:rPr lang="en-US" dirty="0" smtClean="0">
                <a:solidFill>
                  <a:srgbClr val="FFFF00"/>
                </a:solidFill>
              </a:rPr>
              <a:t>The Jews are the children of Cain and they are dispersed as divine punishment for their sins – ‘the wandering Jew’ (Augustine)</a:t>
            </a:r>
          </a:p>
          <a:p>
            <a:pPr>
              <a:buFontTx/>
              <a:buChar char="-"/>
            </a:pPr>
            <a:r>
              <a:rPr lang="en-US" dirty="0" smtClean="0">
                <a:solidFill>
                  <a:srgbClr val="FFFF00"/>
                </a:solidFill>
              </a:rPr>
              <a:t>Jewish homes are the dwelling-places of thieves and murderers (John Chrysostom).</a:t>
            </a:r>
          </a:p>
        </p:txBody>
      </p:sp>
      <p:sp>
        <p:nvSpPr>
          <p:cNvPr id="5" name="Content Placeholder 4"/>
          <p:cNvSpPr>
            <a:spLocks noGrp="1"/>
          </p:cNvSpPr>
          <p:nvPr>
            <p:ph sz="half" idx="2"/>
          </p:nvPr>
        </p:nvSpPr>
        <p:spPr/>
        <p:txBody>
          <a:bodyPr>
            <a:normAutofit fontScale="77500" lnSpcReduction="20000"/>
          </a:bodyPr>
          <a:lstStyle/>
          <a:p>
            <a:endParaRPr lang="en-US"/>
          </a:p>
        </p:txBody>
      </p:sp>
      <p:pic>
        <p:nvPicPr>
          <p:cNvPr id="4" name="Picture 3" descr="melito-of-sardis.jpg"/>
          <p:cNvPicPr>
            <a:picLocks noChangeAspect="1"/>
          </p:cNvPicPr>
          <p:nvPr/>
        </p:nvPicPr>
        <p:blipFill>
          <a:blip r:embed="rId2"/>
          <a:stretch>
            <a:fillRect/>
          </a:stretch>
        </p:blipFill>
        <p:spPr>
          <a:xfrm>
            <a:off x="4648200" y="1417637"/>
            <a:ext cx="4038600" cy="4708525"/>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Melito</a:t>
            </a:r>
            <a:r>
              <a:rPr lang="en-US" dirty="0" smtClean="0"/>
              <a:t> of Sardis (140-185 CE)</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The Bishop of Sardis, the home of one of the largest Jewish communities in Asia Minor (western Turkey).</a:t>
            </a:r>
          </a:p>
          <a:p>
            <a:r>
              <a:rPr lang="en-US" i="1" dirty="0" err="1" smtClean="0"/>
              <a:t>Peri</a:t>
            </a:r>
            <a:r>
              <a:rPr lang="en-US" i="1" dirty="0" smtClean="0"/>
              <a:t> </a:t>
            </a:r>
            <a:r>
              <a:rPr lang="en-US" i="1" dirty="0" err="1" smtClean="0"/>
              <a:t>Pascha</a:t>
            </a:r>
            <a:r>
              <a:rPr lang="en-US" i="1" dirty="0" smtClean="0"/>
              <a:t> </a:t>
            </a:r>
            <a:r>
              <a:rPr lang="en-US" dirty="0" smtClean="0"/>
              <a:t>(Concerning Passover) which was discovered in 1932: a liturgical sermon on the suffering of Christ that compares the celebration of Pesach to the Christian Easter.</a:t>
            </a:r>
          </a:p>
          <a:p>
            <a:r>
              <a:rPr lang="en-US" dirty="0" smtClean="0"/>
              <a:t>Commentary on Exodus 12 for the purpose of Christian worship.</a:t>
            </a:r>
          </a:p>
          <a:p>
            <a:r>
              <a:rPr lang="en-US" dirty="0" err="1" smtClean="0"/>
              <a:t>Melito</a:t>
            </a:r>
            <a:r>
              <a:rPr lang="en-US" dirty="0" smtClean="0"/>
              <a:t> is familiar with Jewish rituals (unleavened bread, bitter herbs).</a:t>
            </a:r>
          </a:p>
          <a:p>
            <a:r>
              <a:rPr lang="en-US" dirty="0" smtClean="0"/>
              <a:t>A response to the influence of the Jewish community on Christians in Sardis (who celebrated Easter on the same day as the Jews – 14 Nisan – rather than on a Sunday).</a:t>
            </a:r>
          </a:p>
          <a:p>
            <a:r>
              <a:rPr lang="en-US" dirty="0" smtClean="0"/>
              <a:t>The remains of a large synagogue were discovered in Sardis (an influential group in the city?)</a:t>
            </a:r>
          </a:p>
          <a:p>
            <a:pPr>
              <a:buNone/>
            </a:pPr>
            <a:endParaRPr lang="en-US" dirty="0" smtClean="0"/>
          </a:p>
        </p:txBody>
      </p:sp>
    </p:spTree>
    <p:extLst>
      <p:ext uri="{BB962C8B-B14F-4D97-AF65-F5344CB8AC3E}">
        <p14:creationId xmlns:p14="http://schemas.microsoft.com/office/powerpoint/2010/main" val="558342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Peri</a:t>
            </a:r>
            <a:r>
              <a:rPr lang="en-US" dirty="0" smtClean="0"/>
              <a:t> </a:t>
            </a:r>
            <a:r>
              <a:rPr lang="en-US" dirty="0" err="1" smtClean="0"/>
              <a:t>Pascha</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The history of Israel prepares the way for the coming of Jesus; after his appearance there is no further spiritual significance to be attached to Israel (</a:t>
            </a:r>
            <a:r>
              <a:rPr lang="en-US" dirty="0" err="1" smtClean="0"/>
              <a:t>supersessionist</a:t>
            </a:r>
            <a:r>
              <a:rPr lang="en-US" dirty="0" smtClean="0"/>
              <a:t> theology).</a:t>
            </a:r>
          </a:p>
          <a:p>
            <a:pPr>
              <a:buNone/>
            </a:pPr>
            <a:r>
              <a:rPr lang="en-US" dirty="0" smtClean="0"/>
              <a:t>	The meaning of secret symbols such as the lamb: </a:t>
            </a:r>
          </a:p>
          <a:p>
            <a:pPr>
              <a:buNone/>
            </a:pPr>
            <a:r>
              <a:rPr lang="en-US" dirty="0" smtClean="0"/>
              <a:t>	not the liberation of slaves from Egypt, because Jesus is the true Passover lamb and the Church is the ‘true Israel’.  </a:t>
            </a:r>
          </a:p>
          <a:p>
            <a:pPr>
              <a:buNone/>
            </a:pPr>
            <a:endParaRPr lang="en-US" dirty="0"/>
          </a:p>
        </p:txBody>
      </p:sp>
      <p:sp>
        <p:nvSpPr>
          <p:cNvPr id="6" name="Content Placeholder 5"/>
          <p:cNvSpPr>
            <a:spLocks noGrp="1"/>
          </p:cNvSpPr>
          <p:nvPr>
            <p:ph sz="half" idx="2"/>
          </p:nvPr>
        </p:nvSpPr>
        <p:spPr>
          <a:xfrm>
            <a:off x="5105400" y="1600200"/>
            <a:ext cx="4038600" cy="4525963"/>
          </a:xfrm>
        </p:spPr>
        <p:txBody>
          <a:bodyPr>
            <a:normAutofit fontScale="85000" lnSpcReduction="20000"/>
          </a:bodyPr>
          <a:lstStyle/>
          <a:p>
            <a:endParaRPr lang="en-US"/>
          </a:p>
        </p:txBody>
      </p:sp>
      <p:pic>
        <p:nvPicPr>
          <p:cNvPr id="5" name="Picture 4" descr="4026-large.jpg"/>
          <p:cNvPicPr>
            <a:picLocks noChangeAspect="1"/>
          </p:cNvPicPr>
          <p:nvPr/>
        </p:nvPicPr>
        <p:blipFill>
          <a:blip r:embed="rId2"/>
          <a:stretch>
            <a:fillRect/>
          </a:stretch>
        </p:blipFill>
        <p:spPr>
          <a:xfrm>
            <a:off x="5105400" y="1417638"/>
            <a:ext cx="3505200" cy="4708525"/>
          </a:xfrm>
          <a:prstGeom prst="rect">
            <a:avLst/>
          </a:prstGeom>
        </p:spPr>
      </p:pic>
    </p:spTree>
    <p:extLst>
      <p:ext uri="{BB962C8B-B14F-4D97-AF65-F5344CB8AC3E}">
        <p14:creationId xmlns:p14="http://schemas.microsoft.com/office/powerpoint/2010/main" val="1008903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Peri</a:t>
            </a:r>
            <a:r>
              <a:rPr lang="en-US" dirty="0" smtClean="0"/>
              <a:t> </a:t>
            </a:r>
            <a:r>
              <a:rPr lang="en-US" dirty="0" err="1" smtClean="0"/>
              <a:t>Pascha</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The Christian Church has replaced the Jewish nation.</a:t>
            </a:r>
          </a:p>
          <a:p>
            <a:r>
              <a:rPr lang="en-US" dirty="0" smtClean="0"/>
              <a:t>The Gospel fulfils the law of Moses; the sacrifice of Christ replaces the Temple rituals.</a:t>
            </a:r>
          </a:p>
          <a:p>
            <a:r>
              <a:rPr lang="en-US" dirty="0" smtClean="0"/>
              <a:t>Emphasis on the ‘old’ and the ‘new’, on ‘parable’ and ‘interpretation’. </a:t>
            </a:r>
          </a:p>
          <a:p>
            <a:r>
              <a:rPr lang="en-US" dirty="0" smtClean="0"/>
              <a:t>The Church has replaced the synagogue.</a:t>
            </a:r>
          </a:p>
          <a:p>
            <a:pPr>
              <a:buNone/>
            </a:pPr>
            <a:endParaRPr lang="en-US" dirty="0"/>
          </a:p>
        </p:txBody>
      </p:sp>
      <p:sp>
        <p:nvSpPr>
          <p:cNvPr id="6" name="Content Placeholder 5"/>
          <p:cNvSpPr>
            <a:spLocks noGrp="1"/>
          </p:cNvSpPr>
          <p:nvPr>
            <p:ph sz="half" idx="2"/>
          </p:nvPr>
        </p:nvSpPr>
        <p:spPr>
          <a:xfrm>
            <a:off x="5562600" y="1600200"/>
            <a:ext cx="3124200" cy="4525963"/>
          </a:xfrm>
        </p:spPr>
        <p:txBody>
          <a:bodyPr>
            <a:normAutofit fontScale="92500" lnSpcReduction="20000"/>
          </a:bodyPr>
          <a:lstStyle/>
          <a:p>
            <a:endParaRPr lang="en-US" dirty="0"/>
          </a:p>
        </p:txBody>
      </p:sp>
      <p:pic>
        <p:nvPicPr>
          <p:cNvPr id="5" name="Picture 4" descr="4026-large.jpg"/>
          <p:cNvPicPr>
            <a:picLocks noChangeAspect="1"/>
          </p:cNvPicPr>
          <p:nvPr/>
        </p:nvPicPr>
        <p:blipFill>
          <a:blip r:embed="rId2"/>
          <a:stretch>
            <a:fillRect/>
          </a:stretch>
        </p:blipFill>
        <p:spPr>
          <a:xfrm>
            <a:off x="5334000" y="1600200"/>
            <a:ext cx="3352800" cy="4708525"/>
          </a:xfrm>
          <a:prstGeom prst="rect">
            <a:avLst/>
          </a:prstGeom>
        </p:spPr>
      </p:pic>
    </p:spTree>
    <p:extLst>
      <p:ext uri="{BB962C8B-B14F-4D97-AF65-F5344CB8AC3E}">
        <p14:creationId xmlns:p14="http://schemas.microsoft.com/office/powerpoint/2010/main" val="606226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Old Israel and the Gospel</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rgbClr val="FFFF00"/>
                </a:solidFill>
              </a:rPr>
              <a:t>At one time the slaughtering of sheep was valuable,  but now it is without value because of the life of the Lord; the death of the sheep was valuable, but now it is valueless because of deliverance by the Lord…..</a:t>
            </a:r>
          </a:p>
          <a:p>
            <a:r>
              <a:rPr lang="en-US" dirty="0" smtClean="0">
                <a:solidFill>
                  <a:srgbClr val="FFFF00"/>
                </a:solidFill>
              </a:rPr>
              <a:t>The earthly Jerusalem was valuable, but now it is without value because of the heavenly Jerusalem; the narrow inheritance was valuable, but now it is valueless because of limitless grace (</a:t>
            </a:r>
            <a:r>
              <a:rPr lang="en-US" i="1" dirty="0" err="1" smtClean="0">
                <a:solidFill>
                  <a:srgbClr val="FFFF00"/>
                </a:solidFill>
              </a:rPr>
              <a:t>Peri</a:t>
            </a:r>
            <a:r>
              <a:rPr lang="en-US" i="1" dirty="0" smtClean="0">
                <a:solidFill>
                  <a:srgbClr val="FFFF00"/>
                </a:solidFill>
              </a:rPr>
              <a:t> </a:t>
            </a:r>
            <a:r>
              <a:rPr lang="en-US" i="1" dirty="0" err="1" smtClean="0">
                <a:solidFill>
                  <a:srgbClr val="FFFF00"/>
                </a:solidFill>
              </a:rPr>
              <a:t>Pascha</a:t>
            </a:r>
            <a:r>
              <a:rPr lang="en-US" i="1" dirty="0" smtClean="0">
                <a:solidFill>
                  <a:srgbClr val="FFFF00"/>
                </a:solidFill>
              </a:rPr>
              <a:t>, </a:t>
            </a:r>
            <a:r>
              <a:rPr lang="en-US" dirty="0" smtClean="0">
                <a:solidFill>
                  <a:srgbClr val="FFFF00"/>
                </a:solidFill>
              </a:rPr>
              <a:t>280-293).</a:t>
            </a:r>
          </a:p>
        </p:txBody>
      </p:sp>
    </p:spTree>
    <p:extLst>
      <p:ext uri="{BB962C8B-B14F-4D97-AF65-F5344CB8AC3E}">
        <p14:creationId xmlns:p14="http://schemas.microsoft.com/office/powerpoint/2010/main" val="1247086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Peri</a:t>
            </a:r>
            <a:r>
              <a:rPr lang="en-US" dirty="0" smtClean="0"/>
              <a:t> </a:t>
            </a:r>
            <a:r>
              <a:rPr lang="en-US" dirty="0" err="1" smtClean="0"/>
              <a:t>Pascha</a:t>
            </a:r>
            <a:r>
              <a:rPr lang="en-US" dirty="0" smtClean="0"/>
              <a:t>: The Jews and Deicide</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By the end of the homily </a:t>
            </a:r>
            <a:r>
              <a:rPr lang="en-US" dirty="0" err="1" smtClean="0"/>
              <a:t>Melito</a:t>
            </a:r>
            <a:r>
              <a:rPr lang="en-US" dirty="0" smtClean="0"/>
              <a:t> adopts a far more negative and fierce attitude towards the Jews. </a:t>
            </a:r>
          </a:p>
          <a:p>
            <a:r>
              <a:rPr lang="en-US" dirty="0" smtClean="0"/>
              <a:t>Here </a:t>
            </a:r>
            <a:r>
              <a:rPr lang="en-US" dirty="0" err="1" smtClean="0"/>
              <a:t>Melito</a:t>
            </a:r>
            <a:r>
              <a:rPr lang="en-US" dirty="0" smtClean="0"/>
              <a:t> accuses the Jews of deicide: they not only rejected Christ but killed him. This is why Israel has lost its status as the privileged nation of God. </a:t>
            </a:r>
          </a:p>
          <a:p>
            <a:r>
              <a:rPr lang="en-US" dirty="0" smtClean="0"/>
              <a:t>Israel has murdered God. By killing Jesus they rejected the God of Israel.</a:t>
            </a:r>
          </a:p>
          <a:p>
            <a:r>
              <a:rPr lang="en-US" dirty="0" smtClean="0"/>
              <a:t>It is the blindness of the Jews that prevents them from seeing God in Christ. </a:t>
            </a:r>
          </a:p>
          <a:p>
            <a:pPr>
              <a:buNone/>
            </a:pPr>
            <a:endParaRPr lang="en-US" dirty="0"/>
          </a:p>
        </p:txBody>
      </p:sp>
    </p:spTree>
    <p:extLst>
      <p:ext uri="{BB962C8B-B14F-4D97-AF65-F5344CB8AC3E}">
        <p14:creationId xmlns:p14="http://schemas.microsoft.com/office/powerpoint/2010/main" val="2067251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Melito, the Jews and Deicide</a:t>
            </a:r>
            <a:endParaRPr lang="en-US" dirty="0"/>
          </a:p>
        </p:txBody>
      </p:sp>
      <p:sp>
        <p:nvSpPr>
          <p:cNvPr id="3" name="Content Placeholder 2"/>
          <p:cNvSpPr>
            <a:spLocks noGrp="1"/>
          </p:cNvSpPr>
          <p:nvPr>
            <p:ph idx="1"/>
          </p:nvPr>
        </p:nvSpPr>
        <p:spPr/>
        <p:txBody>
          <a:bodyPr>
            <a:normAutofit fontScale="70000" lnSpcReduction="20000"/>
          </a:bodyPr>
          <a:lstStyle/>
          <a:p>
            <a:pPr>
              <a:buNone/>
            </a:pPr>
            <a:r>
              <a:rPr lang="en-US" dirty="0" smtClean="0"/>
              <a:t>	He [Christ] was killed.</a:t>
            </a:r>
          </a:p>
          <a:p>
            <a:pPr>
              <a:buNone/>
            </a:pPr>
            <a:r>
              <a:rPr lang="en-US" dirty="0" smtClean="0"/>
              <a:t>	And was he killed? In the middle of Jerusalem.</a:t>
            </a:r>
          </a:p>
          <a:p>
            <a:pPr>
              <a:buNone/>
            </a:pPr>
            <a:r>
              <a:rPr lang="en-US" dirty="0" smtClean="0"/>
              <a:t>	By whom? By Israel.</a:t>
            </a:r>
          </a:p>
          <a:p>
            <a:pPr>
              <a:buNone/>
            </a:pPr>
            <a:r>
              <a:rPr lang="en-US" dirty="0" smtClean="0"/>
              <a:t>	Why? Because he healed lepers</a:t>
            </a:r>
          </a:p>
          <a:p>
            <a:pPr>
              <a:buNone/>
            </a:pPr>
            <a:r>
              <a:rPr lang="en-US" dirty="0" smtClean="0"/>
              <a:t>	and cleansed them of their leprosy</a:t>
            </a:r>
          </a:p>
          <a:p>
            <a:pPr>
              <a:buNone/>
            </a:pPr>
            <a:r>
              <a:rPr lang="en-US" dirty="0" smtClean="0"/>
              <a:t>	and gave light to the blind</a:t>
            </a:r>
          </a:p>
          <a:p>
            <a:pPr>
              <a:buNone/>
            </a:pPr>
            <a:r>
              <a:rPr lang="en-US" dirty="0" smtClean="0"/>
              <a:t>	and he raised the dead.</a:t>
            </a:r>
          </a:p>
          <a:p>
            <a:pPr>
              <a:buNone/>
            </a:pPr>
            <a:r>
              <a:rPr lang="en-US" dirty="0" smtClean="0"/>
              <a:t>	This is why he died…..</a:t>
            </a:r>
          </a:p>
          <a:p>
            <a:pPr>
              <a:buNone/>
            </a:pPr>
            <a:r>
              <a:rPr lang="en-US" dirty="0" smtClean="0"/>
              <a:t>	What have you done, Israel? Is it not written about you: ‘You are not to shed the blood of the innocent’ (Jer. 7:6; 22:3)</a:t>
            </a:r>
          </a:p>
          <a:p>
            <a:pPr>
              <a:buNone/>
            </a:pPr>
            <a:r>
              <a:rPr lang="en-US" dirty="0" smtClean="0"/>
              <a:t>	‘I killed the Lord’, said Israel. ‘Why? Because he had to die’ (</a:t>
            </a:r>
            <a:r>
              <a:rPr lang="en-US" dirty="0" err="1" smtClean="0"/>
              <a:t>Peri</a:t>
            </a:r>
            <a:r>
              <a:rPr lang="en-US" dirty="0" smtClean="0"/>
              <a:t> </a:t>
            </a:r>
            <a:r>
              <a:rPr lang="en-US" dirty="0" err="1" smtClean="0"/>
              <a:t>Pascha</a:t>
            </a:r>
            <a:r>
              <a:rPr lang="en-US" dirty="0" smtClean="0"/>
              <a:t> 71--74).</a:t>
            </a:r>
          </a:p>
          <a:p>
            <a:endParaRPr lang="en-US" dirty="0"/>
          </a:p>
        </p:txBody>
      </p:sp>
    </p:spTree>
    <p:extLst>
      <p:ext uri="{BB962C8B-B14F-4D97-AF65-F5344CB8AC3E}">
        <p14:creationId xmlns:p14="http://schemas.microsoft.com/office/powerpoint/2010/main" val="1049264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Lateran Council</a:t>
            </a:r>
            <a:endParaRPr lang="en-US" dirty="0"/>
          </a:p>
        </p:txBody>
      </p:sp>
      <p:sp>
        <p:nvSpPr>
          <p:cNvPr id="3" name="Content Placeholder 2"/>
          <p:cNvSpPr>
            <a:spLocks noGrp="1"/>
          </p:cNvSpPr>
          <p:nvPr>
            <p:ph idx="1"/>
          </p:nvPr>
        </p:nvSpPr>
        <p:spPr/>
        <p:txBody>
          <a:bodyPr>
            <a:normAutofit fontScale="55000" lnSpcReduction="20000"/>
          </a:bodyPr>
          <a:lstStyle/>
          <a:p>
            <a:pPr>
              <a:buNone/>
            </a:pPr>
            <a:endParaRPr lang="en-US" sz="2400" dirty="0" smtClean="0">
              <a:solidFill>
                <a:srgbClr val="FFFF00"/>
              </a:solidFill>
            </a:endParaRPr>
          </a:p>
          <a:p>
            <a:r>
              <a:rPr lang="en-US" sz="4211" dirty="0" smtClean="0"/>
              <a:t>Fourth Lateran Council (1215) under the leadership of Pope Innocent III:</a:t>
            </a:r>
          </a:p>
          <a:p>
            <a:pPr>
              <a:buNone/>
            </a:pPr>
            <a:r>
              <a:rPr lang="en-US" dirty="0" smtClean="0"/>
              <a:t>	</a:t>
            </a:r>
            <a:r>
              <a:rPr lang="en-US" sz="3273" dirty="0" smtClean="0">
                <a:solidFill>
                  <a:srgbClr val="FFFF00"/>
                </a:solidFill>
              </a:rPr>
              <a:t>-  </a:t>
            </a:r>
            <a:r>
              <a:rPr lang="en-US" sz="4364" dirty="0" smtClean="0">
                <a:solidFill>
                  <a:srgbClr val="FFFF00"/>
                </a:solidFill>
              </a:rPr>
              <a:t>Jews were prohibited from appearing publicly during the feast of Passover (especially during Good Friday)</a:t>
            </a:r>
          </a:p>
          <a:p>
            <a:pPr>
              <a:buNone/>
            </a:pPr>
            <a:r>
              <a:rPr lang="en-US" sz="3273" dirty="0" smtClean="0">
                <a:solidFill>
                  <a:srgbClr val="FFFF00"/>
                </a:solidFill>
              </a:rPr>
              <a:t>	-</a:t>
            </a:r>
            <a:r>
              <a:rPr lang="en-US" sz="4500" dirty="0" smtClean="0">
                <a:solidFill>
                  <a:srgbClr val="FFFF00"/>
                </a:solidFill>
              </a:rPr>
              <a:t> Jews were expected to wear distinctive clothing.</a:t>
            </a:r>
          </a:p>
          <a:p>
            <a:pPr>
              <a:buNone/>
            </a:pPr>
            <a:endParaRPr lang="en-US" dirty="0" smtClean="0"/>
          </a:p>
          <a:p>
            <a:pPr>
              <a:buNone/>
            </a:pPr>
            <a:r>
              <a:rPr lang="en-US" dirty="0" smtClean="0">
                <a:solidFill>
                  <a:srgbClr val="CCFFCC"/>
                </a:solidFill>
              </a:rPr>
              <a:t>	</a:t>
            </a:r>
            <a:r>
              <a:rPr lang="en-US" sz="3636" dirty="0" smtClean="0">
                <a:solidFill>
                  <a:srgbClr val="CCFFCC"/>
                </a:solidFill>
              </a:rPr>
              <a:t>God made Cain a wanderer and a fugitive on earth, but he placed a mark on him, which made his head shake, in order to prevent people from approaching him in order to kill him. However, even though one should not kill  the Jews for shedding the blood of Jesus Christ… they must wander the earth until they are filled with shame and are prepared to call on the name of Jesus Christ the Lord (Innocent III).</a:t>
            </a:r>
          </a:p>
          <a:p>
            <a:pPr>
              <a:buNone/>
            </a:pPr>
            <a:endParaRPr lang="en-US" dirty="0" smtClean="0">
              <a:solidFill>
                <a:srgbClr val="CCFFCC"/>
              </a:solidFill>
            </a:endParaRPr>
          </a:p>
          <a:p>
            <a:pPr>
              <a:buNone/>
            </a:pPr>
            <a:r>
              <a:rPr lang="en-US" dirty="0" smtClean="0">
                <a:solidFill>
                  <a:srgbClr val="CCFFCC"/>
                </a:solidFill>
              </a:rPr>
              <a:t>	</a:t>
            </a:r>
            <a:endParaRPr lang="en-US" sz="4500" dirty="0"/>
          </a:p>
        </p:txBody>
      </p:sp>
    </p:spTree>
    <p:extLst>
      <p:ext uri="{BB962C8B-B14F-4D97-AF65-F5344CB8AC3E}">
        <p14:creationId xmlns:p14="http://schemas.microsoft.com/office/powerpoint/2010/main" val="154698930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224</TotalTime>
  <Words>933</Words>
  <Application>Microsoft Macintosh PowerPoint</Application>
  <PresentationFormat>On-screen Show (4:3)</PresentationFormat>
  <Paragraphs>95</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Arial</vt:lpstr>
      <vt:lpstr>Office Theme</vt:lpstr>
      <vt:lpstr>Judaism: Texts and Traditions </vt:lpstr>
      <vt:lpstr>                  The Two Testaments</vt:lpstr>
      <vt:lpstr>Developments in Early Christianity</vt:lpstr>
      <vt:lpstr>Breaking the Link?</vt:lpstr>
      <vt:lpstr>The Church Fathers and the Jews</vt:lpstr>
      <vt:lpstr>Christianity and the Roman Empire</vt:lpstr>
      <vt:lpstr>‘Persecution’ of the Jews </vt:lpstr>
      <vt:lpstr>The Church Fathers</vt:lpstr>
      <vt:lpstr>Melito of Sardis (140-185 CE)</vt:lpstr>
      <vt:lpstr>Peri Pascha</vt:lpstr>
      <vt:lpstr>Peri Pascha</vt:lpstr>
      <vt:lpstr>The Old Israel and the Gospel</vt:lpstr>
      <vt:lpstr>Peri Pascha: The Jews and Deicide</vt:lpstr>
      <vt:lpstr>Melito, the Jews and Deicide</vt:lpstr>
      <vt:lpstr>Lateran Council</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Jews in the Modern World</dc:title>
  <dc:creator>Catrin Williams</dc:creator>
  <cp:lastModifiedBy>Microsoft Office User</cp:lastModifiedBy>
  <cp:revision>23</cp:revision>
  <dcterms:created xsi:type="dcterms:W3CDTF">2013-12-09T10:40:02Z</dcterms:created>
  <dcterms:modified xsi:type="dcterms:W3CDTF">2018-02-04T22:46:29Z</dcterms:modified>
</cp:coreProperties>
</file>