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2"/>
  </p:notesMasterIdLst>
  <p:sldIdLst>
    <p:sldId id="257" r:id="rId2"/>
    <p:sldId id="294" r:id="rId3"/>
    <p:sldId id="295" r:id="rId4"/>
    <p:sldId id="296" r:id="rId5"/>
    <p:sldId id="297" r:id="rId6"/>
    <p:sldId id="298" r:id="rId7"/>
    <p:sldId id="299" r:id="rId8"/>
    <p:sldId id="300" r:id="rId9"/>
    <p:sldId id="301" r:id="rId10"/>
    <p:sldId id="302" r:id="rId11"/>
    <p:sldId id="303" r:id="rId12"/>
    <p:sldId id="304" r:id="rId13"/>
    <p:sldId id="305" r:id="rId14"/>
    <p:sldId id="306" r:id="rId15"/>
    <p:sldId id="307" r:id="rId16"/>
    <p:sldId id="308" r:id="rId17"/>
    <p:sldId id="309" r:id="rId18"/>
    <p:sldId id="310" r:id="rId19"/>
    <p:sldId id="311" r:id="rId20"/>
    <p:sldId id="31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2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21"/>
    <p:restoredTop sz="95897" autoAdjust="0"/>
  </p:normalViewPr>
  <p:slideViewPr>
    <p:cSldViewPr>
      <p:cViewPr varScale="1">
        <p:scale>
          <a:sx n="80" d="100"/>
          <a:sy n="80" d="100"/>
        </p:scale>
        <p:origin x="363" y="51"/>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D7B5F1-D0D0-49F8-9A1C-6AFE93604869}" type="datetimeFigureOut">
              <a:rPr lang="en-US" smtClean="0"/>
              <a:pPr/>
              <a:t>2/15/2022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E59C40-8A52-4801-A432-BAC6F785205A}" type="slidenum">
              <a:rPr lang="en-US" smtClean="0"/>
              <a:pPr/>
              <a:t>‹#›</a:t>
            </a:fld>
            <a:endParaRPr lang="en-US"/>
          </a:p>
        </p:txBody>
      </p:sp>
    </p:spTree>
    <p:extLst>
      <p:ext uri="{BB962C8B-B14F-4D97-AF65-F5344CB8AC3E}">
        <p14:creationId xmlns:p14="http://schemas.microsoft.com/office/powerpoint/2010/main" val="3134282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google.com/url?sa=i&amp;source=images&amp;cd=&amp;ved=0CAcQjB0&amp;url=https://www.transways.com.au/services/solutions/&amp;ei=9bz8VJrnN8iNyASXh4HYDw&amp;psig=AFQjCNFHbqjQVpXP9blVp5-Prd8sayVYWw&amp;ust=1425935990020208"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exfreight.com/international-freight.html"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hlinkClick r:id="rId3"/>
              </a:rPr>
              <a:t>www.transways.com.au</a:t>
            </a:r>
            <a:endParaRPr lang="en-US" dirty="0"/>
          </a:p>
        </p:txBody>
      </p:sp>
      <p:sp>
        <p:nvSpPr>
          <p:cNvPr id="4" name="Slide Number Placeholder 3"/>
          <p:cNvSpPr>
            <a:spLocks noGrp="1"/>
          </p:cNvSpPr>
          <p:nvPr>
            <p:ph type="sldNum" sz="quarter" idx="10"/>
          </p:nvPr>
        </p:nvSpPr>
        <p:spPr/>
        <p:txBody>
          <a:bodyPr/>
          <a:lstStyle/>
          <a:p>
            <a:fld id="{34E59C40-8A52-4801-A432-BAC6F785205A}" type="slidenum">
              <a:rPr lang="en-US" smtClean="0"/>
              <a:pPr/>
              <a:t>14</a:t>
            </a:fld>
            <a:endParaRPr lang="en-US"/>
          </a:p>
        </p:txBody>
      </p:sp>
    </p:spTree>
    <p:extLst>
      <p:ext uri="{BB962C8B-B14F-4D97-AF65-F5344CB8AC3E}">
        <p14:creationId xmlns:p14="http://schemas.microsoft.com/office/powerpoint/2010/main" val="797602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hlinkClick r:id="rId3"/>
              </a:rPr>
              <a:t>www.exfreight.com</a:t>
            </a:r>
            <a:endParaRPr lang="en-US" dirty="0"/>
          </a:p>
        </p:txBody>
      </p:sp>
      <p:sp>
        <p:nvSpPr>
          <p:cNvPr id="4" name="Slide Number Placeholder 3"/>
          <p:cNvSpPr>
            <a:spLocks noGrp="1"/>
          </p:cNvSpPr>
          <p:nvPr>
            <p:ph type="sldNum" sz="quarter" idx="10"/>
          </p:nvPr>
        </p:nvSpPr>
        <p:spPr/>
        <p:txBody>
          <a:bodyPr/>
          <a:lstStyle/>
          <a:p>
            <a:fld id="{34E59C40-8A52-4801-A432-BAC6F785205A}" type="slidenum">
              <a:rPr lang="en-US" smtClean="0"/>
              <a:pPr/>
              <a:t>15</a:t>
            </a:fld>
            <a:endParaRPr lang="en-US"/>
          </a:p>
        </p:txBody>
      </p:sp>
    </p:spTree>
    <p:extLst>
      <p:ext uri="{BB962C8B-B14F-4D97-AF65-F5344CB8AC3E}">
        <p14:creationId xmlns:p14="http://schemas.microsoft.com/office/powerpoint/2010/main" val="715704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Image</a:t>
            </a:r>
            <a:r>
              <a:rPr lang="en-US" baseline="0" dirty="0"/>
              <a:t> credit: environment </a:t>
            </a:r>
            <a:r>
              <a:rPr lang="en-US" dirty="0"/>
              <a:t>LEVX® transportation technologies; </a:t>
            </a:r>
            <a:r>
              <a:rPr lang="en-US" baseline="0" dirty="0"/>
              <a:t>social St John, New Zealand; political U.S. DOT</a:t>
            </a:r>
            <a:endParaRPr lang="en-US" dirty="0"/>
          </a:p>
        </p:txBody>
      </p:sp>
      <p:sp>
        <p:nvSpPr>
          <p:cNvPr id="4" name="Slide Number Placeholder 3"/>
          <p:cNvSpPr>
            <a:spLocks noGrp="1"/>
          </p:cNvSpPr>
          <p:nvPr>
            <p:ph type="sldNum" sz="quarter" idx="10"/>
          </p:nvPr>
        </p:nvSpPr>
        <p:spPr/>
        <p:txBody>
          <a:bodyPr/>
          <a:lstStyle/>
          <a:p>
            <a:fld id="{34E59C40-8A52-4801-A432-BAC6F785205A}" type="slidenum">
              <a:rPr lang="en-US" smtClean="0"/>
              <a:pPr/>
              <a:t>18</a:t>
            </a:fld>
            <a:endParaRPr lang="en-US"/>
          </a:p>
        </p:txBody>
      </p:sp>
    </p:spTree>
    <p:extLst>
      <p:ext uri="{BB962C8B-B14F-4D97-AF65-F5344CB8AC3E}">
        <p14:creationId xmlns:p14="http://schemas.microsoft.com/office/powerpoint/2010/main" val="7937759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52668"/>
            <a:ext cx="7772400" cy="914532"/>
          </a:xfrm>
        </p:spPr>
        <p:txBody>
          <a:bodyPr>
            <a:noAutofit/>
          </a:bodyPr>
          <a:lstStyle>
            <a:lvl1pPr>
              <a:lnSpc>
                <a:spcPct val="120000"/>
              </a:lnSpc>
              <a:defRPr sz="6000" b="1">
                <a:solidFill>
                  <a:schemeClr val="bg1"/>
                </a:solidFill>
                <a:latin typeface="+mj-lt"/>
                <a:cs typeface="Arial" panose="020B0604020202020204" pitchFamily="34" charset="0"/>
              </a:defRPr>
            </a:lvl1pPr>
          </a:lstStyle>
          <a:p>
            <a:endParaRPr lang="en-US" dirty="0"/>
          </a:p>
        </p:txBody>
      </p:sp>
      <p:sp>
        <p:nvSpPr>
          <p:cNvPr id="3" name="Subtitle 2"/>
          <p:cNvSpPr>
            <a:spLocks noGrp="1"/>
          </p:cNvSpPr>
          <p:nvPr>
            <p:ph type="subTitle" idx="1"/>
          </p:nvPr>
        </p:nvSpPr>
        <p:spPr>
          <a:xfrm>
            <a:off x="228600" y="4506310"/>
            <a:ext cx="8686800" cy="1371600"/>
          </a:xfrm>
        </p:spPr>
        <p:txBody>
          <a:bodyPr anchor="ctr">
            <a:noAutofit/>
          </a:bodyPr>
          <a:lstStyle>
            <a:lvl1pPr marL="0" indent="0" algn="ctr">
              <a:lnSpc>
                <a:spcPct val="120000"/>
              </a:lnSpc>
              <a:spcBef>
                <a:spcPts val="0"/>
              </a:spcBef>
              <a:buNone/>
              <a:defRPr sz="3600" b="1">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5" name="Content Placeholder 4"/>
          <p:cNvSpPr>
            <a:spLocks noGrp="1"/>
          </p:cNvSpPr>
          <p:nvPr>
            <p:ph sz="quarter" idx="10"/>
          </p:nvPr>
        </p:nvSpPr>
        <p:spPr>
          <a:xfrm>
            <a:off x="457200" y="6019800"/>
            <a:ext cx="8229600" cy="365760"/>
          </a:xfrm>
        </p:spPr>
        <p:txBody>
          <a:bodyPr>
            <a:noAutofit/>
          </a:bodyPr>
          <a:lstStyle>
            <a:lvl1pPr marL="0" indent="0" algn="ctr">
              <a:buNone/>
              <a:defRPr sz="1600">
                <a:solidFill>
                  <a:schemeClr val="bg1"/>
                </a:solidFill>
                <a:latin typeface="+mj-lt"/>
              </a:defRPr>
            </a:lvl1pPr>
          </a:lstStyle>
          <a:p>
            <a:pPr lvl="0"/>
            <a:r>
              <a:rPr lang="en-US" dirty="0"/>
              <a:t>Click to edit Master text styles</a:t>
            </a:r>
          </a:p>
        </p:txBody>
      </p:sp>
      <p:sp>
        <p:nvSpPr>
          <p:cNvPr id="7" name="Text Placeholder 6"/>
          <p:cNvSpPr>
            <a:spLocks noGrp="1"/>
          </p:cNvSpPr>
          <p:nvPr>
            <p:ph type="body" sz="quarter" idx="11"/>
          </p:nvPr>
        </p:nvSpPr>
        <p:spPr>
          <a:xfrm>
            <a:off x="457200" y="6532180"/>
            <a:ext cx="8229600" cy="228600"/>
          </a:xfrm>
        </p:spPr>
        <p:txBody>
          <a:bodyPr>
            <a:noAutofit/>
          </a:bodyPr>
          <a:lstStyle>
            <a:lvl1pPr marL="0" indent="0" algn="ctr">
              <a:buNone/>
              <a:defRPr sz="1200">
                <a:solidFill>
                  <a:schemeClr val="bg1"/>
                </a:solidFill>
                <a:latin typeface="+mj-lt"/>
              </a:defRPr>
            </a:lvl1pPr>
          </a:lstStyle>
          <a:p>
            <a:pPr lvl="0"/>
            <a:r>
              <a:rPr lang="en-US" dirty="0"/>
              <a:t>Click to edit Master text styles</a:t>
            </a:r>
          </a:p>
        </p:txBody>
      </p:sp>
    </p:spTree>
    <p:extLst>
      <p:ext uri="{BB962C8B-B14F-4D97-AF65-F5344CB8AC3E}">
        <p14:creationId xmlns:p14="http://schemas.microsoft.com/office/powerpoint/2010/main" val="2676624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516648"/>
            <a:ext cx="8229600" cy="1371600"/>
          </a:xfrm>
        </p:spPr>
        <p:txBody>
          <a:bodyPr>
            <a:noAutofit/>
          </a:bodyPr>
          <a:lstStyle>
            <a:lvl1pPr>
              <a:lnSpc>
                <a:spcPct val="120000"/>
              </a:lnSpc>
              <a:defRPr sz="4800" b="1">
                <a:solidFill>
                  <a:schemeClr val="bg1"/>
                </a:solidFill>
                <a:latin typeface="+mj-lt"/>
              </a:defRPr>
            </a:lvl1pPr>
          </a:lstStyle>
          <a:p>
            <a:endParaRPr lang="en-US" dirty="0"/>
          </a:p>
        </p:txBody>
      </p:sp>
    </p:spTree>
    <p:extLst>
      <p:ext uri="{BB962C8B-B14F-4D97-AF65-F5344CB8AC3E}">
        <p14:creationId xmlns:p14="http://schemas.microsoft.com/office/powerpoint/2010/main" val="676607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2195736" y="274639"/>
            <a:ext cx="6492240" cy="1005840"/>
          </a:xfrm>
        </p:spPr>
        <p:txBody>
          <a:bodyPr/>
          <a:lstStyle>
            <a:lvl1pPr algn="l">
              <a:defRPr>
                <a:latin typeface="+mj-lt"/>
              </a:defRPr>
            </a:lvl1pPr>
          </a:lstStyle>
          <a:p>
            <a:r>
              <a:rPr lang="en-US" dirty="0"/>
              <a:t>Click to edit Master title style</a:t>
            </a:r>
          </a:p>
        </p:txBody>
      </p:sp>
      <p:sp>
        <p:nvSpPr>
          <p:cNvPr id="10" name="Content Placeholder 2"/>
          <p:cNvSpPr>
            <a:spLocks noGrp="1"/>
          </p:cNvSpPr>
          <p:nvPr>
            <p:ph sz="quarter" idx="10"/>
          </p:nvPr>
        </p:nvSpPr>
        <p:spPr>
          <a:xfrm>
            <a:off x="2195736" y="1447800"/>
            <a:ext cx="6492240" cy="484632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extBox 6"/>
          <p:cNvSpPr txBox="1"/>
          <p:nvPr userDrawn="1"/>
        </p:nvSpPr>
        <p:spPr>
          <a:xfrm>
            <a:off x="19050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8" name="TextBox 7"/>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Tree>
    <p:extLst>
      <p:ext uri="{BB962C8B-B14F-4D97-AF65-F5344CB8AC3E}">
        <p14:creationId xmlns:p14="http://schemas.microsoft.com/office/powerpoint/2010/main" val="12295876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1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836712"/>
            <a:ext cx="8229600" cy="1143000"/>
          </a:xfrm>
        </p:spPr>
        <p:txBody>
          <a:bodyPr/>
          <a:lstStyle>
            <a:lvl1pPr>
              <a:defRPr b="0">
                <a:latin typeface="Rockwell" pitchFamily="18" charset="0"/>
              </a:defRPr>
            </a:lvl1pPr>
          </a:lstStyle>
          <a:p>
            <a:r>
              <a:rPr lang="en-US" dirty="0"/>
              <a:t>Title</a:t>
            </a:r>
          </a:p>
        </p:txBody>
      </p:sp>
      <p:sp>
        <p:nvSpPr>
          <p:cNvPr id="3" name="Content Placeholder 2"/>
          <p:cNvSpPr>
            <a:spLocks noGrp="1"/>
          </p:cNvSpPr>
          <p:nvPr>
            <p:ph idx="1"/>
          </p:nvPr>
        </p:nvSpPr>
        <p:spPr>
          <a:xfrm>
            <a:off x="457200" y="1988839"/>
            <a:ext cx="8229600" cy="4137324"/>
          </a:xfrm>
        </p:spPr>
        <p:txBody>
          <a:bodyPr>
            <a:noAutofit/>
          </a:bodyPr>
          <a:lstStyle>
            <a:lvl1pPr marL="0" indent="0" algn="ctr">
              <a:lnSpc>
                <a:spcPct val="100000"/>
              </a:lnSpc>
              <a:spcBef>
                <a:spcPts val="0"/>
              </a:spcBef>
              <a:buNone/>
              <a:defRPr sz="2800">
                <a:latin typeface="Constantia" pitchFamily="18" charset="0"/>
              </a:defRPr>
            </a:lvl1pPr>
          </a:lstStyle>
          <a:p>
            <a:pPr lvl="0"/>
            <a:endParaRPr lang="en-US" dirty="0"/>
          </a:p>
        </p:txBody>
      </p:sp>
      <p:sp>
        <p:nvSpPr>
          <p:cNvPr id="5" name="Footer Placeholder 4"/>
          <p:cNvSpPr>
            <a:spLocks noGrp="1"/>
          </p:cNvSpPr>
          <p:nvPr>
            <p:ph type="ftr" sz="quarter" idx="11"/>
          </p:nvPr>
        </p:nvSpPr>
        <p:spPr>
          <a:xfrm>
            <a:off x="152400" y="6492875"/>
            <a:ext cx="7543800" cy="365125"/>
          </a:xfrm>
        </p:spPr>
        <p:txBody>
          <a:bodyPr/>
          <a:lstStyle>
            <a:lvl1pPr algn="l">
              <a:defRPr sz="800">
                <a:solidFill>
                  <a:schemeClr val="tx1">
                    <a:lumMod val="65000"/>
                    <a:lumOff val="35000"/>
                  </a:schemeClr>
                </a:solidFill>
                <a:latin typeface="Rockwell" pitchFamily="18" charset="0"/>
              </a:defRPr>
            </a:lvl1pPr>
          </a:lstStyle>
          <a:p>
            <a:r>
              <a:rPr lang="en-US"/>
              <a:t>© 2015 Cengage Learning. All Rights Reserved. May not be scanned, copied  or duplicated, or posted to a publicly accessible website, in whole or in part. </a:t>
            </a:r>
            <a:endParaRPr lang="en-US" dirty="0"/>
          </a:p>
        </p:txBody>
      </p:sp>
      <p:sp>
        <p:nvSpPr>
          <p:cNvPr id="6" name="Slide Number Placeholder 5"/>
          <p:cNvSpPr>
            <a:spLocks noGrp="1"/>
          </p:cNvSpPr>
          <p:nvPr>
            <p:ph type="sldNum" sz="quarter" idx="12"/>
          </p:nvPr>
        </p:nvSpPr>
        <p:spPr>
          <a:xfrm>
            <a:off x="7696200" y="6356351"/>
            <a:ext cx="990600" cy="365125"/>
          </a:xfrm>
        </p:spPr>
        <p:txBody>
          <a:bodyPr/>
          <a:lstStyle>
            <a:lvl1pPr>
              <a:defRPr>
                <a:latin typeface="Rockwell" pitchFamily="18" charset="0"/>
              </a:defRPr>
            </a:lvl1pPr>
          </a:lstStyle>
          <a:p>
            <a:fld id="{52713451-F6E1-4628-A8E3-1405590B0C33}"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36493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0" y="807720"/>
            <a:ext cx="9144000" cy="82296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752600"/>
            <a:ext cx="8229600" cy="457200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Tree>
    <p:extLst>
      <p:ext uri="{BB962C8B-B14F-4D97-AF65-F5344CB8AC3E}">
        <p14:creationId xmlns:p14="http://schemas.microsoft.com/office/powerpoint/2010/main" val="2236493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0" y="807720"/>
            <a:ext cx="91440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8229600" cy="429768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Tree>
    <p:extLst>
      <p:ext uri="{BB962C8B-B14F-4D97-AF65-F5344CB8AC3E}">
        <p14:creationId xmlns:p14="http://schemas.microsoft.com/office/powerpoint/2010/main" val="1187234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0" y="807720"/>
            <a:ext cx="91440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4023360" cy="429768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
        <p:nvSpPr>
          <p:cNvPr id="8" name="Content Placeholder 8"/>
          <p:cNvSpPr>
            <a:spLocks noGrp="1"/>
          </p:cNvSpPr>
          <p:nvPr>
            <p:ph sz="quarter" idx="14"/>
          </p:nvPr>
        </p:nvSpPr>
        <p:spPr>
          <a:xfrm>
            <a:off x="4663440" y="1981200"/>
            <a:ext cx="4023360" cy="429768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21615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0" y="807720"/>
            <a:ext cx="91440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8229600" cy="210312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
        <p:nvSpPr>
          <p:cNvPr id="8" name="Content Placeholder 8"/>
          <p:cNvSpPr>
            <a:spLocks noGrp="1"/>
          </p:cNvSpPr>
          <p:nvPr>
            <p:ph sz="quarter" idx="14"/>
          </p:nvPr>
        </p:nvSpPr>
        <p:spPr>
          <a:xfrm>
            <a:off x="457200" y="4191000"/>
            <a:ext cx="8229600" cy="210312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92487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Title and Content 2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userDrawn="1"/>
        </p:nvSpPr>
        <p:spPr>
          <a:xfrm>
            <a:off x="0" y="762000"/>
            <a:ext cx="9144000" cy="1600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0" y="807720"/>
            <a:ext cx="9144000" cy="1097280"/>
          </a:xfrm>
        </p:spPr>
        <p:txBody>
          <a:bodyPr>
            <a:normAutofit/>
          </a:bodyPr>
          <a:lstStyle>
            <a:lvl1pPr>
              <a:defRPr sz="4000">
                <a:latin typeface="+mj-lt"/>
              </a:defRPr>
            </a:lvl1pPr>
          </a:lstStyle>
          <a:p>
            <a:r>
              <a:rPr lang="en-US" dirty="0"/>
              <a:t>Click to edit Master title style</a:t>
            </a:r>
          </a:p>
        </p:txBody>
      </p:sp>
      <p:sp>
        <p:nvSpPr>
          <p:cNvPr id="9" name="Content Placeholder 8"/>
          <p:cNvSpPr>
            <a:spLocks noGrp="1"/>
          </p:cNvSpPr>
          <p:nvPr>
            <p:ph sz="quarter" idx="13"/>
          </p:nvPr>
        </p:nvSpPr>
        <p:spPr>
          <a:xfrm>
            <a:off x="457200" y="19812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Box 9"/>
          <p:cNvSpPr txBox="1"/>
          <p:nvPr userDrawn="1"/>
        </p:nvSpPr>
        <p:spPr>
          <a:xfrm>
            <a:off x="457200" y="6448097"/>
            <a:ext cx="6620723" cy="246221"/>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a:t>© 2019 Cengage. May not be scanned, copied  or duplicated, or posted to a publicly accessible website, in whole or in part. </a:t>
            </a:r>
          </a:p>
        </p:txBody>
      </p:sp>
      <p:sp>
        <p:nvSpPr>
          <p:cNvPr id="12" name="TextBox 11"/>
          <p:cNvSpPr txBox="1"/>
          <p:nvPr userDrawn="1"/>
        </p:nvSpPr>
        <p:spPr>
          <a:xfrm>
            <a:off x="8442960" y="6448097"/>
            <a:ext cx="548640" cy="276999"/>
          </a:xfrm>
          <a:prstGeom prst="rect">
            <a:avLst/>
          </a:prstGeom>
          <a:noFill/>
        </p:spPr>
        <p:txBody>
          <a:bodyPr wrap="none" rtlCol="0">
            <a:spAutoFit/>
          </a:bodyPr>
          <a:lstStyle/>
          <a:p>
            <a:pPr algn="r"/>
            <a:fld id="{9452F392-83E4-4E80-8DD9-B50ECB2F8C1D}" type="slidenum">
              <a:rPr lang="en-US" sz="1200" smtClean="0"/>
              <a:pPr algn="r"/>
              <a:t>‹#›</a:t>
            </a:fld>
            <a:endParaRPr lang="en-US" sz="1200" dirty="0"/>
          </a:p>
        </p:txBody>
      </p:sp>
      <p:sp>
        <p:nvSpPr>
          <p:cNvPr id="8" name="Content Placeholder 8"/>
          <p:cNvSpPr>
            <a:spLocks noGrp="1"/>
          </p:cNvSpPr>
          <p:nvPr>
            <p:ph sz="quarter" idx="14"/>
          </p:nvPr>
        </p:nvSpPr>
        <p:spPr>
          <a:xfrm>
            <a:off x="457200" y="30988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8"/>
          <p:cNvSpPr>
            <a:spLocks noGrp="1"/>
          </p:cNvSpPr>
          <p:nvPr>
            <p:ph sz="quarter" idx="15"/>
          </p:nvPr>
        </p:nvSpPr>
        <p:spPr>
          <a:xfrm>
            <a:off x="457200" y="42164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8"/>
          <p:cNvSpPr>
            <a:spLocks noGrp="1"/>
          </p:cNvSpPr>
          <p:nvPr>
            <p:ph sz="quarter" idx="16"/>
          </p:nvPr>
        </p:nvSpPr>
        <p:spPr>
          <a:xfrm>
            <a:off x="457200" y="5334000"/>
            <a:ext cx="8229600" cy="1005840"/>
          </a:xfrm>
        </p:spPr>
        <p:txBody>
          <a:bodyPr/>
          <a:lstStyle>
            <a:lvl1pPr marL="342900" indent="-342900">
              <a:buSzPct val="100000"/>
              <a:buFont typeface="Arial" panose="020B0604020202020204" pitchFamily="34" charset="0"/>
              <a:buChar char="•"/>
              <a:defRPr>
                <a:latin typeface="+mj-lt"/>
              </a:defRPr>
            </a:lvl1pPr>
            <a:lvl2pPr marL="742950" indent="-285750">
              <a:buSzPct val="100000"/>
              <a:buFont typeface="Arial" panose="020B0604020202020204" pitchFamily="34" charset="0"/>
              <a:buChar char="•"/>
              <a:defRPr>
                <a:latin typeface="+mj-lt"/>
              </a:defRPr>
            </a:lvl2pPr>
            <a:lvl3pPr marL="1143000" indent="-228600">
              <a:buSzPct val="100000"/>
              <a:buFont typeface="Arial" panose="020B0604020202020204" pitchFamily="34" charset="0"/>
              <a:buChar char="•"/>
              <a:defRPr>
                <a:latin typeface="+mj-lt"/>
              </a:defRPr>
            </a:lvl3pPr>
            <a:lvl4pPr marL="1600200" indent="-228600">
              <a:buSzPct val="100000"/>
              <a:buFont typeface="Arial" panose="020B0604020202020204" pitchFamily="34" charset="0"/>
              <a:buChar char="•"/>
              <a:defRPr>
                <a:latin typeface="+mj-lt"/>
              </a:defRPr>
            </a:lvl4pPr>
            <a:lvl5pPr marL="2057400" indent="-228600">
              <a:buSzPct val="100000"/>
              <a:buFont typeface="Arial" panose="020B0604020202020204" pitchFamily="34" charset="0"/>
              <a:buChar cha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52836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2_Title Slide - Templateswise.com">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485118"/>
            <a:ext cx="7772400" cy="914532"/>
          </a:xfrm>
        </p:spPr>
        <p:txBody>
          <a:bodyPr/>
          <a:lstStyle>
            <a:lvl1pPr>
              <a:lnSpc>
                <a:spcPct val="120000"/>
              </a:lnSpc>
              <a:defRPr sz="4000">
                <a:solidFill>
                  <a:schemeClr val="bg1"/>
                </a:solidFill>
                <a:latin typeface="Rockwell" pitchFamily="18" charset="0"/>
              </a:defRPr>
            </a:lvl1pPr>
          </a:lstStyle>
          <a:p>
            <a:endParaRPr lang="en-US" dirty="0"/>
          </a:p>
        </p:txBody>
      </p:sp>
      <p:sp>
        <p:nvSpPr>
          <p:cNvPr id="3" name="Subtitle 2"/>
          <p:cNvSpPr>
            <a:spLocks noGrp="1"/>
          </p:cNvSpPr>
          <p:nvPr>
            <p:ph type="subTitle" idx="1"/>
          </p:nvPr>
        </p:nvSpPr>
        <p:spPr>
          <a:xfrm>
            <a:off x="1371600" y="5157192"/>
            <a:ext cx="6400800" cy="790939"/>
          </a:xfrm>
        </p:spPr>
        <p:txBody>
          <a:bodyPr>
            <a:normAutofit/>
          </a:bodyPr>
          <a:lstStyle>
            <a:lvl1pPr marL="0" indent="0" algn="ctr">
              <a:lnSpc>
                <a:spcPct val="120000"/>
              </a:lnSpc>
              <a:spcBef>
                <a:spcPts val="0"/>
              </a:spcBef>
              <a:buNone/>
              <a:defRPr sz="2800">
                <a:solidFill>
                  <a:schemeClr val="bg1"/>
                </a:solidFill>
                <a:latin typeface="Constantia"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Tree>
    <p:extLst>
      <p:ext uri="{BB962C8B-B14F-4D97-AF65-F5344CB8AC3E}">
        <p14:creationId xmlns:p14="http://schemas.microsoft.com/office/powerpoint/2010/main" val="698852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noProof="0"/>
              <a:t>Click to edit Master title style</a:t>
            </a:r>
            <a:endParaRPr lang="en-US" noProof="0" dirty="0"/>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5" name="Footer Placeholder 4"/>
          <p:cNvSpPr>
            <a:spLocks noGrp="1"/>
          </p:cNvSpPr>
          <p:nvPr>
            <p:ph type="ftr" sz="quarter" idx="3"/>
          </p:nvPr>
        </p:nvSpPr>
        <p:spPr>
          <a:xfrm>
            <a:off x="457200" y="6356351"/>
            <a:ext cx="7086600" cy="365125"/>
          </a:xfrm>
          <a:prstGeom prst="rect">
            <a:avLst/>
          </a:prstGeom>
        </p:spPr>
        <p:txBody>
          <a:bodyPr vert="horz" lIns="91440" tIns="45720" rIns="91440" bIns="45720" rtlCol="0" anchor="ctr"/>
          <a:lstStyle>
            <a:lvl1pPr algn="l">
              <a:defRPr sz="1000">
                <a:solidFill>
                  <a:schemeClr val="tx1">
                    <a:tint val="75000"/>
                  </a:schemeClr>
                </a:solidFill>
                <a:latin typeface="Rockwell" pitchFamily="18" charset="0"/>
              </a:defRPr>
            </a:lvl1pPr>
          </a:lstStyle>
          <a:p>
            <a:r>
              <a:rPr lang="en-US">
                <a:solidFill>
                  <a:prstClr val="black">
                    <a:tint val="75000"/>
                  </a:prstClr>
                </a:solidFill>
              </a:rPr>
              <a:t>© 2015 Cengage Learning. All Rights Reserved. May not be scanned, copied  or duplicated, or posted to a publicly accessible website, in whole or in part. </a:t>
            </a:r>
            <a:endParaRPr lang="en-US" dirty="0">
              <a:solidFill>
                <a:prstClr val="black">
                  <a:tint val="75000"/>
                </a:prstClr>
              </a:solidFill>
            </a:endParaRPr>
          </a:p>
        </p:txBody>
      </p:sp>
      <p:sp>
        <p:nvSpPr>
          <p:cNvPr id="6" name="Slide Number Placeholder 5"/>
          <p:cNvSpPr>
            <a:spLocks noGrp="1"/>
          </p:cNvSpPr>
          <p:nvPr>
            <p:ph type="sldNum" sz="quarter" idx="4"/>
          </p:nvPr>
        </p:nvSpPr>
        <p:spPr>
          <a:xfrm>
            <a:off x="7543800" y="6356351"/>
            <a:ext cx="1143000" cy="365125"/>
          </a:xfrm>
          <a:prstGeom prst="rect">
            <a:avLst/>
          </a:prstGeom>
        </p:spPr>
        <p:txBody>
          <a:bodyPr vert="horz" lIns="91440" tIns="45720" rIns="91440" bIns="45720" rtlCol="0" anchor="ctr"/>
          <a:lstStyle>
            <a:lvl1pPr algn="r">
              <a:defRPr sz="1400">
                <a:solidFill>
                  <a:schemeClr val="tx1">
                    <a:tint val="75000"/>
                  </a:schemeClr>
                </a:solidFill>
                <a:latin typeface="Rockwell" pitchFamily="18" charset="0"/>
              </a:defRPr>
            </a:lvl1pPr>
          </a:lstStyle>
          <a:p>
            <a:fld id="{52713451-F6E1-4628-A8E3-1405590B0C33}"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678416930"/>
      </p:ext>
    </p:extLst>
  </p:cSld>
  <p:clrMap bg1="lt1" tx1="dk1" bg2="lt2" tx2="dk2" accent1="accent1" accent2="accent2" accent3="accent3" accent4="accent4" accent5="accent5" accent6="accent6" hlink="hlink" folHlink="folHlink"/>
  <p:sldLayoutIdLst>
    <p:sldLayoutId id="2147483661" r:id="rId1"/>
    <p:sldLayoutId id="2147483665" r:id="rId2"/>
    <p:sldLayoutId id="2147483662" r:id="rId3"/>
    <p:sldLayoutId id="2147483664" r:id="rId4"/>
    <p:sldLayoutId id="2147483663" r:id="rId5"/>
    <p:sldLayoutId id="2147483669" r:id="rId6"/>
    <p:sldLayoutId id="2147483666" r:id="rId7"/>
    <p:sldLayoutId id="2147483667" r:id="rId8"/>
    <p:sldLayoutId id="2147483668" r:id="rId9"/>
    <p:sldLayoutId id="2147483670" r:id="rId10"/>
  </p:sldLayoutIdLst>
  <p:hf hdr="0" dt="0"/>
  <p:txStyles>
    <p:titleStyle>
      <a:lvl1pPr algn="ctr" defTabSz="914400" rtl="0" eaLnBrk="1" latinLnBrk="0" hangingPunct="1">
        <a:spcBef>
          <a:spcPct val="0"/>
        </a:spcBef>
        <a:buNone/>
        <a:defRPr sz="4400" kern="1200">
          <a:solidFill>
            <a:schemeClr val="tx1"/>
          </a:solidFill>
          <a:latin typeface="Rockwell" pitchFamily="18" charset="0"/>
          <a:ea typeface="+mj-ea"/>
          <a:cs typeface="+mj-cs"/>
        </a:defRPr>
      </a:lvl1pPr>
    </p:titleStyle>
    <p:bodyStyle>
      <a:lvl1pPr marL="342900" indent="-342900" algn="l" defTabSz="914400" rtl="0" eaLnBrk="1" latinLnBrk="0" hangingPunct="1">
        <a:spcBef>
          <a:spcPts val="0"/>
        </a:spcBef>
        <a:spcAft>
          <a:spcPts val="1000"/>
        </a:spcAft>
        <a:buClr>
          <a:schemeClr val="accent5">
            <a:lumMod val="75000"/>
          </a:schemeClr>
        </a:buClr>
        <a:buSzPct val="80000"/>
        <a:buFont typeface="Wingdings 2" pitchFamily="18" charset="2"/>
        <a:buChar char=""/>
        <a:defRPr sz="3200" kern="1200">
          <a:solidFill>
            <a:schemeClr val="tx1"/>
          </a:solidFill>
          <a:latin typeface="Constantia" pitchFamily="18" charset="0"/>
          <a:ea typeface="+mn-ea"/>
          <a:cs typeface="+mn-cs"/>
        </a:defRPr>
      </a:lvl1pPr>
      <a:lvl2pPr marL="742950" indent="-285750" algn="l" defTabSz="914400" rtl="0" eaLnBrk="1" latinLnBrk="0" hangingPunct="1">
        <a:spcBef>
          <a:spcPts val="0"/>
        </a:spcBef>
        <a:spcAft>
          <a:spcPts val="800"/>
        </a:spcAft>
        <a:buClr>
          <a:schemeClr val="accent5"/>
        </a:buClr>
        <a:buSzPct val="80000"/>
        <a:buFont typeface="Webdings" pitchFamily="18" charset="2"/>
        <a:buChar char=""/>
        <a:defRPr sz="2800" kern="1200">
          <a:solidFill>
            <a:schemeClr val="tx1"/>
          </a:solidFill>
          <a:latin typeface="Constantia" pitchFamily="18" charset="0"/>
          <a:ea typeface="+mn-ea"/>
          <a:cs typeface="+mn-cs"/>
        </a:defRPr>
      </a:lvl2pPr>
      <a:lvl3pPr marL="1143000" indent="-228600" algn="l" defTabSz="914400" rtl="0" eaLnBrk="1" latinLnBrk="0" hangingPunct="1">
        <a:spcBef>
          <a:spcPts val="0"/>
        </a:spcBef>
        <a:spcAft>
          <a:spcPts val="300"/>
        </a:spcAft>
        <a:buClr>
          <a:schemeClr val="accent2"/>
        </a:buClr>
        <a:buSzPct val="80000"/>
        <a:buFont typeface="Wingdings" pitchFamily="2" charset="2"/>
        <a:buChar char=""/>
        <a:defRPr sz="2400" kern="1200">
          <a:solidFill>
            <a:schemeClr val="tx1"/>
          </a:solidFill>
          <a:latin typeface="Constantia" pitchFamily="18" charset="0"/>
          <a:ea typeface="+mn-ea"/>
          <a:cs typeface="+mn-cs"/>
        </a:defRPr>
      </a:lvl3pPr>
      <a:lvl4pPr marL="1600200" indent="-228600" algn="l" defTabSz="914400" rtl="0" eaLnBrk="1" latinLnBrk="0" hangingPunct="1">
        <a:spcBef>
          <a:spcPts val="0"/>
        </a:spcBef>
        <a:spcAft>
          <a:spcPts val="300"/>
        </a:spcAft>
        <a:buSzPct val="80000"/>
        <a:buFont typeface="Arial" panose="020B0604020202020204" pitchFamily="34" charset="0"/>
        <a:buChar char="–"/>
        <a:defRPr sz="2000" kern="1200">
          <a:solidFill>
            <a:schemeClr val="tx1"/>
          </a:solidFill>
          <a:latin typeface="Constantia" pitchFamily="18" charset="0"/>
          <a:ea typeface="+mn-ea"/>
          <a:cs typeface="+mn-cs"/>
        </a:defRPr>
      </a:lvl4pPr>
      <a:lvl5pPr marL="2057400" indent="-228600" algn="l" defTabSz="914400" rtl="0" eaLnBrk="1" latinLnBrk="0" hangingPunct="1">
        <a:spcBef>
          <a:spcPts val="0"/>
        </a:spcBef>
        <a:spcAft>
          <a:spcPts val="300"/>
        </a:spcAft>
        <a:buClr>
          <a:schemeClr val="accent2"/>
        </a:buClr>
        <a:buSzPct val="80000"/>
        <a:buFont typeface="Arial" panose="020B0604020202020204" pitchFamily="34" charset="0"/>
        <a:buChar char="»"/>
        <a:defRPr sz="2000" kern="1200">
          <a:solidFill>
            <a:schemeClr val="tx1"/>
          </a:solidFill>
          <a:latin typeface="Constantia" pitchFamily="18" charset="0"/>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US" sz="6000" dirty="0"/>
              <a:t>CHAPTER 2</a:t>
            </a:r>
          </a:p>
        </p:txBody>
      </p:sp>
      <p:sp>
        <p:nvSpPr>
          <p:cNvPr id="6" name="Subtitle 2"/>
          <p:cNvSpPr>
            <a:spLocks noGrp="1"/>
          </p:cNvSpPr>
          <p:nvPr>
            <p:ph type="subTitle" idx="1"/>
          </p:nvPr>
        </p:nvSpPr>
        <p:spPr/>
        <p:txBody>
          <a:bodyPr/>
          <a:lstStyle/>
          <a:p>
            <a:r>
              <a:rPr lang="en-US" dirty="0"/>
              <a:t>TRANSPORTATION AND THE ECONOMY</a:t>
            </a:r>
          </a:p>
        </p:txBody>
      </p:sp>
      <p:sp>
        <p:nvSpPr>
          <p:cNvPr id="4" name="Content Placeholder 3"/>
          <p:cNvSpPr>
            <a:spLocks noGrp="1"/>
          </p:cNvSpPr>
          <p:nvPr>
            <p:ph sz="quarter" idx="10"/>
          </p:nvPr>
        </p:nvSpPr>
        <p:spPr>
          <a:xfrm>
            <a:off x="457200" y="5943600"/>
            <a:ext cx="8229600" cy="502920"/>
          </a:xfrm>
        </p:spPr>
        <p:txBody>
          <a:bodyPr/>
          <a:lstStyle/>
          <a:p>
            <a:pPr>
              <a:spcAft>
                <a:spcPts val="0"/>
              </a:spcAft>
            </a:pPr>
            <a:r>
              <a:rPr lang="en-US" sz="1400" b="1" dirty="0"/>
              <a:t>Transportation: A Global Supply Chain Perspective (9e) </a:t>
            </a:r>
          </a:p>
          <a:p>
            <a:pPr>
              <a:spcAft>
                <a:spcPts val="0"/>
              </a:spcAft>
            </a:pPr>
            <a:r>
              <a:rPr lang="en-US" sz="1400" dirty="0" err="1"/>
              <a:t>Novack</a:t>
            </a:r>
            <a:r>
              <a:rPr lang="en-US" sz="1400" dirty="0"/>
              <a:t>, Gibson, Suzuki, and Coyle</a:t>
            </a:r>
          </a:p>
        </p:txBody>
      </p:sp>
      <p:sp>
        <p:nvSpPr>
          <p:cNvPr id="5" name="Text Placeholder 4"/>
          <p:cNvSpPr>
            <a:spLocks noGrp="1"/>
          </p:cNvSpPr>
          <p:nvPr>
            <p:ph type="body" sz="quarter" idx="11"/>
          </p:nvPr>
        </p:nvSpPr>
        <p:spPr>
          <a:xfrm>
            <a:off x="457200" y="6477000"/>
            <a:ext cx="8229600" cy="228600"/>
          </a:xfrm>
        </p:spPr>
        <p:txBody>
          <a:bodyPr/>
          <a:lstStyle/>
          <a:p>
            <a:r>
              <a:rPr lang="en-US" dirty="0"/>
              <a:t>© 2019 Cengage. May not be scanned, copied  or duplicated, or posted to a publicly accessible website, in whole or in part. </a:t>
            </a:r>
          </a:p>
        </p:txBody>
      </p:sp>
    </p:spTree>
    <p:extLst>
      <p:ext uri="{BB962C8B-B14F-4D97-AF65-F5344CB8AC3E}">
        <p14:creationId xmlns:p14="http://schemas.microsoft.com/office/powerpoint/2010/main" val="3979024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Outline</a:t>
            </a:r>
          </a:p>
        </p:txBody>
      </p:sp>
      <p:sp>
        <p:nvSpPr>
          <p:cNvPr id="3" name="Content Placeholder 2"/>
          <p:cNvSpPr>
            <a:spLocks noGrp="1"/>
          </p:cNvSpPr>
          <p:nvPr>
            <p:ph sz="quarter" idx="10"/>
          </p:nvPr>
        </p:nvSpPr>
        <p:spPr>
          <a:prstGeom prst="rect">
            <a:avLst/>
          </a:prstGeom>
        </p:spPr>
        <p:txBody>
          <a:bodyPr/>
          <a:lstStyle/>
          <a:p>
            <a:pPr>
              <a:spcAft>
                <a:spcPts val="1800"/>
              </a:spcAft>
            </a:pPr>
            <a:r>
              <a:rPr lang="en-US" sz="3200" dirty="0"/>
              <a:t>Economics of transportation</a:t>
            </a:r>
          </a:p>
          <a:p>
            <a:pPr>
              <a:spcAft>
                <a:spcPts val="1800"/>
              </a:spcAft>
            </a:pPr>
            <a:r>
              <a:rPr lang="en-US" sz="3200" dirty="0"/>
              <a:t>Transport measurement units</a:t>
            </a:r>
          </a:p>
          <a:p>
            <a:pPr>
              <a:spcAft>
                <a:spcPts val="1800"/>
              </a:spcAft>
            </a:pPr>
            <a:r>
              <a:rPr lang="en-US" sz="3200" dirty="0"/>
              <a:t>Significance of transportation from a historical, environmental, social, and political perspective</a:t>
            </a:r>
            <a:endParaRPr lang="en-US" sz="2400" dirty="0"/>
          </a:p>
        </p:txBody>
      </p:sp>
    </p:spTree>
    <p:extLst>
      <p:ext uri="{BB962C8B-B14F-4D97-AF65-F5344CB8AC3E}">
        <p14:creationId xmlns:p14="http://schemas.microsoft.com/office/powerpoint/2010/main" val="4122936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555D-BFE4-4FBE-B9FC-AB71AA2FBFB1}"/>
              </a:ext>
            </a:extLst>
          </p:cNvPr>
          <p:cNvSpPr>
            <a:spLocks noGrp="1"/>
          </p:cNvSpPr>
          <p:nvPr>
            <p:ph type="ctrTitle"/>
          </p:nvPr>
        </p:nvSpPr>
        <p:spPr/>
        <p:txBody>
          <a:bodyPr/>
          <a:lstStyle/>
          <a:p>
            <a:r>
              <a:rPr lang="en-US" dirty="0"/>
              <a:t>Economics of Transportation</a:t>
            </a:r>
          </a:p>
        </p:txBody>
      </p:sp>
    </p:spTree>
    <p:extLst>
      <p:ext uri="{BB962C8B-B14F-4D97-AF65-F5344CB8AC3E}">
        <p14:creationId xmlns:p14="http://schemas.microsoft.com/office/powerpoint/2010/main" val="3479728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800" dirty="0"/>
              <a:t>Economics of Transportation </a:t>
            </a:r>
            <a:r>
              <a:rPr lang="en-US" sz="1800" dirty="0"/>
              <a:t>(1)</a:t>
            </a:r>
            <a:endParaRPr lang="en-US" sz="3800" dirty="0"/>
          </a:p>
        </p:txBody>
      </p:sp>
      <p:sp>
        <p:nvSpPr>
          <p:cNvPr id="3" name="Content Placeholder 2"/>
          <p:cNvSpPr>
            <a:spLocks noGrp="1"/>
          </p:cNvSpPr>
          <p:nvPr>
            <p:ph sz="quarter" idx="10"/>
          </p:nvPr>
        </p:nvSpPr>
        <p:spPr>
          <a:prstGeom prst="rect">
            <a:avLst/>
          </a:prstGeom>
        </p:spPr>
        <p:txBody>
          <a:bodyPr>
            <a:normAutofit lnSpcReduction="10000"/>
          </a:bodyPr>
          <a:lstStyle/>
          <a:p>
            <a:pPr>
              <a:spcAft>
                <a:spcPts val="600"/>
              </a:spcAft>
            </a:pPr>
            <a:r>
              <a:rPr lang="en-US" sz="2400" dirty="0"/>
              <a:t>Transportation demand = a request to move a given weight or amount of cargo a specific distance between two specific points</a:t>
            </a:r>
          </a:p>
          <a:p>
            <a:pPr>
              <a:spcAft>
                <a:spcPts val="600"/>
              </a:spcAft>
            </a:pPr>
            <a:r>
              <a:rPr lang="en-US" sz="2400" dirty="0"/>
              <a:t>Demand for transportation</a:t>
            </a:r>
          </a:p>
          <a:p>
            <a:pPr lvl="1">
              <a:spcAft>
                <a:spcPts val="600"/>
              </a:spcAft>
            </a:pPr>
            <a:r>
              <a:rPr lang="en-US" sz="1900" dirty="0"/>
              <a:t>Transportation helps to bridge the supply and demand gap inherent to mass-production.</a:t>
            </a:r>
          </a:p>
          <a:p>
            <a:pPr lvl="1">
              <a:spcAft>
                <a:spcPts val="600"/>
              </a:spcAft>
            </a:pPr>
            <a:r>
              <a:rPr lang="en-US" sz="1900" dirty="0"/>
              <a:t>Goods need to be transported nationally and globally.</a:t>
            </a:r>
          </a:p>
          <a:p>
            <a:pPr lvl="1">
              <a:spcAft>
                <a:spcPts val="600"/>
              </a:spcAft>
            </a:pPr>
            <a:r>
              <a:rPr lang="en-US" sz="1900" dirty="0"/>
              <a:t>Measured in ton-miles</a:t>
            </a:r>
          </a:p>
          <a:p>
            <a:pPr>
              <a:spcAft>
                <a:spcPts val="600"/>
              </a:spcAft>
            </a:pPr>
            <a:r>
              <a:rPr lang="en-US" sz="2400" dirty="0"/>
              <a:t>Passenger demand</a:t>
            </a:r>
          </a:p>
          <a:p>
            <a:pPr lvl="1">
              <a:spcAft>
                <a:spcPts val="600"/>
              </a:spcAft>
            </a:pPr>
            <a:r>
              <a:rPr lang="en-US" sz="1900" dirty="0"/>
              <a:t>Transportation bridges the supply and demand gap for people between locations.</a:t>
            </a:r>
          </a:p>
          <a:p>
            <a:pPr lvl="1">
              <a:spcAft>
                <a:spcPts val="600"/>
              </a:spcAft>
            </a:pPr>
            <a:r>
              <a:rPr lang="en-US" sz="1900" dirty="0"/>
              <a:t>People need to be mobile for work, recreation, shopping, and to access services.</a:t>
            </a:r>
          </a:p>
          <a:p>
            <a:pPr lvl="1">
              <a:spcAft>
                <a:spcPts val="600"/>
              </a:spcAft>
            </a:pPr>
            <a:r>
              <a:rPr lang="en-US" sz="1900" dirty="0"/>
              <a:t>Measured in passenger-miles</a:t>
            </a:r>
          </a:p>
        </p:txBody>
      </p:sp>
    </p:spTree>
    <p:extLst>
      <p:ext uri="{BB962C8B-B14F-4D97-AF65-F5344CB8AC3E}">
        <p14:creationId xmlns:p14="http://schemas.microsoft.com/office/powerpoint/2010/main" val="2851610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Economic Significance: </a:t>
            </a:r>
            <a:br>
              <a:rPr lang="en-US" dirty="0"/>
            </a:br>
            <a:r>
              <a:rPr lang="en-US" dirty="0"/>
              <a:t>Freight Transportation</a:t>
            </a:r>
          </a:p>
        </p:txBody>
      </p:sp>
      <p:sp>
        <p:nvSpPr>
          <p:cNvPr id="3" name="Content Placeholder 2"/>
          <p:cNvSpPr>
            <a:spLocks noGrp="1"/>
          </p:cNvSpPr>
          <p:nvPr>
            <p:ph sz="quarter" idx="13"/>
          </p:nvPr>
        </p:nvSpPr>
        <p:spPr>
          <a:xfrm>
            <a:off x="457200" y="1981200"/>
            <a:ext cx="8321040" cy="4297680"/>
          </a:xfrm>
        </p:spPr>
        <p:txBody>
          <a:bodyPr>
            <a:normAutofit/>
          </a:bodyPr>
          <a:lstStyle/>
          <a:p>
            <a:r>
              <a:rPr lang="en-US" dirty="0"/>
              <a:t>A geographical area specializes in the mass production of particular goods and/or services.</a:t>
            </a:r>
          </a:p>
          <a:p>
            <a:r>
              <a:rPr lang="en-US" dirty="0"/>
              <a:t>Transportation bridges the supply and demand gap inherent in the mass production–oriented approach.</a:t>
            </a:r>
          </a:p>
          <a:p>
            <a:r>
              <a:rPr lang="en-US" dirty="0"/>
              <a:t>Transportation lowers “landed cost” to production factors.</a:t>
            </a:r>
          </a:p>
        </p:txBody>
      </p:sp>
    </p:spTree>
    <p:extLst>
      <p:ext uri="{BB962C8B-B14F-4D97-AF65-F5344CB8AC3E}">
        <p14:creationId xmlns:p14="http://schemas.microsoft.com/office/powerpoint/2010/main" val="3672741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Economic Significance:</a:t>
            </a:r>
            <a:br>
              <a:rPr lang="en-US" dirty="0"/>
            </a:br>
            <a:r>
              <a:rPr lang="en-US" dirty="0"/>
              <a:t>Passenger Transportation</a:t>
            </a:r>
          </a:p>
        </p:txBody>
      </p:sp>
      <p:sp>
        <p:nvSpPr>
          <p:cNvPr id="3" name="Content Placeholder 2"/>
          <p:cNvSpPr>
            <a:spLocks noGrp="1"/>
          </p:cNvSpPr>
          <p:nvPr>
            <p:ph sz="quarter" idx="13"/>
          </p:nvPr>
        </p:nvSpPr>
        <p:spPr/>
        <p:txBody>
          <a:bodyPr/>
          <a:lstStyle/>
          <a:p>
            <a:r>
              <a:rPr lang="en-US" dirty="0"/>
              <a:t>Workforce mobility</a:t>
            </a:r>
          </a:p>
          <a:p>
            <a:r>
              <a:rPr lang="en-US" dirty="0"/>
              <a:t>Growth of suburban areas</a:t>
            </a:r>
          </a:p>
          <a:p>
            <a:r>
              <a:rPr lang="en-US" dirty="0"/>
              <a:t>Increased land and property values</a:t>
            </a:r>
          </a:p>
          <a:p>
            <a:r>
              <a:rPr lang="en-US" dirty="0"/>
              <a:t>Tourism</a:t>
            </a:r>
          </a:p>
        </p:txBody>
      </p:sp>
    </p:spTree>
    <p:extLst>
      <p:ext uri="{BB962C8B-B14F-4D97-AF65-F5344CB8AC3E}">
        <p14:creationId xmlns:p14="http://schemas.microsoft.com/office/powerpoint/2010/main" val="33890006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555D-BFE4-4FBE-B9FC-AB71AA2FBFB1}"/>
              </a:ext>
            </a:extLst>
          </p:cNvPr>
          <p:cNvSpPr>
            <a:spLocks noGrp="1"/>
          </p:cNvSpPr>
          <p:nvPr>
            <p:ph type="ctrTitle"/>
          </p:nvPr>
        </p:nvSpPr>
        <p:spPr/>
        <p:txBody>
          <a:bodyPr>
            <a:normAutofit fontScale="90000"/>
          </a:bodyPr>
          <a:lstStyle/>
          <a:p>
            <a:r>
              <a:rPr lang="en-US" dirty="0"/>
              <a:t>Transportation Measurement Units</a:t>
            </a:r>
          </a:p>
        </p:txBody>
      </p:sp>
    </p:spTree>
    <p:extLst>
      <p:ext uri="{BB962C8B-B14F-4D97-AF65-F5344CB8AC3E}">
        <p14:creationId xmlns:p14="http://schemas.microsoft.com/office/powerpoint/2010/main" val="3598480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07720"/>
            <a:ext cx="8229600" cy="731520"/>
          </a:xfrm>
        </p:spPr>
        <p:txBody>
          <a:bodyPr>
            <a:noAutofit/>
          </a:bodyPr>
          <a:lstStyle/>
          <a:p>
            <a:r>
              <a:rPr lang="en-US" sz="4400" dirty="0"/>
              <a:t>Measurement Units</a:t>
            </a:r>
          </a:p>
        </p:txBody>
      </p:sp>
      <p:pic>
        <p:nvPicPr>
          <p:cNvPr id="9" name="Picture 2" descr="A table is titled, Passenger Miles, 2011 to 2014 in millions.The table has 4 rows and 5 columns. The columns have the following headings from left to right. Year, Air, Rail, Bus, Light Duty Vehicles. The row entries are as follows. Row 1. Year, 2011. Air, 575,613. Rail, 37,562. Bus, 292,716. Light Duty Vehicles, 3650223. Row 2. Year, 2012. Air, 580,501. Rail, 37,878. Bus, 313,357. Light Duty Vehicles, 3,669,278. Row 3. Year, 2013. Air, 589,692. Rail, 39,116. Bus, 321,177. Light Duty Vehicles, 3,688,161. Row 4. Year, 2014. Air, 607,772. Rail, 39,288. Bus, 339,177. Light Duty Vehicles, 3,731,888. " title="Table 2-2">
            <a:extLst>
              <a:ext uri="{FF2B5EF4-FFF2-40B4-BE49-F238E27FC236}">
                <a16:creationId xmlns:a16="http://schemas.microsoft.com/office/drawing/2014/main" id="{FCCDC1D6-5C38-4945-885C-B79710B9F6B9}"/>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457200" y="1600200"/>
            <a:ext cx="8229600" cy="2454155"/>
          </a:xfrm>
          <a:prstGeom prst="rect">
            <a:avLst/>
          </a:prstGeom>
        </p:spPr>
      </p:pic>
      <p:pic>
        <p:nvPicPr>
          <p:cNvPr id="10" name="Picture 3" descr="A table titled, U S Tons of Freight, in millions. The table has 3 rows and 6 columns. The columns have the following headings from left to right. Year, Air, Truck, Rail, Water, Pipeline. The row entries are as follows. Row 1. Year, 2007. Air, 13. Truck, 12,778. Rail, 1,900. Water, 950. Pipeline, 1,493. Row 2. Year, 2013. Air, 15. Truck, 13,955. Rail, 1,858. Water, 808. Pipeline, 1,539. Row 3. Year, 2040. Air, 53. Truck, 18,786. Rail, 2,770. Water, 1,070. Pipeline, 1,740." title="Table 2-3">
            <a:extLst>
              <a:ext uri="{FF2B5EF4-FFF2-40B4-BE49-F238E27FC236}">
                <a16:creationId xmlns:a16="http://schemas.microsoft.com/office/drawing/2014/main" id="{608B8AFF-79FF-48EA-B633-CE4EF753C598}"/>
              </a:ext>
            </a:extLst>
          </p:cNvPr>
          <p:cNvPicPr>
            <a:picLocks noGrp="1" noChangeAspect="1"/>
          </p:cNvPicPr>
          <p:nvPr>
            <p:ph sz="quarter" idx="14"/>
          </p:nvPr>
        </p:nvPicPr>
        <p:blipFill>
          <a:blip r:embed="rId3">
            <a:extLst>
              <a:ext uri="{28A0092B-C50C-407E-A947-70E740481C1C}">
                <a14:useLocalDpi xmlns:a14="http://schemas.microsoft.com/office/drawing/2010/main" val="0"/>
              </a:ext>
            </a:extLst>
          </a:blip>
          <a:stretch>
            <a:fillRect/>
          </a:stretch>
        </p:blipFill>
        <p:spPr>
          <a:xfrm>
            <a:off x="457200" y="4191000"/>
            <a:ext cx="8229600" cy="2147326"/>
          </a:xfrm>
          <a:prstGeom prst="rect">
            <a:avLst/>
          </a:prstGeom>
        </p:spPr>
      </p:pic>
    </p:spTree>
    <p:extLst>
      <p:ext uri="{BB962C8B-B14F-4D97-AF65-F5344CB8AC3E}">
        <p14:creationId xmlns:p14="http://schemas.microsoft.com/office/powerpoint/2010/main" val="1376650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473CE-1170-46A0-A40B-952DBD7EF45C}"/>
              </a:ext>
            </a:extLst>
          </p:cNvPr>
          <p:cNvSpPr>
            <a:spLocks noGrp="1"/>
          </p:cNvSpPr>
          <p:nvPr>
            <p:ph type="title"/>
          </p:nvPr>
        </p:nvSpPr>
        <p:spPr/>
        <p:txBody>
          <a:bodyPr>
            <a:normAutofit fontScale="90000"/>
          </a:bodyPr>
          <a:lstStyle/>
          <a:p>
            <a:r>
              <a:rPr lang="en-US" dirty="0"/>
              <a:t>Demand Elasticity</a:t>
            </a:r>
            <a:br>
              <a:rPr lang="en-US" dirty="0"/>
            </a:br>
            <a:r>
              <a:rPr lang="en-US" sz="3600" dirty="0">
                <a:solidFill>
                  <a:srgbClr val="0062AC"/>
                </a:solidFill>
              </a:rPr>
              <a:t>The Sensitivity of Customers to Changes in Price</a:t>
            </a:r>
            <a:endParaRPr lang="en-US" sz="3600" dirty="0"/>
          </a:p>
        </p:txBody>
      </p:sp>
      <p:sp>
        <p:nvSpPr>
          <p:cNvPr id="3" name="Content Placeholder 2">
            <a:extLst>
              <a:ext uri="{FF2B5EF4-FFF2-40B4-BE49-F238E27FC236}">
                <a16:creationId xmlns:a16="http://schemas.microsoft.com/office/drawing/2014/main" id="{85F37F42-4012-44D9-99B3-3FDC4CB83F51}"/>
              </a:ext>
            </a:extLst>
          </p:cNvPr>
          <p:cNvSpPr>
            <a:spLocks noGrp="1"/>
          </p:cNvSpPr>
          <p:nvPr>
            <p:ph sz="quarter" idx="10"/>
          </p:nvPr>
        </p:nvSpPr>
        <p:spPr>
          <a:xfrm>
            <a:off x="2195736" y="1676400"/>
            <a:ext cx="6492240" cy="4572000"/>
          </a:xfrm>
          <a:prstGeom prst="rect">
            <a:avLst/>
          </a:prstGeom>
        </p:spPr>
        <p:txBody>
          <a:bodyPr/>
          <a:lstStyle/>
          <a:p>
            <a:r>
              <a:rPr lang="en-US" sz="2400" dirty="0"/>
              <a:t>Aggregate demand for transportation is </a:t>
            </a:r>
            <a:r>
              <a:rPr lang="en-US" sz="2400" i="1" dirty="0">
                <a:solidFill>
                  <a:srgbClr val="0062AC"/>
                </a:solidFill>
              </a:rPr>
              <a:t>price inelastic. </a:t>
            </a:r>
            <a:r>
              <a:rPr lang="en-US" sz="2400" dirty="0"/>
              <a:t>Freight rate reductions will not proportionally increase the aggregate demand for freight transportation.</a:t>
            </a:r>
          </a:p>
          <a:p>
            <a:r>
              <a:rPr lang="en-US" sz="2400" dirty="0"/>
              <a:t>Demand for specific modes of transportation or specific carriers is generally </a:t>
            </a:r>
            <a:r>
              <a:rPr lang="en-US" sz="2400" i="1" dirty="0">
                <a:solidFill>
                  <a:srgbClr val="0062AC"/>
                </a:solidFill>
              </a:rPr>
              <a:t>price elastic and service elastic.</a:t>
            </a:r>
          </a:p>
          <a:p>
            <a:r>
              <a:rPr lang="en-US" sz="2400" dirty="0"/>
              <a:t>Reductions in rates charged usually result in greater than proportional increased demand. Decreasing service levels similarly result in greater than proportional decreased demand.</a:t>
            </a:r>
          </a:p>
        </p:txBody>
      </p:sp>
    </p:spTree>
    <p:extLst>
      <p:ext uri="{BB962C8B-B14F-4D97-AF65-F5344CB8AC3E}">
        <p14:creationId xmlns:p14="http://schemas.microsoft.com/office/powerpoint/2010/main" val="1849670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Derived Demand for Freight Transportation</a:t>
            </a:r>
          </a:p>
        </p:txBody>
      </p:sp>
      <p:pic>
        <p:nvPicPr>
          <p:cNvPr id="7" name="Picture 2" descr="A flowchart shows derived demand for freight transportation. The flowchart appears as follows. City A, widget production. Transport demand equals 0 and is followed by City C, widget demand equals 0. City A, widget production. Transport demand equals 100 and is followed by City B, widget demand equals 100." title="Figure 2-1"/>
          <p:cNvPicPr>
            <a:picLocks noGrp="1" noChangeAspect="1" noChangeArrowheads="1"/>
          </p:cNvPicPr>
          <p:nvPr>
            <p:ph sz="quarter" idx="13"/>
          </p:nvPr>
        </p:nvPicPr>
        <p:blipFill>
          <a:blip r:embed="rId2" cstate="print"/>
          <a:srcRect/>
          <a:stretch>
            <a:fillRect/>
          </a:stretch>
        </p:blipFill>
        <p:spPr bwMode="auto">
          <a:xfrm>
            <a:off x="457199" y="1935070"/>
            <a:ext cx="8229602" cy="4207060"/>
          </a:xfrm>
          <a:prstGeom prst="rect">
            <a:avLst/>
          </a:prstGeom>
          <a:noFill/>
          <a:ln w="9525">
            <a:noFill/>
            <a:miter lim="800000"/>
            <a:headEnd/>
            <a:tailEnd/>
          </a:ln>
        </p:spPr>
      </p:pic>
    </p:spTree>
    <p:extLst>
      <p:ext uri="{BB962C8B-B14F-4D97-AF65-F5344CB8AC3E}">
        <p14:creationId xmlns:p14="http://schemas.microsoft.com/office/powerpoint/2010/main" val="1062500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D2CD2-5A15-4BBA-AA7F-83C52607C863}"/>
              </a:ext>
            </a:extLst>
          </p:cNvPr>
          <p:cNvSpPr>
            <a:spLocks noGrp="1"/>
          </p:cNvSpPr>
          <p:nvPr>
            <p:ph type="title"/>
          </p:nvPr>
        </p:nvSpPr>
        <p:spPr/>
        <p:txBody>
          <a:bodyPr>
            <a:normAutofit fontScale="90000"/>
          </a:bodyPr>
          <a:lstStyle/>
          <a:p>
            <a:r>
              <a:rPr lang="en-US" sz="3600" dirty="0"/>
              <a:t>Value of Transportation Service</a:t>
            </a:r>
            <a:br>
              <a:rPr lang="en-US" sz="4800" dirty="0"/>
            </a:br>
            <a:r>
              <a:rPr lang="en-US" sz="2200" dirty="0">
                <a:solidFill>
                  <a:srgbClr val="0062AC"/>
                </a:solidFill>
              </a:rPr>
              <a:t>The Impact of Transportation Costs and Service on the Demand for the Product</a:t>
            </a:r>
            <a:endParaRPr lang="en-US" sz="2200" dirty="0"/>
          </a:p>
        </p:txBody>
      </p:sp>
      <p:sp>
        <p:nvSpPr>
          <p:cNvPr id="3" name="Content Placeholder 2">
            <a:extLst>
              <a:ext uri="{FF2B5EF4-FFF2-40B4-BE49-F238E27FC236}">
                <a16:creationId xmlns:a16="http://schemas.microsoft.com/office/drawing/2014/main" id="{6593B036-F4A3-45BC-8D3A-4EFB09179540}"/>
              </a:ext>
            </a:extLst>
          </p:cNvPr>
          <p:cNvSpPr>
            <a:spLocks noGrp="1"/>
          </p:cNvSpPr>
          <p:nvPr>
            <p:ph sz="quarter" idx="10"/>
          </p:nvPr>
        </p:nvSpPr>
        <p:spPr>
          <a:prstGeom prst="rect">
            <a:avLst/>
          </a:prstGeom>
        </p:spPr>
        <p:txBody>
          <a:bodyPr/>
          <a:lstStyle/>
          <a:p>
            <a:r>
              <a:rPr lang="en-US" dirty="0"/>
              <a:t>Landed cost determines the extent of the market</a:t>
            </a:r>
          </a:p>
          <a:p>
            <a:r>
              <a:rPr lang="en-US" dirty="0"/>
              <a:t>Landed costs at buyer facility =</a:t>
            </a:r>
          </a:p>
          <a:p>
            <a:pPr marL="914400" indent="0">
              <a:buNone/>
            </a:pPr>
            <a:r>
              <a:rPr lang="en-US" sz="2400" dirty="0"/>
              <a:t>Production cost of overseas supplier </a:t>
            </a:r>
          </a:p>
          <a:p>
            <a:pPr marL="914400" indent="0">
              <a:buNone/>
            </a:pPr>
            <a:r>
              <a:rPr lang="en-US" sz="2400" dirty="0"/>
              <a:t>+ Overseas warehouse &amp; transport costs</a:t>
            </a:r>
          </a:p>
          <a:p>
            <a:pPr marL="914400" indent="0">
              <a:buNone/>
            </a:pPr>
            <a:r>
              <a:rPr lang="en-US" sz="2400" dirty="0"/>
              <a:t>+ Export tariffs</a:t>
            </a:r>
          </a:p>
          <a:p>
            <a:pPr marL="914400" indent="0">
              <a:buNone/>
            </a:pPr>
            <a:r>
              <a:rPr lang="en-US" sz="2400" dirty="0"/>
              <a:t>+ International freight transportation costs</a:t>
            </a:r>
          </a:p>
          <a:p>
            <a:pPr marL="914400" indent="0">
              <a:buNone/>
            </a:pPr>
            <a:r>
              <a:rPr lang="en-US" sz="2400" dirty="0"/>
              <a:t>+ Import duties</a:t>
            </a:r>
          </a:p>
          <a:p>
            <a:pPr marL="914400" indent="0">
              <a:buNone/>
            </a:pPr>
            <a:r>
              <a:rPr lang="en-US" sz="2400" dirty="0"/>
              <a:t>+ Buyer warehouse &amp; transport costs</a:t>
            </a:r>
            <a:endParaRPr lang="en-US" dirty="0"/>
          </a:p>
        </p:txBody>
      </p:sp>
    </p:spTree>
    <p:extLst>
      <p:ext uri="{BB962C8B-B14F-4D97-AF65-F5344CB8AC3E}">
        <p14:creationId xmlns:p14="http://schemas.microsoft.com/office/powerpoint/2010/main" val="2902555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Landed Cost Determines the Extent of the Market (and Equation)</a:t>
            </a:r>
          </a:p>
        </p:txBody>
      </p:sp>
      <p:pic>
        <p:nvPicPr>
          <p:cNvPr id="9" name="Picture 2" descr="A diagram shows the extent of market area. The diagram appears as follows. A line is a scale from P to S. The line is 200 miles. Notes under P read as follows. Production equals 50 dollars per unit. Transportation equals 60 cents per unit per mile. Notes under S read as follows. Production equals 50 dollars per unit. Transportation equals 50 cents per unit per mile." title="Figure 2-3">
            <a:extLst>
              <a:ext uri="{FF2B5EF4-FFF2-40B4-BE49-F238E27FC236}">
                <a16:creationId xmlns:a16="http://schemas.microsoft.com/office/drawing/2014/main" id="{10A5E33F-69CE-40AF-9287-C753B709CC62}"/>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457200" y="1905000"/>
            <a:ext cx="8229600" cy="1814797"/>
          </a:xfrm>
          <a:prstGeom prst="rect">
            <a:avLst/>
          </a:prstGeom>
        </p:spPr>
      </p:pic>
      <p:sp>
        <p:nvSpPr>
          <p:cNvPr id="7" name="Content Placeholder 3"/>
          <p:cNvSpPr>
            <a:spLocks noGrp="1"/>
          </p:cNvSpPr>
          <p:nvPr>
            <p:ph sz="quarter" idx="14"/>
          </p:nvPr>
        </p:nvSpPr>
        <p:spPr>
          <a:xfrm>
            <a:off x="457200" y="3810000"/>
            <a:ext cx="8229600" cy="2651760"/>
          </a:xfrm>
        </p:spPr>
        <p:txBody>
          <a:bodyPr>
            <a:noAutofit/>
          </a:bodyPr>
          <a:lstStyle/>
          <a:p>
            <a:pPr marL="0" indent="0">
              <a:spcAft>
                <a:spcPts val="600"/>
              </a:spcAft>
              <a:buNone/>
            </a:pPr>
            <a:r>
              <a:rPr lang="en-US" sz="2000" dirty="0"/>
              <a:t>LC(P) = LC(20)</a:t>
            </a:r>
          </a:p>
          <a:p>
            <a:pPr marL="0" indent="0">
              <a:spcAft>
                <a:spcPts val="600"/>
              </a:spcAft>
              <a:buNone/>
            </a:pPr>
            <a:r>
              <a:rPr lang="en-US" sz="2000" dirty="0"/>
              <a:t>Production Cost (P) + Transportation Cost (P) = Production Cost (S) + Transportation Cost (S)</a:t>
            </a:r>
          </a:p>
          <a:p>
            <a:pPr marL="0" indent="0">
              <a:spcAft>
                <a:spcPts val="600"/>
              </a:spcAft>
              <a:buNone/>
            </a:pPr>
            <a:r>
              <a:rPr lang="en-US" sz="2000" dirty="0"/>
              <a:t>$50 + $0.60(x) = $50 + $0.50(200 − x)</a:t>
            </a:r>
          </a:p>
          <a:p>
            <a:pPr marL="0" indent="0">
              <a:spcAft>
                <a:spcPts val="600"/>
              </a:spcAft>
              <a:buNone/>
            </a:pPr>
            <a:r>
              <a:rPr lang="en-US" sz="2000" dirty="0"/>
              <a:t>$0.60(x) + $0.50(x) = $50 + $100 − $50</a:t>
            </a:r>
          </a:p>
          <a:p>
            <a:pPr marL="0" indent="0">
              <a:spcAft>
                <a:spcPts val="600"/>
              </a:spcAft>
              <a:buNone/>
            </a:pPr>
            <a:r>
              <a:rPr lang="en-US" sz="2000" dirty="0"/>
              <a:t>$1.10(x) = $100</a:t>
            </a:r>
          </a:p>
          <a:p>
            <a:pPr marL="0" indent="0">
              <a:spcAft>
                <a:spcPts val="600"/>
              </a:spcAft>
              <a:buNone/>
            </a:pPr>
            <a:r>
              <a:rPr lang="en-US" sz="2000" dirty="0"/>
              <a:t>x = 90.9 miles from P</a:t>
            </a:r>
          </a:p>
        </p:txBody>
      </p:sp>
    </p:spTree>
    <p:extLst>
      <p:ext uri="{BB962C8B-B14F-4D97-AF65-F5344CB8AC3E}">
        <p14:creationId xmlns:p14="http://schemas.microsoft.com/office/powerpoint/2010/main" val="1997947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Service Components of Freight Demand</a:t>
            </a:r>
          </a:p>
        </p:txBody>
      </p:sp>
      <p:pic>
        <p:nvPicPr>
          <p:cNvPr id="7" name="Picture 2" descr="A table outlines the service components of freight demand. The table has 2 columns that read as follows from left to right. Service component, user implication. The table reads as follows, by row. Row 1. Service component, transit time. User implication. Inventory, stock out costs. Row 2. Service component, reliability. User implication. Inventory, stock out costs. Row 3. Service component, accessibility. User implication. Transmit time, transformation cost. Row 4. Service component, capability. User implication. Meets products unique physical and marketing requirements. Row 5. Service component, security. User implication. Inventory, stock out costs." title="Table 2-4">
            <a:extLst>
              <a:ext uri="{FF2B5EF4-FFF2-40B4-BE49-F238E27FC236}">
                <a16:creationId xmlns:a16="http://schemas.microsoft.com/office/drawing/2014/main" id="{9F8DC0CB-497D-4F1C-B48B-4E7818683ED6}"/>
              </a:ext>
            </a:extLst>
          </p:cNvPr>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365760" y="2667000"/>
            <a:ext cx="8412480" cy="2635167"/>
          </a:xfrm>
          <a:prstGeom prst="rect">
            <a:avLst/>
          </a:prstGeom>
        </p:spPr>
      </p:pic>
    </p:spTree>
    <p:extLst>
      <p:ext uri="{BB962C8B-B14F-4D97-AF65-F5344CB8AC3E}">
        <p14:creationId xmlns:p14="http://schemas.microsoft.com/office/powerpoint/2010/main" val="2489841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Landed Cost Impact on Value of Goods</a:t>
            </a:r>
            <a:endParaRPr lang="en-US" sz="3600" dirty="0"/>
          </a:p>
        </p:txBody>
      </p:sp>
      <p:pic>
        <p:nvPicPr>
          <p:cNvPr id="7" name="Picture 2" descr="A graph is titled Landed Cost with Old and New Transport Systems. The horizontal axis measures distance and the vertical axis measures cost price. Two points are graphed from left to right on the horizontal axis. Point, A. Point, B. A vertical line extends upward from point B. Three points are graphed on the line, from top to bottom. Point, H. Point, E. Point J. A dashed line runs horizontally from each of these points to the vertical axis. A smaller vertical line extends upward from point a and includes two points that read as follows from top to bottom. Point, D. Point, C. A bracket extends from Point A to Point C and is labeled, Price at Point A. A bracket extends from Point C to Point D and is labeled, fixed cost. Two lines ascend from Point D, connecting to Point H and Point J. Line (d, j) is labeled new transport system. Line (d, h) is labeled, old transport system. A bracket extends from Point E to Point J and is labeled, maximum price at Point B. Two arrows connect to Point H and Point J, the label reads, price at Point B with transport cost." title="Figure 2-4"/>
          <p:cNvPicPr>
            <a:picLocks noGrp="1" noChangeAspect="1" noChangeArrowheads="1"/>
          </p:cNvPicPr>
          <p:nvPr>
            <p:ph sz="quarter" idx="13"/>
          </p:nvPr>
        </p:nvPicPr>
        <p:blipFill>
          <a:blip r:embed="rId3" cstate="print"/>
          <a:srcRect/>
          <a:stretch>
            <a:fillRect/>
          </a:stretch>
        </p:blipFill>
        <p:spPr bwMode="auto">
          <a:xfrm>
            <a:off x="974779" y="1600199"/>
            <a:ext cx="7194442" cy="4754880"/>
          </a:xfrm>
          <a:prstGeom prst="rect">
            <a:avLst/>
          </a:prstGeom>
          <a:noFill/>
          <a:ln w="9525">
            <a:noFill/>
            <a:miter lim="800000"/>
            <a:headEnd/>
            <a:tailEnd/>
          </a:ln>
        </p:spPr>
      </p:pic>
    </p:spTree>
    <p:extLst>
      <p:ext uri="{BB962C8B-B14F-4D97-AF65-F5344CB8AC3E}">
        <p14:creationId xmlns:p14="http://schemas.microsoft.com/office/powerpoint/2010/main" val="1986572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Utilities of Transportation</a:t>
            </a:r>
          </a:p>
        </p:txBody>
      </p:sp>
      <p:sp>
        <p:nvSpPr>
          <p:cNvPr id="7" name="Content Placeholder 2"/>
          <p:cNvSpPr>
            <a:spLocks noGrp="1"/>
          </p:cNvSpPr>
          <p:nvPr>
            <p:ph sz="quarter" idx="10"/>
          </p:nvPr>
        </p:nvSpPr>
        <p:spPr>
          <a:prstGeom prst="rect">
            <a:avLst/>
          </a:prstGeom>
        </p:spPr>
        <p:txBody>
          <a:bodyPr/>
          <a:lstStyle/>
          <a:p>
            <a:r>
              <a:rPr lang="en-US" dirty="0"/>
              <a:t>Place utility</a:t>
            </a:r>
          </a:p>
          <a:p>
            <a:r>
              <a:rPr lang="en-US" dirty="0"/>
              <a:t>Time utility</a:t>
            </a:r>
          </a:p>
          <a:p>
            <a:r>
              <a:rPr lang="en-US" dirty="0"/>
              <a:t>Quantity  utility</a:t>
            </a:r>
          </a:p>
          <a:p>
            <a:r>
              <a:rPr lang="en-US" dirty="0"/>
              <a:t>Cost utility</a:t>
            </a:r>
          </a:p>
          <a:p>
            <a:r>
              <a:rPr lang="en-US" dirty="0"/>
              <a:t>Land values</a:t>
            </a:r>
          </a:p>
        </p:txBody>
      </p:sp>
    </p:spTree>
    <p:extLst>
      <p:ext uri="{BB962C8B-B14F-4D97-AF65-F5344CB8AC3E}">
        <p14:creationId xmlns:p14="http://schemas.microsoft.com/office/powerpoint/2010/main" val="3688457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555D-BFE4-4FBE-B9FC-AB71AA2FBFB1}"/>
              </a:ext>
            </a:extLst>
          </p:cNvPr>
          <p:cNvSpPr>
            <a:spLocks noGrp="1"/>
          </p:cNvSpPr>
          <p:nvPr>
            <p:ph type="ctrTitle"/>
          </p:nvPr>
        </p:nvSpPr>
        <p:spPr/>
        <p:txBody>
          <a:bodyPr>
            <a:normAutofit/>
          </a:bodyPr>
          <a:lstStyle/>
          <a:p>
            <a:r>
              <a:rPr lang="en-US" dirty="0"/>
              <a:t>Significance of Transportation</a:t>
            </a:r>
          </a:p>
        </p:txBody>
      </p:sp>
    </p:spTree>
    <p:extLst>
      <p:ext uri="{BB962C8B-B14F-4D97-AF65-F5344CB8AC3E}">
        <p14:creationId xmlns:p14="http://schemas.microsoft.com/office/powerpoint/2010/main" val="29649298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07720"/>
            <a:ext cx="9144000" cy="731520"/>
          </a:xfrm>
        </p:spPr>
        <p:txBody>
          <a:bodyPr>
            <a:normAutofit/>
          </a:bodyPr>
          <a:lstStyle/>
          <a:p>
            <a:r>
              <a:rPr lang="en-US" dirty="0"/>
              <a:t>Transportation Importance to GDP </a:t>
            </a:r>
          </a:p>
        </p:txBody>
      </p:sp>
      <p:pic>
        <p:nvPicPr>
          <p:cNvPr id="9" name="Picture 2" descr="A table outlines U S G D P by major societal function, 2015. The table has two columns that read as follows from left to right. Function. Percent of group. The table reads as follows by row. Row 1. Function, housing. Percent of group, 19 percent. Row 2. Function, health care. Percent of group, 16 percent. Row 3. Function, transportation related. Percent of group, 9 percent. Row 4. Function, food. Percent of group, 10 percent. Row 5. Function, education. Percent of group, 7 percent. Row 6. Function, other. Percent of group, 39 percent." title="Table 2-5">
            <a:extLst>
              <a:ext uri="{FF2B5EF4-FFF2-40B4-BE49-F238E27FC236}">
                <a16:creationId xmlns:a16="http://schemas.microsoft.com/office/drawing/2014/main" id="{D7B21D49-C179-4703-86AF-373DFDC8139C}"/>
              </a:ext>
            </a:extLst>
          </p:cNvPr>
          <p:cNvPicPr>
            <a:picLocks noGrp="1" noChangeAspect="1"/>
          </p:cNvPicPr>
          <p:nvPr>
            <p:ph sz="quarter" idx="13"/>
          </p:nvPr>
        </p:nvPicPr>
        <p:blipFill rotWithShape="1">
          <a:blip r:embed="rId2" cstate="print">
            <a:extLst>
              <a:ext uri="{28A0092B-C50C-407E-A947-70E740481C1C}">
                <a14:useLocalDpi xmlns:a14="http://schemas.microsoft.com/office/drawing/2010/main" val="0"/>
              </a:ext>
            </a:extLst>
          </a:blip>
          <a:srcRect b="11765"/>
          <a:stretch/>
        </p:blipFill>
        <p:spPr>
          <a:xfrm>
            <a:off x="1554480" y="1524000"/>
            <a:ext cx="6035040" cy="2161742"/>
          </a:xfrm>
          <a:prstGeom prst="rect">
            <a:avLst/>
          </a:prstGeom>
        </p:spPr>
      </p:pic>
      <p:pic>
        <p:nvPicPr>
          <p:cNvPr id="10" name="Picture 3" descr="A table outlines average household expenditures in the U S, 2015. The table has 2 columns labeled from left to right as follows. Category. Percent of household expenditures. The table reads as follows by row. Row 1. Housing, 33 percent. Row 2. Transportation, 17 percent. Row 3. Personal insurance and pensions, 11 percent. Row 4. Food, 13 percent. Row 5. Health care, 8 percent. Row 5. Apparel and services, 3 percent. Row 6. Other, 15 percent." title="Table 2-6">
            <a:extLst>
              <a:ext uri="{FF2B5EF4-FFF2-40B4-BE49-F238E27FC236}">
                <a16:creationId xmlns:a16="http://schemas.microsoft.com/office/drawing/2014/main" id="{A6832E6A-FBAB-450D-8540-4AB281B1BFC8}"/>
              </a:ext>
            </a:extLst>
          </p:cNvPr>
          <p:cNvPicPr>
            <a:picLocks noGrp="1" noChangeAspect="1"/>
          </p:cNvPicPr>
          <p:nvPr>
            <p:ph sz="quarter" idx="14"/>
          </p:nvPr>
        </p:nvPicPr>
        <p:blipFill>
          <a:blip r:embed="rId3" cstate="print">
            <a:extLst>
              <a:ext uri="{28A0092B-C50C-407E-A947-70E740481C1C}">
                <a14:useLocalDpi xmlns:a14="http://schemas.microsoft.com/office/drawing/2010/main" val="0"/>
              </a:ext>
            </a:extLst>
          </a:blip>
          <a:stretch>
            <a:fillRect/>
          </a:stretch>
        </p:blipFill>
        <p:spPr>
          <a:xfrm>
            <a:off x="1554480" y="3728591"/>
            <a:ext cx="6035040" cy="2667573"/>
          </a:xfrm>
          <a:prstGeom prst="rect">
            <a:avLst/>
          </a:prstGeom>
        </p:spPr>
      </p:pic>
    </p:spTree>
    <p:extLst>
      <p:ext uri="{BB962C8B-B14F-4D97-AF65-F5344CB8AC3E}">
        <p14:creationId xmlns:p14="http://schemas.microsoft.com/office/powerpoint/2010/main" val="1985293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t>Beyond Economic Significance </a:t>
            </a:r>
          </a:p>
        </p:txBody>
      </p:sp>
      <p:sp>
        <p:nvSpPr>
          <p:cNvPr id="8" name="Content Placeholder 2"/>
          <p:cNvSpPr>
            <a:spLocks noGrp="1"/>
          </p:cNvSpPr>
          <p:nvPr>
            <p:ph sz="quarter" idx="13"/>
          </p:nvPr>
        </p:nvSpPr>
        <p:spPr>
          <a:prstGeom prst="rect">
            <a:avLst/>
          </a:prstGeom>
        </p:spPr>
        <p:txBody>
          <a:bodyPr numCol="3"/>
          <a:lstStyle/>
          <a:p>
            <a:pPr marL="0" indent="0" algn="ctr">
              <a:buNone/>
            </a:pPr>
            <a:r>
              <a:rPr lang="en-US" sz="2400" b="1" dirty="0"/>
              <a:t>Environmental (social cost)</a:t>
            </a:r>
          </a:p>
          <a:p>
            <a:pPr marL="342900" lvl="1" indent="-342900">
              <a:spcAft>
                <a:spcPts val="1000"/>
              </a:spcAft>
              <a:buClr>
                <a:schemeClr val="accent5">
                  <a:lumMod val="75000"/>
                </a:schemeClr>
              </a:buClr>
              <a:buFont typeface="Arial" panose="020B0604020202020204" pitchFamily="34" charset="0"/>
              <a:buChar char="•"/>
            </a:pPr>
            <a:r>
              <a:rPr lang="en-US" sz="2000" dirty="0"/>
              <a:t>Pollution: Air, noise, water</a:t>
            </a:r>
          </a:p>
          <a:p>
            <a:pPr marL="342900" lvl="1" indent="-342900">
              <a:spcAft>
                <a:spcPts val="1000"/>
              </a:spcAft>
              <a:buClr>
                <a:schemeClr val="accent5">
                  <a:lumMod val="75000"/>
                </a:schemeClr>
              </a:buClr>
              <a:buFont typeface="Arial" panose="020B0604020202020204" pitchFamily="34" charset="0"/>
              <a:buChar char="•"/>
            </a:pPr>
            <a:r>
              <a:rPr lang="en-US" sz="2000" dirty="0"/>
              <a:t>Sustainability</a:t>
            </a:r>
          </a:p>
          <a:p>
            <a:pPr marL="342900" lvl="1" indent="-342900">
              <a:spcAft>
                <a:spcPts val="1000"/>
              </a:spcAft>
              <a:buClr>
                <a:schemeClr val="accent5">
                  <a:lumMod val="75000"/>
                </a:schemeClr>
              </a:buClr>
              <a:buFont typeface="Arial" panose="020B0604020202020204" pitchFamily="34" charset="0"/>
              <a:buChar char="•"/>
            </a:pPr>
            <a:r>
              <a:rPr lang="en-US" sz="2000" dirty="0"/>
              <a:t>Safety: Injury, loss of life, hazards accidents (e.g. oil spills, gaseous explosion)</a:t>
            </a:r>
          </a:p>
          <a:p>
            <a:pPr marL="342900" lvl="1" indent="-342900">
              <a:spcAft>
                <a:spcPts val="1000"/>
              </a:spcAft>
              <a:buClr>
                <a:schemeClr val="accent5">
                  <a:lumMod val="75000"/>
                </a:schemeClr>
              </a:buClr>
              <a:buFont typeface="Arial" panose="020B0604020202020204" pitchFamily="34" charset="0"/>
              <a:buChar char="•"/>
            </a:pPr>
            <a:r>
              <a:rPr lang="en-US" sz="2000" dirty="0"/>
              <a:t>Energy: Fossil fuels</a:t>
            </a:r>
          </a:p>
          <a:p>
            <a:pPr algn="l"/>
            <a:endParaRPr lang="en-US" sz="2000" b="1" dirty="0"/>
          </a:p>
          <a:p>
            <a:pPr marL="0" indent="0" algn="ctr">
              <a:buNone/>
            </a:pPr>
            <a:r>
              <a:rPr lang="en-US" sz="2400" b="1" dirty="0"/>
              <a:t>Social</a:t>
            </a:r>
            <a:endParaRPr lang="en-US" sz="2400" dirty="0"/>
          </a:p>
          <a:p>
            <a:pPr marL="342900" lvl="1" indent="-342900">
              <a:spcAft>
                <a:spcPts val="1000"/>
              </a:spcAft>
              <a:buClr>
                <a:schemeClr val="accent5">
                  <a:lumMod val="75000"/>
                </a:schemeClr>
              </a:buClr>
              <a:buFont typeface="Arial" panose="020B0604020202020204" pitchFamily="34" charset="0"/>
              <a:buChar char="•"/>
            </a:pPr>
            <a:r>
              <a:rPr lang="en-US" sz="2000" dirty="0"/>
              <a:t>Health &amp; welfare</a:t>
            </a:r>
          </a:p>
          <a:p>
            <a:pPr marL="342900" lvl="1" indent="-342900">
              <a:spcAft>
                <a:spcPts val="1000"/>
              </a:spcAft>
              <a:buClr>
                <a:schemeClr val="accent5">
                  <a:lumMod val="75000"/>
                </a:schemeClr>
              </a:buClr>
              <a:buFont typeface="Arial" panose="020B0604020202020204" pitchFamily="34" charset="0"/>
              <a:buChar char="•"/>
            </a:pPr>
            <a:r>
              <a:rPr lang="en-US" sz="2000" dirty="0"/>
              <a:t>Education delivery system</a:t>
            </a:r>
          </a:p>
          <a:p>
            <a:pPr marL="342900" lvl="1" indent="-342900">
              <a:spcAft>
                <a:spcPts val="1000"/>
              </a:spcAft>
              <a:buClr>
                <a:schemeClr val="accent5">
                  <a:lumMod val="75000"/>
                </a:schemeClr>
              </a:buClr>
              <a:buFont typeface="Arial" panose="020B0604020202020204" pitchFamily="34" charset="0"/>
              <a:buChar char="•"/>
            </a:pPr>
            <a:r>
              <a:rPr lang="en-US" sz="2000" dirty="0"/>
              <a:t>Social interaction </a:t>
            </a:r>
          </a:p>
          <a:p>
            <a:pPr marL="342900" lvl="1" indent="-342900">
              <a:spcAft>
                <a:spcPts val="1000"/>
              </a:spcAft>
              <a:buClr>
                <a:schemeClr val="accent5">
                  <a:lumMod val="75000"/>
                </a:schemeClr>
              </a:buClr>
              <a:buFont typeface="Arial" panose="020B0604020202020204" pitchFamily="34" charset="0"/>
              <a:buChar char="•"/>
            </a:pPr>
            <a:r>
              <a:rPr lang="en-US" sz="2000" dirty="0"/>
              <a:t>Lifestyle</a:t>
            </a:r>
          </a:p>
          <a:p>
            <a:pPr algn="l"/>
            <a:endParaRPr lang="en-US" sz="2000" b="1" dirty="0"/>
          </a:p>
          <a:p>
            <a:pPr algn="l"/>
            <a:endParaRPr lang="en-US" sz="2000" b="1" dirty="0"/>
          </a:p>
          <a:p>
            <a:pPr algn="l"/>
            <a:endParaRPr lang="en-US" sz="2000" b="1" dirty="0"/>
          </a:p>
          <a:p>
            <a:pPr algn="l"/>
            <a:endParaRPr lang="en-US" sz="2000" b="1" dirty="0"/>
          </a:p>
          <a:p>
            <a:pPr marL="0" indent="0" algn="ctr">
              <a:buNone/>
            </a:pPr>
            <a:r>
              <a:rPr lang="en-US" sz="2400" b="1" dirty="0"/>
              <a:t>Political</a:t>
            </a:r>
            <a:endParaRPr lang="en-US" sz="2400" dirty="0"/>
          </a:p>
          <a:p>
            <a:pPr marL="342900" lvl="1" indent="-342900">
              <a:spcAft>
                <a:spcPts val="1000"/>
              </a:spcAft>
              <a:buClr>
                <a:schemeClr val="accent5">
                  <a:lumMod val="75000"/>
                </a:schemeClr>
              </a:buClr>
              <a:buFont typeface="Arial" panose="020B0604020202020204" pitchFamily="34" charset="0"/>
              <a:buChar char="•"/>
            </a:pPr>
            <a:r>
              <a:rPr lang="en-US" sz="2000" dirty="0"/>
              <a:t>National unity</a:t>
            </a:r>
          </a:p>
          <a:p>
            <a:pPr marL="342900" lvl="1" indent="-342900">
              <a:spcAft>
                <a:spcPts val="1000"/>
              </a:spcAft>
              <a:buClr>
                <a:schemeClr val="accent5">
                  <a:lumMod val="75000"/>
                </a:schemeClr>
              </a:buClr>
              <a:buFont typeface="Arial" panose="020B0604020202020204" pitchFamily="34" charset="0"/>
              <a:buChar char="•"/>
            </a:pPr>
            <a:r>
              <a:rPr lang="en-US" sz="2000" dirty="0"/>
              <a:t>National defense </a:t>
            </a:r>
          </a:p>
          <a:p>
            <a:pPr marL="342900" lvl="1" indent="-342900">
              <a:spcAft>
                <a:spcPts val="1000"/>
              </a:spcAft>
              <a:buClr>
                <a:schemeClr val="accent5">
                  <a:lumMod val="75000"/>
                </a:schemeClr>
              </a:buClr>
              <a:buFont typeface="Arial" panose="020B0604020202020204" pitchFamily="34" charset="0"/>
              <a:buChar char="•"/>
            </a:pPr>
            <a:r>
              <a:rPr lang="en-US" sz="2000" dirty="0"/>
              <a:t>Humanitarian aid</a:t>
            </a:r>
          </a:p>
          <a:p>
            <a:pPr marL="342900" lvl="1" indent="-342900">
              <a:spcAft>
                <a:spcPts val="1000"/>
              </a:spcAft>
              <a:buClr>
                <a:schemeClr val="accent5">
                  <a:lumMod val="75000"/>
                </a:schemeClr>
              </a:buClr>
              <a:buFont typeface="Arial" panose="020B0604020202020204" pitchFamily="34" charset="0"/>
              <a:buChar char="•"/>
            </a:pPr>
            <a:r>
              <a:rPr lang="en-US" sz="2000" dirty="0"/>
              <a:t>Government intervention: Governance, system maintenance &amp; development</a:t>
            </a:r>
          </a:p>
        </p:txBody>
      </p:sp>
    </p:spTree>
    <p:extLst>
      <p:ext uri="{BB962C8B-B14F-4D97-AF65-F5344CB8AC3E}">
        <p14:creationId xmlns:p14="http://schemas.microsoft.com/office/powerpoint/2010/main" val="1891359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Historical Significance</a:t>
            </a:r>
          </a:p>
        </p:txBody>
      </p:sp>
      <p:sp>
        <p:nvSpPr>
          <p:cNvPr id="3" name="Content Placeholder 2"/>
          <p:cNvSpPr>
            <a:spLocks noGrp="1"/>
          </p:cNvSpPr>
          <p:nvPr>
            <p:ph sz="quarter" idx="10"/>
          </p:nvPr>
        </p:nvSpPr>
        <p:spPr>
          <a:prstGeom prst="rect">
            <a:avLst/>
          </a:prstGeom>
        </p:spPr>
        <p:txBody>
          <a:bodyPr/>
          <a:lstStyle/>
          <a:p>
            <a:pPr>
              <a:spcAft>
                <a:spcPts val="600"/>
              </a:spcAft>
            </a:pPr>
            <a:r>
              <a:rPr lang="en-US" dirty="0"/>
              <a:t>Ancient civilizations</a:t>
            </a:r>
          </a:p>
          <a:p>
            <a:pPr>
              <a:spcAft>
                <a:spcPts val="600"/>
              </a:spcAft>
            </a:pPr>
            <a:r>
              <a:rPr lang="en-US" dirty="0"/>
              <a:t>United States secession from Great Britain</a:t>
            </a:r>
          </a:p>
          <a:p>
            <a:pPr>
              <a:spcAft>
                <a:spcPts val="600"/>
              </a:spcAft>
            </a:pPr>
            <a:r>
              <a:rPr lang="en-US" dirty="0"/>
              <a:t>Westward expansion of the United States</a:t>
            </a:r>
          </a:p>
          <a:p>
            <a:pPr>
              <a:spcAft>
                <a:spcPts val="600"/>
              </a:spcAft>
            </a:pPr>
            <a:r>
              <a:rPr lang="en-US" dirty="0"/>
              <a:t>National defense</a:t>
            </a:r>
          </a:p>
          <a:p>
            <a:pPr lvl="1">
              <a:spcAft>
                <a:spcPts val="600"/>
              </a:spcAft>
            </a:pPr>
            <a:r>
              <a:rPr lang="en-US" sz="2400" dirty="0"/>
              <a:t>National System of Interstate and Defense Highways</a:t>
            </a:r>
          </a:p>
          <a:p>
            <a:pPr lvl="1">
              <a:spcAft>
                <a:spcPts val="600"/>
              </a:spcAft>
            </a:pPr>
            <a:r>
              <a:rPr lang="en-US" sz="2400" dirty="0"/>
              <a:t>Air transport infrastructure</a:t>
            </a:r>
          </a:p>
        </p:txBody>
      </p:sp>
    </p:spTree>
    <p:extLst>
      <p:ext uri="{BB962C8B-B14F-4D97-AF65-F5344CB8AC3E}">
        <p14:creationId xmlns:p14="http://schemas.microsoft.com/office/powerpoint/2010/main" val="2262160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sz="quarter" idx="10"/>
          </p:nvPr>
        </p:nvSpPr>
        <p:spPr>
          <a:xfrm>
            <a:off x="2195736" y="1447800"/>
            <a:ext cx="6858000" cy="4846320"/>
          </a:xfrm>
          <a:prstGeom prst="rect">
            <a:avLst/>
          </a:prstGeom>
        </p:spPr>
        <p:txBody>
          <a:bodyPr>
            <a:noAutofit/>
          </a:bodyPr>
          <a:lstStyle/>
          <a:p>
            <a:pPr>
              <a:spcAft>
                <a:spcPts val="600"/>
              </a:spcAft>
            </a:pPr>
            <a:r>
              <a:rPr lang="en-US" sz="2400" dirty="0"/>
              <a:t>Transportation expenditures are an important part of the history and gross domestic product of the United States.</a:t>
            </a:r>
          </a:p>
          <a:p>
            <a:pPr>
              <a:spcAft>
                <a:spcPts val="600"/>
              </a:spcAft>
            </a:pPr>
            <a:r>
              <a:rPr lang="en-US" sz="2400" dirty="0"/>
              <a:t>Transportation is needed for transportation of goods and people.</a:t>
            </a:r>
          </a:p>
          <a:p>
            <a:pPr>
              <a:spcAft>
                <a:spcPts val="600"/>
              </a:spcAft>
            </a:pPr>
            <a:r>
              <a:rPr lang="en-US" sz="2400" dirty="0"/>
              <a:t>Transportation contributes to the value of goods by providing various utilities that enhance the possibility of scale economies and increased market areas.</a:t>
            </a:r>
          </a:p>
          <a:p>
            <a:pPr>
              <a:spcAft>
                <a:spcPts val="600"/>
              </a:spcAft>
            </a:pPr>
            <a:r>
              <a:rPr lang="en-US" sz="2400" dirty="0"/>
              <a:t>While transportation provides many benefits, including social and political significance, it creates social costs due to the impacts on environment.</a:t>
            </a:r>
          </a:p>
        </p:txBody>
      </p:sp>
    </p:spTree>
    <p:extLst>
      <p:ext uri="{BB962C8B-B14F-4D97-AF65-F5344CB8AC3E}">
        <p14:creationId xmlns:p14="http://schemas.microsoft.com/office/powerpoint/2010/main" val="823495338"/>
      </p:ext>
    </p:extLst>
  </p:cSld>
  <p:clrMapOvr>
    <a:masterClrMapping/>
  </p:clrMapOvr>
</p:sld>
</file>

<file path=ppt/theme/theme1.xml><?xml version="1.0" encoding="utf-8"?>
<a:theme xmlns:a="http://schemas.openxmlformats.org/drawingml/2006/main" name="226">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1205</TotalTime>
  <Words>710</Words>
  <Application>Microsoft Office PowerPoint</Application>
  <PresentationFormat>On-screen Show (4:3)</PresentationFormat>
  <Paragraphs>101</Paragraphs>
  <Slides>20</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Constantia</vt:lpstr>
      <vt:lpstr>Rockwell</vt:lpstr>
      <vt:lpstr>Webdings</vt:lpstr>
      <vt:lpstr>Wingdings</vt:lpstr>
      <vt:lpstr>Wingdings 2</vt:lpstr>
      <vt:lpstr>226</vt:lpstr>
      <vt:lpstr>CHAPTER 2</vt:lpstr>
      <vt:lpstr>Discussion Outline</vt:lpstr>
      <vt:lpstr>Economics of Transportation</vt:lpstr>
      <vt:lpstr>Economics of Transportation (1)</vt:lpstr>
      <vt:lpstr>Economic Significance:  Freight Transportation</vt:lpstr>
      <vt:lpstr>Economic Significance: Passenger Transportation</vt:lpstr>
      <vt:lpstr>Transportation Measurement Units</vt:lpstr>
      <vt:lpstr>Measurement Units</vt:lpstr>
      <vt:lpstr>Demand Elasticity The Sensitivity of Customers to Changes in Price</vt:lpstr>
      <vt:lpstr>Derived Demand for Freight Transportation</vt:lpstr>
      <vt:lpstr>Value of Transportation Service The Impact of Transportation Costs and Service on the Demand for the Product</vt:lpstr>
      <vt:lpstr>Landed Cost Determines the Extent of the Market (and Equation)</vt:lpstr>
      <vt:lpstr>Service Components of Freight Demand</vt:lpstr>
      <vt:lpstr>Landed Cost Impact on Value of Goods</vt:lpstr>
      <vt:lpstr>Utilities of Transportation</vt:lpstr>
      <vt:lpstr>Significance of Transportation</vt:lpstr>
      <vt:lpstr>Transportation Importance to GDP </vt:lpstr>
      <vt:lpstr>Beyond Economic Significance </vt:lpstr>
      <vt:lpstr>Historical Significance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OF PRESENTATION</dc:title>
  <dc:creator>Coyle et al.</dc:creator>
  <cp:lastModifiedBy>Irina Neaga</cp:lastModifiedBy>
  <cp:revision>262</cp:revision>
  <dcterms:created xsi:type="dcterms:W3CDTF">2015-03-04T01:48:45Z</dcterms:created>
  <dcterms:modified xsi:type="dcterms:W3CDTF">2022-02-15T14:47:54Z</dcterms:modified>
</cp:coreProperties>
</file>