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1" r:id="rId3"/>
    <p:sldId id="257" r:id="rId4"/>
    <p:sldId id="258" r:id="rId5"/>
    <p:sldId id="259" r:id="rId6"/>
    <p:sldId id="262" r:id="rId7"/>
    <p:sldId id="260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49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DB78A697-9D75-4DE8-8C28-1296A6CF43C1}" type="datetimeFigureOut">
              <a:rPr lang="en-US" dirty="0"/>
              <a:t>12/3/2020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9144" y="4882896"/>
            <a:ext cx="4050792" cy="1197864"/>
          </a:xfrm>
          <a:noFill/>
        </p:spPr>
        <p:txBody>
          <a:bodyPr wrap="square" rtlCol="0">
            <a:spAutoFit/>
          </a:bodyPr>
          <a:lstStyle>
            <a:lvl1pPr>
              <a:defRPr lang="en-US" sz="5400" dirty="0"/>
            </a:lvl1pPr>
          </a:lstStyle>
          <a:p>
            <a:pPr algn="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accent1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BD967-1B7E-40AA-AAF7-BA98E0E039F7}" type="datetimeFigureOut">
              <a:rPr lang="en-US" dirty="0"/>
              <a:t>12/3/2020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1490F-3E6A-4544-9694-22B6007FE3C6}" type="datetimeFigureOut">
              <a:rPr lang="en-US" dirty="0"/>
              <a:t>12/3/2020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F9620-38BC-4982-922B-C904A70C41DD}" type="datetimeFigureOut">
              <a:rPr lang="en-US" dirty="0"/>
              <a:t>12/3/2020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56FC6-E80E-40CB-B83C-A6FFE3EF0BA6}" type="datetimeFigureOut">
              <a:rPr lang="en-US" dirty="0"/>
              <a:t>12/3/2020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F863F-52DC-41B2-9D00-5A4E5632AC32}" type="datetimeFigureOut">
              <a:rPr lang="en-US" dirty="0"/>
              <a:t>12/3/2020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55614-3909-43DC-A067-7F9842F8B81D}" type="datetimeFigureOut">
              <a:rPr lang="en-US" dirty="0"/>
              <a:t>12/3/2020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29323-6A73-409C-86A6-9EAF0F851121}" type="datetimeFigureOut">
              <a:rPr lang="en-US" dirty="0"/>
              <a:t>12/3/2020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40176-F1D3-49EC-82F4-0915A3AC4184}" type="datetimeFigureOut">
              <a:rPr lang="en-US" dirty="0"/>
              <a:t>12/3/2020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3075A-B3CA-4308-8288-4AA3FDE33D80}" type="datetimeFigureOut">
              <a:rPr lang="en-US" dirty="0"/>
              <a:t>12/3/2020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674B8D-FEEF-4ACC-AE11-BD533592BCDC}" type="datetimeFigureOut">
              <a:rPr lang="en-US" dirty="0"/>
              <a:t>12/3/2020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26006-7E0B-4944-9FC8-8FFECA54B11C}" type="datetimeFigureOut">
              <a:rPr lang="en-US" dirty="0"/>
              <a:t>12/3/2020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A3413-B80B-4905-8668-7292F4C8B0D5}" type="datetimeFigureOut">
              <a:rPr lang="en-US" dirty="0"/>
              <a:t>12/3/2020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19662-C6A4-45F9-A235-129F0C1DEF43}" type="datetimeFigureOut">
              <a:rPr lang="en-US" dirty="0"/>
              <a:t>12/3/2020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9BB764-976A-4040-BDCA-252C91CEE939}" type="datetimeFigureOut">
              <a:rPr lang="en-US" dirty="0"/>
              <a:t>12/3/2020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FC935-CE77-4008-BAD9-6108F00BE393}" type="datetimeFigureOut">
              <a:rPr lang="en-US" dirty="0"/>
              <a:t>12/3/2020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562D5-4244-4B26-B385-E71032EABECD}" type="datetimeFigureOut">
              <a:rPr lang="en-US" dirty="0"/>
              <a:t>12/3/2020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50172865-FBF0-458A-BAFF-4F75173770F5}" type="datetimeFigureOut">
              <a:rPr lang="en-US" dirty="0"/>
              <a:t>12/3/2020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>
              <a:lumMod val="60000"/>
              <a:lumOff val="40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International Travel Operations Assignment workshop 2020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Level 5 ITTM, Events, Leisure Resorts  &amp; Tourism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16084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                            Assignment 1 </a:t>
            </a:r>
            <a:br>
              <a:rPr lang="en-GB" dirty="0" smtClean="0"/>
            </a:br>
            <a:r>
              <a:rPr lang="en-GB" dirty="0" smtClean="0"/>
              <a:t>Tourism or Events travel Package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50% of overall module mark</a:t>
            </a:r>
          </a:p>
          <a:p>
            <a:r>
              <a:rPr lang="en-GB" dirty="0" smtClean="0"/>
              <a:t>Assignment to be submitted January in 3 parts</a:t>
            </a:r>
          </a:p>
          <a:p>
            <a:r>
              <a:rPr lang="en-GB" dirty="0" smtClean="0"/>
              <a:t>E brochure &amp; Client Documentation – front section</a:t>
            </a:r>
          </a:p>
          <a:p>
            <a:r>
              <a:rPr lang="en-GB" dirty="0" smtClean="0"/>
              <a:t>Presentation (Video or power point pre recorded or live online)</a:t>
            </a:r>
          </a:p>
          <a:p>
            <a:r>
              <a:rPr lang="en-GB" dirty="0" smtClean="0"/>
              <a:t>Trade documents – Back Office section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85002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1749" y="60960"/>
            <a:ext cx="9610934" cy="1393371"/>
          </a:xfrm>
        </p:spPr>
        <p:txBody>
          <a:bodyPr>
            <a:noAutofit/>
          </a:bodyPr>
          <a:lstStyle/>
          <a:p>
            <a:pPr lvl="0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</a:pPr>
            <a:r>
              <a:rPr lang="en-GB" sz="3600" dirty="0" smtClean="0"/>
              <a:t>E Brochure &amp; Client documentation 50%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65464" y="914400"/>
            <a:ext cx="11390810" cy="4902926"/>
          </a:xfrm>
        </p:spPr>
        <p:txBody>
          <a:bodyPr>
            <a:normAutofit fontScale="25000" lnSpcReduction="20000"/>
          </a:bodyPr>
          <a:lstStyle/>
          <a:p>
            <a:pPr marL="0" indent="0" algn="just">
              <a:lnSpc>
                <a:spcPct val="115000"/>
              </a:lnSpc>
              <a:spcAft>
                <a:spcPts val="1000"/>
              </a:spcAft>
              <a:buNone/>
            </a:pPr>
            <a:endParaRPr lang="en-GB" sz="3200" b="1" dirty="0" smtClean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5600" dirty="0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US" sz="5600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 brochure should sell the trip and events package </a:t>
            </a:r>
            <a:r>
              <a:rPr lang="en-US" sz="5600" dirty="0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portfolio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5600" dirty="0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include </a:t>
            </a:r>
            <a:r>
              <a:rPr lang="en-US" sz="5600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travel and accommodation information, detailed itineraries, timings, planned excursions, a range of optional social activities, a detailed risk assessment, budgeted costings for the trip and any needed cost breakdowns</a:t>
            </a:r>
            <a:r>
              <a:rPr lang="en-US" sz="5600" dirty="0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5600" dirty="0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It would also benefit from including detailed resort and destination information and health / travel advice as well as detailed tourist guides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5600" dirty="0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US" sz="5600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depth will depend on whether this is an individual portfolio/e brochure or a group document. </a:t>
            </a:r>
            <a:endParaRPr lang="en-US" sz="5600" dirty="0" smtClean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5600" dirty="0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These </a:t>
            </a:r>
            <a:r>
              <a:rPr lang="en-US" sz="5600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documents are important to help persuade the client to purchase your tour rather than a competitor’s tour. You should also consider branding, and the importance of insurance and ABTA and ATOL Bonding and any other supporting information or videos. </a:t>
            </a:r>
            <a:endParaRPr lang="en-US" sz="5600" dirty="0" smtClean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5600" dirty="0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These </a:t>
            </a:r>
            <a:r>
              <a:rPr lang="en-US" sz="5600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may be designed by the individual or group or may be the property of a tourism destination management company in which case you must cite the source fully and accurately in the text and in the </a:t>
            </a:r>
            <a:r>
              <a:rPr lang="en-US" sz="5600" dirty="0" err="1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bibiography</a:t>
            </a:r>
            <a:r>
              <a:rPr lang="en-US" sz="5600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</a:t>
            </a:r>
            <a:endParaRPr lang="en-GB" sz="5600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4000" b="1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Any photographs, images, documents, brochures, videos </a:t>
            </a:r>
            <a:r>
              <a:rPr lang="en-US" sz="4000" b="1" dirty="0" err="1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etc</a:t>
            </a:r>
            <a:r>
              <a:rPr lang="en-US" sz="4000" b="1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which are not the students own should be clearly referenced as such and included in a detailed Harvard style bibliography.</a:t>
            </a:r>
            <a:endParaRPr lang="en-GB" sz="4000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48153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16479" y="-522514"/>
            <a:ext cx="8766203" cy="2360279"/>
          </a:xfrm>
        </p:spPr>
        <p:txBody>
          <a:bodyPr/>
          <a:lstStyle/>
          <a:p>
            <a:r>
              <a:rPr lang="en-GB" dirty="0" smtClean="0"/>
              <a:t>PRESENTATION 25%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097280"/>
            <a:ext cx="10394707" cy="4702629"/>
          </a:xfrm>
        </p:spPr>
        <p:txBody>
          <a:bodyPr>
            <a:normAutofit fontScale="85000" lnSpcReduction="20000"/>
          </a:bodyPr>
          <a:lstStyle/>
          <a:p>
            <a:pPr lvl="0" algn="just">
              <a:lnSpc>
                <a:spcPct val="115000"/>
              </a:lnSpc>
              <a:spcAft>
                <a:spcPts val="1000"/>
              </a:spcAft>
              <a:buClr>
                <a:srgbClr val="346492">
                  <a:lumMod val="60000"/>
                  <a:lumOff val="40000"/>
                </a:srgbClr>
              </a:buClr>
            </a:pPr>
            <a:r>
              <a:rPr lang="en-US" sz="1600" dirty="0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US" sz="1600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client presentation is the individual or group’s opportunity to market and sell your package to the client and should last be </a:t>
            </a:r>
            <a:r>
              <a:rPr lang="en-US" sz="1600" dirty="0" err="1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aprox</a:t>
            </a:r>
            <a:r>
              <a:rPr lang="en-US" sz="1600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5 </a:t>
            </a:r>
            <a:r>
              <a:rPr lang="en-US" sz="1600" dirty="0" err="1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mins</a:t>
            </a:r>
            <a:r>
              <a:rPr lang="en-US" sz="1600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per student. </a:t>
            </a:r>
            <a:endParaRPr lang="en-US" sz="1600" dirty="0" smtClean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 algn="just">
              <a:lnSpc>
                <a:spcPct val="115000"/>
              </a:lnSpc>
              <a:spcAft>
                <a:spcPts val="1000"/>
              </a:spcAft>
              <a:buClr>
                <a:srgbClr val="346492">
                  <a:lumMod val="60000"/>
                  <a:lumOff val="40000"/>
                </a:srgbClr>
              </a:buClr>
            </a:pPr>
            <a:r>
              <a:rPr lang="en-US" sz="1600" dirty="0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This </a:t>
            </a:r>
            <a:r>
              <a:rPr lang="en-US" sz="1600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could include a power point or </a:t>
            </a:r>
            <a:r>
              <a:rPr lang="en-US" sz="1600" dirty="0" err="1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prezi</a:t>
            </a:r>
            <a:r>
              <a:rPr lang="en-US" sz="1600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style presentation and/or video recording to sell the package and destination to your client. </a:t>
            </a:r>
            <a:endParaRPr lang="en-US" sz="1600" dirty="0" smtClean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 algn="just">
              <a:lnSpc>
                <a:spcPct val="115000"/>
              </a:lnSpc>
              <a:spcAft>
                <a:spcPts val="1000"/>
              </a:spcAft>
              <a:buClr>
                <a:srgbClr val="346492">
                  <a:lumMod val="60000"/>
                  <a:lumOff val="40000"/>
                </a:srgbClr>
              </a:buClr>
            </a:pPr>
            <a:r>
              <a:rPr lang="en-US" sz="1600" dirty="0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This </a:t>
            </a:r>
            <a:r>
              <a:rPr lang="en-US" sz="1600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may be pre recorded and should be tailored to the client </a:t>
            </a:r>
            <a:r>
              <a:rPr lang="en-US" sz="1600" dirty="0" err="1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ie</a:t>
            </a:r>
            <a:r>
              <a:rPr lang="en-US" sz="1600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tutor, students and parents as one presentation or separate presentations and may be made available online as well as presented by you. This will then be supported by an E brochure which you can give to the client, students and parents. </a:t>
            </a:r>
            <a:endParaRPr lang="en-US" sz="1600" dirty="0" smtClean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 algn="just">
              <a:lnSpc>
                <a:spcPct val="115000"/>
              </a:lnSpc>
              <a:spcAft>
                <a:spcPts val="1000"/>
              </a:spcAft>
              <a:buClr>
                <a:srgbClr val="346492">
                  <a:lumMod val="60000"/>
                  <a:lumOff val="40000"/>
                </a:srgbClr>
              </a:buClr>
            </a:pPr>
            <a:r>
              <a:rPr lang="en-US" sz="1600" dirty="0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When </a:t>
            </a:r>
            <a:r>
              <a:rPr lang="en-US" sz="1600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presenting and in the documentation you need to make sure that you are selling your product to meet the client’s needs rather than just presenting information. </a:t>
            </a:r>
            <a:endParaRPr lang="en-US" sz="1600" dirty="0" smtClean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 algn="just">
              <a:lnSpc>
                <a:spcPct val="115000"/>
              </a:lnSpc>
              <a:spcAft>
                <a:spcPts val="1000"/>
              </a:spcAft>
              <a:buClr>
                <a:srgbClr val="346492">
                  <a:lumMod val="60000"/>
                  <a:lumOff val="40000"/>
                </a:srgbClr>
              </a:buClr>
            </a:pPr>
            <a:r>
              <a:rPr lang="en-US" sz="1600" dirty="0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At </a:t>
            </a:r>
            <a:r>
              <a:rPr lang="en-US" sz="1600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end of your presentation the presenter/s will have the opportunity to answer any questions from the client relating to the package</a:t>
            </a:r>
            <a:endParaRPr lang="en-GB" sz="1600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lvl="0" algn="just">
              <a:lnSpc>
                <a:spcPct val="115000"/>
              </a:lnSpc>
              <a:spcAft>
                <a:spcPts val="1000"/>
              </a:spcAft>
              <a:buClr>
                <a:srgbClr val="346492">
                  <a:lumMod val="60000"/>
                  <a:lumOff val="40000"/>
                </a:srgbClr>
              </a:buClr>
            </a:pPr>
            <a:r>
              <a:rPr lang="en-US" sz="1600" b="1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Any photographs, images, documents, brochures, videos </a:t>
            </a:r>
            <a:r>
              <a:rPr lang="en-US" sz="1600" b="1" dirty="0" err="1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etc</a:t>
            </a:r>
            <a:r>
              <a:rPr lang="en-US" sz="1600" b="1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which are not the students own should be clearly referenced as such and included in the a detailed Harvard style bibliography</a:t>
            </a:r>
            <a:endParaRPr lang="en-GB" sz="1600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12300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1"/>
            <a:ext cx="10396882" cy="1428206"/>
          </a:xfrm>
        </p:spPr>
        <p:txBody>
          <a:bodyPr/>
          <a:lstStyle/>
          <a:p>
            <a:r>
              <a:rPr lang="en-GB" dirty="0" smtClean="0"/>
              <a:t>Trade Documents  -  25%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313509" y="1515291"/>
            <a:ext cx="11155679" cy="4232365"/>
          </a:xfrm>
        </p:spPr>
        <p:txBody>
          <a:bodyPr>
            <a:normAutofit fontScale="55000" lnSpcReduction="20000"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de-DE" sz="2600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Each student </a:t>
            </a:r>
            <a:r>
              <a:rPr lang="en-US" sz="2600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/ group must submit a trade document package &amp; include evidence of meetings and research as well as a full detailed breakdown of financial costings and profits. </a:t>
            </a:r>
            <a:endParaRPr lang="en-US" sz="2600" dirty="0" smtClean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2600" dirty="0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These </a:t>
            </a:r>
            <a:r>
              <a:rPr lang="en-US" sz="2600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documents and evidence which would not be shown to the client </a:t>
            </a:r>
            <a:r>
              <a:rPr lang="en-US" sz="2600" dirty="0" err="1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ie</a:t>
            </a:r>
            <a:r>
              <a:rPr lang="en-US" sz="2600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the actual breakdown of profit and any trade agreements.</a:t>
            </a:r>
            <a:endParaRPr lang="en-GB" sz="2600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2600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Please note students working in groups need to provide a detailed breakdown of their individual contribution to the assignment including a peer assessment so they can be awarded an individual mark based on the actual roles allocated to each individual and the contribution of each student. </a:t>
            </a:r>
            <a:endParaRPr lang="en-US" sz="2600" dirty="0" smtClean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2600" dirty="0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It </a:t>
            </a:r>
            <a:r>
              <a:rPr lang="en-US" sz="2600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is therefore required that a detailed breakdown of individual responsibilities and peer appraisal is agreed from the outset and that this is included in the trade document</a:t>
            </a:r>
            <a:r>
              <a:rPr lang="en-US" sz="2600" dirty="0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b="1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Any photographs, images, documents, brochures, videos </a:t>
            </a:r>
            <a:r>
              <a:rPr lang="en-US" b="1" dirty="0" err="1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etc</a:t>
            </a:r>
            <a:r>
              <a:rPr lang="en-US" b="1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which are not the students own should be clearly referenced as such and included in a detailed Harvard Style bibliography</a:t>
            </a:r>
            <a:endParaRPr lang="en-GB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457200">
              <a:lnSpc>
                <a:spcPct val="115000"/>
              </a:lnSpc>
              <a:spcAft>
                <a:spcPts val="0"/>
              </a:spcAft>
            </a:pPr>
            <a:r>
              <a:rPr lang="en-GB" sz="2400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Arial" panose="020B0604020202020204" pitchFamily="34" charset="0"/>
              </a:rPr>
              <a:t> </a:t>
            </a:r>
            <a:endParaRPr lang="en-GB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00651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Assignment 2 – MCQ &amp; ABTA Training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50% of overall module mark</a:t>
            </a:r>
          </a:p>
          <a:p>
            <a:r>
              <a:rPr lang="en-GB" dirty="0" smtClean="0"/>
              <a:t>MCQ Test Week of January 4</a:t>
            </a:r>
            <a:r>
              <a:rPr lang="en-GB" baseline="30000" dirty="0" smtClean="0"/>
              <a:t>th</a:t>
            </a:r>
            <a:endParaRPr lang="en-GB" dirty="0" smtClean="0"/>
          </a:p>
          <a:p>
            <a:r>
              <a:rPr lang="en-GB" dirty="0" smtClean="0"/>
              <a:t>ABTA training – File of evidence of training completed to be submitted week of January 4th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76922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MCQ &amp; ABTA TRAINING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776550"/>
            <a:ext cx="10394707" cy="3598036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rgbClr val="373A3C"/>
                </a:solidFill>
                <a:latin typeface="-apple-system"/>
              </a:rPr>
              <a:t>As part of the assessment for this module you are required to undertake the industry training available </a:t>
            </a:r>
          </a:p>
          <a:p>
            <a:r>
              <a:rPr lang="en-GB" dirty="0" smtClean="0">
                <a:solidFill>
                  <a:srgbClr val="373A3C"/>
                </a:solidFill>
                <a:latin typeface="-apple-system"/>
              </a:rPr>
              <a:t>for </a:t>
            </a:r>
            <a:r>
              <a:rPr lang="en-GB" dirty="0">
                <a:solidFill>
                  <a:srgbClr val="373A3C"/>
                </a:solidFill>
                <a:latin typeface="-apple-system"/>
              </a:rPr>
              <a:t>every course you complete you will be given 5 marks  up to a maximum of 20  marks  towards your MCQ grade. </a:t>
            </a:r>
            <a:endParaRPr lang="en-GB" dirty="0" smtClean="0">
              <a:solidFill>
                <a:srgbClr val="373A3C"/>
              </a:solidFill>
              <a:latin typeface="-apple-system"/>
            </a:endParaRPr>
          </a:p>
          <a:p>
            <a:r>
              <a:rPr lang="en-GB" dirty="0" smtClean="0">
                <a:solidFill>
                  <a:srgbClr val="373A3C"/>
                </a:solidFill>
                <a:latin typeface="-apple-system"/>
              </a:rPr>
              <a:t>In addition,  </a:t>
            </a:r>
            <a:r>
              <a:rPr lang="en-GB" dirty="0">
                <a:solidFill>
                  <a:srgbClr val="373A3C"/>
                </a:solidFill>
                <a:latin typeface="-apple-system"/>
              </a:rPr>
              <a:t>if you complete and pass the Sustainable Auditing Course and submit your result then this grade will be divided by 10 and the score also added to your MCQ grade. </a:t>
            </a:r>
            <a:endParaRPr lang="en-GB" dirty="0" smtClean="0">
              <a:solidFill>
                <a:srgbClr val="373A3C"/>
              </a:solidFill>
              <a:latin typeface="-apple-system"/>
            </a:endParaRPr>
          </a:p>
          <a:p>
            <a:r>
              <a:rPr lang="en-GB" dirty="0" smtClean="0">
                <a:solidFill>
                  <a:srgbClr val="373A3C"/>
                </a:solidFill>
                <a:latin typeface="-apple-system"/>
              </a:rPr>
              <a:t>It's </a:t>
            </a:r>
            <a:r>
              <a:rPr lang="en-GB" dirty="0">
                <a:solidFill>
                  <a:srgbClr val="373A3C"/>
                </a:solidFill>
                <a:latin typeface="-apple-system"/>
              </a:rPr>
              <a:t>therefore worth working hard and getting 100% in the auditing</a:t>
            </a:r>
            <a:r>
              <a:rPr lang="en-GB" dirty="0" smtClean="0">
                <a:solidFill>
                  <a:srgbClr val="373A3C"/>
                </a:solidFill>
                <a:latin typeface="-apple-system"/>
              </a:rPr>
              <a:t>!</a:t>
            </a:r>
          </a:p>
          <a:p>
            <a:r>
              <a:rPr lang="en-GB" dirty="0" smtClean="0">
                <a:solidFill>
                  <a:srgbClr val="373A3C"/>
                </a:solidFill>
                <a:latin typeface="-apple-system"/>
              </a:rPr>
              <a:t> </a:t>
            </a:r>
            <a:r>
              <a:rPr lang="en-GB" dirty="0">
                <a:solidFill>
                  <a:srgbClr val="373A3C"/>
                </a:solidFill>
                <a:latin typeface="-apple-system"/>
              </a:rPr>
              <a:t>If you take all the opportunities available and do well you could  already be going in to the MCQ with 30 marks!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347731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346492"/>
      </a:accent1>
      <a:accent2>
        <a:srgbClr val="6DA5D4"/>
      </a:accent2>
      <a:accent3>
        <a:srgbClr val="538C79"/>
      </a:accent3>
      <a:accent4>
        <a:srgbClr val="93B75D"/>
      </a:accent4>
      <a:accent5>
        <a:srgbClr val="DEB050"/>
      </a:accent5>
      <a:accent6>
        <a:srgbClr val="BB5354"/>
      </a:accent6>
      <a:hlink>
        <a:srgbClr val="3289DD"/>
      </a:hlink>
      <a:folHlink>
        <a:srgbClr val="859EB6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E3530EC-BA5B-407C-9B36-00820F39551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Main Event</Template>
  <TotalTime>22</TotalTime>
  <Words>695</Words>
  <Application>Microsoft Office PowerPoint</Application>
  <PresentationFormat>Widescreen</PresentationFormat>
  <Paragraphs>42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-apple-system</vt:lpstr>
      <vt:lpstr>Arial</vt:lpstr>
      <vt:lpstr>Calibri</vt:lpstr>
      <vt:lpstr>Impact</vt:lpstr>
      <vt:lpstr>Main Event</vt:lpstr>
      <vt:lpstr>International Travel Operations Assignment workshop 2020</vt:lpstr>
      <vt:lpstr>                            Assignment 1  Tourism or Events travel Package</vt:lpstr>
      <vt:lpstr>E Brochure &amp; Client documentation 50%</vt:lpstr>
      <vt:lpstr>PRESENTATION 25%</vt:lpstr>
      <vt:lpstr>Trade Documents  -  25%</vt:lpstr>
      <vt:lpstr>Assignment 2 – MCQ &amp; ABTA Training</vt:lpstr>
      <vt:lpstr>MCQ &amp; ABTA TRAINING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 Travel Operations Assignment workshop 2020</dc:title>
  <dc:creator>Jacqui Jones</dc:creator>
  <cp:lastModifiedBy>Jacqui Jones</cp:lastModifiedBy>
  <cp:revision>1</cp:revision>
  <dcterms:created xsi:type="dcterms:W3CDTF">2020-12-03T09:16:44Z</dcterms:created>
  <dcterms:modified xsi:type="dcterms:W3CDTF">2020-12-03T09:38:47Z</dcterms:modified>
</cp:coreProperties>
</file>