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7" r:id="rId2"/>
    <p:sldId id="329" r:id="rId3"/>
    <p:sldId id="375" r:id="rId4"/>
    <p:sldId id="376" r:id="rId5"/>
    <p:sldId id="378" r:id="rId6"/>
    <p:sldId id="379" r:id="rId7"/>
    <p:sldId id="392" r:id="rId8"/>
    <p:sldId id="280" r:id="rId9"/>
    <p:sldId id="388" r:id="rId10"/>
    <p:sldId id="389" r:id="rId11"/>
    <p:sldId id="390" r:id="rId12"/>
    <p:sldId id="391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8869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Objects="1">
      <p:cViewPr varScale="1">
        <p:scale>
          <a:sx n="84" d="100"/>
          <a:sy n="84" d="100"/>
        </p:scale>
        <p:origin x="1506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E4ED34-D295-AD45-B7D4-0878708BAC2C}" type="datetimeFigureOut">
              <a:rPr lang="en-US" smtClean="0"/>
              <a:pPr/>
              <a:t>2/28/2017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71E250-7706-9F49-B96A-1C1296F00657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31743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F3099-B9ED-5A42-B387-652C19A0A70C}" type="datetimeFigureOut">
              <a:rPr lang="en-US" smtClean="0"/>
              <a:pPr/>
              <a:t>2/28/2017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7BFEF-A4DE-E54B-8D0A-1C05161794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F3099-B9ED-5A42-B387-652C19A0A70C}" type="datetimeFigureOut">
              <a:rPr lang="en-US" smtClean="0"/>
              <a:pPr/>
              <a:t>2/28/2017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7BFEF-A4DE-E54B-8D0A-1C05161794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F3099-B9ED-5A42-B387-652C19A0A70C}" type="datetimeFigureOut">
              <a:rPr lang="en-US" smtClean="0"/>
              <a:pPr/>
              <a:t>2/28/2017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7BFEF-A4DE-E54B-8D0A-1C05161794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F3099-B9ED-5A42-B387-652C19A0A70C}" type="datetimeFigureOut">
              <a:rPr lang="en-US" smtClean="0"/>
              <a:pPr/>
              <a:t>2/28/2017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7BFEF-A4DE-E54B-8D0A-1C05161794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F3099-B9ED-5A42-B387-652C19A0A70C}" type="datetimeFigureOut">
              <a:rPr lang="en-US" smtClean="0"/>
              <a:pPr/>
              <a:t>2/28/2017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7BFEF-A4DE-E54B-8D0A-1C05161794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F3099-B9ED-5A42-B387-652C19A0A70C}" type="datetimeFigureOut">
              <a:rPr lang="en-US" smtClean="0"/>
              <a:pPr/>
              <a:t>2/28/2017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7BFEF-A4DE-E54B-8D0A-1C05161794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F3099-B9ED-5A42-B387-652C19A0A70C}" type="datetimeFigureOut">
              <a:rPr lang="en-US" smtClean="0"/>
              <a:pPr/>
              <a:t>2/28/2017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7BFEF-A4DE-E54B-8D0A-1C05161794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F3099-B9ED-5A42-B387-652C19A0A70C}" type="datetimeFigureOut">
              <a:rPr lang="en-US" smtClean="0"/>
              <a:pPr/>
              <a:t>2/28/2017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7BFEF-A4DE-E54B-8D0A-1C05161794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F3099-B9ED-5A42-B387-652C19A0A70C}" type="datetimeFigureOut">
              <a:rPr lang="en-US" smtClean="0"/>
              <a:pPr/>
              <a:t>2/28/2017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7BFEF-A4DE-E54B-8D0A-1C05161794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F3099-B9ED-5A42-B387-652C19A0A70C}" type="datetimeFigureOut">
              <a:rPr lang="en-US" smtClean="0"/>
              <a:pPr/>
              <a:t>2/28/2017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7BFEF-A4DE-E54B-8D0A-1C05161794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4F3099-B9ED-5A42-B387-652C19A0A70C}" type="datetimeFigureOut">
              <a:rPr lang="en-US" smtClean="0"/>
              <a:pPr/>
              <a:t>2/28/2017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7BFEF-A4DE-E54B-8D0A-1C05161794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4F3099-B9ED-5A42-B387-652C19A0A70C}" type="datetimeFigureOut">
              <a:rPr lang="en-US" smtClean="0"/>
              <a:pPr/>
              <a:t>2/28/2017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D7BFEF-A4DE-E54B-8D0A-1C05161794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9" descr="Crossroads_bus_create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516394"/>
            <a:ext cx="3600400" cy="1470025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 smtClean="0">
                <a:solidFill>
                  <a:schemeClr val="bg1"/>
                </a:solidFill>
              </a:rPr>
              <a:t>Consultancy: Managing Innovation, Design and Creativity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5536" y="5110427"/>
            <a:ext cx="3632448" cy="838853"/>
          </a:xfrm>
        </p:spPr>
        <p:txBody>
          <a:bodyPr/>
          <a:lstStyle/>
          <a:p>
            <a:pPr algn="l"/>
            <a:r>
              <a:rPr lang="en-US" i="1" dirty="0" smtClean="0">
                <a:solidFill>
                  <a:schemeClr val="bg1">
                    <a:lumMod val="85000"/>
                  </a:schemeClr>
                </a:solidFill>
              </a:rPr>
              <a:t>Kathryn Penaluna</a:t>
            </a:r>
          </a:p>
        </p:txBody>
      </p:sp>
      <p:pic>
        <p:nvPicPr>
          <p:cNvPr id="6" name="Picture 5" descr="smweb01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415446"/>
            <a:ext cx="5402972" cy="91850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1295400" y="685800"/>
            <a:ext cx="731520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200" dirty="0" smtClean="0">
              <a:solidFill>
                <a:srgbClr val="A7B5C2"/>
              </a:solidFill>
            </a:endParaRPr>
          </a:p>
          <a:p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683568" y="476672"/>
            <a:ext cx="7376864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dirty="0" smtClean="0"/>
          </a:p>
          <a:p>
            <a:pPr marL="457200" indent="-457200">
              <a:buAutoNum type="arabicPeriod"/>
            </a:pPr>
            <a:r>
              <a:rPr lang="en-GB" sz="2800" dirty="0" smtClean="0"/>
              <a:t>Internal?</a:t>
            </a:r>
          </a:p>
          <a:p>
            <a:endParaRPr lang="en-GB" sz="2800" dirty="0" smtClean="0"/>
          </a:p>
          <a:p>
            <a:pPr marL="457200" indent="-457200">
              <a:buAutoNum type="arabicPeriod"/>
            </a:pPr>
            <a:r>
              <a:rPr lang="en-GB" sz="2800" dirty="0" smtClean="0"/>
              <a:t>External?</a:t>
            </a:r>
          </a:p>
          <a:p>
            <a:endParaRPr lang="en-GB" sz="2800" dirty="0" smtClean="0"/>
          </a:p>
          <a:p>
            <a:pPr marL="457200" indent="-457200">
              <a:buAutoNum type="arabicPeriod"/>
            </a:pPr>
            <a:r>
              <a:rPr lang="en-GB" sz="2800" dirty="0" smtClean="0"/>
              <a:t>Whose problem are you solving?</a:t>
            </a:r>
          </a:p>
          <a:p>
            <a:endParaRPr lang="en-GB" sz="2800" dirty="0" smtClean="0"/>
          </a:p>
          <a:p>
            <a:pPr marL="457200" indent="-457200">
              <a:buAutoNum type="arabicPeriod"/>
            </a:pPr>
            <a:r>
              <a:rPr lang="en-GB" sz="2800" dirty="0" smtClean="0"/>
              <a:t>What pain are you taking away?</a:t>
            </a:r>
          </a:p>
          <a:p>
            <a:pPr marL="457200" indent="-457200">
              <a:buAutoNum type="arabicPeriod"/>
            </a:pPr>
            <a:endParaRPr lang="en-GB" sz="2400" dirty="0" smtClean="0"/>
          </a:p>
          <a:p>
            <a:pPr marL="457200" indent="-457200">
              <a:buAutoNum type="arabicPeriod"/>
            </a:pPr>
            <a:endParaRPr lang="en-GB" sz="2400" dirty="0" smtClean="0"/>
          </a:p>
          <a:p>
            <a:endParaRPr lang="en-US" sz="2400" dirty="0"/>
          </a:p>
        </p:txBody>
      </p:sp>
      <p:pic>
        <p:nvPicPr>
          <p:cNvPr id="2" name="Picture 1" descr="dartboard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4242704"/>
            <a:ext cx="2943310" cy="235464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83568" y="4365104"/>
            <a:ext cx="4824536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 smtClean="0">
                <a:solidFill>
                  <a:schemeClr val="accent1">
                    <a:lumMod val="75000"/>
                  </a:schemeClr>
                </a:solidFill>
              </a:rPr>
              <a:t>Consider the stakeholders?</a:t>
            </a:r>
          </a:p>
          <a:p>
            <a:r>
              <a:rPr lang="en-US" sz="3600" i="1" dirty="0" smtClean="0">
                <a:solidFill>
                  <a:schemeClr val="accent1">
                    <a:lumMod val="75000"/>
                  </a:schemeClr>
                </a:solidFill>
              </a:rPr>
              <a:t>(Who are they?)</a:t>
            </a:r>
            <a:endParaRPr lang="en-US" sz="3600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2919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437" y="0"/>
            <a:ext cx="8559126" cy="6858000"/>
          </a:xfrm>
          <a:prstGeom prst="rect">
            <a:avLst/>
          </a:prstGeom>
        </p:spPr>
      </p:pic>
      <p:sp>
        <p:nvSpPr>
          <p:cNvPr id="5" name="TextBox 8"/>
          <p:cNvSpPr txBox="1">
            <a:spLocks noChangeArrowheads="1"/>
          </p:cNvSpPr>
          <p:nvPr/>
        </p:nvSpPr>
        <p:spPr bwMode="auto">
          <a:xfrm>
            <a:off x="4419600" y="5628382"/>
            <a:ext cx="4800600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r>
              <a:rPr lang="en-US" sz="3200" dirty="0" smtClean="0">
                <a:solidFill>
                  <a:srgbClr val="008000"/>
                </a:solidFill>
              </a:rPr>
              <a:t>How many uses can a watermelon have?</a:t>
            </a:r>
            <a:endParaRPr lang="en-US" sz="3200" dirty="0">
              <a:solidFill>
                <a:srgbClr val="008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0630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8"/>
          <p:cNvSpPr txBox="1">
            <a:spLocks noChangeArrowheads="1"/>
          </p:cNvSpPr>
          <p:nvPr/>
        </p:nvSpPr>
        <p:spPr bwMode="auto">
          <a:xfrm>
            <a:off x="609600" y="457200"/>
            <a:ext cx="8241963" cy="5847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r>
              <a:rPr lang="en-US" sz="3200" dirty="0" smtClean="0">
                <a:solidFill>
                  <a:srgbClr val="008000"/>
                </a:solidFill>
              </a:rPr>
              <a:t>Creative minds connect in many ways</a:t>
            </a:r>
            <a:endParaRPr lang="en-US" sz="3200" dirty="0">
              <a:solidFill>
                <a:srgbClr val="008000"/>
              </a:solidFill>
            </a:endParaRPr>
          </a:p>
        </p:txBody>
      </p:sp>
      <p:pic>
        <p:nvPicPr>
          <p:cNvPr id="6" name="Picture 5" descr="watermelon-cak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43000"/>
            <a:ext cx="2602366" cy="2057400"/>
          </a:xfrm>
          <a:prstGeom prst="rect">
            <a:avLst/>
          </a:prstGeom>
        </p:spPr>
      </p:pic>
      <p:pic>
        <p:nvPicPr>
          <p:cNvPr id="8" name="Picture 7" descr="watermelon-carving4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8379" y="1828800"/>
            <a:ext cx="2893184" cy="3346450"/>
          </a:xfrm>
          <a:prstGeom prst="rect">
            <a:avLst/>
          </a:prstGeom>
        </p:spPr>
      </p:pic>
      <p:pic>
        <p:nvPicPr>
          <p:cNvPr id="9" name="Picture 8" descr="night31_watermelon_fest_300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3962400"/>
            <a:ext cx="2895600" cy="2895600"/>
          </a:xfrm>
          <a:prstGeom prst="rect">
            <a:avLst/>
          </a:prstGeom>
        </p:spPr>
      </p:pic>
      <p:pic>
        <p:nvPicPr>
          <p:cNvPr id="10" name="Picture 9" descr="CutestFood_com_watermelon1_large2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16200000">
            <a:off x="2485784" y="3752177"/>
            <a:ext cx="3899860" cy="2581707"/>
          </a:xfrm>
          <a:prstGeom prst="rect">
            <a:avLst/>
          </a:prstGeom>
        </p:spPr>
      </p:pic>
      <p:pic>
        <p:nvPicPr>
          <p:cNvPr id="11" name="Picture 10" descr="Watermelon_Car_by_Rungue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24200" y="1143000"/>
            <a:ext cx="2602366" cy="1951775"/>
          </a:xfrm>
          <a:prstGeom prst="rect">
            <a:avLst/>
          </a:prstGeom>
        </p:spPr>
      </p:pic>
      <p:pic>
        <p:nvPicPr>
          <p:cNvPr id="12" name="Picture 11" descr="watermelon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72200" y="5279937"/>
            <a:ext cx="2298363" cy="1578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745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410-0603070932-watermelon_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1485900"/>
            <a:ext cx="6350000" cy="4762500"/>
          </a:xfrm>
          <a:prstGeom prst="rect">
            <a:avLst/>
          </a:prstGeom>
        </p:spPr>
      </p:pic>
      <p:sp>
        <p:nvSpPr>
          <p:cNvPr id="5" name="TextBox 8"/>
          <p:cNvSpPr txBox="1">
            <a:spLocks noChangeArrowheads="1"/>
          </p:cNvSpPr>
          <p:nvPr/>
        </p:nvSpPr>
        <p:spPr bwMode="auto">
          <a:xfrm>
            <a:off x="609600" y="152400"/>
            <a:ext cx="8241963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r>
              <a:rPr lang="en-US" sz="3200" dirty="0" smtClean="0">
                <a:solidFill>
                  <a:srgbClr val="008000"/>
                </a:solidFill>
              </a:rPr>
              <a:t>Ideas can add value, </a:t>
            </a:r>
          </a:p>
          <a:p>
            <a:r>
              <a:rPr lang="en-US" sz="3200" dirty="0" smtClean="0">
                <a:solidFill>
                  <a:srgbClr val="008000"/>
                </a:solidFill>
              </a:rPr>
              <a:t>and at minimal cost</a:t>
            </a:r>
            <a:endParaRPr lang="en-US" sz="3200" dirty="0">
              <a:solidFill>
                <a:srgbClr val="008000"/>
              </a:solidFill>
            </a:endParaRPr>
          </a:p>
        </p:txBody>
      </p:sp>
      <p:pic>
        <p:nvPicPr>
          <p:cNvPr id="7" name="Picture 6" descr="Grow-a-square-watermelon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0236" y="871537"/>
            <a:ext cx="2463764" cy="1781829"/>
          </a:xfrm>
          <a:prstGeom prst="rect">
            <a:avLst/>
          </a:prstGeom>
        </p:spPr>
      </p:pic>
      <p:pic>
        <p:nvPicPr>
          <p:cNvPr id="9" name="Picture 8" descr="Screen shot 2012-04-11 at 19.17.03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80236" y="2819400"/>
            <a:ext cx="2483035" cy="403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2877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U Tube watermelo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550" y="88900"/>
            <a:ext cx="8724900" cy="6680200"/>
          </a:xfrm>
          <a:prstGeom prst="rect">
            <a:avLst/>
          </a:prstGeom>
        </p:spPr>
      </p:pic>
      <p:sp>
        <p:nvSpPr>
          <p:cNvPr id="5" name="TextBox 8"/>
          <p:cNvSpPr txBox="1">
            <a:spLocks noChangeArrowheads="1"/>
          </p:cNvSpPr>
          <p:nvPr/>
        </p:nvSpPr>
        <p:spPr bwMode="auto">
          <a:xfrm>
            <a:off x="5715001" y="914400"/>
            <a:ext cx="3219450" cy="5847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r>
              <a:rPr lang="en-US" sz="3200" dirty="0" smtClean="0">
                <a:solidFill>
                  <a:srgbClr val="008000"/>
                </a:solidFill>
              </a:rPr>
              <a:t>Yes, they did!!!</a:t>
            </a:r>
            <a:endParaRPr lang="en-US" sz="3200" dirty="0">
              <a:solidFill>
                <a:srgbClr val="008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5551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/>
          <p:cNvSpPr txBox="1"/>
          <p:nvPr/>
        </p:nvSpPr>
        <p:spPr>
          <a:xfrm>
            <a:off x="744095" y="243725"/>
            <a:ext cx="75179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Creativity Cannot be done to order, it requires well designed environments that motivate and encourage.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744095" y="1483351"/>
            <a:ext cx="1667793" cy="646331"/>
          </a:xfrm>
          <a:prstGeom prst="rect">
            <a:avLst/>
          </a:prstGeom>
          <a:solidFill>
            <a:srgbClr val="0080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dirty="0" smtClean="0"/>
              <a:t>Encouragement for Creativity</a:t>
            </a:r>
            <a:endParaRPr lang="en-US" dirty="0"/>
          </a:p>
        </p:txBody>
      </p:sp>
      <p:sp>
        <p:nvSpPr>
          <p:cNvPr id="15" name="TextBox 14"/>
          <p:cNvSpPr txBox="1"/>
          <p:nvPr/>
        </p:nvSpPr>
        <p:spPr>
          <a:xfrm>
            <a:off x="744095" y="2295279"/>
            <a:ext cx="1667793" cy="369332"/>
          </a:xfrm>
          <a:prstGeom prst="rect">
            <a:avLst/>
          </a:prstGeom>
          <a:solidFill>
            <a:srgbClr val="0080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dirty="0" smtClean="0"/>
              <a:t>Autonomy</a:t>
            </a:r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744095" y="2859481"/>
            <a:ext cx="1667793" cy="369332"/>
          </a:xfrm>
          <a:prstGeom prst="rect">
            <a:avLst/>
          </a:prstGeom>
          <a:solidFill>
            <a:srgbClr val="0080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dirty="0" smtClean="0"/>
              <a:t>Resources</a:t>
            </a:r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744095" y="3454581"/>
            <a:ext cx="1667793" cy="369332"/>
          </a:xfrm>
          <a:prstGeom prst="rect">
            <a:avLst/>
          </a:prstGeom>
          <a:solidFill>
            <a:srgbClr val="0080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dirty="0" smtClean="0"/>
              <a:t>Pressures</a:t>
            </a:r>
            <a:endParaRPr lang="en-US" dirty="0"/>
          </a:p>
        </p:txBody>
      </p:sp>
      <p:sp>
        <p:nvSpPr>
          <p:cNvPr id="18" name="TextBox 17"/>
          <p:cNvSpPr txBox="1"/>
          <p:nvPr/>
        </p:nvSpPr>
        <p:spPr>
          <a:xfrm>
            <a:off x="744095" y="3987981"/>
            <a:ext cx="1667793" cy="369332"/>
          </a:xfrm>
          <a:prstGeom prst="rect">
            <a:avLst/>
          </a:prstGeom>
          <a:solidFill>
            <a:srgbClr val="0080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dirty="0" smtClean="0"/>
              <a:t>Organizational</a:t>
            </a:r>
            <a:endParaRPr lang="en-US" dirty="0"/>
          </a:p>
        </p:txBody>
      </p:sp>
      <p:grpSp>
        <p:nvGrpSpPr>
          <p:cNvPr id="63" name="Group 62"/>
          <p:cNvGrpSpPr/>
          <p:nvPr/>
        </p:nvGrpSpPr>
        <p:grpSpPr>
          <a:xfrm>
            <a:off x="2411888" y="1130300"/>
            <a:ext cx="4159746" cy="1436132"/>
            <a:chOff x="2411888" y="1130300"/>
            <a:chExt cx="4159746" cy="1436132"/>
          </a:xfrm>
        </p:grpSpPr>
        <p:sp>
          <p:nvSpPr>
            <p:cNvPr id="4" name="TextBox 3"/>
            <p:cNvSpPr txBox="1"/>
            <p:nvPr/>
          </p:nvSpPr>
          <p:spPr>
            <a:xfrm>
              <a:off x="3383934" y="1130300"/>
              <a:ext cx="3187700" cy="369332"/>
            </a:xfrm>
            <a:prstGeom prst="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 smtClean="0"/>
                <a:t>Organisational Support</a:t>
              </a:r>
              <a:endParaRPr lang="en-GB" dirty="0"/>
            </a:p>
          </p:txBody>
        </p:sp>
        <p:sp>
          <p:nvSpPr>
            <p:cNvPr id="5" name="TextBox 4"/>
            <p:cNvSpPr txBox="1"/>
            <p:nvPr/>
          </p:nvSpPr>
          <p:spPr>
            <a:xfrm>
              <a:off x="3383934" y="1663700"/>
              <a:ext cx="3187700" cy="369332"/>
            </a:xfrm>
            <a:prstGeom prst="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 smtClean="0"/>
                <a:t>Supervisory Support</a:t>
              </a:r>
              <a:endParaRPr lang="en-GB" dirty="0"/>
            </a:p>
          </p:txBody>
        </p:sp>
        <p:sp>
          <p:nvSpPr>
            <p:cNvPr id="6" name="TextBox 5"/>
            <p:cNvSpPr txBox="1"/>
            <p:nvPr/>
          </p:nvSpPr>
          <p:spPr>
            <a:xfrm>
              <a:off x="3383934" y="2197100"/>
              <a:ext cx="3187700" cy="369332"/>
            </a:xfrm>
            <a:prstGeom prst="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 smtClean="0"/>
                <a:t>Work Group Support</a:t>
              </a:r>
              <a:endParaRPr lang="en-GB" dirty="0"/>
            </a:p>
          </p:txBody>
        </p:sp>
        <p:grpSp>
          <p:nvGrpSpPr>
            <p:cNvPr id="61" name="Group 60"/>
            <p:cNvGrpSpPr/>
            <p:nvPr/>
          </p:nvGrpSpPr>
          <p:grpSpPr>
            <a:xfrm>
              <a:off x="2411888" y="1314966"/>
              <a:ext cx="1013506" cy="1066800"/>
              <a:chOff x="2411888" y="1314966"/>
              <a:chExt cx="1013506" cy="1066800"/>
            </a:xfrm>
          </p:grpSpPr>
          <p:cxnSp>
            <p:nvCxnSpPr>
              <p:cNvPr id="20" name="Straight Arrow Connector 19"/>
              <p:cNvCxnSpPr/>
              <p:nvPr/>
            </p:nvCxnSpPr>
            <p:spPr>
              <a:xfrm flipV="1">
                <a:off x="2411888" y="1314966"/>
                <a:ext cx="1013506" cy="348734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Straight Arrow Connector 20"/>
              <p:cNvCxnSpPr/>
              <p:nvPr/>
            </p:nvCxnSpPr>
            <p:spPr>
              <a:xfrm>
                <a:off x="2411888" y="1848366"/>
                <a:ext cx="1013506" cy="0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Straight Arrow Connector 22"/>
              <p:cNvCxnSpPr/>
              <p:nvPr/>
            </p:nvCxnSpPr>
            <p:spPr>
              <a:xfrm>
                <a:off x="2411888" y="1968500"/>
                <a:ext cx="1013506" cy="413266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64" name="Group 63"/>
          <p:cNvGrpSpPr/>
          <p:nvPr/>
        </p:nvGrpSpPr>
        <p:grpSpPr>
          <a:xfrm>
            <a:off x="2411888" y="2457978"/>
            <a:ext cx="4159746" cy="1149854"/>
            <a:chOff x="2411888" y="2457978"/>
            <a:chExt cx="4159746" cy="1149854"/>
          </a:xfrm>
        </p:grpSpPr>
        <p:sp>
          <p:nvSpPr>
            <p:cNvPr id="7" name="TextBox 6"/>
            <p:cNvSpPr txBox="1"/>
            <p:nvPr/>
          </p:nvSpPr>
          <p:spPr>
            <a:xfrm>
              <a:off x="3383934" y="2705100"/>
              <a:ext cx="3187700" cy="369332"/>
            </a:xfrm>
            <a:prstGeom prst="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 smtClean="0"/>
                <a:t>Freedom to Think</a:t>
              </a:r>
              <a:endParaRPr lang="en-GB" dirty="0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3383934" y="3238500"/>
              <a:ext cx="3187700" cy="369332"/>
            </a:xfrm>
            <a:prstGeom prst="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 smtClean="0"/>
                <a:t>Sufficient Resources</a:t>
              </a:r>
              <a:endParaRPr lang="en-GB" dirty="0"/>
            </a:p>
          </p:txBody>
        </p:sp>
        <p:cxnSp>
          <p:nvCxnSpPr>
            <p:cNvPr id="28" name="Straight Arrow Connector 27"/>
            <p:cNvCxnSpPr/>
            <p:nvPr/>
          </p:nvCxnSpPr>
          <p:spPr>
            <a:xfrm>
              <a:off x="2411888" y="2457978"/>
              <a:ext cx="1013506" cy="413266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Arrow Connector 28"/>
            <p:cNvCxnSpPr/>
            <p:nvPr/>
          </p:nvCxnSpPr>
          <p:spPr>
            <a:xfrm>
              <a:off x="2411888" y="3008752"/>
              <a:ext cx="1013506" cy="413266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5" name="Group 64"/>
          <p:cNvGrpSpPr/>
          <p:nvPr/>
        </p:nvGrpSpPr>
        <p:grpSpPr>
          <a:xfrm>
            <a:off x="2411888" y="3591624"/>
            <a:ext cx="4159746" cy="1121620"/>
            <a:chOff x="2411888" y="3591624"/>
            <a:chExt cx="4159746" cy="1121620"/>
          </a:xfrm>
        </p:grpSpPr>
        <p:sp>
          <p:nvSpPr>
            <p:cNvPr id="9" name="TextBox 8"/>
            <p:cNvSpPr txBox="1"/>
            <p:nvPr/>
          </p:nvSpPr>
          <p:spPr>
            <a:xfrm>
              <a:off x="3383934" y="3784600"/>
              <a:ext cx="3187700" cy="369332"/>
            </a:xfrm>
            <a:prstGeom prst="rect">
              <a:avLst/>
            </a:prstGeom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 smtClean="0"/>
                <a:t>Challenges to Meet </a:t>
              </a:r>
              <a:endParaRPr lang="en-GB" dirty="0"/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3383934" y="4343912"/>
              <a:ext cx="3187700" cy="369332"/>
            </a:xfrm>
            <a:prstGeom prst="rect">
              <a:avLst/>
            </a:prstGeom>
            <a:solidFill>
              <a:srgbClr val="FF0000"/>
            </a:solidFill>
          </p:spPr>
          <p:style>
            <a:lnRef idx="1">
              <a:schemeClr val="dk1"/>
            </a:lnRef>
            <a:fillRef idx="2">
              <a:schemeClr val="dk1"/>
            </a:fillRef>
            <a:effectRef idx="1">
              <a:schemeClr val="dk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r>
                <a:rPr lang="en-GB" dirty="0" smtClean="0"/>
                <a:t>Inappropriate Goals &amp; Pressures</a:t>
              </a:r>
              <a:endParaRPr lang="en-GB" dirty="0"/>
            </a:p>
          </p:txBody>
        </p:sp>
        <p:cxnSp>
          <p:nvCxnSpPr>
            <p:cNvPr id="30" name="Straight Arrow Connector 29"/>
            <p:cNvCxnSpPr/>
            <p:nvPr/>
          </p:nvCxnSpPr>
          <p:spPr>
            <a:xfrm>
              <a:off x="2411888" y="3591624"/>
              <a:ext cx="1013506" cy="413266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Arrow Connector 31"/>
            <p:cNvCxnSpPr/>
            <p:nvPr/>
          </p:nvCxnSpPr>
          <p:spPr>
            <a:xfrm>
              <a:off x="2411888" y="3740666"/>
              <a:ext cx="972046" cy="616647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Arrow Connector 33"/>
            <p:cNvCxnSpPr>
              <a:endCxn id="10" idx="1"/>
            </p:cNvCxnSpPr>
            <p:nvPr/>
          </p:nvCxnSpPr>
          <p:spPr>
            <a:xfrm>
              <a:off x="2411888" y="4215834"/>
              <a:ext cx="972046" cy="312744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6" name="Group 65"/>
          <p:cNvGrpSpPr/>
          <p:nvPr/>
        </p:nvGrpSpPr>
        <p:grpSpPr>
          <a:xfrm>
            <a:off x="6571634" y="1314966"/>
            <a:ext cx="2399588" cy="2606720"/>
            <a:chOff x="6571634" y="1314966"/>
            <a:chExt cx="2399588" cy="2606720"/>
          </a:xfrm>
        </p:grpSpPr>
        <p:sp>
          <p:nvSpPr>
            <p:cNvPr id="40" name="Rectangle 39"/>
            <p:cNvSpPr/>
            <p:nvPr/>
          </p:nvSpPr>
          <p:spPr>
            <a:xfrm>
              <a:off x="6936966" y="2751266"/>
              <a:ext cx="2034256" cy="646331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spAutoFit/>
            </a:bodyPr>
            <a:lstStyle/>
            <a:p>
              <a:pPr algn="ctr"/>
              <a:r>
                <a:rPr lang="en-GB" sz="3600" b="1" cap="none" spc="0" dirty="0" smtClean="0">
                  <a:ln w="12700">
                    <a:solidFill>
                      <a:schemeClr val="tx2">
                        <a:satMod val="155000"/>
                      </a:schemeClr>
                    </a:solidFill>
                    <a:prstDash val="solid"/>
                  </a:ln>
                  <a:solidFill>
                    <a:schemeClr val="bg2">
                      <a:tint val="85000"/>
                      <a:satMod val="155000"/>
                    </a:schemeClr>
                  </a:solidFill>
                  <a:effectLst>
                    <a:outerShdw blurRad="41275" dist="20320" dir="1800000" algn="tl" rotWithShape="0">
                      <a:srgbClr val="000000">
                        <a:alpha val="40000"/>
                      </a:srgbClr>
                    </a:outerShdw>
                  </a:effectLst>
                </a:rPr>
                <a:t>Creativity</a:t>
              </a:r>
              <a:endParaRPr lang="en-GB" sz="3600" b="1" cap="none" spc="0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cxnSp>
          <p:nvCxnSpPr>
            <p:cNvPr id="41" name="Straight Arrow Connector 40"/>
            <p:cNvCxnSpPr/>
            <p:nvPr/>
          </p:nvCxnSpPr>
          <p:spPr>
            <a:xfrm>
              <a:off x="6571634" y="1314966"/>
              <a:ext cx="1433776" cy="1556278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Arrow Connector 42"/>
            <p:cNvCxnSpPr/>
            <p:nvPr/>
          </p:nvCxnSpPr>
          <p:spPr>
            <a:xfrm>
              <a:off x="6571634" y="1818451"/>
              <a:ext cx="1061730" cy="1041030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Arrow Connector 45"/>
            <p:cNvCxnSpPr/>
            <p:nvPr/>
          </p:nvCxnSpPr>
          <p:spPr>
            <a:xfrm flipV="1">
              <a:off x="6571634" y="3397597"/>
              <a:ext cx="715342" cy="524089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Arrow Connector 46"/>
            <p:cNvCxnSpPr>
              <a:stCxn id="6" idx="3"/>
            </p:cNvCxnSpPr>
            <p:nvPr/>
          </p:nvCxnSpPr>
          <p:spPr>
            <a:xfrm>
              <a:off x="6571634" y="2381766"/>
              <a:ext cx="715342" cy="489478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Arrow Connector 47"/>
            <p:cNvCxnSpPr/>
            <p:nvPr/>
          </p:nvCxnSpPr>
          <p:spPr>
            <a:xfrm flipV="1">
              <a:off x="6571634" y="3238500"/>
              <a:ext cx="365332" cy="169149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Arrow Connector 50"/>
            <p:cNvCxnSpPr>
              <a:endCxn id="40" idx="1"/>
            </p:cNvCxnSpPr>
            <p:nvPr/>
          </p:nvCxnSpPr>
          <p:spPr>
            <a:xfrm>
              <a:off x="6571634" y="2920416"/>
              <a:ext cx="365332" cy="154016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54" name="Straight Arrow Connector 53"/>
          <p:cNvCxnSpPr/>
          <p:nvPr/>
        </p:nvCxnSpPr>
        <p:spPr>
          <a:xfrm flipV="1">
            <a:off x="6579295" y="4215834"/>
            <a:ext cx="887289" cy="31274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67" name="Group 66"/>
          <p:cNvGrpSpPr/>
          <p:nvPr/>
        </p:nvGrpSpPr>
        <p:grpSpPr>
          <a:xfrm>
            <a:off x="7466584" y="3422018"/>
            <a:ext cx="1504638" cy="900892"/>
            <a:chOff x="7466584" y="3422018"/>
            <a:chExt cx="1504638" cy="900892"/>
          </a:xfrm>
        </p:grpSpPr>
        <p:sp>
          <p:nvSpPr>
            <p:cNvPr id="57" name="TextBox 56"/>
            <p:cNvSpPr txBox="1"/>
            <p:nvPr/>
          </p:nvSpPr>
          <p:spPr>
            <a:xfrm>
              <a:off x="7466584" y="3953578"/>
              <a:ext cx="150463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dirty="0" smtClean="0"/>
                <a:t>Intervention?</a:t>
              </a:r>
              <a:endParaRPr lang="en-US" dirty="0"/>
            </a:p>
          </p:txBody>
        </p:sp>
        <p:cxnSp>
          <p:nvCxnSpPr>
            <p:cNvPr id="58" name="Straight Arrow Connector 57"/>
            <p:cNvCxnSpPr/>
            <p:nvPr/>
          </p:nvCxnSpPr>
          <p:spPr>
            <a:xfrm flipV="1">
              <a:off x="8069556" y="3422018"/>
              <a:ext cx="0" cy="582872"/>
            </a:xfrm>
            <a:prstGeom prst="straightConnector1">
              <a:avLst/>
            </a:prstGeom>
            <a:ln>
              <a:tailEnd type="arrow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0" name="TextBox 59"/>
          <p:cNvSpPr txBox="1"/>
          <p:nvPr/>
        </p:nvSpPr>
        <p:spPr>
          <a:xfrm>
            <a:off x="744095" y="5695484"/>
            <a:ext cx="80438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 smtClean="0">
                <a:solidFill>
                  <a:srgbClr val="008000"/>
                </a:solidFill>
              </a:rPr>
              <a:t>Assessing the Climate for Creativity</a:t>
            </a:r>
          </a:p>
          <a:p>
            <a:r>
              <a:rPr lang="en-US" dirty="0" smtClean="0"/>
              <a:t>Adapted from </a:t>
            </a:r>
            <a:r>
              <a:rPr lang="en-US" dirty="0" err="1" smtClean="0"/>
              <a:t>Amabile</a:t>
            </a:r>
            <a:r>
              <a:rPr lang="en-US" dirty="0" smtClean="0"/>
              <a:t> et. al., (1996)   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9929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829377" y="609600"/>
            <a:ext cx="8162223" cy="1600200"/>
          </a:xfrm>
          <a:solidFill>
            <a:srgbClr val="FFFFFF"/>
          </a:solidFill>
          <a:ln>
            <a:miter lim="800000"/>
            <a:headEnd/>
            <a:tailEnd/>
          </a:ln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l" eaLnBrk="1" hangingPunct="1"/>
            <a:r>
              <a:rPr lang="en-US" sz="3600" i="1" dirty="0" smtClean="0">
                <a:solidFill>
                  <a:srgbClr val="FF0000"/>
                </a:solidFill>
                <a:latin typeface="Arial" charset="0"/>
                <a:ea typeface="Geneva" charset="0"/>
                <a:cs typeface="Geneva" charset="0"/>
              </a:rPr>
              <a:t>Ask interesting questions…</a:t>
            </a:r>
            <a:endParaRPr lang="en-US" dirty="0" smtClean="0">
              <a:solidFill>
                <a:srgbClr val="FF0000"/>
              </a:solidFill>
              <a:latin typeface="Arial" charset="0"/>
              <a:ea typeface="Geneva" charset="0"/>
              <a:cs typeface="Geneva" charset="0"/>
            </a:endParaRPr>
          </a:p>
        </p:txBody>
      </p:sp>
      <p:sp>
        <p:nvSpPr>
          <p:cNvPr id="61445" name="TextBox 6"/>
          <p:cNvSpPr txBox="1">
            <a:spLocks noChangeArrowheads="1"/>
          </p:cNvSpPr>
          <p:nvPr/>
        </p:nvSpPr>
        <p:spPr bwMode="auto">
          <a:xfrm>
            <a:off x="838200" y="1447800"/>
            <a:ext cx="80772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r>
              <a:rPr lang="en-US" sz="2800" dirty="0" smtClean="0"/>
              <a:t>How many types of Pringle are there?</a:t>
            </a:r>
          </a:p>
          <a:p>
            <a:endParaRPr lang="en-US" sz="2800" dirty="0"/>
          </a:p>
        </p:txBody>
      </p:sp>
      <p:pic>
        <p:nvPicPr>
          <p:cNvPr id="11" name="Picture 10" descr="PringlesHoneyRoastChicken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0599" y="2209800"/>
            <a:ext cx="2580352" cy="4114800"/>
          </a:xfrm>
          <a:prstGeom prst="rect">
            <a:avLst/>
          </a:prstGeom>
        </p:spPr>
      </p:pic>
      <p:pic>
        <p:nvPicPr>
          <p:cNvPr id="12" name="Picture 11" descr="200px-Pringles.svg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000" y="1971020"/>
            <a:ext cx="2540000" cy="3187700"/>
          </a:xfrm>
          <a:prstGeom prst="rect">
            <a:avLst/>
          </a:prstGeom>
        </p:spPr>
      </p:pic>
      <p:sp>
        <p:nvSpPr>
          <p:cNvPr id="13" name="TextBox 6"/>
          <p:cNvSpPr txBox="1">
            <a:spLocks noChangeArrowheads="1"/>
          </p:cNvSpPr>
          <p:nvPr/>
        </p:nvSpPr>
        <p:spPr bwMode="auto">
          <a:xfrm>
            <a:off x="4267200" y="5334000"/>
            <a:ext cx="4648200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r>
              <a:rPr lang="en-US" sz="2800" dirty="0" smtClean="0"/>
              <a:t>What initiated their success?</a:t>
            </a:r>
          </a:p>
          <a:p>
            <a:endParaRPr lang="en-US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598371" y="609600"/>
            <a:ext cx="8393229" cy="1600200"/>
          </a:xfrm>
          <a:solidFill>
            <a:srgbClr val="FFFFFF"/>
          </a:solidFill>
          <a:ln>
            <a:miter lim="800000"/>
            <a:headEnd/>
            <a:tailEnd/>
          </a:ln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l" eaLnBrk="1" hangingPunct="1"/>
            <a:r>
              <a:rPr lang="en-US" sz="3600" i="1" dirty="0" smtClean="0">
                <a:solidFill>
                  <a:srgbClr val="FF0000"/>
                </a:solidFill>
                <a:latin typeface="Arial" charset="0"/>
                <a:ea typeface="Geneva" charset="0"/>
                <a:cs typeface="Geneva" charset="0"/>
              </a:rPr>
              <a:t>Interesting questions get interesting</a:t>
            </a:r>
            <a:endParaRPr lang="en-US" dirty="0" smtClean="0">
              <a:solidFill>
                <a:srgbClr val="FF0000"/>
              </a:solidFill>
              <a:latin typeface="Arial" charset="0"/>
              <a:ea typeface="Geneva" charset="0"/>
              <a:cs typeface="Geneva" charset="0"/>
            </a:endParaRPr>
          </a:p>
        </p:txBody>
      </p:sp>
      <p:sp>
        <p:nvSpPr>
          <p:cNvPr id="61445" name="TextBox 6"/>
          <p:cNvSpPr txBox="1">
            <a:spLocks noChangeArrowheads="1"/>
          </p:cNvSpPr>
          <p:nvPr/>
        </p:nvSpPr>
        <p:spPr bwMode="auto">
          <a:xfrm>
            <a:off x="609600" y="1447800"/>
            <a:ext cx="8077200" cy="18158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r>
              <a:rPr lang="en-US" sz="2800" dirty="0" smtClean="0"/>
              <a:t>Name: from Cincinnati</a:t>
            </a:r>
            <a:r>
              <a:rPr lang="en-GB" sz="2800" dirty="0" smtClean="0"/>
              <a:t> </a:t>
            </a:r>
            <a:r>
              <a:rPr lang="en-US" sz="2800" dirty="0" smtClean="0"/>
              <a:t>phonebook - Pringle Drive</a:t>
            </a:r>
          </a:p>
          <a:p>
            <a:endParaRPr lang="en-US" sz="2800" dirty="0" smtClean="0"/>
          </a:p>
          <a:p>
            <a:r>
              <a:rPr lang="en-US" sz="2800" dirty="0" smtClean="0"/>
              <a:t>Why? It sounded right</a:t>
            </a:r>
          </a:p>
          <a:p>
            <a:endParaRPr lang="en-US" sz="2800" dirty="0" smtClean="0"/>
          </a:p>
          <a:p>
            <a:endParaRPr lang="en-US" sz="2800" dirty="0"/>
          </a:p>
        </p:txBody>
      </p:sp>
      <p:grpSp>
        <p:nvGrpSpPr>
          <p:cNvPr id="6" name="Group 5"/>
          <p:cNvGrpSpPr/>
          <p:nvPr/>
        </p:nvGrpSpPr>
        <p:grpSpPr>
          <a:xfrm>
            <a:off x="609600" y="2971800"/>
            <a:ext cx="8305800" cy="3694569"/>
            <a:chOff x="609600" y="2971800"/>
            <a:chExt cx="8305800" cy="3694569"/>
          </a:xfrm>
        </p:grpSpPr>
        <p:pic>
          <p:nvPicPr>
            <p:cNvPr id="7" name="Picture 6" descr="FoodPyramid.jpg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175443" y="2971800"/>
              <a:ext cx="4739957" cy="3694569"/>
            </a:xfrm>
            <a:prstGeom prst="rect">
              <a:avLst/>
            </a:prstGeom>
          </p:spPr>
        </p:pic>
        <p:sp>
          <p:nvSpPr>
            <p:cNvPr id="8" name="TextBox 6"/>
            <p:cNvSpPr txBox="1">
              <a:spLocks noChangeArrowheads="1"/>
            </p:cNvSpPr>
            <p:nvPr/>
          </p:nvSpPr>
          <p:spPr bwMode="auto">
            <a:xfrm>
              <a:off x="609600" y="3276600"/>
              <a:ext cx="3565843" cy="26776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prstTxWarp prst="textNoShape">
                <a:avLst/>
              </a:prstTxWarp>
              <a:spAutoFit/>
            </a:bodyPr>
            <a:lstStyle/>
            <a:p>
              <a:r>
                <a:rPr lang="en-US" sz="2800" dirty="0" smtClean="0"/>
                <a:t>Variations and </a:t>
              </a:r>
              <a:r>
                <a:rPr lang="en-GB" sz="2800" dirty="0" smtClean="0"/>
                <a:t>flavours</a:t>
              </a:r>
              <a:r>
                <a:rPr lang="en-US" sz="2800" dirty="0" smtClean="0"/>
                <a:t> = over 80, inspired by… USDA nutritional guide – the ‘Food Pyramid’.</a:t>
              </a:r>
            </a:p>
            <a:p>
              <a:endParaRPr lang="en-US" sz="2800" dirty="0" smtClean="0"/>
            </a:p>
            <a:p>
              <a:endParaRPr lang="en-US" sz="2800" dirty="0"/>
            </a:p>
          </p:txBody>
        </p:sp>
      </p:grpSp>
    </p:spTree>
    <p:extLst>
      <p:ext uri="{BB962C8B-B14F-4D97-AF65-F5344CB8AC3E}">
        <p14:creationId xmlns:p14="http://schemas.microsoft.com/office/powerpoint/2010/main" val="1344383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598371" y="609600"/>
            <a:ext cx="8393229" cy="1600200"/>
          </a:xfrm>
          <a:solidFill>
            <a:srgbClr val="FFFFFF"/>
          </a:solidFill>
          <a:ln>
            <a:miter lim="800000"/>
            <a:headEnd/>
            <a:tailEnd/>
          </a:ln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l" eaLnBrk="1" hangingPunct="1"/>
            <a:r>
              <a:rPr lang="en-US" sz="3600" i="1" dirty="0" smtClean="0">
                <a:solidFill>
                  <a:srgbClr val="FF0000"/>
                </a:solidFill>
                <a:latin typeface="Arial" charset="0"/>
                <a:ea typeface="Geneva" charset="0"/>
                <a:cs typeface="Geneva" charset="0"/>
              </a:rPr>
              <a:t>Interesting questions get interesting</a:t>
            </a:r>
            <a:endParaRPr lang="en-US" dirty="0" smtClean="0">
              <a:solidFill>
                <a:srgbClr val="FF0000"/>
              </a:solidFill>
              <a:latin typeface="Arial" charset="0"/>
              <a:ea typeface="Geneva" charset="0"/>
              <a:cs typeface="Geneva" charset="0"/>
            </a:endParaRPr>
          </a:p>
        </p:txBody>
      </p:sp>
      <p:sp>
        <p:nvSpPr>
          <p:cNvPr id="61445" name="TextBox 6"/>
          <p:cNvSpPr txBox="1">
            <a:spLocks noChangeArrowheads="1"/>
          </p:cNvSpPr>
          <p:nvPr/>
        </p:nvSpPr>
        <p:spPr bwMode="auto">
          <a:xfrm>
            <a:off x="609600" y="1447800"/>
            <a:ext cx="3700304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r>
              <a:rPr lang="en-GB" sz="2800" dirty="0" smtClean="0"/>
              <a:t>Proud can designer </a:t>
            </a:r>
            <a:r>
              <a:rPr lang="en-US" sz="2800" dirty="0" smtClean="0"/>
              <a:t>Fredrick J </a:t>
            </a:r>
            <a:r>
              <a:rPr lang="en-US" sz="2800" dirty="0" err="1" smtClean="0"/>
              <a:t>Baur</a:t>
            </a:r>
            <a:r>
              <a:rPr lang="en-US" sz="2800" dirty="0" smtClean="0"/>
              <a:t> passed away in 2008</a:t>
            </a:r>
          </a:p>
          <a:p>
            <a:endParaRPr lang="en-US" sz="2800" dirty="0" smtClean="0"/>
          </a:p>
          <a:p>
            <a:r>
              <a:rPr lang="en-US" sz="2800" dirty="0" smtClean="0"/>
              <a:t>Some of his ashes will last indefinitely, as they are in one of his air tight cans!</a:t>
            </a:r>
          </a:p>
          <a:p>
            <a:endParaRPr lang="en-US" sz="2800" dirty="0" smtClean="0"/>
          </a:p>
          <a:p>
            <a:endParaRPr lang="en-US" sz="2800" dirty="0" smtClean="0"/>
          </a:p>
          <a:p>
            <a:endParaRPr lang="en-US" sz="2800" dirty="0"/>
          </a:p>
        </p:txBody>
      </p:sp>
      <p:pic>
        <p:nvPicPr>
          <p:cNvPr id="9" name="Picture 8" descr="Screen shot 2012-04-11 at 21.02.35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9904" y="1371600"/>
            <a:ext cx="3906054" cy="54102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228600" y="6187559"/>
            <a:ext cx="32766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/>
              <a:t>Discussed inspired by Rob Loach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947224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598371" y="609600"/>
            <a:ext cx="8393229" cy="1600200"/>
          </a:xfrm>
          <a:solidFill>
            <a:srgbClr val="FFFFFF"/>
          </a:solidFill>
          <a:ln>
            <a:miter lim="800000"/>
            <a:headEnd/>
            <a:tailEnd/>
          </a:ln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l" eaLnBrk="1" hangingPunct="1"/>
            <a:r>
              <a:rPr lang="en-US" sz="3600" i="1" dirty="0" smtClean="0">
                <a:solidFill>
                  <a:srgbClr val="FF0000"/>
                </a:solidFill>
                <a:latin typeface="Arial" charset="0"/>
                <a:ea typeface="Geneva" charset="0"/>
                <a:cs typeface="Geneva" charset="0"/>
              </a:rPr>
              <a:t>Interesting questions get interesting</a:t>
            </a:r>
            <a:endParaRPr lang="en-US" dirty="0" smtClean="0">
              <a:solidFill>
                <a:srgbClr val="FF0000"/>
              </a:solidFill>
              <a:latin typeface="Arial" charset="0"/>
              <a:ea typeface="Geneva" charset="0"/>
              <a:cs typeface="Geneva" charset="0"/>
            </a:endParaRPr>
          </a:p>
        </p:txBody>
      </p:sp>
      <p:sp>
        <p:nvSpPr>
          <p:cNvPr id="61445" name="TextBox 6"/>
          <p:cNvSpPr txBox="1">
            <a:spLocks noChangeArrowheads="1"/>
          </p:cNvSpPr>
          <p:nvPr/>
        </p:nvSpPr>
        <p:spPr bwMode="auto">
          <a:xfrm>
            <a:off x="609600" y="1447800"/>
            <a:ext cx="7772400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r>
              <a:rPr lang="en-GB" sz="2800" dirty="0" smtClean="0"/>
              <a:t>Especially as yesterday’s solutions may not fit today’s needs – we need constant innovation.</a:t>
            </a:r>
          </a:p>
          <a:p>
            <a:endParaRPr lang="en-GB" sz="2800" dirty="0" smtClean="0"/>
          </a:p>
          <a:p>
            <a:r>
              <a:rPr lang="en-GB" sz="2800" dirty="0" smtClean="0"/>
              <a:t>Pringle’s packaging is difficult to recycle! </a:t>
            </a:r>
            <a:endParaRPr lang="en-US" sz="2800" dirty="0" smtClean="0"/>
          </a:p>
          <a:p>
            <a:endParaRPr lang="en-US" sz="2800" dirty="0" smtClean="0"/>
          </a:p>
          <a:p>
            <a:endParaRPr lang="en-US" sz="2800" dirty="0"/>
          </a:p>
        </p:txBody>
      </p:sp>
      <p:pic>
        <p:nvPicPr>
          <p:cNvPr id="6" name="Picture 5" descr="pringlesminigolf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3428999"/>
            <a:ext cx="3706892" cy="2780169"/>
          </a:xfrm>
          <a:prstGeom prst="rect">
            <a:avLst/>
          </a:prstGeom>
        </p:spPr>
      </p:pic>
      <p:pic>
        <p:nvPicPr>
          <p:cNvPr id="7" name="Picture 6" descr="pringles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200" y="3429000"/>
            <a:ext cx="3706892" cy="2780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3197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original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71637"/>
            <a:ext cx="9220200" cy="5186363"/>
          </a:xfrm>
          <a:prstGeom prst="rect">
            <a:avLst/>
          </a:prstGeom>
        </p:spPr>
      </p:pic>
      <p:sp>
        <p:nvSpPr>
          <p:cNvPr id="1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598371" y="304800"/>
            <a:ext cx="8393229" cy="1600200"/>
          </a:xfrm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  <a:normAutofit fontScale="90000"/>
          </a:bodyPr>
          <a:lstStyle/>
          <a:p>
            <a:pPr algn="l" eaLnBrk="1" hangingPunct="1"/>
            <a:r>
              <a:rPr lang="en-US" sz="3600" i="1" dirty="0" smtClean="0">
                <a:solidFill>
                  <a:srgbClr val="FF0000"/>
                </a:solidFill>
                <a:latin typeface="Arial" charset="0"/>
                <a:ea typeface="Geneva" charset="0"/>
                <a:cs typeface="Geneva" charset="0"/>
              </a:rPr>
              <a:t>…get interesting, ask what else could add benefits… what connections can you make?</a:t>
            </a:r>
            <a:endParaRPr lang="en-US" dirty="0" smtClean="0">
              <a:solidFill>
                <a:srgbClr val="FF0000"/>
              </a:solidFill>
              <a:latin typeface="Arial" charset="0"/>
              <a:ea typeface="Geneva" charset="0"/>
              <a:cs typeface="Genev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6210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2588</TotalTime>
  <Words>259</Words>
  <Application>Microsoft Office PowerPoint</Application>
  <PresentationFormat>On-screen Show (4:3)</PresentationFormat>
  <Paragraphs>54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Geneva</vt:lpstr>
      <vt:lpstr>Office Theme</vt:lpstr>
      <vt:lpstr>Consultancy: Managing Innovation, Design and Creativity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Ask interesting questions…</vt:lpstr>
      <vt:lpstr>Interesting questions get interesting</vt:lpstr>
      <vt:lpstr>Interesting questions get interesting</vt:lpstr>
      <vt:lpstr>Interesting questions get interesting</vt:lpstr>
      <vt:lpstr>…get interesting, ask what else could add benefits… what connections can you make?</vt:lpstr>
    </vt:vector>
  </TitlesOfParts>
  <Company>SIHE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2012 AUC Research Conference, Entrepreneurship and Innovation: Shaping the Future of Egypt</dc:title>
  <dc:creator>ART-APENALUNA</dc:creator>
  <cp:lastModifiedBy>L0237_User</cp:lastModifiedBy>
  <cp:revision>320</cp:revision>
  <dcterms:created xsi:type="dcterms:W3CDTF">2012-04-17T21:04:16Z</dcterms:created>
  <dcterms:modified xsi:type="dcterms:W3CDTF">2017-02-28T10:44:46Z</dcterms:modified>
</cp:coreProperties>
</file>