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94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7"/>
    <p:restoredTop sz="94694"/>
  </p:normalViewPr>
  <p:slideViewPr>
    <p:cSldViewPr snapToGrid="0" snapToObjects="1">
      <p:cViewPr varScale="1">
        <p:scale>
          <a:sx n="97" d="100"/>
          <a:sy n="97" d="100"/>
        </p:scale>
        <p:origin x="232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FD5E0C-045F-7D48-A19E-C20D9384EEDC}" type="datetimeFigureOut">
              <a:rPr lang="en-US" smtClean="0"/>
              <a:t>3/13/19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90C61-9E24-4E41-9A1D-F5E555C126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4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FA94A-49A5-4D45-B65E-461391C3906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957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D2347-404C-B74A-BFF2-B41CADED1F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AFCA3-0103-5043-AC0E-204841902F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B0AD2-A126-9649-B150-31B55F2D1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A5FBB-C85E-254C-90F5-2E23B806B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9E07D-B8E8-C84B-A40F-7E477C633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58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7C5AF-85C9-754D-BEE1-41DDA6D04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25DED-82C7-5445-917E-5F9C4781B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F7EF9-1E9D-D642-B5E1-E5FB50875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783DD-3000-8C4C-8376-2EED7E483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1CC67-4DE6-B94D-9114-B9596E66A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739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9368F-2337-314D-870D-D68CF50CC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3A5B3-3A36-F74F-A2E6-6A0B186564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E4CC4-BEC9-2C4E-A3C5-4383B7372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B872E-50FE-9444-BD03-62AA2264B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44B34F-B412-3D4D-85FC-890DA1F7B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033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32765-ACDB-704C-B790-750F9A470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4DC43-5E8F-4747-A5CF-CAB44694A4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343ACD-A13F-0C4F-848A-6594BFEBA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FF7A9-2EA1-224C-A0D9-049EB0851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8E8F33-3E52-9147-B271-3275645FB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948BFA-68CC-F347-A28A-15C8F129F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922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BCF47-C2E8-F341-884B-1A1C52D96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AFF30B-B914-F445-ADFE-F7E8DD9EC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383A46-734C-924B-91DD-59532A6FFC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0D589C-725C-6E45-8467-A88AA42C2A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5165AD-17C0-0B4E-96E5-46EF98F057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271287-557E-A34B-B5C8-41874430B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D827DC-42E6-B74E-8614-B53770D85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FFD981-B5D7-BA42-8F61-9F8B13D56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816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9F266-AECF-5A4A-AAA4-71764132B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E491D6-E60C-FB48-905D-334AF39BB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AC7C8F-1F2D-064F-B7DD-CF1F9FE2C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F692FD-1302-3B4D-8F5F-04D218BB4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646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744110-76FE-3248-9E30-949DB7CB1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E1E4F8-082A-8C45-908E-F19E78B04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BAE94E-2ECB-DB4D-9DC4-786C648E6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40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ACA30-2536-DE49-B6B7-3C0E93011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83D34-EE5A-894A-818E-DBC8477C8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759EE1-AA2E-FB43-9B7B-627F88E3E3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FE18AC-0D62-E24F-B92F-D58081E8A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FE2CC0-0891-E94D-8500-115D6D336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0DCE5E-C44B-EB4A-85AD-065869659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081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7A2B7-9C39-4E41-BEF1-158391094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845ADB-4156-634D-8C08-03CF46B0BA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EE613B-73E7-0D4F-87BE-0E2DC9B09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E2DC6A-E9A7-014A-BA0D-4C90B709C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2C847D-C404-D24F-88DE-0255171C6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17EE20-0263-F54C-A917-F50DEE6BA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594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3C27A-F3A5-7E44-AB39-3BFD9C06A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4EA5C-D648-1C4D-AE42-D2C4032024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8E32C-B23C-0A49-997D-90C9A5AB6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2FBDB-FE32-CE4C-990A-7B771D4C4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BD0D9-5496-8245-B7FC-3850A130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607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5397C2-85CC-FB44-8DA6-8707ED0C58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A41BBB-6561-B044-BCFC-C2699C1CA7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6B62E-1E43-154A-8A0A-5B7C92152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2EBAC9-C499-BA47-82CC-6190A9F36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E5F8A-8801-F440-8B29-CDF0752D1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518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F1F989-68E8-1D46-BD57-0F8AD466C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673CD7-AEF4-434E-AA1C-AFE1628115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B9C4E5-765F-B547-9784-9DA13A1FB5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A5971-CBB2-6B42-9EB2-D47AA1A232E7}" type="datetimeFigureOut">
              <a:rPr lang="en-US" smtClean="0"/>
              <a:t>3/13/19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E01F8-DC38-DD45-8D68-7FD09A1747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BDDB5-81B5-EB40-910D-E25E8706CD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CE50C7-30FB-AD43-A49A-269D85E92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242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ounded Rectangle 27"/>
          <p:cNvSpPr/>
          <p:nvPr/>
        </p:nvSpPr>
        <p:spPr>
          <a:xfrm>
            <a:off x="883919" y="728021"/>
            <a:ext cx="2774167" cy="5889016"/>
          </a:xfrm>
          <a:prstGeom prst="roundRect">
            <a:avLst>
              <a:gd name="adj" fmla="val 419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>
              <a:defRPr/>
            </a:pPr>
            <a:r>
              <a:rPr lang="en-GB" sz="2400" b="1" dirty="0" err="1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Cywir</a:t>
            </a:r>
            <a:endParaRPr lang="en-GB" sz="2400" b="1" dirty="0">
              <a:ln w="18000">
                <a:solidFill>
                  <a:schemeClr val="accent3">
                    <a:lumMod val="7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8722880" y="710794"/>
            <a:ext cx="2768080" cy="5889016"/>
          </a:xfrm>
          <a:prstGeom prst="roundRect">
            <a:avLst>
              <a:gd name="adj" fmla="val 406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>
              <a:defRPr/>
            </a:pPr>
            <a:r>
              <a:rPr lang="en-GB" sz="2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Anghywir</a:t>
            </a:r>
            <a:endParaRPr lang="en-GB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7652" name="Title 1"/>
          <p:cNvSpPr>
            <a:spLocks noGrp="1"/>
          </p:cNvSpPr>
          <p:nvPr>
            <p:ph type="title"/>
          </p:nvPr>
        </p:nvSpPr>
        <p:spPr>
          <a:xfrm>
            <a:off x="2539707" y="123244"/>
            <a:ext cx="7478272" cy="42844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2800" dirty="0" err="1">
                <a:latin typeface="Rockwell Extra Bold" charset="0"/>
                <a:ea typeface="Rockwell Extra Bold" charset="0"/>
                <a:cs typeface="Rockwell Extra Bold" charset="0"/>
              </a:rPr>
              <a:t>Cywir</a:t>
            </a:r>
            <a:r>
              <a:rPr lang="en-GB" altLang="en-US" sz="2800" dirty="0">
                <a:latin typeface="Rockwell Extra Bold" charset="0"/>
                <a:ea typeface="Rockwell Extra Bold" charset="0"/>
                <a:cs typeface="Rockwell Extra Bold" charset="0"/>
              </a:rPr>
              <a:t> </a:t>
            </a:r>
            <a:r>
              <a:rPr lang="en-GB" altLang="en-US" sz="2800" dirty="0" err="1">
                <a:latin typeface="Rockwell Extra Bold" charset="0"/>
                <a:ea typeface="Rockwell Extra Bold" charset="0"/>
                <a:cs typeface="Rockwell Extra Bold" charset="0"/>
              </a:rPr>
              <a:t>neu</a:t>
            </a:r>
            <a:r>
              <a:rPr lang="en-GB" altLang="en-US" sz="2800" dirty="0">
                <a:latin typeface="Rockwell Extra Bold" charset="0"/>
                <a:ea typeface="Rockwell Extra Bold" charset="0"/>
                <a:cs typeface="Rockwell Extra Bold" charset="0"/>
              </a:rPr>
              <a:t> </a:t>
            </a:r>
            <a:r>
              <a:rPr lang="en-GB" altLang="en-US" sz="2800" dirty="0" err="1">
                <a:latin typeface="Rockwell Extra Bold" charset="0"/>
                <a:ea typeface="Rockwell Extra Bold" charset="0"/>
                <a:cs typeface="Rockwell Extra Bold" charset="0"/>
              </a:rPr>
              <a:t>Anghywir</a:t>
            </a:r>
            <a:r>
              <a:rPr lang="en-GB" altLang="en-US" sz="2800" dirty="0">
                <a:latin typeface="Rockwell Extra Bold" charset="0"/>
                <a:ea typeface="Rockwell Extra Bold" charset="0"/>
                <a:cs typeface="Rockwell Extra Bold" charset="0"/>
              </a:rPr>
              <a:t>?</a:t>
            </a:r>
          </a:p>
        </p:txBody>
      </p:sp>
      <p:sp>
        <p:nvSpPr>
          <p:cNvPr id="5" name="Right Arrow 4"/>
          <p:cNvSpPr>
            <a:spLocks noChangeArrowheads="1"/>
          </p:cNvSpPr>
          <p:nvPr/>
        </p:nvSpPr>
        <p:spPr bwMode="auto">
          <a:xfrm>
            <a:off x="8167739" y="1420631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6" name="Left Arrow 5"/>
          <p:cNvSpPr>
            <a:spLocks noChangeArrowheads="1"/>
          </p:cNvSpPr>
          <p:nvPr/>
        </p:nvSpPr>
        <p:spPr bwMode="auto">
          <a:xfrm>
            <a:off x="3858906" y="1423805"/>
            <a:ext cx="424002" cy="366770"/>
          </a:xfrm>
          <a:prstGeom prst="leftArrow">
            <a:avLst>
              <a:gd name="adj1" fmla="val 50000"/>
              <a:gd name="adj2" fmla="val 50002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" name="Rounded Rectangle 3"/>
          <p:cNvSpPr>
            <a:spLocks noChangeArrowheads="1"/>
          </p:cNvSpPr>
          <p:nvPr/>
        </p:nvSpPr>
        <p:spPr bwMode="auto">
          <a:xfrm>
            <a:off x="4522639" y="12938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Sonir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yr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awdur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yn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ei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erthygl</a:t>
            </a:r>
            <a:r>
              <a:rPr lang="en-GB" dirty="0">
                <a:solidFill>
                  <a:schemeClr val="bg2"/>
                </a:solidFill>
              </a:rPr>
              <a:t>…</a:t>
            </a:r>
          </a:p>
        </p:txBody>
      </p:sp>
      <p:sp>
        <p:nvSpPr>
          <p:cNvPr id="30" name="Right Arrow 29"/>
          <p:cNvSpPr>
            <a:spLocks noChangeArrowheads="1"/>
          </p:cNvSpPr>
          <p:nvPr/>
        </p:nvSpPr>
        <p:spPr bwMode="auto">
          <a:xfrm>
            <a:off x="8167739" y="20699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1" name="Left Arrow 30"/>
          <p:cNvSpPr>
            <a:spLocks noChangeArrowheads="1"/>
          </p:cNvSpPr>
          <p:nvPr/>
        </p:nvSpPr>
        <p:spPr bwMode="auto">
          <a:xfrm>
            <a:off x="3858906" y="2071503"/>
            <a:ext cx="424002" cy="368392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2" name="Rounded Rectangle 31"/>
          <p:cNvSpPr>
            <a:spLocks noChangeArrowheads="1"/>
          </p:cNvSpPr>
          <p:nvPr/>
        </p:nvSpPr>
        <p:spPr bwMode="auto">
          <a:xfrm>
            <a:off x="4522639" y="19415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Defnyddia’r</a:t>
            </a:r>
            <a:r>
              <a:rPr lang="en-GB" dirty="0">
                <a:solidFill>
                  <a:schemeClr val="bg2"/>
                </a:solidFill>
              </a:rPr>
              <a:t> plant </a:t>
            </a:r>
            <a:r>
              <a:rPr lang="en-GB" dirty="0" err="1">
                <a:solidFill>
                  <a:schemeClr val="bg2"/>
                </a:solidFill>
              </a:rPr>
              <a:t>Gymraeg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graenus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33" name="Right Arrow 32"/>
          <p:cNvSpPr>
            <a:spLocks noChangeArrowheads="1"/>
          </p:cNvSpPr>
          <p:nvPr/>
        </p:nvSpPr>
        <p:spPr bwMode="auto">
          <a:xfrm>
            <a:off x="8167739" y="27176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4" name="Left Arrow 33"/>
          <p:cNvSpPr>
            <a:spLocks noChangeArrowheads="1"/>
          </p:cNvSpPr>
          <p:nvPr/>
        </p:nvSpPr>
        <p:spPr bwMode="auto">
          <a:xfrm>
            <a:off x="3858906" y="2719203"/>
            <a:ext cx="424002" cy="368392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5" name="Rounded Rectangle 34"/>
          <p:cNvSpPr>
            <a:spLocks noChangeArrowheads="1"/>
          </p:cNvSpPr>
          <p:nvPr/>
        </p:nvSpPr>
        <p:spPr bwMode="auto">
          <a:xfrm>
            <a:off x="4522639" y="25892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Cyhoeddwyd</a:t>
            </a:r>
            <a:r>
              <a:rPr lang="en-GB" dirty="0">
                <a:solidFill>
                  <a:schemeClr val="bg2"/>
                </a:solidFill>
              </a:rPr>
              <a:t> y </a:t>
            </a:r>
            <a:r>
              <a:rPr lang="en-GB" dirty="0" err="1">
                <a:solidFill>
                  <a:schemeClr val="bg2"/>
                </a:solidFill>
              </a:rPr>
              <a:t>gyfrol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ym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mis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Hydref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36" name="Right Arrow 35"/>
          <p:cNvSpPr>
            <a:spLocks noChangeArrowheads="1"/>
          </p:cNvSpPr>
          <p:nvPr/>
        </p:nvSpPr>
        <p:spPr bwMode="auto">
          <a:xfrm>
            <a:off x="8167739" y="33653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7" name="Left Arrow 36"/>
          <p:cNvSpPr>
            <a:spLocks noChangeArrowheads="1"/>
          </p:cNvSpPr>
          <p:nvPr/>
        </p:nvSpPr>
        <p:spPr bwMode="auto">
          <a:xfrm>
            <a:off x="3858906" y="3366903"/>
            <a:ext cx="424002" cy="368392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38" name="Rounded Rectangle 37"/>
          <p:cNvSpPr>
            <a:spLocks noChangeArrowheads="1"/>
          </p:cNvSpPr>
          <p:nvPr/>
        </p:nvSpPr>
        <p:spPr bwMode="auto">
          <a:xfrm>
            <a:off x="4522639" y="3236912"/>
            <a:ext cx="3512408" cy="58910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Dywedwyd</a:t>
            </a:r>
            <a:r>
              <a:rPr lang="en-GB" dirty="0">
                <a:solidFill>
                  <a:schemeClr val="bg2"/>
                </a:solidFill>
              </a:rPr>
              <a:t> Donaldson bod </a:t>
            </a:r>
            <a:r>
              <a:rPr lang="en-GB" dirty="0" err="1">
                <a:solidFill>
                  <a:schemeClr val="bg2"/>
                </a:solidFill>
              </a:rPr>
              <a:t>llythrennedd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digidol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yn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hollbwysig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39" name="Right Arrow 38"/>
          <p:cNvSpPr>
            <a:spLocks noChangeArrowheads="1"/>
          </p:cNvSpPr>
          <p:nvPr/>
        </p:nvSpPr>
        <p:spPr bwMode="auto">
          <a:xfrm>
            <a:off x="8167739" y="4013018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0" name="Left Arrow 39"/>
          <p:cNvSpPr>
            <a:spLocks noChangeArrowheads="1"/>
          </p:cNvSpPr>
          <p:nvPr/>
        </p:nvSpPr>
        <p:spPr bwMode="auto">
          <a:xfrm>
            <a:off x="3858906" y="4016192"/>
            <a:ext cx="424002" cy="366770"/>
          </a:xfrm>
          <a:prstGeom prst="leftArrow">
            <a:avLst>
              <a:gd name="adj1" fmla="val 50000"/>
              <a:gd name="adj2" fmla="val 50002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1" name="Rounded Rectangle 40"/>
          <p:cNvSpPr>
            <a:spLocks noChangeArrowheads="1"/>
          </p:cNvSpPr>
          <p:nvPr/>
        </p:nvSpPr>
        <p:spPr bwMode="auto">
          <a:xfrm>
            <a:off x="4522639" y="3890357"/>
            <a:ext cx="3512408" cy="587481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Cyfeiriwyd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yn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feirniadol</a:t>
            </a:r>
            <a:r>
              <a:rPr lang="en-GB" dirty="0">
                <a:solidFill>
                  <a:schemeClr val="bg2"/>
                </a:solidFill>
              </a:rPr>
              <a:t> at </a:t>
            </a:r>
            <a:r>
              <a:rPr lang="en-GB" dirty="0" err="1">
                <a:solidFill>
                  <a:schemeClr val="bg2"/>
                </a:solidFill>
              </a:rPr>
              <a:t>yr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adroddiad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42" name="Right Arrow 41"/>
          <p:cNvSpPr>
            <a:spLocks noChangeArrowheads="1"/>
          </p:cNvSpPr>
          <p:nvPr/>
        </p:nvSpPr>
        <p:spPr bwMode="auto">
          <a:xfrm>
            <a:off x="8167739" y="4662306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3" name="Left Arrow 42"/>
          <p:cNvSpPr>
            <a:spLocks noChangeArrowheads="1"/>
          </p:cNvSpPr>
          <p:nvPr/>
        </p:nvSpPr>
        <p:spPr bwMode="auto">
          <a:xfrm>
            <a:off x="3858906" y="4663891"/>
            <a:ext cx="424002" cy="368393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4" name="Rounded Rectangle 43"/>
          <p:cNvSpPr>
            <a:spLocks noChangeArrowheads="1"/>
          </p:cNvSpPr>
          <p:nvPr/>
        </p:nvSpPr>
        <p:spPr bwMode="auto">
          <a:xfrm>
            <a:off x="4522639" y="4533900"/>
            <a:ext cx="3512408" cy="58910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Awgryma’r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awdur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mai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diffyg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cyfathrebu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oedd</a:t>
            </a:r>
            <a:r>
              <a:rPr lang="en-GB" dirty="0">
                <a:solidFill>
                  <a:schemeClr val="bg2"/>
                </a:solidFill>
              </a:rPr>
              <a:t> y </a:t>
            </a:r>
            <a:r>
              <a:rPr lang="en-GB" dirty="0" err="1">
                <a:solidFill>
                  <a:schemeClr val="bg2"/>
                </a:solidFill>
              </a:rPr>
              <a:t>broblem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45" name="Right Arrow 44"/>
          <p:cNvSpPr>
            <a:spLocks noChangeArrowheads="1"/>
          </p:cNvSpPr>
          <p:nvPr/>
        </p:nvSpPr>
        <p:spPr bwMode="auto">
          <a:xfrm>
            <a:off x="8167739" y="5310006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6" name="Left Arrow 45"/>
          <p:cNvSpPr>
            <a:spLocks noChangeArrowheads="1"/>
          </p:cNvSpPr>
          <p:nvPr/>
        </p:nvSpPr>
        <p:spPr bwMode="auto">
          <a:xfrm>
            <a:off x="3858906" y="5311591"/>
            <a:ext cx="424002" cy="368393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7" name="Rounded Rectangle 46"/>
          <p:cNvSpPr>
            <a:spLocks noChangeArrowheads="1"/>
          </p:cNvSpPr>
          <p:nvPr/>
        </p:nvSpPr>
        <p:spPr bwMode="auto">
          <a:xfrm>
            <a:off x="4522639" y="5181600"/>
            <a:ext cx="3512408" cy="58910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Cafwyd</a:t>
            </a:r>
            <a:r>
              <a:rPr lang="en-GB" dirty="0">
                <a:solidFill>
                  <a:schemeClr val="bg2"/>
                </a:solidFill>
              </a:rPr>
              <a:t> y plant </a:t>
            </a:r>
            <a:r>
              <a:rPr lang="en-GB" dirty="0" err="1">
                <a:solidFill>
                  <a:schemeClr val="bg2"/>
                </a:solidFill>
              </a:rPr>
              <a:t>anhawster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gyda’r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dasg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48" name="Right Arrow 47"/>
          <p:cNvSpPr>
            <a:spLocks noChangeArrowheads="1"/>
          </p:cNvSpPr>
          <p:nvPr/>
        </p:nvSpPr>
        <p:spPr bwMode="auto">
          <a:xfrm>
            <a:off x="8167739" y="5957706"/>
            <a:ext cx="422449" cy="33106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49" name="Left Arrow 48"/>
          <p:cNvSpPr>
            <a:spLocks noChangeArrowheads="1"/>
          </p:cNvSpPr>
          <p:nvPr/>
        </p:nvSpPr>
        <p:spPr bwMode="auto">
          <a:xfrm>
            <a:off x="3878362" y="5920380"/>
            <a:ext cx="424002" cy="368393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FF"/>
              </a:solidFill>
              <a:latin typeface="Calibri" charset="0"/>
            </a:endParaRPr>
          </a:p>
        </p:txBody>
      </p:sp>
      <p:sp>
        <p:nvSpPr>
          <p:cNvPr id="50" name="Rounded Rectangle 49"/>
          <p:cNvSpPr>
            <a:spLocks noChangeArrowheads="1"/>
          </p:cNvSpPr>
          <p:nvPr/>
        </p:nvSpPr>
        <p:spPr bwMode="auto">
          <a:xfrm>
            <a:off x="4522639" y="5829300"/>
            <a:ext cx="3512408" cy="58910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bg2"/>
                </a:solidFill>
              </a:rPr>
              <a:t>Credir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fy</a:t>
            </a:r>
            <a:r>
              <a:rPr lang="en-GB" dirty="0">
                <a:solidFill>
                  <a:schemeClr val="bg2"/>
                </a:solidFill>
              </a:rPr>
              <a:t> mod </a:t>
            </a:r>
            <a:r>
              <a:rPr lang="en-GB" dirty="0" err="1">
                <a:solidFill>
                  <a:schemeClr val="bg2"/>
                </a:solidFill>
              </a:rPr>
              <a:t>wedi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datblygu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fy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nealltwriaeth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o’r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maes</a:t>
            </a:r>
            <a:r>
              <a:rPr lang="en-GB" dirty="0">
                <a:solidFill>
                  <a:schemeClr val="bg2"/>
                </a:solidFill>
              </a:rPr>
              <a:t> </a:t>
            </a:r>
            <a:r>
              <a:rPr lang="en-GB" dirty="0" err="1">
                <a:solidFill>
                  <a:schemeClr val="bg2"/>
                </a:solidFill>
              </a:rPr>
              <a:t>hwn</a:t>
            </a:r>
            <a:r>
              <a:rPr lang="en-GB" dirty="0">
                <a:solidFill>
                  <a:schemeClr val="bg2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6392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8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32" grpId="0" animBg="1"/>
      <p:bldP spid="32" grpId="1" animBg="1"/>
      <p:bldP spid="35" grpId="0" animBg="1"/>
      <p:bldP spid="35" grpId="1" animBg="1"/>
      <p:bldP spid="38" grpId="0" animBg="1"/>
      <p:bldP spid="38" grpId="1" animBg="1"/>
      <p:bldP spid="41" grpId="0" animBg="1"/>
      <p:bldP spid="41" grpId="1" animBg="1"/>
      <p:bldP spid="44" grpId="0" animBg="1"/>
      <p:bldP spid="44" grpId="1" animBg="1"/>
      <p:bldP spid="47" grpId="0" animBg="1"/>
      <p:bldP spid="47" grpId="1" animBg="1"/>
      <p:bldP spid="50" grpId="0" animBg="1"/>
      <p:bldP spid="50" grpId="1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</Words>
  <Application>Microsoft Macintosh PowerPoint</Application>
  <PresentationFormat>Widescreen</PresentationFormat>
  <Paragraphs>12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Rockwell Extra Bold</vt:lpstr>
      <vt:lpstr>Office Theme</vt:lpstr>
      <vt:lpstr>Cywir neu Anghywir?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Jenkins</dc:creator>
  <cp:lastModifiedBy>Eleri Jenkins</cp:lastModifiedBy>
  <cp:revision>2</cp:revision>
  <dcterms:created xsi:type="dcterms:W3CDTF">2019-03-13T14:31:44Z</dcterms:created>
  <dcterms:modified xsi:type="dcterms:W3CDTF">2019-03-13T14:32:31Z</dcterms:modified>
</cp:coreProperties>
</file>