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44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E0307-B85C-446A-8EF0-0407D435D787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9ACE-9343-4EBE-B5CA-AEA240A1DC53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00F7B-89C5-4DF7-A309-6263220147D4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C95DE-FD64-4606-AE61-EC1136867CC6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0BBD-30FE-4CF1-900A-0C45149F8AF8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A5F7F-3E81-4C65-A4D1-CB62D5B9DB91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ECC86-1672-4627-AEFE-EC5485C73905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CB01F-D966-4C62-B900-0BE008A90C98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3A0EA-7DC7-4964-BB97-B173EF3B859A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2E7-95FA-4FC4-9EC5-DDBFA8DC7417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987F2-A784-4F72-BB57-0E9EACDE722E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255A-4AD5-4D3E-9A0A-689DA3BA976C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0AD15-87AC-45B2-9EE5-8D165AF83CD7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40CCD-F0D6-4CC2-A4C8-2D7D0D875F02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FE2CC-454D-4466-AC55-B86DA0A87BAE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647B1BF-4039-460D-A637-65428CBD720E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F52CC-F3D9-41D4-BCE4-C208E61A3F31}" type="datetimeFigureOut">
              <a:rPr lang="en-US" dirty="0"/>
              <a:t>17-Aug-26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Strategic Business Consultancy Report on Reviving Sales Performance at Basil's Bakery, Coventry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Problem solving &amp; Decision Making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LCLM4004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Zeferino</a:t>
            </a:r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Miranda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2531836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Richard Ashaye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</a:t>
            </a:r>
            <a:r>
              <a:rPr lang="en-US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2: Report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24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Independent artisan bakery established in 2015 in Coventry, UK</a:t>
            </a:r>
          </a:p>
          <a:p>
            <a:pPr algn="just"/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Specializes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organic cakes, pastries, and breads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Serves local shoppers, retail workers, and industrial employees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Experienced consistent sales growth from 2015 to 2020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Built strong reputation for quality and authenticity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COVID-19 pandemic caused significant disruption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Struggling to recover pre-pandemic momentum (Mayo, 2026)</a:t>
            </a:r>
          </a:p>
          <a:p>
            <a:pPr algn="just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Gradual improvement seen but not enough to revive business</a:t>
            </a:r>
          </a:p>
          <a:p>
            <a:pPr marL="0" indent="0" algn="just">
              <a:buNone/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520" y="2336872"/>
            <a:ext cx="4194048" cy="2552627"/>
          </a:xfrm>
        </p:spPr>
      </p:pic>
    </p:spTree>
    <p:extLst>
      <p:ext uri="{BB962C8B-B14F-4D97-AF65-F5344CB8AC3E}">
        <p14:creationId xmlns:p14="http://schemas.microsoft.com/office/powerpoint/2010/main" val="1640142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Overview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Sales dropped by 25% compared to 2019 levels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Footfall declined due to empty retail units in the park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Loyal customers lost jobs or working from home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Overheads increased – utilities, rent, rates, insurance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delivery service available despite customer requests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Pre-order system not working 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efficiently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Organic stock costs unpredictable due to crop failures (Jones &amp; Smith, 2022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Result: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Business viability at serious risk</a:t>
            </a: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620" y="2590800"/>
            <a:ext cx="4194048" cy="2715863"/>
          </a:xfrm>
        </p:spPr>
      </p:pic>
    </p:spTree>
    <p:extLst>
      <p:ext uri="{BB962C8B-B14F-4D97-AF65-F5344CB8AC3E}">
        <p14:creationId xmlns:p14="http://schemas.microsoft.com/office/powerpoint/2010/main" val="1729649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 1 – Online Ordering &amp; Delivery Service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Launch user-friendly website or mobile app for ordering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 scheduled delivery time slots for convenience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Partner with Deliveroo/Uber Eats OR hire part-time 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driver 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pre-order system to reduce waiting times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Directly addresses strong customer demand for delivery (Armstrong &amp; Taylor, 2023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Expands customer base beyond retail park boundaries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Recovers lost sales from hybrid workers and former customers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path toward business revival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620" y="2628900"/>
            <a:ext cx="4194048" cy="2677763"/>
          </a:xfrm>
        </p:spPr>
      </p:pic>
    </p:spTree>
    <p:extLst>
      <p:ext uri="{BB962C8B-B14F-4D97-AF65-F5344CB8AC3E}">
        <p14:creationId xmlns:p14="http://schemas.microsoft.com/office/powerpoint/2010/main" val="3827685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 2 – Wholesale Supply &amp; Pop-Up Events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baked goods to cafes, coffee shops, and offices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Participate in farmers' markets and food festivals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B2B product line using artisan skills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 require hiring additional baker for higher production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Diversifies income streams beyond retail sales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Reduces dependency on physical retail park location (Armstrong &amp; Taylor, 2023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Wholesale contracts offer stable revenue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 complex and time-consuming to implement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620" y="2603500"/>
            <a:ext cx="4194048" cy="2703163"/>
          </a:xfrm>
        </p:spPr>
      </p:pic>
    </p:spTree>
    <p:extLst>
      <p:ext uri="{BB962C8B-B14F-4D97-AF65-F5344CB8AC3E}">
        <p14:creationId xmlns:p14="http://schemas.microsoft.com/office/powerpoint/2010/main" val="1118018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– Grid Analysis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91453697"/>
              </p:ext>
            </p:extLst>
          </p:nvPr>
        </p:nvGraphicFramePr>
        <p:xfrm>
          <a:off x="211138" y="2362346"/>
          <a:ext cx="4697412" cy="2768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5804">
                  <a:extLst>
                    <a:ext uri="{9D8B030D-6E8A-4147-A177-3AD203B41FA5}">
                      <a16:colId xmlns:a16="http://schemas.microsoft.com/office/drawing/2014/main" val="3839739449"/>
                    </a:ext>
                  </a:extLst>
                </a:gridCol>
                <a:gridCol w="1565804">
                  <a:extLst>
                    <a:ext uri="{9D8B030D-6E8A-4147-A177-3AD203B41FA5}">
                      <a16:colId xmlns:a16="http://schemas.microsoft.com/office/drawing/2014/main" val="1455517601"/>
                    </a:ext>
                  </a:extLst>
                </a:gridCol>
                <a:gridCol w="1565804">
                  <a:extLst>
                    <a:ext uri="{9D8B030D-6E8A-4147-A177-3AD203B41FA5}">
                      <a16:colId xmlns:a16="http://schemas.microsoft.com/office/drawing/2014/main" val="38995765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Criteria (Weight)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Solution 1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Solution 2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0667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Cost to Implement (3)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261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Revenue Potential (5)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52677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Time to Implement (2)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4/5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85287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Customer Demand (5)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114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Operational Impact (4)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2/5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5768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Weighted Score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82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56</a:t>
                      </a:r>
                      <a:endParaRPr lang="en-US" sz="1200" b="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5552407"/>
                  </a:ext>
                </a:extLst>
              </a:tr>
            </a:tbl>
          </a:graphicData>
        </a:graphic>
      </p:graphicFrame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Grid Analysis used to evaluate solutions systematically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Revenue Potential and Customer Demand given highest weight (5)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Cost and Operational Impact also considered important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 score difference between both solutions (Kataoka, 2025)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128" y="3595324"/>
            <a:ext cx="4194048" cy="261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030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 &amp; Preferred Solution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1 scored higher (82 vs 56)</a:t>
            </a:r>
          </a:p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Reasons: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existing customer demand for delivery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Higher revenue potential from expanded reach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Faster and easier to implement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Less operational disruption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2 more complex with higher risk</a:t>
            </a:r>
          </a:p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Conclusion: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Online ordering &amp; delivery service is recommended</a:t>
            </a: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620" y="2476500"/>
            <a:ext cx="4194048" cy="2830163"/>
          </a:xfrm>
        </p:spPr>
      </p:pic>
    </p:spTree>
    <p:extLst>
      <p:ext uri="{BB962C8B-B14F-4D97-AF65-F5344CB8AC3E}">
        <p14:creationId xmlns:p14="http://schemas.microsoft.com/office/powerpoint/2010/main" val="2977276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Analysis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69608807"/>
              </p:ext>
            </p:extLst>
          </p:nvPr>
        </p:nvGraphicFramePr>
        <p:xfrm>
          <a:off x="300038" y="2336873"/>
          <a:ext cx="4697412" cy="283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4353">
                  <a:extLst>
                    <a:ext uri="{9D8B030D-6E8A-4147-A177-3AD203B41FA5}">
                      <a16:colId xmlns:a16="http://schemas.microsoft.com/office/drawing/2014/main" val="300093921"/>
                    </a:ext>
                  </a:extLst>
                </a:gridCol>
                <a:gridCol w="1174353">
                  <a:extLst>
                    <a:ext uri="{9D8B030D-6E8A-4147-A177-3AD203B41FA5}">
                      <a16:colId xmlns:a16="http://schemas.microsoft.com/office/drawing/2014/main" val="88891085"/>
                    </a:ext>
                  </a:extLst>
                </a:gridCol>
                <a:gridCol w="1174353">
                  <a:extLst>
                    <a:ext uri="{9D8B030D-6E8A-4147-A177-3AD203B41FA5}">
                      <a16:colId xmlns:a16="http://schemas.microsoft.com/office/drawing/2014/main" val="3565960002"/>
                    </a:ext>
                  </a:extLst>
                </a:gridCol>
                <a:gridCol w="1174353">
                  <a:extLst>
                    <a:ext uri="{9D8B030D-6E8A-4147-A177-3AD203B41FA5}">
                      <a16:colId xmlns:a16="http://schemas.microsoft.com/office/drawing/2014/main" val="11899460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Risk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Probability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Impact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Mitigation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24744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Technical failures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Medium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Use Shopify; test thoroughly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0504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Delivery delays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Medium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Medium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Realistic windows; tracking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2846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Operational complexity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Medium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Phased implementation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313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Customer reluctance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Low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Medium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Introductory discounts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12908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High delivery costs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Medium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Minimum order value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3541330"/>
                  </a:ext>
                </a:extLst>
              </a:tr>
            </a:tbl>
          </a:graphicData>
        </a:graphic>
      </p:graphicFrame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risks are manageable with proper planning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Phased rollout minimizes operational disruption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outweigh identified risks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Feasible with established platforms 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Kisiołek et al., 2022)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127" y="3756732"/>
            <a:ext cx="4447053" cy="256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27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Plan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16980239"/>
              </p:ext>
            </p:extLst>
          </p:nvPr>
        </p:nvGraphicFramePr>
        <p:xfrm>
          <a:off x="363538" y="2222500"/>
          <a:ext cx="4697412" cy="402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5804">
                  <a:extLst>
                    <a:ext uri="{9D8B030D-6E8A-4147-A177-3AD203B41FA5}">
                      <a16:colId xmlns:a16="http://schemas.microsoft.com/office/drawing/2014/main" val="825107238"/>
                    </a:ext>
                  </a:extLst>
                </a:gridCol>
                <a:gridCol w="1565804">
                  <a:extLst>
                    <a:ext uri="{9D8B030D-6E8A-4147-A177-3AD203B41FA5}">
                      <a16:colId xmlns:a16="http://schemas.microsoft.com/office/drawing/2014/main" val="1229347388"/>
                    </a:ext>
                  </a:extLst>
                </a:gridCol>
                <a:gridCol w="1565804">
                  <a:extLst>
                    <a:ext uri="{9D8B030D-6E8A-4147-A177-3AD203B41FA5}">
                      <a16:colId xmlns:a16="http://schemas.microsoft.com/office/drawing/2014/main" val="31741109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Week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Activity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Responsibility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32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1-2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Market research &amp; customer survey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 / Consultant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73661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3-4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Select &amp; set up online platform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 / IT Support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329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5-6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Develop delivery menu &amp; pricing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763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Recruit &amp; train delivery staff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1282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8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Testing &amp; quality assurance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 / Staff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849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9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Marketing &amp; promotional launch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Basil / Marketing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61059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10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Soft launch (limited area)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All staff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79027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11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Full launch &amp; monitoring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All staff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8053200"/>
                  </a:ext>
                </a:extLst>
              </a:tr>
            </a:tbl>
          </a:graphicData>
        </a:graphic>
      </p:graphicFrame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Phased approach ensures minimal disruption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research first validates investment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Testing before launch prevents customer issues </a:t>
            </a:r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(Merabti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 Laoudj, 2025)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Soft launch provides controlled refinement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123" y="3706368"/>
            <a:ext cx="4713224" cy="273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985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KPIs &amp; SMART Objectives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Primary KPI: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Monthly online orders and delivery revenue</a:t>
            </a:r>
          </a:p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 Objectives: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Secondary Objective: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Reduce waiting time to under 5 minutes during peak hours within 2 months</a:t>
            </a:r>
          </a:p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Monitoring: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Weekly reviews, monthly surveys, real-time dashboard (Woo et al., 2024)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875855"/>
              </p:ext>
            </p:extLst>
          </p:nvPr>
        </p:nvGraphicFramePr>
        <p:xfrm>
          <a:off x="680320" y="2992966"/>
          <a:ext cx="4520102" cy="24858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0051">
                  <a:extLst>
                    <a:ext uri="{9D8B030D-6E8A-4147-A177-3AD203B41FA5}">
                      <a16:colId xmlns:a16="http://schemas.microsoft.com/office/drawing/2014/main" val="1491255161"/>
                    </a:ext>
                  </a:extLst>
                </a:gridCol>
                <a:gridCol w="2260051">
                  <a:extLst>
                    <a:ext uri="{9D8B030D-6E8A-4147-A177-3AD203B41FA5}">
                      <a16:colId xmlns:a16="http://schemas.microsoft.com/office/drawing/2014/main" val="23509503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Element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1" i="0" kern="1200" dirty="0" smtClean="0">
                          <a:solidFill>
                            <a:schemeClr val="lt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Target</a:t>
                      </a:r>
                      <a:endParaRPr lang="en-US" sz="12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267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Specific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150 delivery orders in first month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667940"/>
                  </a:ext>
                </a:extLst>
              </a:tr>
              <a:tr h="545254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Measurable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Track via analytics dashboard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58087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Achievable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200 potential customers identified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1537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Relevant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Directly addresses sales decline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932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Time-bound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b="0" i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Within 3 months of launch</a:t>
                      </a:r>
                      <a:endParaRPr lang="en-US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281181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128" y="3325367"/>
            <a:ext cx="4662498" cy="2610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8047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Findings &amp; Recommendations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Findings: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Sales are 25% below pre-pandemic levels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demand for delivery service is strong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delivery scored higher than wholesale (82 vs 56)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Risks manageable with phased implementation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Expected revenue recovery of 15-20% within six months</a:t>
            </a: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Recommendations: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 online ordering &amp; delivery service immediately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 with market research to validate preferences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established platforms like Shopify for reliability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Roll out in phases – soft launch before full launch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 KPIs weekly and adjust as needed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Consider wholesale diversification later</a:t>
            </a:r>
          </a:p>
          <a:p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776" y="4379468"/>
            <a:ext cx="4808850" cy="234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812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39700"/>
            <a:ext cx="10464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Armstrong, M. and Taylor, S. (2023)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Armstrong's Handbook of Human Resource Management Practice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London: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Kogan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Page.</a:t>
            </a:r>
          </a:p>
          <a:p>
            <a:r>
              <a:rPr lang="en-US" sz="1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Jones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 and Smith, A. (2022) 'Digital transformation impact on small retail businesses',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Small Business Management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60(3), pp. 45-62.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Kataoka, H. (2025) 'Revenue Management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Servitization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', in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Revenue Management Theory and Practice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 29-47.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Kisiołek, A.,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Karyy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 and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Kulyniak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 (2022) 'Digital marketing communication model', in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ICISS 2022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Singapore: Springer, pp. 75-89.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Mayo, T. (2026)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Co-Creation of Local History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Doctoral dissertation, University of Wales.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Merabti, M. and Laoudj, O.E. (2025)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Financing Micro-Businesses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Doctoral dissertation,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Ecole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supérieure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commerce.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Woo, H. et al. (2024) 'Small retail businesses' social media adoption', </a:t>
            </a:r>
            <a:r>
              <a:rPr lang="en-US" sz="12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Industrial Management &amp; Data Systems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124(3), pp. 1299-1325.</a:t>
            </a:r>
          </a:p>
          <a:p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51930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52</TotalTime>
  <Words>1022</Words>
  <Application>Microsoft Office PowerPoint</Application>
  <PresentationFormat>Widescreen</PresentationFormat>
  <Paragraphs>179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Times New Roman</vt:lpstr>
      <vt:lpstr>Trebuchet MS</vt:lpstr>
      <vt:lpstr>Wingdings</vt:lpstr>
      <vt:lpstr>Berlin</vt:lpstr>
      <vt:lpstr>A Strategic Business Consultancy Report on Reviving Sales Performance at Basil's Bakery, Coventry</vt:lpstr>
      <vt:lpstr>Introduction </vt:lpstr>
      <vt:lpstr>Problem Overview </vt:lpstr>
      <vt:lpstr>Solution 1 – Online Ordering &amp; Delivery Service </vt:lpstr>
      <vt:lpstr>Solution 2 – Wholesale Supply &amp; Pop-Up Events </vt:lpstr>
      <vt:lpstr>Evaluation – Grid Analysis </vt:lpstr>
      <vt:lpstr>Results &amp; Preferred Solution </vt:lpstr>
      <vt:lpstr>Risk Analysis </vt:lpstr>
      <vt:lpstr>Implementation Plan </vt:lpstr>
      <vt:lpstr>KPIs &amp; SMART Objectives </vt:lpstr>
      <vt:lpstr>Key Findings &amp; Recommendations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F I ENTERPRISES</cp:lastModifiedBy>
  <cp:revision>9</cp:revision>
  <dcterms:created xsi:type="dcterms:W3CDTF">2026-08-15T11:09:14Z</dcterms:created>
  <dcterms:modified xsi:type="dcterms:W3CDTF">2026-08-17T14:02:05Z</dcterms:modified>
</cp:coreProperties>
</file>