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handoutMasterIdLst>
    <p:handoutMasterId r:id="rId18"/>
  </p:handoutMasterIdLst>
  <p:sldIdLst>
    <p:sldId id="258" r:id="rId5"/>
    <p:sldId id="285" r:id="rId6"/>
    <p:sldId id="281" r:id="rId7"/>
    <p:sldId id="282" r:id="rId8"/>
    <p:sldId id="297" r:id="rId9"/>
    <p:sldId id="298" r:id="rId10"/>
    <p:sldId id="296" r:id="rId11"/>
    <p:sldId id="299" r:id="rId12"/>
    <p:sldId id="300" r:id="rId13"/>
    <p:sldId id="301" r:id="rId14"/>
    <p:sldId id="292" r:id="rId15"/>
    <p:sldId id="29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handoutMaster" Target="handoutMasters/handoutMaster1.xml" /><Relationship Id="rId3" Type="http://schemas.openxmlformats.org/officeDocument/2006/relationships/customXml" Target="../customXml/item3.xml" /><Relationship Id="rId21" Type="http://schemas.openxmlformats.org/officeDocument/2006/relationships/theme" Target="theme/theme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ableStyles" Target="tableStyle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8/6/2024</a:t>
            </a:fld>
            <a:endParaRPr lang="en-US"/>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8/6/2024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1</a:t>
            </a:fld>
            <a:endParaRPr lang="en-US"/>
          </a:p>
        </p:txBody>
      </p:sp>
    </p:spTree>
    <p:extLst>
      <p:ext uri="{BB962C8B-B14F-4D97-AF65-F5344CB8AC3E}">
        <p14:creationId xmlns:p14="http://schemas.microsoft.com/office/powerpoint/2010/main" val="2843954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2</a:t>
            </a:fld>
            <a:endParaRPr lang="en-US"/>
          </a:p>
        </p:txBody>
      </p:sp>
    </p:spTree>
    <p:extLst>
      <p:ext uri="{BB962C8B-B14F-4D97-AF65-F5344CB8AC3E}">
        <p14:creationId xmlns:p14="http://schemas.microsoft.com/office/powerpoint/2010/main" val="1949203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3</a:t>
            </a:fld>
            <a:endParaRPr lang="en-US"/>
          </a:p>
        </p:txBody>
      </p:sp>
    </p:spTree>
    <p:extLst>
      <p:ext uri="{BB962C8B-B14F-4D97-AF65-F5344CB8AC3E}">
        <p14:creationId xmlns:p14="http://schemas.microsoft.com/office/powerpoint/2010/main" val="1025326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4</a:t>
            </a:fld>
            <a:endParaRPr lang="en-US"/>
          </a:p>
        </p:txBody>
      </p:sp>
    </p:spTree>
    <p:extLst>
      <p:ext uri="{BB962C8B-B14F-4D97-AF65-F5344CB8AC3E}">
        <p14:creationId xmlns:p14="http://schemas.microsoft.com/office/powerpoint/2010/main" val="2366593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5</a:t>
            </a:fld>
            <a:endParaRPr lang="en-US"/>
          </a:p>
        </p:txBody>
      </p:sp>
    </p:spTree>
    <p:extLst>
      <p:ext uri="{BB962C8B-B14F-4D97-AF65-F5344CB8AC3E}">
        <p14:creationId xmlns:p14="http://schemas.microsoft.com/office/powerpoint/2010/main" val="723131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6</a:t>
            </a:fld>
            <a:endParaRPr lang="en-US"/>
          </a:p>
        </p:txBody>
      </p:sp>
    </p:spTree>
    <p:extLst>
      <p:ext uri="{BB962C8B-B14F-4D97-AF65-F5344CB8AC3E}">
        <p14:creationId xmlns:p14="http://schemas.microsoft.com/office/powerpoint/2010/main" val="3262260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7</a:t>
            </a:fld>
            <a:endParaRPr lang="en-US"/>
          </a:p>
        </p:txBody>
      </p:sp>
    </p:spTree>
    <p:extLst>
      <p:ext uri="{BB962C8B-B14F-4D97-AF65-F5344CB8AC3E}">
        <p14:creationId xmlns:p14="http://schemas.microsoft.com/office/powerpoint/2010/main" val="1690928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8</a:t>
            </a:fld>
            <a:endParaRPr lang="en-US"/>
          </a:p>
        </p:txBody>
      </p:sp>
    </p:spTree>
    <p:extLst>
      <p:ext uri="{BB962C8B-B14F-4D97-AF65-F5344CB8AC3E}">
        <p14:creationId xmlns:p14="http://schemas.microsoft.com/office/powerpoint/2010/main" val="32222898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9</a:t>
            </a:fld>
            <a:endParaRPr lang="en-US"/>
          </a:p>
        </p:txBody>
      </p:sp>
    </p:spTree>
    <p:extLst>
      <p:ext uri="{BB962C8B-B14F-4D97-AF65-F5344CB8AC3E}">
        <p14:creationId xmlns:p14="http://schemas.microsoft.com/office/powerpoint/2010/main" val="3622633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10</a:t>
            </a:fld>
            <a:endParaRPr lang="en-US"/>
          </a:p>
        </p:txBody>
      </p:sp>
    </p:spTree>
    <p:extLst>
      <p:ext uri="{BB962C8B-B14F-4D97-AF65-F5344CB8AC3E}">
        <p14:creationId xmlns:p14="http://schemas.microsoft.com/office/powerpoint/2010/main" val="4292960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11</a:t>
            </a:fld>
            <a:endParaRPr lang="en-US"/>
          </a:p>
        </p:txBody>
      </p:sp>
    </p:spTree>
    <p:extLst>
      <p:ext uri="{BB962C8B-B14F-4D97-AF65-F5344CB8AC3E}">
        <p14:creationId xmlns:p14="http://schemas.microsoft.com/office/powerpoint/2010/main" val="35577757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12</a:t>
            </a:fld>
            <a:endParaRPr lang="en-US"/>
          </a:p>
        </p:txBody>
      </p:sp>
    </p:spTree>
    <p:extLst>
      <p:ext uri="{BB962C8B-B14F-4D97-AF65-F5344CB8AC3E}">
        <p14:creationId xmlns:p14="http://schemas.microsoft.com/office/powerpoint/2010/main" val="286998381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image" Target="../media/image7.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svg" /><Relationship Id="rId2" Type="http://schemas.openxmlformats.org/officeDocument/2006/relationships/image" Target="../media/image9.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 /><Relationship Id="rId2" Type="http://schemas.openxmlformats.org/officeDocument/2006/relationships/image" Target="../media/image11.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41918" y="3329790"/>
            <a:ext cx="4941771" cy="3200400"/>
          </a:xfrm>
        </p:spPr>
        <p:txBody>
          <a:bodyPr anchor="ctr">
            <a:noAutofit/>
          </a:bodyPr>
          <a:lstStyle>
            <a:lvl1pPr algn="l">
              <a:defRPr sz="3600" spc="150" baseline="0"/>
            </a:lvl1pPr>
          </a:lstStyle>
          <a:p>
            <a:r>
              <a:rPr lang="en-US"/>
              <a:t>CLICK TO add title</a:t>
            </a:r>
          </a:p>
        </p:txBody>
      </p:sp>
      <p:pic>
        <p:nvPicPr>
          <p:cNvPr id="8" name="Graphic 7">
            <a:extLst>
              <a:ext uri="{FF2B5EF4-FFF2-40B4-BE49-F238E27FC236}">
                <a16:creationId xmlns:a16="http://schemas.microsoft.com/office/drawing/2014/main" id="{A04F1E16-9A84-4D0E-9706-79C396AF6AE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4229100" y="0"/>
            <a:ext cx="7962901"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a:t>CLICK TO add title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hasCustomPrompt="1"/>
          </p:nvPr>
        </p:nvSpPr>
        <p:spPr>
          <a:xfrm>
            <a:off x="1333500" y="2674013"/>
            <a:ext cx="2895600" cy="3269589"/>
          </a:xfrm>
        </p:spPr>
        <p:txBody>
          <a:bodyPr>
            <a:normAutofit/>
          </a:bodyPr>
          <a:lstStyle>
            <a:lvl1pPr marL="0" indent="0">
              <a:lnSpc>
                <a:spcPct val="140000"/>
              </a:lnSpc>
              <a:spcBef>
                <a:spcPts val="1000"/>
              </a:spcBef>
              <a:buNone/>
              <a:defRPr sz="1800">
                <a:solidFill>
                  <a:schemeClr val="bg1"/>
                </a:solidFill>
              </a:defRPr>
            </a:lvl1pPr>
            <a:lvl2pPr marL="457200" indent="0">
              <a:lnSpc>
                <a:spcPct val="140000"/>
              </a:lnSpc>
              <a:spcBef>
                <a:spcPts val="1000"/>
              </a:spcBef>
              <a:buNone/>
              <a:defRPr sz="1800">
                <a:solidFill>
                  <a:schemeClr val="bg1"/>
                </a:solidFill>
              </a:defRPr>
            </a:lvl2pPr>
            <a:lvl3pPr marL="914400" indent="0">
              <a:lnSpc>
                <a:spcPct val="140000"/>
              </a:lnSpc>
              <a:spcBef>
                <a:spcPts val="1000"/>
              </a:spcBef>
              <a:buNone/>
              <a:defRPr sz="1800">
                <a:solidFill>
                  <a:schemeClr val="bg1"/>
                </a:solidFill>
              </a:defRPr>
            </a:lvl3pPr>
            <a:lvl4pPr marL="1371600" indent="0">
              <a:lnSpc>
                <a:spcPct val="140000"/>
              </a:lnSpc>
              <a:spcBef>
                <a:spcPts val="1000"/>
              </a:spcBef>
              <a:buNone/>
              <a:defRPr sz="1800">
                <a:solidFill>
                  <a:schemeClr val="bg1"/>
                </a:solidFill>
              </a:defRPr>
            </a:lvl4pPr>
            <a:lvl5pPr marL="1828800" indent="0">
              <a:lnSpc>
                <a:spcPct val="140000"/>
              </a:lnSpc>
              <a:spcBef>
                <a:spcPts val="1000"/>
              </a:spcBef>
              <a:buNone/>
              <a:defRPr sz="18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1333500" y="6356349"/>
            <a:ext cx="3819228" cy="365125"/>
          </a:xfrm>
        </p:spPr>
        <p:txBody>
          <a:bodyPr/>
          <a:lstStyle>
            <a:lvl1pPr algn="l">
              <a:defRPr sz="900"/>
            </a:lvl1pPr>
          </a:lstStyle>
          <a:p>
            <a:r>
              <a:rPr lang="en-US"/>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982124936"/>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018"/>
            <a:ext cx="4179570" cy="3377354"/>
          </a:xfrm>
        </p:spPr>
        <p:txBody>
          <a:bodyPr anchor="b">
            <a:noAutofit/>
          </a:bodyPr>
          <a:lstStyle>
            <a:lvl1pPr algn="l">
              <a:defRPr sz="3600" spc="150" baseline="0">
                <a:solidFill>
                  <a:schemeClr val="tx1"/>
                </a:solidFill>
              </a:defRPr>
            </a:lvl1pPr>
          </a:lstStyle>
          <a:p>
            <a:r>
              <a:rPr lang="en-US"/>
              <a:t>CLICK TO add title</a:t>
            </a:r>
          </a:p>
        </p:txBody>
      </p:sp>
      <p:grpSp>
        <p:nvGrpSpPr>
          <p:cNvPr id="4" name="Group 3">
            <a:extLst>
              <a:ext uri="{FF2B5EF4-FFF2-40B4-BE49-F238E27FC236}">
                <a16:creationId xmlns:a16="http://schemas.microsoft.com/office/drawing/2014/main" id="{4A96E214-6A61-C8A7-B1DB-C8C260C13441}"/>
              </a:ext>
              <a:ext uri="{C183D7F6-B498-43B3-948B-1728B52AA6E4}">
                <adec:decorative xmlns:adec="http://schemas.microsoft.com/office/drawing/2017/decorative" val="1"/>
              </a:ext>
            </a:extLst>
          </p:cNvPr>
          <p:cNvGrpSpPr/>
          <p:nvPr userDrawn="1"/>
        </p:nvGrpSpPr>
        <p:grpSpPr>
          <a:xfrm>
            <a:off x="0" y="0"/>
            <a:ext cx="6557818" cy="6858000"/>
            <a:chOff x="0" y="0"/>
            <a:chExt cx="4762501" cy="5186363"/>
          </a:xfrm>
        </p:grpSpPr>
        <p:cxnSp>
          <p:nvCxnSpPr>
            <p:cNvPr id="5" name="Straight Connector 4">
              <a:extLst>
                <a:ext uri="{FF2B5EF4-FFF2-40B4-BE49-F238E27FC236}">
                  <a16:creationId xmlns:a16="http://schemas.microsoft.com/office/drawing/2014/main" id="{A18BC1BC-99D6-D9F4-19F9-AAE722E2AE61}"/>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816F797-248B-2C75-29B9-DB65A809D47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82501794"/>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680"/>
            <a:ext cx="4179570" cy="3376691"/>
          </a:xfrm>
        </p:spPr>
        <p:txBody>
          <a:bodyPr anchor="b">
            <a:noAutofit/>
          </a:bodyPr>
          <a:lstStyle>
            <a:lvl1pPr algn="l">
              <a:defRPr sz="3600" spc="150" baseline="0">
                <a:solidFill>
                  <a:schemeClr val="bg1"/>
                </a:solidFill>
              </a:defRPr>
            </a:lvl1pPr>
          </a:lstStyle>
          <a:p>
            <a:r>
              <a:rPr lang="en-US"/>
              <a:t>CLICK TO add title</a:t>
            </a:r>
          </a:p>
        </p:txBody>
      </p:sp>
      <p:cxnSp>
        <p:nvCxnSpPr>
          <p:cNvPr id="7" name="Straight Connector 6">
            <a:extLst>
              <a:ext uri="{FF2B5EF4-FFF2-40B4-BE49-F238E27FC236}">
                <a16:creationId xmlns:a16="http://schemas.microsoft.com/office/drawing/2014/main" id="{5D8E94DD-0F7B-3F92-58EA-5F06D557BF40}"/>
              </a:ext>
              <a:ext uri="{C183D7F6-B498-43B3-948B-1728B52AA6E4}">
                <adec:decorative xmlns:adec="http://schemas.microsoft.com/office/drawing/2017/decorative" val="1"/>
              </a:ext>
            </a:extLst>
          </p:cNvPr>
          <p:cNvCxnSpPr>
            <a:cxnSpLocks/>
          </p:cNvCxnSpPr>
          <p:nvPr userDrawn="1"/>
        </p:nvCxnSpPr>
        <p:spPr>
          <a:xfrm>
            <a:off x="3990667" y="0"/>
            <a:ext cx="1126278" cy="251229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419F5397-34DB-BC88-ADF5-AA470A06FE50}"/>
              </a:ext>
            </a:extLst>
          </p:cNvPr>
          <p:cNvSpPr>
            <a:spLocks noGrp="1"/>
          </p:cNvSpPr>
          <p:nvPr>
            <p:ph type="pic" sz="quarter" idx="10"/>
          </p:nvPr>
        </p:nvSpPr>
        <p:spPr>
          <a:xfrm>
            <a:off x="0" y="-5080"/>
            <a:ext cx="6576291" cy="6872605"/>
          </a:xfrm>
          <a:custGeom>
            <a:avLst/>
            <a:gdLst>
              <a:gd name="connsiteX0" fmla="*/ 0 w 6576291"/>
              <a:gd name="connsiteY0" fmla="*/ 0 h 6867525"/>
              <a:gd name="connsiteX1" fmla="*/ 6576291 w 6576291"/>
              <a:gd name="connsiteY1" fmla="*/ 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044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 name="connsiteX0" fmla="*/ 0 w 6576291"/>
              <a:gd name="connsiteY0" fmla="*/ 0 h 6867525"/>
              <a:gd name="connsiteX1" fmla="*/ 3624811 w 6576291"/>
              <a:gd name="connsiteY1" fmla="*/ 1016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298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91" h="6872605">
                <a:moveTo>
                  <a:pt x="0" y="5080"/>
                </a:moveTo>
                <a:lnTo>
                  <a:pt x="3629891" y="0"/>
                </a:lnTo>
                <a:lnTo>
                  <a:pt x="6576291" y="6872605"/>
                </a:lnTo>
                <a:lnTo>
                  <a:pt x="0" y="6872605"/>
                </a:lnTo>
                <a:lnTo>
                  <a:pt x="0" y="5080"/>
                </a:lnTo>
                <a:close/>
              </a:path>
            </a:pathLst>
          </a:custGeom>
        </p:spPr>
        <p:txBody>
          <a:bodyPr lIns="182880" tIns="182880" bIns="91440">
            <a:normAutofit/>
          </a:bodyPr>
          <a:lstStyle>
            <a:lvl1pPr marL="0" indent="0">
              <a:buNone/>
              <a:defRPr sz="2000">
                <a:solidFill>
                  <a:schemeClr val="bg1"/>
                </a:solidFill>
              </a:defRPr>
            </a:lvl1pPr>
          </a:lstStyle>
          <a:p>
            <a:r>
              <a:rPr lang="en-US"/>
              <a:t>Click icon to add picture</a:t>
            </a:r>
          </a:p>
        </p:txBody>
      </p:sp>
    </p:spTree>
    <p:extLst>
      <p:ext uri="{BB962C8B-B14F-4D97-AF65-F5344CB8AC3E}">
        <p14:creationId xmlns:p14="http://schemas.microsoft.com/office/powerpoint/2010/main" val="375401864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22318" y="268360"/>
            <a:ext cx="7288282" cy="2121177"/>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add title</a:t>
            </a:r>
          </a:p>
        </p:txBody>
      </p:sp>
      <p:sp>
        <p:nvSpPr>
          <p:cNvPr id="3" name="Content Placeholder 3">
            <a:extLst>
              <a:ext uri="{FF2B5EF4-FFF2-40B4-BE49-F238E27FC236}">
                <a16:creationId xmlns:a16="http://schemas.microsoft.com/office/drawing/2014/main" id="{EAC9D25F-5B3D-F5B2-5D02-C6BC6AA8987B}"/>
              </a:ext>
            </a:extLst>
          </p:cNvPr>
          <p:cNvSpPr>
            <a:spLocks noGrp="1"/>
          </p:cNvSpPr>
          <p:nvPr>
            <p:ph sz="half" idx="2" hasCustomPrompt="1"/>
          </p:nvPr>
        </p:nvSpPr>
        <p:spPr>
          <a:xfrm>
            <a:off x="1322388" y="2763078"/>
            <a:ext cx="7288212" cy="3407051"/>
          </a:xfrm>
        </p:spPr>
        <p:txBody>
          <a:bodyPr>
            <a:normAutofit/>
          </a:bodyPr>
          <a:lstStyle>
            <a:lvl1pPr marL="0" indent="0">
              <a:lnSpc>
                <a:spcPct val="100000"/>
              </a:lnSpc>
              <a:buFont typeface="Arial" panose="020B0604020202020204" pitchFamily="34" charset="0"/>
              <a:buNone/>
              <a:defRPr sz="1800" b="1"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grpSp>
        <p:nvGrpSpPr>
          <p:cNvPr id="9" name="Group 8">
            <a:extLst>
              <a:ext uri="{FF2B5EF4-FFF2-40B4-BE49-F238E27FC236}">
                <a16:creationId xmlns:a16="http://schemas.microsoft.com/office/drawing/2014/main" id="{18E16CF1-2502-F2F0-2C27-2DD7979033E2}"/>
              </a:ext>
              <a:ext uri="{C183D7F6-B498-43B3-948B-1728B52AA6E4}">
                <adec:decorative xmlns:adec="http://schemas.microsoft.com/office/drawing/2017/decorative" val="1"/>
              </a:ext>
            </a:extLst>
          </p:cNvPr>
          <p:cNvGrpSpPr/>
          <p:nvPr userDrawn="1"/>
        </p:nvGrpSpPr>
        <p:grpSpPr>
          <a:xfrm>
            <a:off x="9096374" y="-25401"/>
            <a:ext cx="3095625" cy="6883401"/>
            <a:chOff x="9096375" y="-25401"/>
            <a:chExt cx="3095625" cy="6883401"/>
          </a:xfrm>
        </p:grpSpPr>
        <p:cxnSp>
          <p:nvCxnSpPr>
            <p:cNvPr id="10" name="Straight Connector 9">
              <a:extLst>
                <a:ext uri="{FF2B5EF4-FFF2-40B4-BE49-F238E27FC236}">
                  <a16:creationId xmlns:a16="http://schemas.microsoft.com/office/drawing/2014/main" id="{6322A6FB-333C-65AE-23D8-08BCEA174D43}"/>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62BB247-4598-A983-DEBF-6F042C1DB0BC}"/>
                </a:ext>
              </a:extLst>
            </p:cNvPr>
            <p:cNvCxnSpPr>
              <a:cxnSpLocks/>
            </p:cNvCxnSpPr>
            <p:nvPr userDrawn="1"/>
          </p:nvCxnSpPr>
          <p:spPr>
            <a:xfrm flipH="1">
              <a:off x="9381744" y="-25401"/>
              <a:ext cx="2810256" cy="68834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2" name="Straight Connector 11">
            <a:extLst>
              <a:ext uri="{FF2B5EF4-FFF2-40B4-BE49-F238E27FC236}">
                <a16:creationId xmlns:a16="http://schemas.microsoft.com/office/drawing/2014/main" id="{34E84FEE-D475-A71D-7996-5925602ECF9A}"/>
              </a:ext>
              <a:ext uri="{C183D7F6-B498-43B3-948B-1728B52AA6E4}">
                <adec:decorative xmlns:adec="http://schemas.microsoft.com/office/drawing/2017/decorative" val="1"/>
              </a:ext>
            </a:extLst>
          </p:cNvPr>
          <p:cNvCxnSpPr>
            <a:cxnSpLocks/>
          </p:cNvCxnSpPr>
          <p:nvPr userDrawn="1"/>
        </p:nvCxnSpPr>
        <p:spPr>
          <a:xfrm rot="10800000" flipH="1">
            <a:off x="-1" y="-25403"/>
            <a:ext cx="1210573" cy="20481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7459776D-4049-CB00-C321-0627C169BC51}"/>
              </a:ext>
            </a:extLst>
          </p:cNvPr>
          <p:cNvSpPr>
            <a:spLocks noGrp="1"/>
          </p:cNvSpPr>
          <p:nvPr>
            <p:ph type="ftr" sz="quarter" idx="11"/>
          </p:nvPr>
        </p:nvSpPr>
        <p:spPr>
          <a:xfrm>
            <a:off x="1333500" y="6356349"/>
            <a:ext cx="3819228" cy="365125"/>
          </a:xfrm>
        </p:spPr>
        <p:txBody>
          <a:bodyPr/>
          <a:lstStyle>
            <a:lvl1pPr algn="l">
              <a:defRPr sz="900"/>
            </a:lvl1pPr>
          </a:lstStyle>
          <a:p>
            <a:r>
              <a:rPr lang="en-US"/>
              <a:t>PRESENTATION TITLE</a:t>
            </a:r>
          </a:p>
        </p:txBody>
      </p:sp>
      <p:sp>
        <p:nvSpPr>
          <p:cNvPr id="16" name="Slide Number Placeholder 5">
            <a:extLst>
              <a:ext uri="{FF2B5EF4-FFF2-40B4-BE49-F238E27FC236}">
                <a16:creationId xmlns:a16="http://schemas.microsoft.com/office/drawing/2014/main" id="{EDE114AF-34C6-A062-7340-858BC27DA264}"/>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42497359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06400"/>
            <a:ext cx="4179570" cy="3457971"/>
          </a:xfrm>
        </p:spPr>
        <p:txBody>
          <a:bodyPr anchor="b">
            <a:noAutofit/>
          </a:bodyPr>
          <a:lstStyle>
            <a:lvl1pPr algn="l">
              <a:defRPr sz="3600" spc="150" baseline="0">
                <a:solidFill>
                  <a:schemeClr val="bg1"/>
                </a:solidFill>
              </a:defRPr>
            </a:lvl1pPr>
          </a:lstStyle>
          <a:p>
            <a:r>
              <a:rPr lang="en-US"/>
              <a:t>CLICK TO add title</a:t>
            </a:r>
          </a:p>
        </p:txBody>
      </p:sp>
      <p:pic>
        <p:nvPicPr>
          <p:cNvPr id="4" name="Graphic 3">
            <a:extLst>
              <a:ext uri="{FF2B5EF4-FFF2-40B4-BE49-F238E27FC236}">
                <a16:creationId xmlns:a16="http://schemas.microsoft.com/office/drawing/2014/main" id="{5E045004-3604-59DC-13E0-7A0B2DF78C4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44032969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accent1"/>
        </a:solidFill>
        <a:effectLst/>
      </p:bgPr>
    </p:bg>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955F7B05-9431-1FBA-415D-6CF2DF562B97}"/>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093633" cy="3912394"/>
          </a:xfrm>
          <a:prstGeom prst="rect">
            <a:avLst/>
          </a:prstGeom>
        </p:spPr>
      </p:pic>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568961"/>
            <a:ext cx="8420100"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97255"/>
            <a:ext cx="3924300"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text</a:t>
            </a:r>
          </a:p>
        </p:txBody>
      </p:sp>
      <p:sp>
        <p:nvSpPr>
          <p:cNvPr id="7" name="Content Placeholder 3">
            <a:extLst>
              <a:ext uri="{FF2B5EF4-FFF2-40B4-BE49-F238E27FC236}">
                <a16:creationId xmlns:a16="http://schemas.microsoft.com/office/drawing/2014/main" id="{07FF22E3-5928-787E-B062-FA18127D3BD9}"/>
              </a:ext>
            </a:extLst>
          </p:cNvPr>
          <p:cNvSpPr>
            <a:spLocks noGrp="1"/>
          </p:cNvSpPr>
          <p:nvPr>
            <p:ph sz="half" idx="13" hasCustomPrompt="1"/>
          </p:nvPr>
        </p:nvSpPr>
        <p:spPr>
          <a:xfrm>
            <a:off x="2933700" y="3251596"/>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97255"/>
            <a:ext cx="3943627"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text</a:t>
            </a:r>
          </a:p>
        </p:txBody>
      </p:sp>
      <p:sp>
        <p:nvSpPr>
          <p:cNvPr id="9" name="Content Placeholder 3">
            <a:extLst>
              <a:ext uri="{FF2B5EF4-FFF2-40B4-BE49-F238E27FC236}">
                <a16:creationId xmlns:a16="http://schemas.microsoft.com/office/drawing/2014/main" id="{178E4D0B-96F1-45F3-6B2A-5FA31A37257F}"/>
              </a:ext>
            </a:extLst>
          </p:cNvPr>
          <p:cNvSpPr>
            <a:spLocks noGrp="1"/>
          </p:cNvSpPr>
          <p:nvPr>
            <p:ph sz="half" idx="14" hasCustomPrompt="1"/>
          </p:nvPr>
        </p:nvSpPr>
        <p:spPr>
          <a:xfrm>
            <a:off x="7410173" y="3251595"/>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3" name="Footer Placeholder 4">
            <a:extLst>
              <a:ext uri="{FF2B5EF4-FFF2-40B4-BE49-F238E27FC236}">
                <a16:creationId xmlns:a16="http://schemas.microsoft.com/office/drawing/2014/main" id="{5F41582C-9AD2-F126-40F3-D43E77D158C8}"/>
              </a:ext>
            </a:extLst>
          </p:cNvPr>
          <p:cNvSpPr>
            <a:spLocks noGrp="1"/>
          </p:cNvSpPr>
          <p:nvPr>
            <p:ph type="ftr" sz="quarter" idx="11"/>
          </p:nvPr>
        </p:nvSpPr>
        <p:spPr>
          <a:xfrm>
            <a:off x="2969260" y="6356349"/>
            <a:ext cx="3819228" cy="365125"/>
          </a:xfrm>
        </p:spPr>
        <p:txBody>
          <a:bodyPr/>
          <a:lstStyle>
            <a:lvl1pPr algn="l">
              <a:defRPr sz="900"/>
            </a:lvl1pPr>
          </a:lstStyle>
          <a:p>
            <a:r>
              <a:rPr lang="en-US"/>
              <a:t>PRESENTATION TITLE</a:t>
            </a:r>
          </a:p>
        </p:txBody>
      </p:sp>
      <p:sp>
        <p:nvSpPr>
          <p:cNvPr id="14" name="Slide Number Placeholder 5">
            <a:extLst>
              <a:ext uri="{FF2B5EF4-FFF2-40B4-BE49-F238E27FC236}">
                <a16:creationId xmlns:a16="http://schemas.microsoft.com/office/drawing/2014/main" id="{341F76B1-7BEF-7A88-1394-1164BFF082E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28401277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341120" y="558801"/>
            <a:ext cx="9953308"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add title</a:t>
            </a:r>
          </a:p>
        </p:txBody>
      </p:sp>
      <p:grpSp>
        <p:nvGrpSpPr>
          <p:cNvPr id="10" name="Group 9">
            <a:extLst>
              <a:ext uri="{FF2B5EF4-FFF2-40B4-BE49-F238E27FC236}">
                <a16:creationId xmlns:a16="http://schemas.microsoft.com/office/drawing/2014/main" id="{6A217F83-0BDB-C70B-29FE-2651DE191533}"/>
              </a:ext>
              <a:ext uri="{C183D7F6-B498-43B3-948B-1728B52AA6E4}">
                <adec:decorative xmlns:adec="http://schemas.microsoft.com/office/drawing/2017/decorative" val="1"/>
              </a:ext>
            </a:extLst>
          </p:cNvPr>
          <p:cNvGrpSpPr/>
          <p:nvPr userDrawn="1"/>
        </p:nvGrpSpPr>
        <p:grpSpPr>
          <a:xfrm>
            <a:off x="4429817" y="0"/>
            <a:ext cx="7762183" cy="2754814"/>
            <a:chOff x="7334250" y="0"/>
            <a:chExt cx="4857750" cy="1724025"/>
          </a:xfrm>
        </p:grpSpPr>
        <p:cxnSp>
          <p:nvCxnSpPr>
            <p:cNvPr id="11" name="Straight Connector 10">
              <a:extLst>
                <a:ext uri="{FF2B5EF4-FFF2-40B4-BE49-F238E27FC236}">
                  <a16:creationId xmlns:a16="http://schemas.microsoft.com/office/drawing/2014/main" id="{E0C62368-3F79-C078-7086-B23D2F5A09F8}"/>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9BDD71-BF2E-BDB0-A625-D8371AEA1CAB}"/>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5" name="Text Placeholder 2">
            <a:extLst>
              <a:ext uri="{FF2B5EF4-FFF2-40B4-BE49-F238E27FC236}">
                <a16:creationId xmlns:a16="http://schemas.microsoft.com/office/drawing/2014/main" id="{83354B96-CD25-BE1C-8CA2-3825F820B759}"/>
              </a:ext>
            </a:extLst>
          </p:cNvPr>
          <p:cNvSpPr>
            <a:spLocks noGrp="1"/>
          </p:cNvSpPr>
          <p:nvPr>
            <p:ph type="body" idx="1" hasCustomPrompt="1"/>
          </p:nvPr>
        </p:nvSpPr>
        <p:spPr>
          <a:xfrm>
            <a:off x="1341120" y="2960877"/>
            <a:ext cx="2722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text</a:t>
            </a:r>
          </a:p>
        </p:txBody>
      </p:sp>
      <p:sp>
        <p:nvSpPr>
          <p:cNvPr id="5" name="Content Placeholder 3">
            <a:extLst>
              <a:ext uri="{FF2B5EF4-FFF2-40B4-BE49-F238E27FC236}">
                <a16:creationId xmlns:a16="http://schemas.microsoft.com/office/drawing/2014/main" id="{CDD81865-54C7-7674-4B2E-041D05C1D146}"/>
              </a:ext>
            </a:extLst>
          </p:cNvPr>
          <p:cNvSpPr>
            <a:spLocks noGrp="1"/>
          </p:cNvSpPr>
          <p:nvPr>
            <p:ph sz="half" idx="15" hasCustomPrompt="1"/>
          </p:nvPr>
        </p:nvSpPr>
        <p:spPr>
          <a:xfrm>
            <a:off x="1341120" y="3392035"/>
            <a:ext cx="2722880" cy="2907164"/>
          </a:xfrm>
        </p:spPr>
        <p:txBody>
          <a:bodyPr tIns="0">
            <a:normAutofit/>
          </a:bodyPr>
          <a:lstStyle>
            <a:lvl1pPr marL="283464" indent="-283464">
              <a:lnSpc>
                <a:spcPct val="100000"/>
              </a:lnSpc>
              <a:buFont typeface="+mj-lt"/>
              <a:buAutoNum type="arabicPeriod"/>
              <a:defRPr sz="1800" b="0" spc="50" baseline="0"/>
            </a:lvl1pPr>
            <a:lvl2pPr marL="566928" indent="-342900">
              <a:lnSpc>
                <a:spcPct val="100000"/>
              </a:lnSpc>
              <a:spcBef>
                <a:spcPts val="1000"/>
              </a:spcBef>
              <a:buFont typeface="+mj-lt"/>
              <a:buAutoNum type="alphaLcPeriod"/>
              <a:defRPr sz="1800" spc="50" baseline="0"/>
            </a:lvl2pPr>
            <a:lvl3pPr marL="850392" indent="-342900">
              <a:lnSpc>
                <a:spcPct val="100000"/>
              </a:lnSpc>
              <a:spcBef>
                <a:spcPts val="1000"/>
              </a:spcBef>
              <a:buFont typeface="+mj-lt"/>
              <a:buAutoNum type="arabicParenR"/>
              <a:defRPr sz="1800" spc="50" baseline="0"/>
            </a:lvl3pPr>
            <a:lvl4pPr marL="1042416" indent="-342900">
              <a:lnSpc>
                <a:spcPct val="100000"/>
              </a:lnSpc>
              <a:spcBef>
                <a:spcPts val="1000"/>
              </a:spcBef>
              <a:buFont typeface="+mj-lt"/>
              <a:buAutoNum type="alphaLcParenR"/>
              <a:defRPr sz="1800" spc="50" baseline="0"/>
            </a:lvl4pPr>
            <a:lvl5pPr marL="1074420" indent="-400050">
              <a:lnSpc>
                <a:spcPct val="100000"/>
              </a:lnSpc>
              <a:spcBef>
                <a:spcPts val="1000"/>
              </a:spcBef>
              <a:buFont typeface="+mj-lt"/>
              <a:buAutoNum type="romanLcPeriod"/>
              <a:defRPr sz="1800" spc="50" baseline="0"/>
            </a:lvl5pPr>
          </a:lstStyle>
          <a:p>
            <a:pPr lvl="0"/>
            <a:r>
              <a:rPr lang="en-US"/>
              <a:t>Click to add content</a:t>
            </a:r>
          </a:p>
          <a:p>
            <a:pPr lvl="1"/>
            <a:r>
              <a:rPr lang="en-US"/>
              <a:t>Second level</a:t>
            </a:r>
          </a:p>
          <a:p>
            <a:pPr lvl="2"/>
            <a:r>
              <a:rPr lang="en-US"/>
              <a:t>Third level</a:t>
            </a:r>
          </a:p>
          <a:p>
            <a:pPr lvl="3"/>
            <a:r>
              <a:rPr lang="en-US"/>
              <a:t>Fourth level</a:t>
            </a:r>
          </a:p>
        </p:txBody>
      </p:sp>
      <p:sp>
        <p:nvSpPr>
          <p:cNvPr id="17" name="Text Placeholder 2">
            <a:extLst>
              <a:ext uri="{FF2B5EF4-FFF2-40B4-BE49-F238E27FC236}">
                <a16:creationId xmlns:a16="http://schemas.microsoft.com/office/drawing/2014/main" id="{6F39BA57-7F1C-623F-BC7F-B689C5AC33EA}"/>
              </a:ext>
            </a:extLst>
          </p:cNvPr>
          <p:cNvSpPr>
            <a:spLocks noGrp="1"/>
          </p:cNvSpPr>
          <p:nvPr>
            <p:ph type="body" idx="10" hasCustomPrompt="1"/>
          </p:nvPr>
        </p:nvSpPr>
        <p:spPr>
          <a:xfrm>
            <a:off x="4754881" y="2960877"/>
            <a:ext cx="5516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text</a:t>
            </a:r>
          </a:p>
        </p:txBody>
      </p:sp>
      <p:sp>
        <p:nvSpPr>
          <p:cNvPr id="3" name="Content Placeholder 3">
            <a:extLst>
              <a:ext uri="{FF2B5EF4-FFF2-40B4-BE49-F238E27FC236}">
                <a16:creationId xmlns:a16="http://schemas.microsoft.com/office/drawing/2014/main" id="{94BF07A4-5A33-0B3C-A378-AB2435F1D5FF}"/>
              </a:ext>
            </a:extLst>
          </p:cNvPr>
          <p:cNvSpPr>
            <a:spLocks noGrp="1"/>
          </p:cNvSpPr>
          <p:nvPr>
            <p:ph sz="half" idx="14" hasCustomPrompt="1"/>
          </p:nvPr>
        </p:nvSpPr>
        <p:spPr>
          <a:xfrm>
            <a:off x="4754881" y="3324859"/>
            <a:ext cx="5506720" cy="303148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9" name="Footer Placeholder 4">
            <a:extLst>
              <a:ext uri="{FF2B5EF4-FFF2-40B4-BE49-F238E27FC236}">
                <a16:creationId xmlns:a16="http://schemas.microsoft.com/office/drawing/2014/main" id="{63DC63A6-41FE-6C2D-9A53-0AE4A6DBF39B}"/>
              </a:ext>
            </a:extLst>
          </p:cNvPr>
          <p:cNvSpPr>
            <a:spLocks noGrp="1"/>
          </p:cNvSpPr>
          <p:nvPr>
            <p:ph type="ftr" sz="quarter" idx="12"/>
          </p:nvPr>
        </p:nvSpPr>
        <p:spPr>
          <a:xfrm>
            <a:off x="1333500" y="6356349"/>
            <a:ext cx="3819228" cy="365125"/>
          </a:xfrm>
        </p:spPr>
        <p:txBody>
          <a:bodyPr/>
          <a:lstStyle>
            <a:lvl1pPr algn="l">
              <a:defRPr sz="900"/>
            </a:lvl1pPr>
          </a:lstStyle>
          <a:p>
            <a:r>
              <a:rPr lang="en-US"/>
              <a:t>PRESENTATION TITLE</a:t>
            </a:r>
          </a:p>
        </p:txBody>
      </p:sp>
      <p:sp>
        <p:nvSpPr>
          <p:cNvPr id="20" name="Slide Number Placeholder 5">
            <a:extLst>
              <a:ext uri="{FF2B5EF4-FFF2-40B4-BE49-F238E27FC236}">
                <a16:creationId xmlns:a16="http://schemas.microsoft.com/office/drawing/2014/main" id="{0B5130EC-B05B-5489-FBEC-DBEB6D1E737D}"/>
              </a:ext>
            </a:extLst>
          </p:cNvPr>
          <p:cNvSpPr>
            <a:spLocks noGrp="1"/>
          </p:cNvSpPr>
          <p:nvPr>
            <p:ph type="sldNum" sz="quarter" idx="13"/>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2112085538"/>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3B2CC92D-F90A-CB67-4860-D6939AC29566}"/>
              </a:ext>
              <a:ext uri="{C183D7F6-B498-43B3-948B-1728B52AA6E4}">
                <adec:decorative xmlns:adec="http://schemas.microsoft.com/office/drawing/2017/decorative" val="1"/>
              </a:ext>
            </a:extLst>
          </p:cNvPr>
          <p:cNvCxnSpPr>
            <a:cxnSpLocks/>
          </p:cNvCxnSpPr>
          <p:nvPr userDrawn="1"/>
        </p:nvCxnSpPr>
        <p:spPr>
          <a:xfrm flipH="1" flipV="1">
            <a:off x="3094182" y="0"/>
            <a:ext cx="1745673" cy="38977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4" y="1671639"/>
            <a:ext cx="5884027"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add title</a:t>
            </a:r>
          </a:p>
        </p:txBody>
      </p:sp>
      <p:sp>
        <p:nvSpPr>
          <p:cNvPr id="13" name="Picture Placeholder 12">
            <a:extLst>
              <a:ext uri="{FF2B5EF4-FFF2-40B4-BE49-F238E27FC236}">
                <a16:creationId xmlns:a16="http://schemas.microsoft.com/office/drawing/2014/main" id="{4C376638-5C5B-8E5B-0C26-8F63B98EA417}"/>
              </a:ext>
            </a:extLst>
          </p:cNvPr>
          <p:cNvSpPr>
            <a:spLocks noGrp="1"/>
          </p:cNvSpPr>
          <p:nvPr>
            <p:ph type="pic" sz="quarter" idx="13"/>
          </p:nvPr>
        </p:nvSpPr>
        <p:spPr>
          <a:xfrm>
            <a:off x="-28230" y="-9144"/>
            <a:ext cx="5481955" cy="6876288"/>
          </a:xfrm>
          <a:custGeom>
            <a:avLst/>
            <a:gdLst>
              <a:gd name="connsiteX0" fmla="*/ 0 w 5476875"/>
              <a:gd name="connsiteY0" fmla="*/ 0 h 6858000"/>
              <a:gd name="connsiteX1" fmla="*/ 547687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0 w 5476875"/>
              <a:gd name="connsiteY0" fmla="*/ 0 h 6858000"/>
              <a:gd name="connsiteX1" fmla="*/ 252031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5080 w 5481955"/>
              <a:gd name="connsiteY0" fmla="*/ 0 h 6858000"/>
              <a:gd name="connsiteX1" fmla="*/ 2525395 w 5481955"/>
              <a:gd name="connsiteY1" fmla="*/ 0 h 6858000"/>
              <a:gd name="connsiteX2" fmla="*/ 5481955 w 5481955"/>
              <a:gd name="connsiteY2" fmla="*/ 6858000 h 6858000"/>
              <a:gd name="connsiteX3" fmla="*/ 5080 w 5481955"/>
              <a:gd name="connsiteY3" fmla="*/ 6858000 h 6858000"/>
              <a:gd name="connsiteX4" fmla="*/ 0 w 5481955"/>
              <a:gd name="connsiteY4" fmla="*/ 4805680 h 6858000"/>
              <a:gd name="connsiteX5" fmla="*/ 5080 w 5481955"/>
              <a:gd name="connsiteY5" fmla="*/ 0 h 685800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1955" h="6863080">
                <a:moveTo>
                  <a:pt x="5080" y="0"/>
                </a:moveTo>
                <a:lnTo>
                  <a:pt x="2525395" y="0"/>
                </a:lnTo>
                <a:lnTo>
                  <a:pt x="5481955" y="6858000"/>
                </a:lnTo>
                <a:lnTo>
                  <a:pt x="899160" y="6863080"/>
                </a:lnTo>
                <a:cubicBezTo>
                  <a:pt x="506307" y="5933440"/>
                  <a:pt x="413173" y="5720080"/>
                  <a:pt x="0" y="4759960"/>
                </a:cubicBezTo>
                <a:cubicBezTo>
                  <a:pt x="1693" y="3158067"/>
                  <a:pt x="3387" y="1601893"/>
                  <a:pt x="5080" y="0"/>
                </a:cubicBezTo>
                <a:close/>
              </a:path>
            </a:pathLst>
          </a:custGeom>
        </p:spPr>
        <p:txBody>
          <a:bodyPr lIns="274320" tIns="91440" bIns="91440">
            <a:normAutofit/>
          </a:bodyPr>
          <a:lstStyle>
            <a:lvl1pPr marL="0" indent="0" algn="l">
              <a:buNone/>
              <a:defRPr sz="2000">
                <a:solidFill>
                  <a:schemeClr val="tx1"/>
                </a:solidFill>
              </a:defRPr>
            </a:lvl1pPr>
          </a:lstStyle>
          <a:p>
            <a:r>
              <a:rPr lang="en-US"/>
              <a:t>Click icon to add picture</a:t>
            </a:r>
          </a:p>
        </p:txBody>
      </p:sp>
      <p:sp>
        <p:nvSpPr>
          <p:cNvPr id="4" name="Footer Placeholder 4">
            <a:extLst>
              <a:ext uri="{FF2B5EF4-FFF2-40B4-BE49-F238E27FC236}">
                <a16:creationId xmlns:a16="http://schemas.microsoft.com/office/drawing/2014/main" id="{04569D00-2037-2A8D-943B-22FAC1C0B690}"/>
              </a:ext>
            </a:extLst>
          </p:cNvPr>
          <p:cNvSpPr>
            <a:spLocks noGrp="1"/>
          </p:cNvSpPr>
          <p:nvPr>
            <p:ph type="ftr" sz="quarter" idx="11"/>
          </p:nvPr>
        </p:nvSpPr>
        <p:spPr>
          <a:xfrm>
            <a:off x="825500" y="6356349"/>
            <a:ext cx="3819228" cy="365125"/>
          </a:xfrm>
        </p:spPr>
        <p:txBody>
          <a:bodyPr/>
          <a:lstStyle>
            <a:lvl1pPr algn="l">
              <a:defRPr sz="900"/>
            </a:lvl1pPr>
          </a:lstStyle>
          <a:p>
            <a:r>
              <a:rPr lang="en-US"/>
              <a:t>PRESENTATION TITLE</a:t>
            </a:r>
          </a:p>
        </p:txBody>
      </p:sp>
      <p:sp>
        <p:nvSpPr>
          <p:cNvPr id="5" name="Slide Number Placeholder 5">
            <a:extLst>
              <a:ext uri="{FF2B5EF4-FFF2-40B4-BE49-F238E27FC236}">
                <a16:creationId xmlns:a16="http://schemas.microsoft.com/office/drawing/2014/main" id="{75967A9D-0B53-4F3F-0872-495C23A3323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sp>
        <p:nvSpPr>
          <p:cNvPr id="8" name="Content Placeholder 3">
            <a:extLst>
              <a:ext uri="{FF2B5EF4-FFF2-40B4-BE49-F238E27FC236}">
                <a16:creationId xmlns:a16="http://schemas.microsoft.com/office/drawing/2014/main" id="{643B0E9A-A777-8745-6A36-0A79CB5E036B}"/>
              </a:ext>
            </a:extLst>
          </p:cNvPr>
          <p:cNvSpPr>
            <a:spLocks noGrp="1"/>
          </p:cNvSpPr>
          <p:nvPr>
            <p:ph sz="half" idx="14" hasCustomPrompt="1"/>
          </p:nvPr>
        </p:nvSpPr>
        <p:spPr>
          <a:xfrm>
            <a:off x="5453725" y="3660774"/>
            <a:ext cx="5907176" cy="2536826"/>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17780591"/>
      </p:ext>
    </p:extLst>
  </p:cSld>
  <p:clrMapOvr>
    <a:masterClrMapping/>
  </p:clrMapOvr>
  <p:hf hdr="0" ftr="0" dt="0"/>
  <p:extLst>
    <p:ext uri="{DCECCB84-F9BA-43D5-87BE-67443E8EF086}">
      <p15:sldGuideLst xmlns:p15="http://schemas.microsoft.com/office/powerpoint/2012/main">
        <p15:guide id="1" pos="300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1" y="895350"/>
            <a:ext cx="3247662" cy="1917700"/>
          </a:xfrm>
        </p:spPr>
        <p:txBody>
          <a:bodyPr>
            <a:normAutofit/>
          </a:bodyPr>
          <a:lstStyle>
            <a:lvl1pPr algn="l">
              <a:defRPr lang="en-US" sz="2400" kern="1200" spc="150" baseline="0" dirty="0">
                <a:solidFill>
                  <a:schemeClr val="tx1"/>
                </a:solidFill>
                <a:latin typeface="+mj-lt"/>
                <a:ea typeface="+mj-ea"/>
                <a:cs typeface="+mj-cs"/>
              </a:defRPr>
            </a:lvl1pPr>
          </a:lstStyle>
          <a:p>
            <a:r>
              <a:rPr lang="en-US"/>
              <a:t>CLICK TO add title</a:t>
            </a:r>
          </a:p>
        </p:txBody>
      </p:sp>
      <p:sp>
        <p:nvSpPr>
          <p:cNvPr id="3" name="Content Placeholder 3">
            <a:extLst>
              <a:ext uri="{FF2B5EF4-FFF2-40B4-BE49-F238E27FC236}">
                <a16:creationId xmlns:a16="http://schemas.microsoft.com/office/drawing/2014/main" id="{A14C3057-3BCC-F9A2-98D8-17DDB36F1823}"/>
              </a:ext>
            </a:extLst>
          </p:cNvPr>
          <p:cNvSpPr>
            <a:spLocks noGrp="1"/>
          </p:cNvSpPr>
          <p:nvPr>
            <p:ph sz="half" idx="16" hasCustomPrompt="1"/>
          </p:nvPr>
        </p:nvSpPr>
        <p:spPr>
          <a:xfrm>
            <a:off x="838200" y="2813049"/>
            <a:ext cx="3247662" cy="323849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4216396" y="895927"/>
            <a:ext cx="7137404" cy="5115889"/>
          </a:xfrm>
        </p:spPr>
        <p:txBody>
          <a:bodyPr>
            <a:normAutofit/>
          </a:bodyPr>
          <a:lstStyle>
            <a:lvl1pPr marL="0" indent="0" algn="ctr">
              <a:buNone/>
              <a:defRPr sz="2000"/>
            </a:lvl1pPr>
          </a:lstStyle>
          <a:p>
            <a:r>
              <a:rPr lang="en-US"/>
              <a:t>Click icon to add table</a:t>
            </a:r>
          </a:p>
        </p:txBody>
      </p:sp>
      <p:sp>
        <p:nvSpPr>
          <p:cNvPr id="10" name="Footer Placeholder 4">
            <a:extLst>
              <a:ext uri="{FF2B5EF4-FFF2-40B4-BE49-F238E27FC236}">
                <a16:creationId xmlns:a16="http://schemas.microsoft.com/office/drawing/2014/main" id="{5F91997C-538B-C8B9-14D7-31A1932F69C3}"/>
              </a:ext>
            </a:extLst>
          </p:cNvPr>
          <p:cNvSpPr>
            <a:spLocks noGrp="1"/>
          </p:cNvSpPr>
          <p:nvPr>
            <p:ph type="ftr" sz="quarter" idx="11"/>
          </p:nvPr>
        </p:nvSpPr>
        <p:spPr>
          <a:xfrm>
            <a:off x="731615" y="6356349"/>
            <a:ext cx="3819228" cy="365125"/>
          </a:xfrm>
        </p:spPr>
        <p:txBody>
          <a:bodyPr/>
          <a:lstStyle>
            <a:lvl1pPr algn="l">
              <a:defRPr sz="900"/>
            </a:lvl1pPr>
          </a:lstStyle>
          <a:p>
            <a:r>
              <a:rPr lang="en-US"/>
              <a:t>PRESENTATION TITLE</a:t>
            </a:r>
          </a:p>
        </p:txBody>
      </p:sp>
      <p:sp>
        <p:nvSpPr>
          <p:cNvPr id="11" name="Slide Number Placeholder 5">
            <a:extLst>
              <a:ext uri="{FF2B5EF4-FFF2-40B4-BE49-F238E27FC236}">
                <a16:creationId xmlns:a16="http://schemas.microsoft.com/office/drawing/2014/main" id="{1F777EF4-982E-9337-7E82-31DC723C1273}"/>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grpSp>
        <p:nvGrpSpPr>
          <p:cNvPr id="14" name="Group 13">
            <a:extLst>
              <a:ext uri="{FF2B5EF4-FFF2-40B4-BE49-F238E27FC236}">
                <a16:creationId xmlns:a16="http://schemas.microsoft.com/office/drawing/2014/main" id="{E34303BA-AFB6-0E22-486F-785994E3B7B1}"/>
              </a:ext>
              <a:ext uri="{C183D7F6-B498-43B3-948B-1728B52AA6E4}">
                <adec:decorative xmlns:adec="http://schemas.microsoft.com/office/drawing/2017/decorative" val="1"/>
              </a:ext>
            </a:extLst>
          </p:cNvPr>
          <p:cNvGrpSpPr/>
          <p:nvPr userDrawn="1"/>
        </p:nvGrpSpPr>
        <p:grpSpPr>
          <a:xfrm>
            <a:off x="0" y="0"/>
            <a:ext cx="2327564" cy="1505528"/>
            <a:chOff x="0" y="0"/>
            <a:chExt cx="2238376" cy="3105150"/>
          </a:xfrm>
        </p:grpSpPr>
        <p:cxnSp>
          <p:nvCxnSpPr>
            <p:cNvPr id="15" name="Straight Connector 14">
              <a:extLst>
                <a:ext uri="{FF2B5EF4-FFF2-40B4-BE49-F238E27FC236}">
                  <a16:creationId xmlns:a16="http://schemas.microsoft.com/office/drawing/2014/main" id="{F66E3A08-02EB-7B54-5089-E7A7F19FD725}"/>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14F9BE5-00B2-ADDF-771C-AB098B36C820}"/>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28081630"/>
      </p:ext>
    </p:extLst>
  </p:cSld>
  <p:clrMapOvr>
    <a:overrideClrMapping bg1="lt1" tx1="dk1" bg2="lt2" tx2="dk2" accent1="accent1" accent2="accent2" accent3="accent3" accent4="accent4" accent5="accent5" accent6="accent6" hlink="hlink" folHlink="folHlink"/>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838200" y="337192"/>
            <a:ext cx="5655197" cy="1997867"/>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2705177"/>
            <a:ext cx="5733772" cy="448990"/>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hasCustomPrompt="1"/>
          </p:nvPr>
        </p:nvSpPr>
        <p:spPr>
          <a:xfrm>
            <a:off x="838199" y="3154166"/>
            <a:ext cx="5733773" cy="3032733"/>
          </a:xfrm>
        </p:spPr>
        <p:txBody>
          <a:bodyPr>
            <a:normAutofit/>
          </a:bodyPr>
          <a:lstStyle>
            <a:lvl1pPr marL="285750" indent="-285750">
              <a:lnSpc>
                <a:spcPct val="100000"/>
              </a:lnSpc>
              <a:buFont typeface="Arial" panose="020B0604020202020204" pitchFamily="34" charset="0"/>
              <a:buChar char="•"/>
              <a:defRPr sz="1800" spc="50" baseline="0"/>
            </a:lvl1pPr>
            <a:lvl2pPr marL="742950" indent="-285750">
              <a:lnSpc>
                <a:spcPct val="100000"/>
              </a:lnSpc>
              <a:buFont typeface="Arial" panose="020B0604020202020204" pitchFamily="34" charset="0"/>
              <a:buChar char="•"/>
              <a:defRPr sz="1800" spc="50" baseline="0"/>
            </a:lvl2pPr>
            <a:lvl3pPr marL="1200150" indent="-285750">
              <a:lnSpc>
                <a:spcPct val="100000"/>
              </a:lnSpc>
              <a:buFont typeface="Arial" panose="020B0604020202020204" pitchFamily="34" charset="0"/>
              <a:buChar char="•"/>
              <a:defRPr sz="1800" spc="50" baseline="0"/>
            </a:lvl3pPr>
            <a:lvl4pPr marL="1657350" indent="-285750">
              <a:lnSpc>
                <a:spcPct val="100000"/>
              </a:lnSpc>
              <a:buFont typeface="Arial" panose="020B0604020202020204" pitchFamily="34" charset="0"/>
              <a:buChar char="•"/>
              <a:defRPr sz="1800" spc="50" baseline="0"/>
            </a:lvl4pPr>
            <a:lvl5pPr marL="2114550" indent="-285750">
              <a:lnSpc>
                <a:spcPct val="100000"/>
              </a:lnSpc>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887108" y="2705177"/>
            <a:ext cx="3943627" cy="448989"/>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text</a:t>
            </a:r>
          </a:p>
        </p:txBody>
      </p:sp>
      <p:sp>
        <p:nvSpPr>
          <p:cNvPr id="7" name="Content Placeholder 3">
            <a:extLst>
              <a:ext uri="{FF2B5EF4-FFF2-40B4-BE49-F238E27FC236}">
                <a16:creationId xmlns:a16="http://schemas.microsoft.com/office/drawing/2014/main" id="{0120DFF5-B64A-9744-4500-1D7BBA19BF1C}"/>
              </a:ext>
            </a:extLst>
          </p:cNvPr>
          <p:cNvSpPr>
            <a:spLocks noGrp="1"/>
          </p:cNvSpPr>
          <p:nvPr>
            <p:ph sz="half" idx="14" hasCustomPrompt="1"/>
          </p:nvPr>
        </p:nvSpPr>
        <p:spPr>
          <a:xfrm>
            <a:off x="7887107" y="3164867"/>
            <a:ext cx="3943627" cy="3032733"/>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a:xfrm>
            <a:off x="843986" y="6356350"/>
            <a:ext cx="4114800" cy="365125"/>
          </a:xfrm>
        </p:spPr>
        <p:txBody>
          <a:bodyPr/>
          <a:lstStyle>
            <a:lvl1pPr algn="l">
              <a:defRPr sz="900"/>
            </a:lvl1pPr>
          </a:lstStyle>
          <a:p>
            <a:r>
              <a:rPr lang="en-US"/>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a:p>
        </p:txBody>
      </p:sp>
      <p:pic>
        <p:nvPicPr>
          <p:cNvPr id="13" name="Graphic 12">
            <a:extLst>
              <a:ext uri="{FF2B5EF4-FFF2-40B4-BE49-F238E27FC236}">
                <a16:creationId xmlns:a16="http://schemas.microsoft.com/office/drawing/2014/main" id="{E0588715-35AD-8BE1-A5FC-E28BDD3854A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8645" t="319" r="28732" b="73496"/>
          <a:stretch/>
        </p:blipFill>
        <p:spPr>
          <a:xfrm rot="10800000" flipH="1">
            <a:off x="6308436" y="-11"/>
            <a:ext cx="5883564" cy="2366424"/>
          </a:xfrm>
          <a:prstGeom prst="rect">
            <a:avLst/>
          </a:prstGeom>
        </p:spPr>
      </p:pic>
    </p:spTree>
    <p:extLst>
      <p:ext uri="{BB962C8B-B14F-4D97-AF65-F5344CB8AC3E}">
        <p14:creationId xmlns:p14="http://schemas.microsoft.com/office/powerpoint/2010/main" val="2432451945"/>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Ref idx="1001">
        <a:schemeClr val="bg1"/>
      </p:bgRef>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44E9C70-0200-3C21-7766-CB9EA5FBFA88}"/>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1" name="Straight Connector 10">
              <a:extLst>
                <a:ext uri="{FF2B5EF4-FFF2-40B4-BE49-F238E27FC236}">
                  <a16:creationId xmlns:a16="http://schemas.microsoft.com/office/drawing/2014/main" id="{1D5E4B16-2071-DEE9-BE53-F35AFBEFCA57}"/>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CB2B071-0355-D550-18A8-9D515CA1698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0" y="353550"/>
            <a:ext cx="10515600" cy="1325563"/>
          </a:xfrm>
        </p:spPr>
        <p:txBody>
          <a:bodyPr anchor="b">
            <a:normAutofit/>
          </a:bodyPr>
          <a:lstStyle>
            <a:lvl1pPr algn="ctr">
              <a:defRPr lang="en-US" sz="2800" kern="1200" spc="150" baseline="0" dirty="0">
                <a:solidFill>
                  <a:schemeClr val="tx1"/>
                </a:solidFill>
                <a:latin typeface="+mj-lt"/>
                <a:ea typeface="+mj-ea"/>
                <a:cs typeface="+mj-cs"/>
              </a:defRPr>
            </a:lvl1pPr>
          </a:lstStyle>
          <a:p>
            <a:r>
              <a:rPr lang="en-US"/>
              <a:t>CLICK TO add title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570963"/>
          </a:xfrm>
        </p:spPr>
        <p:txBody>
          <a:bodyPr>
            <a:normAutofit/>
          </a:bodyPr>
          <a:lstStyle>
            <a:lvl1pPr marL="0" indent="0" algn="ctr">
              <a:buNone/>
              <a:defRPr sz="2000"/>
            </a:lvl1pPr>
          </a:lstStyle>
          <a:p>
            <a:r>
              <a:rPr lang="en-US"/>
              <a:t>Click icon to add table</a:t>
            </a:r>
          </a:p>
        </p:txBody>
      </p:sp>
      <p:sp>
        <p:nvSpPr>
          <p:cNvPr id="6" name="Footer Placeholder 4">
            <a:extLst>
              <a:ext uri="{FF2B5EF4-FFF2-40B4-BE49-F238E27FC236}">
                <a16:creationId xmlns:a16="http://schemas.microsoft.com/office/drawing/2014/main" id="{BFB554B2-4C33-2975-9F27-94B8AE71DF13}"/>
              </a:ext>
            </a:extLst>
          </p:cNvPr>
          <p:cNvSpPr>
            <a:spLocks noGrp="1"/>
          </p:cNvSpPr>
          <p:nvPr>
            <p:ph type="ftr" sz="quarter" idx="11"/>
          </p:nvPr>
        </p:nvSpPr>
        <p:spPr>
          <a:xfrm>
            <a:off x="838200" y="6356349"/>
            <a:ext cx="3819228" cy="365125"/>
          </a:xfrm>
        </p:spPr>
        <p:txBody>
          <a:bodyPr/>
          <a:lstStyle>
            <a:lvl1pPr algn="l">
              <a:defRPr sz="900"/>
            </a:lvl1pPr>
          </a:lstStyle>
          <a:p>
            <a:r>
              <a:rPr lang="en-US"/>
              <a:t>PRESENTATION TITLE</a:t>
            </a:r>
          </a:p>
        </p:txBody>
      </p:sp>
      <p:sp>
        <p:nvSpPr>
          <p:cNvPr id="7" name="Slide Number Placeholder 5">
            <a:extLst>
              <a:ext uri="{FF2B5EF4-FFF2-40B4-BE49-F238E27FC236}">
                <a16:creationId xmlns:a16="http://schemas.microsoft.com/office/drawing/2014/main" id="{503C6776-E983-2BA3-1054-75996FE0FD22}"/>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a:t>CLICK TO add title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hasCustomPrompt="1"/>
          </p:nvPr>
        </p:nvSpPr>
        <p:spPr>
          <a:xfrm>
            <a:off x="4267200" y="3238103"/>
            <a:ext cx="4179570" cy="2850181"/>
          </a:xfrm>
        </p:spPr>
        <p:txBody>
          <a:bodyPr>
            <a:normAutofit/>
          </a:bodyPr>
          <a:lstStyle>
            <a:lvl1pPr marL="0" indent="0" algn="l">
              <a:lnSpc>
                <a:spcPct val="150000"/>
              </a:lnSpc>
              <a:buNone/>
              <a:defRPr sz="18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pic>
        <p:nvPicPr>
          <p:cNvPr id="6" name="Graphic 5">
            <a:extLst>
              <a:ext uri="{FF2B5EF4-FFF2-40B4-BE49-F238E27FC236}">
                <a16:creationId xmlns:a16="http://schemas.microsoft.com/office/drawing/2014/main" id="{ED3361C9-310A-4255-A94E-B77588962DA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4267200" y="6356350"/>
            <a:ext cx="4179570" cy="365125"/>
          </a:xfrm>
        </p:spPr>
        <p:txBody>
          <a:bodyPr/>
          <a:lstStyle>
            <a:lvl1pPr algn="l">
              <a:defRPr sz="900"/>
            </a:lvl1pPr>
          </a:lstStyle>
          <a:p>
            <a:r>
              <a:rPr lang="en-US"/>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129114042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9" r:id="rId3"/>
    <p:sldLayoutId id="2147483670" r:id="rId4"/>
    <p:sldLayoutId id="2147483651" r:id="rId5"/>
    <p:sldLayoutId id="2147483671" r:id="rId6"/>
    <p:sldLayoutId id="2147483672" r:id="rId7"/>
    <p:sldLayoutId id="2147483673" r:id="rId8"/>
    <p:sldLayoutId id="2147483664" r:id="rId9"/>
    <p:sldLayoutId id="2147483674" r:id="rId10"/>
    <p:sldLayoutId id="2147483653" r:id="rId11"/>
    <p:sldLayoutId id="2147483667" r:id="rId12"/>
    <p:sldLayoutId id="2147483665" r:id="rId13"/>
  </p:sldLayoutIdLst>
  <p:hf hdr="0" ftr="0" dt="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5.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5.xml" /></Relationships>
</file>

<file path=ppt/slides/_rels/slide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3.xml" /><Relationship Id="rId1" Type="http://schemas.openxmlformats.org/officeDocument/2006/relationships/slideLayout" Target="../slideLayouts/slideLayout7.xml" /><Relationship Id="rId4" Type="http://schemas.openxmlformats.org/officeDocument/2006/relationships/image" Target="../media/image14.png"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8.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8.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8.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8" Type="http://schemas.openxmlformats.org/officeDocument/2006/relationships/hyperlink" Target="https://www.ifm.eng.cam.ac.uk/insights/sustainability/well-dressed/" TargetMode="External" /><Relationship Id="rId3" Type="http://schemas.openxmlformats.org/officeDocument/2006/relationships/hyperlink" Target="https://www.ynap.com/about-us/" TargetMode="External" /><Relationship Id="rId7" Type="http://schemas.openxmlformats.org/officeDocument/2006/relationships/hyperlink" Target="https://aboutfarfetch.com/media/1511/positively-farfetch-our-2030-goals.pdf" TargetMode="External" /><Relationship Id="rId12" Type="http://schemas.openxmlformats.org/officeDocument/2006/relationships/hyperlink" Target="https://www.forbes.com/sites/adigaskell/2016/01/15/why-a-flexible-worker-is-a-happy-and-productive-worker/?sh=443ebe7614c4" TargetMode="External" /><Relationship Id="rId2" Type="http://schemas.openxmlformats.org/officeDocument/2006/relationships/notesSlide" Target="../notesSlides/notesSlide12.xml" /><Relationship Id="rId1" Type="http://schemas.openxmlformats.org/officeDocument/2006/relationships/slideLayout" Target="../slideLayouts/slideLayout8.xml" /><Relationship Id="rId6" Type="http://schemas.openxmlformats.org/officeDocument/2006/relationships/hyperlink" Target="https://www.farfetchinvestors.com/financial-news/news-details/2023/Farfetch-Announces-Second-Quarter-2023-Results/default.aspx" TargetMode="External" /><Relationship Id="rId11" Type="http://schemas.openxmlformats.org/officeDocument/2006/relationships/hyperlink" Target="https://farfetchgroupcareers.com/job/5533c81f-a423-4098-b001-11183ee24391/senior-ppc-analyst" TargetMode="External" /><Relationship Id="rId5" Type="http://schemas.openxmlformats.org/officeDocument/2006/relationships/hyperlink" Target="https://www.ynap.com/what-we-do/online-flagship-stores/" TargetMode="External" /><Relationship Id="rId10" Type="http://schemas.openxmlformats.org/officeDocument/2006/relationships/hyperlink" Target="https://ynap.wd3.myworkdayjobs.com/en-US/YNAP_Careers/details/Digital-Performance-Specialist-FTC--12-months-_R-15695-2" TargetMode="External" /><Relationship Id="rId4" Type="http://schemas.openxmlformats.org/officeDocument/2006/relationships/hyperlink" Target="https://www.ynap.com/what-we-do/" TargetMode="External" /><Relationship Id="rId9" Type="http://schemas.openxmlformats.org/officeDocument/2006/relationships/hyperlink" Target="https://www.glassdoor.co.uk/Salary/YOOX-NET-A-PORTER-GROUP-Digital-Marketing-Specialist-Salaries-E1265925_D_KO24,52.ht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1322318" y="1102246"/>
            <a:ext cx="9545527" cy="1459819"/>
          </a:xfrm>
        </p:spPr>
        <p:txBody>
          <a:bodyPr/>
          <a:lstStyle/>
          <a:p>
            <a:pPr algn="ctr"/>
            <a:r>
              <a:rPr lang="en-US" b="1">
                <a:latin typeface="Arial"/>
                <a:cs typeface="Arial"/>
              </a:rPr>
              <a:t>Digital Performance Specialist at </a:t>
            </a:r>
            <a:r>
              <a:rPr lang="en-US" b="1" err="1">
                <a:latin typeface="Arial"/>
                <a:cs typeface="Arial"/>
              </a:rPr>
              <a:t>yoox</a:t>
            </a:r>
            <a:r>
              <a:rPr lang="en-US" b="1">
                <a:latin typeface="Arial"/>
                <a:cs typeface="Arial"/>
              </a:rPr>
              <a:t> net-a-porter group</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sz="half" idx="2"/>
          </p:nvPr>
        </p:nvSpPr>
        <p:spPr>
          <a:xfrm>
            <a:off x="2688237" y="2906852"/>
            <a:ext cx="7288212" cy="2573165"/>
          </a:xfrm>
        </p:spPr>
        <p:txBody>
          <a:bodyPr vert="horz" lIns="91440" tIns="45720" rIns="91440" bIns="45720" rtlCol="0" anchor="t">
            <a:noAutofit/>
          </a:bodyPr>
          <a:lstStyle/>
          <a:p>
            <a:pPr algn="ctr"/>
            <a:r>
              <a:rPr lang="en-US" sz="2400" dirty="0">
                <a:latin typeface="Arial"/>
                <a:ea typeface="+mn-lt"/>
                <a:cs typeface="+mn-lt"/>
              </a:rPr>
              <a:t>Student Name: </a:t>
            </a:r>
            <a:r>
              <a:rPr lang="en-US" sz="2400" b="0" dirty="0">
                <a:latin typeface="Arial"/>
                <a:ea typeface="+mn-lt"/>
                <a:cs typeface="+mn-lt"/>
              </a:rPr>
              <a:t>Daniel Costache</a:t>
            </a:r>
            <a:endParaRPr lang="en-US" dirty="0"/>
          </a:p>
          <a:p>
            <a:pPr algn="ctr"/>
            <a:r>
              <a:rPr lang="en-US" sz="2400" dirty="0">
                <a:latin typeface="Arial"/>
                <a:ea typeface="+mn-lt"/>
                <a:cs typeface="+mn-lt"/>
              </a:rPr>
              <a:t>Student Number: </a:t>
            </a:r>
            <a:r>
              <a:rPr lang="en-US" sz="2400" b="0" dirty="0">
                <a:latin typeface="Arial"/>
                <a:ea typeface="+mn-lt"/>
                <a:cs typeface="+mn-lt"/>
              </a:rPr>
              <a:t>1916533</a:t>
            </a:r>
          </a:p>
          <a:p>
            <a:pPr algn="ctr"/>
            <a:r>
              <a:rPr lang="en-US" sz="2400" dirty="0">
                <a:latin typeface="Arial"/>
                <a:ea typeface="+mn-lt"/>
                <a:cs typeface="+mn-lt"/>
              </a:rPr>
              <a:t>Course Name: </a:t>
            </a:r>
            <a:r>
              <a:rPr lang="en-US" sz="2400" b="0" dirty="0">
                <a:latin typeface="Arial"/>
                <a:ea typeface="+mn-lt"/>
                <a:cs typeface="+mn-lt"/>
              </a:rPr>
              <a:t>Human Capital Management </a:t>
            </a:r>
          </a:p>
          <a:p>
            <a:pPr algn="ctr"/>
            <a:r>
              <a:rPr lang="en-US" sz="2400" dirty="0">
                <a:latin typeface="Arial"/>
                <a:ea typeface="+mn-lt"/>
                <a:cs typeface="+mn-lt"/>
              </a:rPr>
              <a:t>Lecturer Name: </a:t>
            </a:r>
            <a:r>
              <a:rPr lang="en-US" sz="2400" b="0" dirty="0">
                <a:latin typeface="Arial"/>
                <a:ea typeface="+mn-lt"/>
                <a:cs typeface="+mn-lt"/>
              </a:rPr>
              <a:t>Dr Gladius David Kulothungan</a:t>
            </a:r>
          </a:p>
          <a:p>
            <a:pPr algn="ctr"/>
            <a:r>
              <a:rPr lang="en-US" sz="2400" dirty="0">
                <a:latin typeface="Arial"/>
                <a:ea typeface="+mn-lt"/>
                <a:cs typeface="+mn-lt"/>
              </a:rPr>
              <a:t>Session: </a:t>
            </a:r>
            <a:r>
              <a:rPr lang="en-US" sz="2400" b="0" dirty="0">
                <a:latin typeface="Arial"/>
                <a:ea typeface="+mn-lt"/>
                <a:cs typeface="+mn-lt"/>
              </a:rPr>
              <a:t>June 2024 Term</a:t>
            </a:r>
            <a:endParaRPr lang="en-US" sz="2400" b="0" dirty="0">
              <a:latin typeface="Arial"/>
              <a:cs typeface="Arial"/>
            </a:endParaRPr>
          </a:p>
        </p:txBody>
      </p:sp>
      <p:sp>
        <p:nvSpPr>
          <p:cNvPr id="14" name="Slide Number Placeholder 5">
            <a:extLst>
              <a:ext uri="{FF2B5EF4-FFF2-40B4-BE49-F238E27FC236}">
                <a16:creationId xmlns:a16="http://schemas.microsoft.com/office/drawing/2014/main" id="{ECE635A2-70B8-3EAB-6A18-952B02EBAA1E}"/>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1</a:t>
            </a:fld>
            <a:endParaRPr lang="en-US"/>
          </a:p>
        </p:txBody>
      </p:sp>
    </p:spTree>
    <p:extLst>
      <p:ext uri="{BB962C8B-B14F-4D97-AF65-F5344CB8AC3E}">
        <p14:creationId xmlns:p14="http://schemas.microsoft.com/office/powerpoint/2010/main" val="3571516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1322318" y="-177338"/>
            <a:ext cx="7288282" cy="2121177"/>
          </a:xfrm>
        </p:spPr>
        <p:txBody>
          <a:bodyPr/>
          <a:lstStyle/>
          <a:p>
            <a:r>
              <a:rPr lang="en-US">
                <a:latin typeface="Arial"/>
                <a:cs typeface="Arial"/>
              </a:rPr>
              <a:t>table Of contents</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sz="half" idx="2"/>
          </p:nvPr>
        </p:nvSpPr>
        <p:spPr>
          <a:xfrm>
            <a:off x="1322388" y="2231116"/>
            <a:ext cx="7288212" cy="3910257"/>
          </a:xfrm>
        </p:spPr>
        <p:txBody>
          <a:bodyPr vert="horz" lIns="91440" tIns="45720" rIns="91440" bIns="45720" rtlCol="0" anchor="t">
            <a:normAutofit/>
          </a:bodyPr>
          <a:lstStyle/>
          <a:p>
            <a:r>
              <a:rPr lang="en-US" sz="1600" b="0">
                <a:latin typeface="Arial"/>
                <a:cs typeface="Arial"/>
              </a:rPr>
              <a:t>About YOOX-NET-A-PORTER AND FARFETCH          Slide 3</a:t>
            </a:r>
          </a:p>
          <a:p>
            <a:r>
              <a:rPr lang="en-US" sz="1600" b="0">
                <a:latin typeface="Arial"/>
                <a:cs typeface="Arial"/>
              </a:rPr>
              <a:t>Strategic Goals of the Companies                      Slide 4</a:t>
            </a:r>
            <a:endParaRPr lang="en-US" sz="1600" b="0" dirty="0">
              <a:latin typeface="Arial"/>
              <a:cs typeface="Arial"/>
            </a:endParaRPr>
          </a:p>
          <a:p>
            <a:r>
              <a:rPr lang="en-US" sz="1600" b="0">
                <a:latin typeface="Arial"/>
                <a:cs typeface="Arial"/>
              </a:rPr>
              <a:t>Position Analysis                                                         Slide 5</a:t>
            </a:r>
            <a:endParaRPr lang="en-US" sz="1600" b="0" dirty="0">
              <a:latin typeface="Arial"/>
              <a:cs typeface="Arial"/>
            </a:endParaRPr>
          </a:p>
          <a:p>
            <a:r>
              <a:rPr lang="en-US" sz="1600" b="0">
                <a:latin typeface="Arial"/>
                <a:cs typeface="Arial"/>
              </a:rPr>
              <a:t>Job Description                                                           Slide 6</a:t>
            </a:r>
            <a:endParaRPr lang="en-US" sz="1600" b="0" dirty="0">
              <a:latin typeface="Arial"/>
              <a:cs typeface="Arial"/>
            </a:endParaRPr>
          </a:p>
          <a:p>
            <a:r>
              <a:rPr lang="en-US" sz="1600" b="0">
                <a:latin typeface="Arial"/>
                <a:cs typeface="Arial"/>
              </a:rPr>
              <a:t>Candidate Specifications                                           Slide 7</a:t>
            </a:r>
            <a:endParaRPr lang="en-US" sz="1600" b="0" dirty="0">
              <a:latin typeface="Arial"/>
              <a:cs typeface="Arial"/>
            </a:endParaRPr>
          </a:p>
          <a:p>
            <a:r>
              <a:rPr lang="en-US" sz="1600" b="0">
                <a:latin typeface="Arial"/>
                <a:cs typeface="Arial"/>
              </a:rPr>
              <a:t>Required Skills                                                          Slide 8</a:t>
            </a:r>
          </a:p>
          <a:p>
            <a:r>
              <a:rPr lang="en-US" sz="1600" b="0">
                <a:latin typeface="Arial"/>
                <a:cs typeface="Arial"/>
              </a:rPr>
              <a:t>Salary and Working Conditions                                    Slide 9</a:t>
            </a:r>
          </a:p>
          <a:p>
            <a:r>
              <a:rPr lang="en-US" sz="1600" b="0">
                <a:latin typeface="Arial"/>
                <a:cs typeface="Arial"/>
              </a:rPr>
              <a:t>Flexible Working Arrangements                                    Slide 10</a:t>
            </a:r>
          </a:p>
          <a:p>
            <a:r>
              <a:rPr lang="en-US" sz="1600" b="0">
                <a:latin typeface="Arial"/>
                <a:cs typeface="Arial"/>
              </a:rPr>
              <a:t>Conclusion                                                                   Slide 11</a:t>
            </a:r>
            <a:endParaRPr lang="en-US" sz="1600" b="0" dirty="0">
              <a:latin typeface="Arial"/>
              <a:cs typeface="Arial"/>
            </a:endParaRPr>
          </a:p>
          <a:p>
            <a:r>
              <a:rPr lang="en-US" sz="1600" b="0">
                <a:latin typeface="Arial"/>
                <a:cs typeface="Arial"/>
              </a:rPr>
              <a:t>References                                                                  Slide 12</a:t>
            </a:r>
            <a:endParaRPr lang="en-US" sz="1600" b="0" dirty="0">
              <a:latin typeface="Arial"/>
              <a:cs typeface="Arial"/>
            </a:endParaRPr>
          </a:p>
          <a:p>
            <a:endParaRPr lang="en-US" sz="1600" b="0" dirty="0">
              <a:latin typeface="Arial"/>
              <a:cs typeface="Arial"/>
            </a:endParaRPr>
          </a:p>
        </p:txBody>
      </p:sp>
      <p:sp>
        <p:nvSpPr>
          <p:cNvPr id="14" name="Slide Number Placeholder 5">
            <a:extLst>
              <a:ext uri="{FF2B5EF4-FFF2-40B4-BE49-F238E27FC236}">
                <a16:creationId xmlns:a16="http://schemas.microsoft.com/office/drawing/2014/main" id="{ECE635A2-70B8-3EAB-6A18-952B02EBAA1E}"/>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2</a:t>
            </a:fld>
            <a:endParaRPr lang="en-US"/>
          </a:p>
        </p:txBody>
      </p:sp>
    </p:spTree>
    <p:extLst>
      <p:ext uri="{BB962C8B-B14F-4D97-AF65-F5344CB8AC3E}">
        <p14:creationId xmlns:p14="http://schemas.microsoft.com/office/powerpoint/2010/main" val="229881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2E6A-35EC-1B8E-0FD7-8C67870ACA64}"/>
              </a:ext>
            </a:extLst>
          </p:cNvPr>
          <p:cNvSpPr>
            <a:spLocks noGrp="1"/>
          </p:cNvSpPr>
          <p:nvPr>
            <p:ph type="title"/>
          </p:nvPr>
        </p:nvSpPr>
        <p:spPr>
          <a:xfrm>
            <a:off x="2933700" y="540206"/>
            <a:ext cx="8405723" cy="831955"/>
          </a:xfrm>
        </p:spPr>
        <p:txBody>
          <a:bodyPr>
            <a:normAutofit fontScale="90000"/>
          </a:bodyPr>
          <a:lstStyle/>
          <a:p>
            <a:r>
              <a:rPr lang="en-US">
                <a:latin typeface="Arial"/>
                <a:cs typeface="Arial"/>
              </a:rPr>
              <a:t>About net-a-porter Group and competitor farfetch</a:t>
            </a:r>
          </a:p>
        </p:txBody>
      </p:sp>
      <p:sp>
        <p:nvSpPr>
          <p:cNvPr id="35" name="Content Placeholder 34">
            <a:extLst>
              <a:ext uri="{FF2B5EF4-FFF2-40B4-BE49-F238E27FC236}">
                <a16:creationId xmlns:a16="http://schemas.microsoft.com/office/drawing/2014/main" id="{EDBE6233-75E9-40D1-968F-58CA9AD0FF50}"/>
              </a:ext>
            </a:extLst>
          </p:cNvPr>
          <p:cNvSpPr>
            <a:spLocks noGrp="1"/>
          </p:cNvSpPr>
          <p:nvPr>
            <p:ph sz="half" idx="13"/>
          </p:nvPr>
        </p:nvSpPr>
        <p:spPr>
          <a:xfrm>
            <a:off x="288266" y="3467259"/>
            <a:ext cx="6287137" cy="3076111"/>
          </a:xfrm>
        </p:spPr>
        <p:txBody>
          <a:bodyPr vert="horz" lIns="91440" tIns="0" rIns="91440" bIns="45720" rtlCol="0" anchor="t">
            <a:normAutofit/>
          </a:bodyPr>
          <a:lstStyle/>
          <a:p>
            <a:pPr marL="285750" indent="-285750">
              <a:buChar char="•"/>
            </a:pPr>
            <a:r>
              <a:rPr lang="en-US" sz="1600" dirty="0">
                <a:latin typeface="Arial"/>
                <a:cs typeface="Arial"/>
              </a:rPr>
              <a:t>Created from the merger of the Italian fashion retailer YOOX and the British NET-A-PORTER</a:t>
            </a:r>
          </a:p>
          <a:p>
            <a:pPr marL="285750" indent="-285750">
              <a:buChar char="•"/>
            </a:pPr>
            <a:r>
              <a:rPr lang="en-US" sz="1600" dirty="0">
                <a:latin typeface="Arial"/>
                <a:cs typeface="Arial"/>
              </a:rPr>
              <a:t>Established in 2015, YOOX NET-A-PORTER GROUP is the world leader retailer in online luxury and fashion.</a:t>
            </a:r>
          </a:p>
          <a:p>
            <a:pPr marL="285750" indent="-285750">
              <a:buChar char="•"/>
            </a:pPr>
            <a:r>
              <a:rPr lang="en-US" sz="1600" dirty="0">
                <a:latin typeface="Arial"/>
                <a:cs typeface="Arial"/>
              </a:rPr>
              <a:t>Pioneered the fusion of technology and luxury fashion</a:t>
            </a:r>
          </a:p>
          <a:p>
            <a:pPr marL="285750" indent="-285750">
              <a:buFont typeface="Arial" panose="020B0604020202020204" pitchFamily="34" charset="0"/>
              <a:buChar char="•"/>
            </a:pPr>
            <a:r>
              <a:rPr lang="en-US" sz="1600" dirty="0">
                <a:latin typeface="Arial"/>
                <a:cs typeface="Arial"/>
              </a:rPr>
              <a:t>Serves 5.3 million active customers in 170 countries</a:t>
            </a:r>
            <a:r>
              <a:rPr lang="en-US" dirty="0">
                <a:latin typeface="Arial"/>
                <a:cs typeface="Arial"/>
              </a:rPr>
              <a:t> </a:t>
            </a:r>
            <a:r>
              <a:rPr lang="en-US" sz="1200" dirty="0">
                <a:latin typeface="Arial"/>
                <a:cs typeface="Arial"/>
              </a:rPr>
              <a:t>(About Us 2023)</a:t>
            </a:r>
          </a:p>
          <a:p>
            <a:pPr marL="285750" indent="-285750">
              <a:buFont typeface="Arial" panose="020B0604020202020204" pitchFamily="34" charset="0"/>
              <a:buChar char="•"/>
            </a:pPr>
            <a:r>
              <a:rPr lang="en-US" sz="1400" dirty="0">
                <a:latin typeface="Arial"/>
                <a:cs typeface="Arial"/>
              </a:rPr>
              <a:t>Generated over £1.6 billion in net revenue in 2021 </a:t>
            </a:r>
            <a:endParaRPr lang="en-GB" sz="1400" dirty="0">
              <a:latin typeface="Arial"/>
              <a:cs typeface="Arial"/>
            </a:endParaRPr>
          </a:p>
          <a:p>
            <a:pPr marL="285750" indent="-285750">
              <a:buFont typeface="Arial" panose="020B0604020202020204" pitchFamily="34" charset="0"/>
              <a:buChar char="•"/>
            </a:pPr>
            <a:r>
              <a:rPr lang="en-GB" sz="1400" dirty="0">
                <a:latin typeface="Arial"/>
                <a:cs typeface="Arial"/>
              </a:rPr>
              <a:t>4700 total employees</a:t>
            </a:r>
            <a:endParaRPr lang="en-US" sz="1400" dirty="0">
              <a:latin typeface="Arial"/>
              <a:cs typeface="Arial"/>
            </a:endParaRPr>
          </a:p>
          <a:p>
            <a:pPr marL="285750" indent="-285750">
              <a:buChar char="•"/>
            </a:pPr>
            <a:endParaRPr lang="en-US">
              <a:latin typeface="Arial"/>
              <a:cs typeface="Arial"/>
            </a:endParaRPr>
          </a:p>
          <a:p>
            <a:endParaRPr lang="en-US">
              <a:latin typeface="Tenorite"/>
              <a:cs typeface="Arial"/>
            </a:endParaRPr>
          </a:p>
        </p:txBody>
      </p:sp>
      <p:sp>
        <p:nvSpPr>
          <p:cNvPr id="8" name="Slide Number Placeholder 7">
            <a:extLst>
              <a:ext uri="{FF2B5EF4-FFF2-40B4-BE49-F238E27FC236}">
                <a16:creationId xmlns:a16="http://schemas.microsoft.com/office/drawing/2014/main" id="{8F44A959-C2BB-9170-C99C-1A2EDB71B994}"/>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3</a:t>
            </a:fld>
            <a:endParaRPr lang="en-US"/>
          </a:p>
        </p:txBody>
      </p:sp>
      <p:sp>
        <p:nvSpPr>
          <p:cNvPr id="4" name="Content Placeholder 34">
            <a:extLst>
              <a:ext uri="{FF2B5EF4-FFF2-40B4-BE49-F238E27FC236}">
                <a16:creationId xmlns:a16="http://schemas.microsoft.com/office/drawing/2014/main" id="{C5EC6DC9-6C9A-5E7F-208D-4F36F30F2E5D}"/>
              </a:ext>
            </a:extLst>
          </p:cNvPr>
          <p:cNvSpPr txBox="1">
            <a:spLocks/>
          </p:cNvSpPr>
          <p:nvPr/>
        </p:nvSpPr>
        <p:spPr>
          <a:xfrm>
            <a:off x="6565421" y="3461508"/>
            <a:ext cx="5625780" cy="3076112"/>
          </a:xfrm>
          <a:prstGeom prst="rect">
            <a:avLst/>
          </a:prstGeom>
        </p:spPr>
        <p:txBody>
          <a:bodyPr vert="horz" lIns="91440" tIns="0" rIns="91440" bIns="45720" rtlCol="0" anchor="t">
            <a:normAutofit/>
          </a:bodyPr>
          <a:lstStyle>
            <a:lvl1pPr marL="0" indent="0" algn="l" defTabSz="914400" rtl="0" eaLnBrk="1" latinLnBrk="0" hangingPunct="1">
              <a:lnSpc>
                <a:spcPct val="100000"/>
              </a:lnSpc>
              <a:spcBef>
                <a:spcPts val="1000"/>
              </a:spcBef>
              <a:buFont typeface="Arial" panose="020B0604020202020204" pitchFamily="34" charset="0"/>
              <a:buNone/>
              <a:defRPr sz="1800" b="0" kern="1200" spc="50" baseline="0">
                <a:solidFill>
                  <a:schemeClr val="tx1"/>
                </a:solidFill>
                <a:latin typeface="+mn-lt"/>
                <a:ea typeface="+mn-ea"/>
                <a:cs typeface="+mn-cs"/>
              </a:defRPr>
            </a:lvl1pPr>
            <a:lvl2pPr marL="283464"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2pPr>
            <a:lvl3pPr marL="566928"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3pPr>
            <a:lvl4pPr marL="859536"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4pPr>
            <a:lvl5pPr marL="1143000"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US" sz="1600" dirty="0" err="1">
                <a:latin typeface="Arial"/>
                <a:cs typeface="Arial"/>
              </a:rPr>
              <a:t>Farfetch</a:t>
            </a:r>
            <a:r>
              <a:rPr lang="en-US" sz="1600" dirty="0">
                <a:latin typeface="Arial"/>
                <a:cs typeface="Arial"/>
              </a:rPr>
              <a:t> was founded  in 2007 and is a leading online destination for luxury fashion</a:t>
            </a:r>
          </a:p>
          <a:p>
            <a:pPr marL="285750" indent="-285750">
              <a:buFont typeface="Arial" panose="020B0604020202020204" pitchFamily="34" charset="0"/>
              <a:buChar char="•"/>
            </a:pPr>
            <a:r>
              <a:rPr lang="en-US" sz="1600" dirty="0">
                <a:latin typeface="Arial"/>
                <a:cs typeface="Arial"/>
              </a:rPr>
              <a:t>Serves 4.1 million active customers in 190 countries</a:t>
            </a:r>
            <a:endParaRPr lang="en-GB" sz="1600" dirty="0">
              <a:latin typeface="Arial"/>
              <a:cs typeface="Arial"/>
            </a:endParaRPr>
          </a:p>
          <a:p>
            <a:pPr marL="285750" indent="-285750">
              <a:buFont typeface="Arial" panose="020B0604020202020204" pitchFamily="34" charset="0"/>
              <a:buChar char="•"/>
            </a:pPr>
            <a:r>
              <a:rPr lang="en-US" sz="1600" dirty="0">
                <a:latin typeface="Arial"/>
                <a:cs typeface="Arial"/>
              </a:rPr>
              <a:t>Generated around £1.9 billion in revenue in 2022 </a:t>
            </a:r>
            <a:r>
              <a:rPr lang="en-US" sz="1200" dirty="0">
                <a:latin typeface="Arial"/>
                <a:cs typeface="Arial"/>
              </a:rPr>
              <a:t>(</a:t>
            </a:r>
            <a:r>
              <a:rPr lang="en-US" sz="1200" dirty="0" err="1">
                <a:latin typeface="Arial"/>
                <a:cs typeface="Arial"/>
              </a:rPr>
              <a:t>Farfetch</a:t>
            </a:r>
            <a:r>
              <a:rPr lang="en-US" sz="1200" dirty="0">
                <a:latin typeface="Arial"/>
                <a:cs typeface="Arial"/>
              </a:rPr>
              <a:t> Limited - </a:t>
            </a:r>
            <a:r>
              <a:rPr lang="en-US" sz="1200" dirty="0" err="1">
                <a:latin typeface="Arial"/>
                <a:cs typeface="Arial"/>
              </a:rPr>
              <a:t>Farfetch</a:t>
            </a:r>
            <a:r>
              <a:rPr lang="en-US" sz="1200" dirty="0">
                <a:latin typeface="Arial"/>
                <a:cs typeface="Arial"/>
              </a:rPr>
              <a:t> announces second quarter 2023 results)</a:t>
            </a:r>
          </a:p>
          <a:p>
            <a:pPr marL="285750" indent="-285750">
              <a:buFont typeface="Arial" panose="020B0604020202020204" pitchFamily="34" charset="0"/>
              <a:buChar char="•"/>
            </a:pPr>
            <a:r>
              <a:rPr lang="en-GB" sz="1600" dirty="0">
                <a:latin typeface="Arial"/>
                <a:cs typeface="Arial"/>
              </a:rPr>
              <a:t>6700 total employees</a:t>
            </a:r>
            <a:endParaRPr lang="en-US" dirty="0">
              <a:latin typeface="Arial"/>
              <a:cs typeface="Arial"/>
            </a:endParaRPr>
          </a:p>
          <a:p>
            <a:endParaRPr lang="en-US">
              <a:latin typeface="Tenorite"/>
              <a:cs typeface="Arial"/>
            </a:endParaRPr>
          </a:p>
        </p:txBody>
      </p:sp>
      <p:pic>
        <p:nvPicPr>
          <p:cNvPr id="3" name="Picture 2">
            <a:extLst>
              <a:ext uri="{FF2B5EF4-FFF2-40B4-BE49-F238E27FC236}">
                <a16:creationId xmlns:a16="http://schemas.microsoft.com/office/drawing/2014/main" id="{909FBE42-ED0F-72F2-3B7D-93403BA65CE9}"/>
              </a:ext>
            </a:extLst>
          </p:cNvPr>
          <p:cNvPicPr>
            <a:picLocks noChangeAspect="1"/>
          </p:cNvPicPr>
          <p:nvPr/>
        </p:nvPicPr>
        <p:blipFill>
          <a:blip r:embed="rId3"/>
          <a:stretch>
            <a:fillRect/>
          </a:stretch>
        </p:blipFill>
        <p:spPr>
          <a:xfrm>
            <a:off x="2007439" y="1979494"/>
            <a:ext cx="2857500" cy="972448"/>
          </a:xfrm>
          <a:prstGeom prst="rect">
            <a:avLst/>
          </a:prstGeom>
        </p:spPr>
      </p:pic>
      <p:pic>
        <p:nvPicPr>
          <p:cNvPr id="5" name="Picture 4" descr="A black and white logo&#10;&#10;Description automatically generated">
            <a:extLst>
              <a:ext uri="{FF2B5EF4-FFF2-40B4-BE49-F238E27FC236}">
                <a16:creationId xmlns:a16="http://schemas.microsoft.com/office/drawing/2014/main" id="{164C5FE9-C7EB-14D2-EA9A-49F49F7EA747}"/>
              </a:ext>
            </a:extLst>
          </p:cNvPr>
          <p:cNvPicPr>
            <a:picLocks noChangeAspect="1"/>
          </p:cNvPicPr>
          <p:nvPr/>
        </p:nvPicPr>
        <p:blipFill>
          <a:blip r:embed="rId4"/>
          <a:stretch>
            <a:fillRect/>
          </a:stretch>
        </p:blipFill>
        <p:spPr>
          <a:xfrm>
            <a:off x="6992788" y="1727080"/>
            <a:ext cx="4762500" cy="1462897"/>
          </a:xfrm>
          <a:prstGeom prst="rect">
            <a:avLst/>
          </a:prstGeom>
        </p:spPr>
      </p:pic>
    </p:spTree>
    <p:extLst>
      <p:ext uri="{BB962C8B-B14F-4D97-AF65-F5344CB8AC3E}">
        <p14:creationId xmlns:p14="http://schemas.microsoft.com/office/powerpoint/2010/main" val="103458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7D9B3-B64F-656A-0D99-161A6C0F518F}"/>
              </a:ext>
            </a:extLst>
          </p:cNvPr>
          <p:cNvSpPr>
            <a:spLocks noGrp="1"/>
          </p:cNvSpPr>
          <p:nvPr>
            <p:ph type="title"/>
          </p:nvPr>
        </p:nvSpPr>
        <p:spPr>
          <a:xfrm>
            <a:off x="1341120" y="271254"/>
            <a:ext cx="9996440" cy="1004483"/>
          </a:xfrm>
        </p:spPr>
        <p:txBody>
          <a:bodyPr/>
          <a:lstStyle/>
          <a:p>
            <a:r>
              <a:rPr lang="en-US">
                <a:latin typeface="Arial"/>
                <a:cs typeface="Arial"/>
              </a:rPr>
              <a:t>Strategic Goals of </a:t>
            </a:r>
            <a:r>
              <a:rPr lang="en-US" err="1">
                <a:latin typeface="Arial"/>
                <a:cs typeface="Arial"/>
              </a:rPr>
              <a:t>yanp</a:t>
            </a:r>
            <a:r>
              <a:rPr lang="en-US">
                <a:latin typeface="Arial"/>
                <a:cs typeface="Arial"/>
              </a:rPr>
              <a:t> and farfetch</a:t>
            </a:r>
          </a:p>
        </p:txBody>
      </p:sp>
      <p:sp>
        <p:nvSpPr>
          <p:cNvPr id="36" name="Content Placeholder 35">
            <a:extLst>
              <a:ext uri="{FF2B5EF4-FFF2-40B4-BE49-F238E27FC236}">
                <a16:creationId xmlns:a16="http://schemas.microsoft.com/office/drawing/2014/main" id="{E71298F0-74F1-FECA-0F02-495F9A2EBA7B}"/>
              </a:ext>
            </a:extLst>
          </p:cNvPr>
          <p:cNvSpPr>
            <a:spLocks noGrp="1"/>
          </p:cNvSpPr>
          <p:nvPr>
            <p:ph sz="half" idx="15"/>
          </p:nvPr>
        </p:nvSpPr>
        <p:spPr>
          <a:xfrm>
            <a:off x="708517" y="1609243"/>
            <a:ext cx="5167031" cy="3884824"/>
          </a:xfrm>
        </p:spPr>
        <p:txBody>
          <a:bodyPr vert="horz" lIns="91440" tIns="0" rIns="91440" bIns="45720" rtlCol="0" anchor="t">
            <a:normAutofit/>
          </a:bodyPr>
          <a:lstStyle/>
          <a:p>
            <a:pPr marL="285750" indent="-285750">
              <a:buFont typeface="Arial"/>
              <a:buChar char="•"/>
            </a:pPr>
            <a:r>
              <a:rPr lang="en-US" sz="1600" dirty="0">
                <a:latin typeface="Arial"/>
                <a:cs typeface="Arial"/>
              </a:rPr>
              <a:t>YNAP introduced a 10-year strategy named 'Infinity Strategy' which aims to deliver lasting luxury fashion, and work towards a more sustainable and inclusive industry. </a:t>
            </a:r>
          </a:p>
          <a:p>
            <a:pPr marL="285750" indent="-285750">
              <a:buFont typeface="Arial"/>
              <a:buChar char="•"/>
            </a:pPr>
            <a:r>
              <a:rPr lang="en-US" sz="1600" dirty="0">
                <a:latin typeface="Arial"/>
                <a:cs typeface="Arial"/>
              </a:rPr>
              <a:t>4 main areas:</a:t>
            </a:r>
            <a:br>
              <a:rPr lang="en-US" sz="1600" dirty="0">
                <a:latin typeface="Arial"/>
                <a:cs typeface="Arial"/>
              </a:rPr>
            </a:br>
            <a:r>
              <a:rPr lang="en-US" sz="1600" dirty="0">
                <a:latin typeface="Arial"/>
                <a:cs typeface="Arial"/>
              </a:rPr>
              <a:t>-  Circular business to extend the life of products</a:t>
            </a:r>
            <a:br>
              <a:rPr lang="en-US" sz="1600" dirty="0">
                <a:latin typeface="Arial"/>
                <a:cs typeface="Arial"/>
              </a:rPr>
            </a:br>
            <a:br>
              <a:rPr lang="en-US" sz="1600" dirty="0">
                <a:latin typeface="Arial"/>
                <a:cs typeface="Arial"/>
              </a:rPr>
            </a:br>
            <a:r>
              <a:rPr lang="en-US" sz="1600" dirty="0">
                <a:latin typeface="Arial"/>
                <a:cs typeface="Arial"/>
              </a:rPr>
              <a:t>- Circular culture to increase the availability of sustainable fashion </a:t>
            </a:r>
            <a:br>
              <a:rPr lang="en-US" sz="1600" dirty="0">
                <a:latin typeface="Arial"/>
                <a:cs typeface="Arial"/>
              </a:rPr>
            </a:br>
            <a:br>
              <a:rPr lang="en-US" dirty="0"/>
            </a:br>
            <a:r>
              <a:rPr lang="en-US" sz="1600" dirty="0">
                <a:latin typeface="Arial"/>
                <a:cs typeface="Arial"/>
              </a:rPr>
              <a:t>-  Planet positive to mitigate the environment impact </a:t>
            </a:r>
            <a:br>
              <a:rPr lang="en-US" sz="1600" dirty="0">
                <a:latin typeface="Arial"/>
                <a:cs typeface="Arial"/>
              </a:rPr>
            </a:br>
            <a:br>
              <a:rPr lang="en-US" sz="1600" dirty="0">
                <a:latin typeface="Arial"/>
                <a:cs typeface="Arial"/>
              </a:rPr>
            </a:br>
            <a:r>
              <a:rPr lang="en-US" sz="1600" dirty="0">
                <a:latin typeface="Arial"/>
                <a:cs typeface="Arial"/>
              </a:rPr>
              <a:t>- People positive creates a positive culture through empowering the next generation</a:t>
            </a:r>
          </a:p>
        </p:txBody>
      </p:sp>
      <p:sp>
        <p:nvSpPr>
          <p:cNvPr id="68" name="Slide Number Placeholder 67">
            <a:extLst>
              <a:ext uri="{FF2B5EF4-FFF2-40B4-BE49-F238E27FC236}">
                <a16:creationId xmlns:a16="http://schemas.microsoft.com/office/drawing/2014/main" id="{AA0ACADD-CC4E-851C-DA07-C22DB97FA23E}"/>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4</a:t>
            </a:fld>
            <a:endParaRPr lang="en-US"/>
          </a:p>
        </p:txBody>
      </p:sp>
      <p:sp>
        <p:nvSpPr>
          <p:cNvPr id="6" name="Content Placeholder 35">
            <a:extLst>
              <a:ext uri="{FF2B5EF4-FFF2-40B4-BE49-F238E27FC236}">
                <a16:creationId xmlns:a16="http://schemas.microsoft.com/office/drawing/2014/main" id="{EC245B70-8B78-A7E7-19D6-22EC909B8CD2}"/>
              </a:ext>
            </a:extLst>
          </p:cNvPr>
          <p:cNvSpPr txBox="1">
            <a:spLocks/>
          </p:cNvSpPr>
          <p:nvPr/>
        </p:nvSpPr>
        <p:spPr>
          <a:xfrm>
            <a:off x="5878614" y="1603492"/>
            <a:ext cx="5181409" cy="3884824"/>
          </a:xfrm>
          <a:prstGeom prst="rect">
            <a:avLst/>
          </a:prstGeom>
        </p:spPr>
        <p:txBody>
          <a:bodyPr vert="horz" lIns="91440" tIns="0" rIns="91440" bIns="45720" rtlCol="0" anchor="t">
            <a:normAutofit/>
          </a:bodyPr>
          <a:lstStyle>
            <a:lvl1pPr marL="283464" indent="-283464" algn="l" defTabSz="914400" rtl="0" eaLnBrk="1" latinLnBrk="0" hangingPunct="1">
              <a:lnSpc>
                <a:spcPct val="100000"/>
              </a:lnSpc>
              <a:spcBef>
                <a:spcPts val="1000"/>
              </a:spcBef>
              <a:buFont typeface="+mj-lt"/>
              <a:buAutoNum type="arabicPeriod"/>
              <a:defRPr sz="1800" b="0" kern="1200" spc="50" baseline="0">
                <a:solidFill>
                  <a:schemeClr val="tx1"/>
                </a:solidFill>
                <a:latin typeface="+mn-lt"/>
                <a:ea typeface="+mn-ea"/>
                <a:cs typeface="+mn-cs"/>
              </a:defRPr>
            </a:lvl1pPr>
            <a:lvl2pPr marL="566928" indent="-342900" algn="l" defTabSz="914400" rtl="0" eaLnBrk="1" latinLnBrk="0" hangingPunct="1">
              <a:lnSpc>
                <a:spcPct val="100000"/>
              </a:lnSpc>
              <a:spcBef>
                <a:spcPts val="1000"/>
              </a:spcBef>
              <a:buFont typeface="+mj-lt"/>
              <a:buAutoNum type="alphaLcPeriod"/>
              <a:defRPr sz="1800" kern="1200" spc="50" baseline="0">
                <a:solidFill>
                  <a:schemeClr val="tx1"/>
                </a:solidFill>
                <a:latin typeface="+mn-lt"/>
                <a:ea typeface="+mn-ea"/>
                <a:cs typeface="+mn-cs"/>
              </a:defRPr>
            </a:lvl2pPr>
            <a:lvl3pPr marL="850392" indent="-342900" algn="l" defTabSz="914400" rtl="0" eaLnBrk="1" latinLnBrk="0" hangingPunct="1">
              <a:lnSpc>
                <a:spcPct val="100000"/>
              </a:lnSpc>
              <a:spcBef>
                <a:spcPts val="1000"/>
              </a:spcBef>
              <a:buFont typeface="+mj-lt"/>
              <a:buAutoNum type="arabicParenR"/>
              <a:defRPr sz="1800" kern="1200" spc="50" baseline="0">
                <a:solidFill>
                  <a:schemeClr val="tx1"/>
                </a:solidFill>
                <a:latin typeface="+mn-lt"/>
                <a:ea typeface="+mn-ea"/>
                <a:cs typeface="+mn-cs"/>
              </a:defRPr>
            </a:lvl3pPr>
            <a:lvl4pPr marL="1042416" indent="-342900" algn="l" defTabSz="914400" rtl="0" eaLnBrk="1" latinLnBrk="0" hangingPunct="1">
              <a:lnSpc>
                <a:spcPct val="100000"/>
              </a:lnSpc>
              <a:spcBef>
                <a:spcPts val="1000"/>
              </a:spcBef>
              <a:buFont typeface="+mj-lt"/>
              <a:buAutoNum type="alphaLcParenR"/>
              <a:defRPr sz="1800" kern="1200" spc="50" baseline="0">
                <a:solidFill>
                  <a:schemeClr val="tx1"/>
                </a:solidFill>
                <a:latin typeface="+mn-lt"/>
                <a:ea typeface="+mn-ea"/>
                <a:cs typeface="+mn-cs"/>
              </a:defRPr>
            </a:lvl4pPr>
            <a:lvl5pPr marL="1074420" indent="-400050" algn="l" defTabSz="914400" rtl="0" eaLnBrk="1" latinLnBrk="0" hangingPunct="1">
              <a:lnSpc>
                <a:spcPct val="100000"/>
              </a:lnSpc>
              <a:spcBef>
                <a:spcPts val="1000"/>
              </a:spcBef>
              <a:buFont typeface="+mj-lt"/>
              <a:buAutoNum type="romanLcPeriod"/>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a:buChar char="•"/>
            </a:pPr>
            <a:r>
              <a:rPr lang="en-US" dirty="0" err="1">
                <a:latin typeface="Arial"/>
                <a:cs typeface="Arial"/>
              </a:rPr>
              <a:t>Farfetch</a:t>
            </a:r>
            <a:r>
              <a:rPr lang="en-US" dirty="0">
                <a:latin typeface="Arial"/>
                <a:cs typeface="Arial"/>
              </a:rPr>
              <a:t> initiated a 10-year strategy named "Positively </a:t>
            </a:r>
            <a:r>
              <a:rPr lang="en-US" dirty="0" err="1">
                <a:latin typeface="Arial"/>
                <a:cs typeface="Arial"/>
              </a:rPr>
              <a:t>Farfetch</a:t>
            </a:r>
            <a:r>
              <a:rPr lang="en-US" dirty="0">
                <a:latin typeface="Arial"/>
                <a:cs typeface="Arial"/>
              </a:rPr>
              <a:t>"  </a:t>
            </a:r>
            <a:br>
              <a:rPr lang="en-US" sz="1100" dirty="0">
                <a:latin typeface="Arial"/>
                <a:cs typeface="Arial"/>
              </a:rPr>
            </a:br>
            <a:br>
              <a:rPr lang="en-US" sz="1100" dirty="0">
                <a:latin typeface="Arial"/>
                <a:cs typeface="Arial"/>
              </a:rPr>
            </a:br>
            <a:br>
              <a:rPr lang="en-US" sz="1100" dirty="0">
                <a:latin typeface="Arial"/>
                <a:cs typeface="Arial"/>
              </a:rPr>
            </a:br>
            <a:r>
              <a:rPr lang="en-US" sz="1600" dirty="0">
                <a:latin typeface="Arial"/>
                <a:cs typeface="Arial"/>
              </a:rPr>
              <a:t>-  Drive carbon footprint to zero and become a climate-positive business</a:t>
            </a:r>
            <a:br>
              <a:rPr lang="en-US" sz="1600" dirty="0">
                <a:latin typeface="Arial"/>
                <a:cs typeface="Arial"/>
              </a:rPr>
            </a:br>
            <a:br>
              <a:rPr lang="en-US" sz="1600" dirty="0">
                <a:latin typeface="Arial"/>
                <a:cs typeface="Arial"/>
              </a:rPr>
            </a:br>
            <a:r>
              <a:rPr lang="en-US" sz="1600" dirty="0">
                <a:latin typeface="Arial"/>
                <a:cs typeface="Arial"/>
              </a:rPr>
              <a:t>-  Promote consciously better products</a:t>
            </a:r>
            <a:br>
              <a:rPr lang="en-US" sz="1600" dirty="0">
                <a:latin typeface="Arial"/>
                <a:cs typeface="Arial"/>
              </a:rPr>
            </a:br>
            <a:br>
              <a:rPr lang="en-US" sz="1600" dirty="0">
                <a:latin typeface="Arial"/>
                <a:cs typeface="Arial"/>
              </a:rPr>
            </a:br>
            <a:r>
              <a:rPr lang="en-US" sz="1600" dirty="0">
                <a:latin typeface="Arial"/>
                <a:cs typeface="Arial"/>
              </a:rPr>
              <a:t>-  Extend product life and reduce waste</a:t>
            </a:r>
            <a:br>
              <a:rPr lang="en-US" sz="1600" dirty="0">
                <a:latin typeface="Arial"/>
                <a:cs typeface="Arial"/>
              </a:rPr>
            </a:br>
            <a:br>
              <a:rPr lang="en-US" sz="1600" dirty="0">
                <a:latin typeface="Arial"/>
                <a:cs typeface="Arial"/>
              </a:rPr>
            </a:br>
            <a:r>
              <a:rPr lang="en-US" sz="1600" dirty="0">
                <a:latin typeface="Arial"/>
                <a:cs typeface="Arial"/>
              </a:rPr>
              <a:t>-  Create an anti-discriminatory and inclusive culture</a:t>
            </a:r>
            <a:r>
              <a:rPr lang="en-US" sz="1100" dirty="0">
                <a:latin typeface="Arial"/>
                <a:cs typeface="Arial"/>
              </a:rPr>
              <a:t> </a:t>
            </a:r>
            <a:r>
              <a:rPr lang="en-US" sz="1200" dirty="0">
                <a:latin typeface="Arial"/>
                <a:cs typeface="Arial"/>
              </a:rPr>
              <a:t>(positively-farfetch-our-2030-goals.pdf 2020)</a:t>
            </a:r>
            <a:endParaRPr lang="en-US" sz="1200" dirty="0"/>
          </a:p>
          <a:p>
            <a:pPr marL="285750" indent="-285750">
              <a:buFont typeface="Arial"/>
              <a:buChar char="•"/>
            </a:pPr>
            <a:endParaRPr lang="en-US">
              <a:latin typeface="Arial"/>
              <a:cs typeface="Arial"/>
            </a:endParaRPr>
          </a:p>
        </p:txBody>
      </p:sp>
      <p:sp>
        <p:nvSpPr>
          <p:cNvPr id="3" name="TextBox 2">
            <a:extLst>
              <a:ext uri="{FF2B5EF4-FFF2-40B4-BE49-F238E27FC236}">
                <a16:creationId xmlns:a16="http://schemas.microsoft.com/office/drawing/2014/main" id="{311BD79F-0B04-241F-947E-ED291859D1D2}"/>
              </a:ext>
            </a:extLst>
          </p:cNvPr>
          <p:cNvSpPr txBox="1"/>
          <p:nvPr/>
        </p:nvSpPr>
        <p:spPr>
          <a:xfrm>
            <a:off x="709667" y="5638800"/>
            <a:ext cx="1063090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Arial"/>
                <a:cs typeface="Arial"/>
              </a:rPr>
              <a:t>Relevance:</a:t>
            </a:r>
          </a:p>
          <a:p>
            <a:r>
              <a:rPr lang="en-US" sz="1600" dirty="0">
                <a:latin typeface="Arial"/>
                <a:cs typeface="Arial"/>
              </a:rPr>
              <a:t>The fashion industry is among the most polluting, regarding water usage, toxicity and waste. On average, UK customers send 30kg of clothing and textiles per capita to the landfill each year. </a:t>
            </a:r>
            <a:r>
              <a:rPr lang="en-US" sz="1200" dirty="0">
                <a:latin typeface="Arial"/>
                <a:cs typeface="Arial"/>
              </a:rPr>
              <a:t>(Allwood et al., 2006)</a:t>
            </a:r>
            <a:endParaRPr lang="en-US"/>
          </a:p>
        </p:txBody>
      </p:sp>
    </p:spTree>
    <p:extLst>
      <p:ext uri="{BB962C8B-B14F-4D97-AF65-F5344CB8AC3E}">
        <p14:creationId xmlns:p14="http://schemas.microsoft.com/office/powerpoint/2010/main" val="636929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2E6A-35EC-1B8E-0FD7-8C67870ACA64}"/>
              </a:ext>
            </a:extLst>
          </p:cNvPr>
          <p:cNvSpPr>
            <a:spLocks noGrp="1"/>
          </p:cNvSpPr>
          <p:nvPr>
            <p:ph type="title"/>
          </p:nvPr>
        </p:nvSpPr>
        <p:spPr>
          <a:xfrm>
            <a:off x="2933700" y="540206"/>
            <a:ext cx="8405723" cy="831955"/>
          </a:xfrm>
        </p:spPr>
        <p:txBody>
          <a:bodyPr>
            <a:normAutofit/>
          </a:bodyPr>
          <a:lstStyle/>
          <a:p>
            <a:r>
              <a:rPr lang="en-US">
                <a:latin typeface="Arial"/>
                <a:cs typeface="Arial"/>
              </a:rPr>
              <a:t>Position Analysis</a:t>
            </a:r>
          </a:p>
        </p:txBody>
      </p:sp>
      <p:sp>
        <p:nvSpPr>
          <p:cNvPr id="35" name="Content Placeholder 34">
            <a:extLst>
              <a:ext uri="{FF2B5EF4-FFF2-40B4-BE49-F238E27FC236}">
                <a16:creationId xmlns:a16="http://schemas.microsoft.com/office/drawing/2014/main" id="{EDBE6233-75E9-40D1-968F-58CA9AD0FF50}"/>
              </a:ext>
            </a:extLst>
          </p:cNvPr>
          <p:cNvSpPr>
            <a:spLocks noGrp="1"/>
          </p:cNvSpPr>
          <p:nvPr>
            <p:ph sz="half" idx="13"/>
          </p:nvPr>
        </p:nvSpPr>
        <p:spPr>
          <a:xfrm>
            <a:off x="288266" y="2590239"/>
            <a:ext cx="6287137" cy="4140036"/>
          </a:xfrm>
        </p:spPr>
        <p:txBody>
          <a:bodyPr vert="horz" lIns="91440" tIns="0" rIns="91440" bIns="45720" rtlCol="0" anchor="t">
            <a:normAutofit/>
          </a:bodyPr>
          <a:lstStyle/>
          <a:p>
            <a:pPr marL="285750" indent="-285750">
              <a:buChar char="•"/>
            </a:pPr>
            <a:r>
              <a:rPr lang="en-US" sz="1600" dirty="0">
                <a:latin typeface="Arial"/>
                <a:cs typeface="Arial"/>
              </a:rPr>
              <a:t>Critical role within the Digital Marketing Department</a:t>
            </a:r>
          </a:p>
          <a:p>
            <a:pPr marL="285750" indent="-285750">
              <a:buChar char="•"/>
            </a:pPr>
            <a:r>
              <a:rPr lang="en-US" sz="1600" dirty="0">
                <a:latin typeface="Arial"/>
                <a:cs typeface="Arial"/>
              </a:rPr>
              <a:t>Reports directly to the Digital Performance Manager</a:t>
            </a:r>
          </a:p>
          <a:p>
            <a:pPr marL="285750" indent="-285750">
              <a:buChar char="•"/>
            </a:pPr>
            <a:r>
              <a:rPr lang="en-US" sz="1600" dirty="0">
                <a:latin typeface="Arial"/>
                <a:cs typeface="Arial"/>
              </a:rPr>
              <a:t>Key responsibilities include managing and optimizing paid digital campaigns across multiple platforms</a:t>
            </a:r>
          </a:p>
          <a:p>
            <a:pPr marL="285750" indent="-285750">
              <a:buChar char="•"/>
            </a:pPr>
            <a:r>
              <a:rPr lang="en-US" sz="1600" dirty="0">
                <a:latin typeface="Arial"/>
                <a:cs typeface="Arial"/>
              </a:rPr>
              <a:t>Hybrid work model balancing office and remote work</a:t>
            </a:r>
          </a:p>
          <a:p>
            <a:pPr marL="285750" indent="-285750">
              <a:buChar char="•"/>
            </a:pPr>
            <a:r>
              <a:rPr lang="en-US" sz="1600" dirty="0">
                <a:latin typeface="Arial"/>
                <a:cs typeface="Arial"/>
              </a:rPr>
              <a:t>12-month fixed-term contract based in Milan, Italy </a:t>
            </a:r>
            <a:r>
              <a:rPr lang="en-US" sz="1200" dirty="0">
                <a:latin typeface="Arial"/>
                <a:cs typeface="Arial"/>
              </a:rPr>
              <a:t>(Digital Performance Specialist n/a)</a:t>
            </a:r>
          </a:p>
          <a:p>
            <a:endParaRPr lang="en-US" sz="1600" dirty="0">
              <a:latin typeface="Arial"/>
              <a:cs typeface="Arial"/>
            </a:endParaRPr>
          </a:p>
          <a:p>
            <a:pPr marL="285750" indent="-285750">
              <a:buChar char="•"/>
            </a:pPr>
            <a:endParaRPr lang="en-US">
              <a:latin typeface="Arial"/>
              <a:cs typeface="Arial"/>
            </a:endParaRPr>
          </a:p>
          <a:p>
            <a:endParaRPr lang="en-US">
              <a:latin typeface="Tenorite"/>
              <a:cs typeface="Arial"/>
            </a:endParaRPr>
          </a:p>
        </p:txBody>
      </p:sp>
      <p:sp>
        <p:nvSpPr>
          <p:cNvPr id="8" name="Slide Number Placeholder 7">
            <a:extLst>
              <a:ext uri="{FF2B5EF4-FFF2-40B4-BE49-F238E27FC236}">
                <a16:creationId xmlns:a16="http://schemas.microsoft.com/office/drawing/2014/main" id="{8F44A959-C2BB-9170-C99C-1A2EDB71B994}"/>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5</a:t>
            </a:fld>
            <a:endParaRPr lang="en-US"/>
          </a:p>
        </p:txBody>
      </p:sp>
      <p:sp>
        <p:nvSpPr>
          <p:cNvPr id="4" name="Content Placeholder 34">
            <a:extLst>
              <a:ext uri="{FF2B5EF4-FFF2-40B4-BE49-F238E27FC236}">
                <a16:creationId xmlns:a16="http://schemas.microsoft.com/office/drawing/2014/main" id="{C5EC6DC9-6C9A-5E7F-208D-4F36F30F2E5D}"/>
              </a:ext>
            </a:extLst>
          </p:cNvPr>
          <p:cNvSpPr txBox="1">
            <a:spLocks/>
          </p:cNvSpPr>
          <p:nvPr/>
        </p:nvSpPr>
        <p:spPr>
          <a:xfrm>
            <a:off x="6565421" y="2584488"/>
            <a:ext cx="5640157" cy="4140036"/>
          </a:xfrm>
          <a:prstGeom prst="rect">
            <a:avLst/>
          </a:prstGeom>
        </p:spPr>
        <p:txBody>
          <a:bodyPr vert="horz" lIns="91440" tIns="0" rIns="91440" bIns="45720" rtlCol="0" anchor="t">
            <a:normAutofit/>
          </a:bodyPr>
          <a:lstStyle>
            <a:lvl1pPr marL="0" indent="0" algn="l" defTabSz="914400" rtl="0" eaLnBrk="1" latinLnBrk="0" hangingPunct="1">
              <a:lnSpc>
                <a:spcPct val="100000"/>
              </a:lnSpc>
              <a:spcBef>
                <a:spcPts val="1000"/>
              </a:spcBef>
              <a:buFont typeface="Arial" panose="020B0604020202020204" pitchFamily="34" charset="0"/>
              <a:buNone/>
              <a:defRPr sz="1800" b="0" kern="1200" spc="50" baseline="0">
                <a:solidFill>
                  <a:schemeClr val="tx1"/>
                </a:solidFill>
                <a:latin typeface="+mn-lt"/>
                <a:ea typeface="+mn-ea"/>
                <a:cs typeface="+mn-cs"/>
              </a:defRPr>
            </a:lvl1pPr>
            <a:lvl2pPr marL="283464"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2pPr>
            <a:lvl3pPr marL="566928"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3pPr>
            <a:lvl4pPr marL="859536"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4pPr>
            <a:lvl5pPr marL="1143000"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US" sz="1600" dirty="0">
                <a:latin typeface="Arial"/>
                <a:cs typeface="Arial"/>
              </a:rPr>
              <a:t>Key role in </a:t>
            </a:r>
            <a:r>
              <a:rPr lang="en-US" sz="1600" dirty="0" err="1">
                <a:latin typeface="Arial"/>
                <a:cs typeface="Arial"/>
              </a:rPr>
              <a:t>Farfetch's</a:t>
            </a:r>
            <a:r>
              <a:rPr lang="en-US" sz="1600" dirty="0">
                <a:latin typeface="Arial"/>
                <a:cs typeface="Arial"/>
              </a:rPr>
              <a:t> mission to be the global tech platform for luxury fashion</a:t>
            </a:r>
            <a:endParaRPr lang="en-US" dirty="0">
              <a:latin typeface="Tenorite"/>
              <a:cs typeface="Arial"/>
            </a:endParaRPr>
          </a:p>
          <a:p>
            <a:pPr marL="285750" indent="-285750">
              <a:buChar char="•"/>
            </a:pPr>
            <a:r>
              <a:rPr lang="en-US" sz="1600" dirty="0">
                <a:latin typeface="Arial"/>
                <a:cs typeface="Arial"/>
              </a:rPr>
              <a:t>Focus on managing and optimizing pay-per-click advertising campaigns</a:t>
            </a:r>
          </a:p>
          <a:p>
            <a:pPr marL="285750" indent="-285750">
              <a:buChar char="•"/>
            </a:pPr>
            <a:r>
              <a:rPr lang="en-US" sz="1600" dirty="0">
                <a:latin typeface="Arial"/>
                <a:cs typeface="Arial"/>
              </a:rPr>
              <a:t>Responsibilities focused on developing digital campaign strategies</a:t>
            </a:r>
          </a:p>
          <a:p>
            <a:pPr marL="285750" indent="-285750">
              <a:buChar char="•"/>
            </a:pPr>
            <a:r>
              <a:rPr lang="en-US" sz="1600" dirty="0">
                <a:latin typeface="Arial"/>
                <a:cs typeface="Arial"/>
              </a:rPr>
              <a:t>Emphasis on reporting, measurement, and data-driven insights</a:t>
            </a:r>
            <a:endParaRPr lang="en-US"/>
          </a:p>
          <a:p>
            <a:pPr marL="285750" indent="-285750">
              <a:buChar char="•"/>
            </a:pPr>
            <a:r>
              <a:rPr lang="en-US" sz="1600" dirty="0">
                <a:latin typeface="Arial"/>
                <a:cs typeface="Arial"/>
              </a:rPr>
              <a:t>Permanent role based in Old Street, London</a:t>
            </a:r>
          </a:p>
          <a:p>
            <a:pPr marL="285750" indent="-285750">
              <a:buChar char="•"/>
            </a:pPr>
            <a:endParaRPr lang="en-US" sz="1600" dirty="0">
              <a:latin typeface="Arial"/>
              <a:cs typeface="Arial"/>
            </a:endParaRPr>
          </a:p>
          <a:p>
            <a:endParaRPr lang="en-US" dirty="0">
              <a:cs typeface="Arial"/>
            </a:endParaRPr>
          </a:p>
        </p:txBody>
      </p:sp>
      <p:sp>
        <p:nvSpPr>
          <p:cNvPr id="5" name="TextBox 4">
            <a:extLst>
              <a:ext uri="{FF2B5EF4-FFF2-40B4-BE49-F238E27FC236}">
                <a16:creationId xmlns:a16="http://schemas.microsoft.com/office/drawing/2014/main" id="{466AA681-9419-9107-FAEA-DA5E4D85815A}"/>
              </a:ext>
            </a:extLst>
          </p:cNvPr>
          <p:cNvSpPr txBox="1"/>
          <p:nvPr/>
        </p:nvSpPr>
        <p:spPr>
          <a:xfrm>
            <a:off x="380425" y="1713494"/>
            <a:ext cx="60913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a:cs typeface="Arial"/>
              </a:rPr>
              <a:t>Digital performance analyst at YNAP</a:t>
            </a:r>
            <a:endParaRPr lang="en-US"/>
          </a:p>
        </p:txBody>
      </p:sp>
      <p:sp>
        <p:nvSpPr>
          <p:cNvPr id="10" name="TextBox 9">
            <a:extLst>
              <a:ext uri="{FF2B5EF4-FFF2-40B4-BE49-F238E27FC236}">
                <a16:creationId xmlns:a16="http://schemas.microsoft.com/office/drawing/2014/main" id="{F0DF88B0-870F-AA60-1B09-0F752AC00E5C}"/>
              </a:ext>
            </a:extLst>
          </p:cNvPr>
          <p:cNvSpPr txBox="1"/>
          <p:nvPr/>
        </p:nvSpPr>
        <p:spPr>
          <a:xfrm>
            <a:off x="6332651" y="1713493"/>
            <a:ext cx="60913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a:cs typeface="Arial"/>
              </a:rPr>
              <a:t>Senior PPC analyst at FARFETCH</a:t>
            </a:r>
            <a:endParaRPr lang="en-US"/>
          </a:p>
        </p:txBody>
      </p:sp>
    </p:spTree>
    <p:extLst>
      <p:ext uri="{BB962C8B-B14F-4D97-AF65-F5344CB8AC3E}">
        <p14:creationId xmlns:p14="http://schemas.microsoft.com/office/powerpoint/2010/main" val="1167668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7D9B3-B64F-656A-0D99-161A6C0F518F}"/>
              </a:ext>
            </a:extLst>
          </p:cNvPr>
          <p:cNvSpPr>
            <a:spLocks noGrp="1"/>
          </p:cNvSpPr>
          <p:nvPr>
            <p:ph type="title"/>
          </p:nvPr>
        </p:nvSpPr>
        <p:spPr>
          <a:xfrm>
            <a:off x="1341120" y="271254"/>
            <a:ext cx="9996440" cy="1004483"/>
          </a:xfrm>
        </p:spPr>
        <p:txBody>
          <a:bodyPr/>
          <a:lstStyle/>
          <a:p>
            <a:r>
              <a:rPr lang="en-US">
                <a:latin typeface="Arial"/>
                <a:cs typeface="Arial"/>
              </a:rPr>
              <a:t>Job description</a:t>
            </a:r>
            <a:endParaRPr lang="en-US"/>
          </a:p>
        </p:txBody>
      </p:sp>
      <p:sp>
        <p:nvSpPr>
          <p:cNvPr id="36" name="Content Placeholder 35">
            <a:extLst>
              <a:ext uri="{FF2B5EF4-FFF2-40B4-BE49-F238E27FC236}">
                <a16:creationId xmlns:a16="http://schemas.microsoft.com/office/drawing/2014/main" id="{E71298F0-74F1-FECA-0F02-495F9A2EBA7B}"/>
              </a:ext>
            </a:extLst>
          </p:cNvPr>
          <p:cNvSpPr>
            <a:spLocks noGrp="1"/>
          </p:cNvSpPr>
          <p:nvPr>
            <p:ph sz="half" idx="15"/>
          </p:nvPr>
        </p:nvSpPr>
        <p:spPr>
          <a:xfrm>
            <a:off x="708517" y="2471884"/>
            <a:ext cx="5167031" cy="3884824"/>
          </a:xfrm>
        </p:spPr>
        <p:txBody>
          <a:bodyPr vert="horz" lIns="91440" tIns="0" rIns="91440" bIns="45720" rtlCol="0" anchor="t">
            <a:normAutofit/>
          </a:bodyPr>
          <a:lstStyle/>
          <a:p>
            <a:pPr marL="285750" indent="-285750">
              <a:buFont typeface="Arial"/>
              <a:buChar char="•"/>
            </a:pPr>
            <a:r>
              <a:rPr lang="en-US" sz="1600" dirty="0">
                <a:latin typeface="Arial"/>
                <a:cs typeface="Arial"/>
              </a:rPr>
              <a:t>Management of biddable campaigns across platforms like Google Ads, Bing, and Facebook</a:t>
            </a:r>
          </a:p>
          <a:p>
            <a:pPr marL="285750" indent="-285750">
              <a:buFont typeface="Arial"/>
              <a:buChar char="•"/>
            </a:pPr>
            <a:r>
              <a:rPr lang="en-US" sz="1600" dirty="0">
                <a:latin typeface="Arial"/>
                <a:cs typeface="Arial"/>
              </a:rPr>
              <a:t>Implement, optimize, and monitor campaigns and marketing strategies</a:t>
            </a:r>
          </a:p>
          <a:p>
            <a:pPr marL="285750" indent="-285750">
              <a:buFont typeface="Arial"/>
              <a:buChar char="•"/>
            </a:pPr>
            <a:r>
              <a:rPr lang="en-US" sz="1600" dirty="0">
                <a:latin typeface="Arial"/>
                <a:cs typeface="Arial"/>
              </a:rPr>
              <a:t>Constantly improve campaign performance by conducting regular A/B testing</a:t>
            </a:r>
          </a:p>
          <a:p>
            <a:pPr marL="285750" indent="-285750">
              <a:buFont typeface="Arial"/>
              <a:buChar char="•"/>
            </a:pPr>
            <a:r>
              <a:rPr lang="en-US" sz="1600" dirty="0">
                <a:latin typeface="Arial"/>
                <a:cs typeface="Arial"/>
              </a:rPr>
              <a:t>Research and troubleshoot campaign issues, develop solutions when needed </a:t>
            </a:r>
            <a:r>
              <a:rPr lang="en-US" sz="1200" dirty="0">
                <a:latin typeface="Arial"/>
                <a:cs typeface="Arial"/>
              </a:rPr>
              <a:t>(Digital Performance Specialist n/a)</a:t>
            </a:r>
          </a:p>
          <a:p>
            <a:pPr marL="285750" indent="-285750">
              <a:buFont typeface="Arial"/>
              <a:buChar char="•"/>
            </a:pPr>
            <a:endParaRPr lang="en-US">
              <a:latin typeface="Arial"/>
              <a:cs typeface="Arial"/>
            </a:endParaRPr>
          </a:p>
        </p:txBody>
      </p:sp>
      <p:sp>
        <p:nvSpPr>
          <p:cNvPr id="68" name="Slide Number Placeholder 67">
            <a:extLst>
              <a:ext uri="{FF2B5EF4-FFF2-40B4-BE49-F238E27FC236}">
                <a16:creationId xmlns:a16="http://schemas.microsoft.com/office/drawing/2014/main" id="{AA0ACADD-CC4E-851C-DA07-C22DB97FA23E}"/>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6</a:t>
            </a:fld>
            <a:endParaRPr lang="en-US"/>
          </a:p>
        </p:txBody>
      </p:sp>
      <p:sp>
        <p:nvSpPr>
          <p:cNvPr id="6" name="Content Placeholder 35">
            <a:extLst>
              <a:ext uri="{FF2B5EF4-FFF2-40B4-BE49-F238E27FC236}">
                <a16:creationId xmlns:a16="http://schemas.microsoft.com/office/drawing/2014/main" id="{EC245B70-8B78-A7E7-19D6-22EC909B8CD2}"/>
              </a:ext>
            </a:extLst>
          </p:cNvPr>
          <p:cNvSpPr txBox="1">
            <a:spLocks/>
          </p:cNvSpPr>
          <p:nvPr/>
        </p:nvSpPr>
        <p:spPr>
          <a:xfrm>
            <a:off x="5878614" y="2466133"/>
            <a:ext cx="5181409" cy="3884824"/>
          </a:xfrm>
          <a:prstGeom prst="rect">
            <a:avLst/>
          </a:prstGeom>
        </p:spPr>
        <p:txBody>
          <a:bodyPr vert="horz" lIns="91440" tIns="0" rIns="91440" bIns="45720" rtlCol="0" anchor="t">
            <a:normAutofit/>
          </a:bodyPr>
          <a:lstStyle>
            <a:lvl1pPr marL="283464" indent="-283464" algn="l" defTabSz="914400" rtl="0" eaLnBrk="1" latinLnBrk="0" hangingPunct="1">
              <a:lnSpc>
                <a:spcPct val="100000"/>
              </a:lnSpc>
              <a:spcBef>
                <a:spcPts val="1000"/>
              </a:spcBef>
              <a:buFont typeface="+mj-lt"/>
              <a:buAutoNum type="arabicPeriod"/>
              <a:defRPr sz="1800" b="0" kern="1200" spc="50" baseline="0">
                <a:solidFill>
                  <a:schemeClr val="tx1"/>
                </a:solidFill>
                <a:latin typeface="+mn-lt"/>
                <a:ea typeface="+mn-ea"/>
                <a:cs typeface="+mn-cs"/>
              </a:defRPr>
            </a:lvl1pPr>
            <a:lvl2pPr marL="566928" indent="-342900" algn="l" defTabSz="914400" rtl="0" eaLnBrk="1" latinLnBrk="0" hangingPunct="1">
              <a:lnSpc>
                <a:spcPct val="100000"/>
              </a:lnSpc>
              <a:spcBef>
                <a:spcPts val="1000"/>
              </a:spcBef>
              <a:buFont typeface="+mj-lt"/>
              <a:buAutoNum type="alphaLcPeriod"/>
              <a:defRPr sz="1800" kern="1200" spc="50" baseline="0">
                <a:solidFill>
                  <a:schemeClr val="tx1"/>
                </a:solidFill>
                <a:latin typeface="+mn-lt"/>
                <a:ea typeface="+mn-ea"/>
                <a:cs typeface="+mn-cs"/>
              </a:defRPr>
            </a:lvl2pPr>
            <a:lvl3pPr marL="850392" indent="-342900" algn="l" defTabSz="914400" rtl="0" eaLnBrk="1" latinLnBrk="0" hangingPunct="1">
              <a:lnSpc>
                <a:spcPct val="100000"/>
              </a:lnSpc>
              <a:spcBef>
                <a:spcPts val="1000"/>
              </a:spcBef>
              <a:buFont typeface="+mj-lt"/>
              <a:buAutoNum type="arabicParenR"/>
              <a:defRPr sz="1800" kern="1200" spc="50" baseline="0">
                <a:solidFill>
                  <a:schemeClr val="tx1"/>
                </a:solidFill>
                <a:latin typeface="+mn-lt"/>
                <a:ea typeface="+mn-ea"/>
                <a:cs typeface="+mn-cs"/>
              </a:defRPr>
            </a:lvl3pPr>
            <a:lvl4pPr marL="1042416" indent="-342900" algn="l" defTabSz="914400" rtl="0" eaLnBrk="1" latinLnBrk="0" hangingPunct="1">
              <a:lnSpc>
                <a:spcPct val="100000"/>
              </a:lnSpc>
              <a:spcBef>
                <a:spcPts val="1000"/>
              </a:spcBef>
              <a:buFont typeface="+mj-lt"/>
              <a:buAutoNum type="alphaLcParenR"/>
              <a:defRPr sz="1800" kern="1200" spc="50" baseline="0">
                <a:solidFill>
                  <a:schemeClr val="tx1"/>
                </a:solidFill>
                <a:latin typeface="+mn-lt"/>
                <a:ea typeface="+mn-ea"/>
                <a:cs typeface="+mn-cs"/>
              </a:defRPr>
            </a:lvl4pPr>
            <a:lvl5pPr marL="1074420" indent="-400050" algn="l" defTabSz="914400" rtl="0" eaLnBrk="1" latinLnBrk="0" hangingPunct="1">
              <a:lnSpc>
                <a:spcPct val="100000"/>
              </a:lnSpc>
              <a:spcBef>
                <a:spcPts val="1000"/>
              </a:spcBef>
              <a:buFont typeface="+mj-lt"/>
              <a:buAutoNum type="romanLcPeriod"/>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a:buChar char="•"/>
            </a:pPr>
            <a:r>
              <a:rPr lang="en-US" sz="1600" dirty="0">
                <a:latin typeface="Arial"/>
                <a:cs typeface="Arial"/>
              </a:rPr>
              <a:t>Develop and execute testing strategies for PPC campaign optimization</a:t>
            </a:r>
          </a:p>
          <a:p>
            <a:pPr marL="285750" indent="-285750">
              <a:buFont typeface="Arial"/>
              <a:buChar char="•"/>
            </a:pPr>
            <a:r>
              <a:rPr lang="en-US" sz="1600" dirty="0">
                <a:latin typeface="Arial"/>
                <a:cs typeface="Arial"/>
              </a:rPr>
              <a:t>Design and implement various methodologies using A/B tests</a:t>
            </a:r>
          </a:p>
          <a:p>
            <a:pPr marL="285750" indent="-285750">
              <a:buFont typeface="Arial"/>
              <a:buChar char="•"/>
            </a:pPr>
            <a:r>
              <a:rPr lang="en-US" sz="1600" dirty="0">
                <a:latin typeface="Arial"/>
                <a:cs typeface="Arial"/>
              </a:rPr>
              <a:t>Monitor campaign performance and maintain documentation of testing processes</a:t>
            </a:r>
            <a:endParaRPr lang="en-US" dirty="0">
              <a:latin typeface="Tenorite"/>
              <a:cs typeface="Arial"/>
            </a:endParaRPr>
          </a:p>
          <a:p>
            <a:pPr marL="285750" indent="-285750">
              <a:buFont typeface="Arial"/>
              <a:buChar char="•"/>
            </a:pPr>
            <a:r>
              <a:rPr lang="en-US" sz="1600" dirty="0">
                <a:latin typeface="Arial"/>
                <a:cs typeface="Arial"/>
              </a:rPr>
              <a:t>Conduct in-depth analysis of large datasets to extract campaign optimization insights </a:t>
            </a:r>
            <a:r>
              <a:rPr lang="en-US" sz="1200" dirty="0">
                <a:latin typeface="Arial"/>
                <a:cs typeface="Arial"/>
              </a:rPr>
              <a:t>(Senior PPC Analyst n/a)</a:t>
            </a:r>
          </a:p>
          <a:p>
            <a:pPr marL="285750" indent="-285750">
              <a:buFont typeface="Arial"/>
              <a:buChar char="•"/>
            </a:pPr>
            <a:endParaRPr lang="en-US" sz="1600" dirty="0">
              <a:latin typeface="Arial"/>
              <a:cs typeface="Arial"/>
            </a:endParaRPr>
          </a:p>
        </p:txBody>
      </p:sp>
      <p:sp>
        <p:nvSpPr>
          <p:cNvPr id="5" name="TextBox 4">
            <a:extLst>
              <a:ext uri="{FF2B5EF4-FFF2-40B4-BE49-F238E27FC236}">
                <a16:creationId xmlns:a16="http://schemas.microsoft.com/office/drawing/2014/main" id="{197F4E8C-04CF-566E-7DA1-CAE9995AC794}"/>
              </a:ext>
            </a:extLst>
          </p:cNvPr>
          <p:cNvSpPr txBox="1"/>
          <p:nvPr/>
        </p:nvSpPr>
        <p:spPr>
          <a:xfrm>
            <a:off x="251029" y="1713494"/>
            <a:ext cx="60913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a:cs typeface="Arial"/>
              </a:rPr>
              <a:t>Digital performance analyst at YNAP</a:t>
            </a:r>
            <a:endParaRPr lang="en-US"/>
          </a:p>
        </p:txBody>
      </p:sp>
      <p:sp>
        <p:nvSpPr>
          <p:cNvPr id="8" name="TextBox 7">
            <a:extLst>
              <a:ext uri="{FF2B5EF4-FFF2-40B4-BE49-F238E27FC236}">
                <a16:creationId xmlns:a16="http://schemas.microsoft.com/office/drawing/2014/main" id="{2E2F9B88-EE8E-45BE-1422-57D48F07CB4B}"/>
              </a:ext>
            </a:extLst>
          </p:cNvPr>
          <p:cNvSpPr txBox="1"/>
          <p:nvPr/>
        </p:nvSpPr>
        <p:spPr>
          <a:xfrm>
            <a:off x="5872576" y="1713493"/>
            <a:ext cx="60913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a:cs typeface="Arial"/>
              </a:rPr>
              <a:t>Senior PPC analyst at FARFETCH</a:t>
            </a:r>
            <a:endParaRPr lang="en-US"/>
          </a:p>
        </p:txBody>
      </p:sp>
    </p:spTree>
    <p:extLst>
      <p:ext uri="{BB962C8B-B14F-4D97-AF65-F5344CB8AC3E}">
        <p14:creationId xmlns:p14="http://schemas.microsoft.com/office/powerpoint/2010/main" val="18898669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2E6A-35EC-1B8E-0FD7-8C67870ACA64}"/>
              </a:ext>
            </a:extLst>
          </p:cNvPr>
          <p:cNvSpPr>
            <a:spLocks noGrp="1"/>
          </p:cNvSpPr>
          <p:nvPr>
            <p:ph type="title"/>
          </p:nvPr>
        </p:nvSpPr>
        <p:spPr>
          <a:xfrm>
            <a:off x="2933700" y="540206"/>
            <a:ext cx="8405723" cy="688182"/>
          </a:xfrm>
        </p:spPr>
        <p:txBody>
          <a:bodyPr>
            <a:normAutofit/>
          </a:bodyPr>
          <a:lstStyle/>
          <a:p>
            <a:r>
              <a:rPr lang="en-US">
                <a:latin typeface="Arial"/>
                <a:cs typeface="Arial"/>
              </a:rPr>
              <a:t>Candidate specifications</a:t>
            </a:r>
            <a:endParaRPr lang="en-US"/>
          </a:p>
        </p:txBody>
      </p:sp>
      <p:sp>
        <p:nvSpPr>
          <p:cNvPr id="8" name="Slide Number Placeholder 7">
            <a:extLst>
              <a:ext uri="{FF2B5EF4-FFF2-40B4-BE49-F238E27FC236}">
                <a16:creationId xmlns:a16="http://schemas.microsoft.com/office/drawing/2014/main" id="{8F44A959-C2BB-9170-C99C-1A2EDB71B994}"/>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7</a:t>
            </a:fld>
            <a:endParaRPr lang="en-US"/>
          </a:p>
        </p:txBody>
      </p:sp>
      <p:sp>
        <p:nvSpPr>
          <p:cNvPr id="4" name="Content Placeholder 34">
            <a:extLst>
              <a:ext uri="{FF2B5EF4-FFF2-40B4-BE49-F238E27FC236}">
                <a16:creationId xmlns:a16="http://schemas.microsoft.com/office/drawing/2014/main" id="{C5EC6DC9-6C9A-5E7F-208D-4F36F30F2E5D}"/>
              </a:ext>
            </a:extLst>
          </p:cNvPr>
          <p:cNvSpPr txBox="1">
            <a:spLocks/>
          </p:cNvSpPr>
          <p:nvPr/>
        </p:nvSpPr>
        <p:spPr>
          <a:xfrm>
            <a:off x="6565421" y="2541358"/>
            <a:ext cx="5640157" cy="3665583"/>
          </a:xfrm>
          <a:prstGeom prst="rect">
            <a:avLst/>
          </a:prstGeom>
        </p:spPr>
        <p:txBody>
          <a:bodyPr vert="horz" lIns="91440" tIns="0" rIns="91440" bIns="45720" rtlCol="0" anchor="t">
            <a:normAutofit/>
          </a:bodyPr>
          <a:lstStyle>
            <a:lvl1pPr marL="0" indent="0" algn="l" defTabSz="914400" rtl="0" eaLnBrk="1" latinLnBrk="0" hangingPunct="1">
              <a:lnSpc>
                <a:spcPct val="100000"/>
              </a:lnSpc>
              <a:spcBef>
                <a:spcPts val="1000"/>
              </a:spcBef>
              <a:buFont typeface="Arial" panose="020B0604020202020204" pitchFamily="34" charset="0"/>
              <a:buNone/>
              <a:defRPr sz="1800" b="0" kern="1200" spc="50" baseline="0">
                <a:solidFill>
                  <a:schemeClr val="tx1"/>
                </a:solidFill>
                <a:latin typeface="+mn-lt"/>
                <a:ea typeface="+mn-ea"/>
                <a:cs typeface="+mn-cs"/>
              </a:defRPr>
            </a:lvl1pPr>
            <a:lvl2pPr marL="283464"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2pPr>
            <a:lvl3pPr marL="566928"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3pPr>
            <a:lvl4pPr marL="859536"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4pPr>
            <a:lvl5pPr marL="1143000"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US" sz="1600" dirty="0">
                <a:latin typeface="Arial"/>
                <a:cs typeface="Arial"/>
              </a:rPr>
              <a:t>Experienced in digital marketing analytics</a:t>
            </a:r>
            <a:endParaRPr lang="en-US" dirty="0"/>
          </a:p>
          <a:p>
            <a:pPr marL="285750" indent="-285750">
              <a:buFont typeface="Arial" panose="020B0604020202020204" pitchFamily="34" charset="0"/>
              <a:buChar char="•"/>
            </a:pPr>
            <a:r>
              <a:rPr lang="en-US" sz="1600" dirty="0">
                <a:latin typeface="Arial"/>
                <a:cs typeface="Arial"/>
              </a:rPr>
              <a:t>Strong proficiency in Google Ads</a:t>
            </a:r>
            <a:endParaRPr lang="en-US" dirty="0"/>
          </a:p>
          <a:p>
            <a:pPr marL="285750" indent="-285750">
              <a:buFont typeface="Arial" panose="020B0604020202020204" pitchFamily="34" charset="0"/>
              <a:buChar char="•"/>
            </a:pPr>
            <a:r>
              <a:rPr lang="en-US" sz="1600" dirty="0">
                <a:latin typeface="Arial"/>
                <a:cs typeface="Arial"/>
              </a:rPr>
              <a:t>Expertise in interpreting complex data sets and providing actionable insights</a:t>
            </a:r>
            <a:endParaRPr lang="en-US" dirty="0"/>
          </a:p>
          <a:p>
            <a:pPr marL="285750" indent="-285750">
              <a:buFont typeface="Arial" panose="020B0604020202020204" pitchFamily="34" charset="0"/>
              <a:buChar char="•"/>
            </a:pPr>
            <a:r>
              <a:rPr lang="en-US" sz="1600" dirty="0">
                <a:latin typeface="Arial"/>
                <a:cs typeface="Arial"/>
              </a:rPr>
              <a:t>Ability to analyze campaign performance metrics and conduct A/B testing</a:t>
            </a:r>
            <a:endParaRPr lang="en-US" dirty="0"/>
          </a:p>
          <a:p>
            <a:pPr marL="285750" indent="-285750">
              <a:buChar char="•"/>
            </a:pPr>
            <a:r>
              <a:rPr lang="en-US" sz="1600" dirty="0">
                <a:latin typeface="Arial"/>
                <a:cs typeface="Arial"/>
              </a:rPr>
              <a:t>Collaborative mindset to work effectively with PPC Managers, Marketing Managers, and other teams</a:t>
            </a:r>
            <a:endParaRPr lang="en-US" dirty="0"/>
          </a:p>
          <a:p>
            <a:pPr marL="285750" indent="-285750">
              <a:buChar char="•"/>
            </a:pPr>
            <a:endParaRPr lang="en-US" sz="1600" dirty="0">
              <a:latin typeface="Arial"/>
              <a:cs typeface="Arial"/>
            </a:endParaRPr>
          </a:p>
          <a:p>
            <a:pPr marL="285750" indent="-285750">
              <a:buChar char="•"/>
            </a:pPr>
            <a:endParaRPr lang="en-US" sz="1600" dirty="0">
              <a:latin typeface="Arial"/>
              <a:cs typeface="Arial"/>
            </a:endParaRPr>
          </a:p>
          <a:p>
            <a:pPr marL="285750" indent="-285750">
              <a:buChar char="•"/>
            </a:pPr>
            <a:endParaRPr lang="en-US">
              <a:latin typeface="Arial"/>
              <a:cs typeface="Arial"/>
            </a:endParaRPr>
          </a:p>
          <a:p>
            <a:endParaRPr lang="en-US">
              <a:latin typeface="Tenorite"/>
              <a:cs typeface="Arial"/>
            </a:endParaRPr>
          </a:p>
        </p:txBody>
      </p:sp>
      <p:sp>
        <p:nvSpPr>
          <p:cNvPr id="3" name="TextBox 2">
            <a:extLst>
              <a:ext uri="{FF2B5EF4-FFF2-40B4-BE49-F238E27FC236}">
                <a16:creationId xmlns:a16="http://schemas.microsoft.com/office/drawing/2014/main" id="{E7108ED9-3739-6B52-F721-034E655F8A84}"/>
              </a:ext>
            </a:extLst>
          </p:cNvPr>
          <p:cNvSpPr txBox="1"/>
          <p:nvPr/>
        </p:nvSpPr>
        <p:spPr>
          <a:xfrm>
            <a:off x="294161" y="1569720"/>
            <a:ext cx="60913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a:cs typeface="Arial"/>
              </a:rPr>
              <a:t>Digital performance analyst at YNAP</a:t>
            </a:r>
            <a:endParaRPr lang="en-US"/>
          </a:p>
        </p:txBody>
      </p:sp>
      <p:sp>
        <p:nvSpPr>
          <p:cNvPr id="5" name="TextBox 4">
            <a:extLst>
              <a:ext uri="{FF2B5EF4-FFF2-40B4-BE49-F238E27FC236}">
                <a16:creationId xmlns:a16="http://schemas.microsoft.com/office/drawing/2014/main" id="{870143D2-A6E2-23C5-CA01-3E5F28D3980B}"/>
              </a:ext>
            </a:extLst>
          </p:cNvPr>
          <p:cNvSpPr txBox="1"/>
          <p:nvPr/>
        </p:nvSpPr>
        <p:spPr>
          <a:xfrm>
            <a:off x="6390160" y="1569719"/>
            <a:ext cx="60913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a:cs typeface="Arial"/>
              </a:rPr>
              <a:t>Senior PPC analyst at FARFETCH</a:t>
            </a:r>
            <a:endParaRPr lang="en-US"/>
          </a:p>
        </p:txBody>
      </p:sp>
      <p:sp>
        <p:nvSpPr>
          <p:cNvPr id="10" name="Content Placeholder 34">
            <a:extLst>
              <a:ext uri="{FF2B5EF4-FFF2-40B4-BE49-F238E27FC236}">
                <a16:creationId xmlns:a16="http://schemas.microsoft.com/office/drawing/2014/main" id="{89FC3798-50A3-0756-439C-C9268EDA1D04}"/>
              </a:ext>
            </a:extLst>
          </p:cNvPr>
          <p:cNvSpPr txBox="1">
            <a:spLocks/>
          </p:cNvSpPr>
          <p:nvPr/>
        </p:nvSpPr>
        <p:spPr>
          <a:xfrm>
            <a:off x="857609" y="2541357"/>
            <a:ext cx="5712043" cy="3665583"/>
          </a:xfrm>
          <a:prstGeom prst="rect">
            <a:avLst/>
          </a:prstGeom>
        </p:spPr>
        <p:txBody>
          <a:bodyPr vert="horz" lIns="91440" tIns="0" rIns="91440" bIns="45720" rtlCol="0" anchor="t">
            <a:normAutofit/>
          </a:bodyPr>
          <a:lstStyle>
            <a:lvl1pPr marL="0" indent="0" algn="l" defTabSz="914400" rtl="0" eaLnBrk="1" latinLnBrk="0" hangingPunct="1">
              <a:lnSpc>
                <a:spcPct val="100000"/>
              </a:lnSpc>
              <a:spcBef>
                <a:spcPts val="1000"/>
              </a:spcBef>
              <a:buFont typeface="Arial" panose="020B0604020202020204" pitchFamily="34" charset="0"/>
              <a:buNone/>
              <a:defRPr sz="1800" b="0" kern="1200" spc="50" baseline="0">
                <a:solidFill>
                  <a:schemeClr val="tx1"/>
                </a:solidFill>
                <a:latin typeface="+mn-lt"/>
                <a:ea typeface="+mn-ea"/>
                <a:cs typeface="+mn-cs"/>
              </a:defRPr>
            </a:lvl1pPr>
            <a:lvl2pPr marL="283464"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2pPr>
            <a:lvl3pPr marL="566928"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3pPr>
            <a:lvl4pPr marL="859536"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4pPr>
            <a:lvl5pPr marL="1143000"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US" sz="1600" dirty="0">
                <a:latin typeface="Arial"/>
                <a:cs typeface="Arial"/>
              </a:rPr>
              <a:t>Education required: Bachelor's Degree in Marketing or Business Economics</a:t>
            </a:r>
          </a:p>
          <a:p>
            <a:pPr marL="285750" indent="-285750">
              <a:buChar char="•"/>
            </a:pPr>
            <a:r>
              <a:rPr lang="en-US" sz="1600" dirty="0">
                <a:latin typeface="Arial"/>
                <a:cs typeface="Arial"/>
              </a:rPr>
              <a:t>A passion for web marketing and the luxury fashion e-commerce industry</a:t>
            </a:r>
          </a:p>
          <a:p>
            <a:pPr marL="285750" indent="-285750">
              <a:buChar char="•"/>
            </a:pPr>
            <a:r>
              <a:rPr lang="en-US" sz="1600" dirty="0">
                <a:latin typeface="Arial"/>
                <a:cs typeface="Arial"/>
              </a:rPr>
              <a:t>Strong analytical skills with the ability to interpret complex data sets</a:t>
            </a:r>
          </a:p>
          <a:p>
            <a:pPr marL="285750" indent="-285750">
              <a:buChar char="•"/>
            </a:pPr>
            <a:r>
              <a:rPr lang="en-US" sz="1600" dirty="0">
                <a:latin typeface="Arial"/>
                <a:cs typeface="Arial"/>
              </a:rPr>
              <a:t>Great organizational skills and ability to manage multiple high-priority projects at the same time</a:t>
            </a:r>
          </a:p>
          <a:p>
            <a:pPr marL="285750" indent="-285750">
              <a:buChar char="•"/>
            </a:pPr>
            <a:r>
              <a:rPr lang="en-US" sz="1600" dirty="0">
                <a:latin typeface="Arial"/>
                <a:cs typeface="Arial"/>
              </a:rPr>
              <a:t>Results-oriented mindset with a focus on achieving and exceeding KPI</a:t>
            </a:r>
          </a:p>
          <a:p>
            <a:pPr marL="285750" indent="-285750">
              <a:buChar char="•"/>
            </a:pPr>
            <a:r>
              <a:rPr lang="en-US" sz="1600" dirty="0">
                <a:latin typeface="Arial"/>
                <a:cs typeface="Arial"/>
              </a:rPr>
              <a:t>Able to work in a team as well as independently</a:t>
            </a:r>
          </a:p>
          <a:p>
            <a:endParaRPr lang="en-US" sz="1600" dirty="0">
              <a:latin typeface="Arial"/>
              <a:cs typeface="Arial"/>
            </a:endParaRPr>
          </a:p>
          <a:p>
            <a:pPr marL="285750" indent="-285750">
              <a:buChar char="•"/>
            </a:pPr>
            <a:endParaRPr lang="en-US" sz="1600">
              <a:latin typeface="Arial"/>
              <a:cs typeface="Arial"/>
            </a:endParaRPr>
          </a:p>
          <a:p>
            <a:pPr marL="285750" indent="-285750">
              <a:buChar char="•"/>
            </a:pPr>
            <a:endParaRPr lang="en-US">
              <a:latin typeface="Arial"/>
              <a:cs typeface="Arial"/>
            </a:endParaRPr>
          </a:p>
          <a:p>
            <a:endParaRPr lang="en-US">
              <a:latin typeface="Tenorite"/>
              <a:cs typeface="Arial"/>
            </a:endParaRPr>
          </a:p>
        </p:txBody>
      </p:sp>
    </p:spTree>
    <p:extLst>
      <p:ext uri="{BB962C8B-B14F-4D97-AF65-F5344CB8AC3E}">
        <p14:creationId xmlns:p14="http://schemas.microsoft.com/office/powerpoint/2010/main" val="4224610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7D9B3-B64F-656A-0D99-161A6C0F518F}"/>
              </a:ext>
            </a:extLst>
          </p:cNvPr>
          <p:cNvSpPr>
            <a:spLocks noGrp="1"/>
          </p:cNvSpPr>
          <p:nvPr>
            <p:ph type="title"/>
          </p:nvPr>
        </p:nvSpPr>
        <p:spPr>
          <a:xfrm>
            <a:off x="1341120" y="271254"/>
            <a:ext cx="9996440" cy="1004483"/>
          </a:xfrm>
        </p:spPr>
        <p:txBody>
          <a:bodyPr/>
          <a:lstStyle/>
          <a:p>
            <a:r>
              <a:rPr lang="en-US">
                <a:latin typeface="Arial"/>
                <a:cs typeface="Arial"/>
              </a:rPr>
              <a:t>Required skills</a:t>
            </a:r>
            <a:endParaRPr lang="en-US"/>
          </a:p>
        </p:txBody>
      </p:sp>
      <p:sp>
        <p:nvSpPr>
          <p:cNvPr id="36" name="Content Placeholder 35">
            <a:extLst>
              <a:ext uri="{FF2B5EF4-FFF2-40B4-BE49-F238E27FC236}">
                <a16:creationId xmlns:a16="http://schemas.microsoft.com/office/drawing/2014/main" id="{E71298F0-74F1-FECA-0F02-495F9A2EBA7B}"/>
              </a:ext>
            </a:extLst>
          </p:cNvPr>
          <p:cNvSpPr>
            <a:spLocks noGrp="1"/>
          </p:cNvSpPr>
          <p:nvPr>
            <p:ph sz="half" idx="15"/>
          </p:nvPr>
        </p:nvSpPr>
        <p:spPr>
          <a:xfrm>
            <a:off x="708517" y="2471884"/>
            <a:ext cx="5167031" cy="3884824"/>
          </a:xfrm>
        </p:spPr>
        <p:txBody>
          <a:bodyPr vert="horz" lIns="91440" tIns="0" rIns="91440" bIns="45720" rtlCol="0" anchor="t">
            <a:normAutofit/>
          </a:bodyPr>
          <a:lstStyle/>
          <a:p>
            <a:pPr marL="285750" indent="-285750">
              <a:buFont typeface="Arial"/>
              <a:buChar char="•"/>
            </a:pPr>
            <a:r>
              <a:rPr lang="en-US" sz="1600" b="1" dirty="0">
                <a:latin typeface="Arial"/>
                <a:cs typeface="Arial"/>
              </a:rPr>
              <a:t>Technical skills</a:t>
            </a:r>
            <a:br>
              <a:rPr lang="en-US" sz="1600" b="1" dirty="0">
                <a:latin typeface="Arial"/>
                <a:cs typeface="Arial"/>
              </a:rPr>
            </a:br>
            <a:r>
              <a:rPr lang="en-US" sz="1600" dirty="0">
                <a:latin typeface="Arial"/>
                <a:cs typeface="Arial"/>
              </a:rPr>
              <a:t>-   Proficiency in Google Ads, Bing Ads, Facebook Business Manager</a:t>
            </a:r>
            <a:br>
              <a:rPr lang="en-US" sz="1600" dirty="0">
                <a:latin typeface="Arial"/>
                <a:cs typeface="Arial"/>
              </a:rPr>
            </a:br>
            <a:r>
              <a:rPr lang="en-US" sz="1600" dirty="0">
                <a:latin typeface="Arial"/>
                <a:cs typeface="Arial"/>
              </a:rPr>
              <a:t>-  Strong command of MS Office, Excel and PowerPoint</a:t>
            </a:r>
            <a:br>
              <a:rPr lang="en-US" sz="1600" dirty="0">
                <a:latin typeface="Arial"/>
                <a:cs typeface="Arial"/>
              </a:rPr>
            </a:br>
            <a:r>
              <a:rPr lang="en-US" sz="1600" dirty="0">
                <a:latin typeface="Arial"/>
                <a:cs typeface="Arial"/>
              </a:rPr>
              <a:t>-  Advanced Excel and PowerPoint skills for data analysis and reporting</a:t>
            </a:r>
            <a:br>
              <a:rPr lang="en-US" sz="1600" dirty="0">
                <a:latin typeface="Arial"/>
                <a:cs typeface="Arial"/>
              </a:rPr>
            </a:br>
            <a:r>
              <a:rPr lang="en-US" sz="1600" dirty="0">
                <a:latin typeface="Arial"/>
                <a:cs typeface="Arial"/>
              </a:rPr>
              <a:t>-  Knowledge of Smartly and Criteo is desirable</a:t>
            </a:r>
          </a:p>
          <a:p>
            <a:pPr marL="285750" indent="-285750">
              <a:buFont typeface="Arial"/>
              <a:buChar char="•"/>
            </a:pPr>
            <a:r>
              <a:rPr lang="en-US" sz="1600" b="1" dirty="0">
                <a:latin typeface="Arial"/>
                <a:cs typeface="Arial"/>
              </a:rPr>
              <a:t>Soft skills</a:t>
            </a:r>
            <a:br>
              <a:rPr lang="en-US" sz="1600" b="1" dirty="0">
                <a:latin typeface="Arial"/>
                <a:cs typeface="Arial"/>
              </a:rPr>
            </a:br>
            <a:r>
              <a:rPr lang="en-US" sz="1600" dirty="0">
                <a:latin typeface="Arial"/>
                <a:cs typeface="Arial"/>
              </a:rPr>
              <a:t>-  Great communication skills</a:t>
            </a:r>
            <a:br>
              <a:rPr lang="en-US" sz="1600" dirty="0">
                <a:latin typeface="Arial"/>
                <a:cs typeface="Arial"/>
              </a:rPr>
            </a:br>
            <a:r>
              <a:rPr lang="en-US" sz="1600" dirty="0">
                <a:latin typeface="Arial"/>
                <a:cs typeface="Arial"/>
              </a:rPr>
              <a:t>-  Attention to details</a:t>
            </a:r>
            <a:br>
              <a:rPr lang="en-US" sz="1600" dirty="0">
                <a:latin typeface="Arial"/>
                <a:cs typeface="Arial"/>
              </a:rPr>
            </a:br>
            <a:r>
              <a:rPr lang="en-US" sz="1600" dirty="0">
                <a:latin typeface="Arial"/>
                <a:cs typeface="Arial"/>
              </a:rPr>
              <a:t>-  Time management</a:t>
            </a:r>
            <a:br>
              <a:rPr lang="en-US" sz="1600" dirty="0">
                <a:latin typeface="Arial"/>
                <a:cs typeface="Arial"/>
              </a:rPr>
            </a:br>
            <a:r>
              <a:rPr lang="en-US" sz="1600" dirty="0">
                <a:latin typeface="Arial"/>
                <a:cs typeface="Arial"/>
              </a:rPr>
              <a:t>-  Problem solving</a:t>
            </a:r>
            <a:br>
              <a:rPr lang="en-US" sz="1600" dirty="0">
                <a:latin typeface="Arial"/>
                <a:cs typeface="Arial"/>
              </a:rPr>
            </a:br>
            <a:r>
              <a:rPr lang="en-US" sz="1600" dirty="0">
                <a:latin typeface="Arial"/>
                <a:cs typeface="Arial"/>
              </a:rPr>
              <a:t>-  Critical thinking</a:t>
            </a:r>
          </a:p>
          <a:p>
            <a:pPr marL="285750" indent="-285750">
              <a:buFont typeface="Arial"/>
              <a:buChar char="•"/>
            </a:pPr>
            <a:endParaRPr lang="en-US">
              <a:latin typeface="Arial"/>
              <a:cs typeface="Arial"/>
            </a:endParaRPr>
          </a:p>
        </p:txBody>
      </p:sp>
      <p:sp>
        <p:nvSpPr>
          <p:cNvPr id="68" name="Slide Number Placeholder 67">
            <a:extLst>
              <a:ext uri="{FF2B5EF4-FFF2-40B4-BE49-F238E27FC236}">
                <a16:creationId xmlns:a16="http://schemas.microsoft.com/office/drawing/2014/main" id="{AA0ACADD-CC4E-851C-DA07-C22DB97FA23E}"/>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8</a:t>
            </a:fld>
            <a:endParaRPr lang="en-US"/>
          </a:p>
        </p:txBody>
      </p:sp>
      <p:sp>
        <p:nvSpPr>
          <p:cNvPr id="6" name="Content Placeholder 35">
            <a:extLst>
              <a:ext uri="{FF2B5EF4-FFF2-40B4-BE49-F238E27FC236}">
                <a16:creationId xmlns:a16="http://schemas.microsoft.com/office/drawing/2014/main" id="{EC245B70-8B78-A7E7-19D6-22EC909B8CD2}"/>
              </a:ext>
            </a:extLst>
          </p:cNvPr>
          <p:cNvSpPr txBox="1">
            <a:spLocks/>
          </p:cNvSpPr>
          <p:nvPr/>
        </p:nvSpPr>
        <p:spPr>
          <a:xfrm>
            <a:off x="5878614" y="2466133"/>
            <a:ext cx="5181409" cy="3884824"/>
          </a:xfrm>
          <a:prstGeom prst="rect">
            <a:avLst/>
          </a:prstGeom>
        </p:spPr>
        <p:txBody>
          <a:bodyPr vert="horz" lIns="91440" tIns="0" rIns="91440" bIns="45720" rtlCol="0" anchor="t">
            <a:noAutofit/>
          </a:bodyPr>
          <a:lstStyle>
            <a:lvl1pPr marL="283464" indent="-283464" algn="l" defTabSz="914400" rtl="0" eaLnBrk="1" latinLnBrk="0" hangingPunct="1">
              <a:lnSpc>
                <a:spcPct val="100000"/>
              </a:lnSpc>
              <a:spcBef>
                <a:spcPts val="1000"/>
              </a:spcBef>
              <a:buFont typeface="+mj-lt"/>
              <a:buAutoNum type="arabicPeriod"/>
              <a:defRPr sz="1800" b="0" kern="1200" spc="50" baseline="0">
                <a:solidFill>
                  <a:schemeClr val="tx1"/>
                </a:solidFill>
                <a:latin typeface="+mn-lt"/>
                <a:ea typeface="+mn-ea"/>
                <a:cs typeface="+mn-cs"/>
              </a:defRPr>
            </a:lvl1pPr>
            <a:lvl2pPr marL="566928" indent="-342900" algn="l" defTabSz="914400" rtl="0" eaLnBrk="1" latinLnBrk="0" hangingPunct="1">
              <a:lnSpc>
                <a:spcPct val="100000"/>
              </a:lnSpc>
              <a:spcBef>
                <a:spcPts val="1000"/>
              </a:spcBef>
              <a:buFont typeface="+mj-lt"/>
              <a:buAutoNum type="alphaLcPeriod"/>
              <a:defRPr sz="1800" kern="1200" spc="50" baseline="0">
                <a:solidFill>
                  <a:schemeClr val="tx1"/>
                </a:solidFill>
                <a:latin typeface="+mn-lt"/>
                <a:ea typeface="+mn-ea"/>
                <a:cs typeface="+mn-cs"/>
              </a:defRPr>
            </a:lvl2pPr>
            <a:lvl3pPr marL="850392" indent="-342900" algn="l" defTabSz="914400" rtl="0" eaLnBrk="1" latinLnBrk="0" hangingPunct="1">
              <a:lnSpc>
                <a:spcPct val="100000"/>
              </a:lnSpc>
              <a:spcBef>
                <a:spcPts val="1000"/>
              </a:spcBef>
              <a:buFont typeface="+mj-lt"/>
              <a:buAutoNum type="arabicParenR"/>
              <a:defRPr sz="1800" kern="1200" spc="50" baseline="0">
                <a:solidFill>
                  <a:schemeClr val="tx1"/>
                </a:solidFill>
                <a:latin typeface="+mn-lt"/>
                <a:ea typeface="+mn-ea"/>
                <a:cs typeface="+mn-cs"/>
              </a:defRPr>
            </a:lvl3pPr>
            <a:lvl4pPr marL="1042416" indent="-342900" algn="l" defTabSz="914400" rtl="0" eaLnBrk="1" latinLnBrk="0" hangingPunct="1">
              <a:lnSpc>
                <a:spcPct val="100000"/>
              </a:lnSpc>
              <a:spcBef>
                <a:spcPts val="1000"/>
              </a:spcBef>
              <a:buFont typeface="+mj-lt"/>
              <a:buAutoNum type="alphaLcParenR"/>
              <a:defRPr sz="1800" kern="1200" spc="50" baseline="0">
                <a:solidFill>
                  <a:schemeClr val="tx1"/>
                </a:solidFill>
                <a:latin typeface="+mn-lt"/>
                <a:ea typeface="+mn-ea"/>
                <a:cs typeface="+mn-cs"/>
              </a:defRPr>
            </a:lvl4pPr>
            <a:lvl5pPr marL="1074420" indent="-400050" algn="l" defTabSz="914400" rtl="0" eaLnBrk="1" latinLnBrk="0" hangingPunct="1">
              <a:lnSpc>
                <a:spcPct val="100000"/>
              </a:lnSpc>
              <a:spcBef>
                <a:spcPts val="1000"/>
              </a:spcBef>
              <a:buFont typeface="+mj-lt"/>
              <a:buAutoNum type="romanLcPeriod"/>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a:buChar char="•"/>
            </a:pPr>
            <a:r>
              <a:rPr lang="en-US" sz="1600" b="1" dirty="0">
                <a:latin typeface="Arial"/>
                <a:cs typeface="Arial"/>
              </a:rPr>
              <a:t>Technical skills: </a:t>
            </a:r>
            <a:br>
              <a:rPr lang="en-US" sz="1600" b="1" dirty="0">
                <a:latin typeface="Arial"/>
                <a:cs typeface="Arial"/>
              </a:rPr>
            </a:br>
            <a:r>
              <a:rPr lang="en-US" sz="1600" dirty="0">
                <a:latin typeface="Arial"/>
                <a:cs typeface="Arial"/>
              </a:rPr>
              <a:t>-  Advanced Excel, Google Ads and Google Big Query proficiency</a:t>
            </a:r>
            <a:br>
              <a:rPr lang="en-US" sz="1600" dirty="0">
                <a:latin typeface="Arial"/>
                <a:cs typeface="Arial"/>
              </a:rPr>
            </a:br>
            <a:r>
              <a:rPr lang="en-US" sz="1600" dirty="0">
                <a:latin typeface="Arial"/>
                <a:cs typeface="Arial"/>
              </a:rPr>
              <a:t>-  Statistical analysis and A/B testing methodologies</a:t>
            </a:r>
            <a:endParaRPr lang="en-US" dirty="0">
              <a:latin typeface="Tenorite"/>
              <a:cs typeface="Arial"/>
            </a:endParaRPr>
          </a:p>
          <a:p>
            <a:pPr marL="285750" indent="-285750">
              <a:buFont typeface="Arial"/>
              <a:buChar char="•"/>
            </a:pPr>
            <a:r>
              <a:rPr lang="en-US" sz="1600" b="1" dirty="0">
                <a:latin typeface="Arial"/>
                <a:cs typeface="Arial"/>
              </a:rPr>
              <a:t>Soft skills: </a:t>
            </a:r>
            <a:br>
              <a:rPr lang="en-US" sz="1600" b="1" dirty="0">
                <a:latin typeface="Arial"/>
                <a:cs typeface="Arial"/>
              </a:rPr>
            </a:br>
            <a:r>
              <a:rPr lang="en-US" sz="1600" dirty="0">
                <a:latin typeface="Arial"/>
                <a:cs typeface="Arial"/>
              </a:rPr>
              <a:t>-  Strong analytical thinking and problem-solving abilities</a:t>
            </a:r>
            <a:br>
              <a:rPr lang="en-US" sz="1600" dirty="0">
                <a:latin typeface="Arial"/>
                <a:cs typeface="Arial"/>
              </a:rPr>
            </a:br>
            <a:r>
              <a:rPr lang="en-US" sz="1600" dirty="0">
                <a:latin typeface="Arial"/>
                <a:cs typeface="Arial"/>
              </a:rPr>
              <a:t>-  Excellent communication skills </a:t>
            </a:r>
            <a:br>
              <a:rPr lang="en-US" sz="1600" dirty="0">
                <a:latin typeface="Arial"/>
                <a:cs typeface="Arial"/>
              </a:rPr>
            </a:br>
            <a:r>
              <a:rPr lang="en-US" sz="1600" dirty="0">
                <a:latin typeface="Arial"/>
                <a:cs typeface="Arial"/>
              </a:rPr>
              <a:t>-  Ability to work collaboratively with a diverse team</a:t>
            </a:r>
            <a:br>
              <a:rPr lang="en-US" sz="1600" dirty="0">
                <a:latin typeface="Arial"/>
                <a:cs typeface="Arial"/>
              </a:rPr>
            </a:br>
            <a:r>
              <a:rPr lang="en-US" sz="1600" dirty="0">
                <a:latin typeface="Arial"/>
                <a:cs typeface="Arial"/>
              </a:rPr>
              <a:t>-  Attention to detail, especially in data analysis and reporting</a:t>
            </a:r>
          </a:p>
          <a:p>
            <a:pPr marL="285750" indent="-285750">
              <a:buFont typeface="Arial"/>
              <a:buChar char="•"/>
            </a:pPr>
            <a:endParaRPr lang="en-US" sz="1600" dirty="0">
              <a:latin typeface="Arial"/>
              <a:cs typeface="Arial"/>
            </a:endParaRPr>
          </a:p>
          <a:p>
            <a:pPr marL="285750" indent="-285750">
              <a:buFont typeface="Arial"/>
              <a:buChar char="•"/>
            </a:pPr>
            <a:endParaRPr lang="en-US" sz="1600" dirty="0">
              <a:latin typeface="Arial"/>
              <a:cs typeface="Arial"/>
            </a:endParaRPr>
          </a:p>
        </p:txBody>
      </p:sp>
      <p:sp>
        <p:nvSpPr>
          <p:cNvPr id="5" name="TextBox 4">
            <a:extLst>
              <a:ext uri="{FF2B5EF4-FFF2-40B4-BE49-F238E27FC236}">
                <a16:creationId xmlns:a16="http://schemas.microsoft.com/office/drawing/2014/main" id="{197F4E8C-04CF-566E-7DA1-CAE9995AC794}"/>
              </a:ext>
            </a:extLst>
          </p:cNvPr>
          <p:cNvSpPr txBox="1"/>
          <p:nvPr/>
        </p:nvSpPr>
        <p:spPr>
          <a:xfrm>
            <a:off x="251029" y="1713494"/>
            <a:ext cx="60913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a:cs typeface="Arial"/>
              </a:rPr>
              <a:t>Digital performance analyst at YNAP</a:t>
            </a:r>
            <a:endParaRPr lang="en-US"/>
          </a:p>
        </p:txBody>
      </p:sp>
      <p:sp>
        <p:nvSpPr>
          <p:cNvPr id="8" name="TextBox 7">
            <a:extLst>
              <a:ext uri="{FF2B5EF4-FFF2-40B4-BE49-F238E27FC236}">
                <a16:creationId xmlns:a16="http://schemas.microsoft.com/office/drawing/2014/main" id="{2E2F9B88-EE8E-45BE-1422-57D48F07CB4B}"/>
              </a:ext>
            </a:extLst>
          </p:cNvPr>
          <p:cNvSpPr txBox="1"/>
          <p:nvPr/>
        </p:nvSpPr>
        <p:spPr>
          <a:xfrm>
            <a:off x="5872576" y="1713493"/>
            <a:ext cx="60913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a:cs typeface="Arial"/>
              </a:rPr>
              <a:t>Senior PPC analyst at FARFETCH</a:t>
            </a:r>
            <a:endParaRPr lang="en-US"/>
          </a:p>
        </p:txBody>
      </p:sp>
    </p:spTree>
    <p:extLst>
      <p:ext uri="{BB962C8B-B14F-4D97-AF65-F5344CB8AC3E}">
        <p14:creationId xmlns:p14="http://schemas.microsoft.com/office/powerpoint/2010/main" val="2989028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2E6A-35EC-1B8E-0FD7-8C67870ACA64}"/>
              </a:ext>
            </a:extLst>
          </p:cNvPr>
          <p:cNvSpPr>
            <a:spLocks noGrp="1"/>
          </p:cNvSpPr>
          <p:nvPr>
            <p:ph type="title"/>
          </p:nvPr>
        </p:nvSpPr>
        <p:spPr>
          <a:xfrm>
            <a:off x="2933700" y="540206"/>
            <a:ext cx="8405723" cy="688182"/>
          </a:xfrm>
        </p:spPr>
        <p:txBody>
          <a:bodyPr>
            <a:normAutofit/>
          </a:bodyPr>
          <a:lstStyle/>
          <a:p>
            <a:r>
              <a:rPr lang="en-US">
                <a:latin typeface="Arial"/>
                <a:cs typeface="Arial"/>
              </a:rPr>
              <a:t>Salary and working conditions</a:t>
            </a:r>
            <a:endParaRPr lang="en-US"/>
          </a:p>
        </p:txBody>
      </p:sp>
      <p:sp>
        <p:nvSpPr>
          <p:cNvPr id="8" name="Slide Number Placeholder 7">
            <a:extLst>
              <a:ext uri="{FF2B5EF4-FFF2-40B4-BE49-F238E27FC236}">
                <a16:creationId xmlns:a16="http://schemas.microsoft.com/office/drawing/2014/main" id="{8F44A959-C2BB-9170-C99C-1A2EDB71B994}"/>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9</a:t>
            </a:fld>
            <a:endParaRPr lang="en-US"/>
          </a:p>
        </p:txBody>
      </p:sp>
      <p:sp>
        <p:nvSpPr>
          <p:cNvPr id="4" name="Content Placeholder 34">
            <a:extLst>
              <a:ext uri="{FF2B5EF4-FFF2-40B4-BE49-F238E27FC236}">
                <a16:creationId xmlns:a16="http://schemas.microsoft.com/office/drawing/2014/main" id="{C5EC6DC9-6C9A-5E7F-208D-4F36F30F2E5D}"/>
              </a:ext>
            </a:extLst>
          </p:cNvPr>
          <p:cNvSpPr txBox="1">
            <a:spLocks/>
          </p:cNvSpPr>
          <p:nvPr/>
        </p:nvSpPr>
        <p:spPr>
          <a:xfrm>
            <a:off x="6551044" y="2728263"/>
            <a:ext cx="5640157" cy="3493055"/>
          </a:xfrm>
          <a:prstGeom prst="rect">
            <a:avLst/>
          </a:prstGeom>
        </p:spPr>
        <p:txBody>
          <a:bodyPr vert="horz" lIns="91440" tIns="0" rIns="91440" bIns="45720" rtlCol="0" anchor="t">
            <a:normAutofit/>
          </a:bodyPr>
          <a:lstStyle>
            <a:lvl1pPr marL="0" indent="0" algn="l" defTabSz="914400" rtl="0" eaLnBrk="1" latinLnBrk="0" hangingPunct="1">
              <a:lnSpc>
                <a:spcPct val="100000"/>
              </a:lnSpc>
              <a:spcBef>
                <a:spcPts val="1000"/>
              </a:spcBef>
              <a:buFont typeface="Arial" panose="020B0604020202020204" pitchFamily="34" charset="0"/>
              <a:buNone/>
              <a:defRPr sz="1800" b="0" kern="1200" spc="50" baseline="0">
                <a:solidFill>
                  <a:schemeClr val="tx1"/>
                </a:solidFill>
                <a:latin typeface="+mn-lt"/>
                <a:ea typeface="+mn-ea"/>
                <a:cs typeface="+mn-cs"/>
              </a:defRPr>
            </a:lvl1pPr>
            <a:lvl2pPr marL="283464"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2pPr>
            <a:lvl3pPr marL="566928"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3pPr>
            <a:lvl4pPr marL="859536"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4pPr>
            <a:lvl5pPr marL="1143000"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US" sz="1600" dirty="0">
                <a:latin typeface="Arial"/>
                <a:cs typeface="Arial"/>
              </a:rPr>
              <a:t>Salary range: £43.000 - £46.000</a:t>
            </a:r>
            <a:endParaRPr lang="en-US" dirty="0"/>
          </a:p>
          <a:p>
            <a:pPr marL="285750" indent="-285750">
              <a:buFont typeface="Arial" panose="020B0604020202020204" pitchFamily="34" charset="0"/>
              <a:buChar char="•"/>
            </a:pPr>
            <a:r>
              <a:rPr lang="en-US" sz="1600" dirty="0">
                <a:latin typeface="Arial"/>
                <a:cs typeface="Arial"/>
              </a:rPr>
              <a:t>Benefits package including:</a:t>
            </a:r>
            <a:br>
              <a:rPr lang="en-US" sz="1600" dirty="0">
                <a:latin typeface="Arial"/>
                <a:cs typeface="Arial"/>
              </a:rPr>
            </a:br>
            <a:r>
              <a:rPr lang="en-US" sz="1600" dirty="0">
                <a:latin typeface="Arial"/>
                <a:cs typeface="Arial"/>
              </a:rPr>
              <a:t>-  Private Medical Insurance, Dental Insurance, Gym Memberships, Pension scheme and more</a:t>
            </a:r>
            <a:endParaRPr lang="en-US" dirty="0">
              <a:latin typeface="Tenorite"/>
              <a:cs typeface="Arial"/>
            </a:endParaRPr>
          </a:p>
          <a:p>
            <a:pPr marL="285750" indent="-285750">
              <a:buFont typeface="Arial" panose="020B0604020202020204" pitchFamily="34" charset="0"/>
              <a:buChar char="•"/>
            </a:pPr>
            <a:r>
              <a:rPr lang="en-US" sz="1600" dirty="0">
                <a:latin typeface="Arial"/>
                <a:cs typeface="Arial"/>
              </a:rPr>
              <a:t>Critical Illness Insurance and Life Assurance</a:t>
            </a:r>
            <a:endParaRPr lang="en-US" dirty="0"/>
          </a:p>
          <a:p>
            <a:pPr marL="285750" indent="-285750">
              <a:buFont typeface="Arial" panose="020B0604020202020204" pitchFamily="34" charset="0"/>
              <a:buChar char="•"/>
            </a:pPr>
            <a:r>
              <a:rPr lang="en-US" sz="1600" dirty="0">
                <a:latin typeface="Arial"/>
                <a:cs typeface="Arial"/>
              </a:rPr>
              <a:t>Flexible working environment </a:t>
            </a:r>
            <a:br>
              <a:rPr lang="en-US" dirty="0"/>
            </a:br>
            <a:endParaRPr lang="en-US"/>
          </a:p>
          <a:p>
            <a:pPr marL="285750" indent="-285750">
              <a:buChar char="•"/>
            </a:pPr>
            <a:endParaRPr lang="en-US" sz="1600">
              <a:latin typeface="Arial"/>
              <a:cs typeface="Arial"/>
            </a:endParaRPr>
          </a:p>
          <a:p>
            <a:pPr marL="285750" indent="-285750">
              <a:buChar char="•"/>
            </a:pPr>
            <a:endParaRPr lang="en-US">
              <a:latin typeface="Arial"/>
              <a:cs typeface="Arial"/>
            </a:endParaRPr>
          </a:p>
          <a:p>
            <a:endParaRPr lang="en-US">
              <a:latin typeface="Tenorite"/>
              <a:cs typeface="Arial"/>
            </a:endParaRPr>
          </a:p>
        </p:txBody>
      </p:sp>
      <p:sp>
        <p:nvSpPr>
          <p:cNvPr id="3" name="TextBox 2">
            <a:extLst>
              <a:ext uri="{FF2B5EF4-FFF2-40B4-BE49-F238E27FC236}">
                <a16:creationId xmlns:a16="http://schemas.microsoft.com/office/drawing/2014/main" id="{E7108ED9-3739-6B52-F721-034E655F8A84}"/>
              </a:ext>
            </a:extLst>
          </p:cNvPr>
          <p:cNvSpPr txBox="1"/>
          <p:nvPr/>
        </p:nvSpPr>
        <p:spPr>
          <a:xfrm>
            <a:off x="294161" y="1771003"/>
            <a:ext cx="60913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a:cs typeface="Arial"/>
              </a:rPr>
              <a:t>Digital performance analyst at YNAP</a:t>
            </a:r>
            <a:endParaRPr lang="en-US"/>
          </a:p>
        </p:txBody>
      </p:sp>
      <p:sp>
        <p:nvSpPr>
          <p:cNvPr id="5" name="TextBox 4">
            <a:extLst>
              <a:ext uri="{FF2B5EF4-FFF2-40B4-BE49-F238E27FC236}">
                <a16:creationId xmlns:a16="http://schemas.microsoft.com/office/drawing/2014/main" id="{870143D2-A6E2-23C5-CA01-3E5F28D3980B}"/>
              </a:ext>
            </a:extLst>
          </p:cNvPr>
          <p:cNvSpPr txBox="1"/>
          <p:nvPr/>
        </p:nvSpPr>
        <p:spPr>
          <a:xfrm>
            <a:off x="6390160" y="1771002"/>
            <a:ext cx="60913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a:cs typeface="Arial"/>
              </a:rPr>
              <a:t>Senior PPC analyst at FARFETCH</a:t>
            </a:r>
            <a:endParaRPr lang="en-US"/>
          </a:p>
        </p:txBody>
      </p:sp>
      <p:sp>
        <p:nvSpPr>
          <p:cNvPr id="10" name="Content Placeholder 34">
            <a:extLst>
              <a:ext uri="{FF2B5EF4-FFF2-40B4-BE49-F238E27FC236}">
                <a16:creationId xmlns:a16="http://schemas.microsoft.com/office/drawing/2014/main" id="{89FC3798-50A3-0756-439C-C9268EDA1D04}"/>
              </a:ext>
            </a:extLst>
          </p:cNvPr>
          <p:cNvSpPr txBox="1">
            <a:spLocks/>
          </p:cNvSpPr>
          <p:nvPr/>
        </p:nvSpPr>
        <p:spPr>
          <a:xfrm>
            <a:off x="857609" y="2728262"/>
            <a:ext cx="5712043" cy="3493054"/>
          </a:xfrm>
          <a:prstGeom prst="rect">
            <a:avLst/>
          </a:prstGeom>
        </p:spPr>
        <p:txBody>
          <a:bodyPr vert="horz" lIns="91440" tIns="0" rIns="91440" bIns="45720" rtlCol="0" anchor="t">
            <a:normAutofit/>
          </a:bodyPr>
          <a:lstStyle>
            <a:lvl1pPr marL="0" indent="0" algn="l" defTabSz="914400" rtl="0" eaLnBrk="1" latinLnBrk="0" hangingPunct="1">
              <a:lnSpc>
                <a:spcPct val="100000"/>
              </a:lnSpc>
              <a:spcBef>
                <a:spcPts val="1000"/>
              </a:spcBef>
              <a:buFont typeface="Arial" panose="020B0604020202020204" pitchFamily="34" charset="0"/>
              <a:buNone/>
              <a:defRPr sz="1800" b="0" kern="1200" spc="50" baseline="0">
                <a:solidFill>
                  <a:schemeClr val="tx1"/>
                </a:solidFill>
                <a:latin typeface="+mn-lt"/>
                <a:ea typeface="+mn-ea"/>
                <a:cs typeface="+mn-cs"/>
              </a:defRPr>
            </a:lvl1pPr>
            <a:lvl2pPr marL="283464"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2pPr>
            <a:lvl3pPr marL="566928"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3pPr>
            <a:lvl4pPr marL="859536"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4pPr>
            <a:lvl5pPr marL="1143000"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US" sz="1600" dirty="0">
                <a:latin typeface="Arial"/>
                <a:cs typeface="Arial"/>
              </a:rPr>
              <a:t>Salary range: £28.000 - £33.000 per year (based on experience and market rates)</a:t>
            </a:r>
            <a:endParaRPr lang="en-US" sz="1200" dirty="0">
              <a:latin typeface="Arial"/>
              <a:cs typeface="Arial"/>
            </a:endParaRPr>
          </a:p>
          <a:p>
            <a:pPr marL="285750" indent="-285750">
              <a:buFont typeface="Arial" panose="020B0604020202020204" pitchFamily="34" charset="0"/>
              <a:buChar char="•"/>
            </a:pPr>
            <a:r>
              <a:rPr lang="en-US" sz="1600" dirty="0">
                <a:latin typeface="Arial"/>
                <a:cs typeface="Arial"/>
              </a:rPr>
              <a:t>Performance bonus between £1000 - £2000 per year</a:t>
            </a:r>
            <a:endParaRPr lang="en-US" sz="1200" dirty="0">
              <a:latin typeface="Arial"/>
              <a:cs typeface="Arial"/>
            </a:endParaRPr>
          </a:p>
          <a:p>
            <a:pPr marL="285750" indent="-285750">
              <a:buChar char="•"/>
            </a:pPr>
            <a:r>
              <a:rPr lang="en-US" sz="1600" dirty="0">
                <a:latin typeface="Arial"/>
                <a:cs typeface="Arial"/>
              </a:rPr>
              <a:t>Benefits package including:</a:t>
            </a:r>
            <a:br>
              <a:rPr lang="en-US" sz="1600" dirty="0">
                <a:latin typeface="Arial"/>
                <a:cs typeface="Arial"/>
              </a:rPr>
            </a:br>
            <a:r>
              <a:rPr lang="en-US" sz="1600" dirty="0">
                <a:latin typeface="Arial"/>
                <a:cs typeface="Arial"/>
              </a:rPr>
              <a:t>-  Staff discount on YNAP websites</a:t>
            </a:r>
            <a:br>
              <a:rPr lang="en-US" sz="1600" dirty="0">
                <a:latin typeface="Arial"/>
                <a:cs typeface="Arial"/>
              </a:rPr>
            </a:br>
            <a:r>
              <a:rPr lang="en-US" sz="1600">
                <a:latin typeface="Arial"/>
                <a:cs typeface="Arial"/>
              </a:rPr>
              <a:t>-  Paid sick leave</a:t>
            </a:r>
            <a:br>
              <a:rPr lang="en-US" sz="1600" dirty="0">
                <a:latin typeface="Arial"/>
                <a:cs typeface="Arial"/>
              </a:rPr>
            </a:br>
            <a:r>
              <a:rPr lang="en-US" sz="1600" dirty="0">
                <a:latin typeface="Arial"/>
                <a:cs typeface="Arial"/>
              </a:rPr>
              <a:t>- Pension package </a:t>
            </a:r>
            <a:r>
              <a:rPr lang="en-US" sz="1200" dirty="0">
                <a:latin typeface="Arial"/>
                <a:cs typeface="Arial"/>
              </a:rPr>
              <a:t>(YNAP Digital Marketing Specialist Salaries n/a)</a:t>
            </a:r>
          </a:p>
          <a:p>
            <a:pPr marL="285750" indent="-285750">
              <a:buChar char="•"/>
            </a:pPr>
            <a:r>
              <a:rPr lang="en-US" sz="1600" dirty="0">
                <a:latin typeface="Arial"/>
                <a:cs typeface="Arial"/>
              </a:rPr>
              <a:t>Collaborative working environment which fosters creativity and innovation</a:t>
            </a:r>
          </a:p>
          <a:p>
            <a:pPr marL="285750" indent="-285750">
              <a:buChar char="•"/>
            </a:pPr>
            <a:endParaRPr lang="en-US" sz="1600" dirty="0">
              <a:latin typeface="Arial"/>
              <a:cs typeface="Arial"/>
            </a:endParaRPr>
          </a:p>
          <a:p>
            <a:pPr marL="285750" indent="-285750">
              <a:buChar char="•"/>
            </a:pPr>
            <a:endParaRPr lang="en-US" sz="1600" dirty="0">
              <a:latin typeface="Arial"/>
              <a:cs typeface="Arial"/>
            </a:endParaRPr>
          </a:p>
          <a:p>
            <a:pPr marL="285750" indent="-285750">
              <a:buChar char="•"/>
            </a:pPr>
            <a:endParaRPr lang="en-US">
              <a:latin typeface="Arial"/>
              <a:cs typeface="Arial"/>
            </a:endParaRPr>
          </a:p>
          <a:p>
            <a:endParaRPr lang="en-US">
              <a:latin typeface="Tenorite"/>
              <a:cs typeface="Arial"/>
            </a:endParaRPr>
          </a:p>
        </p:txBody>
      </p:sp>
    </p:spTree>
    <p:extLst>
      <p:ext uri="{BB962C8B-B14F-4D97-AF65-F5344CB8AC3E}">
        <p14:creationId xmlns:p14="http://schemas.microsoft.com/office/powerpoint/2010/main" val="2093914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7D9B3-B64F-656A-0D99-161A6C0F518F}"/>
              </a:ext>
            </a:extLst>
          </p:cNvPr>
          <p:cNvSpPr>
            <a:spLocks noGrp="1"/>
          </p:cNvSpPr>
          <p:nvPr>
            <p:ph type="title"/>
          </p:nvPr>
        </p:nvSpPr>
        <p:spPr>
          <a:xfrm>
            <a:off x="1341120" y="271254"/>
            <a:ext cx="9996440" cy="1004483"/>
          </a:xfrm>
        </p:spPr>
        <p:txBody>
          <a:bodyPr/>
          <a:lstStyle/>
          <a:p>
            <a:r>
              <a:rPr lang="en-US">
                <a:latin typeface="Arial"/>
                <a:cs typeface="Arial"/>
              </a:rPr>
              <a:t>Flexible working arrangements</a:t>
            </a:r>
            <a:endParaRPr lang="en-US"/>
          </a:p>
        </p:txBody>
      </p:sp>
      <p:sp>
        <p:nvSpPr>
          <p:cNvPr id="36" name="Content Placeholder 35">
            <a:extLst>
              <a:ext uri="{FF2B5EF4-FFF2-40B4-BE49-F238E27FC236}">
                <a16:creationId xmlns:a16="http://schemas.microsoft.com/office/drawing/2014/main" id="{E71298F0-74F1-FECA-0F02-495F9A2EBA7B}"/>
              </a:ext>
            </a:extLst>
          </p:cNvPr>
          <p:cNvSpPr>
            <a:spLocks noGrp="1"/>
          </p:cNvSpPr>
          <p:nvPr>
            <p:ph sz="half" idx="15"/>
          </p:nvPr>
        </p:nvSpPr>
        <p:spPr>
          <a:xfrm>
            <a:off x="708517" y="2471884"/>
            <a:ext cx="5167031" cy="1943881"/>
          </a:xfrm>
        </p:spPr>
        <p:txBody>
          <a:bodyPr vert="horz" lIns="91440" tIns="0" rIns="91440" bIns="45720" rtlCol="0" anchor="t">
            <a:normAutofit/>
          </a:bodyPr>
          <a:lstStyle/>
          <a:p>
            <a:pPr marL="285750" indent="-285750">
              <a:buFont typeface="Arial"/>
              <a:buChar char="•"/>
            </a:pPr>
            <a:r>
              <a:rPr lang="en-US" sz="1600" dirty="0">
                <a:latin typeface="Arial"/>
                <a:cs typeface="Arial"/>
              </a:rPr>
              <a:t>Hybrid work model which promotes working in a team as well as individual work</a:t>
            </a:r>
          </a:p>
          <a:p>
            <a:pPr marL="285750" indent="-285750">
              <a:buFont typeface="Arial"/>
              <a:buChar char="•"/>
            </a:pPr>
            <a:r>
              <a:rPr lang="en-US" sz="1600">
                <a:latin typeface="Arial"/>
                <a:cs typeface="Arial"/>
              </a:rPr>
              <a:t>Flexible hours help with achieving a healthy work-life balance</a:t>
            </a:r>
            <a:endParaRPr lang="en-US" sz="1600" dirty="0">
              <a:latin typeface="Arial"/>
              <a:cs typeface="Arial"/>
            </a:endParaRPr>
          </a:p>
          <a:p>
            <a:pPr marL="285750" indent="-285750">
              <a:buFont typeface="Arial"/>
              <a:buChar char="•"/>
            </a:pPr>
            <a:endParaRPr lang="en-US" sz="1600" dirty="0">
              <a:latin typeface="Arial"/>
              <a:cs typeface="Arial"/>
            </a:endParaRPr>
          </a:p>
          <a:p>
            <a:pPr marL="285750" indent="-285750">
              <a:buFont typeface="Arial"/>
              <a:buChar char="•"/>
            </a:pPr>
            <a:endParaRPr lang="en-US">
              <a:latin typeface="Arial"/>
              <a:cs typeface="Arial"/>
            </a:endParaRPr>
          </a:p>
        </p:txBody>
      </p:sp>
      <p:sp>
        <p:nvSpPr>
          <p:cNvPr id="68" name="Slide Number Placeholder 67">
            <a:extLst>
              <a:ext uri="{FF2B5EF4-FFF2-40B4-BE49-F238E27FC236}">
                <a16:creationId xmlns:a16="http://schemas.microsoft.com/office/drawing/2014/main" id="{AA0ACADD-CC4E-851C-DA07-C22DB97FA23E}"/>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10</a:t>
            </a:fld>
            <a:endParaRPr lang="en-US"/>
          </a:p>
        </p:txBody>
      </p:sp>
      <p:sp>
        <p:nvSpPr>
          <p:cNvPr id="6" name="Content Placeholder 35">
            <a:extLst>
              <a:ext uri="{FF2B5EF4-FFF2-40B4-BE49-F238E27FC236}">
                <a16:creationId xmlns:a16="http://schemas.microsoft.com/office/drawing/2014/main" id="{EC245B70-8B78-A7E7-19D6-22EC909B8CD2}"/>
              </a:ext>
            </a:extLst>
          </p:cNvPr>
          <p:cNvSpPr txBox="1">
            <a:spLocks/>
          </p:cNvSpPr>
          <p:nvPr/>
        </p:nvSpPr>
        <p:spPr>
          <a:xfrm>
            <a:off x="5878614" y="2466133"/>
            <a:ext cx="5181409" cy="1943881"/>
          </a:xfrm>
          <a:prstGeom prst="rect">
            <a:avLst/>
          </a:prstGeom>
        </p:spPr>
        <p:txBody>
          <a:bodyPr vert="horz" lIns="91440" tIns="0" rIns="91440" bIns="45720" rtlCol="0" anchor="t">
            <a:normAutofit/>
          </a:bodyPr>
          <a:lstStyle>
            <a:lvl1pPr marL="283464" indent="-283464" algn="l" defTabSz="914400" rtl="0" eaLnBrk="1" latinLnBrk="0" hangingPunct="1">
              <a:lnSpc>
                <a:spcPct val="100000"/>
              </a:lnSpc>
              <a:spcBef>
                <a:spcPts val="1000"/>
              </a:spcBef>
              <a:buFont typeface="+mj-lt"/>
              <a:buAutoNum type="arabicPeriod"/>
              <a:defRPr sz="1800" b="0" kern="1200" spc="50" baseline="0">
                <a:solidFill>
                  <a:schemeClr val="tx1"/>
                </a:solidFill>
                <a:latin typeface="+mn-lt"/>
                <a:ea typeface="+mn-ea"/>
                <a:cs typeface="+mn-cs"/>
              </a:defRPr>
            </a:lvl1pPr>
            <a:lvl2pPr marL="566928" indent="-342900" algn="l" defTabSz="914400" rtl="0" eaLnBrk="1" latinLnBrk="0" hangingPunct="1">
              <a:lnSpc>
                <a:spcPct val="100000"/>
              </a:lnSpc>
              <a:spcBef>
                <a:spcPts val="1000"/>
              </a:spcBef>
              <a:buFont typeface="+mj-lt"/>
              <a:buAutoNum type="alphaLcPeriod"/>
              <a:defRPr sz="1800" kern="1200" spc="50" baseline="0">
                <a:solidFill>
                  <a:schemeClr val="tx1"/>
                </a:solidFill>
                <a:latin typeface="+mn-lt"/>
                <a:ea typeface="+mn-ea"/>
                <a:cs typeface="+mn-cs"/>
              </a:defRPr>
            </a:lvl2pPr>
            <a:lvl3pPr marL="850392" indent="-342900" algn="l" defTabSz="914400" rtl="0" eaLnBrk="1" latinLnBrk="0" hangingPunct="1">
              <a:lnSpc>
                <a:spcPct val="100000"/>
              </a:lnSpc>
              <a:spcBef>
                <a:spcPts val="1000"/>
              </a:spcBef>
              <a:buFont typeface="+mj-lt"/>
              <a:buAutoNum type="arabicParenR"/>
              <a:defRPr sz="1800" kern="1200" spc="50" baseline="0">
                <a:solidFill>
                  <a:schemeClr val="tx1"/>
                </a:solidFill>
                <a:latin typeface="+mn-lt"/>
                <a:ea typeface="+mn-ea"/>
                <a:cs typeface="+mn-cs"/>
              </a:defRPr>
            </a:lvl3pPr>
            <a:lvl4pPr marL="1042416" indent="-342900" algn="l" defTabSz="914400" rtl="0" eaLnBrk="1" latinLnBrk="0" hangingPunct="1">
              <a:lnSpc>
                <a:spcPct val="100000"/>
              </a:lnSpc>
              <a:spcBef>
                <a:spcPts val="1000"/>
              </a:spcBef>
              <a:buFont typeface="+mj-lt"/>
              <a:buAutoNum type="alphaLcParenR"/>
              <a:defRPr sz="1800" kern="1200" spc="50" baseline="0">
                <a:solidFill>
                  <a:schemeClr val="tx1"/>
                </a:solidFill>
                <a:latin typeface="+mn-lt"/>
                <a:ea typeface="+mn-ea"/>
                <a:cs typeface="+mn-cs"/>
              </a:defRPr>
            </a:lvl4pPr>
            <a:lvl5pPr marL="1074420" indent="-400050" algn="l" defTabSz="914400" rtl="0" eaLnBrk="1" latinLnBrk="0" hangingPunct="1">
              <a:lnSpc>
                <a:spcPct val="100000"/>
              </a:lnSpc>
              <a:spcBef>
                <a:spcPts val="1000"/>
              </a:spcBef>
              <a:buFont typeface="+mj-lt"/>
              <a:buAutoNum type="romanLcPeriod"/>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a:buChar char="•"/>
            </a:pPr>
            <a:r>
              <a:rPr lang="en-US" dirty="0">
                <a:latin typeface="Arial"/>
                <a:cs typeface="Arial"/>
              </a:rPr>
              <a:t>Flexible working schedule that enables employees to balance office and remote work</a:t>
            </a:r>
            <a:endParaRPr lang="en-US" dirty="0"/>
          </a:p>
          <a:p>
            <a:pPr marL="285750" indent="-285750">
              <a:buFont typeface="Arial"/>
              <a:buChar char="•"/>
            </a:pPr>
            <a:r>
              <a:rPr lang="en-US" sz="1600" dirty="0">
                <a:latin typeface="Arial"/>
                <a:cs typeface="Arial"/>
              </a:rPr>
              <a:t>Flexible hours with potential for adjusted start and end times for optimal productivity</a:t>
            </a:r>
          </a:p>
          <a:p>
            <a:pPr marL="285750" indent="-285750">
              <a:buFont typeface="Arial"/>
              <a:buChar char="•"/>
            </a:pPr>
            <a:endParaRPr lang="en-US" dirty="0"/>
          </a:p>
          <a:p>
            <a:pPr marL="285750" indent="-285750">
              <a:buFont typeface="Arial"/>
              <a:buChar char="•"/>
            </a:pPr>
            <a:endParaRPr lang="en-US">
              <a:latin typeface="Arial"/>
              <a:cs typeface="Arial"/>
            </a:endParaRPr>
          </a:p>
        </p:txBody>
      </p:sp>
      <p:sp>
        <p:nvSpPr>
          <p:cNvPr id="5" name="TextBox 4">
            <a:extLst>
              <a:ext uri="{FF2B5EF4-FFF2-40B4-BE49-F238E27FC236}">
                <a16:creationId xmlns:a16="http://schemas.microsoft.com/office/drawing/2014/main" id="{197F4E8C-04CF-566E-7DA1-CAE9995AC794}"/>
              </a:ext>
            </a:extLst>
          </p:cNvPr>
          <p:cNvSpPr txBox="1"/>
          <p:nvPr/>
        </p:nvSpPr>
        <p:spPr>
          <a:xfrm>
            <a:off x="251029" y="1713494"/>
            <a:ext cx="60913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a:cs typeface="Arial"/>
              </a:rPr>
              <a:t>Digital performance analyst at YNAP</a:t>
            </a:r>
            <a:endParaRPr lang="en-US"/>
          </a:p>
        </p:txBody>
      </p:sp>
      <p:sp>
        <p:nvSpPr>
          <p:cNvPr id="8" name="TextBox 7">
            <a:extLst>
              <a:ext uri="{FF2B5EF4-FFF2-40B4-BE49-F238E27FC236}">
                <a16:creationId xmlns:a16="http://schemas.microsoft.com/office/drawing/2014/main" id="{2E2F9B88-EE8E-45BE-1422-57D48F07CB4B}"/>
              </a:ext>
            </a:extLst>
          </p:cNvPr>
          <p:cNvSpPr txBox="1"/>
          <p:nvPr/>
        </p:nvSpPr>
        <p:spPr>
          <a:xfrm>
            <a:off x="5872576" y="1713493"/>
            <a:ext cx="60913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a:cs typeface="Arial"/>
              </a:rPr>
              <a:t>Senior PPC analyst at FARFETCH</a:t>
            </a:r>
            <a:endParaRPr lang="en-US"/>
          </a:p>
        </p:txBody>
      </p:sp>
      <p:sp>
        <p:nvSpPr>
          <p:cNvPr id="3" name="TextBox 2">
            <a:extLst>
              <a:ext uri="{FF2B5EF4-FFF2-40B4-BE49-F238E27FC236}">
                <a16:creationId xmlns:a16="http://schemas.microsoft.com/office/drawing/2014/main" id="{FCA5AC8A-8102-AD07-5EC2-AF98F3CE7591}"/>
              </a:ext>
            </a:extLst>
          </p:cNvPr>
          <p:cNvSpPr txBox="1"/>
          <p:nvPr/>
        </p:nvSpPr>
        <p:spPr>
          <a:xfrm>
            <a:off x="714843" y="4831080"/>
            <a:ext cx="1064643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latin typeface="Arial"/>
                <a:cs typeface="Arial"/>
              </a:rPr>
              <a:t>Multiple studies have shown that flexible workers are generally more productive than traditional 9 to 5 employees</a:t>
            </a:r>
          </a:p>
          <a:p>
            <a:pPr marL="285750" indent="-285750">
              <a:buFont typeface="Arial"/>
              <a:buChar char="•"/>
            </a:pPr>
            <a:r>
              <a:rPr lang="en-US" sz="1600" dirty="0">
                <a:latin typeface="Arial"/>
                <a:cs typeface="Arial"/>
              </a:rPr>
              <a:t>A 9 months long study found that flexible workers achieved more, had less sick leave, worked longer hours, and were happier in their work.</a:t>
            </a:r>
          </a:p>
          <a:p>
            <a:pPr marL="285750" indent="-285750">
              <a:buFont typeface="Arial"/>
              <a:buChar char="•"/>
            </a:pPr>
            <a:r>
              <a:rPr lang="en-US" sz="1600" dirty="0">
                <a:latin typeface="Arial"/>
                <a:cs typeface="Arial"/>
              </a:rPr>
              <a:t>A Fortune 500 company study revealed that employees on flexible programs were happier and less prone to burnout and psychological stress. </a:t>
            </a:r>
            <a:r>
              <a:rPr lang="en-US" sz="1200" dirty="0">
                <a:latin typeface="Arial"/>
                <a:cs typeface="Arial"/>
              </a:rPr>
              <a:t>(Gaskell, 2016)</a:t>
            </a:r>
          </a:p>
        </p:txBody>
      </p:sp>
    </p:spTree>
    <p:extLst>
      <p:ext uri="{BB962C8B-B14F-4D97-AF65-F5344CB8AC3E}">
        <p14:creationId xmlns:p14="http://schemas.microsoft.com/office/powerpoint/2010/main" val="1027724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2E6A-35EC-1B8E-0FD7-8C67870ACA64}"/>
              </a:ext>
            </a:extLst>
          </p:cNvPr>
          <p:cNvSpPr>
            <a:spLocks noGrp="1"/>
          </p:cNvSpPr>
          <p:nvPr>
            <p:ph type="title"/>
          </p:nvPr>
        </p:nvSpPr>
        <p:spPr>
          <a:xfrm>
            <a:off x="2933700" y="540206"/>
            <a:ext cx="8405723" cy="831955"/>
          </a:xfrm>
        </p:spPr>
        <p:txBody>
          <a:bodyPr/>
          <a:lstStyle/>
          <a:p>
            <a:r>
              <a:rPr lang="en-US">
                <a:latin typeface="Arial"/>
                <a:cs typeface="Arial"/>
              </a:rPr>
              <a:t>conclusion</a:t>
            </a:r>
          </a:p>
        </p:txBody>
      </p:sp>
      <p:sp>
        <p:nvSpPr>
          <p:cNvPr id="35" name="Content Placeholder 34">
            <a:extLst>
              <a:ext uri="{FF2B5EF4-FFF2-40B4-BE49-F238E27FC236}">
                <a16:creationId xmlns:a16="http://schemas.microsoft.com/office/drawing/2014/main" id="{EDBE6233-75E9-40D1-968F-58CA9AD0FF50}"/>
              </a:ext>
            </a:extLst>
          </p:cNvPr>
          <p:cNvSpPr>
            <a:spLocks noGrp="1"/>
          </p:cNvSpPr>
          <p:nvPr>
            <p:ph sz="half" idx="13"/>
          </p:nvPr>
        </p:nvSpPr>
        <p:spPr>
          <a:xfrm>
            <a:off x="2933700" y="1727598"/>
            <a:ext cx="8414985" cy="4628866"/>
          </a:xfrm>
        </p:spPr>
        <p:txBody>
          <a:bodyPr vert="horz" lIns="91440" tIns="0" rIns="91440" bIns="45720" rtlCol="0" anchor="t">
            <a:normAutofit/>
          </a:bodyPr>
          <a:lstStyle/>
          <a:p>
            <a:pPr marL="285750" indent="-285750">
              <a:buChar char="•"/>
            </a:pPr>
            <a:r>
              <a:rPr lang="en-US" dirty="0">
                <a:latin typeface="Arial"/>
                <a:cs typeface="Arial"/>
              </a:rPr>
              <a:t>Both companies offer exciting opportunities in digital marketing</a:t>
            </a:r>
          </a:p>
          <a:p>
            <a:pPr marL="285750" indent="-285750">
              <a:buChar char="•"/>
            </a:pPr>
            <a:r>
              <a:rPr lang="en-US" dirty="0">
                <a:latin typeface="Arial"/>
                <a:ea typeface="+mn-lt"/>
                <a:cs typeface="Arial"/>
              </a:rPr>
              <a:t>Key similarities: </a:t>
            </a:r>
            <a:br>
              <a:rPr lang="en-US" dirty="0">
                <a:latin typeface="Arial"/>
                <a:ea typeface="+mn-lt"/>
                <a:cs typeface="Arial"/>
              </a:rPr>
            </a:br>
            <a:r>
              <a:rPr lang="en-US" dirty="0">
                <a:latin typeface="Arial"/>
                <a:ea typeface="+mn-lt"/>
                <a:cs typeface="Arial"/>
              </a:rPr>
              <a:t>-  Both roles require strong analytical skills and proficiency in digital marketing tools</a:t>
            </a:r>
            <a:br>
              <a:rPr lang="en-US" dirty="0">
                <a:latin typeface="Arial"/>
                <a:ea typeface="+mn-lt"/>
                <a:cs typeface="Arial"/>
              </a:rPr>
            </a:br>
            <a:r>
              <a:rPr lang="en-US" dirty="0">
                <a:latin typeface="Arial"/>
                <a:ea typeface="+mn-lt"/>
                <a:cs typeface="Arial"/>
              </a:rPr>
              <a:t>-  Both companies offer flexible working arrangements which align with industry trends, recognizing the importance of work-life balance and job satisfaction</a:t>
            </a:r>
            <a:br>
              <a:rPr lang="en-US" dirty="0">
                <a:latin typeface="Arial"/>
                <a:ea typeface="+mn-lt"/>
                <a:cs typeface="Arial"/>
              </a:rPr>
            </a:br>
            <a:r>
              <a:rPr lang="en-US" dirty="0">
                <a:latin typeface="Arial"/>
                <a:cs typeface="Arial"/>
              </a:rPr>
              <a:t>-  Both companies prioritize data-driven decision making and collaborative work environments</a:t>
            </a:r>
          </a:p>
          <a:p>
            <a:pPr marL="285750" indent="-285750">
              <a:buChar char="•"/>
            </a:pPr>
            <a:r>
              <a:rPr lang="en-US" dirty="0">
                <a:latin typeface="Arial"/>
                <a:cs typeface="Arial"/>
              </a:rPr>
              <a:t>Notable differences:</a:t>
            </a:r>
            <a:br>
              <a:rPr lang="en-US" dirty="0">
                <a:latin typeface="Arial"/>
                <a:cs typeface="Arial"/>
              </a:rPr>
            </a:br>
            <a:r>
              <a:rPr lang="en-US" dirty="0">
                <a:latin typeface="Arial"/>
                <a:cs typeface="Arial"/>
              </a:rPr>
              <a:t>-  YNAP's role focuses on hands-on campaign management</a:t>
            </a:r>
            <a:br>
              <a:rPr lang="en-US" dirty="0">
                <a:latin typeface="Arial"/>
                <a:cs typeface="Arial"/>
              </a:rPr>
            </a:br>
            <a:r>
              <a:rPr lang="en-US" dirty="0">
                <a:latin typeface="Arial"/>
                <a:cs typeface="Arial"/>
              </a:rPr>
              <a:t>-  </a:t>
            </a:r>
            <a:r>
              <a:rPr lang="en-US" dirty="0" err="1">
                <a:latin typeface="Arial"/>
                <a:cs typeface="Arial"/>
              </a:rPr>
              <a:t>Farfetch</a:t>
            </a:r>
            <a:r>
              <a:rPr lang="en-US" dirty="0">
                <a:latin typeface="Arial"/>
                <a:cs typeface="Arial"/>
              </a:rPr>
              <a:t> position emphasizes strategic testing and data analysis</a:t>
            </a:r>
            <a:br>
              <a:rPr lang="en-US" dirty="0">
                <a:latin typeface="Arial"/>
                <a:cs typeface="Arial"/>
              </a:rPr>
            </a:br>
            <a:r>
              <a:rPr lang="en-US" dirty="0">
                <a:latin typeface="Arial"/>
                <a:cs typeface="Arial"/>
              </a:rPr>
              <a:t>-  YNAP offers a fixed-term contract, while </a:t>
            </a:r>
            <a:r>
              <a:rPr lang="en-US" dirty="0" err="1">
                <a:latin typeface="Arial"/>
                <a:cs typeface="Arial"/>
              </a:rPr>
              <a:t>Farfetch</a:t>
            </a:r>
            <a:r>
              <a:rPr lang="en-US" dirty="0">
                <a:latin typeface="Arial"/>
                <a:cs typeface="Arial"/>
              </a:rPr>
              <a:t> position is permanent</a:t>
            </a:r>
            <a:br>
              <a:rPr lang="en-US" dirty="0">
                <a:latin typeface="Arial"/>
                <a:cs typeface="Arial"/>
              </a:rPr>
            </a:br>
            <a:r>
              <a:rPr lang="en-US" dirty="0">
                <a:latin typeface="Arial"/>
                <a:cs typeface="Arial"/>
              </a:rPr>
              <a:t>-  </a:t>
            </a:r>
            <a:r>
              <a:rPr lang="en-US" dirty="0" err="1">
                <a:latin typeface="Arial"/>
                <a:cs typeface="Arial"/>
              </a:rPr>
              <a:t>Farfetch's</a:t>
            </a:r>
            <a:r>
              <a:rPr lang="en-US" dirty="0">
                <a:latin typeface="Arial"/>
                <a:cs typeface="Arial"/>
              </a:rPr>
              <a:t> role has a higher salary range, reflecting the senior level and London location</a:t>
            </a:r>
            <a:endParaRPr lang="en-US" dirty="0"/>
          </a:p>
          <a:p>
            <a:pPr marL="285750" indent="-285750">
              <a:buChar char="•"/>
            </a:pPr>
            <a:endParaRPr lang="en-US" dirty="0">
              <a:latin typeface="Arial"/>
              <a:cs typeface="Arial"/>
            </a:endParaRPr>
          </a:p>
          <a:p>
            <a:pPr marL="285750" indent="-285750">
              <a:buChar char="•"/>
            </a:pPr>
            <a:endParaRPr lang="en-US" dirty="0">
              <a:latin typeface="Arial"/>
              <a:cs typeface="Arial"/>
            </a:endParaRPr>
          </a:p>
          <a:p>
            <a:pPr marL="285750" indent="-285750">
              <a:buChar char="•"/>
            </a:pPr>
            <a:endParaRPr lang="en-US" dirty="0">
              <a:latin typeface="Arial"/>
              <a:cs typeface="Arial"/>
            </a:endParaRPr>
          </a:p>
          <a:p>
            <a:pPr marL="285750" indent="-285750">
              <a:buChar char="•"/>
            </a:pPr>
            <a:endParaRPr lang="en-US" dirty="0">
              <a:latin typeface="Arial"/>
              <a:cs typeface="Arial"/>
            </a:endParaRPr>
          </a:p>
          <a:p>
            <a:endParaRPr lang="en-US">
              <a:latin typeface="Tenorite"/>
              <a:cs typeface="Arial"/>
            </a:endParaRPr>
          </a:p>
        </p:txBody>
      </p:sp>
      <p:sp>
        <p:nvSpPr>
          <p:cNvPr id="8" name="Slide Number Placeholder 7">
            <a:extLst>
              <a:ext uri="{FF2B5EF4-FFF2-40B4-BE49-F238E27FC236}">
                <a16:creationId xmlns:a16="http://schemas.microsoft.com/office/drawing/2014/main" id="{8F44A959-C2BB-9170-C99C-1A2EDB71B994}"/>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11</a:t>
            </a:fld>
            <a:endParaRPr lang="en-US"/>
          </a:p>
        </p:txBody>
      </p:sp>
    </p:spTree>
    <p:extLst>
      <p:ext uri="{BB962C8B-B14F-4D97-AF65-F5344CB8AC3E}">
        <p14:creationId xmlns:p14="http://schemas.microsoft.com/office/powerpoint/2010/main" val="400040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7D9B3-B64F-656A-0D99-161A6C0F518F}"/>
              </a:ext>
            </a:extLst>
          </p:cNvPr>
          <p:cNvSpPr>
            <a:spLocks noGrp="1"/>
          </p:cNvSpPr>
          <p:nvPr>
            <p:ph type="title"/>
          </p:nvPr>
        </p:nvSpPr>
        <p:spPr>
          <a:xfrm>
            <a:off x="1341120" y="-1916"/>
            <a:ext cx="9996440" cy="1004483"/>
          </a:xfrm>
        </p:spPr>
        <p:txBody>
          <a:bodyPr/>
          <a:lstStyle/>
          <a:p>
            <a:r>
              <a:rPr lang="en-US">
                <a:latin typeface="Arial"/>
                <a:cs typeface="Arial"/>
              </a:rPr>
              <a:t>references</a:t>
            </a:r>
            <a:endParaRPr lang="en-US"/>
          </a:p>
        </p:txBody>
      </p:sp>
      <p:sp>
        <p:nvSpPr>
          <p:cNvPr id="36" name="Content Placeholder 35">
            <a:extLst>
              <a:ext uri="{FF2B5EF4-FFF2-40B4-BE49-F238E27FC236}">
                <a16:creationId xmlns:a16="http://schemas.microsoft.com/office/drawing/2014/main" id="{E71298F0-74F1-FECA-0F02-495F9A2EBA7B}"/>
              </a:ext>
            </a:extLst>
          </p:cNvPr>
          <p:cNvSpPr>
            <a:spLocks noGrp="1"/>
          </p:cNvSpPr>
          <p:nvPr>
            <p:ph sz="half" idx="15"/>
          </p:nvPr>
        </p:nvSpPr>
        <p:spPr>
          <a:xfrm>
            <a:off x="1341120" y="1206678"/>
            <a:ext cx="9997823" cy="5150030"/>
          </a:xfrm>
        </p:spPr>
        <p:txBody>
          <a:bodyPr vert="horz" lIns="91440" tIns="0" rIns="91440" bIns="45720" rtlCol="0" anchor="t">
            <a:normAutofit fontScale="92500" lnSpcReduction="10000"/>
          </a:bodyPr>
          <a:lstStyle/>
          <a:p>
            <a:pPr marL="0" indent="0">
              <a:buNone/>
            </a:pPr>
            <a:r>
              <a:rPr lang="en-US" sz="1400" dirty="0">
                <a:latin typeface="Arial"/>
                <a:cs typeface="Arial"/>
              </a:rPr>
              <a:t>About Us (2023) YNAP.com. Available at: </a:t>
            </a:r>
            <a:r>
              <a:rPr lang="en-US" sz="1400" dirty="0">
                <a:latin typeface="Arial"/>
                <a:cs typeface="Arial"/>
                <a:hlinkClick r:id="rId3"/>
              </a:rPr>
              <a:t>https://www.ynap.com/about-us/</a:t>
            </a:r>
            <a:r>
              <a:rPr lang="en-US" sz="1400" dirty="0">
                <a:latin typeface="Arial"/>
                <a:cs typeface="Arial"/>
              </a:rPr>
              <a:t> .</a:t>
            </a:r>
          </a:p>
          <a:p>
            <a:pPr marL="0" indent="0">
              <a:buNone/>
            </a:pPr>
            <a:r>
              <a:rPr lang="en-US" sz="1400" dirty="0">
                <a:latin typeface="Arial"/>
                <a:cs typeface="Arial"/>
              </a:rPr>
              <a:t>What we do (2024) YNAP.com. Available at: </a:t>
            </a:r>
            <a:r>
              <a:rPr lang="en-US" sz="1400" dirty="0">
                <a:latin typeface="Arial"/>
                <a:cs typeface="Arial"/>
                <a:hlinkClick r:id="rId4"/>
              </a:rPr>
              <a:t>https://www.ynap.com/what-we-do/</a:t>
            </a:r>
            <a:r>
              <a:rPr lang="en-US" sz="1400" dirty="0">
                <a:latin typeface="Arial"/>
                <a:cs typeface="Arial"/>
              </a:rPr>
              <a:t> .</a:t>
            </a:r>
            <a:endParaRPr lang="en-US" sz="1400" dirty="0">
              <a:latin typeface="Tenorite"/>
              <a:cs typeface="Arial"/>
            </a:endParaRPr>
          </a:p>
          <a:p>
            <a:pPr marL="0" indent="0">
              <a:buNone/>
            </a:pPr>
            <a:r>
              <a:rPr lang="en-US" sz="1400" dirty="0">
                <a:latin typeface="Arial"/>
                <a:cs typeface="Arial"/>
              </a:rPr>
              <a:t>Online flagship stores (2024) YNAP.com. Available at: </a:t>
            </a:r>
            <a:r>
              <a:rPr lang="en-US" sz="1400" dirty="0">
                <a:latin typeface="Arial"/>
                <a:cs typeface="Arial"/>
                <a:hlinkClick r:id="rId5"/>
              </a:rPr>
              <a:t>https://www.ynap.com/what-we-do/online-flagship-stores/</a:t>
            </a:r>
            <a:r>
              <a:rPr lang="en-US" sz="1400" dirty="0">
                <a:latin typeface="Arial"/>
                <a:cs typeface="Arial"/>
              </a:rPr>
              <a:t> .</a:t>
            </a:r>
          </a:p>
          <a:p>
            <a:pPr marL="0" indent="0">
              <a:buNone/>
            </a:pPr>
            <a:r>
              <a:rPr lang="en-US" sz="1400" dirty="0" err="1">
                <a:latin typeface="Arial"/>
                <a:cs typeface="Arial"/>
              </a:rPr>
              <a:t>Farfetch</a:t>
            </a:r>
            <a:r>
              <a:rPr lang="en-US" sz="1400" dirty="0">
                <a:latin typeface="Arial"/>
                <a:cs typeface="Arial"/>
              </a:rPr>
              <a:t> Limited - </a:t>
            </a:r>
            <a:r>
              <a:rPr lang="en-US" sz="1400" dirty="0" err="1">
                <a:latin typeface="Arial"/>
                <a:cs typeface="Arial"/>
              </a:rPr>
              <a:t>Farfetch</a:t>
            </a:r>
            <a:r>
              <a:rPr lang="en-US" sz="1400" dirty="0">
                <a:latin typeface="Arial"/>
                <a:cs typeface="Arial"/>
              </a:rPr>
              <a:t> announces second quarter 2023 results (no date) </a:t>
            </a:r>
            <a:r>
              <a:rPr lang="en-US" sz="1400" dirty="0" err="1">
                <a:latin typeface="Arial"/>
                <a:cs typeface="Arial"/>
              </a:rPr>
              <a:t>Farfetch</a:t>
            </a:r>
            <a:r>
              <a:rPr lang="en-US" sz="1400" dirty="0">
                <a:latin typeface="Arial"/>
                <a:cs typeface="Arial"/>
              </a:rPr>
              <a:t>. Available at: </a:t>
            </a:r>
            <a:r>
              <a:rPr lang="en-US" sz="1400" dirty="0">
                <a:latin typeface="Arial"/>
                <a:cs typeface="Arial"/>
                <a:hlinkClick r:id="rId6"/>
              </a:rPr>
              <a:t>https://www.farfetchinvestors.com/financial-news/news-details/2023/Farfetch-Announces-Second-Quarter-2023-Results/default.aspx</a:t>
            </a:r>
            <a:r>
              <a:rPr lang="en-US" sz="1400" dirty="0">
                <a:latin typeface="Arial"/>
                <a:cs typeface="Arial"/>
              </a:rPr>
              <a:t> .</a:t>
            </a:r>
          </a:p>
          <a:p>
            <a:pPr marL="0" indent="0">
              <a:buNone/>
            </a:pPr>
            <a:r>
              <a:rPr lang="en-US" sz="1400" dirty="0">
                <a:latin typeface="Arial"/>
                <a:cs typeface="Arial"/>
              </a:rPr>
              <a:t>positively-farfetch-our-2030-goals.pdf (2020) </a:t>
            </a:r>
            <a:r>
              <a:rPr lang="en-US" sz="1400" dirty="0" err="1">
                <a:latin typeface="Arial"/>
                <a:cs typeface="Arial"/>
              </a:rPr>
              <a:t>Farfetch</a:t>
            </a:r>
            <a:r>
              <a:rPr lang="en-US" sz="1400" dirty="0">
                <a:latin typeface="Arial"/>
                <a:cs typeface="Arial"/>
              </a:rPr>
              <a:t>. Available at: </a:t>
            </a:r>
            <a:r>
              <a:rPr lang="en-US" sz="1400" dirty="0">
                <a:latin typeface="Arial"/>
                <a:cs typeface="Arial"/>
                <a:hlinkClick r:id="rId7"/>
              </a:rPr>
              <a:t>https://aboutfarfetch.com/media/1511/positively-farfetch-our-2030-goals.pdf</a:t>
            </a:r>
            <a:r>
              <a:rPr lang="en-US" sz="1400" dirty="0">
                <a:latin typeface="Arial"/>
                <a:cs typeface="Arial"/>
              </a:rPr>
              <a:t> .</a:t>
            </a:r>
            <a:endParaRPr lang="en-US" dirty="0"/>
          </a:p>
          <a:p>
            <a:pPr marL="0" indent="0">
              <a:buNone/>
            </a:pPr>
            <a:r>
              <a:rPr lang="en-US" sz="1400" dirty="0">
                <a:latin typeface="Arial"/>
                <a:cs typeface="Arial"/>
              </a:rPr>
              <a:t>Allwood, J. M., Laursen, S. E., De Rodríguez, C. M., &amp; </a:t>
            </a:r>
            <a:r>
              <a:rPr lang="en-US" sz="1400" err="1">
                <a:latin typeface="Arial"/>
                <a:cs typeface="Arial"/>
              </a:rPr>
              <a:t>Bocken</a:t>
            </a:r>
            <a:r>
              <a:rPr lang="en-US" sz="1400" dirty="0">
                <a:latin typeface="Arial"/>
                <a:cs typeface="Arial"/>
              </a:rPr>
              <a:t>, N. M. (2006). Well dressed. The present and future sustainability of clothing and textiles in the United Kingdom. University of Cambridge. Available at:</a:t>
            </a:r>
            <a:r>
              <a:rPr lang="en-US" sz="1400" dirty="0">
                <a:latin typeface="Arial"/>
                <a:ea typeface="+mn-lt"/>
                <a:cs typeface="Arial"/>
              </a:rPr>
              <a:t> </a:t>
            </a:r>
            <a:r>
              <a:rPr lang="en-US" sz="1400" dirty="0">
                <a:latin typeface="Arial"/>
                <a:ea typeface="+mn-lt"/>
                <a:cs typeface="+mn-lt"/>
                <a:hlinkClick r:id="rId8"/>
              </a:rPr>
              <a:t>https://www.ifm.eng.cam.ac.uk/insights/sustainability/well-dressed/</a:t>
            </a:r>
            <a:r>
              <a:rPr lang="en-US" sz="1400" dirty="0">
                <a:latin typeface="Arial"/>
                <a:ea typeface="+mn-lt"/>
                <a:cs typeface="+mn-lt"/>
              </a:rPr>
              <a:t> .</a:t>
            </a:r>
          </a:p>
          <a:p>
            <a:pPr marL="0" indent="0">
              <a:buNone/>
            </a:pPr>
            <a:r>
              <a:rPr lang="en-US" sz="1400" dirty="0">
                <a:latin typeface="Arial"/>
                <a:cs typeface="Arial"/>
              </a:rPr>
              <a:t>YNAP Digital Marketing Specialist Salaries (no date) Glassdoor. Available at: </a:t>
            </a:r>
            <a:r>
              <a:rPr lang="en-US" sz="1400" dirty="0">
                <a:latin typeface="Arial"/>
                <a:cs typeface="Arial"/>
                <a:hlinkClick r:id="rId9"/>
              </a:rPr>
              <a:t>https://www.glassdoor.co.uk/Salary/YOOX-NET-A-PORTER-GROUP-Digital-Marketing-Specialist-Salaries-E1265925_D_KO24,52.htm</a:t>
            </a:r>
            <a:r>
              <a:rPr lang="en-US" sz="1400" dirty="0">
                <a:latin typeface="Arial"/>
                <a:cs typeface="Arial"/>
              </a:rPr>
              <a:t>. . </a:t>
            </a:r>
          </a:p>
          <a:p>
            <a:pPr marL="0" indent="0">
              <a:buNone/>
            </a:pPr>
            <a:r>
              <a:rPr lang="en-US" sz="1400" dirty="0">
                <a:latin typeface="Arial"/>
                <a:cs typeface="Arial"/>
              </a:rPr>
              <a:t>Digital Performance Specialist (Fixed Term Contract - 12 Months) (no date) </a:t>
            </a:r>
            <a:r>
              <a:rPr lang="en-US" sz="1400" err="1">
                <a:latin typeface="Arial"/>
                <a:cs typeface="Arial"/>
              </a:rPr>
              <a:t>myworkdayjobs</a:t>
            </a:r>
            <a:r>
              <a:rPr lang="en-US" sz="1400" dirty="0">
                <a:latin typeface="Arial"/>
                <a:cs typeface="Arial"/>
              </a:rPr>
              <a:t>. Available at: </a:t>
            </a:r>
            <a:r>
              <a:rPr lang="en-US" sz="1400" dirty="0">
                <a:latin typeface="Arial"/>
                <a:cs typeface="Arial"/>
                <a:hlinkClick r:id="rId10"/>
              </a:rPr>
              <a:t>https://ynap.wd3.myworkdayjobs.com/en-US/YNAP_Careers/details/Digital-Performance-Specialist-FTC--12-months-_R-15695-2</a:t>
            </a:r>
            <a:r>
              <a:rPr lang="en-US" sz="1400" dirty="0">
                <a:latin typeface="Arial"/>
                <a:cs typeface="Arial"/>
              </a:rPr>
              <a:t> .</a:t>
            </a:r>
            <a:endParaRPr lang="en-US" dirty="0"/>
          </a:p>
          <a:p>
            <a:pPr marL="0" indent="0">
              <a:lnSpc>
                <a:spcPct val="90000"/>
              </a:lnSpc>
              <a:buNone/>
            </a:pPr>
            <a:r>
              <a:rPr lang="en-US" sz="1400" dirty="0">
                <a:latin typeface="Arial"/>
                <a:cs typeface="Arial"/>
              </a:rPr>
              <a:t>Senior PPC Analyst (no date) </a:t>
            </a:r>
            <a:r>
              <a:rPr lang="en-US" sz="1400" dirty="0" err="1">
                <a:latin typeface="Arial"/>
                <a:cs typeface="Arial"/>
              </a:rPr>
              <a:t>farfetchgroupcareers</a:t>
            </a:r>
            <a:r>
              <a:rPr lang="en-US" sz="1400" dirty="0">
                <a:latin typeface="Arial"/>
                <a:cs typeface="Arial"/>
              </a:rPr>
              <a:t>. Available at: </a:t>
            </a:r>
            <a:r>
              <a:rPr lang="en-US" sz="1400" dirty="0">
                <a:latin typeface="Arial"/>
                <a:cs typeface="Arial"/>
                <a:hlinkClick r:id="rId11"/>
              </a:rPr>
              <a:t>https://farfetchgroupcareers.com/job/5533c81f-a423-4098-b001-11183ee24391/senior-ppc-analyst</a:t>
            </a:r>
            <a:r>
              <a:rPr lang="en-US" sz="1400" dirty="0">
                <a:latin typeface="Arial"/>
                <a:cs typeface="Arial"/>
              </a:rPr>
              <a:t> .</a:t>
            </a:r>
            <a:endParaRPr lang="en-US" dirty="0"/>
          </a:p>
          <a:p>
            <a:pPr marL="0" indent="0">
              <a:buNone/>
            </a:pPr>
            <a:r>
              <a:rPr lang="en-US" sz="1400" dirty="0">
                <a:latin typeface="Arial"/>
                <a:cs typeface="Arial"/>
              </a:rPr>
              <a:t>Gaskell, A. (2016) Why a flexible worker is a happy and productive worker, Forbes. Available at: </a:t>
            </a:r>
            <a:r>
              <a:rPr lang="en-US" sz="1400" dirty="0">
                <a:latin typeface="Arial"/>
                <a:cs typeface="Arial"/>
                <a:hlinkClick r:id="rId12"/>
              </a:rPr>
              <a:t>https://www.forbes.com/sites/adigaskell/2016/01/15/why-a-flexible-worker-is-a-happy-and-productive-worker/?sh=443ebe7614c4</a:t>
            </a:r>
            <a:r>
              <a:rPr lang="en-US" sz="1400" dirty="0">
                <a:latin typeface="Arial"/>
                <a:cs typeface="Arial"/>
              </a:rPr>
              <a:t> .</a:t>
            </a:r>
            <a:endParaRPr lang="en-US" dirty="0"/>
          </a:p>
          <a:p>
            <a:pPr marL="0" indent="0">
              <a:buNone/>
            </a:pPr>
            <a:endParaRPr lang="en-US" sz="1400" dirty="0">
              <a:latin typeface="Arial"/>
              <a:cs typeface="Arial"/>
            </a:endParaRPr>
          </a:p>
          <a:p>
            <a:pPr marL="0" indent="0">
              <a:buNone/>
            </a:pPr>
            <a:endParaRPr lang="en-US" sz="1400" dirty="0">
              <a:latin typeface="Arial"/>
              <a:cs typeface="Arial"/>
            </a:endParaRPr>
          </a:p>
        </p:txBody>
      </p:sp>
      <p:sp>
        <p:nvSpPr>
          <p:cNvPr id="68" name="Slide Number Placeholder 67">
            <a:extLst>
              <a:ext uri="{FF2B5EF4-FFF2-40B4-BE49-F238E27FC236}">
                <a16:creationId xmlns:a16="http://schemas.microsoft.com/office/drawing/2014/main" id="{AA0ACADD-CC4E-851C-DA07-C22DB97FA23E}"/>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12</a:t>
            </a:fld>
            <a:endParaRPr lang="en-US"/>
          </a:p>
        </p:txBody>
      </p:sp>
    </p:spTree>
    <p:extLst>
      <p:ext uri="{BB962C8B-B14F-4D97-AF65-F5344CB8AC3E}">
        <p14:creationId xmlns:p14="http://schemas.microsoft.com/office/powerpoint/2010/main" val="1638245089"/>
      </p:ext>
    </p:extLst>
  </p:cSld>
  <p:clrMapOvr>
    <a:masterClrMapping/>
  </p:clrMapOvr>
</p:sld>
</file>

<file path=ppt/theme/theme1.xml><?xml version="1.0" encoding="utf-8"?>
<a:theme xmlns:a="http://schemas.openxmlformats.org/drawingml/2006/main" name="Custom">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stom" id="{F85C13B5-8B75-4CB8-BA5E-9CAC0747196D}" vid="{617487EE-AB70-4C55-8A81-E6744CC4A2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DE3176-A15D-46A3-BDDB-64A0D7363224}">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49168DCE-134F-4610-A6AA-88CEBE8D71D2}">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CABF691C-888B-4061-8A6F-D5CE84A0254B}">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12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Custom</vt:lpstr>
      <vt:lpstr>Digital Performance Specialist at yoox net-a-porter group</vt:lpstr>
      <vt:lpstr>table Of contents</vt:lpstr>
      <vt:lpstr>About net-a-porter Group and competitor farfetch</vt:lpstr>
      <vt:lpstr>Strategic Goals of yanp and farfetch</vt:lpstr>
      <vt:lpstr>Position Analysis</vt:lpstr>
      <vt:lpstr>Job description</vt:lpstr>
      <vt:lpstr>Candidate specifications</vt:lpstr>
      <vt:lpstr>Required skills</vt:lpstr>
      <vt:lpstr>Salary and working conditions</vt:lpstr>
      <vt:lpstr>Flexible working arrangements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creator/>
  <cp:lastModifiedBy>Daniel Costache (1916533)</cp:lastModifiedBy>
  <cp:revision>537</cp:revision>
  <dcterms:created xsi:type="dcterms:W3CDTF">2024-07-30T10:44:57Z</dcterms:created>
  <dcterms:modified xsi:type="dcterms:W3CDTF">2024-08-06T14:36:45Z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