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1" r:id="rId1"/>
  </p:sldMasterIdLst>
  <p:notesMasterIdLst>
    <p:notesMasterId r:id="rId19"/>
  </p:notesMasterIdLst>
  <p:sldIdLst>
    <p:sldId id="256" r:id="rId2"/>
    <p:sldId id="261" r:id="rId3"/>
    <p:sldId id="262" r:id="rId4"/>
    <p:sldId id="291" r:id="rId5"/>
    <p:sldId id="292" r:id="rId6"/>
    <p:sldId id="293" r:id="rId7"/>
    <p:sldId id="295" r:id="rId8"/>
    <p:sldId id="294" r:id="rId9"/>
    <p:sldId id="296" r:id="rId10"/>
    <p:sldId id="299" r:id="rId11"/>
    <p:sldId id="300" r:id="rId12"/>
    <p:sldId id="301" r:id="rId13"/>
    <p:sldId id="302" r:id="rId14"/>
    <p:sldId id="303" r:id="rId15"/>
    <p:sldId id="304" r:id="rId16"/>
    <p:sldId id="297" r:id="rId17"/>
    <p:sldId id="298" r:id="rId18"/>
  </p:sldIdLst>
  <p:sldSz cx="9144000" cy="5143500" type="screen16x9"/>
  <p:notesSz cx="6858000" cy="9144000"/>
  <p:embeddedFontLst>
    <p:embeddedFont>
      <p:font typeface="Archivo" panose="020B0604020202020204" charset="0"/>
      <p:regular r:id="rId20"/>
      <p:bold r:id="rId21"/>
      <p:italic r:id="rId22"/>
      <p:boldItalic r:id="rId23"/>
    </p:embeddedFont>
    <p:embeddedFont>
      <p:font typeface="Playfair Display Black" panose="00000A00000000000000" pitchFamily="2" charset="0"/>
      <p:bold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DB5AF6D-4FE8-4529-9C66-4D611E07325C}">
  <a:tblStyle styleId="{DDB5AF6D-4FE8-4529-9C66-4D611E07325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5" d="100"/>
          <a:sy n="95" d="100"/>
        </p:scale>
        <p:origin x="1090" y="6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03054167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117ef0ceeb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 name="Google Shape;217;g117ef0ceeb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g117e8a49c51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3" name="Google Shape;283;g117e8a49c51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US" sz="1200" b="0" i="0" u="none" strike="noStrike" cap="none" dirty="0">
                <a:solidFill>
                  <a:srgbClr val="000000"/>
                </a:solidFill>
                <a:effectLst/>
                <a:latin typeface="Times New Roman" pitchFamily="18" charset="0"/>
                <a:ea typeface="Arial"/>
                <a:cs typeface="Times New Roman" pitchFamily="18" charset="0"/>
                <a:sym typeface="Arial"/>
              </a:rPr>
              <a:t>In the private sector HRM encompasses actions such as employment, assortment, training, performance management, reimbursement, and operative relationships. Private sector HRM often works within competitive surroundings, where fascinating and recalling top talent is essential for accomplishment. HRM practices in the private sector are compelled by profit purposes and the requirement to produce a competitive advantage. On the other hand in the public sector, it encompasses confirming equivalent employment prospects, fair compensation, as well as devotion to government principles. Public sector HRM places importance on limpidity, responsibility, and principled conduct. It might encompass dealing with multifaceted bureaucratic structures and handling assorted shareholder interests.</a:t>
            </a:r>
            <a:endParaRPr lang="en-US" sz="1200" dirty="0">
              <a:effectLst/>
              <a:latin typeface="Times New Roman" pitchFamily="18" charset="0"/>
              <a:ea typeface="Arial"/>
              <a:cs typeface="Times New Roman"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US" sz="1200" dirty="0">
                <a:latin typeface="Times New Roman" pitchFamily="18" charset="0"/>
                <a:cs typeface="Times New Roman" pitchFamily="18" charset="0"/>
              </a:rPr>
              <a:t>Tesco works in numerous nations with diverse consumer bases and principles. Tesco necessities to focus on pioneering recruitment approaches, proprietor branding, and operative retention programs to fascinate skilled personnel and decrease turnover rates. With the fast development of technology and fluctuating customer predilections, Tesco necessities to capitalize on unremitting training and development programs to </a:t>
            </a:r>
            <a:r>
              <a:rPr lang="en-US" sz="1200" dirty="0" err="1">
                <a:latin typeface="Times New Roman" pitchFamily="18" charset="0"/>
                <a:cs typeface="Times New Roman" pitchFamily="18" charset="0"/>
              </a:rPr>
              <a:t>upskill</a:t>
            </a:r>
            <a:r>
              <a:rPr lang="en-US" sz="1200" dirty="0">
                <a:latin typeface="Times New Roman" pitchFamily="18" charset="0"/>
                <a:cs typeface="Times New Roman" pitchFamily="18" charset="0"/>
              </a:rPr>
              <a:t> its personnel. This embraces providing training in digital apparatuses, and customer service, and encouraging a culture of learning. As Tesco increases its processes worldwide, managing expatriates and confirming fruitful worldwide mobility becomes precarious. Overcoming cultural barricades, providing essential support, and simplifying smooth changeovers for global assignees are important in IHRM.</a:t>
            </a:r>
            <a:endParaRPr sz="1200" dirty="0">
              <a:latin typeface="Times New Roman" pitchFamily="18" charset="0"/>
              <a:cs typeface="Times New Roman"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US" sz="1200" dirty="0">
                <a:latin typeface="Times New Roman" pitchFamily="18" charset="0"/>
                <a:cs typeface="Times New Roman" pitchFamily="18" charset="0"/>
              </a:rPr>
              <a:t>One noticeable challenge is talent acquisition and retention. Limited reimbursement packages and bureaucratic procedures encumber the employment of skilled economists and investigators, impacting the superiority of the personnel. Furthermore, diversity and enclosure pose substantial challenges. The association must enthusiastically discourse biases and contrivance comprehensive HR policies to produce more reasonable and illustrative personnel. Another pressing dispute is the growth of IHRM approaches. Specifying the global nature of economic strategy and collaboration, GES must efficiently manage its worldwide personnel. This embraces emerging cross-cultural training programs, inaugurating worldwide recruitment networks, and nurturing effective communication and teamwork across borders.</a:t>
            </a:r>
            <a:endParaRPr sz="1200" dirty="0">
              <a:latin typeface="Times New Roman" pitchFamily="18" charset="0"/>
              <a:cs typeface="Times New Roman"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US" sz="1200" dirty="0">
                <a:latin typeface="Times New Roman" pitchFamily="18" charset="0"/>
                <a:cs typeface="Times New Roman" pitchFamily="18" charset="0"/>
              </a:rPr>
              <a:t>Tesco </a:t>
            </a:r>
            <a:r>
              <a:rPr lang="en-US" sz="1200" dirty="0" err="1">
                <a:latin typeface="Times New Roman" pitchFamily="18" charset="0"/>
                <a:cs typeface="Times New Roman" pitchFamily="18" charset="0"/>
              </a:rPr>
              <a:t>emphasises</a:t>
            </a:r>
            <a:r>
              <a:rPr lang="en-US" sz="1200" dirty="0">
                <a:latin typeface="Times New Roman" pitchFamily="18" charset="0"/>
                <a:cs typeface="Times New Roman" pitchFamily="18" charset="0"/>
              </a:rPr>
              <a:t> fascinating and engaging talented entities who are aligned with its fundamental values. The corporation </a:t>
            </a:r>
            <a:r>
              <a:rPr lang="en-US" sz="1200" dirty="0" err="1">
                <a:latin typeface="Times New Roman" pitchFamily="18" charset="0"/>
                <a:cs typeface="Times New Roman" pitchFamily="18" charset="0"/>
              </a:rPr>
              <a:t>endeavours</a:t>
            </a:r>
            <a:r>
              <a:rPr lang="en-US" sz="1200" dirty="0">
                <a:latin typeface="Times New Roman" pitchFamily="18" charset="0"/>
                <a:cs typeface="Times New Roman" pitchFamily="18" charset="0"/>
              </a:rPr>
              <a:t> to generate assorted and comprehensive personnel and uses numerous employment networks, comprising online platforms, job fairs, as well as partnerships with educational </a:t>
            </a:r>
            <a:r>
              <a:rPr lang="en-US" sz="1200" dirty="0" err="1">
                <a:latin typeface="Times New Roman" pitchFamily="18" charset="0"/>
                <a:cs typeface="Times New Roman" pitchFamily="18" charset="0"/>
              </a:rPr>
              <a:t>organisations</a:t>
            </a:r>
            <a:r>
              <a:rPr lang="en-US" sz="1200" dirty="0">
                <a:latin typeface="Times New Roman" pitchFamily="18" charset="0"/>
                <a:cs typeface="Times New Roman" pitchFamily="18" charset="0"/>
              </a:rPr>
              <a:t>, to fascinate an extensive pool of applicants. Tesco capitalizes on the growth and training of its personnel to improve their skills and competencies. The corporation offers wide-ranging training programs, equally on-the-job and classroom-based, to confirm that personnel ensure the essential knowledge and capabilities to execute their roles efficiently. Tesco similarly inspires constant learning and offers prospects for career development and preferment.</a:t>
            </a:r>
            <a:endParaRPr sz="1200" dirty="0">
              <a:latin typeface="Times New Roman" pitchFamily="18" charset="0"/>
              <a:cs typeface="Times New Roman"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US" sz="1200" dirty="0">
                <a:latin typeface="Times New Roman" pitchFamily="18" charset="0"/>
                <a:cs typeface="Times New Roman" pitchFamily="18" charset="0"/>
              </a:rPr>
              <a:t>The corporation sets clear enactment prospects and offers consistent responses and training to support personnel improvement. Tesco correspondingly uses performance metrics and aims to measure individual and team enactment, and rewards high players through encouragements and acknowledgement programs. Tesco is devoted to producing an assorted and comprehensive workforce. The corporation endorses equal prospects for all workforces and excludes discernment grounded on aspects such as competition, gender, age, or incapacity. Tesco inspires assortment in its leadership places and fosters a culture of admiration and inclusivity all over the organization. Tesco distinguishes the significance of emerging future leaders from within the association. The corporation has a strong progression planning procedure in place to recognize and train high-potential personnel for leadership roles. </a:t>
            </a:r>
            <a:endParaRPr sz="1200" dirty="0">
              <a:latin typeface="Times New Roman" pitchFamily="18" charset="0"/>
              <a:cs typeface="Times New Roman"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US" sz="1200" dirty="0">
                <a:latin typeface="Times New Roman" pitchFamily="18" charset="0"/>
                <a:cs typeface="Times New Roman" pitchFamily="18" charset="0"/>
              </a:rPr>
              <a:t>The HR strategy </a:t>
            </a:r>
            <a:r>
              <a:rPr lang="en-US" sz="1200" dirty="0" err="1">
                <a:latin typeface="Times New Roman" pitchFamily="18" charset="0"/>
                <a:cs typeface="Times New Roman" pitchFamily="18" charset="0"/>
              </a:rPr>
              <a:t>emphasises</a:t>
            </a:r>
            <a:r>
              <a:rPr lang="en-US" sz="1200" dirty="0">
                <a:latin typeface="Times New Roman" pitchFamily="18" charset="0"/>
                <a:cs typeface="Times New Roman" pitchFamily="18" charset="0"/>
              </a:rPr>
              <a:t> fascinating applicants with resilient investigative and quantitative skills, and also a deep understanding of economic moralities. It embraces embattled recruitment exertions, such as pleasing leading academies and research </a:t>
            </a:r>
            <a:r>
              <a:rPr lang="en-US" sz="1200" dirty="0" err="1">
                <a:latin typeface="Times New Roman" pitchFamily="18" charset="0"/>
                <a:cs typeface="Times New Roman" pitchFamily="18" charset="0"/>
              </a:rPr>
              <a:t>organisations</a:t>
            </a:r>
            <a:r>
              <a:rPr lang="en-US" sz="1200" dirty="0">
                <a:latin typeface="Times New Roman" pitchFamily="18" charset="0"/>
                <a:cs typeface="Times New Roman" pitchFamily="18" charset="0"/>
              </a:rPr>
              <a:t>, and offering competitive reimbursement packages to fascinate top talent. Furthermore, the approach highlights continuing professional growth and training prospects to improve skills and proficiency. GES distinguishes the significance of diversity and inclusion in nurturing imagination, invention, and strong policy examination. The HR approach is dedicated to endorsing diversity at all stages and confirming equivalent prospects for entities from different backgrounds. </a:t>
            </a:r>
            <a:endParaRPr sz="1200" dirty="0">
              <a:latin typeface="Times New Roman" pitchFamily="18" charset="0"/>
              <a:cs typeface="Times New Roman"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buNone/>
            </a:pPr>
            <a:r>
              <a:rPr lang="en-US" sz="1200" b="0" i="0" u="none" strike="noStrike" cap="none" dirty="0">
                <a:solidFill>
                  <a:srgbClr val="000000"/>
                </a:solidFill>
                <a:effectLst/>
                <a:latin typeface="Times New Roman" pitchFamily="18" charset="0"/>
                <a:ea typeface="Arial"/>
                <a:cs typeface="Times New Roman" pitchFamily="18" charset="0"/>
                <a:sym typeface="Arial"/>
              </a:rPr>
              <a:t>The HR strategy inspires principles of teamwork and collaboration, adopting surroundings where economists and predictors can exchange concepts; share best performances, and learn from each other. This embraces forming consistent seminars, workshops, and sessions to enable knowledge involvement and inspire cross-departmental collaboration. The HR strategy embraces an organized career growth framework, which sketches clear trails for progression and offers personnel the essential direction and support to development in their careers. It correspondingly inspires movement across different government sections, permitting economists to gain acquaintance with numerous policy expanses and increase their proficiency. Regular performance assessments are accompanied to offer responses, recognize growth requirements, and identify outstanding contributions. </a:t>
            </a:r>
            <a:endParaRPr lang="en-US" sz="1200" dirty="0">
              <a:effectLst/>
              <a:latin typeface="Times New Roman" pitchFamily="18" charset="0"/>
              <a:ea typeface="Arial"/>
              <a:cs typeface="Times New Roman"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buNone/>
            </a:pPr>
            <a:r>
              <a:rPr lang="en-US" sz="1200" b="0" i="0" u="none" strike="noStrike" cap="none" dirty="0">
                <a:solidFill>
                  <a:srgbClr val="000000"/>
                </a:solidFill>
                <a:effectLst/>
                <a:latin typeface="Times New Roman" pitchFamily="18" charset="0"/>
                <a:ea typeface="Arial"/>
                <a:cs typeface="Times New Roman" pitchFamily="18" charset="0"/>
                <a:sym typeface="Arial"/>
              </a:rPr>
              <a:t>Effective HR approaches in the public sector can lead to enhanced service delivery, augmented employee gratification, and improved citizen trust. HR approaches in the private sector comprehend expanses such as employment, training, performance management, as well as employee engagement. Operative HR approaches empower private sector administrations to fascinate and preserve top talent, nurture invention and imagination, and </a:t>
            </a:r>
            <a:r>
              <a:rPr lang="en-US" sz="1200" b="0" i="0" u="none" strike="noStrike" cap="none" dirty="0" err="1">
                <a:solidFill>
                  <a:srgbClr val="000000"/>
                </a:solidFill>
                <a:effectLst/>
                <a:latin typeface="Times New Roman" pitchFamily="18" charset="0"/>
                <a:ea typeface="Arial"/>
                <a:cs typeface="Times New Roman" pitchFamily="18" charset="0"/>
                <a:sym typeface="Arial"/>
              </a:rPr>
              <a:t>familiarise</a:t>
            </a:r>
            <a:r>
              <a:rPr lang="en-US" sz="1200" b="0" i="0" u="none" strike="noStrike" cap="none" dirty="0">
                <a:solidFill>
                  <a:srgbClr val="000000"/>
                </a:solidFill>
                <a:effectLst/>
                <a:latin typeface="Times New Roman" pitchFamily="18" charset="0"/>
                <a:ea typeface="Arial"/>
                <a:cs typeface="Times New Roman" pitchFamily="18" charset="0"/>
                <a:sym typeface="Arial"/>
              </a:rPr>
              <a:t> themselves with fluctuating marketplace circumstances. As commented by Lopez-</a:t>
            </a:r>
            <a:r>
              <a:rPr lang="en-US" sz="1200" b="0" i="0" u="none" strike="noStrike" cap="none" dirty="0" err="1">
                <a:solidFill>
                  <a:srgbClr val="000000"/>
                </a:solidFill>
                <a:effectLst/>
                <a:latin typeface="Times New Roman" pitchFamily="18" charset="0"/>
                <a:ea typeface="Arial"/>
                <a:cs typeface="Times New Roman" pitchFamily="18" charset="0"/>
                <a:sym typeface="Arial"/>
              </a:rPr>
              <a:t>Cabrales</a:t>
            </a:r>
            <a:r>
              <a:rPr lang="en-US" sz="1200" b="0" i="0" u="none" strike="noStrike" cap="none" dirty="0">
                <a:solidFill>
                  <a:srgbClr val="000000"/>
                </a:solidFill>
                <a:effectLst/>
                <a:latin typeface="Times New Roman" pitchFamily="18" charset="0"/>
                <a:ea typeface="Arial"/>
                <a:cs typeface="Times New Roman" pitchFamily="18" charset="0"/>
                <a:sym typeface="Arial"/>
              </a:rPr>
              <a:t> (2020) HR approach and overall method are precarious for administrative accomplishment in both sectors. When HR approaches are well assimilated with the overall approach, administrations are familiar with higher stages of operative commitment, efficiency, and performance. </a:t>
            </a:r>
            <a:endParaRPr lang="en-US" sz="1400" dirty="0">
              <a:effectLst/>
              <a:latin typeface="Times New Roman" pitchFamily="18" charset="0"/>
              <a:ea typeface="Arial"/>
              <a:cs typeface="Times New Roman"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GB" sz="1200" b="0" i="0" u="none" strike="noStrike" cap="none" dirty="0">
                <a:solidFill>
                  <a:srgbClr val="000000"/>
                </a:solidFill>
                <a:effectLst/>
                <a:latin typeface="Times New Roman" pitchFamily="18" charset="0"/>
                <a:ea typeface="Arial"/>
                <a:cs typeface="Times New Roman" pitchFamily="18" charset="0"/>
                <a:sym typeface="Arial"/>
              </a:rPr>
              <a:t>Tesco’s HR strategy involves employee training, performance management and efficient resource utilisation and these strategies are also linked with business measures. By applying these HR strategies, Tesco has achieved success as an organic entity. Employee retention has increased along with job satisfaction. Recently Tesco has increased the number of employees in the HRM department to increase their efficiency to implement suitable HR strategies. In the last decade, organisational performance has increased as each employee at Tesco is clear about his own role and responsibility towards the organisational goal achievement. Tesco employees are always motivated by their leaders as a result of which they are dedicated to increasing the overall outcome and development of the organisation. </a:t>
            </a:r>
            <a:endParaRPr lang="en-US" sz="1200" dirty="0">
              <a:effectLst/>
              <a:latin typeface="Times New Roman" pitchFamily="18" charset="0"/>
              <a:ea typeface="Arial"/>
              <a:cs typeface="Times New Roman" pitchFamily="18" charset="0"/>
            </a:endParaRPr>
          </a:p>
          <a:p>
            <a:pPr marL="158750" indent="0" algn="just">
              <a:lnSpc>
                <a:spcPct val="150000"/>
              </a:lnSpc>
              <a:buNone/>
            </a:pPr>
            <a:endParaRPr lang="en-US" sz="1200" dirty="0">
              <a:effectLst/>
              <a:latin typeface="Times New Roman" pitchFamily="18" charset="0"/>
              <a:ea typeface="Arial"/>
              <a:cs typeface="Times New Roman"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GB" sz="1200" b="0" i="0" u="none" strike="noStrike" cap="none" dirty="0">
                <a:solidFill>
                  <a:srgbClr val="000000"/>
                </a:solidFill>
                <a:effectLst/>
                <a:latin typeface="Times New Roman" pitchFamily="18" charset="0"/>
                <a:ea typeface="Arial"/>
                <a:cs typeface="Times New Roman" pitchFamily="18" charset="0"/>
                <a:sym typeface="Arial"/>
              </a:rPr>
              <a:t>The HR strategy of GES is aligned with wider civil service reform by introducing better use of technology and a diverse workforce. The overall growth of GES involves strengthening economic capability, preparing professional standards, and building strong leadership skills among their leaders, introducing high professional standards in recruitment etc. are enhanced with the help of the HR strategy of GES. Its employees are paid and managed effectively by their respective departments. The HR strategy has helped to balance the benefit of having a connection with a wider professional community. Along with these, the HR strategy has also helped in building strategic relationships with other economists and stakeholders. </a:t>
            </a:r>
            <a:endParaRPr lang="en-US" sz="1200" dirty="0">
              <a:effectLst/>
              <a:latin typeface="Times New Roman" pitchFamily="18" charset="0"/>
              <a:ea typeface="Arial"/>
              <a:cs typeface="Times New Roman"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GB" sz="1200" b="0" i="0" u="none" strike="noStrike" cap="none" dirty="0">
                <a:solidFill>
                  <a:srgbClr val="000000"/>
                </a:solidFill>
                <a:effectLst/>
                <a:latin typeface="Times New Roman" pitchFamily="18" charset="0"/>
                <a:ea typeface="Arial"/>
                <a:cs typeface="Times New Roman" pitchFamily="18" charset="0"/>
                <a:sym typeface="Arial"/>
              </a:rPr>
              <a:t>There are many HR strategies present which contribute towards achieving the competitive advantages of the company. Organisation performance along with competitive advantages can be improved by applying effective HR strategies. It is important to align HR strategies to achieve business goals, enhance business performances and acquire competitive advantages. In the selected public sector, it has been observed that GES has been acting collaboratively as a profession to support its members. This activity has contributed towards the holistic development of GEs along with the creation of competitive advantage. The respective HR strategy also made sure that their excellent team makes the organisation an ideal place for work. Thus employee retention is high and created a competitive advantage. </a:t>
            </a:r>
            <a:endParaRPr lang="en-US" sz="1200" dirty="0">
              <a:effectLst/>
              <a:latin typeface="Times New Roman" pitchFamily="18" charset="0"/>
              <a:ea typeface="Arial"/>
              <a:cs typeface="Times New Roman" pitchFamily="18" charset="0"/>
            </a:endParaRPr>
          </a:p>
          <a:p>
            <a:pPr marL="158750" marR="0" indent="0" algn="just" defTabSz="914400" rtl="0" eaLnBrk="1" fontAlgn="auto" latinLnBrk="0" hangingPunct="1">
              <a:lnSpc>
                <a:spcPct val="150000"/>
              </a:lnSpc>
              <a:spcBef>
                <a:spcPts val="0"/>
              </a:spcBef>
              <a:spcAft>
                <a:spcPts val="0"/>
              </a:spcAft>
              <a:buClr>
                <a:srgbClr val="000000"/>
              </a:buClr>
              <a:buSzPts val="1100"/>
              <a:buFont typeface="Arial"/>
              <a:buNone/>
              <a:tabLst/>
              <a:defRPr/>
            </a:pPr>
            <a:endParaRPr lang="en-US" sz="1200" dirty="0">
              <a:effectLst/>
              <a:latin typeface="Times New Roman" pitchFamily="18" charset="0"/>
              <a:ea typeface="Arial"/>
              <a:cs typeface="Times New Roman"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GB" sz="1200" b="0" i="0" u="none" strike="noStrike" cap="none" dirty="0">
                <a:solidFill>
                  <a:srgbClr val="000000"/>
                </a:solidFill>
                <a:effectLst/>
                <a:latin typeface="Times New Roman" pitchFamily="18" charset="0"/>
                <a:ea typeface="Arial"/>
                <a:cs typeface="Times New Roman" pitchFamily="18" charset="0"/>
                <a:sym typeface="Arial"/>
              </a:rPr>
              <a:t>HR strategy plays an important role to meet organisational goals and objectives. The HRM department of Tesco has successfully created strategic policies to fulfil the needs that help in acquiring organisational goals. At Tesco, suitable training processes such as management techniques and root cause analysis are introduced to make sure the enhanced performance of their employees. Tesco considers its employees and customers as its core strength elements and they have modified its HR strategies to ensure the holistic development of these people. Along with the training processes, Tesco has also focused on the involvement of HRM strategies in its overall business plan. It not only helps individuals to have a better understanding of the organisation but also understand the need to acquire a competitive advantage. </a:t>
            </a:r>
            <a:endParaRPr lang="en-US" sz="1200" dirty="0">
              <a:effectLst/>
              <a:latin typeface="Times New Roman" pitchFamily="18" charset="0"/>
              <a:ea typeface="Arial"/>
              <a:cs typeface="Times New Roman" pitchFamily="18" charset="0"/>
            </a:endParaRPr>
          </a:p>
          <a:p>
            <a:pPr marL="158750" marR="0" indent="0" algn="just" defTabSz="914400" rtl="0" eaLnBrk="1" fontAlgn="auto" latinLnBrk="0" hangingPunct="1">
              <a:lnSpc>
                <a:spcPct val="150000"/>
              </a:lnSpc>
              <a:spcBef>
                <a:spcPts val="0"/>
              </a:spcBef>
              <a:spcAft>
                <a:spcPts val="0"/>
              </a:spcAft>
              <a:buClr>
                <a:srgbClr val="000000"/>
              </a:buClr>
              <a:buSzPts val="1100"/>
              <a:buFont typeface="Arial"/>
              <a:buNone/>
              <a:tabLst/>
              <a:defRPr/>
            </a:pPr>
            <a:endParaRPr lang="en-US" sz="1200" dirty="0">
              <a:effectLst/>
              <a:latin typeface="Times New Roman" pitchFamily="18" charset="0"/>
              <a:ea typeface="Arial"/>
              <a:cs typeface="Times New Roman"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GB" sz="1200" b="0" i="0" u="none" strike="noStrike" cap="none" dirty="0">
                <a:solidFill>
                  <a:srgbClr val="000000"/>
                </a:solidFill>
                <a:effectLst/>
                <a:latin typeface="Times New Roman" pitchFamily="18" charset="0"/>
                <a:ea typeface="Arial"/>
                <a:cs typeface="Times New Roman" pitchFamily="18" charset="0"/>
                <a:sym typeface="Arial"/>
              </a:rPr>
              <a:t>Both Jackson and Schuler have focused on different aspects of HR strategies to enhance the employee turnover rate and competitiveness of candidates. Jackson and Schuler have classified the business strategy into three types such as cost-reduction, innovation, and quality enhancement. The cost reduction strategy focuses on lowering the prices of products or services in the organisation. An innovation strategy has been introduced for product or service development. Along with this, the quality enhancement strategy has focused on making superior quality of service or products in comparison to their competitors. </a:t>
            </a:r>
            <a:endParaRPr lang="en-US" sz="1200" dirty="0">
              <a:effectLst/>
              <a:latin typeface="Times New Roman" pitchFamily="18" charset="0"/>
              <a:ea typeface="Arial"/>
              <a:cs typeface="Times New Roman" pitchFamily="18" charset="0"/>
            </a:endParaRPr>
          </a:p>
          <a:p>
            <a:pPr marL="158750" marR="0" indent="0" algn="just" defTabSz="914400" rtl="0" eaLnBrk="1" fontAlgn="auto" latinLnBrk="0" hangingPunct="1">
              <a:lnSpc>
                <a:spcPct val="150000"/>
              </a:lnSpc>
              <a:spcBef>
                <a:spcPts val="0"/>
              </a:spcBef>
              <a:spcAft>
                <a:spcPts val="0"/>
              </a:spcAft>
              <a:buClr>
                <a:srgbClr val="000000"/>
              </a:buClr>
              <a:buSzPts val="1100"/>
              <a:buFont typeface="Arial"/>
              <a:buNone/>
              <a:tabLst/>
              <a:defRPr/>
            </a:pPr>
            <a:endParaRPr lang="en-US" sz="1200" dirty="0">
              <a:effectLst/>
              <a:latin typeface="Times New Roman" pitchFamily="18" charset="0"/>
              <a:ea typeface="Arial"/>
              <a:cs typeface="Times New Roman"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GB" sz="1200" b="0" i="0" u="none" strike="noStrike" cap="none" dirty="0">
                <a:solidFill>
                  <a:srgbClr val="000000"/>
                </a:solidFill>
                <a:effectLst/>
                <a:latin typeface="Times New Roman" pitchFamily="18" charset="0"/>
                <a:ea typeface="Arial"/>
                <a:cs typeface="Times New Roman" pitchFamily="18" charset="0"/>
                <a:sym typeface="Arial"/>
              </a:rPr>
              <a:t>In order to adapt to complex environments, technological development, and innovations are required. They both have also focused on the importance of research in development departments in the organisation as they are responsible for ensuring cost reduction, quality management and introduction of innovations. </a:t>
            </a:r>
            <a:endParaRPr lang="en-US" sz="1200" dirty="0">
              <a:effectLst/>
              <a:latin typeface="Times New Roman" pitchFamily="18" charset="0"/>
              <a:ea typeface="Arial"/>
              <a:cs typeface="Times New Roman" pitchFamily="18" charset="0"/>
            </a:endParaRPr>
          </a:p>
          <a:p>
            <a:pPr marL="158750" marR="0" indent="0" algn="just" defTabSz="914400" rtl="0" eaLnBrk="1" fontAlgn="auto" latinLnBrk="0" hangingPunct="1">
              <a:lnSpc>
                <a:spcPct val="150000"/>
              </a:lnSpc>
              <a:spcBef>
                <a:spcPts val="0"/>
              </a:spcBef>
              <a:spcAft>
                <a:spcPts val="0"/>
              </a:spcAft>
              <a:buClr>
                <a:srgbClr val="000000"/>
              </a:buClr>
              <a:buSzPts val="1100"/>
              <a:buFont typeface="Arial"/>
              <a:buNone/>
              <a:tabLst/>
              <a:defRPr/>
            </a:pPr>
            <a:endParaRPr lang="en-US" sz="1200" dirty="0">
              <a:effectLst/>
              <a:latin typeface="Times New Roman" pitchFamily="18" charset="0"/>
              <a:ea typeface="Arial"/>
              <a:cs typeface="Times New Roman"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buNone/>
            </a:pPr>
            <a:r>
              <a:rPr lang="en-US" sz="1200" b="0" i="0" u="none" strike="noStrike" cap="none" dirty="0">
                <a:solidFill>
                  <a:srgbClr val="000000"/>
                </a:solidFill>
                <a:effectLst/>
                <a:latin typeface="Times New Roman" pitchFamily="18" charset="0"/>
                <a:ea typeface="Arial"/>
                <a:cs typeface="Times New Roman" pitchFamily="18" charset="0"/>
                <a:sym typeface="Arial"/>
              </a:rPr>
              <a:t>By instigating robust HR practices, such as talent attainment, training and growth, performance management, as well as employee engagement, the public sector can fascinate and maintain high-quality personnel who are encouraged to attend the public. This, in turn, improves the overall service conveyance and endorses administrative efficiency. A well-designed HR strategy brings into line the personnel with the corporation's vision and mission, nurtures employee appointment and efficiency, and backings invention and development. Strategic HR performs, comprising recruitment and assortment, performance management, recompense and benefits, as well as employee growth, subsidize to constructing a competitive advantage and supporting enduring accomplishment.</a:t>
            </a:r>
            <a:endParaRPr lang="en-US" sz="1200" dirty="0">
              <a:effectLst/>
              <a:latin typeface="Times New Roman" pitchFamily="18" charset="0"/>
              <a:ea typeface="Arial"/>
              <a:cs typeface="Times New Roman"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17e8a49c51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17e8a49c51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buNone/>
            </a:pPr>
            <a:endParaRPr lang="en-US" sz="1200" dirty="0">
              <a:effectLst/>
              <a:latin typeface="Times New Roman" pitchFamily="18" charset="0"/>
              <a:ea typeface="Arial"/>
              <a:cs typeface="Times New Roman"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0" y="0"/>
            <a:ext cx="5946600" cy="5143500"/>
          </a:xfrm>
          <a:prstGeom prst="rect">
            <a:avLst/>
          </a:prstGeom>
          <a:gradFill>
            <a:gsLst>
              <a:gs pos="0">
                <a:srgbClr val="333333">
                  <a:alpha val="0"/>
                </a:srgbClr>
              </a:gs>
              <a:gs pos="32000">
                <a:srgbClr val="333333">
                  <a:alpha val="41960"/>
                </a:srgbClr>
              </a:gs>
              <a:gs pos="100000">
                <a:srgbClr val="000000">
                  <a:alpha val="77647"/>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 name="Google Shape;10;p2"/>
          <p:cNvPicPr preferRelativeResize="0"/>
          <p:nvPr/>
        </p:nvPicPr>
        <p:blipFill rotWithShape="1">
          <a:blip r:embed="rId2">
            <a:alphaModFix amt="15000"/>
          </a:blip>
          <a:srcRect t="7173" b="8431"/>
          <a:stretch/>
        </p:blipFill>
        <p:spPr>
          <a:xfrm>
            <a:off x="-1" y="0"/>
            <a:ext cx="9144003" cy="5143501"/>
          </a:xfrm>
          <a:prstGeom prst="rect">
            <a:avLst/>
          </a:prstGeom>
          <a:noFill/>
          <a:ln>
            <a:noFill/>
          </a:ln>
        </p:spPr>
      </p:pic>
      <p:sp>
        <p:nvSpPr>
          <p:cNvPr id="11" name="Google Shape;11;p2"/>
          <p:cNvSpPr txBox="1">
            <a:spLocks noGrp="1"/>
          </p:cNvSpPr>
          <p:nvPr>
            <p:ph type="ctrTitle"/>
          </p:nvPr>
        </p:nvSpPr>
        <p:spPr>
          <a:xfrm>
            <a:off x="720000" y="1152750"/>
            <a:ext cx="7204200" cy="1576800"/>
          </a:xfrm>
          <a:prstGeom prst="rect">
            <a:avLst/>
          </a:prstGeom>
        </p:spPr>
        <p:txBody>
          <a:bodyPr spcFirstLastPara="1" wrap="square" lIns="91425" tIns="91425" rIns="91425" bIns="91425" anchor="ctr" anchorCtr="0">
            <a:noAutofit/>
          </a:bodyPr>
          <a:lstStyle>
            <a:lvl1pPr lvl="0">
              <a:spcBef>
                <a:spcPts val="0"/>
              </a:spcBef>
              <a:spcAft>
                <a:spcPts val="0"/>
              </a:spcAft>
              <a:buSzPts val="5200"/>
              <a:buNone/>
              <a:defRPr sz="5400">
                <a:solidFill>
                  <a:schemeClr val="lt1"/>
                </a:solidFill>
                <a:latin typeface="Playfair Display Black"/>
                <a:ea typeface="Playfair Display Black"/>
                <a:cs typeface="Playfair Display Black"/>
                <a:sym typeface="Playfair Display Black"/>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2" name="Google Shape;12;p2"/>
          <p:cNvSpPr txBox="1">
            <a:spLocks noGrp="1"/>
          </p:cNvSpPr>
          <p:nvPr>
            <p:ph type="subTitle" idx="1"/>
          </p:nvPr>
        </p:nvSpPr>
        <p:spPr>
          <a:xfrm>
            <a:off x="985650" y="4211825"/>
            <a:ext cx="2532000" cy="391800"/>
          </a:xfrm>
          <a:prstGeom prst="rect">
            <a:avLst/>
          </a:prstGeom>
          <a:noFill/>
        </p:spPr>
        <p:txBody>
          <a:bodyPr spcFirstLastPara="1" wrap="square" lIns="91425" tIns="91425" rIns="91425" bIns="91425" anchor="ctr" anchorCtr="0">
            <a:noAutofit/>
          </a:bodyPr>
          <a:lstStyle>
            <a:lvl1pPr lvl="0">
              <a:lnSpc>
                <a:spcPct val="100000"/>
              </a:lnSpc>
              <a:spcBef>
                <a:spcPts val="0"/>
              </a:spcBef>
              <a:spcAft>
                <a:spcPts val="0"/>
              </a:spcAft>
              <a:buSzPts val="2800"/>
              <a:buNone/>
              <a:defRPr sz="16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3"/>
        <p:cNvGrpSpPr/>
        <p:nvPr/>
      </p:nvGrpSpPr>
      <p:grpSpPr>
        <a:xfrm>
          <a:off x="0" y="0"/>
          <a:ext cx="0" cy="0"/>
          <a:chOff x="0" y="0"/>
          <a:chExt cx="0" cy="0"/>
        </a:xfrm>
      </p:grpSpPr>
      <p:pic>
        <p:nvPicPr>
          <p:cNvPr id="34" name="Google Shape;34;p7"/>
          <p:cNvPicPr preferRelativeResize="0"/>
          <p:nvPr/>
        </p:nvPicPr>
        <p:blipFill rotWithShape="1">
          <a:blip r:embed="rId2">
            <a:alphaModFix amt="12000"/>
          </a:blip>
          <a:srcRect t="7173" b="8431"/>
          <a:stretch/>
        </p:blipFill>
        <p:spPr>
          <a:xfrm>
            <a:off x="-1" y="0"/>
            <a:ext cx="9144003" cy="5143501"/>
          </a:xfrm>
          <a:prstGeom prst="rect">
            <a:avLst/>
          </a:prstGeom>
          <a:noFill/>
          <a:ln>
            <a:noFill/>
          </a:ln>
        </p:spPr>
      </p:pic>
      <p:sp>
        <p:nvSpPr>
          <p:cNvPr id="35" name="Google Shape;35;p7"/>
          <p:cNvSpPr txBox="1">
            <a:spLocks noGrp="1"/>
          </p:cNvSpPr>
          <p:nvPr>
            <p:ph type="title"/>
          </p:nvPr>
        </p:nvSpPr>
        <p:spPr>
          <a:xfrm>
            <a:off x="4046075" y="555600"/>
            <a:ext cx="4377900" cy="561900"/>
          </a:xfrm>
          <a:prstGeom prst="rect">
            <a:avLst/>
          </a:prstGeom>
        </p:spPr>
        <p:txBody>
          <a:bodyPr spcFirstLastPara="1" wrap="square" lIns="91425" tIns="91425" rIns="91425" bIns="91425" anchor="ctr" anchorCtr="0">
            <a:noAutofit/>
          </a:bodyPr>
          <a:lstStyle>
            <a:lvl1pPr lvl="0">
              <a:spcBef>
                <a:spcPts val="0"/>
              </a:spcBef>
              <a:spcAft>
                <a:spcPts val="0"/>
              </a:spcAft>
              <a:buSzPts val="2400"/>
              <a:buNone/>
              <a:defRPr>
                <a:solidFill>
                  <a:schemeClr val="lt1"/>
                </a:solidFill>
              </a:defRPr>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6" name="Google Shape;36;p7"/>
          <p:cNvSpPr txBox="1">
            <a:spLocks noGrp="1"/>
          </p:cNvSpPr>
          <p:nvPr>
            <p:ph type="body" idx="1"/>
          </p:nvPr>
        </p:nvSpPr>
        <p:spPr>
          <a:xfrm>
            <a:off x="4046075" y="1683875"/>
            <a:ext cx="4377900" cy="22806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1"/>
        <p:cNvGrpSpPr/>
        <p:nvPr/>
      </p:nvGrpSpPr>
      <p:grpSpPr>
        <a:xfrm>
          <a:off x="0" y="0"/>
          <a:ext cx="0" cy="0"/>
          <a:chOff x="0" y="0"/>
          <a:chExt cx="0" cy="0"/>
        </a:xfrm>
      </p:grpSpPr>
      <p:pic>
        <p:nvPicPr>
          <p:cNvPr id="42" name="Google Shape;42;p9"/>
          <p:cNvPicPr preferRelativeResize="0"/>
          <p:nvPr/>
        </p:nvPicPr>
        <p:blipFill rotWithShape="1">
          <a:blip r:embed="rId2">
            <a:alphaModFix amt="15000"/>
          </a:blip>
          <a:srcRect t="7173" b="8431"/>
          <a:stretch/>
        </p:blipFill>
        <p:spPr>
          <a:xfrm>
            <a:off x="-1" y="0"/>
            <a:ext cx="9144003" cy="5143501"/>
          </a:xfrm>
          <a:prstGeom prst="rect">
            <a:avLst/>
          </a:prstGeom>
          <a:noFill/>
          <a:ln>
            <a:noFill/>
          </a:ln>
        </p:spPr>
      </p:pic>
      <p:sp>
        <p:nvSpPr>
          <p:cNvPr id="43" name="Google Shape;43;p9"/>
          <p:cNvSpPr/>
          <p:nvPr/>
        </p:nvSpPr>
        <p:spPr>
          <a:xfrm>
            <a:off x="0" y="0"/>
            <a:ext cx="5800200" cy="5143500"/>
          </a:xfrm>
          <a:prstGeom prst="rect">
            <a:avLst/>
          </a:prstGeom>
          <a:gradFill>
            <a:gsLst>
              <a:gs pos="0">
                <a:srgbClr val="333333">
                  <a:alpha val="0"/>
                </a:srgbClr>
              </a:gs>
              <a:gs pos="32000">
                <a:srgbClr val="333333">
                  <a:alpha val="41960"/>
                </a:srgbClr>
              </a:gs>
              <a:gs pos="100000">
                <a:srgbClr val="000000">
                  <a:alpha val="51764"/>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9"/>
          <p:cNvSpPr txBox="1">
            <a:spLocks noGrp="1"/>
          </p:cNvSpPr>
          <p:nvPr>
            <p:ph type="title"/>
          </p:nvPr>
        </p:nvSpPr>
        <p:spPr>
          <a:xfrm>
            <a:off x="719550" y="540450"/>
            <a:ext cx="4045200" cy="754200"/>
          </a:xfrm>
          <a:prstGeom prst="rect">
            <a:avLst/>
          </a:prstGeom>
        </p:spPr>
        <p:txBody>
          <a:bodyPr spcFirstLastPara="1" wrap="square" lIns="91425" tIns="91425" rIns="91425" bIns="91425" anchor="ctr" anchorCtr="0">
            <a:noAutofit/>
          </a:bodyPr>
          <a:lstStyle>
            <a:lvl1pPr lvl="0">
              <a:spcBef>
                <a:spcPts val="0"/>
              </a:spcBef>
              <a:spcAft>
                <a:spcPts val="0"/>
              </a:spcAft>
              <a:buSzPts val="4200"/>
              <a:buNone/>
              <a:defRPr sz="4500">
                <a:solidFill>
                  <a:schemeClr val="lt1"/>
                </a:solidFill>
              </a:defRPr>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5" name="Google Shape;45;p9"/>
          <p:cNvSpPr txBox="1">
            <a:spLocks noGrp="1"/>
          </p:cNvSpPr>
          <p:nvPr>
            <p:ph type="subTitle" idx="1"/>
          </p:nvPr>
        </p:nvSpPr>
        <p:spPr>
          <a:xfrm>
            <a:off x="895675" y="3670125"/>
            <a:ext cx="4045200" cy="928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100"/>
              <a:buNone/>
              <a:defRPr sz="14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55"/>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p:cSld name="CUSTOM_6">
    <p:spTree>
      <p:nvGrpSpPr>
        <p:cNvPr id="1" name="Shape 201"/>
        <p:cNvGrpSpPr/>
        <p:nvPr/>
      </p:nvGrpSpPr>
      <p:grpSpPr>
        <a:xfrm>
          <a:off x="0" y="0"/>
          <a:ext cx="0" cy="0"/>
          <a:chOff x="0" y="0"/>
          <a:chExt cx="0" cy="0"/>
        </a:xfrm>
      </p:grpSpPr>
      <p:pic>
        <p:nvPicPr>
          <p:cNvPr id="202" name="Google Shape;202;p31"/>
          <p:cNvPicPr preferRelativeResize="0"/>
          <p:nvPr/>
        </p:nvPicPr>
        <p:blipFill rotWithShape="1">
          <a:blip r:embed="rId2">
            <a:alphaModFix amt="12000"/>
          </a:blip>
          <a:srcRect t="7173" b="8431"/>
          <a:stretch/>
        </p:blipFill>
        <p:spPr>
          <a:xfrm>
            <a:off x="-1" y="0"/>
            <a:ext cx="9144003" cy="5143501"/>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1">
  <p:cSld name="CUSTOM_6_1">
    <p:spTree>
      <p:nvGrpSpPr>
        <p:cNvPr id="1" name="Shape 203"/>
        <p:cNvGrpSpPr/>
        <p:nvPr/>
      </p:nvGrpSpPr>
      <p:grpSpPr>
        <a:xfrm>
          <a:off x="0" y="0"/>
          <a:ext cx="0" cy="0"/>
          <a:chOff x="0" y="0"/>
          <a:chExt cx="0" cy="0"/>
        </a:xfrm>
      </p:grpSpPr>
      <p:pic>
        <p:nvPicPr>
          <p:cNvPr id="204" name="Google Shape;204;p32"/>
          <p:cNvPicPr preferRelativeResize="0"/>
          <p:nvPr/>
        </p:nvPicPr>
        <p:blipFill rotWithShape="1">
          <a:blip r:embed="rId2">
            <a:alphaModFix amt="12000"/>
          </a:blip>
          <a:srcRect t="7173" b="8431"/>
          <a:stretch/>
        </p:blipFill>
        <p:spPr>
          <a:xfrm>
            <a:off x="-1" y="0"/>
            <a:ext cx="9144003" cy="5143501"/>
          </a:xfrm>
          <a:prstGeom prst="rect">
            <a:avLst/>
          </a:prstGeom>
          <a:noFill/>
          <a:ln>
            <a:noFill/>
          </a:ln>
        </p:spPr>
      </p:pic>
      <p:sp>
        <p:nvSpPr>
          <p:cNvPr id="205" name="Google Shape;205;p32"/>
          <p:cNvSpPr txBox="1"/>
          <p:nvPr/>
        </p:nvSpPr>
        <p:spPr>
          <a:xfrm>
            <a:off x="6860400" y="4139925"/>
            <a:ext cx="1563600" cy="151800"/>
          </a:xfrm>
          <a:prstGeom prst="rect">
            <a:avLst/>
          </a:prstGeom>
          <a:noFill/>
          <a:ln>
            <a:noFill/>
          </a:ln>
        </p:spPr>
        <p:txBody>
          <a:bodyPr spcFirstLastPara="1" wrap="square" lIns="0" tIns="91425" rIns="0" bIns="91425" anchor="ctr" anchorCtr="0">
            <a:noAutofit/>
          </a:bodyPr>
          <a:lstStyle/>
          <a:p>
            <a:pPr marL="0" lvl="0" indent="0" algn="r" rtl="0">
              <a:spcBef>
                <a:spcPts val="0"/>
              </a:spcBef>
              <a:spcAft>
                <a:spcPts val="0"/>
              </a:spcAft>
              <a:buNone/>
            </a:pPr>
            <a:r>
              <a:rPr lang="en" sz="1200">
                <a:solidFill>
                  <a:schemeClr val="lt1"/>
                </a:solidFill>
                <a:latin typeface="Archivo"/>
                <a:ea typeface="Archivo"/>
                <a:cs typeface="Archivo"/>
                <a:sym typeface="Archivo"/>
              </a:rPr>
              <a:t>2022</a:t>
            </a:r>
            <a:endParaRPr sz="1200">
              <a:solidFill>
                <a:schemeClr val="lt1"/>
              </a:solidFill>
              <a:latin typeface="Archivo"/>
              <a:ea typeface="Archivo"/>
              <a:cs typeface="Archivo"/>
              <a:sym typeface="Archivo"/>
            </a:endParaRPr>
          </a:p>
        </p:txBody>
      </p:sp>
      <p:sp>
        <p:nvSpPr>
          <p:cNvPr id="206" name="Google Shape;206;p32"/>
          <p:cNvSpPr txBox="1"/>
          <p:nvPr/>
        </p:nvSpPr>
        <p:spPr>
          <a:xfrm>
            <a:off x="6860400" y="4446449"/>
            <a:ext cx="1563600" cy="151800"/>
          </a:xfrm>
          <a:prstGeom prst="rect">
            <a:avLst/>
          </a:prstGeom>
          <a:noFill/>
          <a:ln>
            <a:noFill/>
          </a:ln>
        </p:spPr>
        <p:txBody>
          <a:bodyPr spcFirstLastPara="1" wrap="square" lIns="0" tIns="91425" rIns="0" bIns="91425" anchor="ctr" anchorCtr="0">
            <a:noAutofit/>
          </a:bodyPr>
          <a:lstStyle/>
          <a:p>
            <a:pPr marL="0" lvl="0" indent="0" algn="r" rtl="0">
              <a:spcBef>
                <a:spcPts val="0"/>
              </a:spcBef>
              <a:spcAft>
                <a:spcPts val="0"/>
              </a:spcAft>
              <a:buNone/>
            </a:pPr>
            <a:r>
              <a:rPr lang="en" sz="1200">
                <a:solidFill>
                  <a:schemeClr val="lt1"/>
                </a:solidFill>
                <a:latin typeface="Archivo"/>
                <a:ea typeface="Archivo"/>
                <a:cs typeface="Archivo"/>
                <a:sym typeface="Archivo"/>
              </a:rPr>
              <a:t>www.slidesgo.com</a:t>
            </a:r>
            <a:endParaRPr sz="1200">
              <a:solidFill>
                <a:schemeClr val="lt1"/>
              </a:solidFill>
              <a:latin typeface="Archivo"/>
              <a:ea typeface="Archivo"/>
              <a:cs typeface="Archivo"/>
              <a:sym typeface="Archivo"/>
            </a:endParaRPr>
          </a:p>
        </p:txBody>
      </p:sp>
      <p:sp>
        <p:nvSpPr>
          <p:cNvPr id="207" name="Google Shape;207;p32"/>
          <p:cNvSpPr txBox="1"/>
          <p:nvPr/>
        </p:nvSpPr>
        <p:spPr>
          <a:xfrm rot="-5400000">
            <a:off x="7651675" y="1204650"/>
            <a:ext cx="1436400" cy="108000"/>
          </a:xfrm>
          <a:prstGeom prst="rect">
            <a:avLst/>
          </a:prstGeom>
          <a:noFill/>
          <a:ln>
            <a:noFill/>
          </a:ln>
        </p:spPr>
        <p:txBody>
          <a:bodyPr spcFirstLastPara="1" wrap="square" lIns="0" tIns="91425" rIns="0" bIns="91425" anchor="ctr" anchorCtr="0">
            <a:noAutofit/>
          </a:bodyPr>
          <a:lstStyle/>
          <a:p>
            <a:pPr marL="0" lvl="0" indent="0" algn="r" rtl="0">
              <a:spcBef>
                <a:spcPts val="0"/>
              </a:spcBef>
              <a:spcAft>
                <a:spcPts val="0"/>
              </a:spcAft>
              <a:buNone/>
            </a:pPr>
            <a:r>
              <a:rPr lang="en" sz="1000" i="1">
                <a:solidFill>
                  <a:schemeClr val="lt1"/>
                </a:solidFill>
                <a:latin typeface="Archivo"/>
                <a:ea typeface="Archivo"/>
                <a:cs typeface="Archivo"/>
                <a:sym typeface="Archivo"/>
              </a:rPr>
              <a:t>#BusinessManagement</a:t>
            </a:r>
            <a:endParaRPr sz="1000" i="1">
              <a:solidFill>
                <a:schemeClr val="lt1"/>
              </a:solidFill>
              <a:latin typeface="Archivo"/>
              <a:ea typeface="Archivo"/>
              <a:cs typeface="Archivo"/>
              <a:sym typeface="Archivo"/>
            </a:endParaRPr>
          </a:p>
        </p:txBody>
      </p:sp>
      <p:cxnSp>
        <p:nvCxnSpPr>
          <p:cNvPr id="208" name="Google Shape;208;p32"/>
          <p:cNvCxnSpPr/>
          <p:nvPr/>
        </p:nvCxnSpPr>
        <p:spPr>
          <a:xfrm>
            <a:off x="7952400" y="4376450"/>
            <a:ext cx="471600" cy="0"/>
          </a:xfrm>
          <a:prstGeom prst="straightConnector1">
            <a:avLst/>
          </a:prstGeom>
          <a:noFill/>
          <a:ln w="19050" cap="flat" cmpd="sng">
            <a:solidFill>
              <a:schemeClr val="lt1"/>
            </a:solidFill>
            <a:prstDash val="solid"/>
            <a:round/>
            <a:headEnd type="none" w="med" len="med"/>
            <a:tailEnd type="none" w="med" len="med"/>
          </a:ln>
        </p:spPr>
      </p:cxn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4176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lt1"/>
              </a:buClr>
              <a:buSzPts val="3000"/>
              <a:buFont typeface="Playfair Display Black"/>
              <a:buNone/>
              <a:defRPr sz="3000">
                <a:solidFill>
                  <a:schemeClr val="lt1"/>
                </a:solidFill>
                <a:latin typeface="Playfair Display Black"/>
                <a:ea typeface="Playfair Display Black"/>
                <a:cs typeface="Playfair Display Black"/>
                <a:sym typeface="Playfair Display Black"/>
              </a:defRPr>
            </a:lvl1pPr>
            <a:lvl2pPr lvl="1">
              <a:spcBef>
                <a:spcPts val="0"/>
              </a:spcBef>
              <a:spcAft>
                <a:spcPts val="0"/>
              </a:spcAft>
              <a:buClr>
                <a:schemeClr val="lt1"/>
              </a:buClr>
              <a:buSzPts val="3000"/>
              <a:buFont typeface="Playfair Display Black"/>
              <a:buNone/>
              <a:defRPr sz="3000">
                <a:solidFill>
                  <a:schemeClr val="lt1"/>
                </a:solidFill>
                <a:latin typeface="Playfair Display Black"/>
                <a:ea typeface="Playfair Display Black"/>
                <a:cs typeface="Playfair Display Black"/>
                <a:sym typeface="Playfair Display Black"/>
              </a:defRPr>
            </a:lvl2pPr>
            <a:lvl3pPr lvl="2">
              <a:spcBef>
                <a:spcPts val="0"/>
              </a:spcBef>
              <a:spcAft>
                <a:spcPts val="0"/>
              </a:spcAft>
              <a:buClr>
                <a:schemeClr val="lt1"/>
              </a:buClr>
              <a:buSzPts val="3000"/>
              <a:buFont typeface="Playfair Display Black"/>
              <a:buNone/>
              <a:defRPr sz="3000">
                <a:solidFill>
                  <a:schemeClr val="lt1"/>
                </a:solidFill>
                <a:latin typeface="Playfair Display Black"/>
                <a:ea typeface="Playfair Display Black"/>
                <a:cs typeface="Playfair Display Black"/>
                <a:sym typeface="Playfair Display Black"/>
              </a:defRPr>
            </a:lvl3pPr>
            <a:lvl4pPr lvl="3">
              <a:spcBef>
                <a:spcPts val="0"/>
              </a:spcBef>
              <a:spcAft>
                <a:spcPts val="0"/>
              </a:spcAft>
              <a:buClr>
                <a:schemeClr val="lt1"/>
              </a:buClr>
              <a:buSzPts val="3000"/>
              <a:buFont typeface="Playfair Display Black"/>
              <a:buNone/>
              <a:defRPr sz="3000">
                <a:solidFill>
                  <a:schemeClr val="lt1"/>
                </a:solidFill>
                <a:latin typeface="Playfair Display Black"/>
                <a:ea typeface="Playfair Display Black"/>
                <a:cs typeface="Playfair Display Black"/>
                <a:sym typeface="Playfair Display Black"/>
              </a:defRPr>
            </a:lvl4pPr>
            <a:lvl5pPr lvl="4">
              <a:spcBef>
                <a:spcPts val="0"/>
              </a:spcBef>
              <a:spcAft>
                <a:spcPts val="0"/>
              </a:spcAft>
              <a:buClr>
                <a:schemeClr val="lt1"/>
              </a:buClr>
              <a:buSzPts val="3000"/>
              <a:buFont typeface="Playfair Display Black"/>
              <a:buNone/>
              <a:defRPr sz="3000">
                <a:solidFill>
                  <a:schemeClr val="lt1"/>
                </a:solidFill>
                <a:latin typeface="Playfair Display Black"/>
                <a:ea typeface="Playfair Display Black"/>
                <a:cs typeface="Playfair Display Black"/>
                <a:sym typeface="Playfair Display Black"/>
              </a:defRPr>
            </a:lvl5pPr>
            <a:lvl6pPr lvl="5">
              <a:spcBef>
                <a:spcPts val="0"/>
              </a:spcBef>
              <a:spcAft>
                <a:spcPts val="0"/>
              </a:spcAft>
              <a:buClr>
                <a:schemeClr val="lt1"/>
              </a:buClr>
              <a:buSzPts val="3000"/>
              <a:buFont typeface="Playfair Display Black"/>
              <a:buNone/>
              <a:defRPr sz="3000">
                <a:solidFill>
                  <a:schemeClr val="lt1"/>
                </a:solidFill>
                <a:latin typeface="Playfair Display Black"/>
                <a:ea typeface="Playfair Display Black"/>
                <a:cs typeface="Playfair Display Black"/>
                <a:sym typeface="Playfair Display Black"/>
              </a:defRPr>
            </a:lvl6pPr>
            <a:lvl7pPr lvl="6">
              <a:spcBef>
                <a:spcPts val="0"/>
              </a:spcBef>
              <a:spcAft>
                <a:spcPts val="0"/>
              </a:spcAft>
              <a:buClr>
                <a:schemeClr val="lt1"/>
              </a:buClr>
              <a:buSzPts val="3000"/>
              <a:buFont typeface="Playfair Display Black"/>
              <a:buNone/>
              <a:defRPr sz="3000">
                <a:solidFill>
                  <a:schemeClr val="lt1"/>
                </a:solidFill>
                <a:latin typeface="Playfair Display Black"/>
                <a:ea typeface="Playfair Display Black"/>
                <a:cs typeface="Playfair Display Black"/>
                <a:sym typeface="Playfair Display Black"/>
              </a:defRPr>
            </a:lvl7pPr>
            <a:lvl8pPr lvl="7">
              <a:spcBef>
                <a:spcPts val="0"/>
              </a:spcBef>
              <a:spcAft>
                <a:spcPts val="0"/>
              </a:spcAft>
              <a:buClr>
                <a:schemeClr val="lt1"/>
              </a:buClr>
              <a:buSzPts val="3000"/>
              <a:buFont typeface="Playfair Display Black"/>
              <a:buNone/>
              <a:defRPr sz="3000">
                <a:solidFill>
                  <a:schemeClr val="lt1"/>
                </a:solidFill>
                <a:latin typeface="Playfair Display Black"/>
                <a:ea typeface="Playfair Display Black"/>
                <a:cs typeface="Playfair Display Black"/>
                <a:sym typeface="Playfair Display Black"/>
              </a:defRPr>
            </a:lvl8pPr>
            <a:lvl9pPr lvl="8">
              <a:spcBef>
                <a:spcPts val="0"/>
              </a:spcBef>
              <a:spcAft>
                <a:spcPts val="0"/>
              </a:spcAft>
              <a:buClr>
                <a:schemeClr val="lt1"/>
              </a:buClr>
              <a:buSzPts val="3000"/>
              <a:buFont typeface="Playfair Display Black"/>
              <a:buNone/>
              <a:defRPr sz="3000">
                <a:solidFill>
                  <a:schemeClr val="lt1"/>
                </a:solidFill>
                <a:latin typeface="Playfair Display Black"/>
                <a:ea typeface="Playfair Display Black"/>
                <a:cs typeface="Playfair Display Black"/>
                <a:sym typeface="Playfair Display Black"/>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lt1"/>
              </a:buClr>
              <a:buSzPts val="1800"/>
              <a:buFont typeface="Archivo"/>
              <a:buChar char="●"/>
              <a:defRPr sz="1800">
                <a:solidFill>
                  <a:schemeClr val="lt1"/>
                </a:solidFill>
                <a:latin typeface="Archivo"/>
                <a:ea typeface="Archivo"/>
                <a:cs typeface="Archivo"/>
                <a:sym typeface="Archivo"/>
              </a:defRPr>
            </a:lvl1pPr>
            <a:lvl2pPr marL="914400" lvl="1" indent="-317500">
              <a:lnSpc>
                <a:spcPct val="115000"/>
              </a:lnSpc>
              <a:spcBef>
                <a:spcPts val="0"/>
              </a:spcBef>
              <a:spcAft>
                <a:spcPts val="0"/>
              </a:spcAft>
              <a:buClr>
                <a:schemeClr val="lt1"/>
              </a:buClr>
              <a:buSzPts val="1400"/>
              <a:buFont typeface="Archivo"/>
              <a:buChar char="○"/>
              <a:defRPr>
                <a:solidFill>
                  <a:schemeClr val="lt1"/>
                </a:solidFill>
                <a:latin typeface="Archivo"/>
                <a:ea typeface="Archivo"/>
                <a:cs typeface="Archivo"/>
                <a:sym typeface="Archivo"/>
              </a:defRPr>
            </a:lvl2pPr>
            <a:lvl3pPr marL="1371600" lvl="2" indent="-317500">
              <a:lnSpc>
                <a:spcPct val="115000"/>
              </a:lnSpc>
              <a:spcBef>
                <a:spcPts val="0"/>
              </a:spcBef>
              <a:spcAft>
                <a:spcPts val="0"/>
              </a:spcAft>
              <a:buClr>
                <a:schemeClr val="lt1"/>
              </a:buClr>
              <a:buSzPts val="1400"/>
              <a:buFont typeface="Archivo"/>
              <a:buChar char="■"/>
              <a:defRPr>
                <a:solidFill>
                  <a:schemeClr val="lt1"/>
                </a:solidFill>
                <a:latin typeface="Archivo"/>
                <a:ea typeface="Archivo"/>
                <a:cs typeface="Archivo"/>
                <a:sym typeface="Archivo"/>
              </a:defRPr>
            </a:lvl3pPr>
            <a:lvl4pPr marL="1828800" lvl="3" indent="-317500">
              <a:lnSpc>
                <a:spcPct val="115000"/>
              </a:lnSpc>
              <a:spcBef>
                <a:spcPts val="0"/>
              </a:spcBef>
              <a:spcAft>
                <a:spcPts val="0"/>
              </a:spcAft>
              <a:buClr>
                <a:schemeClr val="lt1"/>
              </a:buClr>
              <a:buSzPts val="1400"/>
              <a:buFont typeface="Archivo"/>
              <a:buChar char="●"/>
              <a:defRPr>
                <a:solidFill>
                  <a:schemeClr val="lt1"/>
                </a:solidFill>
                <a:latin typeface="Archivo"/>
                <a:ea typeface="Archivo"/>
                <a:cs typeface="Archivo"/>
                <a:sym typeface="Archivo"/>
              </a:defRPr>
            </a:lvl4pPr>
            <a:lvl5pPr marL="2286000" lvl="4" indent="-317500">
              <a:lnSpc>
                <a:spcPct val="115000"/>
              </a:lnSpc>
              <a:spcBef>
                <a:spcPts val="0"/>
              </a:spcBef>
              <a:spcAft>
                <a:spcPts val="0"/>
              </a:spcAft>
              <a:buClr>
                <a:schemeClr val="lt1"/>
              </a:buClr>
              <a:buSzPts val="1400"/>
              <a:buFont typeface="Archivo"/>
              <a:buChar char="○"/>
              <a:defRPr>
                <a:solidFill>
                  <a:schemeClr val="lt1"/>
                </a:solidFill>
                <a:latin typeface="Archivo"/>
                <a:ea typeface="Archivo"/>
                <a:cs typeface="Archivo"/>
                <a:sym typeface="Archivo"/>
              </a:defRPr>
            </a:lvl5pPr>
            <a:lvl6pPr marL="2743200" lvl="5" indent="-317500">
              <a:lnSpc>
                <a:spcPct val="115000"/>
              </a:lnSpc>
              <a:spcBef>
                <a:spcPts val="0"/>
              </a:spcBef>
              <a:spcAft>
                <a:spcPts val="0"/>
              </a:spcAft>
              <a:buClr>
                <a:schemeClr val="lt1"/>
              </a:buClr>
              <a:buSzPts val="1400"/>
              <a:buFont typeface="Archivo"/>
              <a:buChar char="■"/>
              <a:defRPr>
                <a:solidFill>
                  <a:schemeClr val="lt1"/>
                </a:solidFill>
                <a:latin typeface="Archivo"/>
                <a:ea typeface="Archivo"/>
                <a:cs typeface="Archivo"/>
                <a:sym typeface="Archivo"/>
              </a:defRPr>
            </a:lvl6pPr>
            <a:lvl7pPr marL="3200400" lvl="6" indent="-317500">
              <a:lnSpc>
                <a:spcPct val="115000"/>
              </a:lnSpc>
              <a:spcBef>
                <a:spcPts val="0"/>
              </a:spcBef>
              <a:spcAft>
                <a:spcPts val="0"/>
              </a:spcAft>
              <a:buClr>
                <a:schemeClr val="lt1"/>
              </a:buClr>
              <a:buSzPts val="1400"/>
              <a:buFont typeface="Archivo"/>
              <a:buChar char="●"/>
              <a:defRPr>
                <a:solidFill>
                  <a:schemeClr val="lt1"/>
                </a:solidFill>
                <a:latin typeface="Archivo"/>
                <a:ea typeface="Archivo"/>
                <a:cs typeface="Archivo"/>
                <a:sym typeface="Archivo"/>
              </a:defRPr>
            </a:lvl7pPr>
            <a:lvl8pPr marL="3657600" lvl="7" indent="-317500">
              <a:lnSpc>
                <a:spcPct val="115000"/>
              </a:lnSpc>
              <a:spcBef>
                <a:spcPts val="0"/>
              </a:spcBef>
              <a:spcAft>
                <a:spcPts val="0"/>
              </a:spcAft>
              <a:buClr>
                <a:schemeClr val="lt1"/>
              </a:buClr>
              <a:buSzPts val="1400"/>
              <a:buFont typeface="Archivo"/>
              <a:buChar char="○"/>
              <a:defRPr>
                <a:solidFill>
                  <a:schemeClr val="lt1"/>
                </a:solidFill>
                <a:latin typeface="Archivo"/>
                <a:ea typeface="Archivo"/>
                <a:cs typeface="Archivo"/>
                <a:sym typeface="Archivo"/>
              </a:defRPr>
            </a:lvl8pPr>
            <a:lvl9pPr marL="4114800" lvl="8" indent="-317500">
              <a:lnSpc>
                <a:spcPct val="115000"/>
              </a:lnSpc>
              <a:spcBef>
                <a:spcPts val="0"/>
              </a:spcBef>
              <a:spcAft>
                <a:spcPts val="0"/>
              </a:spcAft>
              <a:buClr>
                <a:schemeClr val="lt1"/>
              </a:buClr>
              <a:buSzPts val="1400"/>
              <a:buFont typeface="Archivo"/>
              <a:buChar char="■"/>
              <a:defRPr>
                <a:solidFill>
                  <a:schemeClr val="lt1"/>
                </a:solidFill>
                <a:latin typeface="Archivo"/>
                <a:ea typeface="Archivo"/>
                <a:cs typeface="Archivo"/>
                <a:sym typeface="Archiv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3" r:id="rId2"/>
    <p:sldLayoutId id="2147483655" r:id="rId3"/>
    <p:sldLayoutId id="2147483658" r:id="rId4"/>
    <p:sldLayoutId id="2147483677" r:id="rId5"/>
    <p:sldLayoutId id="2147483678"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18"/>
        <p:cNvGrpSpPr/>
        <p:nvPr/>
      </p:nvGrpSpPr>
      <p:grpSpPr>
        <a:xfrm>
          <a:off x="0" y="0"/>
          <a:ext cx="0" cy="0"/>
          <a:chOff x="0" y="0"/>
          <a:chExt cx="0" cy="0"/>
        </a:xfrm>
      </p:grpSpPr>
      <p:cxnSp>
        <p:nvCxnSpPr>
          <p:cNvPr id="222" name="Google Shape;222;p36"/>
          <p:cNvCxnSpPr/>
          <p:nvPr/>
        </p:nvCxnSpPr>
        <p:spPr>
          <a:xfrm>
            <a:off x="769334" y="2800725"/>
            <a:ext cx="0" cy="1798500"/>
          </a:xfrm>
          <a:prstGeom prst="straightConnector1">
            <a:avLst/>
          </a:prstGeom>
          <a:noFill/>
          <a:ln w="19050" cap="flat" cmpd="sng">
            <a:solidFill>
              <a:schemeClr val="lt1"/>
            </a:solidFill>
            <a:prstDash val="solid"/>
            <a:round/>
            <a:headEnd type="none" w="med" len="med"/>
            <a:tailEnd type="none" w="med" len="med"/>
          </a:ln>
        </p:spPr>
      </p:cxnSp>
      <p:cxnSp>
        <p:nvCxnSpPr>
          <p:cNvPr id="224" name="Google Shape;224;p36"/>
          <p:cNvCxnSpPr/>
          <p:nvPr/>
        </p:nvCxnSpPr>
        <p:spPr>
          <a:xfrm>
            <a:off x="7952400" y="4376450"/>
            <a:ext cx="471600" cy="0"/>
          </a:xfrm>
          <a:prstGeom prst="straightConnector1">
            <a:avLst/>
          </a:prstGeom>
          <a:noFill/>
          <a:ln w="19050" cap="flat" cmpd="sng">
            <a:solidFill>
              <a:schemeClr val="lt1"/>
            </a:solidFill>
            <a:prstDash val="solid"/>
            <a:round/>
            <a:headEnd type="none" w="med" len="med"/>
            <a:tailEnd type="none" w="med" len="med"/>
          </a:ln>
        </p:spPr>
      </p:cxnSp>
      <p:sp>
        <p:nvSpPr>
          <p:cNvPr id="225" name="Google Shape;225;p36"/>
          <p:cNvSpPr txBox="1">
            <a:spLocks noGrp="1"/>
          </p:cNvSpPr>
          <p:nvPr>
            <p:ph type="ctrTitle"/>
          </p:nvPr>
        </p:nvSpPr>
        <p:spPr>
          <a:xfrm>
            <a:off x="720000" y="1152750"/>
            <a:ext cx="8347800" cy="1266600"/>
          </a:xfrm>
          <a:prstGeom prst="rect">
            <a:avLst/>
          </a:prstGeom>
        </p:spPr>
        <p:txBody>
          <a:bodyPr spcFirstLastPara="1" wrap="square" lIns="0" tIns="0" rIns="0" bIns="0" anchor="ctr" anchorCtr="0">
            <a:noAutofit/>
          </a:bodyPr>
          <a:lstStyle/>
          <a:p>
            <a:pPr lvl="0" algn="ctr">
              <a:lnSpc>
                <a:spcPct val="150000"/>
              </a:lnSpc>
            </a:pPr>
            <a:r>
              <a:rPr lang="en-US" sz="4000" b="1" spc="50" dirty="0">
                <a:ln w="12700" cmpd="sng">
                  <a:solidFill>
                    <a:schemeClr val="accent6">
                      <a:satMod val="120000"/>
                      <a:shade val="80000"/>
                    </a:schemeClr>
                  </a:solidFill>
                  <a:prstDash val="solid"/>
                </a:ln>
                <a:solidFill>
                  <a:schemeClr val="tx1"/>
                </a:solidFill>
                <a:effectLst>
                  <a:glow rad="53100">
                    <a:schemeClr val="accent6">
                      <a:satMod val="180000"/>
                      <a:alpha val="30000"/>
                    </a:schemeClr>
                  </a:glow>
                </a:effectLst>
                <a:latin typeface="Times New Roman" pitchFamily="18" charset="0"/>
                <a:cs typeface="Times New Roman" pitchFamily="18" charset="0"/>
              </a:rPr>
              <a:t>Human Resource Management</a:t>
            </a:r>
            <a:endParaRPr sz="4000" b="1" spc="50" dirty="0">
              <a:ln w="12700" cmpd="sng">
                <a:solidFill>
                  <a:schemeClr val="accent6">
                    <a:satMod val="120000"/>
                    <a:shade val="80000"/>
                  </a:schemeClr>
                </a:solidFill>
                <a:prstDash val="solid"/>
              </a:ln>
              <a:solidFill>
                <a:schemeClr val="tx1"/>
              </a:solidFill>
              <a:effectLst>
                <a:glow rad="53100">
                  <a:schemeClr val="accent6">
                    <a:satMod val="180000"/>
                    <a:alpha val="30000"/>
                  </a:schemeClr>
                </a:glow>
              </a:effectLst>
              <a:latin typeface="Times New Roman" pitchFamily="18" charset="0"/>
              <a:cs typeface="Times New Roman" pitchFamily="18" charset="0"/>
            </a:endParaRPr>
          </a:p>
        </p:txBody>
      </p:sp>
      <p:sp>
        <p:nvSpPr>
          <p:cNvPr id="4" name="TextBox 3">
            <a:extLst>
              <a:ext uri="{FF2B5EF4-FFF2-40B4-BE49-F238E27FC236}">
                <a16:creationId xmlns:a16="http://schemas.microsoft.com/office/drawing/2014/main" id="{B1074669-BB14-AABB-97E9-471C9CAD638E}"/>
              </a:ext>
            </a:extLst>
          </p:cNvPr>
          <p:cNvSpPr txBox="1"/>
          <p:nvPr/>
        </p:nvSpPr>
        <p:spPr>
          <a:xfrm>
            <a:off x="1447799" y="3025973"/>
            <a:ext cx="5333995" cy="738664"/>
          </a:xfrm>
          <a:prstGeom prst="rect">
            <a:avLst/>
          </a:prstGeom>
          <a:noFill/>
        </p:spPr>
        <p:txBody>
          <a:bodyPr wrap="square" rtlCol="0">
            <a:spAutoFit/>
          </a:bodyPr>
          <a:lstStyle/>
          <a:p>
            <a:r>
              <a:rPr lang="en-IN" b="1" i="1" dirty="0">
                <a:solidFill>
                  <a:schemeClr val="tx2">
                    <a:lumMod val="65000"/>
                    <a:lumOff val="35000"/>
                  </a:schemeClr>
                </a:solidFill>
                <a:highlight>
                  <a:srgbClr val="000000"/>
                </a:highlight>
              </a:rPr>
              <a:t>HAMZA UMAIR AMBALAPATTA</a:t>
            </a:r>
          </a:p>
          <a:p>
            <a:r>
              <a:rPr lang="en-IN" b="1" i="1" dirty="0">
                <a:solidFill>
                  <a:schemeClr val="tx2">
                    <a:lumMod val="65000"/>
                    <a:lumOff val="35000"/>
                  </a:schemeClr>
                </a:solidFill>
                <a:highlight>
                  <a:srgbClr val="000000"/>
                </a:highlight>
              </a:rPr>
              <a:t>STUDENT ID : 2243417</a:t>
            </a:r>
          </a:p>
          <a:p>
            <a:r>
              <a:rPr lang="en-IN" b="1" i="1" dirty="0">
                <a:solidFill>
                  <a:schemeClr val="tx2">
                    <a:lumMod val="65000"/>
                    <a:lumOff val="35000"/>
                  </a:schemeClr>
                </a:solidFill>
                <a:highlight>
                  <a:srgbClr val="000000"/>
                </a:highlight>
              </a:rPr>
              <a:t>HUMAN RESOURCE MANAGEMENT, LCMB7000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84"/>
        <p:cNvGrpSpPr/>
        <p:nvPr/>
      </p:nvGrpSpPr>
      <p:grpSpPr>
        <a:xfrm>
          <a:off x="0" y="0"/>
          <a:ext cx="0" cy="0"/>
          <a:chOff x="0" y="0"/>
          <a:chExt cx="0" cy="0"/>
        </a:xfrm>
      </p:grpSpPr>
      <p:sp>
        <p:nvSpPr>
          <p:cNvPr id="285" name="Google Shape;285;p41"/>
          <p:cNvSpPr txBox="1">
            <a:spLocks noGrp="1"/>
          </p:cNvSpPr>
          <p:nvPr>
            <p:ph type="title"/>
          </p:nvPr>
        </p:nvSpPr>
        <p:spPr>
          <a:xfrm>
            <a:off x="719550" y="540450"/>
            <a:ext cx="7281450" cy="754200"/>
          </a:xfrm>
          <a:prstGeom prst="rect">
            <a:avLst/>
          </a:prstGeom>
        </p:spPr>
        <p:txBody>
          <a:bodyPr spcFirstLastPara="1" wrap="square" lIns="0" tIns="91425" rIns="91425" bIns="91425" anchor="ctr" anchorCtr="0">
            <a:noAutofit/>
          </a:bodyPr>
          <a:lstStyle/>
          <a:p>
            <a:pPr marL="0" lvl="0" indent="0" algn="ctr" rtl="0">
              <a:spcBef>
                <a:spcPts val="0"/>
              </a:spcBef>
              <a:spcAft>
                <a:spcPts val="0"/>
              </a:spcAft>
              <a:buNone/>
            </a:pPr>
            <a:r>
              <a:rPr lang="en" sz="2400" b="1" dirty="0">
                <a:solidFill>
                  <a:schemeClr val="tx2"/>
                </a:solidFill>
                <a:latin typeface="Times New Roman" pitchFamily="18" charset="0"/>
                <a:cs typeface="Times New Roman" pitchFamily="18" charset="0"/>
              </a:rPr>
              <a:t>Introduction</a:t>
            </a:r>
            <a:endParaRPr sz="2400" b="1" dirty="0">
              <a:solidFill>
                <a:schemeClr val="tx2"/>
              </a:solidFill>
              <a:latin typeface="Times New Roman" pitchFamily="18" charset="0"/>
              <a:cs typeface="Times New Roman" pitchFamily="18" charset="0"/>
            </a:endParaRPr>
          </a:p>
        </p:txBody>
      </p:sp>
      <p:sp>
        <p:nvSpPr>
          <p:cNvPr id="286" name="Google Shape;286;p41"/>
          <p:cNvSpPr txBox="1">
            <a:spLocks noGrp="1"/>
          </p:cNvSpPr>
          <p:nvPr>
            <p:ph type="subTitle" idx="1"/>
          </p:nvPr>
        </p:nvSpPr>
        <p:spPr>
          <a:xfrm>
            <a:off x="533400" y="1123950"/>
            <a:ext cx="3733800" cy="3657600"/>
          </a:xfrm>
          <a:prstGeom prst="rect">
            <a:avLst/>
          </a:prstGeom>
        </p:spPr>
        <p:txBody>
          <a:bodyPr spcFirstLastPara="1" wrap="square" lIns="0" tIns="91425" rIns="91425" bIns="91425" anchor="t" anchorCtr="0">
            <a:noAutofit/>
          </a:bodyPr>
          <a:lstStyle/>
          <a:p>
            <a:pPr marL="285750" lvl="0" indent="-285750" algn="just">
              <a:lnSpc>
                <a:spcPct val="150000"/>
              </a:lnSpc>
              <a:buFont typeface="Arial" pitchFamily="34" charset="0"/>
              <a:buChar char="•"/>
            </a:pPr>
            <a:r>
              <a:rPr lang="en-US" dirty="0">
                <a:solidFill>
                  <a:schemeClr val="bg1"/>
                </a:solidFill>
              </a:rPr>
              <a:t>Human resources management (HRM) in both the private and public sectors encompasses the effective utilization and administration of an administration's human capital. </a:t>
            </a:r>
          </a:p>
          <a:p>
            <a:pPr marL="285750" lvl="0" indent="-285750" algn="just">
              <a:lnSpc>
                <a:spcPct val="150000"/>
              </a:lnSpc>
              <a:buFont typeface="Arial" pitchFamily="34" charset="0"/>
              <a:buChar char="•"/>
            </a:pPr>
            <a:r>
              <a:rPr lang="en-US" dirty="0">
                <a:solidFill>
                  <a:schemeClr val="bg1"/>
                </a:solidFill>
              </a:rPr>
              <a:t>In the private sector, HRM </a:t>
            </a:r>
            <a:r>
              <a:rPr lang="en-US" dirty="0" err="1">
                <a:solidFill>
                  <a:schemeClr val="bg1"/>
                </a:solidFill>
              </a:rPr>
              <a:t>emphasises</a:t>
            </a:r>
            <a:r>
              <a:rPr lang="en-US" dirty="0">
                <a:solidFill>
                  <a:schemeClr val="bg1"/>
                </a:solidFill>
              </a:rPr>
              <a:t> maximizing employee efficiency and productivity (</a:t>
            </a:r>
            <a:r>
              <a:rPr lang="en-US" dirty="0" err="1">
                <a:solidFill>
                  <a:schemeClr val="bg1"/>
                </a:solidFill>
              </a:rPr>
              <a:t>Boselie</a:t>
            </a:r>
            <a:r>
              <a:rPr lang="en-US" dirty="0">
                <a:solidFill>
                  <a:schemeClr val="bg1"/>
                </a:solidFill>
              </a:rPr>
              <a:t> et al. 2021, p. 490). </a:t>
            </a:r>
          </a:p>
          <a:p>
            <a:pPr marL="285750" lvl="0" indent="-285750" algn="just">
              <a:lnSpc>
                <a:spcPct val="150000"/>
              </a:lnSpc>
              <a:buFont typeface="Arial" pitchFamily="34" charset="0"/>
              <a:buChar char="•"/>
            </a:pPr>
            <a:r>
              <a:rPr lang="en-US" dirty="0">
                <a:solidFill>
                  <a:schemeClr val="bg1"/>
                </a:solidFill>
              </a:rPr>
              <a:t>HRM in the public sector highlights the delivery of public facilities as well as the overall well-being of inhabitants. </a:t>
            </a: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15000" y="1962150"/>
            <a:ext cx="2971799" cy="19815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7" name="Google Shape;297;p42"/>
          <p:cNvSpPr txBox="1">
            <a:spLocks noGrp="1"/>
          </p:cNvSpPr>
          <p:nvPr>
            <p:ph type="title"/>
          </p:nvPr>
        </p:nvSpPr>
        <p:spPr>
          <a:xfrm>
            <a:off x="533400" y="555600"/>
            <a:ext cx="7890575" cy="561900"/>
          </a:xfrm>
          <a:prstGeom prst="rect">
            <a:avLst/>
          </a:prstGeom>
        </p:spPr>
        <p:txBody>
          <a:bodyPr spcFirstLastPara="1" wrap="square" lIns="91425" tIns="91425" rIns="91425" bIns="91425" anchor="ctr" anchorCtr="0">
            <a:noAutofit/>
          </a:bodyPr>
          <a:lstStyle/>
          <a:p>
            <a:pPr lvl="0" algn="ctr">
              <a:lnSpc>
                <a:spcPct val="150000"/>
              </a:lnSpc>
            </a:pPr>
            <a:r>
              <a:rPr lang="en-US" sz="2000" b="1" dirty="0">
                <a:latin typeface="Times New Roman" pitchFamily="18" charset="0"/>
                <a:cs typeface="Times New Roman" pitchFamily="18" charset="0"/>
              </a:rPr>
              <a:t>Current issues in HRM and IHRM </a:t>
            </a:r>
            <a:endParaRPr sz="2000" b="1" dirty="0">
              <a:latin typeface="Times New Roman" pitchFamily="18" charset="0"/>
              <a:cs typeface="Times New Roman" pitchFamily="18" charset="0"/>
            </a:endParaRPr>
          </a:p>
        </p:txBody>
      </p:sp>
      <p:sp>
        <p:nvSpPr>
          <p:cNvPr id="298" name="Google Shape;298;p42"/>
          <p:cNvSpPr txBox="1">
            <a:spLocks noGrp="1"/>
          </p:cNvSpPr>
          <p:nvPr>
            <p:ph type="body" idx="1"/>
          </p:nvPr>
        </p:nvSpPr>
        <p:spPr>
          <a:xfrm>
            <a:off x="3962400" y="1047750"/>
            <a:ext cx="4419600" cy="3352800"/>
          </a:xfrm>
          <a:prstGeom prst="rect">
            <a:avLst/>
          </a:prstGeom>
        </p:spPr>
        <p:txBody>
          <a:bodyPr spcFirstLastPara="1" wrap="square" lIns="91425" tIns="91425" rIns="91425" bIns="91425" anchor="t" anchorCtr="0">
            <a:noAutofit/>
          </a:bodyPr>
          <a:lstStyle/>
          <a:p>
            <a:pPr lvl="0"/>
            <a:r>
              <a:rPr lang="en-US" dirty="0"/>
              <a:t>Tesco, one of the leading retail corporations in the world, faces numerous key concerns in the field of Human Resource Management (HRM) and International Human Resource Management (IHRM).</a:t>
            </a:r>
          </a:p>
          <a:p>
            <a:pPr lvl="0"/>
            <a:r>
              <a:rPr lang="en-US" dirty="0"/>
              <a:t>Handling miscellaneous personnel poses challenges in the rapport of confirming inclusivity, addressing cultural dissimilarities, and endorsing equal prospects (Cooke et al. 2020, p. 2).</a:t>
            </a:r>
          </a:p>
          <a:p>
            <a:pPr lvl="0"/>
            <a:r>
              <a:rPr lang="en-US" dirty="0"/>
              <a:t>In the competitive retail industry, fascinating and recalling top talent is fundamental.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535" y="1352550"/>
            <a:ext cx="3248205" cy="2671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914400" y="4171950"/>
            <a:ext cx="1807770" cy="307777"/>
          </a:xfrm>
          <a:prstGeom prst="rect">
            <a:avLst/>
          </a:prstGeom>
        </p:spPr>
        <p:txBody>
          <a:bodyPr wrap="square">
            <a:spAutoFit/>
          </a:bodyPr>
          <a:lstStyle/>
          <a:p>
            <a:r>
              <a:rPr lang="en-US" dirty="0" err="1">
                <a:solidFill>
                  <a:schemeClr val="bg1"/>
                </a:solidFill>
                <a:latin typeface="Times New Roman" pitchFamily="18" charset="0"/>
                <a:cs typeface="Times New Roman" pitchFamily="18" charset="0"/>
              </a:rPr>
              <a:t>Anlesinya</a:t>
            </a:r>
            <a:r>
              <a:rPr lang="en-US" dirty="0">
                <a:solidFill>
                  <a:schemeClr val="bg1"/>
                </a:solidFill>
                <a:latin typeface="Times New Roman" pitchFamily="18" charset="0"/>
                <a:cs typeface="Times New Roman" pitchFamily="18" charset="0"/>
              </a:rPr>
              <a:t> et al. 2019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7" name="Google Shape;297;p42"/>
          <p:cNvSpPr txBox="1">
            <a:spLocks noGrp="1"/>
          </p:cNvSpPr>
          <p:nvPr>
            <p:ph type="title"/>
          </p:nvPr>
        </p:nvSpPr>
        <p:spPr>
          <a:xfrm>
            <a:off x="533400" y="555600"/>
            <a:ext cx="8305800" cy="561900"/>
          </a:xfrm>
          <a:prstGeom prst="rect">
            <a:avLst/>
          </a:prstGeom>
        </p:spPr>
        <p:txBody>
          <a:bodyPr spcFirstLastPara="1" wrap="square" lIns="91425" tIns="91425" rIns="91425" bIns="91425" anchor="ctr" anchorCtr="0">
            <a:noAutofit/>
          </a:bodyPr>
          <a:lstStyle/>
          <a:p>
            <a:pPr lvl="0" algn="ctr">
              <a:lnSpc>
                <a:spcPct val="150000"/>
              </a:lnSpc>
            </a:pPr>
            <a:r>
              <a:rPr lang="en-US" sz="2000" b="1" dirty="0">
                <a:latin typeface="Times New Roman" pitchFamily="18" charset="0"/>
                <a:cs typeface="Times New Roman" pitchFamily="18" charset="0"/>
              </a:rPr>
              <a:t>Current issues in HRM and IHRM (Contd.) </a:t>
            </a:r>
            <a:endParaRPr sz="2000" b="1" dirty="0">
              <a:latin typeface="Times New Roman" pitchFamily="18" charset="0"/>
              <a:cs typeface="Times New Roman" pitchFamily="18" charset="0"/>
            </a:endParaRPr>
          </a:p>
        </p:txBody>
      </p:sp>
      <p:sp>
        <p:nvSpPr>
          <p:cNvPr id="298" name="Google Shape;298;p42"/>
          <p:cNvSpPr txBox="1">
            <a:spLocks noGrp="1"/>
          </p:cNvSpPr>
          <p:nvPr>
            <p:ph type="body" idx="1"/>
          </p:nvPr>
        </p:nvSpPr>
        <p:spPr>
          <a:xfrm>
            <a:off x="3962400" y="1047750"/>
            <a:ext cx="4572000" cy="3962400"/>
          </a:xfrm>
          <a:prstGeom prst="rect">
            <a:avLst/>
          </a:prstGeom>
        </p:spPr>
        <p:txBody>
          <a:bodyPr spcFirstLastPara="1" wrap="square" lIns="91425" tIns="91425" rIns="91425" bIns="91425" anchor="t" anchorCtr="0">
            <a:noAutofit/>
          </a:bodyPr>
          <a:lstStyle/>
          <a:p>
            <a:pPr lvl="0" algn="just">
              <a:lnSpc>
                <a:spcPct val="150000"/>
              </a:lnSpc>
            </a:pPr>
            <a:r>
              <a:rPr lang="en-US" dirty="0">
                <a:latin typeface="Times New Roman" pitchFamily="18" charset="0"/>
                <a:cs typeface="Times New Roman" pitchFamily="18" charset="0"/>
              </a:rPr>
              <a:t>The “Government Economic Service (GES)” in the UK faces numerous issues on the grounds of “Human Resource Management (HRM)” and “International Human Resource Management (IHRM)”.</a:t>
            </a:r>
          </a:p>
          <a:p>
            <a:pPr lvl="0" algn="just">
              <a:lnSpc>
                <a:spcPct val="150000"/>
              </a:lnSpc>
            </a:pPr>
            <a:r>
              <a:rPr lang="en-US" dirty="0">
                <a:latin typeface="Times New Roman" pitchFamily="18" charset="0"/>
                <a:cs typeface="Times New Roman" pitchFamily="18" charset="0"/>
              </a:rPr>
              <a:t>GES struggles to fascinate and keep top talent owing to stiff rivalry between the private sector and other government organizations (Globalonline.mmu.ac.uk, 2022). </a:t>
            </a:r>
          </a:p>
          <a:p>
            <a:pPr lvl="0" algn="just">
              <a:lnSpc>
                <a:spcPct val="150000"/>
              </a:lnSpc>
            </a:pPr>
            <a:r>
              <a:rPr lang="en-US" dirty="0">
                <a:latin typeface="Times New Roman" pitchFamily="18" charset="0"/>
                <a:cs typeface="Times New Roman" pitchFamily="18" charset="0"/>
              </a:rPr>
              <a:t>GES necessities to improve demonstration and inclusivity across all stages and confirm an assorted talent pool. </a:t>
            </a:r>
          </a:p>
        </p:txBody>
      </p:sp>
      <p:sp>
        <p:nvSpPr>
          <p:cNvPr id="2" name="Rectangle 1"/>
          <p:cNvSpPr/>
          <p:nvPr/>
        </p:nvSpPr>
        <p:spPr>
          <a:xfrm>
            <a:off x="1066800" y="3864815"/>
            <a:ext cx="1219200" cy="307777"/>
          </a:xfrm>
          <a:prstGeom prst="rect">
            <a:avLst/>
          </a:prstGeom>
        </p:spPr>
        <p:txBody>
          <a:bodyPr wrap="square">
            <a:spAutoFit/>
          </a:bodyPr>
          <a:lstStyle/>
          <a:p>
            <a:r>
              <a:rPr lang="en-US" dirty="0">
                <a:solidFill>
                  <a:schemeClr val="bg1"/>
                </a:solidFill>
                <a:latin typeface="Times New Roman" pitchFamily="18" charset="0"/>
                <a:cs typeface="Times New Roman" pitchFamily="18" charset="0"/>
              </a:rPr>
              <a:t>He et al. 2021</a:t>
            </a:r>
          </a:p>
        </p:txBody>
      </p:sp>
      <p:pic>
        <p:nvPicPr>
          <p:cNvPr id="2050" name="Picture 2" descr="Strategic human resource management in the context of environmental crises:  A COVID‐19 test - Minbaeva - Human Resource Management - Wiley Online  Libra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352550"/>
            <a:ext cx="3794638"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6598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7" name="Google Shape;297;p42"/>
          <p:cNvSpPr txBox="1">
            <a:spLocks noGrp="1"/>
          </p:cNvSpPr>
          <p:nvPr>
            <p:ph type="title"/>
          </p:nvPr>
        </p:nvSpPr>
        <p:spPr>
          <a:xfrm>
            <a:off x="1143000" y="514350"/>
            <a:ext cx="6400800" cy="561900"/>
          </a:xfrm>
          <a:prstGeom prst="rect">
            <a:avLst/>
          </a:prstGeom>
        </p:spPr>
        <p:txBody>
          <a:bodyPr spcFirstLastPara="1" wrap="square" lIns="91425" tIns="91425" rIns="91425" bIns="91425" anchor="ctr" anchorCtr="0">
            <a:noAutofit/>
          </a:bodyPr>
          <a:lstStyle/>
          <a:p>
            <a:pPr lvl="0" algn="ctr">
              <a:lnSpc>
                <a:spcPct val="150000"/>
              </a:lnSpc>
            </a:pPr>
            <a:r>
              <a:rPr lang="en-US" sz="2000" b="1" dirty="0">
                <a:latin typeface="Times New Roman" pitchFamily="18" charset="0"/>
                <a:cs typeface="Times New Roman" pitchFamily="18" charset="0"/>
              </a:rPr>
              <a:t>HR Strategy of TESCO</a:t>
            </a:r>
            <a:endParaRPr sz="2000" b="1" dirty="0">
              <a:latin typeface="Times New Roman" pitchFamily="18" charset="0"/>
              <a:cs typeface="Times New Roman" pitchFamily="18" charset="0"/>
            </a:endParaRPr>
          </a:p>
        </p:txBody>
      </p:sp>
      <p:sp>
        <p:nvSpPr>
          <p:cNvPr id="298" name="Google Shape;298;p42"/>
          <p:cNvSpPr txBox="1">
            <a:spLocks noGrp="1"/>
          </p:cNvSpPr>
          <p:nvPr>
            <p:ph type="body" idx="1"/>
          </p:nvPr>
        </p:nvSpPr>
        <p:spPr>
          <a:xfrm>
            <a:off x="3810000" y="1123950"/>
            <a:ext cx="4800600" cy="3657600"/>
          </a:xfrm>
          <a:prstGeom prst="rect">
            <a:avLst/>
          </a:prstGeom>
        </p:spPr>
        <p:txBody>
          <a:bodyPr spcFirstLastPara="1" wrap="square" lIns="91425" tIns="91425" rIns="91425" bIns="91425" anchor="t" anchorCtr="0">
            <a:noAutofit/>
          </a:bodyPr>
          <a:lstStyle/>
          <a:p>
            <a:pPr lvl="0" algn="just">
              <a:lnSpc>
                <a:spcPct val="150000"/>
              </a:lnSpc>
            </a:pPr>
            <a:r>
              <a:rPr lang="en-US" dirty="0">
                <a:latin typeface="Times New Roman" pitchFamily="18" charset="0"/>
                <a:cs typeface="Times New Roman" pitchFamily="18" charset="0"/>
              </a:rPr>
              <a:t>Tesco, one of the leading retail restraints in the world, has established a strong HR approach to drive its accomplishment and sustain its competitive advantage. </a:t>
            </a:r>
          </a:p>
          <a:p>
            <a:pPr lvl="0" algn="just">
              <a:lnSpc>
                <a:spcPct val="150000"/>
              </a:lnSpc>
            </a:pPr>
            <a:r>
              <a:rPr lang="en-US" dirty="0">
                <a:latin typeface="Times New Roman" pitchFamily="18" charset="0"/>
                <a:cs typeface="Times New Roman" pitchFamily="18" charset="0"/>
              </a:rPr>
              <a:t>The corporation identifies that its personnel are its furthermost valuable asset, and hence, places resilient importance on producing a constructive and pleasing work atmosphere (</a:t>
            </a:r>
            <a:r>
              <a:rPr lang="en-US" dirty="0" err="1">
                <a:latin typeface="Times New Roman" pitchFamily="18" charset="0"/>
                <a:cs typeface="Times New Roman" pitchFamily="18" charset="0"/>
              </a:rPr>
              <a:t>Tescoplc</a:t>
            </a:r>
            <a:r>
              <a:rPr lang="en-US" dirty="0">
                <a:latin typeface="Times New Roman" pitchFamily="18" charset="0"/>
                <a:cs typeface="Times New Roman" pitchFamily="18" charset="0"/>
              </a:rPr>
              <a:t>, 2022). </a:t>
            </a:r>
          </a:p>
          <a:p>
            <a:pPr lvl="0" algn="just">
              <a:lnSpc>
                <a:spcPct val="150000"/>
              </a:lnSpc>
            </a:pPr>
            <a:r>
              <a:rPr lang="en-US" dirty="0">
                <a:latin typeface="Times New Roman" pitchFamily="18" charset="0"/>
                <a:cs typeface="Times New Roman" pitchFamily="18" charset="0"/>
              </a:rPr>
              <a:t>Tesco identifies the significance of work-life stability and the welfare of its personnel. </a:t>
            </a:r>
          </a:p>
        </p:txBody>
      </p:sp>
      <p:sp>
        <p:nvSpPr>
          <p:cNvPr id="2" name="AutoShape 2" descr="Tesco — Work — Wolff Olin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803400"/>
            <a:ext cx="2847975" cy="16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8240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7" name="Google Shape;297;p42"/>
          <p:cNvSpPr txBox="1">
            <a:spLocks noGrp="1"/>
          </p:cNvSpPr>
          <p:nvPr>
            <p:ph type="title"/>
          </p:nvPr>
        </p:nvSpPr>
        <p:spPr>
          <a:xfrm>
            <a:off x="990600" y="514350"/>
            <a:ext cx="7010400" cy="561900"/>
          </a:xfrm>
          <a:prstGeom prst="rect">
            <a:avLst/>
          </a:prstGeom>
        </p:spPr>
        <p:txBody>
          <a:bodyPr spcFirstLastPara="1" wrap="square" lIns="91425" tIns="91425" rIns="91425" bIns="91425" anchor="ctr" anchorCtr="0">
            <a:noAutofit/>
          </a:bodyPr>
          <a:lstStyle/>
          <a:p>
            <a:pPr lvl="0" algn="ctr">
              <a:lnSpc>
                <a:spcPct val="150000"/>
              </a:lnSpc>
            </a:pPr>
            <a:r>
              <a:rPr lang="en-US" sz="2000" b="1" dirty="0">
                <a:latin typeface="Times New Roman" pitchFamily="18" charset="0"/>
                <a:cs typeface="Times New Roman" pitchFamily="18" charset="0"/>
              </a:rPr>
              <a:t>HR Strategy of TESCO (Contd.)</a:t>
            </a:r>
            <a:endParaRPr sz="2000" b="1" dirty="0">
              <a:latin typeface="Times New Roman" pitchFamily="18" charset="0"/>
              <a:cs typeface="Times New Roman" pitchFamily="18" charset="0"/>
            </a:endParaRPr>
          </a:p>
        </p:txBody>
      </p:sp>
      <p:sp>
        <p:nvSpPr>
          <p:cNvPr id="298" name="Google Shape;298;p42"/>
          <p:cNvSpPr txBox="1">
            <a:spLocks noGrp="1"/>
          </p:cNvSpPr>
          <p:nvPr>
            <p:ph type="body" idx="1"/>
          </p:nvPr>
        </p:nvSpPr>
        <p:spPr>
          <a:xfrm>
            <a:off x="457200" y="1504950"/>
            <a:ext cx="8077200" cy="3048000"/>
          </a:xfrm>
          <a:prstGeom prst="rect">
            <a:avLst/>
          </a:prstGeom>
        </p:spPr>
        <p:txBody>
          <a:bodyPr spcFirstLastPara="1" wrap="square" lIns="91425" tIns="91425" rIns="91425" bIns="91425" anchor="t" anchorCtr="0">
            <a:noAutofit/>
          </a:bodyPr>
          <a:lstStyle/>
          <a:p>
            <a:pPr lvl="0" algn="just">
              <a:lnSpc>
                <a:spcPct val="150000"/>
              </a:lnSpc>
            </a:pPr>
            <a:r>
              <a:rPr lang="en-US" sz="1800" dirty="0">
                <a:latin typeface="Times New Roman" pitchFamily="18" charset="0"/>
                <a:cs typeface="Times New Roman" pitchFamily="18" charset="0"/>
              </a:rPr>
              <a:t>Tesco devours performance-driven principles, where operatives' performance is repeatedly measured and acknowledged. </a:t>
            </a:r>
          </a:p>
          <a:p>
            <a:pPr lvl="0" algn="just">
              <a:lnSpc>
                <a:spcPct val="150000"/>
              </a:lnSpc>
            </a:pPr>
            <a:r>
              <a:rPr lang="en-US" sz="1800" dirty="0">
                <a:latin typeface="Times New Roman" pitchFamily="18" charset="0"/>
                <a:cs typeface="Times New Roman" pitchFamily="18" charset="0"/>
              </a:rPr>
              <a:t>Tesco places robust importance on employee commitment to nurturing optimistic work surroundings (</a:t>
            </a:r>
            <a:r>
              <a:rPr lang="en-US" sz="1800" dirty="0" err="1">
                <a:latin typeface="Times New Roman" pitchFamily="18" charset="0"/>
                <a:cs typeface="Times New Roman" pitchFamily="18" charset="0"/>
              </a:rPr>
              <a:t>Awadari</a:t>
            </a:r>
            <a:r>
              <a:rPr lang="en-US" sz="1800" dirty="0">
                <a:latin typeface="Times New Roman" pitchFamily="18" charset="0"/>
                <a:cs typeface="Times New Roman" pitchFamily="18" charset="0"/>
              </a:rPr>
              <a:t> et al. 2019, p. 95). </a:t>
            </a:r>
          </a:p>
          <a:p>
            <a:pPr lvl="0" algn="just">
              <a:lnSpc>
                <a:spcPct val="150000"/>
              </a:lnSpc>
            </a:pPr>
            <a:r>
              <a:rPr lang="en-US" sz="1800" dirty="0">
                <a:latin typeface="Times New Roman" pitchFamily="18" charset="0"/>
                <a:cs typeface="Times New Roman" pitchFamily="18" charset="0"/>
              </a:rPr>
              <a:t>Tesco offers flexible work engagements, such as part-time as well as remote work choices, to accommodate specific requirements. </a:t>
            </a:r>
          </a:p>
        </p:txBody>
      </p:sp>
    </p:spTree>
    <p:extLst>
      <p:ext uri="{BB962C8B-B14F-4D97-AF65-F5344CB8AC3E}">
        <p14:creationId xmlns:p14="http://schemas.microsoft.com/office/powerpoint/2010/main" val="1375815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7" name="Google Shape;297;p42"/>
          <p:cNvSpPr txBox="1">
            <a:spLocks noGrp="1"/>
          </p:cNvSpPr>
          <p:nvPr>
            <p:ph type="title"/>
          </p:nvPr>
        </p:nvSpPr>
        <p:spPr>
          <a:xfrm>
            <a:off x="990600" y="514350"/>
            <a:ext cx="6858000" cy="561900"/>
          </a:xfrm>
          <a:prstGeom prst="rect">
            <a:avLst/>
          </a:prstGeom>
        </p:spPr>
        <p:txBody>
          <a:bodyPr spcFirstLastPara="1" wrap="square" lIns="91425" tIns="91425" rIns="91425" bIns="91425" anchor="ctr" anchorCtr="0">
            <a:noAutofit/>
          </a:bodyPr>
          <a:lstStyle/>
          <a:p>
            <a:r>
              <a:rPr lang="en-US" sz="2000" b="1" dirty="0"/>
              <a:t>HR Strategy of Government Economic Service (GES)</a:t>
            </a:r>
          </a:p>
        </p:txBody>
      </p:sp>
      <p:sp>
        <p:nvSpPr>
          <p:cNvPr id="298" name="Google Shape;298;p42"/>
          <p:cNvSpPr txBox="1">
            <a:spLocks noGrp="1"/>
          </p:cNvSpPr>
          <p:nvPr>
            <p:ph type="body" idx="1"/>
          </p:nvPr>
        </p:nvSpPr>
        <p:spPr>
          <a:xfrm>
            <a:off x="457200" y="1047750"/>
            <a:ext cx="4343400" cy="3810000"/>
          </a:xfrm>
          <a:prstGeom prst="rect">
            <a:avLst/>
          </a:prstGeom>
        </p:spPr>
        <p:txBody>
          <a:bodyPr spcFirstLastPara="1" wrap="square" lIns="91425" tIns="91425" rIns="91425" bIns="91425" anchor="t" anchorCtr="0">
            <a:noAutofit/>
          </a:bodyPr>
          <a:lstStyle/>
          <a:p>
            <a:pPr lvl="0" algn="just">
              <a:lnSpc>
                <a:spcPct val="150000"/>
              </a:lnSpc>
            </a:pPr>
            <a:r>
              <a:rPr lang="en-US" dirty="0">
                <a:latin typeface="Times New Roman" pitchFamily="18" charset="0"/>
                <a:cs typeface="Times New Roman" pitchFamily="18" charset="0"/>
              </a:rPr>
              <a:t>The Government Economic Service (GES) in the UK is liable for providing economic guidance and analysis to back evidence-based policy-making transversely to government departments. </a:t>
            </a:r>
          </a:p>
          <a:p>
            <a:pPr lvl="0" algn="just">
              <a:lnSpc>
                <a:spcPct val="150000"/>
              </a:lnSpc>
            </a:pPr>
            <a:r>
              <a:rPr lang="en-US" dirty="0">
                <a:latin typeface="Times New Roman" pitchFamily="18" charset="0"/>
                <a:cs typeface="Times New Roman" pitchFamily="18" charset="0"/>
              </a:rPr>
              <a:t>Its HR approach shows a critical role in fascinating and recalling top talent, nurturing a culture of invention, and confirming the operative delivery of economic proficiency and examination (assets.publishing.service.gov.uk). </a:t>
            </a:r>
          </a:p>
          <a:p>
            <a:pPr lvl="0" algn="just">
              <a:lnSpc>
                <a:spcPct val="150000"/>
              </a:lnSpc>
            </a:pPr>
            <a:r>
              <a:rPr lang="en-US" dirty="0">
                <a:latin typeface="Times New Roman" pitchFamily="18" charset="0"/>
                <a:cs typeface="Times New Roman" pitchFamily="18" charset="0"/>
              </a:rPr>
              <a:t>GES distinguishes the significance of recruiting and cultivating the best economists and specialists. </a:t>
            </a:r>
          </a:p>
        </p:txBody>
      </p:sp>
      <p:sp>
        <p:nvSpPr>
          <p:cNvPr id="2" name="AutoShape 2" descr="Government Economic Service 2020 Strateg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0" y="2114550"/>
            <a:ext cx="3733800" cy="121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9668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7" name="Google Shape;297;p42"/>
          <p:cNvSpPr txBox="1">
            <a:spLocks noGrp="1"/>
          </p:cNvSpPr>
          <p:nvPr>
            <p:ph type="title"/>
          </p:nvPr>
        </p:nvSpPr>
        <p:spPr>
          <a:xfrm>
            <a:off x="457200" y="514350"/>
            <a:ext cx="8458200" cy="561900"/>
          </a:xfrm>
          <a:prstGeom prst="rect">
            <a:avLst/>
          </a:prstGeom>
        </p:spPr>
        <p:txBody>
          <a:bodyPr spcFirstLastPara="1" wrap="square" lIns="91425" tIns="91425" rIns="91425" bIns="91425" anchor="ctr" anchorCtr="0">
            <a:noAutofit/>
          </a:bodyPr>
          <a:lstStyle/>
          <a:p>
            <a:pPr lvl="0" algn="just">
              <a:lnSpc>
                <a:spcPct val="150000"/>
              </a:lnSpc>
            </a:pPr>
            <a:r>
              <a:rPr lang="en-US" sz="2000" b="1" dirty="0"/>
              <a:t>HR strategy of Government Economic Service (GES) (Contd.)</a:t>
            </a:r>
            <a:endParaRPr sz="2000" b="1" dirty="0">
              <a:latin typeface="Times New Roman" pitchFamily="18" charset="0"/>
              <a:cs typeface="Times New Roman" pitchFamily="18" charset="0"/>
            </a:endParaRPr>
          </a:p>
        </p:txBody>
      </p:sp>
      <p:sp>
        <p:nvSpPr>
          <p:cNvPr id="298" name="Google Shape;298;p42"/>
          <p:cNvSpPr txBox="1">
            <a:spLocks noGrp="1"/>
          </p:cNvSpPr>
          <p:nvPr>
            <p:ph type="body" idx="1"/>
          </p:nvPr>
        </p:nvSpPr>
        <p:spPr>
          <a:xfrm>
            <a:off x="685800" y="1504950"/>
            <a:ext cx="7924800" cy="2971800"/>
          </a:xfrm>
          <a:prstGeom prst="rect">
            <a:avLst/>
          </a:prstGeom>
        </p:spPr>
        <p:txBody>
          <a:bodyPr spcFirstLastPara="1" wrap="square" lIns="91425" tIns="91425" rIns="91425" bIns="91425" anchor="t" anchorCtr="0">
            <a:noAutofit/>
          </a:bodyPr>
          <a:lstStyle/>
          <a:p>
            <a:pPr lvl="0" algn="just">
              <a:lnSpc>
                <a:spcPct val="150000"/>
              </a:lnSpc>
            </a:pPr>
            <a:r>
              <a:rPr lang="en-US" sz="1800" dirty="0">
                <a:latin typeface="Times New Roman" pitchFamily="18" charset="0"/>
                <a:cs typeface="Times New Roman" pitchFamily="18" charset="0"/>
              </a:rPr>
              <a:t>Collaboration, as well as knowledge sharing, are fundamental to the accomplishment of GES. </a:t>
            </a:r>
          </a:p>
          <a:p>
            <a:pPr lvl="0" algn="just">
              <a:lnSpc>
                <a:spcPct val="150000"/>
              </a:lnSpc>
            </a:pPr>
            <a:r>
              <a:rPr lang="en-US" sz="1800" dirty="0">
                <a:latin typeface="Times New Roman" pitchFamily="18" charset="0"/>
                <a:cs typeface="Times New Roman" pitchFamily="18" charset="0"/>
              </a:rPr>
              <a:t>GES identifies the significance of providing professional development prospects and flexibility for its personnel (</a:t>
            </a:r>
            <a:r>
              <a:rPr lang="en-US" sz="1800" dirty="0" err="1">
                <a:latin typeface="Times New Roman" pitchFamily="18" charset="0"/>
                <a:cs typeface="Times New Roman" pitchFamily="18" charset="0"/>
              </a:rPr>
              <a:t>Faststream.gov.u</a:t>
            </a:r>
            <a:r>
              <a:rPr lang="en-US" sz="1800" dirty="0">
                <a:latin typeface="Times New Roman" pitchFamily="18" charset="0"/>
                <a:cs typeface="Times New Roman" pitchFamily="18" charset="0"/>
              </a:rPr>
              <a:t>, 2022). </a:t>
            </a:r>
          </a:p>
          <a:p>
            <a:pPr lvl="0" algn="just">
              <a:lnSpc>
                <a:spcPct val="150000"/>
              </a:lnSpc>
            </a:pPr>
            <a:r>
              <a:rPr lang="en-US" sz="1800" dirty="0">
                <a:latin typeface="Times New Roman" pitchFamily="18" charset="0"/>
                <a:cs typeface="Times New Roman" pitchFamily="18" charset="0"/>
              </a:rPr>
              <a:t>The HR approach embraces robust performance management structures to confirm culpability and drive superiority. </a:t>
            </a:r>
          </a:p>
        </p:txBody>
      </p:sp>
    </p:spTree>
    <p:extLst>
      <p:ext uri="{BB962C8B-B14F-4D97-AF65-F5344CB8AC3E}">
        <p14:creationId xmlns:p14="http://schemas.microsoft.com/office/powerpoint/2010/main" val="2843138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7" name="Google Shape;297;p42"/>
          <p:cNvSpPr txBox="1">
            <a:spLocks noGrp="1"/>
          </p:cNvSpPr>
          <p:nvPr>
            <p:ph type="title"/>
          </p:nvPr>
        </p:nvSpPr>
        <p:spPr>
          <a:xfrm>
            <a:off x="457200" y="361950"/>
            <a:ext cx="8229600" cy="838200"/>
          </a:xfrm>
          <a:prstGeom prst="rect">
            <a:avLst/>
          </a:prstGeom>
        </p:spPr>
        <p:txBody>
          <a:bodyPr spcFirstLastPara="1" wrap="square" lIns="91425" tIns="91425" rIns="91425" bIns="91425" anchor="ctr" anchorCtr="0">
            <a:noAutofit/>
          </a:bodyPr>
          <a:lstStyle/>
          <a:p>
            <a:pPr lvl="0" algn="just">
              <a:lnSpc>
                <a:spcPct val="150000"/>
              </a:lnSpc>
            </a:pPr>
            <a:r>
              <a:rPr lang="en-US" sz="2000" b="1" dirty="0"/>
              <a:t>Literature Review: Impact of HR Strategy on Overall Strategy of Organization</a:t>
            </a:r>
            <a:endParaRPr sz="2000" b="1" dirty="0">
              <a:latin typeface="Times New Roman" pitchFamily="18" charset="0"/>
              <a:cs typeface="Times New Roman" pitchFamily="18" charset="0"/>
            </a:endParaRPr>
          </a:p>
        </p:txBody>
      </p:sp>
      <p:sp>
        <p:nvSpPr>
          <p:cNvPr id="298" name="Google Shape;298;p42"/>
          <p:cNvSpPr txBox="1">
            <a:spLocks noGrp="1"/>
          </p:cNvSpPr>
          <p:nvPr>
            <p:ph type="body" idx="1"/>
          </p:nvPr>
        </p:nvSpPr>
        <p:spPr>
          <a:xfrm>
            <a:off x="4267200" y="1276350"/>
            <a:ext cx="4419600" cy="3048000"/>
          </a:xfrm>
          <a:prstGeom prst="rect">
            <a:avLst/>
          </a:prstGeom>
        </p:spPr>
        <p:txBody>
          <a:bodyPr spcFirstLastPara="1" wrap="square" lIns="91425" tIns="91425" rIns="91425" bIns="91425" anchor="t" anchorCtr="0">
            <a:noAutofit/>
          </a:bodyPr>
          <a:lstStyle/>
          <a:p>
            <a:pPr lvl="0" algn="just">
              <a:lnSpc>
                <a:spcPct val="150000"/>
              </a:lnSpc>
            </a:pPr>
            <a:r>
              <a:rPr lang="en-US" sz="1200" dirty="0">
                <a:latin typeface="Times New Roman" pitchFamily="18" charset="0"/>
                <a:cs typeface="Times New Roman" pitchFamily="18" charset="0"/>
              </a:rPr>
              <a:t>HR strategy shows a decisive role in determining administrative objectives and improving performance outcomes. </a:t>
            </a:r>
          </a:p>
          <a:p>
            <a:pPr lvl="0" algn="just">
              <a:lnSpc>
                <a:spcPct val="150000"/>
              </a:lnSpc>
            </a:pPr>
            <a:r>
              <a:rPr lang="en-US" sz="1200" dirty="0">
                <a:latin typeface="Times New Roman" pitchFamily="18" charset="0"/>
                <a:cs typeface="Times New Roman" pitchFamily="18" charset="0"/>
              </a:rPr>
              <a:t>In the public sector, HR approaches </a:t>
            </a:r>
            <a:r>
              <a:rPr lang="en-US" sz="1200" dirty="0" err="1">
                <a:latin typeface="Times New Roman" pitchFamily="18" charset="0"/>
                <a:cs typeface="Times New Roman" pitchFamily="18" charset="0"/>
              </a:rPr>
              <a:t>emphasise</a:t>
            </a:r>
            <a:r>
              <a:rPr lang="en-US" sz="1200" dirty="0">
                <a:latin typeface="Times New Roman" pitchFamily="18" charset="0"/>
                <a:cs typeface="Times New Roman" pitchFamily="18" charset="0"/>
              </a:rPr>
              <a:t> aligning workforce forecasting, talent management, and employee growth with the complete mission and objectives of the organization (Yong et al. 2021, p. 213).</a:t>
            </a:r>
          </a:p>
          <a:p>
            <a:pPr lvl="0" algn="just">
              <a:lnSpc>
                <a:spcPct val="150000"/>
              </a:lnSpc>
            </a:pPr>
            <a:r>
              <a:rPr lang="en-US" sz="1200" dirty="0">
                <a:latin typeface="Times New Roman" pitchFamily="18" charset="0"/>
                <a:cs typeface="Times New Roman" pitchFamily="18" charset="0"/>
              </a:rPr>
              <a:t>Correspondingly, in the private sector, HR strategy is important for accomplishing organizational objectives and sustaining a competitive advantage. </a:t>
            </a:r>
          </a:p>
        </p:txBody>
      </p:sp>
      <p:sp>
        <p:nvSpPr>
          <p:cNvPr id="2" name="AutoShape 2" descr="Tesco — Work — Wolff Olin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1" name="Picture 5" descr="Conceptual model about the impact of HR on Organizational Agility (Own... |  Download Scientific Diagram"/>
          <p:cNvPicPr>
            <a:picLocks noChangeAspect="1" noChangeArrowheads="1"/>
          </p:cNvPicPr>
          <p:nvPr/>
        </p:nvPicPr>
        <p:blipFill rotWithShape="1">
          <a:blip r:embed="rId3">
            <a:extLst>
              <a:ext uri="{28A0092B-C50C-407E-A947-70E740481C1C}">
                <a14:useLocalDpi xmlns:a14="http://schemas.microsoft.com/office/drawing/2010/main" val="0"/>
              </a:ext>
            </a:extLst>
          </a:blip>
          <a:srcRect l="14257" t="-20" r="13151" b="20"/>
          <a:stretch/>
        </p:blipFill>
        <p:spPr bwMode="auto">
          <a:xfrm>
            <a:off x="1371600" y="1809750"/>
            <a:ext cx="2148434" cy="2503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6443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7" name="Google Shape;297;p42"/>
          <p:cNvSpPr txBox="1">
            <a:spLocks noGrp="1"/>
          </p:cNvSpPr>
          <p:nvPr>
            <p:ph type="title"/>
          </p:nvPr>
        </p:nvSpPr>
        <p:spPr>
          <a:xfrm>
            <a:off x="457200" y="361950"/>
            <a:ext cx="8229600" cy="838200"/>
          </a:xfrm>
          <a:prstGeom prst="rect">
            <a:avLst/>
          </a:prstGeom>
        </p:spPr>
        <p:txBody>
          <a:bodyPr spcFirstLastPara="1" wrap="square" lIns="91425" tIns="91425" rIns="91425" bIns="91425" anchor="ctr" anchorCtr="0">
            <a:noAutofit/>
          </a:bodyPr>
          <a:lstStyle/>
          <a:p>
            <a:pPr lvl="0" algn="just">
              <a:lnSpc>
                <a:spcPct val="150000"/>
              </a:lnSpc>
            </a:pPr>
            <a:r>
              <a:rPr lang="en-US" sz="2000" b="1" dirty="0"/>
              <a:t>Literature Review: Impact of HR Strategy on Overall Strategy of Organization </a:t>
            </a:r>
            <a:r>
              <a:rPr lang="en-GB" sz="2000" b="1" dirty="0"/>
              <a:t>(Contd.)</a:t>
            </a:r>
            <a:endParaRPr sz="2000" b="1" dirty="0">
              <a:latin typeface="Times New Roman" pitchFamily="18" charset="0"/>
              <a:cs typeface="Times New Roman" pitchFamily="18" charset="0"/>
            </a:endParaRPr>
          </a:p>
        </p:txBody>
      </p:sp>
      <p:sp>
        <p:nvSpPr>
          <p:cNvPr id="298" name="Google Shape;298;p42"/>
          <p:cNvSpPr txBox="1">
            <a:spLocks noGrp="1"/>
          </p:cNvSpPr>
          <p:nvPr>
            <p:ph type="body" idx="1"/>
          </p:nvPr>
        </p:nvSpPr>
        <p:spPr>
          <a:xfrm>
            <a:off x="914400" y="1276350"/>
            <a:ext cx="7772400" cy="3429000"/>
          </a:xfrm>
          <a:prstGeom prst="rect">
            <a:avLst/>
          </a:prstGeom>
        </p:spPr>
        <p:txBody>
          <a:bodyPr spcFirstLastPara="1" wrap="square" lIns="91425" tIns="91425" rIns="91425" bIns="91425" anchor="t" anchorCtr="0">
            <a:noAutofit/>
          </a:bodyPr>
          <a:lstStyle/>
          <a:p>
            <a:pPr lvl="0" algn="just">
              <a:lnSpc>
                <a:spcPct val="150000"/>
              </a:lnSpc>
            </a:pPr>
            <a:r>
              <a:rPr lang="en-GB" sz="1800" dirty="0">
                <a:latin typeface="Times New Roman" pitchFamily="18" charset="0"/>
                <a:cs typeface="Times New Roman" pitchFamily="18" charset="0"/>
              </a:rPr>
              <a:t>It has been observed that Tesco has a process of strategic involvement of HRM strategies in their overall business plan (</a:t>
            </a:r>
            <a:r>
              <a:rPr lang="en-GB" sz="1800" dirty="0" err="1">
                <a:latin typeface="Times New Roman" pitchFamily="18" charset="0"/>
                <a:cs typeface="Times New Roman" pitchFamily="18" charset="0"/>
              </a:rPr>
              <a:t>Rosnizam</a:t>
            </a:r>
            <a:r>
              <a:rPr lang="en-GB" sz="1800" dirty="0">
                <a:latin typeface="Times New Roman" pitchFamily="18" charset="0"/>
                <a:cs typeface="Times New Roman" pitchFamily="18" charset="0"/>
              </a:rPr>
              <a:t>, et al., 2020, p. 18).   </a:t>
            </a:r>
            <a:endParaRPr lang="en-US" sz="1800" dirty="0">
              <a:latin typeface="Times New Roman" pitchFamily="18" charset="0"/>
              <a:cs typeface="Times New Roman" pitchFamily="18" charset="0"/>
            </a:endParaRPr>
          </a:p>
          <a:p>
            <a:pPr lvl="0" algn="just">
              <a:lnSpc>
                <a:spcPct val="150000"/>
              </a:lnSpc>
            </a:pPr>
            <a:r>
              <a:rPr lang="en-GB" sz="1800" dirty="0">
                <a:latin typeface="Times New Roman" pitchFamily="18" charset="0"/>
                <a:cs typeface="Times New Roman" pitchFamily="18" charset="0"/>
              </a:rPr>
              <a:t>The HR department of Tesco works proactively to develop suitable execute strategies.</a:t>
            </a:r>
            <a:endParaRPr lang="en-US" sz="1800" dirty="0">
              <a:latin typeface="Times New Roman" pitchFamily="18" charset="0"/>
              <a:cs typeface="Times New Roman" pitchFamily="18" charset="0"/>
            </a:endParaRPr>
          </a:p>
          <a:p>
            <a:pPr lvl="0" algn="just">
              <a:lnSpc>
                <a:spcPct val="150000"/>
              </a:lnSpc>
            </a:pPr>
            <a:r>
              <a:rPr lang="en-GB" sz="1800" dirty="0">
                <a:latin typeface="Times New Roman" pitchFamily="18" charset="0"/>
                <a:cs typeface="Times New Roman" pitchFamily="18" charset="0"/>
              </a:rPr>
              <a:t> Hence it has been observed that the organisation has stood as one of the major supermarkets all over the world. </a:t>
            </a:r>
            <a:endParaRPr lang="en-US" sz="1800" dirty="0">
              <a:latin typeface="Times New Roman" pitchFamily="18" charset="0"/>
              <a:cs typeface="Times New Roman" pitchFamily="18" charset="0"/>
            </a:endParaRPr>
          </a:p>
          <a:p>
            <a:pPr marL="152400" lvl="0" indent="0" algn="just">
              <a:lnSpc>
                <a:spcPct val="150000"/>
              </a:lnSpc>
              <a:buNone/>
            </a:pPr>
            <a:endParaRPr lang="en-US" sz="1800" dirty="0">
              <a:latin typeface="Times New Roman" pitchFamily="18" charset="0"/>
              <a:cs typeface="Times New Roman" pitchFamily="18" charset="0"/>
            </a:endParaRPr>
          </a:p>
        </p:txBody>
      </p:sp>
    </p:spTree>
    <p:extLst>
      <p:ext uri="{BB962C8B-B14F-4D97-AF65-F5344CB8AC3E}">
        <p14:creationId xmlns:p14="http://schemas.microsoft.com/office/powerpoint/2010/main" val="289913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7" name="Google Shape;297;p42"/>
          <p:cNvSpPr txBox="1">
            <a:spLocks noGrp="1"/>
          </p:cNvSpPr>
          <p:nvPr>
            <p:ph type="title"/>
          </p:nvPr>
        </p:nvSpPr>
        <p:spPr>
          <a:xfrm>
            <a:off x="457200" y="361950"/>
            <a:ext cx="8229600" cy="838200"/>
          </a:xfrm>
          <a:prstGeom prst="rect">
            <a:avLst/>
          </a:prstGeom>
        </p:spPr>
        <p:txBody>
          <a:bodyPr spcFirstLastPara="1" wrap="square" lIns="91425" tIns="91425" rIns="91425" bIns="91425" anchor="ctr" anchorCtr="0">
            <a:noAutofit/>
          </a:bodyPr>
          <a:lstStyle/>
          <a:p>
            <a:pPr lvl="0" algn="just">
              <a:lnSpc>
                <a:spcPct val="150000"/>
              </a:lnSpc>
            </a:pPr>
            <a:r>
              <a:rPr lang="en-US" sz="2000" b="1" dirty="0"/>
              <a:t>Literature Review: Impact of HR Strategy on Overall Strategy of Organization </a:t>
            </a:r>
            <a:r>
              <a:rPr lang="en-GB" sz="2000" b="1" dirty="0"/>
              <a:t>(Contd.)</a:t>
            </a:r>
            <a:endParaRPr sz="2000" b="1" dirty="0">
              <a:latin typeface="Times New Roman" pitchFamily="18" charset="0"/>
              <a:cs typeface="Times New Roman" pitchFamily="18" charset="0"/>
            </a:endParaRPr>
          </a:p>
        </p:txBody>
      </p:sp>
      <p:sp>
        <p:nvSpPr>
          <p:cNvPr id="298" name="Google Shape;298;p42"/>
          <p:cNvSpPr txBox="1">
            <a:spLocks noGrp="1"/>
          </p:cNvSpPr>
          <p:nvPr>
            <p:ph type="body" idx="1"/>
          </p:nvPr>
        </p:nvSpPr>
        <p:spPr>
          <a:xfrm>
            <a:off x="762000" y="1276350"/>
            <a:ext cx="7924800" cy="3352800"/>
          </a:xfrm>
          <a:prstGeom prst="rect">
            <a:avLst/>
          </a:prstGeom>
        </p:spPr>
        <p:txBody>
          <a:bodyPr spcFirstLastPara="1" wrap="square" lIns="91425" tIns="91425" rIns="91425" bIns="91425" anchor="t" anchorCtr="0">
            <a:noAutofit/>
          </a:bodyPr>
          <a:lstStyle/>
          <a:p>
            <a:pPr marL="152400" lvl="0" indent="0" algn="just">
              <a:lnSpc>
                <a:spcPct val="150000"/>
              </a:lnSpc>
              <a:buNone/>
            </a:pPr>
            <a:r>
              <a:rPr lang="en-US" sz="2000" dirty="0">
                <a:latin typeface="Times New Roman" pitchFamily="18" charset="0"/>
                <a:cs typeface="Times New Roman" pitchFamily="18" charset="0"/>
              </a:rPr>
              <a:t>●The HR strategies for Government Economic Services (GES) are helpful in taking effective decisions for economists in case of complex conditions. </a:t>
            </a:r>
          </a:p>
          <a:p>
            <a:pPr marL="152400" lvl="0" indent="0" algn="just">
              <a:lnSpc>
                <a:spcPct val="150000"/>
              </a:lnSpc>
              <a:buNone/>
            </a:pPr>
            <a:r>
              <a:rPr lang="en-US" sz="2000" dirty="0">
                <a:latin typeface="Times New Roman" pitchFamily="18" charset="0"/>
                <a:cs typeface="Times New Roman" pitchFamily="18" charset="0"/>
              </a:rPr>
              <a:t>●The overall strategy of GES has been impacted by its HR strategies (</a:t>
            </a:r>
            <a:r>
              <a:rPr lang="en-US" sz="2000" dirty="0" err="1">
                <a:latin typeface="Times New Roman" pitchFamily="18" charset="0"/>
                <a:cs typeface="Times New Roman" pitchFamily="18" charset="0"/>
              </a:rPr>
              <a:t>Iqbal</a:t>
            </a:r>
            <a:r>
              <a:rPr lang="en-US" sz="2000" dirty="0">
                <a:latin typeface="Times New Roman" pitchFamily="18" charset="0"/>
                <a:cs typeface="Times New Roman" pitchFamily="18" charset="0"/>
              </a:rPr>
              <a:t>, 2019, p. 192). </a:t>
            </a:r>
          </a:p>
          <a:p>
            <a:pPr marL="152400" lvl="0" indent="0" algn="just">
              <a:lnSpc>
                <a:spcPct val="150000"/>
              </a:lnSpc>
              <a:buNone/>
            </a:pPr>
            <a:r>
              <a:rPr lang="en-US" sz="2000" dirty="0">
                <a:latin typeface="Times New Roman" pitchFamily="18" charset="0"/>
                <a:cs typeface="Times New Roman" pitchFamily="18" charset="0"/>
              </a:rPr>
              <a:t>●Their networks are strengthened inside and outside of government along with enhanced engagement with their members and stakeholders. </a:t>
            </a:r>
          </a:p>
        </p:txBody>
      </p:sp>
    </p:spTree>
    <p:extLst>
      <p:ext uri="{BB962C8B-B14F-4D97-AF65-F5344CB8AC3E}">
        <p14:creationId xmlns:p14="http://schemas.microsoft.com/office/powerpoint/2010/main" val="1764458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7" name="Google Shape;297;p42"/>
          <p:cNvSpPr txBox="1">
            <a:spLocks noGrp="1"/>
          </p:cNvSpPr>
          <p:nvPr>
            <p:ph type="title"/>
          </p:nvPr>
        </p:nvSpPr>
        <p:spPr>
          <a:xfrm>
            <a:off x="457200" y="361950"/>
            <a:ext cx="8229600" cy="838200"/>
          </a:xfrm>
          <a:prstGeom prst="rect">
            <a:avLst/>
          </a:prstGeom>
        </p:spPr>
        <p:txBody>
          <a:bodyPr spcFirstLastPara="1" wrap="square" lIns="91425" tIns="91425" rIns="91425" bIns="91425" anchor="ctr" anchorCtr="0">
            <a:noAutofit/>
          </a:bodyPr>
          <a:lstStyle/>
          <a:p>
            <a:r>
              <a:rPr lang="en-GB" sz="2000" b="1" dirty="0"/>
              <a:t> Literature review: Role of HR strategy in the creation of competitive advantage  </a:t>
            </a:r>
            <a:br>
              <a:rPr lang="en-US" sz="2000" dirty="0"/>
            </a:br>
            <a:endParaRPr lang="en-US" sz="2000" dirty="0"/>
          </a:p>
        </p:txBody>
      </p:sp>
      <p:sp>
        <p:nvSpPr>
          <p:cNvPr id="298" name="Google Shape;298;p42"/>
          <p:cNvSpPr txBox="1">
            <a:spLocks noGrp="1"/>
          </p:cNvSpPr>
          <p:nvPr>
            <p:ph type="body" idx="1"/>
          </p:nvPr>
        </p:nvSpPr>
        <p:spPr>
          <a:xfrm>
            <a:off x="533400" y="1276350"/>
            <a:ext cx="8153400" cy="3505200"/>
          </a:xfrm>
          <a:prstGeom prst="rect">
            <a:avLst/>
          </a:prstGeom>
        </p:spPr>
        <p:txBody>
          <a:bodyPr spcFirstLastPara="1" wrap="square" lIns="91425" tIns="91425" rIns="91425" bIns="91425" anchor="t" anchorCtr="0">
            <a:noAutofit/>
          </a:bodyPr>
          <a:lstStyle/>
          <a:p>
            <a:pPr lvl="0" algn="just">
              <a:lnSpc>
                <a:spcPct val="150000"/>
              </a:lnSpc>
            </a:pPr>
            <a:r>
              <a:rPr lang="en-GB" sz="1800" dirty="0">
                <a:latin typeface="Times New Roman" pitchFamily="18" charset="0"/>
                <a:cs typeface="Times New Roman" pitchFamily="18" charset="0"/>
              </a:rPr>
              <a:t>HR strategy is important as it helps to build a strong competitive advantage with suitable policies. </a:t>
            </a:r>
            <a:endParaRPr lang="en-US" sz="1800" dirty="0">
              <a:latin typeface="Times New Roman" pitchFamily="18" charset="0"/>
              <a:cs typeface="Times New Roman" pitchFamily="18" charset="0"/>
            </a:endParaRPr>
          </a:p>
          <a:p>
            <a:pPr lvl="0" algn="just">
              <a:lnSpc>
                <a:spcPct val="150000"/>
              </a:lnSpc>
            </a:pPr>
            <a:r>
              <a:rPr lang="en-GB" sz="1800" dirty="0">
                <a:latin typeface="Times New Roman" pitchFamily="18" charset="0"/>
                <a:cs typeface="Times New Roman" pitchFamily="18" charset="0"/>
              </a:rPr>
              <a:t>In organisations, HR strategies contribute towards the increment of employee engagement (</a:t>
            </a:r>
            <a:r>
              <a:rPr lang="en-GB" sz="1800" dirty="0" err="1">
                <a:latin typeface="Times New Roman" pitchFamily="18" charset="0"/>
                <a:cs typeface="Times New Roman" pitchFamily="18" charset="0"/>
              </a:rPr>
              <a:t>Gilch</a:t>
            </a:r>
            <a:r>
              <a:rPr lang="en-GB" sz="1800" dirty="0">
                <a:latin typeface="Times New Roman" pitchFamily="18" charset="0"/>
                <a:cs typeface="Times New Roman" pitchFamily="18" charset="0"/>
              </a:rPr>
              <a:t> et al., 2021, p. 53). </a:t>
            </a:r>
            <a:endParaRPr lang="en-US" sz="1800" dirty="0">
              <a:latin typeface="Times New Roman" pitchFamily="18" charset="0"/>
              <a:cs typeface="Times New Roman" pitchFamily="18" charset="0"/>
            </a:endParaRPr>
          </a:p>
          <a:p>
            <a:pPr lvl="0" algn="just">
              <a:lnSpc>
                <a:spcPct val="150000"/>
              </a:lnSpc>
            </a:pPr>
            <a:r>
              <a:rPr lang="en-GB" sz="1800" dirty="0">
                <a:latin typeface="Times New Roman" pitchFamily="18" charset="0"/>
                <a:cs typeface="Times New Roman" pitchFamily="18" charset="0"/>
              </a:rPr>
              <a:t>Along with this, HR strategy also fosters innovations and high employee retention which simultaneously contributes towards the creation of competitive advantage (</a:t>
            </a:r>
            <a:r>
              <a:rPr lang="en-GB" sz="1800" dirty="0" err="1">
                <a:latin typeface="Times New Roman" pitchFamily="18" charset="0"/>
                <a:cs typeface="Times New Roman" pitchFamily="18" charset="0"/>
              </a:rPr>
              <a:t>Obeidat</a:t>
            </a:r>
            <a:r>
              <a:rPr lang="en-GB" sz="1800" dirty="0">
                <a:latin typeface="Times New Roman" pitchFamily="18" charset="0"/>
                <a:cs typeface="Times New Roman" pitchFamily="18" charset="0"/>
              </a:rPr>
              <a:t> et al., 2019, p. 327). </a:t>
            </a:r>
            <a:endParaRPr lang="en-US" sz="1800" dirty="0">
              <a:latin typeface="Times New Roman" pitchFamily="18" charset="0"/>
              <a:cs typeface="Times New Roman" pitchFamily="18" charset="0"/>
            </a:endParaRPr>
          </a:p>
        </p:txBody>
      </p:sp>
    </p:spTree>
    <p:extLst>
      <p:ext uri="{BB962C8B-B14F-4D97-AF65-F5344CB8AC3E}">
        <p14:creationId xmlns:p14="http://schemas.microsoft.com/office/powerpoint/2010/main" val="37039185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7" name="Google Shape;297;p42"/>
          <p:cNvSpPr txBox="1">
            <a:spLocks noGrp="1"/>
          </p:cNvSpPr>
          <p:nvPr>
            <p:ph type="title"/>
          </p:nvPr>
        </p:nvSpPr>
        <p:spPr>
          <a:xfrm>
            <a:off x="457200" y="361950"/>
            <a:ext cx="8229600" cy="838200"/>
          </a:xfrm>
          <a:prstGeom prst="rect">
            <a:avLst/>
          </a:prstGeom>
        </p:spPr>
        <p:txBody>
          <a:bodyPr spcFirstLastPara="1" wrap="square" lIns="91425" tIns="91425" rIns="91425" bIns="91425" anchor="ctr" anchorCtr="0">
            <a:noAutofit/>
          </a:bodyPr>
          <a:lstStyle/>
          <a:p>
            <a:r>
              <a:rPr lang="en-GB" sz="2000" b="1" dirty="0"/>
              <a:t> Literature review: Role of HR strategy in the creation of competitive advantage  (Contd.) </a:t>
            </a:r>
            <a:br>
              <a:rPr lang="en-US" sz="2000" dirty="0"/>
            </a:br>
            <a:endParaRPr lang="en-US" sz="2000" dirty="0"/>
          </a:p>
        </p:txBody>
      </p:sp>
      <p:sp>
        <p:nvSpPr>
          <p:cNvPr id="298" name="Google Shape;298;p42"/>
          <p:cNvSpPr txBox="1">
            <a:spLocks noGrp="1"/>
          </p:cNvSpPr>
          <p:nvPr>
            <p:ph type="body" idx="1"/>
          </p:nvPr>
        </p:nvSpPr>
        <p:spPr>
          <a:xfrm>
            <a:off x="4267200" y="1276350"/>
            <a:ext cx="4419600" cy="3048000"/>
          </a:xfrm>
          <a:prstGeom prst="rect">
            <a:avLst/>
          </a:prstGeom>
        </p:spPr>
        <p:txBody>
          <a:bodyPr spcFirstLastPara="1" wrap="square" lIns="91425" tIns="91425" rIns="91425" bIns="91425" anchor="t" anchorCtr="0">
            <a:noAutofit/>
          </a:bodyPr>
          <a:lstStyle/>
          <a:p>
            <a:pPr lvl="0" algn="just">
              <a:lnSpc>
                <a:spcPct val="150000"/>
              </a:lnSpc>
            </a:pPr>
            <a:r>
              <a:rPr lang="en-GB" sz="1200" dirty="0">
                <a:latin typeface="Times New Roman" pitchFamily="18" charset="0"/>
                <a:cs typeface="Times New Roman" pitchFamily="18" charset="0"/>
              </a:rPr>
              <a:t>In  Tesco, several HR strategies are available which are also combined with business measures and performance management (</a:t>
            </a:r>
            <a:r>
              <a:rPr lang="en-GB" sz="1200" dirty="0" err="1">
                <a:latin typeface="Times New Roman" pitchFamily="18" charset="0"/>
                <a:cs typeface="Times New Roman" pitchFamily="18" charset="0"/>
              </a:rPr>
              <a:t>Opatha</a:t>
            </a:r>
            <a:r>
              <a:rPr lang="en-GB" sz="1200" dirty="0">
                <a:latin typeface="Times New Roman" pitchFamily="18" charset="0"/>
                <a:cs typeface="Times New Roman" pitchFamily="18" charset="0"/>
              </a:rPr>
              <a:t>, 2021, p. 59). </a:t>
            </a:r>
            <a:endParaRPr lang="en-US" sz="1200" dirty="0">
              <a:latin typeface="Times New Roman" pitchFamily="18" charset="0"/>
              <a:cs typeface="Times New Roman" pitchFamily="18" charset="0"/>
            </a:endParaRPr>
          </a:p>
          <a:p>
            <a:pPr lvl="0" algn="just">
              <a:lnSpc>
                <a:spcPct val="150000"/>
              </a:lnSpc>
            </a:pPr>
            <a:r>
              <a:rPr lang="en-GB" sz="1200" dirty="0">
                <a:latin typeface="Times New Roman" pitchFamily="18" charset="0"/>
                <a:cs typeface="Times New Roman" pitchFamily="18" charset="0"/>
              </a:rPr>
              <a:t>One of the important HR strategies of Tesco is employee training. Along with suitable employee training, Tesco is also having an efficient performance management system. </a:t>
            </a:r>
            <a:endParaRPr lang="en-US" sz="1200" dirty="0">
              <a:latin typeface="Times New Roman" pitchFamily="18" charset="0"/>
              <a:cs typeface="Times New Roman" pitchFamily="18" charset="0"/>
            </a:endParaRPr>
          </a:p>
          <a:p>
            <a:pPr lvl="0" algn="just">
              <a:lnSpc>
                <a:spcPct val="150000"/>
              </a:lnSpc>
            </a:pPr>
            <a:r>
              <a:rPr lang="en-GB" sz="1200" dirty="0">
                <a:latin typeface="Times New Roman" pitchFamily="18" charset="0"/>
                <a:cs typeface="Times New Roman" pitchFamily="18" charset="0"/>
              </a:rPr>
              <a:t>Tesco has linked HR strategies with its organisational goals to ensure its competitive advantage over its competitors (</a:t>
            </a:r>
            <a:r>
              <a:rPr lang="en-GB" sz="1200" dirty="0" err="1">
                <a:latin typeface="Times New Roman" pitchFamily="18" charset="0"/>
                <a:cs typeface="Times New Roman" pitchFamily="18" charset="0"/>
              </a:rPr>
              <a:t>Shamout</a:t>
            </a:r>
            <a:r>
              <a:rPr lang="en-GB" sz="1200" dirty="0">
                <a:latin typeface="Times New Roman" pitchFamily="18" charset="0"/>
                <a:cs typeface="Times New Roman" pitchFamily="18" charset="0"/>
              </a:rPr>
              <a:t> et al., 2022, p. 167). </a:t>
            </a:r>
            <a:endParaRPr lang="en-US" sz="1200" dirty="0">
              <a:latin typeface="Times New Roman" pitchFamily="18" charset="0"/>
              <a:cs typeface="Times New Roman" pitchFamily="18" charset="0"/>
            </a:endParaRPr>
          </a:p>
          <a:p>
            <a:pPr marL="152400" lvl="0" indent="0" algn="just">
              <a:lnSpc>
                <a:spcPct val="150000"/>
              </a:lnSpc>
              <a:buNone/>
            </a:pPr>
            <a:endParaRPr lang="en-US" sz="1200" dirty="0">
              <a:latin typeface="Times New Roman" pitchFamily="18" charset="0"/>
              <a:cs typeface="Times New Roman" pitchFamily="18" charset="0"/>
            </a:endParaRPr>
          </a:p>
        </p:txBody>
      </p:sp>
      <p:pic>
        <p:nvPicPr>
          <p:cNvPr id="5122" name="Picture 2" descr="PDF) Achieving Competitive Advantage through HR Practices: A Case stud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352550"/>
            <a:ext cx="3048000" cy="304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197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7" name="Google Shape;297;p42"/>
          <p:cNvSpPr txBox="1">
            <a:spLocks noGrp="1"/>
          </p:cNvSpPr>
          <p:nvPr>
            <p:ph type="title"/>
          </p:nvPr>
        </p:nvSpPr>
        <p:spPr>
          <a:xfrm>
            <a:off x="457200" y="361950"/>
            <a:ext cx="8229600" cy="838200"/>
          </a:xfrm>
          <a:prstGeom prst="rect">
            <a:avLst/>
          </a:prstGeom>
        </p:spPr>
        <p:txBody>
          <a:bodyPr spcFirstLastPara="1" wrap="square" lIns="91425" tIns="91425" rIns="91425" bIns="91425" anchor="ctr" anchorCtr="0">
            <a:noAutofit/>
          </a:bodyPr>
          <a:lstStyle/>
          <a:p>
            <a:r>
              <a:rPr lang="en-GB" sz="2000" b="1" dirty="0"/>
              <a:t>Linking HR strategy to competitive advantage: Schuler and Jackson model </a:t>
            </a:r>
            <a:endParaRPr lang="en-US" sz="2000" dirty="0"/>
          </a:p>
        </p:txBody>
      </p:sp>
      <p:sp>
        <p:nvSpPr>
          <p:cNvPr id="298" name="Google Shape;298;p42"/>
          <p:cNvSpPr txBox="1">
            <a:spLocks noGrp="1"/>
          </p:cNvSpPr>
          <p:nvPr>
            <p:ph type="body" idx="1"/>
          </p:nvPr>
        </p:nvSpPr>
        <p:spPr>
          <a:xfrm>
            <a:off x="4267200" y="1276350"/>
            <a:ext cx="4419600" cy="3048000"/>
          </a:xfrm>
          <a:prstGeom prst="rect">
            <a:avLst/>
          </a:prstGeom>
        </p:spPr>
        <p:txBody>
          <a:bodyPr spcFirstLastPara="1" wrap="square" lIns="91425" tIns="91425" rIns="91425" bIns="91425" anchor="t" anchorCtr="0">
            <a:noAutofit/>
          </a:bodyPr>
          <a:lstStyle/>
          <a:p>
            <a:pPr lvl="0" algn="just">
              <a:lnSpc>
                <a:spcPct val="150000"/>
              </a:lnSpc>
            </a:pPr>
            <a:r>
              <a:rPr lang="en-GB" sz="1200" dirty="0">
                <a:latin typeface="Times New Roman" pitchFamily="18" charset="0"/>
                <a:cs typeface="Times New Roman" pitchFamily="18" charset="0"/>
              </a:rPr>
              <a:t>Schuler and Jackson model is the popular theory that is used to link HR strategy to competitive advantage. </a:t>
            </a:r>
            <a:endParaRPr lang="en-US" sz="1200" dirty="0">
              <a:latin typeface="Times New Roman" pitchFamily="18" charset="0"/>
              <a:cs typeface="Times New Roman" pitchFamily="18" charset="0"/>
            </a:endParaRPr>
          </a:p>
          <a:p>
            <a:pPr lvl="0" algn="just">
              <a:lnSpc>
                <a:spcPct val="150000"/>
              </a:lnSpc>
            </a:pPr>
            <a:r>
              <a:rPr lang="en-GB" sz="1200" dirty="0">
                <a:latin typeface="Times New Roman" pitchFamily="18" charset="0"/>
                <a:cs typeface="Times New Roman" pitchFamily="18" charset="0"/>
              </a:rPr>
              <a:t>Competitive advantage is crucial for the growth of an organisation which can be achieved by strategic initiative (</a:t>
            </a:r>
            <a:r>
              <a:rPr lang="en-GB" sz="1200" dirty="0" err="1">
                <a:latin typeface="Times New Roman" pitchFamily="18" charset="0"/>
                <a:cs typeface="Times New Roman" pitchFamily="18" charset="0"/>
              </a:rPr>
              <a:t>Otoo</a:t>
            </a:r>
            <a:r>
              <a:rPr lang="en-GB" sz="1200" dirty="0">
                <a:latin typeface="Times New Roman" pitchFamily="18" charset="0"/>
                <a:cs typeface="Times New Roman" pitchFamily="18" charset="0"/>
              </a:rPr>
              <a:t> et al., 2022, p. 200). </a:t>
            </a:r>
            <a:endParaRPr lang="en-US" sz="1200" dirty="0">
              <a:latin typeface="Times New Roman" pitchFamily="18" charset="0"/>
              <a:cs typeface="Times New Roman" pitchFamily="18" charset="0"/>
            </a:endParaRPr>
          </a:p>
          <a:p>
            <a:pPr lvl="0" algn="just">
              <a:lnSpc>
                <a:spcPct val="150000"/>
              </a:lnSpc>
            </a:pPr>
            <a:r>
              <a:rPr lang="en-GB" sz="1200" dirty="0">
                <a:latin typeface="Times New Roman" pitchFamily="18" charset="0"/>
                <a:cs typeface="Times New Roman" pitchFamily="18" charset="0"/>
              </a:rPr>
              <a:t>Schuler has focused on human resource practices to gain the competitive advantages of different organisations. </a:t>
            </a:r>
            <a:endParaRPr lang="en-US" sz="1200" dirty="0">
              <a:latin typeface="Times New Roman" pitchFamily="18" charset="0"/>
              <a:cs typeface="Times New Roman" pitchFamily="18" charset="0"/>
            </a:endParaRPr>
          </a:p>
          <a:p>
            <a:pPr marL="152400" lvl="0" indent="0" algn="just">
              <a:lnSpc>
                <a:spcPct val="150000"/>
              </a:lnSpc>
              <a:buNone/>
            </a:pPr>
            <a:endParaRPr lang="en-US" sz="1200" dirty="0">
              <a:latin typeface="Times New Roman" pitchFamily="18" charset="0"/>
              <a:cs typeface="Times New Roman" pitchFamily="18" charset="0"/>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3028950"/>
            <a:ext cx="3619186" cy="1928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82923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7" name="Google Shape;297;p42"/>
          <p:cNvSpPr txBox="1">
            <a:spLocks noGrp="1"/>
          </p:cNvSpPr>
          <p:nvPr>
            <p:ph type="title"/>
          </p:nvPr>
        </p:nvSpPr>
        <p:spPr>
          <a:xfrm>
            <a:off x="457200" y="361950"/>
            <a:ext cx="8229600" cy="838200"/>
          </a:xfrm>
          <a:prstGeom prst="rect">
            <a:avLst/>
          </a:prstGeom>
        </p:spPr>
        <p:txBody>
          <a:bodyPr spcFirstLastPara="1" wrap="square" lIns="91425" tIns="91425" rIns="91425" bIns="91425" anchor="ctr" anchorCtr="0">
            <a:noAutofit/>
          </a:bodyPr>
          <a:lstStyle/>
          <a:p>
            <a:r>
              <a:rPr lang="en-GB" sz="2000" b="1" dirty="0"/>
              <a:t>Linking HR strategy to competitive advantage: Schuler and Jackson model </a:t>
            </a:r>
            <a:endParaRPr lang="en-US" sz="2000" dirty="0"/>
          </a:p>
        </p:txBody>
      </p:sp>
      <p:sp>
        <p:nvSpPr>
          <p:cNvPr id="298" name="Google Shape;298;p42"/>
          <p:cNvSpPr txBox="1">
            <a:spLocks noGrp="1"/>
          </p:cNvSpPr>
          <p:nvPr>
            <p:ph type="body" idx="1"/>
          </p:nvPr>
        </p:nvSpPr>
        <p:spPr>
          <a:xfrm>
            <a:off x="609600" y="1276350"/>
            <a:ext cx="8077200" cy="3352800"/>
          </a:xfrm>
          <a:prstGeom prst="rect">
            <a:avLst/>
          </a:prstGeom>
        </p:spPr>
        <p:txBody>
          <a:bodyPr spcFirstLastPara="1" wrap="square" lIns="91425" tIns="91425" rIns="91425" bIns="91425" anchor="t" anchorCtr="0">
            <a:noAutofit/>
          </a:bodyPr>
          <a:lstStyle/>
          <a:p>
            <a:pPr lvl="0" algn="just">
              <a:lnSpc>
                <a:spcPct val="150000"/>
              </a:lnSpc>
            </a:pPr>
            <a:r>
              <a:rPr lang="en-GB" sz="1600" dirty="0">
                <a:latin typeface="Times New Roman" pitchFamily="18" charset="0"/>
                <a:cs typeface="Times New Roman" pitchFamily="18" charset="0"/>
              </a:rPr>
              <a:t>Jackson and Schuler have stated that HRM practices should be combined with business strategies to enhance organisational performance. </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 The above-discussed three strategies are implemented to achieve the holistic development of the organisation (de Miranda Castro et al., 2020, p. 246). </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The company which focuses on cost reduction easily minimizes the expenses and optimum utilisation of available resources. </a:t>
            </a:r>
            <a:endParaRPr lang="en-US" sz="1600" dirty="0">
              <a:latin typeface="Times New Roman" pitchFamily="18" charset="0"/>
              <a:cs typeface="Times New Roman" pitchFamily="18" charset="0"/>
            </a:endParaRPr>
          </a:p>
          <a:p>
            <a:pPr marL="152400" lvl="0" indent="0" algn="just">
              <a:lnSpc>
                <a:spcPct val="150000"/>
              </a:lnSpc>
              <a:buNone/>
            </a:pPr>
            <a:endParaRPr lang="en-US" sz="1600" dirty="0">
              <a:latin typeface="Times New Roman" pitchFamily="18" charset="0"/>
              <a:cs typeface="Times New Roman" pitchFamily="18" charset="0"/>
            </a:endParaRPr>
          </a:p>
        </p:txBody>
      </p:sp>
    </p:spTree>
    <p:extLst>
      <p:ext uri="{BB962C8B-B14F-4D97-AF65-F5344CB8AC3E}">
        <p14:creationId xmlns:p14="http://schemas.microsoft.com/office/powerpoint/2010/main" val="4239443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7" name="Google Shape;297;p42"/>
          <p:cNvSpPr txBox="1">
            <a:spLocks noGrp="1"/>
          </p:cNvSpPr>
          <p:nvPr>
            <p:ph type="title"/>
          </p:nvPr>
        </p:nvSpPr>
        <p:spPr>
          <a:xfrm>
            <a:off x="2743200" y="285750"/>
            <a:ext cx="2667000" cy="838200"/>
          </a:xfrm>
          <a:prstGeom prst="rect">
            <a:avLst/>
          </a:prstGeom>
        </p:spPr>
        <p:txBody>
          <a:bodyPr spcFirstLastPara="1" wrap="square" lIns="91425" tIns="91425" rIns="91425" bIns="91425" anchor="ctr" anchorCtr="0">
            <a:noAutofit/>
          </a:bodyPr>
          <a:lstStyle/>
          <a:p>
            <a:pPr algn="ctr"/>
            <a:r>
              <a:rPr lang="en-US" sz="2000" b="1" dirty="0"/>
              <a:t>Conclusion </a:t>
            </a:r>
            <a:endParaRPr sz="2000" b="1" dirty="0">
              <a:latin typeface="Times New Roman" pitchFamily="18" charset="0"/>
              <a:cs typeface="Times New Roman" pitchFamily="18" charset="0"/>
            </a:endParaRPr>
          </a:p>
        </p:txBody>
      </p:sp>
      <p:sp>
        <p:nvSpPr>
          <p:cNvPr id="298" name="Google Shape;298;p42"/>
          <p:cNvSpPr txBox="1">
            <a:spLocks noGrp="1"/>
          </p:cNvSpPr>
          <p:nvPr>
            <p:ph type="body" idx="1"/>
          </p:nvPr>
        </p:nvSpPr>
        <p:spPr>
          <a:xfrm>
            <a:off x="838200" y="1276350"/>
            <a:ext cx="7848600" cy="3048000"/>
          </a:xfrm>
          <a:prstGeom prst="rect">
            <a:avLst/>
          </a:prstGeom>
        </p:spPr>
        <p:txBody>
          <a:bodyPr spcFirstLastPara="1" wrap="square" lIns="91425" tIns="91425" rIns="91425" bIns="91425" anchor="t" anchorCtr="0">
            <a:noAutofit/>
          </a:bodyPr>
          <a:lstStyle/>
          <a:p>
            <a:pPr lvl="0" algn="just">
              <a:lnSpc>
                <a:spcPct val="150000"/>
              </a:lnSpc>
            </a:pPr>
            <a:r>
              <a:rPr lang="en-US" dirty="0">
                <a:latin typeface="Times New Roman" pitchFamily="18" charset="0"/>
                <a:cs typeface="Times New Roman" pitchFamily="18" charset="0"/>
              </a:rPr>
              <a:t>The impact of HR strategy on the overall approach of both Tesco and Government Economic Service (GES) is substantial and cannot be disregarded. </a:t>
            </a:r>
          </a:p>
          <a:p>
            <a:pPr lvl="0" algn="just">
              <a:lnSpc>
                <a:spcPct val="150000"/>
              </a:lnSpc>
            </a:pPr>
            <a:r>
              <a:rPr lang="en-US" dirty="0">
                <a:latin typeface="Times New Roman" pitchFamily="18" charset="0"/>
                <a:cs typeface="Times New Roman" pitchFamily="18" charset="0"/>
              </a:rPr>
              <a:t>In the public sector, the HR approach plays an essential role in confirming the competent and effective delivery of public facilities. </a:t>
            </a:r>
          </a:p>
          <a:p>
            <a:pPr lvl="0" algn="just">
              <a:lnSpc>
                <a:spcPct val="150000"/>
              </a:lnSpc>
            </a:pPr>
            <a:r>
              <a:rPr lang="en-US" dirty="0">
                <a:latin typeface="Times New Roman" pitchFamily="18" charset="0"/>
                <a:cs typeface="Times New Roman" pitchFamily="18" charset="0"/>
              </a:rPr>
              <a:t>Correspondingly, in the private sector, HR strategy devours a direct impression on the accomplishment of administrative aims and objectives. </a:t>
            </a:r>
          </a:p>
        </p:txBody>
      </p:sp>
    </p:spTree>
    <p:extLst>
      <p:ext uri="{BB962C8B-B14F-4D97-AF65-F5344CB8AC3E}">
        <p14:creationId xmlns:p14="http://schemas.microsoft.com/office/powerpoint/2010/main" val="3759316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4" name="AutoShape 2" descr="Presentation On Human Resource Development - PowerPoint Slid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679450"/>
            <a:ext cx="4648200"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54333032"/>
      </p:ext>
    </p:extLst>
  </p:cSld>
  <p:clrMapOvr>
    <a:masterClrMapping/>
  </p:clrMapOvr>
</p:sld>
</file>

<file path=ppt/theme/theme1.xml><?xml version="1.0" encoding="utf-8"?>
<a:theme xmlns:a="http://schemas.openxmlformats.org/drawingml/2006/main" name="Business Major for College: International Business Management by Slidesgo">
  <a:themeElements>
    <a:clrScheme name="Simple Light">
      <a:dk1>
        <a:srgbClr val="333333"/>
      </a:dk1>
      <a:lt1>
        <a:srgbClr val="FFFFFF"/>
      </a:lt1>
      <a:dk2>
        <a:srgbClr val="595959"/>
      </a:dk2>
      <a:lt2>
        <a:srgbClr val="000000"/>
      </a:lt2>
      <a:accent1>
        <a:srgbClr val="D9D9D9"/>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TotalTime>
  <Words>2924</Words>
  <Application>Microsoft Office PowerPoint</Application>
  <PresentationFormat>On-screen Show (16:9)</PresentationFormat>
  <Paragraphs>81</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Times New Roman</vt:lpstr>
      <vt:lpstr>Playfair Display Black</vt:lpstr>
      <vt:lpstr>Archivo</vt:lpstr>
      <vt:lpstr>Arial</vt:lpstr>
      <vt:lpstr>Business Major for College: International Business Management by Slidesgo</vt:lpstr>
      <vt:lpstr>Human Resource Management</vt:lpstr>
      <vt:lpstr>Introduction</vt:lpstr>
      <vt:lpstr>Current issues in HRM and IHRM </vt:lpstr>
      <vt:lpstr>Current issues in HRM and IHRM (Contd.) </vt:lpstr>
      <vt:lpstr>HR Strategy of TESCO</vt:lpstr>
      <vt:lpstr>HR Strategy of TESCO (Contd.)</vt:lpstr>
      <vt:lpstr>HR Strategy of Government Economic Service (GES)</vt:lpstr>
      <vt:lpstr>HR strategy of Government Economic Service (GES) (Contd.)</vt:lpstr>
      <vt:lpstr>Literature Review: Impact of HR Strategy on Overall Strategy of Organization</vt:lpstr>
      <vt:lpstr>Literature Review: Impact of HR Strategy on Overall Strategy of Organization (Contd.)</vt:lpstr>
      <vt:lpstr>Literature Review: Impact of HR Strategy on Overall Strategy of Organization (Contd.)</vt:lpstr>
      <vt:lpstr> Literature review: Role of HR strategy in the creation of competitive advantage   </vt:lpstr>
      <vt:lpstr> Literature review: Role of HR strategy in the creation of competitive advantage  (Contd.)  </vt:lpstr>
      <vt:lpstr>Linking HR strategy to competitive advantage: Schuler and Jackson model </vt:lpstr>
      <vt:lpstr>Linking HR strategy to competitive advantage: Schuler and Jackson model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Sandra Krishna</dc:creator>
  <cp:lastModifiedBy>Sandra Krishna</cp:lastModifiedBy>
  <cp:revision>2</cp:revision>
  <dcterms:modified xsi:type="dcterms:W3CDTF">2023-07-10T06:16:33Z</dcterms:modified>
</cp:coreProperties>
</file>