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281" r:id="rId5"/>
    <p:sldId id="282" r:id="rId6"/>
    <p:sldId id="286" r:id="rId7"/>
    <p:sldId id="288" r:id="rId8"/>
    <p:sldId id="307" r:id="rId9"/>
    <p:sldId id="319" r:id="rId10"/>
    <p:sldId id="320" r:id="rId11"/>
    <p:sldId id="304" r:id="rId12"/>
    <p:sldId id="342" r:id="rId13"/>
    <p:sldId id="343" r:id="rId14"/>
    <p:sldId id="316" r:id="rId15"/>
    <p:sldId id="313" r:id="rId16"/>
    <p:sldId id="345" r:id="rId17"/>
    <p:sldId id="344" r:id="rId18"/>
    <p:sldId id="314" r:id="rId19"/>
    <p:sldId id="347" r:id="rId20"/>
    <p:sldId id="346" r:id="rId21"/>
    <p:sldId id="315" r:id="rId22"/>
    <p:sldId id="349" r:id="rId23"/>
    <p:sldId id="348" r:id="rId24"/>
    <p:sldId id="312" r:id="rId25"/>
    <p:sldId id="337" r:id="rId26"/>
    <p:sldId id="33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38" autoAdjust="0"/>
    <p:restoredTop sz="64942" autoAdjust="0"/>
  </p:normalViewPr>
  <p:slideViewPr>
    <p:cSldViewPr snapToGrid="0">
      <p:cViewPr varScale="1">
        <p:scale>
          <a:sx n="74" d="100"/>
          <a:sy n="74" d="100"/>
        </p:scale>
        <p:origin x="176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E917D5-D757-4613-988C-6748539102F2}" type="datetimeFigureOut">
              <a:rPr lang="en-GB" smtClean="0"/>
              <a:t>23/01/2023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E47CD0-C250-43D2-B583-F866CB9FDB88}" type="slidenum">
              <a:rPr lang="en-GB" smtClean="0"/>
              <a:t>‹#›</a:t>
            </a:fld>
            <a:endParaRPr lang="en-GB"/>
          </a:p>
        </p:txBody>
      </p:sp>
    </p:spTree>
    <p:extLst>
      <p:ext uri="{BB962C8B-B14F-4D97-AF65-F5344CB8AC3E}">
        <p14:creationId xmlns:p14="http://schemas.microsoft.com/office/powerpoint/2010/main" val="328881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a:t>
            </a:fld>
            <a:endParaRPr lang="en-GB"/>
          </a:p>
        </p:txBody>
      </p:sp>
    </p:spTree>
    <p:extLst>
      <p:ext uri="{BB962C8B-B14F-4D97-AF65-F5344CB8AC3E}">
        <p14:creationId xmlns:p14="http://schemas.microsoft.com/office/powerpoint/2010/main" val="1907573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4</a:t>
            </a:fld>
            <a:endParaRPr lang="en-GB"/>
          </a:p>
        </p:txBody>
      </p:sp>
    </p:spTree>
    <p:extLst>
      <p:ext uri="{BB962C8B-B14F-4D97-AF65-F5344CB8AC3E}">
        <p14:creationId xmlns:p14="http://schemas.microsoft.com/office/powerpoint/2010/main" val="1467079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a:solidFill>
                <a:srgbClr val="000000"/>
              </a:solidFill>
            </a:endParaRPr>
          </a:p>
        </p:txBody>
      </p:sp>
    </p:spTree>
    <p:extLst>
      <p:ext uri="{BB962C8B-B14F-4D97-AF65-F5344CB8AC3E}">
        <p14:creationId xmlns:p14="http://schemas.microsoft.com/office/powerpoint/2010/main" val="1751510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7</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4138" y="731838"/>
            <a:ext cx="65008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3836762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3241255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
            </a:r>
            <a:r>
              <a:rPr lang="en-GB" dirty="0" err="1"/>
              <a:t>Diffiniwch</a:t>
            </a:r>
            <a:r>
              <a:rPr lang="en-GB" dirty="0"/>
              <a:t> arweinyddiaeth </a:t>
            </a:r>
            <a:r>
              <a:rPr lang="en-GB" dirty="0" err="1"/>
              <a:t>gatalytig</a:t>
            </a:r>
            <a:r>
              <a:rPr lang="en-GB" dirty="0"/>
              <a:t> a </a:t>
            </a:r>
            <a:r>
              <a:rPr lang="en-GB" dirty="0" err="1"/>
              <a:t>chofiwch</a:t>
            </a:r>
            <a:r>
              <a:rPr lang="en-GB" dirty="0"/>
              <a:t> y gall arweinyddiaeth </a:t>
            </a:r>
            <a:r>
              <a:rPr lang="en-GB" dirty="0" err="1"/>
              <a:t>gatalytig</a:t>
            </a:r>
            <a:r>
              <a:rPr lang="en-GB" dirty="0"/>
              <a:t> gael ei </a:t>
            </a:r>
            <a:r>
              <a:rPr lang="en-GB" dirty="0" err="1"/>
              <a:t>galw'n</a:t>
            </a:r>
            <a:r>
              <a:rPr lang="en-GB" dirty="0"/>
              <a:t> rhywbeth arall mewn </a:t>
            </a:r>
            <a:r>
              <a:rPr lang="en-GB" dirty="0" err="1"/>
              <a:t>llenyddiaeth</a:t>
            </a:r>
            <a:endParaRPr lang="en-GB" dirty="0"/>
          </a:p>
          <a:p>
            <a:r>
              <a:rPr lang="en-GB" dirty="0"/>
              <a:t>2. </a:t>
            </a:r>
            <a:r>
              <a:rPr lang="en-GB" dirty="0" err="1"/>
              <a:t>Ystyriwch</a:t>
            </a:r>
            <a:r>
              <a:rPr lang="en-GB" dirty="0"/>
              <a:t> sut </a:t>
            </a:r>
            <a:r>
              <a:rPr lang="en-GB" dirty="0" err="1"/>
              <a:t>beth</a:t>
            </a:r>
            <a:r>
              <a:rPr lang="en-GB" dirty="0"/>
              <a:t> </a:t>
            </a:r>
            <a:r>
              <a:rPr lang="en-GB" dirty="0" err="1"/>
              <a:t>yw</a:t>
            </a:r>
            <a:r>
              <a:rPr lang="en-GB" dirty="0"/>
              <a:t> bod yn </a:t>
            </a:r>
            <a:r>
              <a:rPr lang="en-GB" dirty="0" err="1"/>
              <a:t>gatalydd</a:t>
            </a:r>
            <a:r>
              <a:rPr lang="en-GB" dirty="0"/>
              <a:t> ar gyfer newid yn y </a:t>
            </a:r>
            <a:r>
              <a:rPr lang="en-GB" dirty="0" err="1"/>
              <a:t>blynyddoedd</a:t>
            </a:r>
            <a:r>
              <a:rPr lang="en-GB" dirty="0"/>
              <a:t> cynnar. A oes </a:t>
            </a:r>
            <a:r>
              <a:rPr lang="en-GB" dirty="0" err="1"/>
              <a:t>unrhyw</a:t>
            </a:r>
            <a:r>
              <a:rPr lang="en-GB" dirty="0"/>
              <a:t> enghreifftiau o hyn?</a:t>
            </a:r>
          </a:p>
          <a:p>
            <a:r>
              <a:rPr lang="en-GB" dirty="0"/>
              <a:t>3. </a:t>
            </a:r>
            <a:r>
              <a:rPr lang="en-GB" dirty="0" err="1"/>
              <a:t>Diffinio</a:t>
            </a:r>
            <a:r>
              <a:rPr lang="en-GB" dirty="0"/>
              <a:t> rhai o'r </a:t>
            </a:r>
            <a:r>
              <a:rPr lang="en-GB" dirty="0" err="1"/>
              <a:t>gofynion</a:t>
            </a:r>
            <a:r>
              <a:rPr lang="en-GB" dirty="0"/>
              <a:t> </a:t>
            </a:r>
            <a:r>
              <a:rPr lang="en-GB" dirty="0" err="1"/>
              <a:t>cymdeithasegol</a:t>
            </a:r>
            <a:r>
              <a:rPr lang="en-GB" dirty="0"/>
              <a:t> </a:t>
            </a:r>
            <a:r>
              <a:rPr lang="en-GB" dirty="0" err="1"/>
              <a:t>cymhleth</a:t>
            </a:r>
            <a:r>
              <a:rPr lang="en-GB" dirty="0"/>
              <a:t> mewn ymarfer BC. Sut </a:t>
            </a:r>
            <a:r>
              <a:rPr lang="en-GB" dirty="0" err="1"/>
              <a:t>olwg</a:t>
            </a:r>
            <a:r>
              <a:rPr lang="en-GB" dirty="0"/>
              <a:t> </a:t>
            </a:r>
            <a:r>
              <a:rPr lang="en-GB" dirty="0" err="1"/>
              <a:t>fyddai</a:t>
            </a:r>
            <a:r>
              <a:rPr lang="en-GB" dirty="0"/>
              <a:t> ar hynny? Beth </a:t>
            </a:r>
            <a:r>
              <a:rPr lang="en-GB" dirty="0" err="1"/>
              <a:t>ydyn</a:t>
            </a:r>
            <a:r>
              <a:rPr lang="en-GB" dirty="0"/>
              <a:t> </a:t>
            </a:r>
            <a:r>
              <a:rPr lang="en-GB" dirty="0" err="1"/>
              <a:t>nhw</a:t>
            </a:r>
            <a:r>
              <a:rPr lang="en-GB" dirty="0"/>
              <a:t>? (</a:t>
            </a:r>
            <a:r>
              <a:rPr lang="en-GB" dirty="0" err="1"/>
              <a:t>maent</a:t>
            </a:r>
            <a:r>
              <a:rPr lang="en-GB" dirty="0"/>
              <a:t> fel arfer yn </a:t>
            </a:r>
            <a:r>
              <a:rPr lang="en-GB" dirty="0" err="1"/>
              <a:t>gysylltiedig</a:t>
            </a:r>
            <a:r>
              <a:rPr lang="en-GB" dirty="0"/>
              <a:t> â hawliau plant)</a:t>
            </a:r>
          </a:p>
          <a:p>
            <a:r>
              <a:rPr lang="en-GB" dirty="0"/>
              <a:t>4. Beth </a:t>
            </a:r>
            <a:r>
              <a:rPr lang="en-GB" dirty="0" err="1"/>
              <a:t>yw</a:t>
            </a:r>
            <a:r>
              <a:rPr lang="en-GB" dirty="0"/>
              <a:t> rhai o’r </a:t>
            </a:r>
            <a:r>
              <a:rPr lang="en-GB" dirty="0" err="1"/>
              <a:t>problemau</a:t>
            </a:r>
            <a:r>
              <a:rPr lang="en-GB" dirty="0"/>
              <a:t> o ran bod yn </a:t>
            </a:r>
            <a:r>
              <a:rPr lang="en-GB" dirty="0" err="1"/>
              <a:t>arweinydd</a:t>
            </a:r>
            <a:r>
              <a:rPr lang="en-GB" dirty="0"/>
              <a:t> </a:t>
            </a:r>
            <a:r>
              <a:rPr lang="en-GB" dirty="0" err="1"/>
              <a:t>catalytig</a:t>
            </a:r>
            <a:r>
              <a:rPr lang="en-GB" dirty="0"/>
              <a:t> – </a:t>
            </a:r>
            <a:r>
              <a:rPr lang="en-GB" dirty="0" err="1"/>
              <a:t>megis</a:t>
            </a:r>
            <a:r>
              <a:rPr lang="en-GB" dirty="0"/>
              <a:t> </a:t>
            </a:r>
            <a:r>
              <a:rPr lang="en-GB" dirty="0" err="1"/>
              <a:t>materion</a:t>
            </a:r>
            <a:r>
              <a:rPr lang="en-GB" dirty="0"/>
              <a:t> gyda </a:t>
            </a:r>
            <a:r>
              <a:rPr lang="en-GB" dirty="0" err="1"/>
              <a:t>grym</a:t>
            </a:r>
            <a:r>
              <a:rPr lang="en-GB" dirty="0"/>
              <a:t> </a:t>
            </a:r>
            <a:r>
              <a:rPr lang="en-GB" dirty="0" err="1"/>
              <a:t>eto</a:t>
            </a:r>
            <a:r>
              <a:rPr lang="en-GB" dirty="0"/>
              <a:t>, amser, penderfyniadau </a:t>
            </a:r>
            <a:r>
              <a:rPr lang="en-GB" dirty="0" err="1"/>
              <a:t>gwleidyddol</a:t>
            </a:r>
            <a:r>
              <a:rPr lang="en-GB" dirty="0"/>
              <a:t>, </a:t>
            </a:r>
            <a:r>
              <a:rPr lang="en-GB" dirty="0" err="1"/>
              <a:t>dinistrio’r</a:t>
            </a:r>
            <a:r>
              <a:rPr lang="en-GB" dirty="0"/>
              <a:t> gweithlu,</a:t>
            </a:r>
          </a:p>
          <a:p>
            <a:endParaRPr lang="en-GB" dirty="0"/>
          </a:p>
          <a:p>
            <a:r>
              <a:rPr lang="en-GB" dirty="0" err="1"/>
              <a:t>Cofiw</a:t>
            </a:r>
            <a:endParaRPr lang="en-GB" dirty="0"/>
          </a:p>
          <a:p>
            <a:endParaRPr lang="en-GB" dirty="0"/>
          </a:p>
          <a:p>
            <a:r>
              <a:rPr lang="en-GB" dirty="0" err="1"/>
              <a:t>Diffinio</a:t>
            </a:r>
            <a:r>
              <a:rPr lang="en-GB" dirty="0"/>
              <a:t> </a:t>
            </a:r>
            <a:r>
              <a:rPr lang="en-GB" b="1" dirty="0"/>
              <a:t>mater </a:t>
            </a:r>
            <a:r>
              <a:rPr lang="en-GB" b="1" dirty="0" err="1"/>
              <a:t>cymdeithasegol</a:t>
            </a:r>
            <a:r>
              <a:rPr lang="en-GB" b="1" dirty="0"/>
              <a:t> </a:t>
            </a:r>
            <a:r>
              <a:rPr lang="en-GB" dirty="0"/>
              <a:t>= mae'n </a:t>
            </a:r>
            <a:r>
              <a:rPr lang="en-GB" b="1" dirty="0" err="1"/>
              <a:t>broblem</a:t>
            </a:r>
            <a:r>
              <a:rPr lang="en-GB" b="1" dirty="0"/>
              <a:t> yn y </a:t>
            </a:r>
            <a:r>
              <a:rPr lang="en-GB" b="1" dirty="0" err="1"/>
              <a:t>gymdeithas</a:t>
            </a:r>
            <a:r>
              <a:rPr lang="en-GB" b="1" dirty="0"/>
              <a:t> </a:t>
            </a:r>
            <a:r>
              <a:rPr lang="en-GB" b="1" dirty="0" err="1"/>
              <a:t>heddiw</a:t>
            </a:r>
            <a:r>
              <a:rPr lang="en-GB" b="1" dirty="0"/>
              <a:t> ac yn rhai y mae </a:t>
            </a:r>
            <a:r>
              <a:rPr lang="en-GB" b="1" dirty="0" err="1"/>
              <a:t>llawer</a:t>
            </a:r>
            <a:r>
              <a:rPr lang="en-GB" b="1" dirty="0"/>
              <a:t> o </a:t>
            </a:r>
            <a:r>
              <a:rPr lang="en-GB" b="1" dirty="0" err="1"/>
              <a:t>bobl</a:t>
            </a:r>
            <a:r>
              <a:rPr lang="en-GB" b="1" dirty="0"/>
              <a:t> yn ymdrechu i'w </a:t>
            </a:r>
            <a:r>
              <a:rPr lang="en-GB" b="1" dirty="0" err="1"/>
              <a:t>datrys</a:t>
            </a:r>
            <a:r>
              <a:rPr lang="en-GB" dirty="0"/>
              <a:t>. Yn </a:t>
            </a:r>
            <a:r>
              <a:rPr lang="en-GB" dirty="0" err="1"/>
              <a:t>aml</a:t>
            </a:r>
            <a:r>
              <a:rPr lang="en-GB" dirty="0"/>
              <a:t> mae'n </a:t>
            </a:r>
            <a:r>
              <a:rPr lang="en-GB" dirty="0" err="1"/>
              <a:t>ganlyniad</a:t>
            </a:r>
            <a:r>
              <a:rPr lang="en-GB" dirty="0"/>
              <a:t> i </a:t>
            </a:r>
            <a:r>
              <a:rPr lang="en-GB" dirty="0" err="1"/>
              <a:t>ffactorau</a:t>
            </a:r>
            <a:r>
              <a:rPr lang="en-GB" dirty="0"/>
              <a:t> sy'n </a:t>
            </a:r>
            <a:r>
              <a:rPr lang="en-GB" dirty="0" err="1"/>
              <a:t>ymestyn</a:t>
            </a:r>
            <a:r>
              <a:rPr lang="en-GB" dirty="0"/>
              <a:t> y tu hwnt i </a:t>
            </a:r>
            <a:r>
              <a:rPr lang="en-GB" dirty="0" err="1"/>
              <a:t>reolaeth</a:t>
            </a:r>
            <a:r>
              <a:rPr lang="en-GB" dirty="0"/>
              <a:t> unigolyn.ch </a:t>
            </a:r>
            <a:r>
              <a:rPr lang="en-GB" dirty="0" err="1"/>
              <a:t>mai</a:t>
            </a:r>
            <a:r>
              <a:rPr lang="en-GB" dirty="0"/>
              <a:t> lefel 6 </a:t>
            </a:r>
            <a:r>
              <a:rPr lang="en-GB" dirty="0" err="1"/>
              <a:t>yw</a:t>
            </a:r>
            <a:r>
              <a:rPr lang="en-GB" dirty="0"/>
              <a:t> hon ac mae'n ymwneud â </a:t>
            </a:r>
            <a:r>
              <a:rPr lang="en-GB" dirty="0" err="1"/>
              <a:t>dadansoddi'n</a:t>
            </a:r>
            <a:r>
              <a:rPr lang="en-GB" dirty="0"/>
              <a:t> </a:t>
            </a:r>
            <a:r>
              <a:rPr lang="en-GB" dirty="0" err="1"/>
              <a:t>feirniadol</a:t>
            </a:r>
            <a:r>
              <a:rPr lang="en-GB" dirty="0"/>
              <a:t> </a:t>
            </a:r>
            <a:r>
              <a:rPr lang="en-GB" dirty="0" err="1"/>
              <a:t>drwyddo</a:t>
            </a:r>
            <a:r>
              <a:rPr lang="en-GB" dirty="0"/>
              <a:t> draw. </a:t>
            </a:r>
          </a:p>
          <a:p>
            <a:endParaRPr lang="en-GB" dirty="0"/>
          </a:p>
          <a:p>
            <a:r>
              <a:rPr lang="en-GB" dirty="0"/>
              <a:t>gallai hyn fod yn </a:t>
            </a:r>
            <a:r>
              <a:rPr lang="en-GB" dirty="0" err="1"/>
              <a:t>unrhyw</a:t>
            </a:r>
            <a:r>
              <a:rPr lang="en-GB" dirty="0"/>
              <a:t> </a:t>
            </a:r>
            <a:r>
              <a:rPr lang="en-GB" dirty="0" err="1"/>
              <a:t>beth</a:t>
            </a:r>
            <a:r>
              <a:rPr lang="en-GB" dirty="0"/>
              <a:t>, </a:t>
            </a:r>
            <a:r>
              <a:rPr lang="en-GB" dirty="0" err="1"/>
              <a:t>dyled</a:t>
            </a:r>
            <a:r>
              <a:rPr lang="en-GB" dirty="0"/>
              <a:t>, yr </a:t>
            </a:r>
            <a:r>
              <a:rPr lang="en-GB" dirty="0" err="1"/>
              <a:t>argyfwng</a:t>
            </a:r>
            <a:r>
              <a:rPr lang="en-GB" dirty="0"/>
              <a:t> tai, </a:t>
            </a:r>
            <a:r>
              <a:rPr lang="en-GB" dirty="0" err="1"/>
              <a:t>cyffuriau</a:t>
            </a:r>
            <a:r>
              <a:rPr lang="en-GB" dirty="0"/>
              <a:t>, </a:t>
            </a:r>
            <a:r>
              <a:rPr lang="en-GB" dirty="0" err="1"/>
              <a:t>mewnfudo</a:t>
            </a:r>
            <a:r>
              <a:rPr lang="en-GB" dirty="0"/>
              <a:t>. Yr un </a:t>
            </a:r>
            <a:r>
              <a:rPr lang="en-GB" dirty="0" err="1"/>
              <a:t>peth</a:t>
            </a:r>
            <a:r>
              <a:rPr lang="en-GB" dirty="0"/>
              <a:t> y mae'n rhaid i chi ei wneud </a:t>
            </a:r>
            <a:r>
              <a:rPr lang="en-GB" dirty="0" err="1"/>
              <a:t>yw</a:t>
            </a:r>
            <a:r>
              <a:rPr lang="en-GB" dirty="0"/>
              <a:t> ei gysylltu â'r </a:t>
            </a:r>
            <a:r>
              <a:rPr lang="en-GB" dirty="0" err="1"/>
              <a:t>blynyddoedd</a:t>
            </a:r>
            <a:r>
              <a:rPr lang="en-GB" dirty="0"/>
              <a:t> cynnar a </a:t>
            </a:r>
            <a:r>
              <a:rPr lang="en-GB" dirty="0" err="1"/>
              <a:t>pham</a:t>
            </a:r>
            <a:r>
              <a:rPr lang="en-GB" dirty="0"/>
              <a:t> ei fod yn </a:t>
            </a:r>
            <a:r>
              <a:rPr lang="en-GB" dirty="0" err="1"/>
              <a:t>effeithio</a:t>
            </a:r>
            <a:r>
              <a:rPr lang="en-GB" dirty="0"/>
              <a:t> ar blant yn y </a:t>
            </a:r>
            <a:r>
              <a:rPr lang="en-GB" dirty="0" err="1"/>
              <a:t>blynyddoedd</a:t>
            </a:r>
            <a:r>
              <a:rPr lang="en-GB" dirty="0"/>
              <a:t> cynnar. Mae rhai </a:t>
            </a:r>
            <a:r>
              <a:rPr lang="en-GB" dirty="0" err="1"/>
              <a:t>wedi’u</a:t>
            </a:r>
            <a:r>
              <a:rPr lang="en-GB" dirty="0"/>
              <a:t> nodi yn </a:t>
            </a:r>
            <a:r>
              <a:rPr lang="en-GB" dirty="0" err="1"/>
              <a:t>ymchwil</a:t>
            </a:r>
            <a:r>
              <a:rPr lang="en-GB" dirty="0"/>
              <a:t> ACES (</a:t>
            </a:r>
            <a:r>
              <a:rPr lang="en-GB" dirty="0" err="1"/>
              <a:t>byddwn</a:t>
            </a:r>
            <a:r>
              <a:rPr lang="en-GB" dirty="0"/>
              <a:t> yn edrych yn fwy ar hyn wrth i’r </a:t>
            </a:r>
            <a:r>
              <a:rPr lang="en-GB" dirty="0" err="1"/>
              <a:t>wythnosau</a:t>
            </a:r>
            <a:r>
              <a:rPr lang="en-GB" dirty="0"/>
              <a:t> </a:t>
            </a:r>
            <a:r>
              <a:rPr lang="en-GB" dirty="0" err="1"/>
              <a:t>fynd</a:t>
            </a:r>
            <a:r>
              <a:rPr lang="en-GB" dirty="0"/>
              <a:t> </a:t>
            </a:r>
            <a:r>
              <a:rPr lang="en-GB" dirty="0" err="1"/>
              <a:t>rhagddynt</a:t>
            </a:r>
            <a:r>
              <a:rPr lang="en-GB" dirty="0"/>
              <a:t>)</a:t>
            </a:r>
          </a:p>
        </p:txBody>
      </p:sp>
      <p:sp>
        <p:nvSpPr>
          <p:cNvPr id="4" name="Slide Number Placeholder 3"/>
          <p:cNvSpPr>
            <a:spLocks noGrp="1"/>
          </p:cNvSpPr>
          <p:nvPr>
            <p:ph type="sldNum" sz="quarter" idx="5"/>
          </p:nvPr>
        </p:nvSpPr>
        <p:spPr/>
        <p:txBody>
          <a:bodyPr/>
          <a:lstStyle/>
          <a:p>
            <a:fld id="{A7E47CD0-C250-43D2-B583-F866CB9FDB88}" type="slidenum">
              <a:rPr lang="en-GB" smtClean="0"/>
              <a:t>13</a:t>
            </a:fld>
            <a:endParaRPr lang="en-GB"/>
          </a:p>
        </p:txBody>
      </p:sp>
    </p:spTree>
    <p:extLst>
      <p:ext uri="{BB962C8B-B14F-4D97-AF65-F5344CB8AC3E}">
        <p14:creationId xmlns:p14="http://schemas.microsoft.com/office/powerpoint/2010/main" val="3602524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Define catalytic leadership and remember that catalytic leadership may be called something else in literature </a:t>
            </a:r>
          </a:p>
          <a:p>
            <a:r>
              <a:rPr lang="en-GB" dirty="0"/>
              <a:t>2. Consider what it looks like being a catalyst for change looks like in the early years. Are there any examples of this?</a:t>
            </a:r>
          </a:p>
          <a:p>
            <a:r>
              <a:rPr lang="en-GB" dirty="0"/>
              <a:t>3. Define some of the complex sociological demands in EY practice. What would that look like? What are they? (they are usually linked to children’s rights)</a:t>
            </a:r>
          </a:p>
          <a:p>
            <a:r>
              <a:rPr lang="en-GB" dirty="0"/>
              <a:t>4. What are some of the problems in being a catalytic leader – such as issues with power again, time, political decisions, destruction of the workforce, </a:t>
            </a:r>
          </a:p>
          <a:p>
            <a:endParaRPr lang="en-GB" dirty="0"/>
          </a:p>
          <a:p>
            <a:r>
              <a:rPr lang="en-GB" dirty="0"/>
              <a:t>Remember this is level 6 and it is about critically analysing throughout.</a:t>
            </a:r>
          </a:p>
          <a:p>
            <a:endParaRPr lang="en-GB" dirty="0"/>
          </a:p>
          <a:p>
            <a:r>
              <a:rPr lang="en-GB" dirty="0"/>
              <a:t>Defining sociological issue = it is a</a:t>
            </a:r>
            <a:r>
              <a:rPr lang="en-GB" b="1" i="0" dirty="0">
                <a:solidFill>
                  <a:srgbClr val="202124"/>
                </a:solidFill>
                <a:effectLst/>
                <a:latin typeface="arial" panose="020B0604020202020204" pitchFamily="34" charset="0"/>
              </a:rPr>
              <a:t> problem in present-day society and ones that many people strive to solve</a:t>
            </a:r>
            <a:r>
              <a:rPr lang="en-GB" b="0" i="0" dirty="0">
                <a:solidFill>
                  <a:srgbClr val="202124"/>
                </a:solidFill>
                <a:effectLst/>
                <a:latin typeface="arial" panose="020B0604020202020204" pitchFamily="34" charset="0"/>
              </a:rPr>
              <a:t>. It is often the consequence of factors extending beyond an individual's control.</a:t>
            </a:r>
            <a:r>
              <a:rPr lang="en-GB" dirty="0"/>
              <a:t> </a:t>
            </a:r>
          </a:p>
          <a:p>
            <a:endParaRPr lang="en-GB" dirty="0"/>
          </a:p>
          <a:p>
            <a:r>
              <a:rPr lang="en-GB" dirty="0"/>
              <a:t>this could be anything, debt, the housing crisis, drugs, immigration. The one thing you have to do is link it to early years and why it impact on children in the early years. Some are stated in ACES research (we will look more into this as the weeks progress)</a:t>
            </a:r>
          </a:p>
        </p:txBody>
      </p:sp>
      <p:sp>
        <p:nvSpPr>
          <p:cNvPr id="4" name="Slide Number Placeholder 3"/>
          <p:cNvSpPr>
            <a:spLocks noGrp="1"/>
          </p:cNvSpPr>
          <p:nvPr>
            <p:ph type="sldNum" sz="quarter" idx="5"/>
          </p:nvPr>
        </p:nvSpPr>
        <p:spPr/>
        <p:txBody>
          <a:bodyPr/>
          <a:lstStyle/>
          <a:p>
            <a:fld id="{A7E47CD0-C250-43D2-B583-F866CB9FDB88}" type="slidenum">
              <a:rPr lang="en-GB" smtClean="0"/>
              <a:t>14</a:t>
            </a:fld>
            <a:endParaRPr lang="en-GB"/>
          </a:p>
        </p:txBody>
      </p:sp>
    </p:spTree>
    <p:extLst>
      <p:ext uri="{BB962C8B-B14F-4D97-AF65-F5344CB8AC3E}">
        <p14:creationId xmlns:p14="http://schemas.microsoft.com/office/powerpoint/2010/main" val="940048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4057672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bob amser yn </a:t>
            </a:r>
            <a:r>
              <a:rPr lang="en-GB" dirty="0" err="1"/>
              <a:t>werth</a:t>
            </a:r>
            <a:r>
              <a:rPr lang="en-GB" dirty="0"/>
              <a:t> </a:t>
            </a:r>
            <a:r>
              <a:rPr lang="en-GB" dirty="0" err="1"/>
              <a:t>ystyried</a:t>
            </a:r>
            <a:r>
              <a:rPr lang="en-GB" dirty="0"/>
              <a:t> </a:t>
            </a:r>
            <a:r>
              <a:rPr lang="en-GB" dirty="0" err="1"/>
              <a:t>problemau</a:t>
            </a:r>
            <a:r>
              <a:rPr lang="en-GB" dirty="0"/>
              <a:t> ym </a:t>
            </a:r>
            <a:r>
              <a:rPr lang="en-GB" dirty="0" err="1"/>
              <a:t>mhob</a:t>
            </a:r>
            <a:r>
              <a:rPr lang="en-GB" dirty="0"/>
              <a:t> system </a:t>
            </a:r>
            <a:r>
              <a:rPr lang="en-GB" dirty="0" err="1"/>
              <a:t>blynyddoedd</a:t>
            </a:r>
            <a:r>
              <a:rPr lang="en-GB" dirty="0"/>
              <a:t> cynnar (</a:t>
            </a:r>
            <a:r>
              <a:rPr lang="en-GB" dirty="0" err="1"/>
              <a:t>meddyliwch</a:t>
            </a:r>
            <a:r>
              <a:rPr lang="en-GB" dirty="0"/>
              <a:t> am </a:t>
            </a:r>
            <a:r>
              <a:rPr lang="en-GB" dirty="0" err="1"/>
              <a:t>ddiagram</a:t>
            </a:r>
            <a:r>
              <a:rPr lang="en-GB" dirty="0"/>
              <a:t> Bronfenbrenner a gweld a </a:t>
            </a:r>
            <a:r>
              <a:rPr lang="en-GB" dirty="0" err="1"/>
              <a:t>yw</a:t>
            </a:r>
            <a:r>
              <a:rPr lang="en-GB" dirty="0"/>
              <a:t> hyn yn helpu ) </a:t>
            </a:r>
            <a:r>
              <a:rPr lang="en-GB" dirty="0" err="1"/>
              <a:t>problemau</a:t>
            </a:r>
            <a:r>
              <a:rPr lang="en-GB" dirty="0"/>
              <a:t> plant a theuluoedd / </a:t>
            </a:r>
            <a:r>
              <a:rPr lang="en-GB" dirty="0" err="1"/>
              <a:t>problemau</a:t>
            </a:r>
            <a:r>
              <a:rPr lang="en-GB" dirty="0"/>
              <a:t> gweithlu </a:t>
            </a:r>
            <a:r>
              <a:rPr lang="en-GB" dirty="0" err="1"/>
              <a:t>addysgol</a:t>
            </a:r>
            <a:r>
              <a:rPr lang="en-GB" dirty="0"/>
              <a:t> / </a:t>
            </a:r>
            <a:r>
              <a:rPr lang="en-GB" dirty="0" err="1"/>
              <a:t>problemau</a:t>
            </a:r>
            <a:r>
              <a:rPr lang="en-GB" dirty="0"/>
              <a:t> </a:t>
            </a:r>
            <a:r>
              <a:rPr lang="en-GB" dirty="0" err="1"/>
              <a:t>awdurdod</a:t>
            </a:r>
            <a:r>
              <a:rPr lang="en-GB" dirty="0"/>
              <a:t> lleol / </a:t>
            </a:r>
            <a:r>
              <a:rPr lang="en-GB" dirty="0" err="1"/>
              <a:t>Llywodraeth</a:t>
            </a:r>
            <a:r>
              <a:rPr lang="en-GB" dirty="0"/>
              <a:t> Cymru / </a:t>
            </a:r>
            <a:r>
              <a:rPr lang="en-GB" dirty="0" err="1"/>
              <a:t>problemau</a:t>
            </a:r>
            <a:r>
              <a:rPr lang="en-GB" dirty="0"/>
              <a:t> </a:t>
            </a:r>
            <a:r>
              <a:rPr lang="en-GB" dirty="0" err="1"/>
              <a:t>cymdeithas</a:t>
            </a:r>
            <a:r>
              <a:rPr lang="en-GB" dirty="0"/>
              <a:t> </a:t>
            </a:r>
            <a:r>
              <a:rPr lang="en-GB" dirty="0" err="1"/>
              <a:t>ehangach</a:t>
            </a:r>
            <a:r>
              <a:rPr lang="en-GB" dirty="0"/>
              <a:t> (DU / </a:t>
            </a:r>
            <a:r>
              <a:rPr lang="en-GB" dirty="0" err="1"/>
              <a:t>Byd</a:t>
            </a:r>
            <a:r>
              <a:rPr lang="en-GB" dirty="0"/>
              <a:t> / safbwyntiau am y mater)</a:t>
            </a:r>
          </a:p>
        </p:txBody>
      </p:sp>
      <p:sp>
        <p:nvSpPr>
          <p:cNvPr id="4" name="Slide Number Placeholder 3"/>
          <p:cNvSpPr>
            <a:spLocks noGrp="1"/>
          </p:cNvSpPr>
          <p:nvPr>
            <p:ph type="sldNum" sz="quarter" idx="5"/>
          </p:nvPr>
        </p:nvSpPr>
        <p:spPr/>
        <p:txBody>
          <a:bodyPr/>
          <a:lstStyle/>
          <a:p>
            <a:fld id="{A7E47CD0-C250-43D2-B583-F866CB9FDB88}" type="slidenum">
              <a:rPr lang="en-GB" smtClean="0"/>
              <a:t>16</a:t>
            </a:fld>
            <a:endParaRPr lang="en-GB"/>
          </a:p>
        </p:txBody>
      </p:sp>
    </p:spTree>
    <p:extLst>
      <p:ext uri="{BB962C8B-B14F-4D97-AF65-F5344CB8AC3E}">
        <p14:creationId xmlns:p14="http://schemas.microsoft.com/office/powerpoint/2010/main" val="51128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always worth considering problems in all systems of early years (think of the Bronfenbrenner diagram and see if this helps ) child and family problems/ educational workforce problems/ local authority/ Welsh Government problems/ Wider society problems (UK / World /views of the issue)</a:t>
            </a:r>
          </a:p>
        </p:txBody>
      </p:sp>
      <p:sp>
        <p:nvSpPr>
          <p:cNvPr id="4" name="Slide Number Placeholder 3"/>
          <p:cNvSpPr>
            <a:spLocks noGrp="1"/>
          </p:cNvSpPr>
          <p:nvPr>
            <p:ph type="sldNum" sz="quarter" idx="5"/>
          </p:nvPr>
        </p:nvSpPr>
        <p:spPr/>
        <p:txBody>
          <a:bodyPr/>
          <a:lstStyle/>
          <a:p>
            <a:fld id="{A7E47CD0-C250-43D2-B583-F866CB9FDB88}" type="slidenum">
              <a:rPr lang="en-GB" smtClean="0"/>
              <a:t>17</a:t>
            </a:fld>
            <a:endParaRPr lang="en-GB"/>
          </a:p>
        </p:txBody>
      </p:sp>
    </p:spTree>
    <p:extLst>
      <p:ext uri="{BB962C8B-B14F-4D97-AF65-F5344CB8AC3E}">
        <p14:creationId xmlns:p14="http://schemas.microsoft.com/office/powerpoint/2010/main" val="13736757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2044775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Yn yr </a:t>
            </a:r>
            <a:r>
              <a:rPr lang="en-GB" dirty="0" err="1"/>
              <a:t>adran</a:t>
            </a:r>
            <a:r>
              <a:rPr lang="en-GB" dirty="0"/>
              <a:t> hon </a:t>
            </a:r>
            <a:r>
              <a:rPr lang="en-GB" dirty="0" err="1"/>
              <a:t>byddwch</a:t>
            </a:r>
            <a:r>
              <a:rPr lang="en-GB" dirty="0"/>
              <a:t> yn </a:t>
            </a:r>
            <a:r>
              <a:rPr lang="en-GB" dirty="0" err="1"/>
              <a:t>ymchwilio’n</a:t>
            </a:r>
            <a:r>
              <a:rPr lang="en-GB" dirty="0"/>
              <a:t> </a:t>
            </a:r>
            <a:r>
              <a:rPr lang="en-GB" dirty="0" err="1"/>
              <a:t>fanwl</a:t>
            </a:r>
            <a:r>
              <a:rPr lang="en-GB" dirty="0"/>
              <a:t> i </a:t>
            </a:r>
            <a:r>
              <a:rPr lang="en-GB" dirty="0" err="1"/>
              <a:t>fater</a:t>
            </a:r>
            <a:r>
              <a:rPr lang="en-GB" dirty="0"/>
              <a:t> </a:t>
            </a:r>
            <a:r>
              <a:rPr lang="en-GB" dirty="0" err="1"/>
              <a:t>cymdeithasegol</a:t>
            </a:r>
            <a:r>
              <a:rPr lang="en-GB" dirty="0"/>
              <a:t> ac yn </a:t>
            </a:r>
            <a:r>
              <a:rPr lang="en-GB" dirty="0" err="1"/>
              <a:t>dyfynnu</a:t>
            </a:r>
            <a:r>
              <a:rPr lang="en-GB" dirty="0"/>
              <a:t> </a:t>
            </a:r>
            <a:r>
              <a:rPr lang="en-GB" dirty="0" err="1"/>
              <a:t>erthyglau</a:t>
            </a:r>
            <a:r>
              <a:rPr lang="en-GB" dirty="0"/>
              <a:t> sy’n </a:t>
            </a:r>
            <a:r>
              <a:rPr lang="en-GB" dirty="0" err="1"/>
              <a:t>berthnasol</a:t>
            </a:r>
            <a:r>
              <a:rPr lang="en-GB" dirty="0"/>
              <a:t> i’r </a:t>
            </a:r>
            <a:r>
              <a:rPr lang="en-GB" dirty="0" err="1"/>
              <a:t>effaith</a:t>
            </a:r>
            <a:r>
              <a:rPr lang="en-GB" dirty="0"/>
              <a:t> ar </a:t>
            </a:r>
            <a:r>
              <a:rPr lang="en-GB" dirty="0" err="1"/>
              <a:t>fywyd</a:t>
            </a:r>
            <a:r>
              <a:rPr lang="en-GB" dirty="0"/>
              <a:t> y plentyn </a:t>
            </a:r>
            <a:r>
              <a:rPr lang="en-GB" dirty="0" err="1"/>
              <a:t>hwnnw</a:t>
            </a:r>
            <a:r>
              <a:rPr lang="en-GB" dirty="0"/>
              <a:t>.</a:t>
            </a:r>
          </a:p>
          <a:p>
            <a:endParaRPr lang="en-GB" dirty="0"/>
          </a:p>
          <a:p>
            <a:r>
              <a:rPr lang="en-GB" dirty="0" err="1"/>
              <a:t>Ystyriwch</a:t>
            </a:r>
            <a:r>
              <a:rPr lang="en-GB" dirty="0"/>
              <a:t> yr ymyriadau gan wasanaethau (</a:t>
            </a:r>
            <a:r>
              <a:rPr lang="en-GB" dirty="0" err="1"/>
              <a:t>neu'n</a:t>
            </a:r>
            <a:r>
              <a:rPr lang="en-GB" dirty="0"/>
              <a:t> </a:t>
            </a:r>
            <a:r>
              <a:rPr lang="en-GB" dirty="0" err="1"/>
              <a:t>gymdeithasol</a:t>
            </a:r>
            <a:r>
              <a:rPr lang="en-GB" dirty="0"/>
              <a:t>) </a:t>
            </a:r>
            <a:r>
              <a:rPr lang="en-GB" dirty="0" err="1"/>
              <a:t>ydyn</a:t>
            </a:r>
            <a:r>
              <a:rPr lang="en-GB" dirty="0"/>
              <a:t> </a:t>
            </a:r>
            <a:r>
              <a:rPr lang="en-GB" dirty="0" err="1"/>
              <a:t>nhw'n</a:t>
            </a:r>
            <a:r>
              <a:rPr lang="en-GB" dirty="0"/>
              <a:t> gweithio? Sut? A oes </a:t>
            </a:r>
            <a:r>
              <a:rPr lang="en-GB" dirty="0" err="1"/>
              <a:t>problemau</a:t>
            </a:r>
            <a:r>
              <a:rPr lang="en-GB" dirty="0"/>
              <a:t> gyda'r </a:t>
            </a:r>
            <a:r>
              <a:rPr lang="en-GB" dirty="0" err="1"/>
              <a:t>ymyriad</a:t>
            </a:r>
            <a:r>
              <a:rPr lang="en-GB" dirty="0"/>
              <a:t>? Pam? A </a:t>
            </a:r>
            <a:r>
              <a:rPr lang="en-GB" dirty="0" err="1"/>
              <a:t>ddylai</a:t>
            </a:r>
            <a:r>
              <a:rPr lang="en-GB" dirty="0"/>
              <a:t> edrych yn wahanol? Beth </a:t>
            </a:r>
            <a:r>
              <a:rPr lang="en-GB" dirty="0" err="1"/>
              <a:t>ddylid</a:t>
            </a:r>
            <a:r>
              <a:rPr lang="en-GB" dirty="0"/>
              <a:t> ei roi yn ei le. </a:t>
            </a:r>
            <a:r>
              <a:rPr lang="en-GB" dirty="0" err="1"/>
              <a:t>Cefnogwch</a:t>
            </a:r>
            <a:r>
              <a:rPr lang="en-GB" dirty="0"/>
              <a:t> yr hyn a </a:t>
            </a:r>
            <a:r>
              <a:rPr lang="en-GB" dirty="0" err="1"/>
              <a:t>ddywedwch</a:t>
            </a:r>
            <a:r>
              <a:rPr lang="en-GB" dirty="0"/>
              <a:t> bob amser gyda </a:t>
            </a:r>
            <a:r>
              <a:rPr lang="en-GB" dirty="0" err="1"/>
              <a:t>dyfyniadau</a:t>
            </a:r>
            <a:r>
              <a:rPr lang="en-GB" dirty="0"/>
              <a:t> a meddwl </a:t>
            </a:r>
            <a:r>
              <a:rPr lang="en-GB" dirty="0" err="1"/>
              <a:t>beirniadol</a:t>
            </a:r>
            <a:r>
              <a:rPr lang="en-GB" dirty="0"/>
              <a:t>.</a:t>
            </a:r>
          </a:p>
        </p:txBody>
      </p:sp>
      <p:sp>
        <p:nvSpPr>
          <p:cNvPr id="4" name="Slide Number Placeholder 3"/>
          <p:cNvSpPr>
            <a:spLocks noGrp="1"/>
          </p:cNvSpPr>
          <p:nvPr>
            <p:ph type="sldNum" sz="quarter" idx="5"/>
          </p:nvPr>
        </p:nvSpPr>
        <p:spPr/>
        <p:txBody>
          <a:bodyPr/>
          <a:lstStyle/>
          <a:p>
            <a:fld id="{A7E47CD0-C250-43D2-B583-F866CB9FDB88}" type="slidenum">
              <a:rPr lang="en-GB" smtClean="0"/>
              <a:t>19</a:t>
            </a:fld>
            <a:endParaRPr lang="en-GB"/>
          </a:p>
        </p:txBody>
      </p:sp>
    </p:spTree>
    <p:extLst>
      <p:ext uri="{BB962C8B-B14F-4D97-AF65-F5344CB8AC3E}">
        <p14:creationId xmlns:p14="http://schemas.microsoft.com/office/powerpoint/2010/main" val="749687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you will be researching a sociological issue in depth and citing articles relevant to the impact on that child’s life. </a:t>
            </a:r>
          </a:p>
          <a:p>
            <a:endParaRPr lang="en-GB" dirty="0"/>
          </a:p>
          <a:p>
            <a:r>
              <a:rPr lang="en-GB" dirty="0"/>
              <a:t>Consider the interventions by services (or socially) do they work? How? Are there problems with the intervention? Why? Should it look different? What should be put in place. Always back up what you say with citations and critical thought.</a:t>
            </a:r>
          </a:p>
        </p:txBody>
      </p:sp>
      <p:sp>
        <p:nvSpPr>
          <p:cNvPr id="4" name="Slide Number Placeholder 3"/>
          <p:cNvSpPr>
            <a:spLocks noGrp="1"/>
          </p:cNvSpPr>
          <p:nvPr>
            <p:ph type="sldNum" sz="quarter" idx="5"/>
          </p:nvPr>
        </p:nvSpPr>
        <p:spPr/>
        <p:txBody>
          <a:bodyPr/>
          <a:lstStyle/>
          <a:p>
            <a:fld id="{A7E47CD0-C250-43D2-B583-F866CB9FDB88}" type="slidenum">
              <a:rPr lang="en-GB" smtClean="0"/>
              <a:t>20</a:t>
            </a:fld>
            <a:endParaRPr lang="en-GB"/>
          </a:p>
        </p:txBody>
      </p:sp>
    </p:spTree>
    <p:extLst>
      <p:ext uri="{BB962C8B-B14F-4D97-AF65-F5344CB8AC3E}">
        <p14:creationId xmlns:p14="http://schemas.microsoft.com/office/powerpoint/2010/main" val="1131691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plagiarism may be an issue as they could have talked about elements of sociological issues in ECEY6004 </a:t>
            </a:r>
          </a:p>
          <a:p>
            <a:endParaRPr lang="en-GB" dirty="0"/>
          </a:p>
          <a:p>
            <a:r>
              <a:rPr lang="en-GB" dirty="0"/>
              <a:t>Gall </a:t>
            </a:r>
            <a:r>
              <a:rPr lang="en-GB" dirty="0" err="1"/>
              <a:t>hunan</a:t>
            </a:r>
            <a:r>
              <a:rPr lang="en-GB" dirty="0"/>
              <a:t> </a:t>
            </a:r>
            <a:r>
              <a:rPr lang="en-GB" dirty="0" err="1"/>
              <a:t>lên-ladrad</a:t>
            </a:r>
            <a:r>
              <a:rPr lang="en-GB" dirty="0"/>
              <a:t> fod yn </a:t>
            </a:r>
            <a:r>
              <a:rPr lang="en-GB" dirty="0" err="1"/>
              <a:t>broblem</a:t>
            </a:r>
            <a:r>
              <a:rPr lang="en-GB" dirty="0"/>
              <a:t> oherwydd </a:t>
            </a:r>
            <a:r>
              <a:rPr lang="en-GB" dirty="0" err="1"/>
              <a:t>gallent</a:t>
            </a:r>
            <a:r>
              <a:rPr lang="en-GB" dirty="0"/>
              <a:t> fod wedi siarad am </a:t>
            </a:r>
            <a:r>
              <a:rPr lang="en-GB" dirty="0" err="1"/>
              <a:t>elfennau</a:t>
            </a:r>
            <a:r>
              <a:rPr lang="en-GB" dirty="0"/>
              <a:t> o </a:t>
            </a:r>
            <a:r>
              <a:rPr lang="en-GB" dirty="0" err="1"/>
              <a:t>faterion</a:t>
            </a:r>
            <a:r>
              <a:rPr lang="en-GB" dirty="0"/>
              <a:t> </a:t>
            </a:r>
            <a:r>
              <a:rPr lang="en-GB" dirty="0" err="1"/>
              <a:t>cymdeithasegol</a:t>
            </a:r>
            <a:r>
              <a:rPr lang="en-GB" dirty="0"/>
              <a:t> yn ECEY6004</a:t>
            </a:r>
          </a:p>
        </p:txBody>
      </p:sp>
      <p:sp>
        <p:nvSpPr>
          <p:cNvPr id="4" name="Slide Number Placeholder 3"/>
          <p:cNvSpPr>
            <a:spLocks noGrp="1"/>
          </p:cNvSpPr>
          <p:nvPr>
            <p:ph type="sldNum" sz="quarter" idx="5"/>
          </p:nvPr>
        </p:nvSpPr>
        <p:spPr/>
        <p:txBody>
          <a:bodyPr/>
          <a:lstStyle/>
          <a:p>
            <a:fld id="{A7E47CD0-C250-43D2-B583-F866CB9FDB88}" type="slidenum">
              <a:rPr lang="en-GB" smtClean="0"/>
              <a:t>21</a:t>
            </a:fld>
            <a:endParaRPr lang="en-GB"/>
          </a:p>
        </p:txBody>
      </p:sp>
    </p:spTree>
    <p:extLst>
      <p:ext uri="{BB962C8B-B14F-4D97-AF65-F5344CB8AC3E}">
        <p14:creationId xmlns:p14="http://schemas.microsoft.com/office/powerpoint/2010/main" val="3523319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23/01/2023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646755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772355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23/01/2023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51E690-E5DC-2FBD-3D6E-6850605E7A5B}"/>
              </a:ext>
            </a:extLst>
          </p:cNvPr>
          <p:cNvSpPr txBox="1"/>
          <p:nvPr/>
        </p:nvSpPr>
        <p:spPr>
          <a:xfrm flipH="1">
            <a:off x="1324223" y="4232083"/>
            <a:ext cx="9543554" cy="830997"/>
          </a:xfrm>
          <a:prstGeom prst="rect">
            <a:avLst/>
          </a:prstGeom>
          <a:noFill/>
        </p:spPr>
        <p:txBody>
          <a:bodyPr wrap="square" rtlCol="0">
            <a:spAutoFit/>
          </a:bodyPr>
          <a:lstStyle/>
          <a:p>
            <a:pPr algn="ctr"/>
            <a:r>
              <a:rPr lang="en-GB" sz="2400" dirty="0" err="1">
                <a:solidFill>
                  <a:schemeClr val="bg1"/>
                </a:solidFill>
                <a:latin typeface="+mj-lt"/>
              </a:rPr>
              <a:t>Cyflwyniad</a:t>
            </a:r>
            <a:r>
              <a:rPr lang="en-GB" sz="2400" dirty="0">
                <a:solidFill>
                  <a:schemeClr val="bg1"/>
                </a:solidFill>
                <a:latin typeface="+mj-lt"/>
              </a:rPr>
              <a:t> i </a:t>
            </a:r>
            <a:r>
              <a:rPr lang="en-GB" sz="2400" dirty="0" err="1">
                <a:solidFill>
                  <a:schemeClr val="bg1"/>
                </a:solidFill>
                <a:latin typeface="+mj-lt"/>
              </a:rPr>
              <a:t>aseiniad</a:t>
            </a:r>
            <a:r>
              <a:rPr lang="en-GB" sz="2400" dirty="0">
                <a:solidFill>
                  <a:schemeClr val="bg1"/>
                </a:solidFill>
                <a:latin typeface="+mj-lt"/>
              </a:rPr>
              <a:t> ECEY6009/C</a:t>
            </a:r>
          </a:p>
          <a:p>
            <a:pPr algn="ctr"/>
            <a:r>
              <a:rPr lang="en-GB" sz="2400" dirty="0">
                <a:solidFill>
                  <a:schemeClr val="bg1"/>
                </a:solidFill>
                <a:latin typeface="+mj-lt"/>
              </a:rPr>
              <a:t>Introduction to assignment ECEY6009/c</a:t>
            </a:r>
          </a:p>
        </p:txBody>
      </p:sp>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ECEY6009/C</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1 – Introduction to the module </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1 – </a:t>
            </a:r>
            <a:r>
              <a:rPr lang="en-GB" sz="4000" b="1" dirty="0" err="1">
                <a:latin typeface="Arial" panose="020B0604020202020204" pitchFamily="34" charset="0"/>
                <a:cs typeface="Arial" panose="020B0604020202020204" pitchFamily="34" charset="0"/>
              </a:rPr>
              <a:t>Cyflwyniad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i’r</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modiwl</a:t>
            </a:r>
            <a:r>
              <a:rPr lang="en-GB" sz="4000" b="1" dirty="0">
                <a:latin typeface="Arial" panose="020B0604020202020204" pitchFamily="34" charset="0"/>
                <a:cs typeface="Arial" panose="020B0604020202020204" pitchFamily="34" charset="0"/>
              </a:rPr>
              <a:t>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Deilliannau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Dysgu</a:t>
            </a:r>
            <a:endParaRPr lang="en-GB" b="1"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p:txBody>
          <a:bodyPr>
            <a:normAutofit/>
          </a:bodyPr>
          <a:lstStyle/>
          <a:p>
            <a:pPr marL="342900" lvl="0" indent="-342900" algn="just" rtl="0"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cs typeface="Arial" panose="020B0604020202020204" pitchFamily="34" charset="0"/>
              </a:rPr>
              <a:t>Dadansoddi’n feirniadol </a:t>
            </a:r>
            <a:r>
              <a:rPr lang="cy-GB" b="1" dirty="0">
                <a:effectLst/>
                <a:latin typeface="Arial" panose="020B0604020202020204" pitchFamily="34" charset="0"/>
                <a:ea typeface="Times New Roman" panose="02020603050405020304" pitchFamily="18" charset="0"/>
                <a:cs typeface="Arial" panose="020B0604020202020204" pitchFamily="34" charset="0"/>
              </a:rPr>
              <a:t>faterion cymdeithasegol </a:t>
            </a:r>
            <a:r>
              <a:rPr lang="cy-GB" dirty="0">
                <a:effectLst/>
                <a:latin typeface="Arial" panose="020B0604020202020204" pitchFamily="34" charset="0"/>
                <a:ea typeface="Times New Roman" panose="02020603050405020304" pitchFamily="18" charset="0"/>
                <a:cs typeface="Arial" panose="020B0604020202020204" pitchFamily="34" charset="0"/>
              </a:rPr>
              <a:t>sy’n effeithio ar </a:t>
            </a:r>
            <a:r>
              <a:rPr lang="cy-GB" b="1" dirty="0">
                <a:effectLst/>
                <a:latin typeface="Arial" panose="020B0604020202020204" pitchFamily="34" charset="0"/>
                <a:ea typeface="Times New Roman" panose="02020603050405020304" pitchFamily="18" charset="0"/>
                <a:cs typeface="Arial" panose="020B0604020202020204" pitchFamily="34" charset="0"/>
              </a:rPr>
              <a:t>brofiadau bywyd plant </a:t>
            </a:r>
            <a:r>
              <a:rPr lang="cy-GB" dirty="0">
                <a:effectLst/>
                <a:latin typeface="Arial" panose="020B0604020202020204" pitchFamily="34" charset="0"/>
                <a:ea typeface="Times New Roman" panose="02020603050405020304" pitchFamily="18" charset="0"/>
                <a:cs typeface="Arial" panose="020B0604020202020204" pitchFamily="34" charset="0"/>
              </a:rPr>
              <a:t>megis tlodi, profiadau niweidiol yn ystod plentyndod, ac anghydraddoldeb</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cs typeface="Arial" panose="020B0604020202020204" pitchFamily="34" charset="0"/>
              </a:rPr>
              <a:t>Gwerthuso’n feirniadol </a:t>
            </a:r>
            <a:r>
              <a:rPr lang="cy-GB" b="1" dirty="0">
                <a:effectLst/>
                <a:latin typeface="Arial" panose="020B0604020202020204" pitchFamily="34" charset="0"/>
                <a:ea typeface="Times New Roman" panose="02020603050405020304" pitchFamily="18" charset="0"/>
                <a:cs typeface="Arial" panose="020B0604020202020204" pitchFamily="34" charset="0"/>
              </a:rPr>
              <a:t>rôl arweinyddiaeth a rheolaeth </a:t>
            </a:r>
            <a:r>
              <a:rPr lang="cy-GB" dirty="0">
                <a:effectLst/>
                <a:latin typeface="Arial" panose="020B0604020202020204" pitchFamily="34" charset="0"/>
                <a:ea typeface="Times New Roman" panose="02020603050405020304" pitchFamily="18" charset="0"/>
                <a:cs typeface="Arial" panose="020B0604020202020204" pitchFamily="34" charset="0"/>
              </a:rPr>
              <a:t>wrth gefnogi/hyrwyddo </a:t>
            </a:r>
            <a:r>
              <a:rPr lang="cy-GB" b="1" dirty="0">
                <a:effectLst/>
                <a:latin typeface="Arial" panose="020B0604020202020204" pitchFamily="34" charset="0"/>
                <a:ea typeface="Times New Roman" panose="02020603050405020304" pitchFamily="18" charset="0"/>
                <a:cs typeface="Arial" panose="020B0604020202020204" pitchFamily="34" charset="0"/>
              </a:rPr>
              <a:t>gwydnwch plant </a:t>
            </a:r>
          </a:p>
          <a:p>
            <a:pPr marL="342900" lvl="0" indent="-342900" algn="just"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rPr>
              <a:t>Dadansoddi’n feirniadol </a:t>
            </a:r>
            <a:r>
              <a:rPr lang="cy-GB" b="1" dirty="0">
                <a:effectLst/>
                <a:latin typeface="Arial" panose="020B0604020202020204" pitchFamily="34" charset="0"/>
                <a:ea typeface="Times New Roman" panose="02020603050405020304" pitchFamily="18" charset="0"/>
              </a:rPr>
              <a:t>gyd-destunau ac agendâu gwleidyddol hanesyddo</a:t>
            </a:r>
            <a:r>
              <a:rPr lang="cy-GB" dirty="0">
                <a:effectLst/>
                <a:latin typeface="Arial" panose="020B0604020202020204" pitchFamily="34" charset="0"/>
                <a:ea typeface="Times New Roman" panose="02020603050405020304" pitchFamily="18" charset="0"/>
              </a:rPr>
              <a:t>l wrth wneud penderfyniadau rheoli/arwain neu roi sylw i benderfyniadau o’r fath yn y blynyddoedd cynnar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6019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idx="1"/>
          </p:nvPr>
        </p:nvSpPr>
        <p:spPr/>
        <p:txBody>
          <a:bodyPr>
            <a:normAutofit fontScale="92500" lnSpcReduction="10000"/>
          </a:bodyPr>
          <a:lstStyle/>
          <a:p>
            <a:pPr marL="342900" lvl="0" indent="-342900" algn="just" rtl="0" fontAlgn="auto" hangingPunct="1">
              <a:spcBef>
                <a:spcPts val="600"/>
              </a:spcBef>
              <a:spcAft>
                <a:spcPts val="0"/>
              </a:spcAft>
              <a:buFont typeface="Symbol" panose="05050102010706020507" pitchFamily="18" charset="2"/>
              <a:buChar char=""/>
              <a:tabLst>
                <a:tab pos="685800" algn="l"/>
              </a:tabLst>
            </a:pPr>
            <a:r>
              <a:rPr lang="en-GB" sz="3200" dirty="0">
                <a:effectLst/>
                <a:latin typeface="Arial" panose="020B0604020202020204" pitchFamily="34" charset="0"/>
                <a:ea typeface="Times New Roman" panose="02020603050405020304" pitchFamily="18" charset="0"/>
                <a:cs typeface="Arial" panose="020B0604020202020204" pitchFamily="34" charset="0"/>
              </a:rPr>
              <a:t>Critically analyse </a:t>
            </a:r>
            <a:r>
              <a:rPr lang="en-GB" sz="3200" b="1" dirty="0">
                <a:effectLst/>
                <a:latin typeface="Arial" panose="020B0604020202020204" pitchFamily="34" charset="0"/>
                <a:ea typeface="Times New Roman" panose="02020603050405020304" pitchFamily="18" charset="0"/>
                <a:cs typeface="Arial" panose="020B0604020202020204" pitchFamily="34" charset="0"/>
              </a:rPr>
              <a:t>sociological issues </a:t>
            </a:r>
            <a:r>
              <a:rPr lang="en-GB" sz="3200" dirty="0">
                <a:effectLst/>
                <a:latin typeface="Arial" panose="020B0604020202020204" pitchFamily="34" charset="0"/>
                <a:ea typeface="Times New Roman" panose="02020603050405020304" pitchFamily="18" charset="0"/>
                <a:cs typeface="Arial" panose="020B0604020202020204" pitchFamily="34" charset="0"/>
              </a:rPr>
              <a:t>impacting on </a:t>
            </a:r>
            <a:r>
              <a:rPr lang="en-GB" sz="3200" b="1" dirty="0">
                <a:effectLst/>
                <a:latin typeface="Arial" panose="020B0604020202020204" pitchFamily="34" charset="0"/>
                <a:ea typeface="Times New Roman" panose="02020603050405020304" pitchFamily="18" charset="0"/>
                <a:cs typeface="Arial" panose="020B0604020202020204" pitchFamily="34" charset="0"/>
              </a:rPr>
              <a:t>children’s life experiences </a:t>
            </a:r>
            <a:r>
              <a:rPr lang="en-GB" sz="3200" dirty="0">
                <a:effectLst/>
                <a:latin typeface="Arial" panose="020B0604020202020204" pitchFamily="34" charset="0"/>
                <a:ea typeface="Times New Roman" panose="02020603050405020304" pitchFamily="18" charset="0"/>
                <a:cs typeface="Arial" panose="020B0604020202020204" pitchFamily="34" charset="0"/>
              </a:rPr>
              <a:t>such as poverty, adverse childhood experiences and inequality</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600"/>
              </a:spcBef>
              <a:spcAft>
                <a:spcPts val="0"/>
              </a:spcAft>
              <a:buFont typeface="Symbol" panose="05050102010706020507" pitchFamily="18" charset="2"/>
              <a:buChar char=""/>
              <a:tabLst>
                <a:tab pos="685800" algn="l"/>
              </a:tabLst>
            </a:pPr>
            <a:r>
              <a:rPr lang="en-GB" sz="3200" dirty="0">
                <a:effectLst/>
                <a:latin typeface="Arial" panose="020B0604020202020204" pitchFamily="34" charset="0"/>
                <a:ea typeface="Times New Roman" panose="02020603050405020304" pitchFamily="18" charset="0"/>
                <a:cs typeface="Arial" panose="020B0604020202020204" pitchFamily="34" charset="0"/>
              </a:rPr>
              <a:t>Critically evaluate the </a:t>
            </a:r>
            <a:r>
              <a:rPr lang="en-GB" sz="3200" b="1" dirty="0">
                <a:effectLst/>
                <a:latin typeface="Arial" panose="020B0604020202020204" pitchFamily="34" charset="0"/>
                <a:ea typeface="Times New Roman" panose="02020603050405020304" pitchFamily="18" charset="0"/>
                <a:cs typeface="Arial" panose="020B0604020202020204" pitchFamily="34" charset="0"/>
              </a:rPr>
              <a:t>role of leadership and management </a:t>
            </a:r>
            <a:r>
              <a:rPr lang="en-GB" sz="3200" dirty="0">
                <a:effectLst/>
                <a:latin typeface="Arial" panose="020B0604020202020204" pitchFamily="34" charset="0"/>
                <a:ea typeface="Times New Roman" panose="02020603050405020304" pitchFamily="18" charset="0"/>
                <a:cs typeface="Arial" panose="020B0604020202020204" pitchFamily="34" charset="0"/>
              </a:rPr>
              <a:t>in supporting/promoting </a:t>
            </a:r>
            <a:r>
              <a:rPr lang="en-GB" sz="3200" b="1" dirty="0">
                <a:effectLst/>
                <a:latin typeface="Arial" panose="020B0604020202020204" pitchFamily="34" charset="0"/>
                <a:ea typeface="Times New Roman" panose="02020603050405020304" pitchFamily="18" charset="0"/>
                <a:cs typeface="Arial" panose="020B0604020202020204" pitchFamily="34" charset="0"/>
              </a:rPr>
              <a:t>children’s resilience  </a:t>
            </a:r>
            <a:endParaRPr lang="en-GB" sz="32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tabLst>
                <a:tab pos="685800" algn="l"/>
              </a:tabLst>
            </a:pPr>
            <a:r>
              <a:rPr lang="en-GB" sz="3200" dirty="0">
                <a:solidFill>
                  <a:srgbClr val="000000"/>
                </a:solidFill>
                <a:effectLst/>
                <a:latin typeface="Arial" panose="020B0604020202020204" pitchFamily="34" charset="0"/>
                <a:ea typeface="Times New Roman" panose="02020603050405020304" pitchFamily="18" charset="0"/>
              </a:rPr>
              <a:t>Critically analyse </a:t>
            </a:r>
            <a:r>
              <a:rPr lang="en-GB" sz="3200" b="1" dirty="0">
                <a:solidFill>
                  <a:srgbClr val="000000"/>
                </a:solidFill>
                <a:effectLst/>
                <a:latin typeface="Arial" panose="020B0604020202020204" pitchFamily="34" charset="0"/>
                <a:ea typeface="Times New Roman" panose="02020603050405020304" pitchFamily="18" charset="0"/>
              </a:rPr>
              <a:t>historical political  contexts and agendas </a:t>
            </a:r>
            <a:r>
              <a:rPr lang="en-GB" sz="3200" dirty="0">
                <a:solidFill>
                  <a:srgbClr val="000000"/>
                </a:solidFill>
                <a:effectLst/>
                <a:latin typeface="Arial" panose="020B0604020202020204" pitchFamily="34" charset="0"/>
                <a:ea typeface="Times New Roman" panose="02020603050405020304" pitchFamily="18" charset="0"/>
              </a:rPr>
              <a:t>when making/ addressing  management/leadership decisions in the early years</a:t>
            </a:r>
            <a:endParaRPr lang="en-GB"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95809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08917" y="394540"/>
            <a:ext cx="9189503" cy="863599"/>
          </a:xfrm>
        </p:spPr>
        <p:txBody>
          <a:bodyPr rtlCol="0">
            <a:noAutofit/>
          </a:bodyPr>
          <a:lstStyle/>
          <a:p>
            <a:pPr>
              <a:defRPr/>
            </a:pPr>
            <a:r>
              <a:rPr lang="cy-GB" altLang="en-US" sz="32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6</a:t>
            </a:r>
            <a:br>
              <a:rPr lang="en-GB" altLang="en-US" sz="32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b="1" kern="0" dirty="0">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200" b="1" dirty="0">
              <a:latin typeface="Arial" panose="020B0604020202020204" pitchFamily="34" charset="0"/>
              <a:cs typeface="Arial" panose="020B0604020202020204" pitchFamily="34" charset="0"/>
            </a:endParaRPr>
          </a:p>
        </p:txBody>
      </p:sp>
      <p:sp>
        <p:nvSpPr>
          <p:cNvPr id="5123" name="Rectangle 5"/>
          <p:cNvSpPr>
            <a:spLocks noGrp="1" noChangeArrowheads="1"/>
          </p:cNvSpPr>
          <p:nvPr>
            <p:ph sz="half" idx="1"/>
          </p:nvPr>
        </p:nvSpPr>
        <p:spPr>
          <a:xfrm>
            <a:off x="708917" y="1573305"/>
            <a:ext cx="5380733" cy="4170269"/>
          </a:xfrm>
        </p:spPr>
        <p:txBody>
          <a:bodyPr rtlCol="0">
            <a:normAutofit/>
          </a:bodyPr>
          <a:lstStyle/>
          <a:p>
            <a:pPr>
              <a:defRPr/>
            </a:pPr>
            <a:r>
              <a:rPr lang="cy-GB" altLang="cy-GB" dirty="0">
                <a:latin typeface="Arial" panose="020B0604020202020204" pitchFamily="34" charset="0"/>
                <a:cs typeface="Arial" panose="020B0604020202020204" pitchFamily="34" charset="0"/>
              </a:rPr>
              <a:t>Dadansoddi, mewn dyfnder</a:t>
            </a:r>
          </a:p>
          <a:p>
            <a:pPr>
              <a:defRPr/>
            </a:pPr>
            <a:r>
              <a:rPr lang="cy-GB" altLang="cy-GB" dirty="0">
                <a:latin typeface="Arial" panose="020B0604020202020204" pitchFamily="34" charset="0"/>
                <a:cs typeface="Arial" panose="020B0604020202020204" pitchFamily="34" charset="0"/>
              </a:rPr>
              <a:t>Gwerthuso’n feirniadol</a:t>
            </a:r>
          </a:p>
          <a:p>
            <a:pPr>
              <a:defRPr/>
            </a:pPr>
            <a:r>
              <a:rPr lang="cy-GB" altLang="cy-GB" dirty="0">
                <a:latin typeface="Arial" panose="020B0604020202020204" pitchFamily="34" charset="0"/>
                <a:cs typeface="Arial" panose="020B0604020202020204" pitchFamily="34" charset="0"/>
              </a:rPr>
              <a:t>Archwilio, mewn dyfnder</a:t>
            </a:r>
          </a:p>
          <a:p>
            <a:pPr>
              <a:defRPr/>
            </a:pPr>
            <a:r>
              <a:rPr lang="cy-GB" altLang="cy-GB" dirty="0">
                <a:latin typeface="Arial" panose="020B0604020202020204" pitchFamily="34" charset="0"/>
                <a:cs typeface="Arial" panose="020B0604020202020204" pitchFamily="34" charset="0"/>
              </a:rPr>
              <a:t>Trefn</a:t>
            </a:r>
          </a:p>
          <a:p>
            <a:pPr>
              <a:defRPr/>
            </a:pPr>
            <a:r>
              <a:rPr lang="cy-GB" altLang="cy-GB" dirty="0">
                <a:latin typeface="Arial" panose="020B0604020202020204" pitchFamily="34" charset="0"/>
                <a:cs typeface="Arial" panose="020B0604020202020204" pitchFamily="34" charset="0"/>
              </a:rPr>
              <a:t>Ystod o adnoddau gwybodaeth</a:t>
            </a:r>
          </a:p>
          <a:p>
            <a:pPr>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sz="half" idx="2"/>
          </p:nvPr>
        </p:nvSpPr>
        <p:spPr>
          <a:xfrm>
            <a:off x="6240463" y="1573305"/>
            <a:ext cx="5605640" cy="4170270"/>
          </a:xfrm>
        </p:spPr>
        <p:txBody>
          <a:bodyPr rtlCol="0">
            <a:normAutofit/>
          </a:bodyPr>
          <a:lstStyle/>
          <a:p>
            <a:pPr>
              <a:buFontTx/>
              <a:buChar char="•"/>
              <a:defRPr/>
            </a:pPr>
            <a:r>
              <a:rPr lang="en-US" altLang="en-US" kern="0" dirty="0" err="1">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157891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lnSpcReduction="100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lnSpcReduction="100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712099" y="260649"/>
            <a:ext cx="10495370" cy="936104"/>
          </a:xfrm>
        </p:spPr>
        <p:txBody>
          <a:bodyPr>
            <a:noAutofit/>
          </a:bodyPr>
          <a:lstStyle/>
          <a:p>
            <a:pPr eaLnBrk="1" hangingPunct="1"/>
            <a:r>
              <a:rPr lang="en-US" altLang="en-US" sz="3600" b="1" dirty="0" err="1">
                <a:latin typeface="Arial" panose="020B0604020202020204" pitchFamily="34" charset="0"/>
                <a:cs typeface="Arial" panose="020B0604020202020204" pitchFamily="34" charset="0"/>
              </a:rPr>
              <a:t>Aseiniad</a:t>
            </a:r>
            <a:r>
              <a:rPr lang="en-US" altLang="en-US" sz="3600" b="1" dirty="0">
                <a:latin typeface="Arial" panose="020B0604020202020204" pitchFamily="34" charset="0"/>
                <a:cs typeface="Arial" panose="020B0604020202020204" pitchFamily="34" charset="0"/>
              </a:rPr>
              <a:t> </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Assessment</a:t>
            </a:r>
          </a:p>
        </p:txBody>
      </p:sp>
      <p:sp>
        <p:nvSpPr>
          <p:cNvPr id="17411" name="Content Placeholder 2"/>
          <p:cNvSpPr>
            <a:spLocks noGrp="1"/>
          </p:cNvSpPr>
          <p:nvPr>
            <p:ph sz="half" idx="1"/>
          </p:nvPr>
        </p:nvSpPr>
        <p:spPr>
          <a:xfrm>
            <a:off x="517890" y="1519144"/>
            <a:ext cx="5130279" cy="3674270"/>
          </a:xfrm>
        </p:spPr>
        <p:txBody>
          <a:bodyPr>
            <a:normAutofit/>
          </a:bodyPr>
          <a:lstStyle/>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b="1" dirty="0" err="1">
                <a:latin typeface="Arial" panose="020B0604020202020204" pitchFamily="34" charset="0"/>
                <a:ea typeface="ＭＳ Ｐゴシック" pitchFamily="34" charset="-128"/>
                <a:cs typeface="Arial" panose="020B0604020202020204" pitchFamily="34" charset="0"/>
              </a:rPr>
              <a:t>Portffolio</a:t>
            </a:r>
            <a:endParaRPr lang="en-GB" altLang="en-US" b="1"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3 </a:t>
            </a:r>
            <a:r>
              <a:rPr lang="en-GB" altLang="en-US" dirty="0" err="1">
                <a:latin typeface="Arial" panose="020B0604020202020204" pitchFamily="34" charset="0"/>
                <a:ea typeface="ＭＳ Ｐゴシック" pitchFamily="34" charset="-128"/>
                <a:cs typeface="Arial" panose="020B0604020202020204" pitchFamily="34" charset="0"/>
              </a:rPr>
              <a:t>rhan</a:t>
            </a: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4000 o </a:t>
            </a:r>
            <a:r>
              <a:rPr lang="en-GB" altLang="en-US" dirty="0" err="1">
                <a:latin typeface="Arial" panose="020B0604020202020204" pitchFamily="34" charset="0"/>
                <a:ea typeface="ＭＳ Ｐゴシック" pitchFamily="34" charset="-128"/>
                <a:cs typeface="Arial" panose="020B0604020202020204" pitchFamily="34" charset="0"/>
              </a:rPr>
              <a:t>eiriau</a:t>
            </a:r>
            <a:r>
              <a:rPr lang="en-GB" altLang="en-US" dirty="0">
                <a:latin typeface="Arial" panose="020B0604020202020204" pitchFamily="34" charset="0"/>
                <a:ea typeface="ＭＳ Ｐゴシック" pitchFamily="34" charset="-128"/>
                <a:cs typeface="Arial" panose="020B0604020202020204" pitchFamily="34" charset="0"/>
              </a:rPr>
              <a:t>  </a:t>
            </a: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5964266" y="1412777"/>
            <a:ext cx="5388860" cy="4016476"/>
          </a:xfrm>
        </p:spPr>
        <p:txBody>
          <a:bodyPr>
            <a:normAutofit/>
          </a:bodyPr>
          <a:lstStyle/>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b="1" dirty="0">
                <a:latin typeface="Arial" panose="020B0604020202020204" pitchFamily="34" charset="0"/>
                <a:ea typeface="ＭＳ Ｐゴシック" pitchFamily="34" charset="-128"/>
                <a:cs typeface="Arial" panose="020B0604020202020204" pitchFamily="34" charset="0"/>
              </a:rPr>
              <a:t>Portfolio</a:t>
            </a:r>
          </a:p>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dirty="0">
                <a:latin typeface="Arial" panose="020B0604020202020204" pitchFamily="34" charset="0"/>
                <a:ea typeface="ＭＳ Ｐゴシック" pitchFamily="34" charset="-128"/>
                <a:cs typeface="Arial" panose="020B0604020202020204" pitchFamily="34" charset="0"/>
              </a:rPr>
              <a:t>3 parts</a:t>
            </a:r>
          </a:p>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dirty="0">
                <a:latin typeface="Arial" panose="020B0604020202020204" pitchFamily="34" charset="0"/>
                <a:ea typeface="ＭＳ Ｐゴシック" pitchFamily="34" charset="-128"/>
                <a:cs typeface="Arial" panose="020B0604020202020204" pitchFamily="34" charset="0"/>
              </a:rPr>
              <a:t>4000 words                 </a:t>
            </a:r>
          </a:p>
          <a:p>
            <a:pPr marL="0" indent="0">
              <a:buNone/>
            </a:pPr>
            <a:endParaRPr lang="en-GB" altLang="en-US" dirty="0">
              <a:ea typeface="ＭＳ Ｐゴシック" pitchFamily="34" charset="-128"/>
            </a:endParaRPr>
          </a:p>
        </p:txBody>
      </p:sp>
    </p:spTree>
    <p:custDataLst>
      <p:tags r:id="rId1"/>
    </p:custDataLst>
    <p:extLst>
      <p:ext uri="{BB962C8B-B14F-4D97-AF65-F5344CB8AC3E}">
        <p14:creationId xmlns:p14="http://schemas.microsoft.com/office/powerpoint/2010/main" val="3750503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09C9E-4317-D78E-9885-40ABD2E77A36}"/>
              </a:ext>
            </a:extLst>
          </p:cNvPr>
          <p:cNvSpPr>
            <a:spLocks noGrp="1"/>
          </p:cNvSpPr>
          <p:nvPr>
            <p:ph type="title"/>
          </p:nvPr>
        </p:nvSpPr>
        <p:spPr>
          <a:xfrm>
            <a:off x="0" y="-220900"/>
            <a:ext cx="10515600" cy="1325563"/>
          </a:xfrm>
        </p:spPr>
        <p:txBody>
          <a:bodyPr>
            <a:normAutofit/>
          </a:bodyPr>
          <a:lstStyle/>
          <a:p>
            <a:r>
              <a:rPr lang="en-GB" sz="2800" dirty="0"/>
              <a:t>Y </a:t>
            </a:r>
            <a:r>
              <a:rPr lang="en-GB" sz="2800" dirty="0" err="1"/>
              <a:t>Dasg</a:t>
            </a:r>
            <a:endParaRPr lang="en-GB" sz="2800" dirty="0"/>
          </a:p>
        </p:txBody>
      </p:sp>
      <p:sp>
        <p:nvSpPr>
          <p:cNvPr id="3" name="Content Placeholder 2">
            <a:extLst>
              <a:ext uri="{FF2B5EF4-FFF2-40B4-BE49-F238E27FC236}">
                <a16:creationId xmlns:a16="http://schemas.microsoft.com/office/drawing/2014/main" id="{BD664F24-A2E9-588B-366D-915C916D9128}"/>
              </a:ext>
            </a:extLst>
          </p:cNvPr>
          <p:cNvSpPr>
            <a:spLocks noGrp="1"/>
          </p:cNvSpPr>
          <p:nvPr>
            <p:ph sz="half" idx="1"/>
          </p:nvPr>
        </p:nvSpPr>
        <p:spPr>
          <a:xfrm>
            <a:off x="0" y="668376"/>
            <a:ext cx="12037706" cy="5028165"/>
          </a:xfrm>
        </p:spPr>
        <p:txBody>
          <a:bodyPr>
            <a:normAutofit fontScale="92500" lnSpcReduction="10000"/>
          </a:bodyPr>
          <a:lstStyle/>
          <a:p>
            <a:pPr indent="0" fontAlgn="base">
              <a:buNone/>
            </a:pPr>
            <a:r>
              <a:rPr lang="cy-GB" sz="2400" b="1" dirty="0">
                <a:effectLst/>
                <a:latin typeface="Arial" panose="020B0604020202020204" pitchFamily="34" charset="0"/>
                <a:ea typeface="Times New Roman" panose="02020603050405020304" pitchFamily="18" charset="0"/>
              </a:rPr>
              <a:t>Cynhyrchwch portffolio ysgrifenedig a chyflwynwch hwn mewn tri rhan, sydd yn cynnig archwiliad beirniadol sydd yn cynnwys y canlynol: </a:t>
            </a:r>
            <a:r>
              <a:rPr lang="en-GB" sz="2400" dirty="0">
                <a:effectLst/>
                <a:latin typeface="Arial" panose="020B0604020202020204" pitchFamily="34" charset="0"/>
                <a:ea typeface="Times New Roman" panose="02020603050405020304" pitchFamily="18" charset="0"/>
              </a:rPr>
              <a:t> </a:t>
            </a:r>
          </a:p>
          <a:p>
            <a:pPr indent="0" fontAlgn="base">
              <a:buNone/>
            </a:pPr>
            <a:endParaRPr lang="en-GB" sz="2400" dirty="0">
              <a:effectLst/>
              <a:latin typeface="Times New Roman" panose="02020603050405020304" pitchFamily="18" charset="0"/>
              <a:ea typeface="Times New Roman" panose="02020603050405020304" pitchFamily="18" charset="0"/>
            </a:endParaRPr>
          </a:p>
          <a:p>
            <a:pPr marL="0" lvl="0" indent="0" fontAlgn="base">
              <a:buNone/>
              <a:tabLst>
                <a:tab pos="457200" algn="l"/>
              </a:tabLst>
            </a:pPr>
            <a:r>
              <a:rPr lang="cy-GB" sz="2400" dirty="0">
                <a:effectLst/>
                <a:latin typeface="Arial" panose="020B0604020202020204" pitchFamily="34" charset="0"/>
                <a:ea typeface="Times New Roman" panose="02020603050405020304" pitchFamily="18" charset="0"/>
              </a:rPr>
              <a:t>1. 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(tua. 1,500 o eiriau); </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685800" indent="0" fontAlgn="base">
              <a:buNone/>
            </a:pPr>
            <a:endParaRPr lang="en-GB" sz="2400" dirty="0">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startAt="2"/>
              <a:tabLst>
                <a:tab pos="457200" algn="l"/>
              </a:tabLst>
            </a:pPr>
            <a:r>
              <a:rPr lang="cy-GB" sz="2400" dirty="0">
                <a:effectLst/>
                <a:latin typeface="Arial" panose="020B0604020202020204" pitchFamily="34" charset="0"/>
                <a:ea typeface="Times New Roman" panose="02020603050405020304" pitchFamily="18" charset="0"/>
              </a:rPr>
              <a:t>Darparwch archwiliad beirniadol o adroddiad neu gyhoeddiad gan Gomisiynydd Plant Cymru a sut y gall/ ydy wedi effeithio ar blentyndod cynnar; (tua 1,500 o eiriau) </a:t>
            </a:r>
            <a:r>
              <a:rPr lang="en-GB" sz="2400" dirty="0">
                <a:effectLst/>
                <a:latin typeface="Arial" panose="020B0604020202020204" pitchFamily="34" charset="0"/>
                <a:ea typeface="Times New Roman" panose="02020603050405020304" pitchFamily="18" charset="0"/>
              </a:rPr>
              <a:t> </a:t>
            </a:r>
          </a:p>
          <a:p>
            <a:pPr marL="0" lvl="0" indent="0" fontAlgn="base">
              <a:buNone/>
              <a:tabLst>
                <a:tab pos="457200" algn="l"/>
              </a:tabLst>
            </a:pPr>
            <a:endParaRPr lang="en-GB" sz="2400" dirty="0">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startAt="3"/>
              <a:tabLst>
                <a:tab pos="457200" algn="l"/>
              </a:tabLst>
            </a:pPr>
            <a:r>
              <a:rPr lang="cy-GB" sz="2400" dirty="0">
                <a:effectLst/>
                <a:latin typeface="Arial" panose="020B0604020202020204" pitchFamily="34" charset="0"/>
                <a:ea typeface="Times New Roman" panose="02020603050405020304" pitchFamily="18" charset="0"/>
              </a:rPr>
              <a:t>Dewiswch UN agwedd cymdeithasegol sydd yn herio profiadau bywyd plant a darparwch gwerthusiad beirniadol o’r ymyraethau cynnar a’r gwasanaethau sydd yn eu lle i gefnogi eich agwedd dewisedig (tua.1000 o eiriau). </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47486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712C62-8E66-E77F-B39B-06B983E66D3F}"/>
              </a:ext>
            </a:extLst>
          </p:cNvPr>
          <p:cNvSpPr>
            <a:spLocks noGrp="1"/>
          </p:cNvSpPr>
          <p:nvPr>
            <p:ph type="title"/>
          </p:nvPr>
        </p:nvSpPr>
        <p:spPr>
          <a:xfrm>
            <a:off x="0" y="-225544"/>
            <a:ext cx="10515600" cy="1325563"/>
          </a:xfrm>
        </p:spPr>
        <p:txBody>
          <a:bodyPr>
            <a:normAutofit/>
          </a:bodyPr>
          <a:lstStyle/>
          <a:p>
            <a:r>
              <a:rPr lang="en-GB" sz="3200" dirty="0">
                <a:solidFill>
                  <a:srgbClr val="0070C0"/>
                </a:solidFill>
              </a:rPr>
              <a:t>The Task</a:t>
            </a:r>
          </a:p>
        </p:txBody>
      </p:sp>
      <p:sp>
        <p:nvSpPr>
          <p:cNvPr id="5" name="Content Placeholder 4">
            <a:extLst>
              <a:ext uri="{FF2B5EF4-FFF2-40B4-BE49-F238E27FC236}">
                <a16:creationId xmlns:a16="http://schemas.microsoft.com/office/drawing/2014/main" id="{4FB7FD57-655B-8E91-0D31-2B983BC017E7}"/>
              </a:ext>
            </a:extLst>
          </p:cNvPr>
          <p:cNvSpPr>
            <a:spLocks noGrp="1"/>
          </p:cNvSpPr>
          <p:nvPr>
            <p:ph idx="1"/>
          </p:nvPr>
        </p:nvSpPr>
        <p:spPr>
          <a:xfrm>
            <a:off x="43068" y="899865"/>
            <a:ext cx="12148931" cy="4825073"/>
          </a:xfrm>
        </p:spPr>
        <p:txBody>
          <a:bodyPr>
            <a:normAutofit lnSpcReduction="10000"/>
          </a:bodyPr>
          <a:lstStyle/>
          <a:p>
            <a:pPr indent="0">
              <a:buNone/>
            </a:pPr>
            <a:r>
              <a:rPr lang="en-GB" sz="2200" b="1" dirty="0">
                <a:solidFill>
                  <a:srgbClr val="0070C0"/>
                </a:solidFill>
                <a:effectLst/>
                <a:latin typeface="+mj-lt"/>
                <a:ea typeface="Times New Roman" panose="02020603050405020304" pitchFamily="18" charset="0"/>
              </a:rPr>
              <a:t>Produce a written portfolio and present this in three parts, providing a critical exploration that includes the following:</a:t>
            </a:r>
          </a:p>
          <a:p>
            <a:pPr indent="0">
              <a:buNone/>
            </a:pPr>
            <a:endParaRPr lang="en-GB" sz="2200" b="1" dirty="0">
              <a:solidFill>
                <a:srgbClr val="0070C0"/>
              </a:solidFill>
              <a:effectLst/>
              <a:latin typeface="+mj-lt"/>
              <a:ea typeface="Times New Roman" panose="02020603050405020304" pitchFamily="18" charset="0"/>
            </a:endParaRPr>
          </a:p>
          <a:p>
            <a:pPr marL="0" lvl="0" indent="0" fontAlgn="base">
              <a:buNone/>
              <a:tabLst>
                <a:tab pos="457200" algn="l"/>
              </a:tabLst>
            </a:pPr>
            <a:r>
              <a:rPr lang="en-GB" sz="1800" dirty="0">
                <a:solidFill>
                  <a:srgbClr val="0070C0"/>
                </a:solidFill>
                <a:effectLst/>
                <a:latin typeface="Arial" panose="020B0604020202020204" pitchFamily="34" charset="0"/>
                <a:ea typeface="Times New Roman" panose="02020603050405020304" pitchFamily="18" charset="0"/>
              </a:rPr>
              <a:t>1. </a:t>
            </a:r>
            <a:r>
              <a:rPr lang="en-GB" sz="2200" dirty="0">
                <a:solidFill>
                  <a:srgbClr val="0070C0"/>
                </a:solidFill>
                <a:effectLst/>
                <a:latin typeface="Arial" panose="020B0604020202020204" pitchFamily="34" charset="0"/>
                <a:ea typeface="Times New Roman" panose="02020603050405020304" pitchFamily="18" charset="0"/>
              </a:rPr>
              <a:t>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(approx. 1,500 words)  </a:t>
            </a:r>
            <a:endParaRPr lang="en-GB" sz="2200" dirty="0">
              <a:solidFill>
                <a:srgbClr val="0070C0"/>
              </a:solidFill>
              <a:effectLst/>
              <a:latin typeface="Times New Roman" panose="02020603050405020304" pitchFamily="18" charset="0"/>
              <a:ea typeface="Times New Roman" panose="02020603050405020304" pitchFamily="18" charset="0"/>
            </a:endParaRPr>
          </a:p>
          <a:p>
            <a:pPr marL="0" indent="0" fontAlgn="base">
              <a:buNone/>
            </a:pPr>
            <a:endParaRPr lang="en-GB" sz="2200" dirty="0">
              <a:solidFill>
                <a:srgbClr val="0070C0"/>
              </a:solidFill>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startAt="2"/>
              <a:tabLst>
                <a:tab pos="457200" algn="l"/>
              </a:tabLst>
            </a:pPr>
            <a:r>
              <a:rPr lang="en-GB" sz="2200" dirty="0">
                <a:solidFill>
                  <a:srgbClr val="0070C0"/>
                </a:solidFill>
                <a:effectLst/>
                <a:latin typeface="Arial" panose="020B0604020202020204" pitchFamily="34" charset="0"/>
                <a:ea typeface="Times New Roman" panose="02020603050405020304" pitchFamily="18" charset="0"/>
              </a:rPr>
              <a:t>Provide a critical exploration of a report or publication by the Children’s Commissioner for Wales and how it may/has had an impact on early childhood; (approx. 1,500 words) </a:t>
            </a:r>
            <a:endParaRPr lang="en-GB" sz="2200" dirty="0">
              <a:solidFill>
                <a:srgbClr val="0070C0"/>
              </a:solidFill>
              <a:effectLst/>
              <a:latin typeface="Times New Roman" panose="02020603050405020304" pitchFamily="18" charset="0"/>
              <a:ea typeface="Times New Roman" panose="02020603050405020304" pitchFamily="18" charset="0"/>
            </a:endParaRPr>
          </a:p>
          <a:p>
            <a:pPr indent="0" fontAlgn="base">
              <a:buNone/>
            </a:pPr>
            <a:endParaRPr lang="en-GB" sz="2200" dirty="0">
              <a:solidFill>
                <a:srgbClr val="0070C0"/>
              </a:solidFill>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startAt="3"/>
              <a:tabLst>
                <a:tab pos="457200" algn="l"/>
              </a:tabLst>
            </a:pPr>
            <a:r>
              <a:rPr lang="en-GB" sz="2200" dirty="0">
                <a:solidFill>
                  <a:srgbClr val="0070C0"/>
                </a:solidFill>
                <a:effectLst/>
                <a:latin typeface="Arial" panose="020B0604020202020204" pitchFamily="34" charset="0"/>
                <a:ea typeface="Times New Roman" panose="02020603050405020304" pitchFamily="18" charset="0"/>
              </a:rPr>
              <a:t>Choose ONE sociological aspect that challenges children’s life experiences and provide a critical evaluation of the early interventions and services that are in place to support your chosen aspect; (approx. 1000 words)  </a:t>
            </a:r>
            <a:endParaRPr lang="en-GB" sz="2200"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0535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4284-62B6-4A0A-9FCE-28EED0AF50C2}"/>
              </a:ext>
            </a:extLst>
          </p:cNvPr>
          <p:cNvSpPr>
            <a:spLocks noGrp="1"/>
          </p:cNvSpPr>
          <p:nvPr>
            <p:ph type="title"/>
          </p:nvPr>
        </p:nvSpPr>
        <p:spPr>
          <a:xfrm>
            <a:off x="344774" y="365128"/>
            <a:ext cx="11009026" cy="804106"/>
          </a:xfrm>
        </p:spPr>
        <p:txBody>
          <a:bodyPr>
            <a:normAutofit fontScale="90000"/>
          </a:bodyPr>
          <a:lstStyle/>
          <a:p>
            <a:r>
              <a:rPr lang="en-GB" b="1" dirty="0" err="1"/>
              <a:t>Meini</a:t>
            </a:r>
            <a:r>
              <a:rPr lang="en-GB" b="1" dirty="0"/>
              <a:t> </a:t>
            </a:r>
            <a:r>
              <a:rPr lang="en-GB" b="1" dirty="0" err="1"/>
              <a:t>Prawf</a:t>
            </a:r>
            <a:r>
              <a:rPr lang="en-GB" b="1" dirty="0"/>
              <a:t>                         </a:t>
            </a:r>
            <a:r>
              <a:rPr lang="en-GB" b="1" dirty="0">
                <a:solidFill>
                  <a:srgbClr val="0070C0"/>
                </a:solidFill>
              </a:rPr>
              <a:t>Marking Criteria</a:t>
            </a:r>
          </a:p>
        </p:txBody>
      </p:sp>
      <p:sp>
        <p:nvSpPr>
          <p:cNvPr id="3" name="Content Placeholder 2">
            <a:extLst>
              <a:ext uri="{FF2B5EF4-FFF2-40B4-BE49-F238E27FC236}">
                <a16:creationId xmlns:a16="http://schemas.microsoft.com/office/drawing/2014/main" id="{A1503DF3-7ABE-4DDB-A53D-319FD3ACED98}"/>
              </a:ext>
            </a:extLst>
          </p:cNvPr>
          <p:cNvSpPr>
            <a:spLocks noGrp="1"/>
          </p:cNvSpPr>
          <p:nvPr>
            <p:ph sz="half" idx="1"/>
          </p:nvPr>
        </p:nvSpPr>
        <p:spPr>
          <a:xfrm>
            <a:off x="539646" y="1289154"/>
            <a:ext cx="5480154" cy="4887809"/>
          </a:xfrm>
        </p:spPr>
        <p:txBody>
          <a:bodyPr>
            <a:normAutofit/>
          </a:bodyPr>
          <a:lstStyle/>
          <a:p>
            <a:pPr marL="0" indent="0">
              <a:buNone/>
            </a:pPr>
            <a:r>
              <a:rPr lang="en-GB" dirty="0" err="1"/>
              <a:t>Gwrandewch</a:t>
            </a:r>
            <a:r>
              <a:rPr lang="en-GB" dirty="0"/>
              <a:t> </a:t>
            </a:r>
            <a:r>
              <a:rPr lang="en-GB" dirty="0" err="1"/>
              <a:t>ar</a:t>
            </a:r>
            <a:r>
              <a:rPr lang="en-GB" dirty="0"/>
              <a:t> y </a:t>
            </a:r>
            <a:r>
              <a:rPr lang="en-GB" b="1" dirty="0" err="1"/>
              <a:t>Recordiad</a:t>
            </a:r>
            <a:r>
              <a:rPr lang="en-GB" b="1" dirty="0"/>
              <a:t> Panopto</a:t>
            </a:r>
            <a:r>
              <a:rPr lang="en-GB" dirty="0"/>
              <a:t> </a:t>
            </a:r>
            <a:r>
              <a:rPr lang="en-GB" dirty="0" err="1"/>
              <a:t>i</a:t>
            </a:r>
            <a:r>
              <a:rPr lang="en-GB" dirty="0"/>
              <a:t> </a:t>
            </a:r>
            <a:r>
              <a:rPr lang="en-GB" dirty="0" err="1"/>
              <a:t>ddeall</a:t>
            </a:r>
            <a:r>
              <a:rPr lang="en-GB" dirty="0"/>
              <a:t> </a:t>
            </a:r>
            <a:r>
              <a:rPr lang="en-GB" dirty="0" err="1"/>
              <a:t>sut</a:t>
            </a:r>
            <a:r>
              <a:rPr lang="en-GB" dirty="0"/>
              <a:t> </a:t>
            </a:r>
            <a:r>
              <a:rPr lang="en-GB" dirty="0" err="1"/>
              <a:t>mae’r</a:t>
            </a:r>
            <a:r>
              <a:rPr lang="en-GB" dirty="0"/>
              <a:t> </a:t>
            </a:r>
            <a:r>
              <a:rPr lang="en-GB" dirty="0" err="1"/>
              <a:t>marciau</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dosbarthu</a:t>
            </a:r>
            <a:r>
              <a:rPr lang="en-GB" dirty="0"/>
              <a:t> </a:t>
            </a:r>
            <a:r>
              <a:rPr lang="en-GB" dirty="0" err="1"/>
              <a:t>ar</a:t>
            </a:r>
            <a:r>
              <a:rPr lang="en-GB" dirty="0"/>
              <a:t> </a:t>
            </a:r>
            <a:r>
              <a:rPr lang="en-GB" dirty="0" err="1"/>
              <a:t>gyfer</a:t>
            </a:r>
            <a:r>
              <a:rPr lang="en-GB" dirty="0"/>
              <a:t> y portfolio, </a:t>
            </a:r>
            <a:r>
              <a:rPr lang="en-GB" dirty="0" err="1"/>
              <a:t>ond</a:t>
            </a:r>
            <a:r>
              <a:rPr lang="en-GB" dirty="0"/>
              <a:t> </a:t>
            </a:r>
            <a:r>
              <a:rPr lang="en-GB" dirty="0" err="1"/>
              <a:t>dyma’r</a:t>
            </a:r>
            <a:r>
              <a:rPr lang="en-GB" dirty="0"/>
              <a:t> </a:t>
            </a:r>
            <a:r>
              <a:rPr lang="en-GB" dirty="0" err="1"/>
              <a:t>marciau</a:t>
            </a:r>
            <a:r>
              <a:rPr lang="en-GB" dirty="0"/>
              <a:t> </a:t>
            </a:r>
            <a:r>
              <a:rPr lang="en-GB" dirty="0" err="1"/>
              <a:t>yn</a:t>
            </a:r>
            <a:r>
              <a:rPr lang="en-GB" dirty="0"/>
              <a:t> </a:t>
            </a:r>
            <a:r>
              <a:rPr lang="en-GB" dirty="0" err="1"/>
              <a:t>frâs</a:t>
            </a:r>
            <a:r>
              <a:rPr lang="en-GB" dirty="0"/>
              <a:t>: </a:t>
            </a:r>
          </a:p>
          <a:p>
            <a:pPr marL="514350" indent="-514350">
              <a:buFont typeface="+mj-lt"/>
              <a:buAutoNum type="arabicPeriod"/>
            </a:pPr>
            <a:r>
              <a:rPr lang="en-GB" sz="2400" b="1" dirty="0" err="1"/>
              <a:t>Cyfeirnodi</a:t>
            </a:r>
            <a:r>
              <a:rPr lang="en-GB" sz="2400" b="1" dirty="0"/>
              <a:t> – 10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1 – 30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2 – 30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3 – 20 marc</a:t>
            </a:r>
          </a:p>
          <a:p>
            <a:pPr marL="514350" indent="-514350">
              <a:buFont typeface="+mj-lt"/>
              <a:buAutoNum type="arabicPeriod"/>
            </a:pPr>
            <a:r>
              <a:rPr lang="en-GB" sz="2400" b="1" dirty="0" err="1"/>
              <a:t>Sgiliau</a:t>
            </a:r>
            <a:r>
              <a:rPr lang="en-GB" sz="2400" b="1" dirty="0"/>
              <a:t> </a:t>
            </a:r>
            <a:r>
              <a:rPr lang="en-GB" sz="2400" b="1" dirty="0" err="1"/>
              <a:t>ysgrifenedig</a:t>
            </a:r>
            <a:r>
              <a:rPr lang="en-GB" sz="2400" b="1" dirty="0"/>
              <a:t> – 10 marc</a:t>
            </a:r>
          </a:p>
        </p:txBody>
      </p:sp>
      <p:sp>
        <p:nvSpPr>
          <p:cNvPr id="4" name="Content Placeholder 3">
            <a:extLst>
              <a:ext uri="{FF2B5EF4-FFF2-40B4-BE49-F238E27FC236}">
                <a16:creationId xmlns:a16="http://schemas.microsoft.com/office/drawing/2014/main" id="{EC8CB809-9181-4FB0-9055-7C43AA29DD63}"/>
              </a:ext>
            </a:extLst>
          </p:cNvPr>
          <p:cNvSpPr>
            <a:spLocks noGrp="1"/>
          </p:cNvSpPr>
          <p:nvPr>
            <p:ph sz="half" idx="2"/>
          </p:nvPr>
        </p:nvSpPr>
        <p:spPr>
          <a:xfrm>
            <a:off x="6172200" y="1169234"/>
            <a:ext cx="5181600" cy="5007729"/>
          </a:xfrm>
        </p:spPr>
        <p:txBody>
          <a:bodyPr>
            <a:normAutofit/>
          </a:bodyPr>
          <a:lstStyle/>
          <a:p>
            <a:pPr marL="0" indent="0">
              <a:buNone/>
            </a:pPr>
            <a:r>
              <a:rPr lang="en-GB" dirty="0">
                <a:solidFill>
                  <a:srgbClr val="0070C0"/>
                </a:solidFill>
              </a:rPr>
              <a:t>Listen to the Panopto recording to understand how the marks are being allocated for this portfolio. However, this is a brief overview:</a:t>
            </a:r>
          </a:p>
          <a:p>
            <a:pPr marL="514350" indent="-514350">
              <a:buFont typeface="+mj-lt"/>
              <a:buAutoNum type="arabicPeriod"/>
            </a:pPr>
            <a:r>
              <a:rPr lang="en-GB" sz="2400" b="1" dirty="0">
                <a:solidFill>
                  <a:srgbClr val="0070C0"/>
                </a:solidFill>
              </a:rPr>
              <a:t>Referencing – 10 marks</a:t>
            </a:r>
          </a:p>
          <a:p>
            <a:pPr marL="514350" indent="-514350">
              <a:buFont typeface="+mj-lt"/>
              <a:buAutoNum type="arabicPeriod"/>
            </a:pPr>
            <a:r>
              <a:rPr lang="en-GB" sz="2400" b="1" dirty="0">
                <a:solidFill>
                  <a:srgbClr val="0070C0"/>
                </a:solidFill>
                <a:highlight>
                  <a:srgbClr val="FFFF00"/>
                </a:highlight>
              </a:rPr>
              <a:t>Part 1 – 30 marks</a:t>
            </a:r>
          </a:p>
          <a:p>
            <a:pPr marL="514350" indent="-514350">
              <a:buFont typeface="+mj-lt"/>
              <a:buAutoNum type="arabicPeriod"/>
            </a:pPr>
            <a:r>
              <a:rPr lang="en-GB" sz="2400" b="1" dirty="0">
                <a:solidFill>
                  <a:srgbClr val="0070C0"/>
                </a:solidFill>
                <a:highlight>
                  <a:srgbClr val="FFFF00"/>
                </a:highlight>
              </a:rPr>
              <a:t>Part 2 – 30 marks</a:t>
            </a:r>
          </a:p>
          <a:p>
            <a:pPr marL="514350" indent="-514350">
              <a:buFont typeface="+mj-lt"/>
              <a:buAutoNum type="arabicPeriod"/>
            </a:pPr>
            <a:r>
              <a:rPr lang="en-GB" sz="2400" b="1" dirty="0">
                <a:solidFill>
                  <a:srgbClr val="0070C0"/>
                </a:solidFill>
                <a:highlight>
                  <a:srgbClr val="FFFF00"/>
                </a:highlight>
              </a:rPr>
              <a:t>Part 3 – 20 marks</a:t>
            </a:r>
          </a:p>
          <a:p>
            <a:pPr marL="514350" indent="-514350">
              <a:buFont typeface="+mj-lt"/>
              <a:buAutoNum type="arabicPeriod"/>
            </a:pPr>
            <a:r>
              <a:rPr lang="en-GB" sz="2400" b="1" dirty="0">
                <a:solidFill>
                  <a:srgbClr val="0070C0"/>
                </a:solidFill>
              </a:rPr>
              <a:t>Writing skills – 10 marks</a:t>
            </a:r>
          </a:p>
          <a:p>
            <a:pPr marL="514350" indent="-514350">
              <a:buFont typeface="+mj-lt"/>
              <a:buAutoNum type="arabicPeriod"/>
            </a:pPr>
            <a:endParaRPr lang="en-GB" dirty="0"/>
          </a:p>
        </p:txBody>
      </p:sp>
    </p:spTree>
    <p:extLst>
      <p:ext uri="{BB962C8B-B14F-4D97-AF65-F5344CB8AC3E}">
        <p14:creationId xmlns:p14="http://schemas.microsoft.com/office/powerpoint/2010/main" val="548046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227" y="365128"/>
            <a:ext cx="10999573" cy="737532"/>
          </a:xfrm>
        </p:spPr>
        <p:txBody>
          <a:bodyPr>
            <a:normAutofit fontScale="90000"/>
          </a:bodyPr>
          <a:lstStyle/>
          <a:p>
            <a:r>
              <a:rPr lang="en-GB" b="1" dirty="0">
                <a:latin typeface="Arial" panose="020B0604020202020204" pitchFamily="34" charset="0"/>
                <a:cs typeface="Arial" panose="020B0604020202020204" pitchFamily="34" charset="0"/>
              </a:rPr>
              <a:t>Rhan 1 o 3  30 marc     </a:t>
            </a:r>
            <a:r>
              <a:rPr lang="en-GB" b="1" dirty="0">
                <a:solidFill>
                  <a:srgbClr val="0070C0"/>
                </a:solidFill>
                <a:latin typeface="Arial" panose="020B0604020202020204" pitchFamily="34" charset="0"/>
                <a:cs typeface="Arial" panose="020B0604020202020204" pitchFamily="34" charset="0"/>
              </a:rPr>
              <a:t>Part 1 of 3  30 marks</a:t>
            </a:r>
          </a:p>
        </p:txBody>
      </p:sp>
      <p:sp>
        <p:nvSpPr>
          <p:cNvPr id="3" name="Content Placeholder 2"/>
          <p:cNvSpPr>
            <a:spLocks noGrp="1"/>
          </p:cNvSpPr>
          <p:nvPr>
            <p:ph sz="half" idx="1"/>
          </p:nvPr>
        </p:nvSpPr>
        <p:spPr>
          <a:xfrm>
            <a:off x="354227" y="1250576"/>
            <a:ext cx="5665573" cy="4276165"/>
          </a:xfrm>
        </p:spPr>
        <p:txBody>
          <a:bodyPr>
            <a:normAutofit fontScale="92500"/>
          </a:bodyPr>
          <a:lstStyle/>
          <a:p>
            <a:pPr marL="0" indent="0">
              <a:buNone/>
            </a:pPr>
            <a:r>
              <a:rPr lang="cy-GB" sz="2600" dirty="0">
                <a:effectLst/>
                <a:latin typeface="Arial" panose="020B0604020202020204" pitchFamily="34" charset="0"/>
                <a:ea typeface="Times New Roman" panose="02020603050405020304" pitchFamily="18" charset="0"/>
              </a:rPr>
              <a:t>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a:t>
            </a:r>
          </a:p>
          <a:p>
            <a:pPr marL="0" indent="0">
              <a:buNone/>
            </a:pPr>
            <a:endParaRPr lang="cy-GB" dirty="0">
              <a:latin typeface="Arial" panose="020B0604020202020204" pitchFamily="34" charset="0"/>
              <a:ea typeface="Times New Roman" panose="02020603050405020304" pitchFamily="18" charset="0"/>
            </a:endParaRPr>
          </a:p>
          <a:p>
            <a:pPr marL="0" indent="0" algn="r">
              <a:buNone/>
            </a:pPr>
            <a:r>
              <a:rPr lang="cy-GB" dirty="0">
                <a:effectLst/>
                <a:latin typeface="Arial" panose="020B0604020202020204" pitchFamily="34" charset="0"/>
                <a:ea typeface="Times New Roman" panose="02020603050405020304" pitchFamily="18" charset="0"/>
              </a:rPr>
              <a:t> </a:t>
            </a:r>
            <a:r>
              <a:rPr lang="cy-GB" sz="2600" dirty="0">
                <a:effectLst/>
                <a:latin typeface="Arial" panose="020B0604020202020204" pitchFamily="34" charset="0"/>
                <a:ea typeface="Times New Roman" panose="02020603050405020304" pitchFamily="18" charset="0"/>
              </a:rPr>
              <a:t>(tua. 1,500 o eiriau); </a:t>
            </a:r>
            <a:endParaRPr lang="en-GB" sz="26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5935508" y="1331259"/>
            <a:ext cx="5988327" cy="3993163"/>
          </a:xfrm>
        </p:spPr>
        <p:txBody>
          <a:bodyPr>
            <a:normAutofit fontScale="92500"/>
          </a:bodyPr>
          <a:lstStyle/>
          <a:p>
            <a:pPr marL="0" indent="0">
              <a:buNone/>
            </a:pPr>
            <a:r>
              <a:rPr lang="en-GB" sz="2600" dirty="0">
                <a:solidFill>
                  <a:srgbClr val="0070C0"/>
                </a:solidFill>
                <a:effectLst/>
                <a:latin typeface="Arial" panose="020B0604020202020204" pitchFamily="34" charset="0"/>
                <a:ea typeface="Times New Roman" panose="02020603050405020304" pitchFamily="18" charset="0"/>
              </a:rPr>
              <a:t>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t>
            </a:r>
          </a:p>
          <a:p>
            <a:pPr marL="0" indent="0">
              <a:buNone/>
            </a:pPr>
            <a:endParaRPr lang="en-GB" dirty="0">
              <a:effectLst/>
              <a:latin typeface="Arial" panose="020B0604020202020204" pitchFamily="34" charset="0"/>
              <a:ea typeface="Times New Roman" panose="02020603050405020304" pitchFamily="18" charset="0"/>
            </a:endParaRPr>
          </a:p>
          <a:p>
            <a:pPr marL="0" indent="0" algn="r">
              <a:buNone/>
            </a:pPr>
            <a:r>
              <a:rPr lang="en-GB" dirty="0">
                <a:effectLst/>
                <a:latin typeface="Arial" panose="020B0604020202020204" pitchFamily="34" charset="0"/>
                <a:ea typeface="Times New Roman" panose="02020603050405020304" pitchFamily="18" charset="0"/>
              </a:rPr>
              <a:t>                           </a:t>
            </a:r>
          </a:p>
          <a:p>
            <a:pPr marL="0" indent="0" algn="r">
              <a:buNone/>
            </a:pPr>
            <a:r>
              <a:rPr lang="en-GB" dirty="0">
                <a:solidFill>
                  <a:srgbClr val="0070C0"/>
                </a:solidFill>
                <a:effectLst/>
                <a:latin typeface="Arial" panose="020B0604020202020204" pitchFamily="34" charset="0"/>
                <a:ea typeface="Times New Roman" panose="02020603050405020304" pitchFamily="18" charset="0"/>
              </a:rPr>
              <a:t>(approx. 1,500  words) </a:t>
            </a:r>
            <a:endParaRPr lang="en-GB" dirty="0">
              <a:solidFill>
                <a:srgbClr val="0070C0"/>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91034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AEF9B-75DD-9713-F0E7-D9427C005306}"/>
              </a:ext>
            </a:extLst>
          </p:cNvPr>
          <p:cNvSpPr>
            <a:spLocks noGrp="1"/>
          </p:cNvSpPr>
          <p:nvPr>
            <p:ph type="title"/>
          </p:nvPr>
        </p:nvSpPr>
        <p:spPr/>
        <p:txBody>
          <a:bodyPr/>
          <a:lstStyle/>
          <a:p>
            <a:r>
              <a:rPr lang="en-GB" dirty="0" err="1"/>
              <a:t>Cymorth</a:t>
            </a:r>
            <a:r>
              <a:rPr lang="en-GB" dirty="0"/>
              <a:t> </a:t>
            </a:r>
            <a:r>
              <a:rPr lang="en-GB" dirty="0" err="1"/>
              <a:t>strwythur</a:t>
            </a:r>
            <a:r>
              <a:rPr lang="en-GB" dirty="0"/>
              <a:t> ar gyfer </a:t>
            </a:r>
            <a:r>
              <a:rPr lang="en-GB" dirty="0" err="1"/>
              <a:t>adran</a:t>
            </a:r>
            <a:r>
              <a:rPr lang="en-GB" dirty="0"/>
              <a:t> 1</a:t>
            </a:r>
          </a:p>
        </p:txBody>
      </p:sp>
      <p:sp>
        <p:nvSpPr>
          <p:cNvPr id="3" name="Content Placeholder 2">
            <a:extLst>
              <a:ext uri="{FF2B5EF4-FFF2-40B4-BE49-F238E27FC236}">
                <a16:creationId xmlns:a16="http://schemas.microsoft.com/office/drawing/2014/main" id="{6D90BAA9-BD31-D994-E1F4-C6898E097FF7}"/>
              </a:ext>
            </a:extLst>
          </p:cNvPr>
          <p:cNvSpPr>
            <a:spLocks noGrp="1"/>
          </p:cNvSpPr>
          <p:nvPr>
            <p:ph sz="half" idx="1"/>
          </p:nvPr>
        </p:nvSpPr>
        <p:spPr>
          <a:xfrm>
            <a:off x="178242" y="1253331"/>
            <a:ext cx="10794558" cy="4351338"/>
          </a:xfrm>
        </p:spPr>
        <p:txBody>
          <a:bodyPr>
            <a:normAutofit fontScale="92500" lnSpcReduction="10000"/>
          </a:bodyPr>
          <a:lstStyle/>
          <a:p>
            <a:endParaRPr lang="en-GB" dirty="0"/>
          </a:p>
          <a:p>
            <a:r>
              <a:rPr lang="en-GB" dirty="0"/>
              <a:t>Beth </a:t>
            </a:r>
            <a:r>
              <a:rPr lang="en-GB" dirty="0" err="1"/>
              <a:t>yw</a:t>
            </a:r>
            <a:r>
              <a:rPr lang="en-GB" dirty="0"/>
              <a:t> arweinyddiaeth </a:t>
            </a:r>
            <a:r>
              <a:rPr lang="en-GB" dirty="0" err="1"/>
              <a:t>gatalytig</a:t>
            </a:r>
            <a:r>
              <a:rPr lang="en-GB" dirty="0"/>
              <a:t>?</a:t>
            </a:r>
          </a:p>
          <a:p>
            <a:pPr marL="0" indent="0">
              <a:buNone/>
            </a:pPr>
            <a:endParaRPr lang="en-GB" dirty="0"/>
          </a:p>
          <a:p>
            <a:r>
              <a:rPr lang="en-GB" dirty="0"/>
              <a:t>Sut </a:t>
            </a:r>
            <a:r>
              <a:rPr lang="en-GB" dirty="0" err="1"/>
              <a:t>olwg</a:t>
            </a:r>
            <a:r>
              <a:rPr lang="en-GB" dirty="0"/>
              <a:t> fydd ar hynny yn y </a:t>
            </a:r>
            <a:r>
              <a:rPr lang="en-GB" dirty="0" err="1"/>
              <a:t>blynyddoedd</a:t>
            </a:r>
            <a:r>
              <a:rPr lang="en-GB" dirty="0"/>
              <a:t> cynnar?</a:t>
            </a:r>
          </a:p>
          <a:p>
            <a:pPr marL="0" indent="0">
              <a:buNone/>
            </a:pPr>
            <a:endParaRPr lang="en-GB" dirty="0"/>
          </a:p>
          <a:p>
            <a:r>
              <a:rPr lang="en-GB" dirty="0"/>
              <a:t>Beth </a:t>
            </a:r>
            <a:r>
              <a:rPr lang="en-GB" dirty="0" err="1"/>
              <a:t>yw</a:t>
            </a:r>
            <a:r>
              <a:rPr lang="en-GB" dirty="0"/>
              <a:t> </a:t>
            </a:r>
            <a:r>
              <a:rPr lang="en-GB" dirty="0" err="1"/>
              <a:t>gofynion</a:t>
            </a:r>
            <a:r>
              <a:rPr lang="en-GB" dirty="0"/>
              <a:t> </a:t>
            </a:r>
            <a:r>
              <a:rPr lang="en-GB" dirty="0" err="1"/>
              <a:t>cymhleth</a:t>
            </a:r>
            <a:r>
              <a:rPr lang="en-GB" dirty="0"/>
              <a:t> / </a:t>
            </a:r>
            <a:r>
              <a:rPr lang="en-GB" dirty="0" err="1"/>
              <a:t>ffactorau</a:t>
            </a:r>
            <a:r>
              <a:rPr lang="en-GB" dirty="0"/>
              <a:t> </a:t>
            </a:r>
            <a:r>
              <a:rPr lang="en-GB" dirty="0" err="1"/>
              <a:t>cymdeithasegol</a:t>
            </a:r>
            <a:r>
              <a:rPr lang="en-GB" dirty="0"/>
              <a:t> sy'n </a:t>
            </a:r>
            <a:r>
              <a:rPr lang="en-GB" dirty="0" err="1"/>
              <a:t>effeithio</a:t>
            </a:r>
            <a:r>
              <a:rPr lang="en-GB" dirty="0"/>
              <a:t> ar blant yn y </a:t>
            </a:r>
            <a:r>
              <a:rPr lang="en-GB" dirty="0" err="1"/>
              <a:t>blynyddoedd</a:t>
            </a:r>
            <a:r>
              <a:rPr lang="en-GB" dirty="0"/>
              <a:t> cynnar?</a:t>
            </a:r>
          </a:p>
          <a:p>
            <a:pPr marL="0" indent="0">
              <a:buNone/>
            </a:pPr>
            <a:endParaRPr lang="en-GB" dirty="0"/>
          </a:p>
          <a:p>
            <a:r>
              <a:rPr lang="en-GB" dirty="0"/>
              <a:t>Pa </a:t>
            </a:r>
            <a:r>
              <a:rPr lang="en-GB" dirty="0" err="1"/>
              <a:t>broblemau</a:t>
            </a:r>
            <a:r>
              <a:rPr lang="en-GB" dirty="0"/>
              <a:t> sydd o ran bod yn </a:t>
            </a:r>
            <a:r>
              <a:rPr lang="en-GB" dirty="0" err="1"/>
              <a:t>arweinydd</a:t>
            </a:r>
            <a:r>
              <a:rPr lang="en-GB" dirty="0"/>
              <a:t> </a:t>
            </a:r>
            <a:r>
              <a:rPr lang="en-GB" dirty="0" err="1"/>
              <a:t>catalytig</a:t>
            </a:r>
            <a:r>
              <a:rPr lang="en-GB" dirty="0"/>
              <a:t> </a:t>
            </a:r>
            <a:r>
              <a:rPr lang="en-GB" dirty="0" err="1"/>
              <a:t>syn</a:t>
            </a:r>
            <a:r>
              <a:rPr lang="en-GB" dirty="0"/>
              <a:t> gallu helpu newid </a:t>
            </a:r>
            <a:r>
              <a:rPr lang="en-GB" dirty="0" err="1"/>
              <a:t>pethau</a:t>
            </a:r>
            <a:r>
              <a:rPr lang="en-GB" dirty="0"/>
              <a:t> yn y </a:t>
            </a:r>
            <a:r>
              <a:rPr lang="en-GB" dirty="0" err="1"/>
              <a:t>blynyddoedd</a:t>
            </a:r>
            <a:r>
              <a:rPr lang="en-GB" dirty="0"/>
              <a:t> cynnar?</a:t>
            </a:r>
          </a:p>
        </p:txBody>
      </p:sp>
    </p:spTree>
    <p:extLst>
      <p:ext uri="{BB962C8B-B14F-4D97-AF65-F5344CB8AC3E}">
        <p14:creationId xmlns:p14="http://schemas.microsoft.com/office/powerpoint/2010/main" val="1697349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21171-D8BD-7D49-1A63-5792E8191D23}"/>
              </a:ext>
            </a:extLst>
          </p:cNvPr>
          <p:cNvSpPr>
            <a:spLocks noGrp="1"/>
          </p:cNvSpPr>
          <p:nvPr>
            <p:ph type="title"/>
          </p:nvPr>
        </p:nvSpPr>
        <p:spPr/>
        <p:txBody>
          <a:bodyPr/>
          <a:lstStyle/>
          <a:p>
            <a:r>
              <a:rPr lang="en-GB" dirty="0">
                <a:solidFill>
                  <a:srgbClr val="0070C0"/>
                </a:solidFill>
              </a:rPr>
              <a:t>Structure support for section 1</a:t>
            </a:r>
          </a:p>
        </p:txBody>
      </p:sp>
      <p:sp>
        <p:nvSpPr>
          <p:cNvPr id="3" name="Content Placeholder 2">
            <a:extLst>
              <a:ext uri="{FF2B5EF4-FFF2-40B4-BE49-F238E27FC236}">
                <a16:creationId xmlns:a16="http://schemas.microsoft.com/office/drawing/2014/main" id="{A4F3A5E1-4BE5-FC34-3326-8E7226B0B6B4}"/>
              </a:ext>
            </a:extLst>
          </p:cNvPr>
          <p:cNvSpPr>
            <a:spLocks noGrp="1"/>
          </p:cNvSpPr>
          <p:nvPr>
            <p:ph sz="half" idx="1"/>
          </p:nvPr>
        </p:nvSpPr>
        <p:spPr>
          <a:xfrm>
            <a:off x="838200" y="1825625"/>
            <a:ext cx="11353800" cy="4351338"/>
          </a:xfrm>
        </p:spPr>
        <p:txBody>
          <a:bodyPr/>
          <a:lstStyle/>
          <a:p>
            <a:r>
              <a:rPr lang="en-GB" dirty="0"/>
              <a:t>What is catalytic leadership?</a:t>
            </a:r>
          </a:p>
          <a:p>
            <a:r>
              <a:rPr lang="en-GB" dirty="0"/>
              <a:t>What may that look like in the early years?</a:t>
            </a:r>
          </a:p>
          <a:p>
            <a:r>
              <a:rPr lang="en-GB" dirty="0"/>
              <a:t>What are the complex demands of sociological factors that impact on children in the early years?</a:t>
            </a:r>
          </a:p>
          <a:p>
            <a:r>
              <a:rPr lang="en-GB" dirty="0"/>
              <a:t>What problems are there in trying to change these issues and being a catalytic leader in the early years?</a:t>
            </a:r>
          </a:p>
        </p:txBody>
      </p:sp>
    </p:spTree>
    <p:extLst>
      <p:ext uri="{BB962C8B-B14F-4D97-AF65-F5344CB8AC3E}">
        <p14:creationId xmlns:p14="http://schemas.microsoft.com/office/powerpoint/2010/main" val="2284039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715" y="365127"/>
            <a:ext cx="11322569" cy="966131"/>
          </a:xfrm>
        </p:spPr>
        <p:txBody>
          <a:bodyPr>
            <a:normAutofit fontScale="90000"/>
          </a:bodyPr>
          <a:lstStyle/>
          <a:p>
            <a:r>
              <a:rPr lang="en-GB" b="1" dirty="0">
                <a:latin typeface="Arial" panose="020B0604020202020204" pitchFamily="34" charset="0"/>
                <a:cs typeface="Arial" panose="020B0604020202020204" pitchFamily="34" charset="0"/>
              </a:rPr>
              <a:t>Rhan 2 o 3 -30 marc       </a:t>
            </a:r>
            <a:r>
              <a:rPr lang="en-GB" b="1" dirty="0">
                <a:solidFill>
                  <a:srgbClr val="0070C0"/>
                </a:solidFill>
                <a:latin typeface="Arial" panose="020B0604020202020204" pitchFamily="34" charset="0"/>
                <a:cs typeface="Arial" panose="020B0604020202020204" pitchFamily="34" charset="0"/>
              </a:rPr>
              <a:t>Part 2 of 3  -30 marks</a:t>
            </a:r>
          </a:p>
        </p:txBody>
      </p:sp>
      <p:sp>
        <p:nvSpPr>
          <p:cNvPr id="3" name="Content Placeholder 2"/>
          <p:cNvSpPr>
            <a:spLocks noGrp="1"/>
          </p:cNvSpPr>
          <p:nvPr>
            <p:ph sz="half" idx="1"/>
          </p:nvPr>
        </p:nvSpPr>
        <p:spPr>
          <a:xfrm>
            <a:off x="434715" y="1250576"/>
            <a:ext cx="5585085" cy="4276165"/>
          </a:xfrm>
        </p:spPr>
        <p:txBody>
          <a:bodyPr>
            <a:normAutofit/>
          </a:bodyPr>
          <a:lstStyle/>
          <a:p>
            <a:pPr marL="914400" fontAlgn="base"/>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startAt="2"/>
              <a:tabLst>
                <a:tab pos="457200" algn="l"/>
              </a:tabLst>
            </a:pPr>
            <a:r>
              <a:rPr lang="cy-GB" sz="2400" dirty="0">
                <a:effectLst/>
                <a:latin typeface="+mj-lt"/>
                <a:ea typeface="Times New Roman" panose="02020603050405020304" pitchFamily="18" charset="0"/>
              </a:rPr>
              <a:t>Darparwch archwiliad beirniadol o adroddiad neu gyhoeddiad gan Gomisiynydd Plant Cymru a sut y gall/ ydy wedi effeithio ar blentyndod cynnar; (tua 1,500 o eiriau) </a:t>
            </a:r>
            <a:r>
              <a:rPr lang="en-GB" sz="2400" dirty="0">
                <a:effectLst/>
                <a:latin typeface="+mj-lt"/>
                <a:ea typeface="Times New Roman" panose="02020603050405020304" pitchFamily="18" charset="0"/>
              </a:rPr>
              <a:t> </a:t>
            </a:r>
          </a:p>
          <a:p>
            <a:pPr marL="0" indent="0">
              <a:buNone/>
            </a:pPr>
            <a:endParaRPr lang="cy-GB" dirty="0"/>
          </a:p>
        </p:txBody>
      </p:sp>
      <p:sp>
        <p:nvSpPr>
          <p:cNvPr id="4" name="Content Placeholder 3"/>
          <p:cNvSpPr>
            <a:spLocks noGrp="1"/>
          </p:cNvSpPr>
          <p:nvPr>
            <p:ph sz="half" idx="2"/>
          </p:nvPr>
        </p:nvSpPr>
        <p:spPr>
          <a:xfrm>
            <a:off x="6172202" y="1584531"/>
            <a:ext cx="5585085" cy="4477871"/>
          </a:xfrm>
        </p:spPr>
        <p:txBody>
          <a:bodyPr>
            <a:normAutofit/>
          </a:bodyPr>
          <a:lstStyle/>
          <a:p>
            <a:pPr marL="0" indent="0">
              <a:buNone/>
            </a:pPr>
            <a:r>
              <a:rPr lang="en-GB" sz="2400" dirty="0">
                <a:solidFill>
                  <a:srgbClr val="0070C0"/>
                </a:solidFill>
                <a:effectLst/>
                <a:latin typeface="Arial" panose="020B0604020202020204" pitchFamily="34" charset="0"/>
                <a:ea typeface="Times New Roman" panose="02020603050405020304" pitchFamily="18" charset="0"/>
              </a:rPr>
              <a:t>2. Provide a critical exploration of a report or publication by the Children’s Commissioner for Wales and how it may/has had an impact on early childhood; (approx. 1,500 words)</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34744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B7796-940A-1C09-477E-005DB7F51218}"/>
              </a:ext>
            </a:extLst>
          </p:cNvPr>
          <p:cNvSpPr>
            <a:spLocks noGrp="1"/>
          </p:cNvSpPr>
          <p:nvPr>
            <p:ph type="title"/>
          </p:nvPr>
        </p:nvSpPr>
        <p:spPr/>
        <p:txBody>
          <a:bodyPr/>
          <a:lstStyle/>
          <a:p>
            <a:r>
              <a:rPr lang="en-GB" dirty="0" err="1"/>
              <a:t>Cymorth</a:t>
            </a:r>
            <a:r>
              <a:rPr lang="en-GB" dirty="0"/>
              <a:t> </a:t>
            </a:r>
            <a:r>
              <a:rPr lang="en-GB" dirty="0" err="1"/>
              <a:t>strwythur</a:t>
            </a:r>
            <a:r>
              <a:rPr lang="en-GB" dirty="0"/>
              <a:t> ar gyfer </a:t>
            </a:r>
            <a:r>
              <a:rPr lang="en-GB" dirty="0" err="1"/>
              <a:t>adran</a:t>
            </a:r>
            <a:r>
              <a:rPr lang="en-GB" dirty="0"/>
              <a:t> 2</a:t>
            </a:r>
          </a:p>
        </p:txBody>
      </p:sp>
      <p:sp>
        <p:nvSpPr>
          <p:cNvPr id="3" name="Content Placeholder 2">
            <a:extLst>
              <a:ext uri="{FF2B5EF4-FFF2-40B4-BE49-F238E27FC236}">
                <a16:creationId xmlns:a16="http://schemas.microsoft.com/office/drawing/2014/main" id="{ED42ED0D-C37A-3959-7078-44F6C18AAE84}"/>
              </a:ext>
            </a:extLst>
          </p:cNvPr>
          <p:cNvSpPr>
            <a:spLocks noGrp="1"/>
          </p:cNvSpPr>
          <p:nvPr>
            <p:ph sz="half" idx="1"/>
          </p:nvPr>
        </p:nvSpPr>
        <p:spPr>
          <a:xfrm>
            <a:off x="838199" y="1825625"/>
            <a:ext cx="10874071" cy="4351338"/>
          </a:xfrm>
        </p:spPr>
        <p:txBody>
          <a:bodyPr>
            <a:normAutofit/>
          </a:bodyPr>
          <a:lstStyle/>
          <a:p>
            <a:r>
              <a:rPr lang="en-GB" dirty="0" err="1"/>
              <a:t>Siaradwch</a:t>
            </a:r>
            <a:r>
              <a:rPr lang="en-GB" dirty="0"/>
              <a:t> am y </a:t>
            </a:r>
            <a:r>
              <a:rPr lang="en-GB" dirty="0" err="1"/>
              <a:t>Comisiynydd</a:t>
            </a:r>
            <a:r>
              <a:rPr lang="en-GB" dirty="0"/>
              <a:t> Plant a’i </a:t>
            </a:r>
            <a:r>
              <a:rPr lang="en-GB" dirty="0" err="1"/>
              <a:t>rôl</a:t>
            </a:r>
            <a:r>
              <a:rPr lang="en-GB" dirty="0"/>
              <a:t>.</a:t>
            </a:r>
          </a:p>
          <a:p>
            <a:r>
              <a:rPr lang="en-GB" dirty="0" err="1"/>
              <a:t>Ystyried</a:t>
            </a:r>
            <a:r>
              <a:rPr lang="en-GB" dirty="0"/>
              <a:t> y </a:t>
            </a:r>
            <a:r>
              <a:rPr lang="en-GB" dirty="0" err="1"/>
              <a:t>rhesymau</a:t>
            </a:r>
            <a:r>
              <a:rPr lang="en-GB" dirty="0"/>
              <a:t> dros adroddiadau neu </a:t>
            </a:r>
            <a:r>
              <a:rPr lang="en-GB" dirty="0" err="1"/>
              <a:t>gyhoeddiadau</a:t>
            </a:r>
            <a:r>
              <a:rPr lang="en-GB" dirty="0"/>
              <a:t> a </a:t>
            </a:r>
            <a:r>
              <a:rPr lang="en-GB" dirty="0" err="1"/>
              <a:t>gynhyrchir</a:t>
            </a:r>
            <a:r>
              <a:rPr lang="en-GB" dirty="0"/>
              <a:t> gan y </a:t>
            </a:r>
            <a:r>
              <a:rPr lang="en-GB" dirty="0" err="1"/>
              <a:t>Comisiynydd</a:t>
            </a:r>
            <a:r>
              <a:rPr lang="en-GB" dirty="0"/>
              <a:t> Plant</a:t>
            </a:r>
          </a:p>
          <a:p>
            <a:r>
              <a:rPr lang="en-GB" dirty="0" err="1"/>
              <a:t>Chwiliwch</a:t>
            </a:r>
            <a:r>
              <a:rPr lang="en-GB" dirty="0"/>
              <a:t> am un adroddiad neu </a:t>
            </a:r>
            <a:r>
              <a:rPr lang="en-GB" dirty="0" err="1"/>
              <a:t>gyhoeddiad</a:t>
            </a:r>
            <a:r>
              <a:rPr lang="en-GB" dirty="0"/>
              <a:t> a </a:t>
            </a:r>
            <a:r>
              <a:rPr lang="en-GB" dirty="0" err="1"/>
              <a:t>fyddai'n</a:t>
            </a:r>
            <a:r>
              <a:rPr lang="en-GB" dirty="0"/>
              <a:t> </a:t>
            </a:r>
            <a:r>
              <a:rPr lang="en-GB" dirty="0" err="1"/>
              <a:t>effeithio</a:t>
            </a:r>
            <a:r>
              <a:rPr lang="en-GB" dirty="0"/>
              <a:t> ar y </a:t>
            </a:r>
            <a:r>
              <a:rPr lang="en-GB" dirty="0" err="1"/>
              <a:t>blynyddoedd</a:t>
            </a:r>
            <a:r>
              <a:rPr lang="en-GB" dirty="0"/>
              <a:t> cynnar. </a:t>
            </a:r>
            <a:r>
              <a:rPr lang="en-GB" dirty="0" err="1"/>
              <a:t>Siaradwch</a:t>
            </a:r>
            <a:r>
              <a:rPr lang="en-GB" dirty="0"/>
              <a:t> </a:t>
            </a:r>
            <a:r>
              <a:rPr lang="en-GB" dirty="0" err="1"/>
              <a:t>amdano</a:t>
            </a:r>
            <a:r>
              <a:rPr lang="en-GB" dirty="0"/>
              <a:t>. Pam y </a:t>
            </a:r>
            <a:r>
              <a:rPr lang="en-GB" dirty="0" err="1"/>
              <a:t>cafodd</a:t>
            </a:r>
            <a:r>
              <a:rPr lang="en-GB" dirty="0"/>
              <a:t> ei wneud?</a:t>
            </a:r>
          </a:p>
          <a:p>
            <a:r>
              <a:rPr lang="en-GB" dirty="0"/>
              <a:t>Beth </a:t>
            </a:r>
            <a:r>
              <a:rPr lang="en-GB" dirty="0" err="1"/>
              <a:t>fyddai'r</a:t>
            </a:r>
            <a:r>
              <a:rPr lang="en-GB" dirty="0"/>
              <a:t> </a:t>
            </a:r>
            <a:r>
              <a:rPr lang="en-GB" dirty="0" err="1"/>
              <a:t>problemau</a:t>
            </a:r>
            <a:r>
              <a:rPr lang="en-GB" dirty="0"/>
              <a:t> o ran sicrhau y newid sydd angen a </a:t>
            </a:r>
            <a:r>
              <a:rPr lang="en-GB" dirty="0" err="1"/>
              <a:t>nodir</a:t>
            </a:r>
            <a:r>
              <a:rPr lang="en-GB" dirty="0"/>
              <a:t> yn yr adroddiad </a:t>
            </a:r>
            <a:r>
              <a:rPr lang="en-GB" dirty="0" err="1"/>
              <a:t>ddigwydd</a:t>
            </a:r>
            <a:r>
              <a:rPr lang="en-GB" dirty="0"/>
              <a:t>?</a:t>
            </a:r>
          </a:p>
        </p:txBody>
      </p:sp>
    </p:spTree>
    <p:extLst>
      <p:ext uri="{BB962C8B-B14F-4D97-AF65-F5344CB8AC3E}">
        <p14:creationId xmlns:p14="http://schemas.microsoft.com/office/powerpoint/2010/main" val="3581738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8F9B6-1EB9-7FFD-5DB4-B538B0B3B880}"/>
              </a:ext>
            </a:extLst>
          </p:cNvPr>
          <p:cNvSpPr>
            <a:spLocks noGrp="1"/>
          </p:cNvSpPr>
          <p:nvPr>
            <p:ph type="title"/>
          </p:nvPr>
        </p:nvSpPr>
        <p:spPr/>
        <p:txBody>
          <a:bodyPr/>
          <a:lstStyle/>
          <a:p>
            <a:r>
              <a:rPr lang="en-GB" dirty="0">
                <a:solidFill>
                  <a:srgbClr val="0070C0"/>
                </a:solidFill>
              </a:rPr>
              <a:t>Structure support for section 2</a:t>
            </a:r>
            <a:endParaRPr lang="en-GB" dirty="0"/>
          </a:p>
        </p:txBody>
      </p:sp>
      <p:sp>
        <p:nvSpPr>
          <p:cNvPr id="3" name="Content Placeholder 2">
            <a:extLst>
              <a:ext uri="{FF2B5EF4-FFF2-40B4-BE49-F238E27FC236}">
                <a16:creationId xmlns:a16="http://schemas.microsoft.com/office/drawing/2014/main" id="{7D999378-E184-E0C9-DB72-BAE9CD9EAFBB}"/>
              </a:ext>
            </a:extLst>
          </p:cNvPr>
          <p:cNvSpPr>
            <a:spLocks noGrp="1"/>
          </p:cNvSpPr>
          <p:nvPr>
            <p:ph sz="half" idx="1"/>
          </p:nvPr>
        </p:nvSpPr>
        <p:spPr>
          <a:xfrm>
            <a:off x="838199" y="1825625"/>
            <a:ext cx="10579873" cy="4351338"/>
          </a:xfrm>
        </p:spPr>
        <p:txBody>
          <a:bodyPr>
            <a:normAutofit/>
          </a:bodyPr>
          <a:lstStyle/>
          <a:p>
            <a:r>
              <a:rPr lang="en-GB" dirty="0">
                <a:solidFill>
                  <a:srgbClr val="0070C0"/>
                </a:solidFill>
              </a:rPr>
              <a:t>Talk about the Children’s Commissioner and their role.</a:t>
            </a:r>
          </a:p>
          <a:p>
            <a:r>
              <a:rPr lang="en-GB" dirty="0">
                <a:solidFill>
                  <a:srgbClr val="0070C0"/>
                </a:solidFill>
              </a:rPr>
              <a:t>Consider the reasons for reports or publications produced by the Children’s Commissioner</a:t>
            </a:r>
          </a:p>
          <a:p>
            <a:r>
              <a:rPr lang="en-GB" dirty="0">
                <a:solidFill>
                  <a:srgbClr val="0070C0"/>
                </a:solidFill>
              </a:rPr>
              <a:t>Look for one report or publication that would impact on the early years. Talk about it. Why was it made?</a:t>
            </a:r>
          </a:p>
          <a:p>
            <a:r>
              <a:rPr lang="en-GB" dirty="0">
                <a:solidFill>
                  <a:srgbClr val="0070C0"/>
                </a:solidFill>
              </a:rPr>
              <a:t>What would the problems be in ensuring the change set out in the report could happen? </a:t>
            </a:r>
          </a:p>
        </p:txBody>
      </p:sp>
    </p:spTree>
    <p:extLst>
      <p:ext uri="{BB962C8B-B14F-4D97-AF65-F5344CB8AC3E}">
        <p14:creationId xmlns:p14="http://schemas.microsoft.com/office/powerpoint/2010/main" val="3820734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616" y="365128"/>
            <a:ext cx="10769184"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3 o 3                    </a:t>
            </a:r>
            <a:r>
              <a:rPr lang="en-GB" b="1" dirty="0">
                <a:solidFill>
                  <a:srgbClr val="0070C0"/>
                </a:solidFill>
                <a:latin typeface="Arial" panose="020B0604020202020204" pitchFamily="34" charset="0"/>
                <a:cs typeface="Arial" panose="020B0604020202020204" pitchFamily="34" charset="0"/>
              </a:rPr>
              <a:t>Part 3 of 3</a:t>
            </a:r>
          </a:p>
        </p:txBody>
      </p:sp>
      <p:sp>
        <p:nvSpPr>
          <p:cNvPr id="3" name="Content Placeholder 2"/>
          <p:cNvSpPr>
            <a:spLocks noGrp="1"/>
          </p:cNvSpPr>
          <p:nvPr>
            <p:ph sz="half" idx="1"/>
          </p:nvPr>
        </p:nvSpPr>
        <p:spPr>
          <a:xfrm>
            <a:off x="449705" y="1452282"/>
            <a:ext cx="5570095" cy="4074459"/>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a:t>
            </a:r>
          </a:p>
          <a:p>
            <a:pPr marL="0" indent="0">
              <a:buNone/>
            </a:pPr>
            <a:endParaRPr lang="cy-GB" dirty="0">
              <a:latin typeface="Arial" panose="020B0604020202020204" pitchFamily="34" charset="0"/>
              <a:ea typeface="Times New Roman" panose="02020603050405020304" pitchFamily="18" charset="0"/>
            </a:endParaRPr>
          </a:p>
          <a:p>
            <a:pPr marL="0" indent="0">
              <a:buNone/>
            </a:pPr>
            <a:r>
              <a:rPr lang="cy-GB" sz="2800" dirty="0">
                <a:effectLst/>
                <a:latin typeface="Arial" panose="020B0604020202020204" pitchFamily="34" charset="0"/>
                <a:ea typeface="Times New Roman" panose="02020603050405020304" pitchFamily="18" charset="0"/>
              </a:rPr>
              <a:t>(tua.1000).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452282"/>
            <a:ext cx="5181600" cy="4276165"/>
          </a:xfrm>
        </p:spPr>
        <p:txBody>
          <a:bodyPr>
            <a:normAutofit/>
          </a:bodyPr>
          <a:lstStyle/>
          <a:p>
            <a:pPr marL="0" indent="0">
              <a:buNone/>
            </a:pPr>
            <a:r>
              <a:rPr lang="en-GB" sz="2800" dirty="0">
                <a:solidFill>
                  <a:srgbClr val="0070C0"/>
                </a:solidFill>
                <a:effectLst/>
                <a:latin typeface="Arial" panose="020B0604020202020204" pitchFamily="34" charset="0"/>
                <a:ea typeface="Times New Roman" panose="02020603050405020304" pitchFamily="18" charset="0"/>
              </a:rPr>
              <a:t>3) Choose </a:t>
            </a:r>
            <a:r>
              <a:rPr lang="en-GB" sz="2800" b="1" dirty="0">
                <a:solidFill>
                  <a:srgbClr val="0070C0"/>
                </a:solidFill>
                <a:effectLst/>
                <a:latin typeface="Arial" panose="020B0604020202020204" pitchFamily="34" charset="0"/>
                <a:ea typeface="Times New Roman" panose="02020603050405020304" pitchFamily="18" charset="0"/>
              </a:rPr>
              <a:t>ONE</a:t>
            </a:r>
            <a:r>
              <a:rPr lang="en-GB" sz="2800" dirty="0">
                <a:solidFill>
                  <a:srgbClr val="0070C0"/>
                </a:solidFill>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a:t>
            </a:r>
          </a:p>
          <a:p>
            <a:pPr marL="0" indent="0">
              <a:buNone/>
            </a:pPr>
            <a:endParaRPr lang="en-GB" dirty="0">
              <a:solidFill>
                <a:srgbClr val="0070C0"/>
              </a:solidFill>
              <a:latin typeface="Arial" panose="020B0604020202020204" pitchFamily="34" charset="0"/>
              <a:ea typeface="Times New Roman" panose="02020603050405020304" pitchFamily="18" charset="0"/>
            </a:endParaRPr>
          </a:p>
          <a:p>
            <a:pPr marL="0" indent="0">
              <a:buNone/>
            </a:pPr>
            <a:r>
              <a:rPr lang="en-GB" sz="2800" dirty="0">
                <a:solidFill>
                  <a:srgbClr val="0070C0"/>
                </a:solidFill>
                <a:effectLst/>
                <a:latin typeface="Arial" panose="020B0604020202020204" pitchFamily="34" charset="0"/>
                <a:ea typeface="Times New Roman" panose="02020603050405020304" pitchFamily="18" charset="0"/>
              </a:rPr>
              <a:t> (approx. 1000 words)  </a:t>
            </a:r>
            <a:endParaRPr lang="en-GB" dirty="0">
              <a:solidFill>
                <a:srgbClr val="0070C0"/>
              </a:solidFill>
            </a:endParaRPr>
          </a:p>
          <a:p>
            <a:endParaRPr lang="en-GB" dirty="0"/>
          </a:p>
        </p:txBody>
      </p:sp>
    </p:spTree>
    <p:extLst>
      <p:ext uri="{BB962C8B-B14F-4D97-AF65-F5344CB8AC3E}">
        <p14:creationId xmlns:p14="http://schemas.microsoft.com/office/powerpoint/2010/main" val="955632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647F-3B17-9EE3-6F6B-4A3557A62597}"/>
              </a:ext>
            </a:extLst>
          </p:cNvPr>
          <p:cNvSpPr>
            <a:spLocks noGrp="1"/>
          </p:cNvSpPr>
          <p:nvPr>
            <p:ph type="title"/>
          </p:nvPr>
        </p:nvSpPr>
        <p:spPr/>
        <p:txBody>
          <a:bodyPr/>
          <a:lstStyle/>
          <a:p>
            <a:r>
              <a:rPr lang="en-GB" dirty="0" err="1"/>
              <a:t>Cymorth</a:t>
            </a:r>
            <a:r>
              <a:rPr lang="en-GB" dirty="0"/>
              <a:t> </a:t>
            </a:r>
            <a:r>
              <a:rPr lang="en-GB" dirty="0" err="1"/>
              <a:t>strwythur</a:t>
            </a:r>
            <a:r>
              <a:rPr lang="en-GB" dirty="0"/>
              <a:t> ar gyfer </a:t>
            </a:r>
            <a:r>
              <a:rPr lang="en-GB" dirty="0" err="1"/>
              <a:t>adran</a:t>
            </a:r>
            <a:r>
              <a:rPr lang="en-GB" dirty="0"/>
              <a:t> 3</a:t>
            </a:r>
          </a:p>
        </p:txBody>
      </p:sp>
      <p:sp>
        <p:nvSpPr>
          <p:cNvPr id="3" name="Content Placeholder 2">
            <a:extLst>
              <a:ext uri="{FF2B5EF4-FFF2-40B4-BE49-F238E27FC236}">
                <a16:creationId xmlns:a16="http://schemas.microsoft.com/office/drawing/2014/main" id="{AE2199A2-3222-AC7E-C411-3B8D48BFB955}"/>
              </a:ext>
            </a:extLst>
          </p:cNvPr>
          <p:cNvSpPr>
            <a:spLocks noGrp="1"/>
          </p:cNvSpPr>
          <p:nvPr>
            <p:ph sz="half" idx="1"/>
          </p:nvPr>
        </p:nvSpPr>
        <p:spPr>
          <a:xfrm>
            <a:off x="838200" y="1825625"/>
            <a:ext cx="11120562" cy="4351338"/>
          </a:xfrm>
        </p:spPr>
        <p:txBody>
          <a:bodyPr/>
          <a:lstStyle/>
          <a:p>
            <a:r>
              <a:rPr lang="en-GB" dirty="0" err="1"/>
              <a:t>Diffinio</a:t>
            </a:r>
            <a:r>
              <a:rPr lang="en-GB" dirty="0"/>
              <a:t> mater </a:t>
            </a:r>
            <a:r>
              <a:rPr lang="en-GB" dirty="0" err="1"/>
              <a:t>cymdeithasegol</a:t>
            </a:r>
            <a:endParaRPr lang="en-GB" dirty="0"/>
          </a:p>
          <a:p>
            <a:r>
              <a:rPr lang="en-GB" dirty="0"/>
              <a:t>Sut mae hyn yn </a:t>
            </a:r>
            <a:r>
              <a:rPr lang="en-GB" dirty="0" err="1"/>
              <a:t>effeithio</a:t>
            </a:r>
            <a:r>
              <a:rPr lang="en-GB" dirty="0"/>
              <a:t> ar </a:t>
            </a:r>
            <a:r>
              <a:rPr lang="en-GB" dirty="0" err="1"/>
              <a:t>brofiad</a:t>
            </a:r>
            <a:r>
              <a:rPr lang="en-GB" dirty="0"/>
              <a:t> </a:t>
            </a:r>
            <a:r>
              <a:rPr lang="en-GB" dirty="0" err="1"/>
              <a:t>bywyd</a:t>
            </a:r>
            <a:r>
              <a:rPr lang="en-GB" dirty="0"/>
              <a:t> plentyn?</a:t>
            </a:r>
          </a:p>
          <a:p>
            <a:r>
              <a:rPr lang="en-GB" dirty="0"/>
              <a:t>Pa ymyriadau cynnar sydd ar gael i helpu (</a:t>
            </a:r>
            <a:r>
              <a:rPr lang="en-GB" dirty="0" err="1"/>
              <a:t>os</a:t>
            </a:r>
            <a:r>
              <a:rPr lang="en-GB" dirty="0"/>
              <a:t> o </a:t>
            </a:r>
            <a:r>
              <a:rPr lang="en-GB" dirty="0" err="1"/>
              <a:t>gwbl</a:t>
            </a:r>
            <a:r>
              <a:rPr lang="en-GB" dirty="0"/>
              <a:t>)?</a:t>
            </a:r>
          </a:p>
          <a:p>
            <a:r>
              <a:rPr lang="en-GB" dirty="0"/>
              <a:t>Beth yw'r </a:t>
            </a:r>
            <a:r>
              <a:rPr lang="en-GB" dirty="0" err="1"/>
              <a:t>problemau</a:t>
            </a:r>
            <a:r>
              <a:rPr lang="en-GB" dirty="0"/>
              <a:t> gyda'r gwasanaethau/camau gweithredu ymyrraeth </a:t>
            </a:r>
            <a:r>
              <a:rPr lang="en-GB" dirty="0" err="1"/>
              <a:t>gynnar</a:t>
            </a:r>
            <a:r>
              <a:rPr lang="en-GB" dirty="0"/>
              <a:t>?</a:t>
            </a:r>
          </a:p>
        </p:txBody>
      </p:sp>
    </p:spTree>
    <p:extLst>
      <p:ext uri="{BB962C8B-B14F-4D97-AF65-F5344CB8AC3E}">
        <p14:creationId xmlns:p14="http://schemas.microsoft.com/office/powerpoint/2010/main" val="3939459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BDEE5-63EC-9A0D-BD67-695992FF2A4A}"/>
              </a:ext>
            </a:extLst>
          </p:cNvPr>
          <p:cNvSpPr>
            <a:spLocks noGrp="1"/>
          </p:cNvSpPr>
          <p:nvPr>
            <p:ph type="title"/>
          </p:nvPr>
        </p:nvSpPr>
        <p:spPr/>
        <p:txBody>
          <a:bodyPr/>
          <a:lstStyle/>
          <a:p>
            <a:r>
              <a:rPr lang="en-GB" dirty="0">
                <a:solidFill>
                  <a:srgbClr val="0070C0"/>
                </a:solidFill>
              </a:rPr>
              <a:t>Structure support for section 3</a:t>
            </a:r>
            <a:endParaRPr lang="en-GB" dirty="0"/>
          </a:p>
        </p:txBody>
      </p:sp>
      <p:sp>
        <p:nvSpPr>
          <p:cNvPr id="3" name="Content Placeholder 2">
            <a:extLst>
              <a:ext uri="{FF2B5EF4-FFF2-40B4-BE49-F238E27FC236}">
                <a16:creationId xmlns:a16="http://schemas.microsoft.com/office/drawing/2014/main" id="{51D59308-DE49-ECCC-3075-362752F38A2E}"/>
              </a:ext>
            </a:extLst>
          </p:cNvPr>
          <p:cNvSpPr>
            <a:spLocks noGrp="1"/>
          </p:cNvSpPr>
          <p:nvPr>
            <p:ph sz="half" idx="1"/>
          </p:nvPr>
        </p:nvSpPr>
        <p:spPr>
          <a:xfrm>
            <a:off x="838200" y="1825625"/>
            <a:ext cx="10730948" cy="4351338"/>
          </a:xfrm>
        </p:spPr>
        <p:txBody>
          <a:bodyPr/>
          <a:lstStyle/>
          <a:p>
            <a:r>
              <a:rPr lang="en-GB" dirty="0"/>
              <a:t>Define a sociological issue</a:t>
            </a:r>
          </a:p>
          <a:p>
            <a:r>
              <a:rPr lang="en-GB" dirty="0"/>
              <a:t>How does this impact on a child’s life experience?</a:t>
            </a:r>
          </a:p>
          <a:p>
            <a:r>
              <a:rPr lang="en-GB" dirty="0"/>
              <a:t>What early interventions are available to help (if any)?</a:t>
            </a:r>
          </a:p>
          <a:p>
            <a:r>
              <a:rPr lang="en-GB" dirty="0"/>
              <a:t>What are the issues with the early intervention services/actions?</a:t>
            </a:r>
          </a:p>
        </p:txBody>
      </p:sp>
    </p:spTree>
    <p:extLst>
      <p:ext uri="{BB962C8B-B14F-4D97-AF65-F5344CB8AC3E}">
        <p14:creationId xmlns:p14="http://schemas.microsoft.com/office/powerpoint/2010/main" val="876510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61" y="298174"/>
            <a:ext cx="11145078" cy="1358239"/>
          </a:xfrm>
        </p:spPr>
        <p:txBody>
          <a:bodyPr>
            <a:normAutofit/>
          </a:bodyPr>
          <a:lstStyle/>
          <a:p>
            <a:r>
              <a:rPr lang="en-GB" b="1" dirty="0" err="1">
                <a:latin typeface="Arial" panose="020B0604020202020204" pitchFamily="34" charset="0"/>
                <a:cs typeface="Arial" panose="020B0604020202020204" pitchFamily="34" charset="0"/>
              </a:rPr>
              <a:t>Pwysig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pwyntiau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ychwanegol</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544665" y="1743877"/>
            <a:ext cx="5363817" cy="3545174"/>
          </a:xfrm>
        </p:spPr>
        <p:txBody>
          <a:bodyPr>
            <a:noAutofit/>
          </a:bodyPr>
          <a:lstStyle/>
          <a:p>
            <a:r>
              <a:rPr lang="en-GB" dirty="0">
                <a:latin typeface="Arial" panose="020B0604020202020204" pitchFamily="34" charset="0"/>
                <a:cs typeface="Arial" panose="020B0604020202020204" pitchFamily="34" charset="0"/>
              </a:rPr>
              <a:t>10% ychwanegol = 4400 o </a:t>
            </a:r>
            <a:r>
              <a:rPr lang="en-GB" dirty="0" err="1">
                <a:latin typeface="Arial" panose="020B0604020202020204" pitchFamily="34" charset="0"/>
                <a:cs typeface="Arial" panose="020B0604020202020204" pitchFamily="34" charset="0"/>
              </a:rPr>
              <a:t>eiriau</a:t>
            </a:r>
            <a:r>
              <a:rPr lang="en-GB" dirty="0">
                <a:latin typeface="Arial" panose="020B0604020202020204" pitchFamily="34" charset="0"/>
                <a:cs typeface="Arial" panose="020B0604020202020204" pitchFamily="34" charset="0"/>
              </a:rPr>
              <a:t> 10% </a:t>
            </a:r>
            <a:r>
              <a:rPr lang="en-GB" dirty="0" err="1">
                <a:latin typeface="Arial" panose="020B0604020202020204" pitchFamily="34" charset="0"/>
                <a:cs typeface="Arial" panose="020B0604020202020204" pitchFamily="34" charset="0"/>
              </a:rPr>
              <a:t>llai</a:t>
            </a:r>
            <a:r>
              <a:rPr lang="en-GB" dirty="0">
                <a:latin typeface="Arial" panose="020B0604020202020204" pitchFamily="34" charset="0"/>
                <a:cs typeface="Arial" panose="020B0604020202020204" pitchFamily="34" charset="0"/>
              </a:rPr>
              <a:t> 3600</a:t>
            </a:r>
          </a:p>
          <a:p>
            <a:r>
              <a:rPr lang="en-GB" dirty="0" err="1">
                <a:latin typeface="Arial" panose="020B0604020202020204" pitchFamily="34" charset="0"/>
                <a:cs typeface="Arial" panose="020B0604020202020204" pitchFamily="34" charset="0"/>
              </a:rPr>
              <a:t>Tiwtorialau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bwciwch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gwelwch</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dda</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Dewch</a:t>
            </a:r>
            <a:r>
              <a:rPr lang="en-GB" dirty="0">
                <a:latin typeface="Arial" panose="020B0604020202020204" pitchFamily="34" charset="0"/>
                <a:cs typeface="Arial" panose="020B0604020202020204" pitchFamily="34" charset="0"/>
              </a:rPr>
              <a:t> i’r </a:t>
            </a:r>
            <a:r>
              <a:rPr lang="en-GB" dirty="0" err="1">
                <a:latin typeface="Arial" panose="020B0604020202020204" pitchFamily="34" charset="0"/>
                <a:cs typeface="Arial" panose="020B0604020202020204" pitchFamily="34" charset="0"/>
              </a:rPr>
              <a:t>tiwtorial</a:t>
            </a:r>
            <a:r>
              <a:rPr lang="en-GB" dirty="0">
                <a:latin typeface="Arial" panose="020B0604020202020204" pitchFamily="34" charset="0"/>
                <a:cs typeface="Arial" panose="020B0604020202020204" pitchFamily="34" charset="0"/>
              </a:rPr>
              <a:t> wedi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–gyda </a:t>
            </a:r>
            <a:r>
              <a:rPr lang="en-GB" dirty="0" err="1">
                <a:latin typeface="Arial" panose="020B0604020202020204" pitchFamily="34" charset="0"/>
                <a:cs typeface="Arial" panose="020B0604020202020204" pitchFamily="34" charset="0"/>
              </a:rPr>
              <a:t>chwestiynau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ffocws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Gwiriwch</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hunan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lên-ladrad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Peidiwch</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chopïo'r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aseiniad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enghreifftiol</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11959" y="1656413"/>
            <a:ext cx="5198165" cy="3046425"/>
          </a:xfrm>
        </p:spPr>
        <p:txBody>
          <a:bodyPr>
            <a:noAutofit/>
          </a:bodyPr>
          <a:lstStyle/>
          <a:p>
            <a:r>
              <a:rPr lang="en-GB" dirty="0">
                <a:solidFill>
                  <a:srgbClr val="0070C0"/>
                </a:solidFill>
                <a:latin typeface="Arial" panose="020B0604020202020204" pitchFamily="34" charset="0"/>
                <a:cs typeface="Arial" panose="020B0604020202020204" pitchFamily="34" charset="0"/>
              </a:rPr>
              <a:t>Additional 10% = 4400words less 3600</a:t>
            </a:r>
          </a:p>
          <a:p>
            <a:r>
              <a:rPr lang="en-GB" dirty="0">
                <a:solidFill>
                  <a:srgbClr val="0070C0"/>
                </a:solidFill>
                <a:latin typeface="Arial" panose="020B0604020202020204" pitchFamily="34" charset="0"/>
                <a:cs typeface="Arial" panose="020B0604020202020204" pitchFamily="34" charset="0"/>
              </a:rPr>
              <a:t>Tutorials - please book with your lecturer</a:t>
            </a:r>
          </a:p>
          <a:p>
            <a:r>
              <a:rPr lang="en-GB" dirty="0">
                <a:solidFill>
                  <a:srgbClr val="0070C0"/>
                </a:solidFill>
                <a:latin typeface="Arial" panose="020B0604020202020204" pitchFamily="34" charset="0"/>
                <a:cs typeface="Arial" panose="020B0604020202020204" pitchFamily="34" charset="0"/>
              </a:rPr>
              <a:t>Bring focused questions to your tutorial – come prepared.</a:t>
            </a:r>
          </a:p>
          <a:p>
            <a:r>
              <a:rPr lang="en-GB" dirty="0">
                <a:solidFill>
                  <a:srgbClr val="0070C0"/>
                </a:solidFill>
                <a:latin typeface="Arial" panose="020B0604020202020204" pitchFamily="34" charset="0"/>
                <a:cs typeface="Arial" panose="020B0604020202020204" pitchFamily="34" charset="0"/>
              </a:rPr>
              <a:t>Check for self plagiarism </a:t>
            </a:r>
          </a:p>
          <a:p>
            <a:r>
              <a:rPr lang="en-GB" dirty="0">
                <a:solidFill>
                  <a:srgbClr val="0070C0"/>
                </a:solidFill>
                <a:latin typeface="Arial" panose="020B0604020202020204" pitchFamily="34" charset="0"/>
                <a:cs typeface="Arial" panose="020B0604020202020204" pitchFamily="34" charset="0"/>
              </a:rPr>
              <a:t>Do not copy the </a:t>
            </a:r>
            <a:r>
              <a:rPr lang="en-GB">
                <a:solidFill>
                  <a:srgbClr val="0070C0"/>
                </a:solidFill>
                <a:latin typeface="Arial" panose="020B0604020202020204" pitchFamily="34" charset="0"/>
                <a:cs typeface="Arial" panose="020B0604020202020204" pitchFamily="34" charset="0"/>
              </a:rPr>
              <a:t>exemplar assignment</a:t>
            </a:r>
            <a:r>
              <a:rPr lang="en-GB"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541283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2AFD-9F93-4CF0-AFFE-13540914236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Moodle</a:t>
            </a:r>
          </a:p>
        </p:txBody>
      </p:sp>
      <p:sp>
        <p:nvSpPr>
          <p:cNvPr id="3" name="Content Placeholder 2">
            <a:extLst>
              <a:ext uri="{FF2B5EF4-FFF2-40B4-BE49-F238E27FC236}">
                <a16:creationId xmlns:a16="http://schemas.microsoft.com/office/drawing/2014/main" id="{51414D80-457C-4642-B923-A85A9986BD3F}"/>
              </a:ext>
            </a:extLst>
          </p:cNvPr>
          <p:cNvSpPr>
            <a:spLocks noGrp="1"/>
          </p:cNvSpPr>
          <p:nvPr>
            <p:ph sz="half" idx="1"/>
          </p:nvPr>
        </p:nvSpPr>
        <p:spPr/>
        <p:txBody>
          <a:bodyPr>
            <a:normAutofit/>
          </a:bodyPr>
          <a:lstStyle/>
          <a:p>
            <a:pPr marL="0" indent="0">
              <a:buNone/>
            </a:pPr>
            <a:r>
              <a:rPr lang="en-GB" sz="3200" dirty="0" err="1">
                <a:latin typeface="Arial" panose="020B0604020202020204" pitchFamily="34" charset="0"/>
                <a:cs typeface="Arial" panose="020B0604020202020204" pitchFamily="34" charset="0"/>
              </a:rPr>
              <a:t>Cofiwch</a:t>
            </a:r>
            <a:r>
              <a:rPr lang="en-GB" sz="3200" dirty="0">
                <a:latin typeface="Arial" panose="020B0604020202020204" pitchFamily="34" charset="0"/>
                <a:cs typeface="Arial" panose="020B0604020202020204" pitchFamily="34" charset="0"/>
              </a:rPr>
              <a:t> am y </a:t>
            </a:r>
            <a:r>
              <a:rPr lang="en-GB" sz="3200" dirty="0" err="1">
                <a:latin typeface="Arial" panose="020B0604020202020204" pitchFamily="34" charset="0"/>
                <a:cs typeface="Arial" panose="020B0604020202020204" pitchFamily="34" charset="0"/>
              </a:rPr>
              <a:t>darllen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eang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chi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Moodle:</a:t>
            </a:r>
          </a:p>
          <a:p>
            <a:r>
              <a:rPr lang="en-GB" sz="3200" dirty="0" err="1">
                <a:latin typeface="Arial" panose="020B0604020202020204" pitchFamily="34" charset="0"/>
                <a:cs typeface="Arial" panose="020B0604020202020204" pitchFamily="34" charset="0"/>
              </a:rPr>
              <a:t>Darlithoedd</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Darllen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ychwanegol</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Leganto – </a:t>
            </a:r>
            <a:r>
              <a:rPr lang="en-GB" sz="3200" dirty="0" err="1">
                <a:latin typeface="Arial" panose="020B0604020202020204" pitchFamily="34" charset="0"/>
                <a:cs typeface="Arial" panose="020B0604020202020204" pitchFamily="34" charset="0"/>
              </a:rPr>
              <a:t>rhestr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ddarllen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ar-lein</a:t>
            </a:r>
            <a:endParaRPr lang="en-GB" sz="3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DD359C8-DF34-42E6-8E9E-0731C35BE877}"/>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Remember about all the reading that is available to you on Moodle:</a:t>
            </a:r>
          </a:p>
          <a:p>
            <a:r>
              <a:rPr lang="en-GB" sz="3200" dirty="0">
                <a:solidFill>
                  <a:srgbClr val="0070C0"/>
                </a:solidFill>
                <a:latin typeface="Arial" panose="020B0604020202020204" pitchFamily="34" charset="0"/>
                <a:cs typeface="Arial" panose="020B0604020202020204" pitchFamily="34" charset="0"/>
              </a:rPr>
              <a:t>Lectures</a:t>
            </a:r>
          </a:p>
          <a:p>
            <a:r>
              <a:rPr lang="en-GB" sz="3200" dirty="0">
                <a:solidFill>
                  <a:srgbClr val="0070C0"/>
                </a:solidFill>
                <a:latin typeface="Arial" panose="020B0604020202020204" pitchFamily="34" charset="0"/>
                <a:cs typeface="Arial" panose="020B0604020202020204" pitchFamily="34" charset="0"/>
              </a:rPr>
              <a:t>Additional reading</a:t>
            </a:r>
          </a:p>
          <a:p>
            <a:r>
              <a:rPr lang="en-GB" sz="3200" dirty="0">
                <a:solidFill>
                  <a:srgbClr val="0070C0"/>
                </a:solidFill>
                <a:latin typeface="Arial" panose="020B0604020202020204" pitchFamily="34" charset="0"/>
                <a:cs typeface="Arial" panose="020B0604020202020204" pitchFamily="34" charset="0"/>
              </a:rPr>
              <a:t>Leganto - online reading list</a:t>
            </a:r>
          </a:p>
        </p:txBody>
      </p:sp>
    </p:spTree>
    <p:extLst>
      <p:ext uri="{BB962C8B-B14F-4D97-AF65-F5344CB8AC3E}">
        <p14:creationId xmlns:p14="http://schemas.microsoft.com/office/powerpoint/2010/main" val="4110314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B396-0770-4F6F-935E-88ECD27B9E36}"/>
              </a:ext>
            </a:extLst>
          </p:cNvPr>
          <p:cNvSpPr>
            <a:spLocks noGrp="1"/>
          </p:cNvSpPr>
          <p:nvPr>
            <p:ph type="title"/>
          </p:nvPr>
        </p:nvSpPr>
        <p:spPr/>
        <p:txBody>
          <a:bodyPr>
            <a:normAutofit/>
          </a:bodyPr>
          <a:lstStyle/>
          <a:p>
            <a:r>
              <a:rPr lang="en-GB" sz="4800" dirty="0" err="1">
                <a:latin typeface="Arial" panose="020B0604020202020204" pitchFamily="34" charset="0"/>
                <a:cs typeface="Arial" panose="020B0604020202020204" pitchFamily="34" charset="0"/>
              </a:rPr>
              <a:t>Brêc</a:t>
            </a:r>
            <a:r>
              <a:rPr lang="en-GB" sz="4800" dirty="0">
                <a:latin typeface="Arial" panose="020B0604020202020204" pitchFamily="34" charset="0"/>
                <a:cs typeface="Arial" panose="020B0604020202020204" pitchFamily="34" charset="0"/>
              </a:rPr>
              <a:t>/Break</a:t>
            </a:r>
          </a:p>
        </p:txBody>
      </p:sp>
      <p:sp>
        <p:nvSpPr>
          <p:cNvPr id="3" name="Content Placeholder 2">
            <a:extLst>
              <a:ext uri="{FF2B5EF4-FFF2-40B4-BE49-F238E27FC236}">
                <a16:creationId xmlns:a16="http://schemas.microsoft.com/office/drawing/2014/main" id="{A0CD1211-BBBE-41EC-A4CF-A743865ED374}"/>
              </a:ext>
            </a:extLst>
          </p:cNvPr>
          <p:cNvSpPr>
            <a:spLocks noGrp="1"/>
          </p:cNvSpPr>
          <p:nvPr>
            <p:ph sz="half" idx="1"/>
          </p:nvPr>
        </p:nvSpPr>
        <p:spPr>
          <a:xfrm>
            <a:off x="310552" y="1825625"/>
            <a:ext cx="5486400" cy="3798798"/>
          </a:xfrm>
        </p:spPr>
        <p:txBody>
          <a:bodyPr>
            <a:normAutofit/>
          </a:bodyPr>
          <a:lstStyle/>
          <a:p>
            <a:pPr marL="0" indent="0">
              <a:buNone/>
            </a:pPr>
            <a:r>
              <a:rPr lang="en-GB" sz="4800" dirty="0" err="1">
                <a:latin typeface="Arial" panose="020B0604020202020204" pitchFamily="34" charset="0"/>
                <a:cs typeface="Arial" panose="020B0604020202020204" pitchFamily="34" charset="0"/>
              </a:rPr>
              <a:t>Unrhyw</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gwestiwn</a:t>
            </a:r>
            <a:r>
              <a:rPr lang="en-GB" sz="4800" dirty="0">
                <a:latin typeface="Arial" panose="020B0604020202020204" pitchFamily="34" charset="0"/>
                <a:cs typeface="Arial" panose="020B0604020202020204" pitchFamily="34" charset="0"/>
              </a:rPr>
              <a:t> mor belled?</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err="1">
                <a:latin typeface="Arial" panose="020B0604020202020204" pitchFamily="34" charset="0"/>
                <a:cs typeface="Arial" panose="020B0604020202020204" pitchFamily="34" charset="0"/>
              </a:rPr>
              <a:t>Ymlaen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i</a:t>
            </a:r>
            <a:r>
              <a:rPr lang="en-GB" sz="4800" dirty="0">
                <a:latin typeface="Arial" panose="020B0604020202020204" pitchFamily="34" charset="0"/>
                <a:cs typeface="Arial" panose="020B0604020202020204" pitchFamily="34" charset="0"/>
              </a:rPr>
              <a:t> </a:t>
            </a:r>
          </a:p>
          <a:p>
            <a:pPr marL="0" indent="0">
              <a:buNone/>
            </a:pPr>
            <a:r>
              <a:rPr lang="en-GB" sz="4800" dirty="0" err="1">
                <a:latin typeface="Arial" panose="020B0604020202020204" pitchFamily="34" charset="0"/>
                <a:cs typeface="Arial" panose="020B0604020202020204" pitchFamily="34" charset="0"/>
              </a:rPr>
              <a:t>Ddarlith</a:t>
            </a:r>
            <a:r>
              <a:rPr lang="en-GB" sz="4800" dirty="0">
                <a:latin typeface="Arial" panose="020B0604020202020204" pitchFamily="34" charset="0"/>
                <a:cs typeface="Arial" panose="020B0604020202020204" pitchFamily="34" charset="0"/>
              </a:rPr>
              <a:t> 2 </a:t>
            </a:r>
          </a:p>
        </p:txBody>
      </p:sp>
      <p:sp>
        <p:nvSpPr>
          <p:cNvPr id="4" name="Content Placeholder 3">
            <a:extLst>
              <a:ext uri="{FF2B5EF4-FFF2-40B4-BE49-F238E27FC236}">
                <a16:creationId xmlns:a16="http://schemas.microsoft.com/office/drawing/2014/main" id="{7655A014-F21A-4746-9375-2284BF184513}"/>
              </a:ext>
            </a:extLst>
          </p:cNvPr>
          <p:cNvSpPr>
            <a:spLocks noGrp="1"/>
          </p:cNvSpPr>
          <p:nvPr>
            <p:ph sz="half" idx="2"/>
          </p:nvPr>
        </p:nvSpPr>
        <p:spPr>
          <a:xfrm>
            <a:off x="6711350" y="1825625"/>
            <a:ext cx="5170097" cy="4351338"/>
          </a:xfrm>
        </p:spPr>
        <p:txBody>
          <a:bodyPr>
            <a:normAutofit/>
          </a:bodyPr>
          <a:lstStyle/>
          <a:p>
            <a:pPr marL="0" indent="0">
              <a:buNone/>
            </a:pPr>
            <a:r>
              <a:rPr lang="en-GB" sz="4800" dirty="0">
                <a:latin typeface="Arial" panose="020B0604020202020204" pitchFamily="34" charset="0"/>
                <a:cs typeface="Arial" panose="020B0604020202020204" pitchFamily="34" charset="0"/>
              </a:rPr>
              <a:t>Any questions so far?</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Onto Lecture 2</a:t>
            </a:r>
          </a:p>
        </p:txBody>
      </p:sp>
    </p:spTree>
    <p:extLst>
      <p:ext uri="{BB962C8B-B14F-4D97-AF65-F5344CB8AC3E}">
        <p14:creationId xmlns:p14="http://schemas.microsoft.com/office/powerpoint/2010/main" val="32887210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5" ma:contentTypeDescription="Create a new document." ma:contentTypeScope="" ma:versionID="5845f045a99b255c8910f1b115e31ea7">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3aeed0ef1fa2194c8d3c89c385b31086"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87BE9C-0624-42CC-97C9-67A31BCCD7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90B9F4-2F49-4D63-B6BF-61728E4EEC4F}">
  <ds:schemaRefs>
    <ds:schemaRef ds:uri="http://schemas.openxmlformats.org/package/2006/metadata/core-properties"/>
    <ds:schemaRef ds:uri="http://www.w3.org/XML/1998/namespace"/>
    <ds:schemaRef ds:uri="http://schemas.microsoft.com/office/2006/documentManagement/types"/>
    <ds:schemaRef ds:uri="dd7bbc2b-1d05-4a2b-aef3-b6f0207d1649"/>
    <ds:schemaRef ds:uri="http://purl.org/dc/terms/"/>
    <ds:schemaRef ds:uri="d6f7a6e2-a2bb-432a-b406-760b1b1769a2"/>
    <ds:schemaRef ds:uri="http://purl.org/dc/elements/1.1/"/>
    <ds:schemaRef ds:uri="http://schemas.microsoft.com/office/2006/metadata/properties"/>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6DA4A721-350B-4ADF-A5B0-1D65973FBC40}">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133</TotalTime>
  <Words>2232</Words>
  <Application>Microsoft Office PowerPoint</Application>
  <PresentationFormat>Widescreen</PresentationFormat>
  <Paragraphs>219</Paragraphs>
  <Slides>23</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vt:lpstr>
      <vt:lpstr>Calibri</vt:lpstr>
      <vt:lpstr>Lucida Sans</vt:lpstr>
      <vt:lpstr>Symbol</vt:lpstr>
      <vt:lpstr>Times New Roman</vt:lpstr>
      <vt:lpstr>Office Theme</vt:lpstr>
      <vt:lpstr>PowerPoint Presentation</vt:lpstr>
      <vt:lpstr>         ECEY6009/C   Arweinyddiaeth Gatalytig: hawliau, gwydnwch a newid cymdeithasol  Catalytic Leadership: rights, resilience and social change  Darlith 1 – Introduction to the module  Lecture 1 – Cyflwyniad i’r modiwl      </vt:lpstr>
      <vt:lpstr>Deilliannau Dysgu</vt:lpstr>
      <vt:lpstr>Learning Outcomes</vt:lpstr>
      <vt:lpstr>Gofynion lefel 6 Level 6 requirements</vt:lpstr>
      <vt:lpstr>Adnoddau Resources</vt:lpstr>
      <vt:lpstr>Sgiliau Cyflogadwyedd/Trosglwyddadwy Employability/Transferable Skills</vt:lpstr>
      <vt:lpstr>Aseiniad  Assessment</vt:lpstr>
      <vt:lpstr>Y Dasg</vt:lpstr>
      <vt:lpstr>The Task</vt:lpstr>
      <vt:lpstr>Meini Prawf                         Marking Criteria</vt:lpstr>
      <vt:lpstr>Rhan 1 o 3  30 marc     Part 1 of 3  30 marks</vt:lpstr>
      <vt:lpstr>Cymorth strwythur ar gyfer adran 1</vt:lpstr>
      <vt:lpstr>Structure support for section 1</vt:lpstr>
      <vt:lpstr>Rhan 2 o 3 -30 marc       Part 2 of 3  -30 marks</vt:lpstr>
      <vt:lpstr>Cymorth strwythur ar gyfer adran 2</vt:lpstr>
      <vt:lpstr>Structure support for section 2</vt:lpstr>
      <vt:lpstr>Rhan 3 o 3                    Part 3 of 3</vt:lpstr>
      <vt:lpstr>Cymorth strwythur ar gyfer adran 3</vt:lpstr>
      <vt:lpstr>Structure support for section 3</vt:lpstr>
      <vt:lpstr>Pwysig: Rhai pwyntiau ychwanegol Important: Some additional points</vt:lpstr>
      <vt:lpstr>Moodle</vt:lpstr>
      <vt:lpstr>Brêc/Break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2</cp:revision>
  <dcterms:created xsi:type="dcterms:W3CDTF">2023-01-22T09:37:56Z</dcterms:created>
  <dcterms:modified xsi:type="dcterms:W3CDTF">2023-01-23T15:22:32Z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0x010100F79CC29ABECA4240AC0B18D52B09841D</vt:lpwstr>
  </property>
</Properties>
</file>