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sldIdLst>
    <p:sldId id="256" r:id="rId2"/>
    <p:sldId id="257" r:id="rId3"/>
    <p:sldId id="264" r:id="rId4"/>
    <p:sldId id="265" r:id="rId5"/>
    <p:sldId id="261" r:id="rId6"/>
    <p:sldId id="258" r:id="rId7"/>
    <p:sldId id="259" r:id="rId8"/>
    <p:sldId id="260" r:id="rId9"/>
    <p:sldId id="262" r:id="rId10"/>
    <p:sldId id="266" r:id="rId11"/>
    <p:sldId id="263"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86161"/>
    <a:srgbClr val="0051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0A179A-6A4C-2E6F-CCA7-ED2A5B3D7DD9}" v="590" dt="2025-06-13T21:37:20.285"/>
    <p1510:client id="{6EEB41AD-C16A-0F07-0C43-C6F143C1C6AD}" v="4604" dt="2025-06-13T16:55:39.5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C4270120-CDFC-48DE-A6EA-6DEEDD0E436A}" type="datetimeFigureOut">
              <a:rPr lang="en-US" dirty="0"/>
              <a:t>6/13/2025</a:t>
            </a:fld>
            <a:endParaRPr lang="en-US" dirty="0"/>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7200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A3C9FAAF-C467-4C93-8ECD-39AF5A14D498}" type="datetimeFigureOut">
              <a:rPr lang="en-US" dirty="0"/>
              <a:t>6/13/2025</a:t>
            </a:fld>
            <a:endParaRPr lang="en-US" dirty="0"/>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490463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E37E480-B2BA-4553-A144-61E7F75833ED}" type="datetimeFigureOut">
              <a:rPr lang="en-US" dirty="0"/>
              <a:t>6/13/2025</a:t>
            </a:fld>
            <a:endParaRPr lang="en-US" dirty="0"/>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983542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90E682A-6B53-4B08-AE4D-4C5E659103CC}" type="datetimeFigureOut">
              <a:rPr lang="en-US" dirty="0"/>
              <a:t>6/13/2025</a:t>
            </a:fld>
            <a:endParaRPr lang="en-US" dirty="0"/>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3811229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7C69F0F6-BEBB-4894-ABB2-75C5CBE0DDB9}" type="datetimeFigureOut">
              <a:rPr lang="en-US" dirty="0"/>
              <a:t>6/13/2025</a:t>
            </a:fld>
            <a:endParaRPr lang="en-US" dirty="0"/>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32846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8B3E9E5F-17D9-4A30-9DA3-64E46A6DF111}" type="datetimeFigureOut">
              <a:rPr lang="en-US" dirty="0"/>
              <a:t>6/13/2025</a:t>
            </a:fld>
            <a:endParaRPr lang="en-US" dirty="0"/>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8245855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033AC5F0-3BC3-4718-BCCA-24B5655EC864}" type="datetimeFigureOut">
              <a:rPr lang="en-US" dirty="0"/>
              <a:t>6/13/2025</a:t>
            </a:fld>
            <a:endParaRPr lang="en-US" dirty="0"/>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482489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9EB8BD81-465B-40F2-9A54-9DF3B12AF598}" type="datetimeFigureOut">
              <a:rPr lang="en-US" dirty="0"/>
              <a:t>6/13/2025</a:t>
            </a:fld>
            <a:endParaRPr lang="en-US" dirty="0"/>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7896054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noChangeAspect="1"/>
          </p:cNvSpPr>
          <p:nvPr>
            <p:ph type="pic" idx="1"/>
          </p:nvPr>
        </p:nvSpPr>
        <p:spPr>
          <a:xfrm>
            <a:off x="5334001" y="762000"/>
            <a:ext cx="5333999" cy="5334000"/>
          </a:xfrm>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F04B3CEF-64EF-4C43-9530-8E9CBFD2CAD1}" type="datetimeFigureOut">
              <a:rPr lang="en-US" dirty="0"/>
              <a:t>6/13/2025</a:t>
            </a:fld>
            <a:endParaRPr lang="en-US" dirty="0"/>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7892616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2A1F5BA7-0A17-4D30-9B66-E29324151C73}" type="datetimeFigureOut">
              <a:rPr lang="en-US" dirty="0"/>
              <a:t>6/13/2025</a:t>
            </a:fld>
            <a:endParaRPr lang="en-US" dirty="0"/>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1199401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76BEBB1B-D40A-4DB9-B3DE-BAAE675B83CD}" type="datetimeFigureOut">
              <a:rPr lang="en-US" dirty="0"/>
              <a:t>6/13/2025</a:t>
            </a:fld>
            <a:endParaRPr lang="en-US" dirty="0"/>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7606789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B70A3DFD-A535-46B2-84C1-61DC8B16A904}" type="datetimeFigureOut">
              <a:rPr lang="en-US" dirty="0"/>
              <a:t>6/13/2025</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196A61CA-0502-4EE4-9724-96EA822543E5}" type="slidenum">
              <a:rPr lang="en-US" dirty="0"/>
              <a:t>‹#›</a:t>
            </a:fld>
            <a:endParaRPr lang="en-US" dirty="0"/>
          </a:p>
        </p:txBody>
      </p:sp>
    </p:spTree>
    <p:extLst>
      <p:ext uri="{BB962C8B-B14F-4D97-AF65-F5344CB8AC3E}">
        <p14:creationId xmlns:p14="http://schemas.microsoft.com/office/powerpoint/2010/main" val="453184739"/>
      </p:ext>
    </p:extLst>
  </p:cSld>
  <p:clrMap bg1="dk1" tx1="lt1" bg2="dk2" tx2="lt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3840">
          <p15:clr>
            <a:srgbClr val="F26B43"/>
          </p15:clr>
        </p15:guide>
        <p15:guide id="3" pos="7200">
          <p15:clr>
            <a:srgbClr val="F26B43"/>
          </p15:clr>
        </p15:guide>
        <p15:guide id="4" pos="6720">
          <p15:clr>
            <a:srgbClr val="F26B43"/>
          </p15:clr>
        </p15:guide>
        <p15:guide id="16" pos="480">
          <p15:clr>
            <a:srgbClr val="F26B43"/>
          </p15:clr>
        </p15:guide>
        <p15:guide id="23" orient="horz"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uwaterloo.ca/future-students/missing-manual/student-life/10-challenges-you-may-encounter-university" TargetMode="External"/><Relationship Id="rId2" Type="http://schemas.openxmlformats.org/officeDocument/2006/relationships/hyperlink" Target="https://www.linkedin.com/pulse/time-management-key-success-higher-education-ulf-7ofrf" TargetMode="External"/><Relationship Id="rId1" Type="http://schemas.openxmlformats.org/officeDocument/2006/relationships/slideLayout" Target="../slideLayouts/slideLayout8.xml"/><Relationship Id="rId4" Type="http://schemas.openxmlformats.org/officeDocument/2006/relationships/hyperlink" Target="https://vocal.media/education/the-5-p-s-of-time-management-a-framework-for-succe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pic>
        <p:nvPicPr>
          <p:cNvPr id="4" name="Picture 3" descr="A clock breaking through the ground&#10;&#10;AI-generated content may be incorrect.">
            <a:extLst>
              <a:ext uri="{FF2B5EF4-FFF2-40B4-BE49-F238E27FC236}">
                <a16:creationId xmlns:a16="http://schemas.microsoft.com/office/drawing/2014/main" id="{48D41B05-80E5-E846-9211-3E8373FD27A1}"/>
              </a:ext>
            </a:extLst>
          </p:cNvPr>
          <p:cNvPicPr>
            <a:picLocks noChangeAspect="1"/>
          </p:cNvPicPr>
          <p:nvPr/>
        </p:nvPicPr>
        <p:blipFill>
          <a:blip r:embed="rId2"/>
          <a:srcRect t="16205" r="-1" b="9620"/>
          <a:stretch>
            <a:fillRect/>
          </a:stretch>
        </p:blipFill>
        <p:spPr>
          <a:xfrm>
            <a:off x="20" y="744"/>
            <a:ext cx="12191980" cy="5249546"/>
          </a:xfrm>
          <a:custGeom>
            <a:avLst/>
            <a:gdLst/>
            <a:ahLst/>
            <a:cxnLst/>
            <a:rect l="l" t="t" r="r" b="b"/>
            <a:pathLst>
              <a:path w="12192000" h="6858000">
                <a:moveTo>
                  <a:pt x="0" y="0"/>
                </a:moveTo>
                <a:lnTo>
                  <a:pt x="12192000" y="0"/>
                </a:lnTo>
                <a:lnTo>
                  <a:pt x="12192000" y="6858000"/>
                </a:lnTo>
                <a:lnTo>
                  <a:pt x="0" y="6858000"/>
                </a:lnTo>
                <a:close/>
              </a:path>
            </a:pathLst>
          </a:custGeom>
        </p:spPr>
      </p:pic>
      <p:pic>
        <p:nvPicPr>
          <p:cNvPr id="6" name="Picture 5" descr="A close up of a sign&#10;&#10;AI-generated content may be incorrect.">
            <a:extLst>
              <a:ext uri="{FF2B5EF4-FFF2-40B4-BE49-F238E27FC236}">
                <a16:creationId xmlns:a16="http://schemas.microsoft.com/office/drawing/2014/main" id="{92FC6504-2D92-A58E-4BD8-8CB63140257C}"/>
              </a:ext>
            </a:extLst>
          </p:cNvPr>
          <p:cNvPicPr>
            <a:picLocks noChangeAspect="1"/>
          </p:cNvPicPr>
          <p:nvPr/>
        </p:nvPicPr>
        <p:blipFill>
          <a:blip r:embed="rId3"/>
          <a:stretch>
            <a:fillRect/>
          </a:stretch>
        </p:blipFill>
        <p:spPr>
          <a:xfrm>
            <a:off x="129" y="5258186"/>
            <a:ext cx="12191741" cy="1613843"/>
          </a:xfrm>
          <a:prstGeom prst="rect">
            <a:avLst/>
          </a:prstGeom>
        </p:spPr>
      </p:pic>
      <p:sp>
        <p:nvSpPr>
          <p:cNvPr id="7" name="TextBox 6">
            <a:extLst>
              <a:ext uri="{FF2B5EF4-FFF2-40B4-BE49-F238E27FC236}">
                <a16:creationId xmlns:a16="http://schemas.microsoft.com/office/drawing/2014/main" id="{35CB24A2-AE02-0869-FA79-788FEF23DB47}"/>
              </a:ext>
            </a:extLst>
          </p:cNvPr>
          <p:cNvSpPr txBox="1"/>
          <p:nvPr/>
        </p:nvSpPr>
        <p:spPr>
          <a:xfrm>
            <a:off x="-5070" y="14955"/>
            <a:ext cx="57596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solidFill>
                  <a:srgbClr val="FFFF00"/>
                </a:solidFill>
              </a:rPr>
              <a:t>Lapusneanu</a:t>
            </a:r>
            <a:r>
              <a:rPr lang="en-GB" dirty="0">
                <a:solidFill>
                  <a:srgbClr val="FFFF00"/>
                </a:solidFill>
              </a:rPr>
              <a:t> Stefan-Emanuel</a:t>
            </a:r>
          </a:p>
        </p:txBody>
      </p:sp>
      <p:sp>
        <p:nvSpPr>
          <p:cNvPr id="8" name="TextBox 7">
            <a:extLst>
              <a:ext uri="{FF2B5EF4-FFF2-40B4-BE49-F238E27FC236}">
                <a16:creationId xmlns:a16="http://schemas.microsoft.com/office/drawing/2014/main" id="{622C9791-6FE1-A9D8-3D96-529782B52220}"/>
              </a:ext>
            </a:extLst>
          </p:cNvPr>
          <p:cNvSpPr txBox="1"/>
          <p:nvPr/>
        </p:nvSpPr>
        <p:spPr>
          <a:xfrm>
            <a:off x="10878545" y="16521"/>
            <a:ext cx="35607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solidFill>
                  <a:srgbClr val="FFFF00"/>
                </a:solidFill>
              </a:rPr>
              <a:t>Id:2324091</a:t>
            </a:r>
          </a:p>
        </p:txBody>
      </p:sp>
      <p:sp>
        <p:nvSpPr>
          <p:cNvPr id="22" name="TextBox 21">
            <a:extLst>
              <a:ext uri="{FF2B5EF4-FFF2-40B4-BE49-F238E27FC236}">
                <a16:creationId xmlns:a16="http://schemas.microsoft.com/office/drawing/2014/main" id="{26023ECF-A6C7-11D0-F39B-B21C65755F82}"/>
              </a:ext>
            </a:extLst>
          </p:cNvPr>
          <p:cNvSpPr txBox="1"/>
          <p:nvPr/>
        </p:nvSpPr>
        <p:spPr>
          <a:xfrm>
            <a:off x="3642454" y="4018289"/>
            <a:ext cx="471809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dirty="0">
                <a:solidFill>
                  <a:srgbClr val="FFFF00"/>
                </a:solidFill>
              </a:rPr>
              <a:t>Time Management</a:t>
            </a:r>
          </a:p>
        </p:txBody>
      </p:sp>
      <p:sp>
        <p:nvSpPr>
          <p:cNvPr id="23" name="TextBox 22">
            <a:extLst>
              <a:ext uri="{FF2B5EF4-FFF2-40B4-BE49-F238E27FC236}">
                <a16:creationId xmlns:a16="http://schemas.microsoft.com/office/drawing/2014/main" id="{FE001F68-A66B-7F17-1F03-1B8DAF9B446C}"/>
              </a:ext>
            </a:extLst>
          </p:cNvPr>
          <p:cNvSpPr txBox="1"/>
          <p:nvPr/>
        </p:nvSpPr>
        <p:spPr>
          <a:xfrm>
            <a:off x="235757" y="4774776"/>
            <a:ext cx="1195443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solidFill>
                  <a:srgbClr val="FFFF00"/>
                </a:solidFill>
                <a:ea typeface="+mn-lt"/>
                <a:cs typeface="+mn-lt"/>
              </a:rPr>
              <a:t>An Essential Skill for Students to Succeed in Higher Education </a:t>
            </a:r>
            <a:endParaRPr lang="en-US" sz="3200" dirty="0">
              <a:solidFill>
                <a:srgbClr val="FFFF00"/>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54BD9-2BB0-20BE-7063-5C7AA04697F8}"/>
              </a:ext>
            </a:extLst>
          </p:cNvPr>
          <p:cNvSpPr>
            <a:spLocks noGrp="1"/>
          </p:cNvSpPr>
          <p:nvPr>
            <p:ph type="title"/>
          </p:nvPr>
        </p:nvSpPr>
        <p:spPr>
          <a:xfrm>
            <a:off x="1429566" y="1079150"/>
            <a:ext cx="9238434" cy="823912"/>
          </a:xfrm>
        </p:spPr>
        <p:txBody>
          <a:bodyPr vert="horz" lIns="91440" tIns="45720" rIns="91440" bIns="45720" rtlCol="0" anchor="b">
            <a:normAutofit/>
          </a:bodyPr>
          <a:lstStyle/>
          <a:p>
            <a:r>
              <a:rPr lang="en-US" b="1" kern="1200" cap="all" spc="600" baseline="0">
                <a:latin typeface="+mj-lt"/>
                <a:ea typeface="+mj-ea"/>
                <a:cs typeface="+mj-cs"/>
              </a:rPr>
              <a:t>What does ''Time management'' mean?</a:t>
            </a:r>
          </a:p>
        </p:txBody>
      </p:sp>
      <p:sp>
        <p:nvSpPr>
          <p:cNvPr id="5" name="TextBox 4">
            <a:extLst>
              <a:ext uri="{FF2B5EF4-FFF2-40B4-BE49-F238E27FC236}">
                <a16:creationId xmlns:a16="http://schemas.microsoft.com/office/drawing/2014/main" id="{B7150C92-979D-B24A-5A2E-6FE8E4B804EE}"/>
              </a:ext>
            </a:extLst>
          </p:cNvPr>
          <p:cNvSpPr txBox="1"/>
          <p:nvPr/>
        </p:nvSpPr>
        <p:spPr>
          <a:xfrm>
            <a:off x="1429567" y="2013217"/>
            <a:ext cx="4495799" cy="704232"/>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spcBef>
                <a:spcPts val="1000"/>
              </a:spcBef>
              <a:buSzPct val="85000"/>
            </a:pPr>
            <a:r>
              <a:rPr lang="en-US" b="0" kern="1200" cap="all" spc="300" baseline="0">
                <a:latin typeface="+mj-lt"/>
                <a:ea typeface="+mn-ea"/>
                <a:cs typeface="+mn-cs"/>
              </a:rPr>
              <a:t>(Forsyth, 2019)</a:t>
            </a:r>
          </a:p>
        </p:txBody>
      </p:sp>
      <p:pic>
        <p:nvPicPr>
          <p:cNvPr id="6" name="Picture 5" descr="A person climbing a clock&#10;&#10;AI-generated content may be incorrect.">
            <a:extLst>
              <a:ext uri="{FF2B5EF4-FFF2-40B4-BE49-F238E27FC236}">
                <a16:creationId xmlns:a16="http://schemas.microsoft.com/office/drawing/2014/main" id="{04B70900-3103-B067-B4A7-96DBD9AD6868}"/>
              </a:ext>
            </a:extLst>
          </p:cNvPr>
          <p:cNvPicPr>
            <a:picLocks noChangeAspect="1"/>
          </p:cNvPicPr>
          <p:nvPr/>
        </p:nvPicPr>
        <p:blipFill>
          <a:blip r:embed="rId2"/>
          <a:stretch>
            <a:fillRect/>
          </a:stretch>
        </p:blipFill>
        <p:spPr>
          <a:xfrm>
            <a:off x="1429567" y="3080959"/>
            <a:ext cx="4495800" cy="2982081"/>
          </a:xfrm>
          <a:prstGeom prst="rect">
            <a:avLst/>
          </a:prstGeom>
          <a:noFill/>
        </p:spPr>
      </p:pic>
      <p:sp>
        <p:nvSpPr>
          <p:cNvPr id="4" name="TextBox 3">
            <a:extLst>
              <a:ext uri="{FF2B5EF4-FFF2-40B4-BE49-F238E27FC236}">
                <a16:creationId xmlns:a16="http://schemas.microsoft.com/office/drawing/2014/main" id="{7089FA1B-05DB-0892-61E6-7E9F5ECEBEA3}"/>
              </a:ext>
            </a:extLst>
          </p:cNvPr>
          <p:cNvSpPr txBox="1"/>
          <p:nvPr/>
        </p:nvSpPr>
        <p:spPr>
          <a:xfrm>
            <a:off x="6172200" y="2013215"/>
            <a:ext cx="4495800" cy="704233"/>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spcBef>
                <a:spcPts val="1000"/>
              </a:spcBef>
              <a:buSzPct val="85000"/>
            </a:pPr>
            <a:r>
              <a:rPr lang="en-US" b="0" kern="1200" cap="all" spc="300" baseline="0">
                <a:latin typeface="+mj-lt"/>
                <a:ea typeface="+mn-ea"/>
                <a:cs typeface="+mn-cs"/>
              </a:rPr>
              <a:t>Planing and organising your time</a:t>
            </a:r>
          </a:p>
        </p:txBody>
      </p:sp>
      <p:sp>
        <p:nvSpPr>
          <p:cNvPr id="3" name="Content Placeholder 2">
            <a:extLst>
              <a:ext uri="{FF2B5EF4-FFF2-40B4-BE49-F238E27FC236}">
                <a16:creationId xmlns:a16="http://schemas.microsoft.com/office/drawing/2014/main" id="{9027B37E-5F1C-FA30-9420-ABE3EC7A125E}"/>
              </a:ext>
            </a:extLst>
          </p:cNvPr>
          <p:cNvSpPr>
            <a:spLocks noGrp="1"/>
          </p:cNvSpPr>
          <p:nvPr>
            <p:ph sz="quarter" idx="4"/>
          </p:nvPr>
        </p:nvSpPr>
        <p:spPr>
          <a:xfrm>
            <a:off x="6172200" y="3048000"/>
            <a:ext cx="4495800" cy="3048000"/>
          </a:xfrm>
        </p:spPr>
        <p:txBody>
          <a:bodyPr vert="horz" lIns="91440" tIns="45720" rIns="91440" bIns="45720" rtlCol="0">
            <a:normAutofit/>
          </a:bodyPr>
          <a:lstStyle/>
          <a:p>
            <a:pPr marL="359410" indent="-359410"/>
            <a:r>
              <a:rPr lang="en-US" b="1"/>
              <a:t>Skills for good ''Time management''</a:t>
            </a:r>
          </a:p>
          <a:p>
            <a:pPr marL="359410" indent="-359410"/>
            <a:r>
              <a:rPr lang="en-US" b="1"/>
              <a:t>manage your own time</a:t>
            </a:r>
          </a:p>
          <a:p>
            <a:pPr marL="359410" indent="-359410"/>
            <a:r>
              <a:rPr lang="en-US" b="1"/>
              <a:t>plan our activities</a:t>
            </a:r>
          </a:p>
          <a:p>
            <a:pPr marL="359410" indent="-359410"/>
            <a:r>
              <a:rPr lang="en-US" b="1"/>
              <a:t>being responsible</a:t>
            </a:r>
          </a:p>
          <a:p>
            <a:pPr marL="359410" indent="-359410"/>
            <a:r>
              <a:rPr lang="en-US" b="1"/>
              <a:t>Being in time for different activities</a:t>
            </a:r>
          </a:p>
        </p:txBody>
      </p:sp>
      <p:sp>
        <p:nvSpPr>
          <p:cNvPr id="17" name="Date Placeholder 6">
            <a:extLst>
              <a:ext uri="{FF2B5EF4-FFF2-40B4-BE49-F238E27FC236}">
                <a16:creationId xmlns:a16="http://schemas.microsoft.com/office/drawing/2014/main" id="{CD19B5F1-0ECA-1820-D36F-D8CA84367D81}"/>
              </a:ext>
            </a:extLst>
          </p:cNvPr>
          <p:cNvSpPr>
            <a:spLocks noGrp="1"/>
          </p:cNvSpPr>
          <p:nvPr>
            <p:ph type="dt" sz="half" idx="10"/>
          </p:nvPr>
        </p:nvSpPr>
        <p:spPr>
          <a:xfrm rot="5400000">
            <a:off x="10471087" y="4891318"/>
            <a:ext cx="2673295" cy="365125"/>
          </a:xfrm>
        </p:spPr>
        <p:txBody>
          <a:bodyPr/>
          <a:lstStyle/>
          <a:p>
            <a:pPr>
              <a:spcAft>
                <a:spcPts val="600"/>
              </a:spcAft>
            </a:pPr>
            <a:fld id="{7E61A3FD-9C7F-4EA1-8498-D5C4BF4C0BE5}" type="datetime1">
              <a:pPr>
                <a:spcAft>
                  <a:spcPts val="600"/>
                </a:spcAft>
              </a:pPr>
              <a:t>6/13/2025</a:t>
            </a:fld>
            <a:endParaRPr lang="en-US"/>
          </a:p>
        </p:txBody>
      </p:sp>
      <p:sp>
        <p:nvSpPr>
          <p:cNvPr id="18" name="Footer Placeholder 7">
            <a:extLst>
              <a:ext uri="{FF2B5EF4-FFF2-40B4-BE49-F238E27FC236}">
                <a16:creationId xmlns:a16="http://schemas.microsoft.com/office/drawing/2014/main" id="{12E9AA1D-F7E3-525C-4536-B59E85C91F49}"/>
              </a:ext>
            </a:extLst>
          </p:cNvPr>
          <p:cNvSpPr>
            <a:spLocks noGrp="1"/>
          </p:cNvSpPr>
          <p:nvPr>
            <p:ph type="ftr" sz="quarter" idx="11"/>
          </p:nvPr>
        </p:nvSpPr>
        <p:spPr>
          <a:xfrm rot="5400000">
            <a:off x="10473021" y="1609893"/>
            <a:ext cx="2669427" cy="365125"/>
          </a:xfrm>
        </p:spPr>
        <p:txBody>
          <a:bodyPr/>
          <a:lstStyle/>
          <a:p>
            <a:pPr>
              <a:spcAft>
                <a:spcPts val="600"/>
              </a:spcAft>
            </a:pPr>
            <a:r>
              <a:rPr lang="en-US"/>
              <a:t>
              </a:t>
            </a:r>
          </a:p>
        </p:txBody>
      </p:sp>
      <p:sp>
        <p:nvSpPr>
          <p:cNvPr id="19" name="Slide Number Placeholder 8">
            <a:extLst>
              <a:ext uri="{FF2B5EF4-FFF2-40B4-BE49-F238E27FC236}">
                <a16:creationId xmlns:a16="http://schemas.microsoft.com/office/drawing/2014/main" id="{6A47079F-F004-4D70-E4E7-E3E737D7B223}"/>
              </a:ext>
            </a:extLst>
          </p:cNvPr>
          <p:cNvSpPr>
            <a:spLocks noGrp="1"/>
          </p:cNvSpPr>
          <p:nvPr>
            <p:ph type="sldNum" sz="quarter" idx="12"/>
          </p:nvPr>
        </p:nvSpPr>
        <p:spPr>
          <a:xfrm>
            <a:off x="11492908" y="3219853"/>
            <a:ext cx="629653" cy="429830"/>
          </a:xfrm>
        </p:spPr>
        <p:txBody>
          <a:bodyPr/>
          <a:lstStyle/>
          <a:p>
            <a:pPr>
              <a:spcAft>
                <a:spcPts val="600"/>
              </a:spcAft>
            </a:pPr>
            <a:fld id="{196A61CA-0502-4EE4-9724-96EA822543E5}" type="slidenum">
              <a:rPr lang="en-US" dirty="0"/>
              <a:pPr>
                <a:spcAft>
                  <a:spcPts val="600"/>
                </a:spcAft>
              </a:pPr>
              <a:t>2</a:t>
            </a:fld>
            <a:endParaRPr lang="en-US"/>
          </a:p>
        </p:txBody>
      </p:sp>
    </p:spTree>
    <p:extLst>
      <p:ext uri="{BB962C8B-B14F-4D97-AF65-F5344CB8AC3E}">
        <p14:creationId xmlns:p14="http://schemas.microsoft.com/office/powerpoint/2010/main" val="4182992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5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25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25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25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25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25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25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25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25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25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9D73C8A-00C6-585B-695E-3E0F7DA583BE}"/>
              </a:ext>
            </a:extLst>
          </p:cNvPr>
          <p:cNvSpPr txBox="1"/>
          <p:nvPr/>
        </p:nvSpPr>
        <p:spPr>
          <a:xfrm>
            <a:off x="1429566" y="1079150"/>
            <a:ext cx="9238434" cy="823912"/>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110000"/>
              </a:lnSpc>
              <a:spcBef>
                <a:spcPct val="0"/>
              </a:spcBef>
              <a:spcAft>
                <a:spcPts val="600"/>
              </a:spcAft>
            </a:pPr>
            <a:r>
              <a:rPr lang="en-US" sz="2200" b="1" kern="1200" cap="all" spc="600" baseline="0" dirty="0">
                <a:latin typeface="+mj-lt"/>
                <a:ea typeface="+mj-ea"/>
                <a:cs typeface="+mj-cs"/>
              </a:rPr>
              <a:t>How time management contribute </a:t>
            </a:r>
            <a:r>
              <a:rPr lang="en-US" sz="2200" b="1" cap="all" spc="600" dirty="0">
                <a:latin typeface="+mj-lt"/>
                <a:ea typeface="+mj-ea"/>
                <a:cs typeface="+mj-cs"/>
              </a:rPr>
              <a:t>students</a:t>
            </a:r>
            <a:r>
              <a:rPr lang="en-US" sz="2200" b="1" kern="1200" cap="all" spc="600" baseline="0" dirty="0">
                <a:latin typeface="+mj-lt"/>
                <a:ea typeface="+mj-ea"/>
                <a:cs typeface="+mj-cs"/>
              </a:rPr>
              <a:t> </a:t>
            </a:r>
            <a:r>
              <a:rPr lang="en-US" sz="2200" b="1" cap="all" spc="600" dirty="0">
                <a:latin typeface="+mj-lt"/>
                <a:ea typeface="+mj-ea"/>
                <a:cs typeface="+mj-cs"/>
              </a:rPr>
              <a:t>to </a:t>
            </a:r>
            <a:r>
              <a:rPr lang="en-US" sz="2200" b="1" cap="all" spc="600" dirty="0" err="1">
                <a:latin typeface="+mj-lt"/>
                <a:ea typeface="+mj-ea"/>
                <a:cs typeface="+mj-cs"/>
              </a:rPr>
              <a:t>succedd</a:t>
            </a:r>
            <a:r>
              <a:rPr lang="en-US" sz="2200" b="1" kern="1200" cap="all" spc="600" baseline="0" dirty="0">
                <a:latin typeface="+mj-lt"/>
                <a:ea typeface="+mj-ea"/>
                <a:cs typeface="+mj-cs"/>
              </a:rPr>
              <a:t> </a:t>
            </a:r>
          </a:p>
        </p:txBody>
      </p:sp>
      <p:sp>
        <p:nvSpPr>
          <p:cNvPr id="40" name="Text Placeholder 2">
            <a:extLst>
              <a:ext uri="{FF2B5EF4-FFF2-40B4-BE49-F238E27FC236}">
                <a16:creationId xmlns:a16="http://schemas.microsoft.com/office/drawing/2014/main" id="{FEBEC7F9-090C-6ED9-28CC-8D4EF2921DC5}"/>
              </a:ext>
            </a:extLst>
          </p:cNvPr>
          <p:cNvSpPr>
            <a:spLocks noGrp="1"/>
          </p:cNvSpPr>
          <p:nvPr>
            <p:ph type="body" idx="1"/>
          </p:nvPr>
        </p:nvSpPr>
        <p:spPr>
          <a:xfrm>
            <a:off x="1429567" y="2013217"/>
            <a:ext cx="4495799" cy="704232"/>
          </a:xfrm>
        </p:spPr>
        <p:txBody>
          <a:bodyPr>
            <a:normAutofit/>
          </a:bodyPr>
          <a:lstStyle/>
          <a:p>
            <a:r>
              <a:rPr lang="en-US" sz="2000" dirty="0">
                <a:solidFill>
                  <a:srgbClr val="E86161"/>
                </a:solidFill>
              </a:rPr>
              <a:t>Managing your time=success</a:t>
            </a:r>
          </a:p>
        </p:txBody>
      </p:sp>
      <p:pic>
        <p:nvPicPr>
          <p:cNvPr id="25" name="Content Placeholder 24" descr="A close-up of a hand holding a key&#10;&#10;AI-generated content may be incorrect.">
            <a:extLst>
              <a:ext uri="{FF2B5EF4-FFF2-40B4-BE49-F238E27FC236}">
                <a16:creationId xmlns:a16="http://schemas.microsoft.com/office/drawing/2014/main" id="{450CD65D-DBEC-547C-B790-020935C03BC2}"/>
              </a:ext>
            </a:extLst>
          </p:cNvPr>
          <p:cNvPicPr>
            <a:picLocks noGrp="1" noChangeAspect="1"/>
          </p:cNvPicPr>
          <p:nvPr>
            <p:ph sz="half" idx="2"/>
          </p:nvPr>
        </p:nvPicPr>
        <p:blipFill>
          <a:blip r:embed="rId2"/>
          <a:srcRect l="11647" r="20135" b="2"/>
          <a:stretch>
            <a:fillRect/>
          </a:stretch>
        </p:blipFill>
        <p:spPr>
          <a:xfrm>
            <a:off x="1429567" y="3048000"/>
            <a:ext cx="4495800" cy="3048000"/>
          </a:xfrm>
          <a:noFill/>
        </p:spPr>
      </p:pic>
      <p:sp>
        <p:nvSpPr>
          <p:cNvPr id="7" name="TextBox 6">
            <a:extLst>
              <a:ext uri="{FF2B5EF4-FFF2-40B4-BE49-F238E27FC236}">
                <a16:creationId xmlns:a16="http://schemas.microsoft.com/office/drawing/2014/main" id="{1D8E04ED-70D1-96E7-23C8-D52F84872BD9}"/>
              </a:ext>
            </a:extLst>
          </p:cNvPr>
          <p:cNvSpPr txBox="1"/>
          <p:nvPr/>
        </p:nvSpPr>
        <p:spPr>
          <a:xfrm>
            <a:off x="6172200" y="2013215"/>
            <a:ext cx="4495800" cy="704233"/>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spcBef>
                <a:spcPts val="1000"/>
              </a:spcBef>
              <a:buSzPct val="85000"/>
            </a:pPr>
            <a:r>
              <a:rPr lang="en-US" b="0" kern="1200" cap="all" spc="300" baseline="0">
                <a:latin typeface="+mj-lt"/>
                <a:ea typeface="+mn-ea"/>
                <a:cs typeface="+mn-cs"/>
              </a:rPr>
              <a:t>(Brackmann, 2025)</a:t>
            </a:r>
          </a:p>
        </p:txBody>
      </p:sp>
      <p:sp>
        <p:nvSpPr>
          <p:cNvPr id="27" name="TextBox 26">
            <a:extLst>
              <a:ext uri="{FF2B5EF4-FFF2-40B4-BE49-F238E27FC236}">
                <a16:creationId xmlns:a16="http://schemas.microsoft.com/office/drawing/2014/main" id="{A26DD485-BCA9-7D56-F1E6-4798C0CDC89A}"/>
              </a:ext>
            </a:extLst>
          </p:cNvPr>
          <p:cNvSpPr txBox="1"/>
          <p:nvPr/>
        </p:nvSpPr>
        <p:spPr>
          <a:xfrm>
            <a:off x="6172200" y="3048000"/>
            <a:ext cx="4495800" cy="304800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74320" indent="-274320">
              <a:lnSpc>
                <a:spcPct val="120000"/>
              </a:lnSpc>
              <a:spcBef>
                <a:spcPts val="1000"/>
              </a:spcBef>
              <a:buSzPct val="85000"/>
              <a:buFont typeface="Arial" panose="020B0604020202020204" pitchFamily="34" charset="0"/>
              <a:buChar char="•"/>
            </a:pPr>
            <a:r>
              <a:rPr lang="en-US" sz="1000"/>
              <a:t>Effective time management is crucial for a student's success. It helps students to balance their social, family, personal, work and academic life. Through increasing productivity, reducing stress and allocating time for each task.</a:t>
            </a:r>
          </a:p>
          <a:p>
            <a:pPr marL="274320" indent="-274320">
              <a:lnSpc>
                <a:spcPct val="120000"/>
              </a:lnSpc>
              <a:spcBef>
                <a:spcPts val="1000"/>
              </a:spcBef>
              <a:buSzPct val="85000"/>
              <a:buFont typeface="Arial" panose="020B0604020202020204" pitchFamily="34" charset="0"/>
              <a:buChar char="•"/>
            </a:pPr>
            <a:endParaRPr lang="en-US" sz="1000"/>
          </a:p>
          <a:p>
            <a:pPr marL="274320" indent="-274320">
              <a:lnSpc>
                <a:spcPct val="120000"/>
              </a:lnSpc>
              <a:spcBef>
                <a:spcPts val="1000"/>
              </a:spcBef>
              <a:buSzPct val="85000"/>
              <a:buFont typeface="Arial" panose="020B0604020202020204" pitchFamily="34" charset="0"/>
              <a:buChar char="•"/>
            </a:pPr>
            <a:r>
              <a:rPr lang="en-US" sz="1000"/>
              <a:t>Research shows just how important effective management is for students:</a:t>
            </a:r>
          </a:p>
          <a:p>
            <a:pPr marL="274320" indent="-274320">
              <a:lnSpc>
                <a:spcPct val="120000"/>
              </a:lnSpc>
              <a:spcBef>
                <a:spcPts val="1000"/>
              </a:spcBef>
              <a:buSzPct val="85000"/>
              <a:buFont typeface="Arial" panose="020B0604020202020204" pitchFamily="34" charset="0"/>
              <a:buChar char="•"/>
            </a:pPr>
            <a:r>
              <a:rPr lang="en-US" sz="1000"/>
              <a:t>Problems with time management contribute to 30% of the dropout rate.</a:t>
            </a:r>
          </a:p>
          <a:p>
            <a:pPr marL="274320" indent="-274320">
              <a:lnSpc>
                <a:spcPct val="120000"/>
              </a:lnSpc>
              <a:spcBef>
                <a:spcPts val="1000"/>
              </a:spcBef>
              <a:buSzPct val="85000"/>
              <a:buFont typeface="Arial" panose="020B0604020202020204" pitchFamily="34" charset="0"/>
              <a:buChar char="•"/>
            </a:pPr>
            <a:r>
              <a:rPr lang="en-US" sz="1000"/>
              <a:t>Burnout is experienced by 42% of students due to bad time distribution.</a:t>
            </a:r>
          </a:p>
          <a:p>
            <a:pPr marL="274320" indent="-274320">
              <a:lnSpc>
                <a:spcPct val="120000"/>
              </a:lnSpc>
              <a:spcBef>
                <a:spcPts val="1000"/>
              </a:spcBef>
              <a:buSzPct val="85000"/>
              <a:buFont typeface="Arial" panose="020B0604020202020204" pitchFamily="34" charset="0"/>
              <a:buChar char="•"/>
            </a:pPr>
            <a:r>
              <a:rPr lang="en-US" sz="1000"/>
              <a:t>Students with good time management skills are 53% more likely to achieve higher grades.</a:t>
            </a:r>
          </a:p>
        </p:txBody>
      </p:sp>
      <p:sp>
        <p:nvSpPr>
          <p:cNvPr id="29" name="Date Placeholder 6">
            <a:extLst>
              <a:ext uri="{FF2B5EF4-FFF2-40B4-BE49-F238E27FC236}">
                <a16:creationId xmlns:a16="http://schemas.microsoft.com/office/drawing/2014/main" id="{A1975858-0158-645F-A546-F25B4B47E381}"/>
              </a:ext>
            </a:extLst>
          </p:cNvPr>
          <p:cNvSpPr>
            <a:spLocks noGrp="1"/>
          </p:cNvSpPr>
          <p:nvPr>
            <p:ph type="dt" sz="half" idx="10"/>
          </p:nvPr>
        </p:nvSpPr>
        <p:spPr>
          <a:xfrm rot="5400000">
            <a:off x="10471087" y="4891318"/>
            <a:ext cx="2673295" cy="365125"/>
          </a:xfrm>
        </p:spPr>
        <p:txBody>
          <a:bodyPr vert="horz" lIns="91440" tIns="45720" rIns="91440" bIns="45720" rtlCol="0" anchor="ctr">
            <a:normAutofit/>
          </a:bodyPr>
          <a:lstStyle/>
          <a:p>
            <a:pPr>
              <a:spcAft>
                <a:spcPts val="600"/>
              </a:spcAft>
            </a:pPr>
            <a:fld id="{821D15FB-3649-4B28-AEC9-05CDD9442AC6}" type="datetime1">
              <a:rPr lang="en-US"/>
              <a:pPr>
                <a:spcAft>
                  <a:spcPts val="600"/>
                </a:spcAft>
              </a:pPr>
              <a:t>6/13/2025</a:t>
            </a:fld>
            <a:endParaRPr lang="en-US"/>
          </a:p>
        </p:txBody>
      </p:sp>
      <p:sp>
        <p:nvSpPr>
          <p:cNvPr id="18" name="Footer Placeholder 7">
            <a:extLst>
              <a:ext uri="{FF2B5EF4-FFF2-40B4-BE49-F238E27FC236}">
                <a16:creationId xmlns:a16="http://schemas.microsoft.com/office/drawing/2014/main" id="{33581629-22C8-0441-16BC-0AE03999EE48}"/>
              </a:ext>
            </a:extLst>
          </p:cNvPr>
          <p:cNvSpPr>
            <a:spLocks noGrp="1"/>
          </p:cNvSpPr>
          <p:nvPr>
            <p:ph type="ftr" sz="quarter" idx="11"/>
          </p:nvPr>
        </p:nvSpPr>
        <p:spPr>
          <a:xfrm rot="5400000">
            <a:off x="10473021" y="1609893"/>
            <a:ext cx="2669427" cy="365125"/>
          </a:xfrm>
        </p:spPr>
        <p:txBody>
          <a:bodyPr vert="horz" lIns="91440" tIns="45720" rIns="91440" bIns="45720" rtlCol="0" anchor="ctr">
            <a:normAutofit/>
          </a:bodyPr>
          <a:lstStyle/>
          <a:p>
            <a:pPr>
              <a:lnSpc>
                <a:spcPct val="90000"/>
              </a:lnSpc>
              <a:spcAft>
                <a:spcPts val="600"/>
              </a:spcAft>
            </a:pPr>
            <a:r>
              <a:rPr lang="en-US" b="1" kern="1200" cap="all" spc="300" baseline="0">
                <a:latin typeface="+mn-lt"/>
                <a:ea typeface="+mn-ea"/>
                <a:cs typeface="+mn-cs"/>
              </a:rPr>
              <a:t>
              </a:t>
            </a:r>
          </a:p>
        </p:txBody>
      </p:sp>
      <p:sp>
        <p:nvSpPr>
          <p:cNvPr id="30" name="Slide Number Placeholder 8">
            <a:extLst>
              <a:ext uri="{FF2B5EF4-FFF2-40B4-BE49-F238E27FC236}">
                <a16:creationId xmlns:a16="http://schemas.microsoft.com/office/drawing/2014/main" id="{CB89F5DD-A1A7-816C-8FE1-BCE6226D2B9E}"/>
              </a:ext>
            </a:extLst>
          </p:cNvPr>
          <p:cNvSpPr>
            <a:spLocks noGrp="1"/>
          </p:cNvSpPr>
          <p:nvPr>
            <p:ph type="sldNum" sz="quarter" idx="12"/>
          </p:nvPr>
        </p:nvSpPr>
        <p:spPr>
          <a:xfrm>
            <a:off x="11492908" y="3219853"/>
            <a:ext cx="629653" cy="429830"/>
          </a:xfrm>
        </p:spPr>
        <p:txBody>
          <a:bodyPr vert="horz" lIns="91440" tIns="45720" rIns="91440" bIns="45720" rtlCol="0" anchor="ctr">
            <a:normAutofit/>
          </a:bodyPr>
          <a:lstStyle/>
          <a:p>
            <a:pPr>
              <a:spcAft>
                <a:spcPts val="600"/>
              </a:spcAft>
            </a:pPr>
            <a:fld id="{196A61CA-0502-4EE4-9724-96EA822543E5}" type="slidenum">
              <a:rPr lang="en-US" dirty="0"/>
              <a:pPr>
                <a:spcAft>
                  <a:spcPts val="600"/>
                </a:spcAft>
              </a:pPr>
              <a:t>3</a:t>
            </a:fld>
            <a:endParaRPr lang="en-US"/>
          </a:p>
        </p:txBody>
      </p:sp>
    </p:spTree>
    <p:extLst>
      <p:ext uri="{BB962C8B-B14F-4D97-AF65-F5344CB8AC3E}">
        <p14:creationId xmlns:p14="http://schemas.microsoft.com/office/powerpoint/2010/main" val="8009306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C3D29A-68FD-34C3-D276-CA6DD7F98540}"/>
              </a:ext>
            </a:extLst>
          </p:cNvPr>
          <p:cNvSpPr txBox="1"/>
          <p:nvPr/>
        </p:nvSpPr>
        <p:spPr>
          <a:xfrm>
            <a:off x="2109448" y="408327"/>
            <a:ext cx="797941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solidFill>
                  <a:srgbClr val="E86161"/>
                </a:solidFill>
              </a:rPr>
              <a:t>Common challenges that students face</a:t>
            </a:r>
          </a:p>
        </p:txBody>
      </p:sp>
      <p:sp>
        <p:nvSpPr>
          <p:cNvPr id="8" name="TextBox 7">
            <a:extLst>
              <a:ext uri="{FF2B5EF4-FFF2-40B4-BE49-F238E27FC236}">
                <a16:creationId xmlns:a16="http://schemas.microsoft.com/office/drawing/2014/main" id="{8D574687-2571-64B6-711A-05928C3E1532}"/>
              </a:ext>
            </a:extLst>
          </p:cNvPr>
          <p:cNvSpPr txBox="1"/>
          <p:nvPr/>
        </p:nvSpPr>
        <p:spPr>
          <a:xfrm>
            <a:off x="901724" y="2041641"/>
            <a:ext cx="974883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Students face many challenges throughout their education. Students are extremely busy and have a lot to do in not a lot of time. Not only this but university students are often living by themselves for the first time so have to deal with the adjustment of independence.</a:t>
            </a:r>
          </a:p>
          <a:p>
            <a:endParaRPr lang="en-GB" dirty="0"/>
          </a:p>
          <a:p>
            <a:pPr marL="285750" indent="-285750">
              <a:buFont typeface="Calibri"/>
              <a:buChar char="-"/>
            </a:pPr>
            <a:endParaRPr lang="en-GB" dirty="0"/>
          </a:p>
          <a:p>
            <a:pPr marL="285750" indent="-285750">
              <a:buFont typeface="Calibri"/>
              <a:buChar char="-"/>
            </a:pPr>
            <a:endParaRPr lang="en-GB" dirty="0"/>
          </a:p>
          <a:p>
            <a:pPr marL="285750" indent="-285750">
              <a:buFont typeface="Calibri"/>
              <a:buChar char="-"/>
            </a:pPr>
            <a:endParaRPr lang="en-GB" dirty="0"/>
          </a:p>
        </p:txBody>
      </p:sp>
      <p:sp>
        <p:nvSpPr>
          <p:cNvPr id="9" name="TextBox 8">
            <a:extLst>
              <a:ext uri="{FF2B5EF4-FFF2-40B4-BE49-F238E27FC236}">
                <a16:creationId xmlns:a16="http://schemas.microsoft.com/office/drawing/2014/main" id="{18F53ADC-7D57-6E9E-953B-68C24D169CBC}"/>
              </a:ext>
            </a:extLst>
          </p:cNvPr>
          <p:cNvSpPr txBox="1"/>
          <p:nvPr/>
        </p:nvSpPr>
        <p:spPr>
          <a:xfrm>
            <a:off x="10693805" y="6220406"/>
            <a:ext cx="14029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(Erin, 2021)</a:t>
            </a:r>
            <a:endParaRPr lang="en-US" dirty="0"/>
          </a:p>
        </p:txBody>
      </p:sp>
      <p:sp>
        <p:nvSpPr>
          <p:cNvPr id="3" name="TextBox 2">
            <a:extLst>
              <a:ext uri="{FF2B5EF4-FFF2-40B4-BE49-F238E27FC236}">
                <a16:creationId xmlns:a16="http://schemas.microsoft.com/office/drawing/2014/main" id="{704D7879-4D66-4D4B-5FAA-AE3675F0D03A}"/>
              </a:ext>
            </a:extLst>
          </p:cNvPr>
          <p:cNvSpPr txBox="1"/>
          <p:nvPr/>
        </p:nvSpPr>
        <p:spPr>
          <a:xfrm>
            <a:off x="903382" y="3150824"/>
            <a:ext cx="565532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Other common challenges that students face include:</a:t>
            </a:r>
            <a:endParaRPr lang="en-US" dirty="0"/>
          </a:p>
        </p:txBody>
      </p:sp>
      <p:sp>
        <p:nvSpPr>
          <p:cNvPr id="5" name="TextBox 4">
            <a:extLst>
              <a:ext uri="{FF2B5EF4-FFF2-40B4-BE49-F238E27FC236}">
                <a16:creationId xmlns:a16="http://schemas.microsoft.com/office/drawing/2014/main" id="{154259DB-BFB5-7926-1EA1-05D394623D0C}"/>
              </a:ext>
            </a:extLst>
          </p:cNvPr>
          <p:cNvSpPr txBox="1"/>
          <p:nvPr/>
        </p:nvSpPr>
        <p:spPr>
          <a:xfrm>
            <a:off x="1191657" y="3431754"/>
            <a:ext cx="337850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Academic pressure.</a:t>
            </a:r>
          </a:p>
        </p:txBody>
      </p:sp>
      <p:sp>
        <p:nvSpPr>
          <p:cNvPr id="6" name="TextBox 5">
            <a:extLst>
              <a:ext uri="{FF2B5EF4-FFF2-40B4-BE49-F238E27FC236}">
                <a16:creationId xmlns:a16="http://schemas.microsoft.com/office/drawing/2014/main" id="{814E8629-E151-22F2-D0DC-5E13D64FABD8}"/>
              </a:ext>
            </a:extLst>
          </p:cNvPr>
          <p:cNvSpPr txBox="1"/>
          <p:nvPr/>
        </p:nvSpPr>
        <p:spPr>
          <a:xfrm>
            <a:off x="1187985" y="3701336"/>
            <a:ext cx="393853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Balancing all of their responsibilities.</a:t>
            </a:r>
            <a:endParaRPr lang="en-US" dirty="0"/>
          </a:p>
        </p:txBody>
      </p:sp>
      <p:sp>
        <p:nvSpPr>
          <p:cNvPr id="10" name="TextBox 9">
            <a:extLst>
              <a:ext uri="{FF2B5EF4-FFF2-40B4-BE49-F238E27FC236}">
                <a16:creationId xmlns:a16="http://schemas.microsoft.com/office/drawing/2014/main" id="{92FCE8CA-AAF3-7ACE-4B34-FF73CF8E674F}"/>
              </a:ext>
            </a:extLst>
          </p:cNvPr>
          <p:cNvSpPr txBox="1"/>
          <p:nvPr/>
        </p:nvSpPr>
        <p:spPr>
          <a:xfrm>
            <a:off x="1187984" y="4001049"/>
            <a:ext cx="19977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Financial stress.</a:t>
            </a:r>
            <a:endParaRPr lang="en-US" dirty="0"/>
          </a:p>
        </p:txBody>
      </p:sp>
      <p:sp>
        <p:nvSpPr>
          <p:cNvPr id="11" name="TextBox 10">
            <a:extLst>
              <a:ext uri="{FF2B5EF4-FFF2-40B4-BE49-F238E27FC236}">
                <a16:creationId xmlns:a16="http://schemas.microsoft.com/office/drawing/2014/main" id="{6634AB00-0843-E7DD-2545-E79FCD4524B6}"/>
              </a:ext>
            </a:extLst>
          </p:cNvPr>
          <p:cNvSpPr txBox="1"/>
          <p:nvPr/>
        </p:nvSpPr>
        <p:spPr>
          <a:xfrm>
            <a:off x="1182836" y="3999243"/>
            <a:ext cx="460062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Calibri,Sans-Serif"/>
              <a:buChar char="-"/>
            </a:pPr>
            <a:endParaRPr lang="en-GB" dirty="0"/>
          </a:p>
          <a:p>
            <a:r>
              <a:rPr lang="en-GB" dirty="0"/>
              <a:t>Time management and organisation. </a:t>
            </a:r>
          </a:p>
        </p:txBody>
      </p:sp>
      <p:pic>
        <p:nvPicPr>
          <p:cNvPr id="12" name="Picture 11" descr="A person climbing up to a red blue and white rectangular object&#10;&#10;AI-generated content may be incorrect.">
            <a:extLst>
              <a:ext uri="{FF2B5EF4-FFF2-40B4-BE49-F238E27FC236}">
                <a16:creationId xmlns:a16="http://schemas.microsoft.com/office/drawing/2014/main" id="{6953C36B-7EA6-A517-70C5-47CC6C45E557}"/>
              </a:ext>
            </a:extLst>
          </p:cNvPr>
          <p:cNvPicPr>
            <a:picLocks noChangeAspect="1"/>
          </p:cNvPicPr>
          <p:nvPr/>
        </p:nvPicPr>
        <p:blipFill>
          <a:blip r:embed="rId2"/>
          <a:stretch>
            <a:fillRect/>
          </a:stretch>
        </p:blipFill>
        <p:spPr>
          <a:xfrm>
            <a:off x="7615316" y="3428375"/>
            <a:ext cx="4581367" cy="2774429"/>
          </a:xfrm>
          <a:prstGeom prst="rect">
            <a:avLst/>
          </a:prstGeom>
        </p:spPr>
      </p:pic>
    </p:spTree>
    <p:extLst>
      <p:ext uri="{BB962C8B-B14F-4D97-AF65-F5344CB8AC3E}">
        <p14:creationId xmlns:p14="http://schemas.microsoft.com/office/powerpoint/2010/main" val="1165646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3" grpId="0"/>
      <p:bldP spid="5" grpId="0"/>
      <p:bldP spid="6" grpId="0"/>
      <p:bldP spid="10" grpId="0"/>
      <p:bldP spid="11"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6585C0-4671-9D43-699E-3DFA1F3620B6}"/>
              </a:ext>
            </a:extLst>
          </p:cNvPr>
          <p:cNvSpPr txBox="1"/>
          <p:nvPr/>
        </p:nvSpPr>
        <p:spPr>
          <a:xfrm>
            <a:off x="1429566" y="1079150"/>
            <a:ext cx="9238434" cy="823912"/>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110000"/>
              </a:lnSpc>
              <a:spcBef>
                <a:spcPct val="0"/>
              </a:spcBef>
              <a:spcAft>
                <a:spcPts val="600"/>
              </a:spcAft>
            </a:pPr>
            <a:r>
              <a:rPr lang="en-US" sz="2200" b="1" kern="1200" cap="all" spc="600" baseline="0">
                <a:latin typeface="+mj-lt"/>
                <a:ea typeface="+mj-ea"/>
                <a:cs typeface="+mj-cs"/>
              </a:rPr>
              <a:t>Strategies and tools used to improve time management</a:t>
            </a:r>
          </a:p>
        </p:txBody>
      </p:sp>
      <p:sp>
        <p:nvSpPr>
          <p:cNvPr id="12" name="Text Placeholder 2">
            <a:extLst>
              <a:ext uri="{FF2B5EF4-FFF2-40B4-BE49-F238E27FC236}">
                <a16:creationId xmlns:a16="http://schemas.microsoft.com/office/drawing/2014/main" id="{4F59A56C-00D1-67C3-C515-927461EDF95C}"/>
              </a:ext>
            </a:extLst>
          </p:cNvPr>
          <p:cNvSpPr>
            <a:spLocks noGrp="1"/>
          </p:cNvSpPr>
          <p:nvPr>
            <p:ph type="body" idx="1"/>
          </p:nvPr>
        </p:nvSpPr>
        <p:spPr>
          <a:xfrm>
            <a:off x="1429567" y="2013217"/>
            <a:ext cx="4495799" cy="704232"/>
          </a:xfrm>
        </p:spPr>
        <p:txBody>
          <a:bodyPr/>
          <a:lstStyle/>
          <a:p>
            <a:endParaRPr lang="en-US"/>
          </a:p>
        </p:txBody>
      </p:sp>
      <p:sp>
        <p:nvSpPr>
          <p:cNvPr id="5" name="TextBox 4">
            <a:extLst>
              <a:ext uri="{FF2B5EF4-FFF2-40B4-BE49-F238E27FC236}">
                <a16:creationId xmlns:a16="http://schemas.microsoft.com/office/drawing/2014/main" id="{31503B15-EDEE-D449-8C43-640CDD98DC5F}"/>
              </a:ext>
            </a:extLst>
          </p:cNvPr>
          <p:cNvSpPr txBox="1"/>
          <p:nvPr/>
        </p:nvSpPr>
        <p:spPr>
          <a:xfrm>
            <a:off x="1429567" y="3048000"/>
            <a:ext cx="4495800" cy="304800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74320" indent="-274320">
              <a:lnSpc>
                <a:spcPct val="120000"/>
              </a:lnSpc>
              <a:spcBef>
                <a:spcPts val="1000"/>
              </a:spcBef>
              <a:buSzPct val="85000"/>
              <a:buFont typeface="Arial" panose="020B0604020202020204" pitchFamily="34" charset="0"/>
              <a:buChar char="•"/>
            </a:pPr>
            <a:r>
              <a:rPr lang="en-US" sz="1100"/>
              <a:t>There are many different strategies, tools and techniques used to help people improve time management. This means that people can experiment and find what works best for them. All of the different time management techniques, strategies and tolls have the same goals. They are to:</a:t>
            </a:r>
          </a:p>
          <a:p>
            <a:pPr marL="274320" indent="-274320">
              <a:lnSpc>
                <a:spcPct val="120000"/>
              </a:lnSpc>
              <a:spcBef>
                <a:spcPts val="1000"/>
              </a:spcBef>
              <a:buSzPct val="85000"/>
              <a:buFont typeface="Arial" panose="020B0604020202020204" pitchFamily="34" charset="0"/>
              <a:buChar char="•"/>
            </a:pPr>
            <a:endParaRPr lang="en-US" sz="1100"/>
          </a:p>
          <a:p>
            <a:pPr marL="274320" indent="-274320">
              <a:lnSpc>
                <a:spcPct val="120000"/>
              </a:lnSpc>
              <a:spcBef>
                <a:spcPts val="1000"/>
              </a:spcBef>
              <a:buSzPct val="85000"/>
              <a:buFont typeface="Arial" panose="020B0604020202020204" pitchFamily="34" charset="0"/>
              <a:buChar char="•"/>
            </a:pPr>
            <a:r>
              <a:rPr lang="en-US" sz="1100"/>
              <a:t>Increases productivity.</a:t>
            </a:r>
          </a:p>
          <a:p>
            <a:pPr marL="274320" indent="-274320">
              <a:lnSpc>
                <a:spcPct val="120000"/>
              </a:lnSpc>
              <a:spcBef>
                <a:spcPts val="1000"/>
              </a:spcBef>
              <a:buSzPct val="85000"/>
              <a:buFont typeface="Arial" panose="020B0604020202020204" pitchFamily="34" charset="0"/>
              <a:buChar char="•"/>
            </a:pPr>
            <a:r>
              <a:rPr lang="en-US" sz="1100"/>
              <a:t>Reduces stress.</a:t>
            </a:r>
          </a:p>
          <a:p>
            <a:pPr marL="274320" indent="-274320">
              <a:lnSpc>
                <a:spcPct val="120000"/>
              </a:lnSpc>
              <a:spcBef>
                <a:spcPts val="1000"/>
              </a:spcBef>
              <a:buSzPct val="85000"/>
              <a:buFont typeface="Arial" panose="020B0604020202020204" pitchFamily="34" charset="0"/>
              <a:buChar char="•"/>
            </a:pPr>
            <a:r>
              <a:rPr lang="en-US" sz="1100"/>
              <a:t>Improves work-life balance.</a:t>
            </a:r>
          </a:p>
          <a:p>
            <a:pPr marL="274320" indent="-274320">
              <a:lnSpc>
                <a:spcPct val="120000"/>
              </a:lnSpc>
              <a:spcBef>
                <a:spcPts val="1000"/>
              </a:spcBef>
              <a:buSzPct val="85000"/>
              <a:buFont typeface="Arial" panose="020B0604020202020204" pitchFamily="34" charset="0"/>
              <a:buChar char="•"/>
            </a:pPr>
            <a:r>
              <a:rPr lang="en-US" sz="1100"/>
              <a:t>Helps with decision making.</a:t>
            </a:r>
          </a:p>
        </p:txBody>
      </p:sp>
      <p:sp>
        <p:nvSpPr>
          <p:cNvPr id="6" name="TextBox 5">
            <a:extLst>
              <a:ext uri="{FF2B5EF4-FFF2-40B4-BE49-F238E27FC236}">
                <a16:creationId xmlns:a16="http://schemas.microsoft.com/office/drawing/2014/main" id="{12BFC765-064F-6EAC-79A0-8789AFAA24B4}"/>
              </a:ext>
            </a:extLst>
          </p:cNvPr>
          <p:cNvSpPr txBox="1"/>
          <p:nvPr/>
        </p:nvSpPr>
        <p:spPr>
          <a:xfrm>
            <a:off x="6172200" y="2013215"/>
            <a:ext cx="4495800" cy="704233"/>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spcBef>
                <a:spcPts val="1000"/>
              </a:spcBef>
              <a:buSzPct val="85000"/>
            </a:pPr>
            <a:r>
              <a:rPr lang="en-US" b="0" kern="1200" cap="all" spc="300" baseline="0">
                <a:latin typeface="+mj-lt"/>
                <a:ea typeface="+mn-ea"/>
                <a:cs typeface="+mn-cs"/>
              </a:rPr>
              <a:t>(Allen, 2019)</a:t>
            </a:r>
          </a:p>
        </p:txBody>
      </p:sp>
      <p:pic>
        <p:nvPicPr>
          <p:cNvPr id="8" name="Picture 7" descr="Sunlit desk">
            <a:extLst>
              <a:ext uri="{FF2B5EF4-FFF2-40B4-BE49-F238E27FC236}">
                <a16:creationId xmlns:a16="http://schemas.microsoft.com/office/drawing/2014/main" id="{00620700-D0F4-D062-7595-20EC92DAE0C8}"/>
              </a:ext>
            </a:extLst>
          </p:cNvPr>
          <p:cNvPicPr>
            <a:picLocks noChangeAspect="1"/>
          </p:cNvPicPr>
          <p:nvPr/>
        </p:nvPicPr>
        <p:blipFill>
          <a:blip r:embed="rId2"/>
          <a:srcRect r="1692" b="1"/>
          <a:stretch>
            <a:fillRect/>
          </a:stretch>
        </p:blipFill>
        <p:spPr>
          <a:xfrm>
            <a:off x="6172200" y="3048000"/>
            <a:ext cx="4495800" cy="3048000"/>
          </a:xfrm>
          <a:prstGeom prst="rect">
            <a:avLst/>
          </a:prstGeom>
          <a:noFill/>
        </p:spPr>
      </p:pic>
      <p:sp>
        <p:nvSpPr>
          <p:cNvPr id="14" name="Date Placeholder 6">
            <a:extLst>
              <a:ext uri="{FF2B5EF4-FFF2-40B4-BE49-F238E27FC236}">
                <a16:creationId xmlns:a16="http://schemas.microsoft.com/office/drawing/2014/main" id="{6902BE97-1516-6668-F350-3BBECC249B47}"/>
              </a:ext>
            </a:extLst>
          </p:cNvPr>
          <p:cNvSpPr>
            <a:spLocks noGrp="1"/>
          </p:cNvSpPr>
          <p:nvPr>
            <p:ph type="dt" sz="half" idx="10"/>
          </p:nvPr>
        </p:nvSpPr>
        <p:spPr>
          <a:xfrm rot="5400000">
            <a:off x="10471087" y="4891318"/>
            <a:ext cx="2673295" cy="365125"/>
          </a:xfrm>
        </p:spPr>
        <p:txBody>
          <a:bodyPr/>
          <a:lstStyle/>
          <a:p>
            <a:pPr>
              <a:spcAft>
                <a:spcPts val="600"/>
              </a:spcAft>
            </a:pPr>
            <a:fld id="{E05FA92D-3089-4BCE-B04D-352902868C74}" type="datetime1">
              <a:pPr>
                <a:spcAft>
                  <a:spcPts val="600"/>
                </a:spcAft>
              </a:pPr>
              <a:t>6/13/2025</a:t>
            </a:fld>
            <a:endParaRPr lang="en-US"/>
          </a:p>
        </p:txBody>
      </p:sp>
      <p:sp>
        <p:nvSpPr>
          <p:cNvPr id="16" name="Footer Placeholder 7">
            <a:extLst>
              <a:ext uri="{FF2B5EF4-FFF2-40B4-BE49-F238E27FC236}">
                <a16:creationId xmlns:a16="http://schemas.microsoft.com/office/drawing/2014/main" id="{CB640F24-984A-EBE8-8EE0-7542213909F6}"/>
              </a:ext>
            </a:extLst>
          </p:cNvPr>
          <p:cNvSpPr>
            <a:spLocks noGrp="1"/>
          </p:cNvSpPr>
          <p:nvPr>
            <p:ph type="ftr" sz="quarter" idx="11"/>
          </p:nvPr>
        </p:nvSpPr>
        <p:spPr>
          <a:xfrm rot="5400000">
            <a:off x="10473021" y="1609893"/>
            <a:ext cx="2669427" cy="365125"/>
          </a:xfrm>
        </p:spPr>
        <p:txBody>
          <a:bodyPr/>
          <a:lstStyle/>
          <a:p>
            <a:pPr>
              <a:spcAft>
                <a:spcPts val="600"/>
              </a:spcAft>
            </a:pPr>
            <a:r>
              <a:rPr lang="en-US"/>
              <a:t>
              </a:t>
            </a:r>
          </a:p>
        </p:txBody>
      </p:sp>
      <p:sp>
        <p:nvSpPr>
          <p:cNvPr id="18" name="Slide Number Placeholder 8">
            <a:extLst>
              <a:ext uri="{FF2B5EF4-FFF2-40B4-BE49-F238E27FC236}">
                <a16:creationId xmlns:a16="http://schemas.microsoft.com/office/drawing/2014/main" id="{0473D386-2AEC-77B2-42F3-39D0C036B17D}"/>
              </a:ext>
            </a:extLst>
          </p:cNvPr>
          <p:cNvSpPr>
            <a:spLocks noGrp="1"/>
          </p:cNvSpPr>
          <p:nvPr>
            <p:ph type="sldNum" sz="quarter" idx="12"/>
          </p:nvPr>
        </p:nvSpPr>
        <p:spPr>
          <a:xfrm>
            <a:off x="11492908" y="3219853"/>
            <a:ext cx="629653" cy="429830"/>
          </a:xfrm>
        </p:spPr>
        <p:txBody>
          <a:bodyPr/>
          <a:lstStyle/>
          <a:p>
            <a:pPr>
              <a:spcAft>
                <a:spcPts val="600"/>
              </a:spcAft>
            </a:pPr>
            <a:fld id="{196A61CA-0502-4EE4-9724-96EA822543E5}" type="slidenum">
              <a:rPr lang="en-US" dirty="0"/>
              <a:pPr>
                <a:spcAft>
                  <a:spcPts val="600"/>
                </a:spcAft>
              </a:pPr>
              <a:t>5</a:t>
            </a:fld>
            <a:endParaRPr lang="en-US"/>
          </a:p>
        </p:txBody>
      </p:sp>
    </p:spTree>
    <p:extLst>
      <p:ext uri="{BB962C8B-B14F-4D97-AF65-F5344CB8AC3E}">
        <p14:creationId xmlns:p14="http://schemas.microsoft.com/office/powerpoint/2010/main" val="3706347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36C0C13-F227-CDEE-61E5-269DFDFE6F79}"/>
              </a:ext>
            </a:extLst>
          </p:cNvPr>
          <p:cNvSpPr txBox="1"/>
          <p:nvPr/>
        </p:nvSpPr>
        <p:spPr>
          <a:xfrm>
            <a:off x="1429566" y="1079150"/>
            <a:ext cx="9238434" cy="823912"/>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120000"/>
              </a:lnSpc>
              <a:spcBef>
                <a:spcPct val="0"/>
              </a:spcBef>
              <a:spcAft>
                <a:spcPts val="600"/>
              </a:spcAft>
            </a:pPr>
            <a:r>
              <a:rPr lang="en-US" sz="2800" b="1" kern="1200" cap="all" spc="600" baseline="0">
                <a:latin typeface="+mj-lt"/>
                <a:ea typeface="+mj-ea"/>
                <a:cs typeface="+mj-cs"/>
              </a:rPr>
              <a:t>Pomodoro Technique </a:t>
            </a:r>
          </a:p>
        </p:txBody>
      </p:sp>
      <p:sp>
        <p:nvSpPr>
          <p:cNvPr id="11" name="Text Placeholder 2">
            <a:extLst>
              <a:ext uri="{FF2B5EF4-FFF2-40B4-BE49-F238E27FC236}">
                <a16:creationId xmlns:a16="http://schemas.microsoft.com/office/drawing/2014/main" id="{658DF658-B01B-73A0-2A77-8FFE199C5041}"/>
              </a:ext>
            </a:extLst>
          </p:cNvPr>
          <p:cNvSpPr>
            <a:spLocks noGrp="1"/>
          </p:cNvSpPr>
          <p:nvPr>
            <p:ph type="body" idx="1"/>
          </p:nvPr>
        </p:nvSpPr>
        <p:spPr>
          <a:xfrm>
            <a:off x="1429567" y="2013217"/>
            <a:ext cx="4495799" cy="704232"/>
          </a:xfrm>
        </p:spPr>
        <p:txBody>
          <a:bodyPr/>
          <a:lstStyle/>
          <a:p>
            <a:r>
              <a:rPr lang="en-US" dirty="0">
                <a:solidFill>
                  <a:srgbClr val="E86161"/>
                </a:solidFill>
              </a:rPr>
              <a:t>Tomato technique</a:t>
            </a:r>
          </a:p>
        </p:txBody>
      </p:sp>
      <p:sp>
        <p:nvSpPr>
          <p:cNvPr id="5" name="TextBox 4">
            <a:extLst>
              <a:ext uri="{FF2B5EF4-FFF2-40B4-BE49-F238E27FC236}">
                <a16:creationId xmlns:a16="http://schemas.microsoft.com/office/drawing/2014/main" id="{86555B94-A74E-7CA7-934C-5D7734C98EF4}"/>
              </a:ext>
            </a:extLst>
          </p:cNvPr>
          <p:cNvSpPr txBox="1"/>
          <p:nvPr/>
        </p:nvSpPr>
        <p:spPr>
          <a:xfrm>
            <a:off x="1429567" y="3048000"/>
            <a:ext cx="4495800" cy="304800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74320" indent="-274320">
              <a:lnSpc>
                <a:spcPct val="120000"/>
              </a:lnSpc>
              <a:spcBef>
                <a:spcPts val="1000"/>
              </a:spcBef>
              <a:buSzPct val="85000"/>
              <a:buFont typeface="Arial" panose="020B0604020202020204" pitchFamily="34" charset="0"/>
              <a:buChar char="•"/>
            </a:pPr>
            <a:r>
              <a:rPr lang="en-US" sz="1100"/>
              <a:t>The pomodoro technique improves focus, concentration and productivity whilst also reducing procrastination and preventing burnout.</a:t>
            </a:r>
          </a:p>
          <a:p>
            <a:pPr marL="274320" indent="-274320">
              <a:lnSpc>
                <a:spcPct val="120000"/>
              </a:lnSpc>
              <a:spcBef>
                <a:spcPts val="1000"/>
              </a:spcBef>
              <a:buSzPct val="85000"/>
              <a:buFont typeface="Arial" panose="020B0604020202020204" pitchFamily="34" charset="0"/>
              <a:buChar char="•"/>
            </a:pPr>
            <a:endParaRPr lang="en-US" sz="1100"/>
          </a:p>
          <a:p>
            <a:pPr marL="274320" indent="-274320">
              <a:lnSpc>
                <a:spcPct val="120000"/>
              </a:lnSpc>
              <a:spcBef>
                <a:spcPts val="1000"/>
              </a:spcBef>
              <a:buSzPct val="85000"/>
              <a:buFont typeface="Arial" panose="020B0604020202020204" pitchFamily="34" charset="0"/>
              <a:buChar char="•"/>
            </a:pPr>
            <a:r>
              <a:rPr lang="en-US" sz="1100"/>
              <a:t>It involves a 5-step process of:</a:t>
            </a:r>
          </a:p>
          <a:p>
            <a:pPr marL="274320" indent="-274320">
              <a:lnSpc>
                <a:spcPct val="120000"/>
              </a:lnSpc>
              <a:spcBef>
                <a:spcPts val="1000"/>
              </a:spcBef>
              <a:buSzPct val="85000"/>
              <a:buFont typeface="Arial" panose="020B0604020202020204" pitchFamily="34" charset="0"/>
              <a:buChar char="•"/>
            </a:pPr>
            <a:r>
              <a:rPr lang="en-US" sz="1100"/>
              <a:t>Choose a task.</a:t>
            </a:r>
          </a:p>
          <a:p>
            <a:pPr marL="274320" indent="-274320">
              <a:lnSpc>
                <a:spcPct val="120000"/>
              </a:lnSpc>
              <a:spcBef>
                <a:spcPts val="1000"/>
              </a:spcBef>
              <a:buSzPct val="85000"/>
              <a:buFont typeface="Arial" panose="020B0604020202020204" pitchFamily="34" charset="0"/>
              <a:buChar char="•"/>
            </a:pPr>
            <a:r>
              <a:rPr lang="en-US" sz="1100"/>
              <a:t>Set a timer and work on the task for 25 minutes.</a:t>
            </a:r>
          </a:p>
          <a:p>
            <a:pPr marL="274320" indent="-274320">
              <a:lnSpc>
                <a:spcPct val="120000"/>
              </a:lnSpc>
              <a:spcBef>
                <a:spcPts val="1000"/>
              </a:spcBef>
              <a:buSzPct val="85000"/>
              <a:buFont typeface="Arial" panose="020B0604020202020204" pitchFamily="34" charset="0"/>
              <a:buChar char="•"/>
            </a:pPr>
            <a:r>
              <a:rPr lang="en-US" sz="1100"/>
              <a:t>Have a 5-minute break.</a:t>
            </a:r>
          </a:p>
          <a:p>
            <a:pPr marL="274320" indent="-274320">
              <a:lnSpc>
                <a:spcPct val="120000"/>
              </a:lnSpc>
              <a:spcBef>
                <a:spcPts val="1000"/>
              </a:spcBef>
              <a:buSzPct val="85000"/>
              <a:buFont typeface="Arial" panose="020B0604020202020204" pitchFamily="34" charset="0"/>
              <a:buChar char="•"/>
            </a:pPr>
            <a:r>
              <a:rPr lang="en-US" sz="1100"/>
              <a:t>Repeat this process for 4 rounds.</a:t>
            </a:r>
          </a:p>
          <a:p>
            <a:pPr marL="274320" indent="-274320">
              <a:lnSpc>
                <a:spcPct val="120000"/>
              </a:lnSpc>
              <a:spcBef>
                <a:spcPts val="1000"/>
              </a:spcBef>
              <a:buSzPct val="85000"/>
              <a:buFont typeface="Arial" panose="020B0604020202020204" pitchFamily="34" charset="0"/>
              <a:buChar char="•"/>
            </a:pPr>
            <a:r>
              <a:rPr lang="en-US" sz="1100"/>
              <a:t>Then take a longer 30-minute break and repeat the process again.</a:t>
            </a:r>
          </a:p>
          <a:p>
            <a:pPr marL="274320" indent="-274320">
              <a:lnSpc>
                <a:spcPct val="120000"/>
              </a:lnSpc>
              <a:spcBef>
                <a:spcPts val="1000"/>
              </a:spcBef>
              <a:buSzPct val="85000"/>
              <a:buFont typeface="Arial" panose="020B0604020202020204" pitchFamily="34" charset="0"/>
              <a:buChar char="•"/>
            </a:pPr>
            <a:endParaRPr lang="en-US" sz="1100"/>
          </a:p>
        </p:txBody>
      </p:sp>
      <p:sp>
        <p:nvSpPr>
          <p:cNvPr id="6" name="TextBox 5">
            <a:extLst>
              <a:ext uri="{FF2B5EF4-FFF2-40B4-BE49-F238E27FC236}">
                <a16:creationId xmlns:a16="http://schemas.microsoft.com/office/drawing/2014/main" id="{FA3AF882-DC7D-5244-C409-BF3F6C565CB9}"/>
              </a:ext>
            </a:extLst>
          </p:cNvPr>
          <p:cNvSpPr txBox="1"/>
          <p:nvPr/>
        </p:nvSpPr>
        <p:spPr>
          <a:xfrm>
            <a:off x="6172200" y="2013215"/>
            <a:ext cx="4495800" cy="704233"/>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spcBef>
                <a:spcPts val="1000"/>
              </a:spcBef>
              <a:buSzPct val="85000"/>
            </a:pPr>
            <a:r>
              <a:rPr lang="en-US" b="0" kern="1200" cap="all" spc="300" baseline="0">
                <a:latin typeface="+mj-lt"/>
                <a:ea typeface="+mn-ea"/>
                <a:cs typeface="+mn-cs"/>
              </a:rPr>
              <a:t>(Cirillo, 2018)</a:t>
            </a:r>
          </a:p>
        </p:txBody>
      </p:sp>
      <p:pic>
        <p:nvPicPr>
          <p:cNvPr id="2" name="Content Placeholder 1" descr="A diagram of a tomato&#10;&#10;AI-generated content may be incorrect.">
            <a:extLst>
              <a:ext uri="{FF2B5EF4-FFF2-40B4-BE49-F238E27FC236}">
                <a16:creationId xmlns:a16="http://schemas.microsoft.com/office/drawing/2014/main" id="{87D733F8-1D94-790D-DB05-B8F1E53E6173}"/>
              </a:ext>
            </a:extLst>
          </p:cNvPr>
          <p:cNvPicPr>
            <a:picLocks noGrp="1" noChangeAspect="1"/>
          </p:cNvPicPr>
          <p:nvPr>
            <p:ph sz="quarter" idx="4"/>
          </p:nvPr>
        </p:nvPicPr>
        <p:blipFill>
          <a:blip r:embed="rId2"/>
          <a:stretch>
            <a:fillRect/>
          </a:stretch>
        </p:blipFill>
        <p:spPr>
          <a:xfrm>
            <a:off x="6172200" y="3222985"/>
            <a:ext cx="4495800" cy="2698031"/>
          </a:xfrm>
        </p:spPr>
      </p:pic>
      <p:sp>
        <p:nvSpPr>
          <p:cNvPr id="15" name="Date Placeholder 6">
            <a:extLst>
              <a:ext uri="{FF2B5EF4-FFF2-40B4-BE49-F238E27FC236}">
                <a16:creationId xmlns:a16="http://schemas.microsoft.com/office/drawing/2014/main" id="{F7EC05AC-F09F-47CC-C11D-FD50B538D841}"/>
              </a:ext>
            </a:extLst>
          </p:cNvPr>
          <p:cNvSpPr>
            <a:spLocks noGrp="1"/>
          </p:cNvSpPr>
          <p:nvPr>
            <p:ph type="dt" sz="half" idx="10"/>
          </p:nvPr>
        </p:nvSpPr>
        <p:spPr>
          <a:xfrm rot="5400000">
            <a:off x="10471087" y="4891318"/>
            <a:ext cx="2673295" cy="365125"/>
          </a:xfrm>
        </p:spPr>
        <p:txBody>
          <a:bodyPr/>
          <a:lstStyle/>
          <a:p>
            <a:pPr>
              <a:spcAft>
                <a:spcPts val="600"/>
              </a:spcAft>
            </a:pPr>
            <a:fld id="{AE8B0D28-9830-4246-9A35-2F40741C2EA4}" type="datetime1">
              <a:pPr>
                <a:spcAft>
                  <a:spcPts val="600"/>
                </a:spcAft>
              </a:pPr>
              <a:t>6/13/2025</a:t>
            </a:fld>
            <a:endParaRPr lang="en-US"/>
          </a:p>
        </p:txBody>
      </p:sp>
      <p:sp>
        <p:nvSpPr>
          <p:cNvPr id="17" name="Footer Placeholder 7">
            <a:extLst>
              <a:ext uri="{FF2B5EF4-FFF2-40B4-BE49-F238E27FC236}">
                <a16:creationId xmlns:a16="http://schemas.microsoft.com/office/drawing/2014/main" id="{528E4310-C3FB-2B11-6B76-E150F7ECAA1E}"/>
              </a:ext>
            </a:extLst>
          </p:cNvPr>
          <p:cNvSpPr>
            <a:spLocks noGrp="1"/>
          </p:cNvSpPr>
          <p:nvPr>
            <p:ph type="ftr" sz="quarter" idx="11"/>
          </p:nvPr>
        </p:nvSpPr>
        <p:spPr>
          <a:xfrm rot="5400000">
            <a:off x="10473021" y="1609893"/>
            <a:ext cx="2669427" cy="365125"/>
          </a:xfrm>
        </p:spPr>
        <p:txBody>
          <a:bodyPr/>
          <a:lstStyle/>
          <a:p>
            <a:pPr>
              <a:spcAft>
                <a:spcPts val="600"/>
              </a:spcAft>
            </a:pPr>
            <a:r>
              <a:rPr lang="en-US"/>
              <a:t>
              </a:t>
            </a:r>
          </a:p>
        </p:txBody>
      </p:sp>
      <p:sp>
        <p:nvSpPr>
          <p:cNvPr id="19" name="Slide Number Placeholder 8">
            <a:extLst>
              <a:ext uri="{FF2B5EF4-FFF2-40B4-BE49-F238E27FC236}">
                <a16:creationId xmlns:a16="http://schemas.microsoft.com/office/drawing/2014/main" id="{7DE2B10D-4F8B-97A1-31D8-E5D64D46F949}"/>
              </a:ext>
            </a:extLst>
          </p:cNvPr>
          <p:cNvSpPr>
            <a:spLocks noGrp="1"/>
          </p:cNvSpPr>
          <p:nvPr>
            <p:ph type="sldNum" sz="quarter" idx="12"/>
          </p:nvPr>
        </p:nvSpPr>
        <p:spPr>
          <a:xfrm>
            <a:off x="11492908" y="3219853"/>
            <a:ext cx="629653" cy="429830"/>
          </a:xfrm>
        </p:spPr>
        <p:txBody>
          <a:bodyPr/>
          <a:lstStyle/>
          <a:p>
            <a:pPr>
              <a:spcAft>
                <a:spcPts val="600"/>
              </a:spcAft>
            </a:pPr>
            <a:fld id="{196A61CA-0502-4EE4-9724-96EA822543E5}" type="slidenum">
              <a:rPr lang="en-US" dirty="0"/>
              <a:pPr>
                <a:spcAft>
                  <a:spcPts val="600"/>
                </a:spcAft>
              </a:pPr>
              <a:t>6</a:t>
            </a:fld>
            <a:endParaRPr lang="en-US"/>
          </a:p>
        </p:txBody>
      </p:sp>
    </p:spTree>
    <p:extLst>
      <p:ext uri="{BB962C8B-B14F-4D97-AF65-F5344CB8AC3E}">
        <p14:creationId xmlns:p14="http://schemas.microsoft.com/office/powerpoint/2010/main" val="21782022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F44E43D-6F9B-95C5-2EB1-26886BE8CD1B}"/>
              </a:ext>
            </a:extLst>
          </p:cNvPr>
          <p:cNvSpPr txBox="1"/>
          <p:nvPr/>
        </p:nvSpPr>
        <p:spPr>
          <a:xfrm>
            <a:off x="1429566" y="1079150"/>
            <a:ext cx="9238434" cy="823912"/>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120000"/>
              </a:lnSpc>
              <a:spcBef>
                <a:spcPct val="0"/>
              </a:spcBef>
              <a:spcAft>
                <a:spcPts val="600"/>
              </a:spcAft>
            </a:pPr>
            <a:r>
              <a:rPr lang="en-US" sz="2800" b="1" kern="1200" cap="all" spc="600" baseline="0">
                <a:latin typeface="+mj-lt"/>
                <a:ea typeface="+mj-ea"/>
                <a:cs typeface="+mj-cs"/>
              </a:rPr>
              <a:t>The 5 P's</a:t>
            </a:r>
          </a:p>
        </p:txBody>
      </p:sp>
      <p:sp>
        <p:nvSpPr>
          <p:cNvPr id="12" name="Text Placeholder 2">
            <a:extLst>
              <a:ext uri="{FF2B5EF4-FFF2-40B4-BE49-F238E27FC236}">
                <a16:creationId xmlns:a16="http://schemas.microsoft.com/office/drawing/2014/main" id="{68A4268A-6A3A-63CD-F110-D537CA0C476D}"/>
              </a:ext>
            </a:extLst>
          </p:cNvPr>
          <p:cNvSpPr>
            <a:spLocks noGrp="1"/>
          </p:cNvSpPr>
          <p:nvPr>
            <p:ph type="body" idx="1"/>
          </p:nvPr>
        </p:nvSpPr>
        <p:spPr>
          <a:xfrm>
            <a:off x="1429567" y="2013217"/>
            <a:ext cx="4495799" cy="704232"/>
          </a:xfrm>
        </p:spPr>
        <p:txBody>
          <a:bodyPr/>
          <a:lstStyle/>
          <a:p>
            <a:r>
              <a:rPr lang="en-US" dirty="0">
                <a:solidFill>
                  <a:srgbClr val="E86161"/>
                </a:solidFill>
              </a:rPr>
              <a:t>Let's find out together what they are. :)</a:t>
            </a:r>
          </a:p>
        </p:txBody>
      </p:sp>
      <p:sp>
        <p:nvSpPr>
          <p:cNvPr id="5" name="TextBox 4">
            <a:extLst>
              <a:ext uri="{FF2B5EF4-FFF2-40B4-BE49-F238E27FC236}">
                <a16:creationId xmlns:a16="http://schemas.microsoft.com/office/drawing/2014/main" id="{B2F2794F-272F-63D6-0133-1B689A86C07C}"/>
              </a:ext>
            </a:extLst>
          </p:cNvPr>
          <p:cNvSpPr txBox="1"/>
          <p:nvPr/>
        </p:nvSpPr>
        <p:spPr>
          <a:xfrm>
            <a:off x="1429567" y="3048000"/>
            <a:ext cx="4495800" cy="30480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74320" indent="-274320">
              <a:lnSpc>
                <a:spcPct val="120000"/>
              </a:lnSpc>
              <a:spcBef>
                <a:spcPts val="1000"/>
              </a:spcBef>
              <a:buSzPct val="85000"/>
              <a:buFont typeface="Arial" panose="020B0604020202020204" pitchFamily="34" charset="0"/>
              <a:buChar char="•"/>
            </a:pPr>
            <a:endParaRPr lang="en-US" sz="900" dirty="0"/>
          </a:p>
          <a:p>
            <a:pPr marL="274320" indent="-274320">
              <a:lnSpc>
                <a:spcPct val="120000"/>
              </a:lnSpc>
              <a:spcBef>
                <a:spcPts val="1000"/>
              </a:spcBef>
              <a:buSzPct val="85000"/>
              <a:buFont typeface="Arial" panose="020B0604020202020204" pitchFamily="34" charset="0"/>
              <a:buChar char="•"/>
            </a:pPr>
            <a:endParaRPr lang="en-US" sz="900"/>
          </a:p>
          <a:p>
            <a:pPr marL="274320" indent="-274320">
              <a:lnSpc>
                <a:spcPct val="120000"/>
              </a:lnSpc>
              <a:spcBef>
                <a:spcPts val="1000"/>
              </a:spcBef>
              <a:buSzPct val="85000"/>
              <a:buFont typeface="Arial" panose="020B0604020202020204" pitchFamily="34" charset="0"/>
              <a:buChar char="•"/>
            </a:pPr>
            <a:endParaRPr lang="en-US" sz="900" dirty="0"/>
          </a:p>
          <a:p>
            <a:pPr marL="274320" indent="-274320">
              <a:lnSpc>
                <a:spcPct val="120000"/>
              </a:lnSpc>
              <a:spcBef>
                <a:spcPts val="1000"/>
              </a:spcBef>
              <a:buSzPct val="85000"/>
              <a:buFont typeface="Arial" panose="020B0604020202020204" pitchFamily="34" charset="0"/>
              <a:buChar char="•"/>
            </a:pPr>
            <a:endParaRPr lang="en-US" sz="900" dirty="0"/>
          </a:p>
          <a:p>
            <a:pPr marL="274320" indent="-274320">
              <a:lnSpc>
                <a:spcPct val="120000"/>
              </a:lnSpc>
              <a:spcBef>
                <a:spcPts val="1000"/>
              </a:spcBef>
              <a:buSzPct val="85000"/>
              <a:buFont typeface="Arial" panose="020B0604020202020204" pitchFamily="34" charset="0"/>
              <a:buChar char="•"/>
            </a:pPr>
            <a:endParaRPr lang="en-US" sz="900" dirty="0"/>
          </a:p>
          <a:p>
            <a:pPr marL="274320" indent="-274320">
              <a:lnSpc>
                <a:spcPct val="120000"/>
              </a:lnSpc>
              <a:spcBef>
                <a:spcPts val="1000"/>
              </a:spcBef>
              <a:buSzPct val="85000"/>
              <a:buFont typeface="Arial" panose="020B0604020202020204" pitchFamily="34" charset="0"/>
              <a:buChar char="•"/>
            </a:pPr>
            <a:endParaRPr lang="en-US" sz="900" dirty="0"/>
          </a:p>
          <a:p>
            <a:pPr marL="274320" indent="-274320">
              <a:lnSpc>
                <a:spcPct val="120000"/>
              </a:lnSpc>
              <a:spcBef>
                <a:spcPts val="1000"/>
              </a:spcBef>
              <a:buSzPct val="85000"/>
              <a:buFont typeface="Arial" panose="020B0604020202020204" pitchFamily="34" charset="0"/>
              <a:buChar char="•"/>
            </a:pPr>
            <a:endParaRPr lang="en-US" sz="900" dirty="0"/>
          </a:p>
          <a:p>
            <a:pPr marL="274320" indent="-274320">
              <a:lnSpc>
                <a:spcPct val="120000"/>
              </a:lnSpc>
              <a:spcBef>
                <a:spcPts val="1000"/>
              </a:spcBef>
              <a:buSzPct val="85000"/>
              <a:buFont typeface="Arial" panose="020B0604020202020204" pitchFamily="34" charset="0"/>
              <a:buChar char="•"/>
            </a:pPr>
            <a:endParaRPr lang="en-US" sz="900" dirty="0"/>
          </a:p>
          <a:p>
            <a:pPr marL="274320" indent="-274320">
              <a:lnSpc>
                <a:spcPct val="120000"/>
              </a:lnSpc>
              <a:spcBef>
                <a:spcPts val="1000"/>
              </a:spcBef>
              <a:buSzPct val="85000"/>
              <a:buFont typeface="Arial" panose="020B0604020202020204" pitchFamily="34" charset="0"/>
              <a:buChar char="•"/>
            </a:pPr>
            <a:endParaRPr lang="en-US" sz="900" dirty="0"/>
          </a:p>
          <a:p>
            <a:pPr marL="274320" indent="-274320">
              <a:lnSpc>
                <a:spcPct val="120000"/>
              </a:lnSpc>
              <a:spcBef>
                <a:spcPts val="1000"/>
              </a:spcBef>
              <a:buSzPct val="85000"/>
              <a:buFont typeface="Arial" panose="020B0604020202020204" pitchFamily="34" charset="0"/>
              <a:buChar char="•"/>
            </a:pPr>
            <a:endParaRPr lang="en-US" sz="900" dirty="0"/>
          </a:p>
          <a:p>
            <a:pPr marL="274320" indent="-274320">
              <a:lnSpc>
                <a:spcPct val="120000"/>
              </a:lnSpc>
              <a:spcBef>
                <a:spcPts val="1000"/>
              </a:spcBef>
              <a:buSzPct val="85000"/>
              <a:buFont typeface="Arial" panose="020B0604020202020204" pitchFamily="34" charset="0"/>
              <a:buChar char="•"/>
            </a:pPr>
            <a:endParaRPr lang="en-US" sz="900"/>
          </a:p>
        </p:txBody>
      </p:sp>
      <p:sp>
        <p:nvSpPr>
          <p:cNvPr id="6" name="TextBox 5">
            <a:extLst>
              <a:ext uri="{FF2B5EF4-FFF2-40B4-BE49-F238E27FC236}">
                <a16:creationId xmlns:a16="http://schemas.microsoft.com/office/drawing/2014/main" id="{5DA86CEE-996D-0635-D24A-CB1E230694E1}"/>
              </a:ext>
            </a:extLst>
          </p:cNvPr>
          <p:cNvSpPr txBox="1"/>
          <p:nvPr/>
        </p:nvSpPr>
        <p:spPr>
          <a:xfrm>
            <a:off x="6172200" y="2013215"/>
            <a:ext cx="4495800" cy="704233"/>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spcBef>
                <a:spcPts val="1000"/>
              </a:spcBef>
              <a:buSzPct val="85000"/>
            </a:pPr>
            <a:r>
              <a:rPr lang="en-US" b="0" kern="1200" cap="all" spc="300" baseline="0">
                <a:latin typeface="+mj-lt"/>
                <a:ea typeface="+mn-ea"/>
                <a:cs typeface="+mn-cs"/>
              </a:rPr>
              <a:t>(Timlyfy, 2025)</a:t>
            </a:r>
          </a:p>
        </p:txBody>
      </p:sp>
      <p:pic>
        <p:nvPicPr>
          <p:cNvPr id="8" name="Picture 7" descr="Notebook with scribbles">
            <a:extLst>
              <a:ext uri="{FF2B5EF4-FFF2-40B4-BE49-F238E27FC236}">
                <a16:creationId xmlns:a16="http://schemas.microsoft.com/office/drawing/2014/main" id="{2E112228-F933-7FCC-4234-A1463055C37A}"/>
              </a:ext>
            </a:extLst>
          </p:cNvPr>
          <p:cNvPicPr>
            <a:picLocks noChangeAspect="1"/>
          </p:cNvPicPr>
          <p:nvPr/>
        </p:nvPicPr>
        <p:blipFill>
          <a:blip r:embed="rId2"/>
          <a:srcRect l="1691" r="1" b="1"/>
          <a:stretch>
            <a:fillRect/>
          </a:stretch>
        </p:blipFill>
        <p:spPr>
          <a:xfrm>
            <a:off x="6172200" y="3048000"/>
            <a:ext cx="4495800" cy="3048000"/>
          </a:xfrm>
          <a:prstGeom prst="rect">
            <a:avLst/>
          </a:prstGeom>
          <a:noFill/>
        </p:spPr>
      </p:pic>
      <p:sp>
        <p:nvSpPr>
          <p:cNvPr id="14" name="Date Placeholder 6">
            <a:extLst>
              <a:ext uri="{FF2B5EF4-FFF2-40B4-BE49-F238E27FC236}">
                <a16:creationId xmlns:a16="http://schemas.microsoft.com/office/drawing/2014/main" id="{CF2F8060-D4F1-3EE9-6F42-24D2046BC2A7}"/>
              </a:ext>
            </a:extLst>
          </p:cNvPr>
          <p:cNvSpPr>
            <a:spLocks noGrp="1"/>
          </p:cNvSpPr>
          <p:nvPr>
            <p:ph type="dt" sz="half" idx="10"/>
          </p:nvPr>
        </p:nvSpPr>
        <p:spPr>
          <a:xfrm rot="5400000">
            <a:off x="10471087" y="4891318"/>
            <a:ext cx="2673295" cy="365125"/>
          </a:xfrm>
        </p:spPr>
        <p:txBody>
          <a:bodyPr/>
          <a:lstStyle/>
          <a:p>
            <a:pPr>
              <a:spcAft>
                <a:spcPts val="600"/>
              </a:spcAft>
            </a:pPr>
            <a:fld id="{188FAF0C-DDD6-40D6-B9D8-B826D1D45DE8}" type="datetime1">
              <a:pPr>
                <a:spcAft>
                  <a:spcPts val="600"/>
                </a:spcAft>
              </a:pPr>
              <a:t>6/13/2025</a:t>
            </a:fld>
            <a:endParaRPr lang="en-US"/>
          </a:p>
        </p:txBody>
      </p:sp>
      <p:sp>
        <p:nvSpPr>
          <p:cNvPr id="16" name="Footer Placeholder 7">
            <a:extLst>
              <a:ext uri="{FF2B5EF4-FFF2-40B4-BE49-F238E27FC236}">
                <a16:creationId xmlns:a16="http://schemas.microsoft.com/office/drawing/2014/main" id="{62DC6C56-AD3C-46A3-C872-CCDD00C342CA}"/>
              </a:ext>
            </a:extLst>
          </p:cNvPr>
          <p:cNvSpPr>
            <a:spLocks noGrp="1"/>
          </p:cNvSpPr>
          <p:nvPr>
            <p:ph type="ftr" sz="quarter" idx="11"/>
          </p:nvPr>
        </p:nvSpPr>
        <p:spPr>
          <a:xfrm rot="5400000">
            <a:off x="10473021" y="1609893"/>
            <a:ext cx="2669427" cy="365125"/>
          </a:xfrm>
        </p:spPr>
        <p:txBody>
          <a:bodyPr/>
          <a:lstStyle/>
          <a:p>
            <a:pPr>
              <a:spcAft>
                <a:spcPts val="600"/>
              </a:spcAft>
            </a:pPr>
            <a:r>
              <a:rPr lang="en-US"/>
              <a:t>
              </a:t>
            </a:r>
          </a:p>
        </p:txBody>
      </p:sp>
      <p:sp>
        <p:nvSpPr>
          <p:cNvPr id="18" name="Slide Number Placeholder 8">
            <a:extLst>
              <a:ext uri="{FF2B5EF4-FFF2-40B4-BE49-F238E27FC236}">
                <a16:creationId xmlns:a16="http://schemas.microsoft.com/office/drawing/2014/main" id="{07D95488-0AB9-6881-9291-09CB4F0A3C9C}"/>
              </a:ext>
            </a:extLst>
          </p:cNvPr>
          <p:cNvSpPr>
            <a:spLocks noGrp="1"/>
          </p:cNvSpPr>
          <p:nvPr>
            <p:ph type="sldNum" sz="quarter" idx="12"/>
          </p:nvPr>
        </p:nvSpPr>
        <p:spPr>
          <a:xfrm>
            <a:off x="11492908" y="3219853"/>
            <a:ext cx="629653" cy="429830"/>
          </a:xfrm>
        </p:spPr>
        <p:txBody>
          <a:bodyPr/>
          <a:lstStyle/>
          <a:p>
            <a:pPr>
              <a:spcAft>
                <a:spcPts val="600"/>
              </a:spcAft>
            </a:pPr>
            <a:fld id="{196A61CA-0502-4EE4-9724-96EA822543E5}" type="slidenum">
              <a:rPr lang="en-US" dirty="0"/>
              <a:pPr>
                <a:spcAft>
                  <a:spcPts val="600"/>
                </a:spcAft>
              </a:pPr>
              <a:t>7</a:t>
            </a:fld>
            <a:endParaRPr lang="en-US"/>
          </a:p>
        </p:txBody>
      </p:sp>
      <p:sp>
        <p:nvSpPr>
          <p:cNvPr id="2" name="TextBox 1">
            <a:extLst>
              <a:ext uri="{FF2B5EF4-FFF2-40B4-BE49-F238E27FC236}">
                <a16:creationId xmlns:a16="http://schemas.microsoft.com/office/drawing/2014/main" id="{9F812A33-58CE-DDB6-CC7F-BF6C46BCAE85}"/>
              </a:ext>
            </a:extLst>
          </p:cNvPr>
          <p:cNvSpPr txBox="1"/>
          <p:nvPr/>
        </p:nvSpPr>
        <p:spPr>
          <a:xfrm>
            <a:off x="1781331" y="3115455"/>
            <a:ext cx="38025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t>By following the 5Ps a more productive and focused learning environment can be created</a:t>
            </a:r>
            <a:endParaRPr lang="en-US" dirty="0"/>
          </a:p>
        </p:txBody>
      </p:sp>
      <p:sp>
        <p:nvSpPr>
          <p:cNvPr id="3" name="TextBox 2">
            <a:extLst>
              <a:ext uri="{FF2B5EF4-FFF2-40B4-BE49-F238E27FC236}">
                <a16:creationId xmlns:a16="http://schemas.microsoft.com/office/drawing/2014/main" id="{3653B0CB-5F5C-51A3-B404-A6E8A360F5F0}"/>
              </a:ext>
            </a:extLst>
          </p:cNvPr>
          <p:cNvSpPr txBox="1"/>
          <p:nvPr/>
        </p:nvSpPr>
        <p:spPr>
          <a:xfrm flipH="1">
            <a:off x="1778471" y="3224661"/>
            <a:ext cx="4672231" cy="7053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74320" indent="-274320" algn="l">
              <a:lnSpc>
                <a:spcPct val="120000"/>
              </a:lnSpc>
              <a:spcBef>
                <a:spcPts val="1000"/>
              </a:spcBef>
              <a:buFont typeface="Arial,Sans-Serif"/>
              <a:buChar char="•"/>
            </a:pPr>
            <a:endParaRPr lang="en-US" sz="900" dirty="0"/>
          </a:p>
          <a:p>
            <a:pPr>
              <a:lnSpc>
                <a:spcPct val="120000"/>
              </a:lnSpc>
              <a:spcBef>
                <a:spcPts val="1000"/>
              </a:spcBef>
            </a:pPr>
            <a:r>
              <a:rPr lang="en-US" sz="900" err="1"/>
              <a:t>Prioritise</a:t>
            </a:r>
            <a:r>
              <a:rPr lang="en-US" sz="900" dirty="0"/>
              <a:t>: having a clear goal, knowing what you want to achieve can help a person to stay focused and motivated.</a:t>
            </a:r>
            <a:endParaRPr lang="en-GB"/>
          </a:p>
        </p:txBody>
      </p:sp>
      <p:sp>
        <p:nvSpPr>
          <p:cNvPr id="7" name="TextBox 6">
            <a:extLst>
              <a:ext uri="{FF2B5EF4-FFF2-40B4-BE49-F238E27FC236}">
                <a16:creationId xmlns:a16="http://schemas.microsoft.com/office/drawing/2014/main" id="{C7BDA70B-B787-2E32-528F-DFDC54EA0985}"/>
              </a:ext>
            </a:extLst>
          </p:cNvPr>
          <p:cNvSpPr txBox="1"/>
          <p:nvPr/>
        </p:nvSpPr>
        <p:spPr>
          <a:xfrm>
            <a:off x="1784684" y="4072689"/>
            <a:ext cx="36896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t>Plan: knowing what you want to achieve throughout the day can help you to allocate time effectively and stay </a:t>
            </a:r>
            <a:r>
              <a:rPr lang="en-US" sz="900" dirty="0" err="1"/>
              <a:t>organised</a:t>
            </a:r>
            <a:r>
              <a:rPr lang="en-US" sz="900" dirty="0"/>
              <a:t>.</a:t>
            </a:r>
            <a:endParaRPr lang="en-US" dirty="0"/>
          </a:p>
        </p:txBody>
      </p:sp>
      <p:sp>
        <p:nvSpPr>
          <p:cNvPr id="9" name="TextBox 8">
            <a:extLst>
              <a:ext uri="{FF2B5EF4-FFF2-40B4-BE49-F238E27FC236}">
                <a16:creationId xmlns:a16="http://schemas.microsoft.com/office/drawing/2014/main" id="{299A214F-2C21-8A50-FABF-5373CF236139}"/>
              </a:ext>
            </a:extLst>
          </p:cNvPr>
          <p:cNvSpPr txBox="1"/>
          <p:nvPr/>
        </p:nvSpPr>
        <p:spPr>
          <a:xfrm>
            <a:off x="1784684" y="4576010"/>
            <a:ext cx="3689684" cy="507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t>Productivity: finding the right balance between studying and having enough breaks to not burnout. Allocating time effectively for different tasks, working smarter not harder.</a:t>
            </a:r>
            <a:endParaRPr lang="en-US" dirty="0"/>
          </a:p>
        </p:txBody>
      </p:sp>
      <p:sp>
        <p:nvSpPr>
          <p:cNvPr id="10" name="TextBox 9">
            <a:extLst>
              <a:ext uri="{FF2B5EF4-FFF2-40B4-BE49-F238E27FC236}">
                <a16:creationId xmlns:a16="http://schemas.microsoft.com/office/drawing/2014/main" id="{3855C144-0993-8419-6155-F2873432B1BF}"/>
              </a:ext>
            </a:extLst>
          </p:cNvPr>
          <p:cNvSpPr txBox="1"/>
          <p:nvPr/>
        </p:nvSpPr>
        <p:spPr>
          <a:xfrm>
            <a:off x="1860884" y="5229726"/>
            <a:ext cx="3705726"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t>Patience: rushing tasks can lead to mistakes and poor performance. </a:t>
            </a:r>
            <a:endParaRPr lang="en-US" dirty="0"/>
          </a:p>
        </p:txBody>
      </p:sp>
      <p:sp>
        <p:nvSpPr>
          <p:cNvPr id="11" name="TextBox 10">
            <a:extLst>
              <a:ext uri="{FF2B5EF4-FFF2-40B4-BE49-F238E27FC236}">
                <a16:creationId xmlns:a16="http://schemas.microsoft.com/office/drawing/2014/main" id="{B79018D5-636C-5856-B3B9-50B06B56E809}"/>
              </a:ext>
            </a:extLst>
          </p:cNvPr>
          <p:cNvSpPr txBox="1"/>
          <p:nvPr/>
        </p:nvSpPr>
        <p:spPr>
          <a:xfrm>
            <a:off x="1838793" y="5576341"/>
            <a:ext cx="32378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t>Persistence: keep working to achieve your goals success doesn't happen with no effort.</a:t>
            </a:r>
            <a:endParaRPr lang="en-US" dirty="0"/>
          </a:p>
        </p:txBody>
      </p:sp>
    </p:spTree>
    <p:extLst>
      <p:ext uri="{BB962C8B-B14F-4D97-AF65-F5344CB8AC3E}">
        <p14:creationId xmlns:p14="http://schemas.microsoft.com/office/powerpoint/2010/main" val="1240659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 calcmode="lin" valueType="num">
                                      <p:cBhvr additive="base">
                                        <p:cTn id="7"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additive="base">
                                        <p:cTn id="37" dur="500" fill="hold"/>
                                        <p:tgtEl>
                                          <p:spTgt spid="10"/>
                                        </p:tgtEl>
                                        <p:attrNameLst>
                                          <p:attrName>ppt_x</p:attrName>
                                        </p:attrNameLst>
                                      </p:cBhvr>
                                      <p:tavLst>
                                        <p:tav tm="0">
                                          <p:val>
                                            <p:strVal val="#ppt_x"/>
                                          </p:val>
                                        </p:tav>
                                        <p:tav tm="100000">
                                          <p:val>
                                            <p:strVal val="#ppt_x"/>
                                          </p:val>
                                        </p:tav>
                                      </p:tavLst>
                                    </p:anim>
                                    <p:anim calcmode="lin" valueType="num">
                                      <p:cBhvr additive="base">
                                        <p:cTn id="3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 calcmode="lin" valueType="num">
                                      <p:cBhvr additive="base">
                                        <p:cTn id="43" dur="500" fill="hold"/>
                                        <p:tgtEl>
                                          <p:spTgt spid="11"/>
                                        </p:tgtEl>
                                        <p:attrNameLst>
                                          <p:attrName>ppt_x</p:attrName>
                                        </p:attrNameLst>
                                      </p:cBhvr>
                                      <p:tavLst>
                                        <p:tav tm="0">
                                          <p:val>
                                            <p:strVal val="#ppt_x"/>
                                          </p:val>
                                        </p:tav>
                                        <p:tav tm="100000">
                                          <p:val>
                                            <p:strVal val="#ppt_x"/>
                                          </p:val>
                                        </p:tav>
                                      </p:tavLst>
                                    </p:anim>
                                    <p:anim calcmode="lin" valueType="num">
                                      <p:cBhvr additive="base">
                                        <p:cTn id="4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p:bldP spid="2" grpId="0"/>
      <p:bldP spid="3" grpId="0"/>
      <p:bldP spid="7" grpId="0"/>
      <p:bldP spid="9" grpId="0"/>
      <p:bldP spid="10" grpId="0"/>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99EF3C5-349E-3D55-5BB5-7B3C89A0BBC2}"/>
              </a:ext>
            </a:extLst>
          </p:cNvPr>
          <p:cNvSpPr txBox="1"/>
          <p:nvPr/>
        </p:nvSpPr>
        <p:spPr>
          <a:xfrm>
            <a:off x="4674404" y="238267"/>
            <a:ext cx="285568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t>SMART goals</a:t>
            </a:r>
          </a:p>
        </p:txBody>
      </p:sp>
      <p:sp>
        <p:nvSpPr>
          <p:cNvPr id="6" name="TextBox 5">
            <a:extLst>
              <a:ext uri="{FF2B5EF4-FFF2-40B4-BE49-F238E27FC236}">
                <a16:creationId xmlns:a16="http://schemas.microsoft.com/office/drawing/2014/main" id="{524782A1-5732-15E6-9C5D-24A09A5FCE65}"/>
              </a:ext>
            </a:extLst>
          </p:cNvPr>
          <p:cNvSpPr txBox="1"/>
          <p:nvPr/>
        </p:nvSpPr>
        <p:spPr>
          <a:xfrm>
            <a:off x="10361328" y="6175964"/>
            <a:ext cx="183747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(Scott, 2014)</a:t>
            </a:r>
            <a:endParaRPr lang="en-US" dirty="0"/>
          </a:p>
        </p:txBody>
      </p:sp>
      <p:sp>
        <p:nvSpPr>
          <p:cNvPr id="2" name="TextBox 1">
            <a:extLst>
              <a:ext uri="{FF2B5EF4-FFF2-40B4-BE49-F238E27FC236}">
                <a16:creationId xmlns:a16="http://schemas.microsoft.com/office/drawing/2014/main" id="{8CD9B43A-697B-0195-DDCD-AF51B5F1EE9B}"/>
              </a:ext>
            </a:extLst>
          </p:cNvPr>
          <p:cNvSpPr txBox="1"/>
          <p:nvPr/>
        </p:nvSpPr>
        <p:spPr>
          <a:xfrm>
            <a:off x="1122947" y="1860884"/>
            <a:ext cx="1039528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Setting SMART goals help you to focus, stay motivated and clearly identify what tasks need to be done.</a:t>
            </a:r>
            <a:endParaRPr lang="en-GB" dirty="0">
              <a:solidFill>
                <a:srgbClr val="000000"/>
              </a:solidFill>
            </a:endParaRPr>
          </a:p>
          <a:p>
            <a:pPr algn="l"/>
            <a:endParaRPr lang="en-GB" dirty="0"/>
          </a:p>
        </p:txBody>
      </p:sp>
      <p:sp>
        <p:nvSpPr>
          <p:cNvPr id="3" name="TextBox 2">
            <a:extLst>
              <a:ext uri="{FF2B5EF4-FFF2-40B4-BE49-F238E27FC236}">
                <a16:creationId xmlns:a16="http://schemas.microsoft.com/office/drawing/2014/main" id="{BF7B216E-44E3-0DF9-0B5B-D72EA3D4EFDE}"/>
              </a:ext>
            </a:extLst>
          </p:cNvPr>
          <p:cNvSpPr txBox="1"/>
          <p:nvPr/>
        </p:nvSpPr>
        <p:spPr>
          <a:xfrm>
            <a:off x="1026694" y="2518610"/>
            <a:ext cx="532597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Specific:</a:t>
            </a:r>
            <a:endParaRPr lang="en-US"/>
          </a:p>
          <a:p>
            <a:pPr marL="285750" indent="-285750">
              <a:buFont typeface="Calibri,Sans-Serif"/>
              <a:buChar char="-"/>
            </a:pPr>
            <a:r>
              <a:rPr lang="en-GB"/>
              <a:t>Have a clear goal of what you want to achieve.</a:t>
            </a:r>
            <a:endParaRPr lang="en-US"/>
          </a:p>
          <a:p>
            <a:pPr algn="l"/>
            <a:r>
              <a:rPr lang="en-GB" dirty="0"/>
              <a:t>Measurable:</a:t>
            </a:r>
          </a:p>
        </p:txBody>
      </p:sp>
      <p:sp>
        <p:nvSpPr>
          <p:cNvPr id="7" name="TextBox 6">
            <a:extLst>
              <a:ext uri="{FF2B5EF4-FFF2-40B4-BE49-F238E27FC236}">
                <a16:creationId xmlns:a16="http://schemas.microsoft.com/office/drawing/2014/main" id="{70111DB3-7470-79C4-F2B2-CE8D0D0984D0}"/>
              </a:ext>
            </a:extLst>
          </p:cNvPr>
          <p:cNvSpPr txBox="1"/>
          <p:nvPr/>
        </p:nvSpPr>
        <p:spPr>
          <a:xfrm>
            <a:off x="1153026" y="3463090"/>
            <a:ext cx="536006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Sans-Serif"/>
              <a:buChar char="-"/>
            </a:pPr>
            <a:r>
              <a:rPr lang="en-GB" dirty="0"/>
              <a:t>Make sure you are able to measure your success.</a:t>
            </a:r>
          </a:p>
          <a:p>
            <a:pPr algn="l"/>
            <a:r>
              <a:rPr lang="en-GB" dirty="0"/>
              <a:t>Achievable:</a:t>
            </a:r>
          </a:p>
        </p:txBody>
      </p:sp>
      <p:sp>
        <p:nvSpPr>
          <p:cNvPr id="8" name="TextBox 7">
            <a:extLst>
              <a:ext uri="{FF2B5EF4-FFF2-40B4-BE49-F238E27FC236}">
                <a16:creationId xmlns:a16="http://schemas.microsoft.com/office/drawing/2014/main" id="{6C63FDB6-2221-7CE9-93A1-2B184EFEAA30}"/>
              </a:ext>
            </a:extLst>
          </p:cNvPr>
          <p:cNvSpPr txBox="1"/>
          <p:nvPr/>
        </p:nvSpPr>
        <p:spPr>
          <a:xfrm>
            <a:off x="1219199" y="4235115"/>
            <a:ext cx="630454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Sans-Serif"/>
              <a:buChar char="-"/>
            </a:pPr>
            <a:r>
              <a:rPr lang="en-GB" dirty="0"/>
              <a:t>Ensure that the goal is challenging but achievable.</a:t>
            </a:r>
            <a:endParaRPr lang="en-US" dirty="0"/>
          </a:p>
          <a:p>
            <a:pPr algn="l"/>
            <a:r>
              <a:rPr lang="en-GB" dirty="0"/>
              <a:t>Relevant:</a:t>
            </a:r>
          </a:p>
        </p:txBody>
      </p:sp>
      <p:sp>
        <p:nvSpPr>
          <p:cNvPr id="10" name="TextBox 9">
            <a:extLst>
              <a:ext uri="{FF2B5EF4-FFF2-40B4-BE49-F238E27FC236}">
                <a16:creationId xmlns:a16="http://schemas.microsoft.com/office/drawing/2014/main" id="{DDFF2326-8D35-33F7-5EBE-D0542448940C}"/>
              </a:ext>
            </a:extLst>
          </p:cNvPr>
          <p:cNvSpPr txBox="1"/>
          <p:nvPr/>
        </p:nvSpPr>
        <p:spPr>
          <a:xfrm>
            <a:off x="1124952" y="4884821"/>
            <a:ext cx="665546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Sans-Serif"/>
              <a:buChar char="-"/>
            </a:pPr>
            <a:r>
              <a:rPr lang="en-GB"/>
              <a:t>Make sure that the task is achievable and relevant to the overall goal.</a:t>
            </a:r>
            <a:endParaRPr lang="en-US"/>
          </a:p>
          <a:p>
            <a:pPr algn="l"/>
            <a:r>
              <a:rPr lang="en-GB" dirty="0"/>
              <a:t>Time-bound:</a:t>
            </a:r>
          </a:p>
        </p:txBody>
      </p:sp>
      <p:sp>
        <p:nvSpPr>
          <p:cNvPr id="11" name="TextBox 10">
            <a:extLst>
              <a:ext uri="{FF2B5EF4-FFF2-40B4-BE49-F238E27FC236}">
                <a16:creationId xmlns:a16="http://schemas.microsoft.com/office/drawing/2014/main" id="{ABF01040-CDEB-FF72-B36C-6E8716994C41}"/>
              </a:ext>
            </a:extLst>
          </p:cNvPr>
          <p:cNvSpPr txBox="1"/>
          <p:nvPr/>
        </p:nvSpPr>
        <p:spPr>
          <a:xfrm>
            <a:off x="1122947" y="5871411"/>
            <a:ext cx="437949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Sans-Serif"/>
              <a:buChar char="-"/>
            </a:pPr>
            <a:r>
              <a:rPr lang="en-GB"/>
              <a:t>Have a deadline for completing the task.</a:t>
            </a:r>
            <a:endParaRPr lang="en-US"/>
          </a:p>
          <a:p>
            <a:pPr algn="l"/>
            <a:endParaRPr lang="en-GB" dirty="0"/>
          </a:p>
        </p:txBody>
      </p:sp>
    </p:spTree>
    <p:extLst>
      <p:ext uri="{BB962C8B-B14F-4D97-AF65-F5344CB8AC3E}">
        <p14:creationId xmlns:p14="http://schemas.microsoft.com/office/powerpoint/2010/main" val="739738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7" grpId="0"/>
      <p:bldP spid="8" grpId="0"/>
      <p:bldP spid="10" grpId="0"/>
      <p:bldP spid="1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D3D7D83-9858-5278-809F-A254F8B927D2}"/>
              </a:ext>
            </a:extLst>
          </p:cNvPr>
          <p:cNvSpPr txBox="1"/>
          <p:nvPr/>
        </p:nvSpPr>
        <p:spPr>
          <a:xfrm>
            <a:off x="1443740" y="1558944"/>
            <a:ext cx="3279689" cy="1864196"/>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r">
              <a:lnSpc>
                <a:spcPct val="120000"/>
              </a:lnSpc>
              <a:spcBef>
                <a:spcPct val="0"/>
              </a:spcBef>
              <a:spcAft>
                <a:spcPts val="600"/>
              </a:spcAft>
            </a:pPr>
            <a:r>
              <a:rPr lang="en-US" sz="2800" b="1" kern="1200" cap="all" spc="600" baseline="0">
                <a:latin typeface="+mj-lt"/>
                <a:ea typeface="+mj-ea"/>
                <a:cs typeface="+mj-cs"/>
              </a:rPr>
              <a:t>Thank you for listening!</a:t>
            </a:r>
          </a:p>
        </p:txBody>
      </p:sp>
      <p:pic>
        <p:nvPicPr>
          <p:cNvPr id="2" name="Content Placeholder 1" descr="A person sitting at a table with a beer&#10;&#10;AI-generated content may be incorrect.">
            <a:extLst>
              <a:ext uri="{FF2B5EF4-FFF2-40B4-BE49-F238E27FC236}">
                <a16:creationId xmlns:a16="http://schemas.microsoft.com/office/drawing/2014/main" id="{903E076E-8C73-7E79-BBC6-5A8F03123EAE}"/>
              </a:ext>
            </a:extLst>
          </p:cNvPr>
          <p:cNvPicPr>
            <a:picLocks noGrp="1" noChangeAspect="1"/>
          </p:cNvPicPr>
          <p:nvPr>
            <p:ph idx="1"/>
          </p:nvPr>
        </p:nvPicPr>
        <p:blipFill>
          <a:blip r:embed="rId2"/>
          <a:stretch>
            <a:fillRect/>
          </a:stretch>
        </p:blipFill>
        <p:spPr>
          <a:xfrm>
            <a:off x="5874205" y="762000"/>
            <a:ext cx="4253589" cy="5334000"/>
          </a:xfrm>
        </p:spPr>
      </p:pic>
      <p:sp>
        <p:nvSpPr>
          <p:cNvPr id="11" name="Text Placeholder 3">
            <a:extLst>
              <a:ext uri="{FF2B5EF4-FFF2-40B4-BE49-F238E27FC236}">
                <a16:creationId xmlns:a16="http://schemas.microsoft.com/office/drawing/2014/main" id="{11873D85-020C-811B-C701-ACE6A7E15863}"/>
              </a:ext>
            </a:extLst>
          </p:cNvPr>
          <p:cNvSpPr>
            <a:spLocks noGrp="1"/>
          </p:cNvSpPr>
          <p:nvPr>
            <p:ph type="body" sz="half" idx="2"/>
          </p:nvPr>
        </p:nvSpPr>
        <p:spPr>
          <a:xfrm>
            <a:off x="1443741" y="3649682"/>
            <a:ext cx="3233096" cy="1933605"/>
          </a:xfrm>
        </p:spPr>
        <p:txBody>
          <a:bodyPr vert="horz" lIns="91440" tIns="45720" rIns="91440" bIns="45720" rtlCol="0" anchor="t">
            <a:normAutofit/>
          </a:bodyPr>
          <a:lstStyle/>
          <a:p>
            <a:r>
              <a:rPr lang="en-US" dirty="0" err="1"/>
              <a:t>Lapusneanu</a:t>
            </a:r>
            <a:r>
              <a:rPr lang="en-US" dirty="0"/>
              <a:t> Stefan-Emanuel </a:t>
            </a:r>
          </a:p>
          <a:p>
            <a:r>
              <a:rPr lang="en-US" dirty="0"/>
              <a:t>2324091</a:t>
            </a:r>
          </a:p>
          <a:p>
            <a:r>
              <a:rPr lang="en-US" sz="3200" dirty="0">
                <a:solidFill>
                  <a:srgbClr val="FF0000"/>
                </a:solidFill>
              </a:rPr>
              <a:t>The master</a:t>
            </a:r>
            <a:r>
              <a:rPr lang="en-US" dirty="0">
                <a:solidFill>
                  <a:srgbClr val="FF0000"/>
                </a:solidFill>
              </a:rPr>
              <a:t> </a:t>
            </a:r>
          </a:p>
        </p:txBody>
      </p:sp>
      <p:sp>
        <p:nvSpPr>
          <p:cNvPr id="13" name="Date Placeholder 4">
            <a:extLst>
              <a:ext uri="{FF2B5EF4-FFF2-40B4-BE49-F238E27FC236}">
                <a16:creationId xmlns:a16="http://schemas.microsoft.com/office/drawing/2014/main" id="{A39658AF-B34F-BD75-372A-C2F0E2F9E9D9}"/>
              </a:ext>
            </a:extLst>
          </p:cNvPr>
          <p:cNvSpPr>
            <a:spLocks noGrp="1"/>
          </p:cNvSpPr>
          <p:nvPr>
            <p:ph type="dt" sz="half" idx="10"/>
          </p:nvPr>
        </p:nvSpPr>
        <p:spPr>
          <a:xfrm rot="5400000">
            <a:off x="10471087" y="4891318"/>
            <a:ext cx="2673295" cy="365125"/>
          </a:xfrm>
        </p:spPr>
        <p:txBody>
          <a:bodyPr/>
          <a:lstStyle/>
          <a:p>
            <a:pPr>
              <a:spcAft>
                <a:spcPts val="600"/>
              </a:spcAft>
            </a:pPr>
            <a:fld id="{84A0351C-EF92-48A0-952C-24E4AC4104DA}" type="datetime1">
              <a:pPr>
                <a:spcAft>
                  <a:spcPts val="600"/>
                </a:spcAft>
              </a:pPr>
              <a:t>6/13/2025</a:t>
            </a:fld>
            <a:endParaRPr lang="en-US"/>
          </a:p>
        </p:txBody>
      </p:sp>
      <p:sp>
        <p:nvSpPr>
          <p:cNvPr id="15" name="Footer Placeholder 5">
            <a:extLst>
              <a:ext uri="{FF2B5EF4-FFF2-40B4-BE49-F238E27FC236}">
                <a16:creationId xmlns:a16="http://schemas.microsoft.com/office/drawing/2014/main" id="{2BB4CAB1-EFE6-2F93-91B3-50466600BC13}"/>
              </a:ext>
            </a:extLst>
          </p:cNvPr>
          <p:cNvSpPr>
            <a:spLocks noGrp="1"/>
          </p:cNvSpPr>
          <p:nvPr>
            <p:ph type="ftr" sz="quarter" idx="11"/>
          </p:nvPr>
        </p:nvSpPr>
        <p:spPr>
          <a:xfrm rot="5400000">
            <a:off x="10473021" y="1609893"/>
            <a:ext cx="2669427" cy="365125"/>
          </a:xfrm>
        </p:spPr>
        <p:txBody>
          <a:bodyPr/>
          <a:lstStyle/>
          <a:p>
            <a:pPr>
              <a:spcAft>
                <a:spcPts val="600"/>
              </a:spcAft>
            </a:pPr>
            <a:r>
              <a:rPr lang="en-US"/>
              <a:t>
              </a:t>
            </a:r>
          </a:p>
        </p:txBody>
      </p:sp>
      <p:sp>
        <p:nvSpPr>
          <p:cNvPr id="17" name="Slide Number Placeholder 6">
            <a:extLst>
              <a:ext uri="{FF2B5EF4-FFF2-40B4-BE49-F238E27FC236}">
                <a16:creationId xmlns:a16="http://schemas.microsoft.com/office/drawing/2014/main" id="{3534F7AD-BDC9-E239-82D9-794D97122859}"/>
              </a:ext>
            </a:extLst>
          </p:cNvPr>
          <p:cNvSpPr>
            <a:spLocks noGrp="1"/>
          </p:cNvSpPr>
          <p:nvPr>
            <p:ph type="sldNum" sz="quarter" idx="12"/>
          </p:nvPr>
        </p:nvSpPr>
        <p:spPr>
          <a:xfrm>
            <a:off x="11492908" y="3219853"/>
            <a:ext cx="629653" cy="429830"/>
          </a:xfrm>
        </p:spPr>
        <p:txBody>
          <a:bodyPr/>
          <a:lstStyle/>
          <a:p>
            <a:pPr>
              <a:spcAft>
                <a:spcPts val="600"/>
              </a:spcAft>
            </a:pPr>
            <a:fld id="{196A61CA-0502-4EE4-9724-96EA822543E5}" type="slidenum">
              <a:rPr lang="en-US" dirty="0"/>
              <a:pPr>
                <a:spcAft>
                  <a:spcPts val="600"/>
                </a:spcAft>
              </a:pPr>
              <a:t>9</a:t>
            </a:fld>
            <a:endParaRPr lang="en-US"/>
          </a:p>
        </p:txBody>
      </p:sp>
    </p:spTree>
    <p:extLst>
      <p:ext uri="{BB962C8B-B14F-4D97-AF65-F5344CB8AC3E}">
        <p14:creationId xmlns:p14="http://schemas.microsoft.com/office/powerpoint/2010/main" val="16603276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Cartoon person with orange hair and red hair&#10;&#10;AI-generated content may be incorrect.">
            <a:extLst>
              <a:ext uri="{FF2B5EF4-FFF2-40B4-BE49-F238E27FC236}">
                <a16:creationId xmlns:a16="http://schemas.microsoft.com/office/drawing/2014/main" id="{2BC550ED-7AC5-A484-7C8B-EC6813471B6F}"/>
              </a:ext>
            </a:extLst>
          </p:cNvPr>
          <p:cNvPicPr>
            <a:picLocks noGrp="1" noChangeAspect="1"/>
          </p:cNvPicPr>
          <p:nvPr>
            <p:ph idx="1"/>
          </p:nvPr>
        </p:nvPicPr>
        <p:blipFill>
          <a:blip r:embed="rId2"/>
          <a:stretch>
            <a:fillRect/>
          </a:stretch>
        </p:blipFill>
        <p:spPr>
          <a:xfrm>
            <a:off x="1972396" y="68263"/>
            <a:ext cx="8247208" cy="6721475"/>
          </a:xfrm>
          <a:noFill/>
        </p:spPr>
      </p:pic>
      <p:sp>
        <p:nvSpPr>
          <p:cNvPr id="5" name="Date Placeholder 4" hidden="1">
            <a:extLst>
              <a:ext uri="{FF2B5EF4-FFF2-40B4-BE49-F238E27FC236}">
                <a16:creationId xmlns:a16="http://schemas.microsoft.com/office/drawing/2014/main" id="{507E2BAF-8C71-C4AC-660B-419B0A2ADBE1}"/>
              </a:ext>
            </a:extLst>
          </p:cNvPr>
          <p:cNvSpPr>
            <a:spLocks noGrp="1"/>
          </p:cNvSpPr>
          <p:nvPr>
            <p:ph type="dt" sz="half" idx="10"/>
          </p:nvPr>
        </p:nvSpPr>
        <p:spPr/>
        <p:txBody>
          <a:bodyPr/>
          <a:lstStyle/>
          <a:p>
            <a:pPr>
              <a:spcAft>
                <a:spcPts val="600"/>
              </a:spcAft>
            </a:pPr>
            <a:fld id="{5810D547-323A-4F2B-8323-BD55A5F94598}" type="datetime1">
              <a:pPr>
                <a:spcAft>
                  <a:spcPts val="600"/>
                </a:spcAft>
              </a:pPr>
              <a:t>6/13/2025</a:t>
            </a:fld>
            <a:endParaRPr lang="en-US"/>
          </a:p>
        </p:txBody>
      </p:sp>
      <p:sp>
        <p:nvSpPr>
          <p:cNvPr id="6" name="Footer Placeholder 5">
            <a:extLst>
              <a:ext uri="{FF2B5EF4-FFF2-40B4-BE49-F238E27FC236}">
                <a16:creationId xmlns:a16="http://schemas.microsoft.com/office/drawing/2014/main" id="{B39831C3-FC59-498B-468B-FD90BFC6EE60}"/>
              </a:ext>
            </a:extLst>
          </p:cNvPr>
          <p:cNvSpPr>
            <a:spLocks noGrp="1"/>
          </p:cNvSpPr>
          <p:nvPr>
            <p:ph type="ftr" sz="quarter" idx="11"/>
          </p:nvPr>
        </p:nvSpPr>
        <p:spPr/>
        <p:txBody>
          <a:bodyPr/>
          <a:lstStyle/>
          <a:p>
            <a:pPr>
              <a:spcAft>
                <a:spcPts val="600"/>
              </a:spcAft>
            </a:pPr>
            <a:r>
              <a:rPr lang="en-US" dirty="0"/>
              <a:t>
              </a:t>
            </a:r>
            <a:endParaRPr lang="en-US"/>
          </a:p>
        </p:txBody>
      </p:sp>
      <p:sp>
        <p:nvSpPr>
          <p:cNvPr id="7" name="Slide Number Placeholder 6" hidden="1">
            <a:extLst>
              <a:ext uri="{FF2B5EF4-FFF2-40B4-BE49-F238E27FC236}">
                <a16:creationId xmlns:a16="http://schemas.microsoft.com/office/drawing/2014/main" id="{C6BB2935-EC47-1F37-5E82-3CA7F9558282}"/>
              </a:ext>
            </a:extLst>
          </p:cNvPr>
          <p:cNvSpPr>
            <a:spLocks noGrp="1"/>
          </p:cNvSpPr>
          <p:nvPr>
            <p:ph type="sldNum" sz="quarter" idx="12"/>
          </p:nvPr>
        </p:nvSpPr>
        <p:spPr/>
        <p:txBody>
          <a:bodyPr/>
          <a:lstStyle/>
          <a:p>
            <a:pPr>
              <a:spcAft>
                <a:spcPts val="600"/>
              </a:spcAft>
            </a:pPr>
            <a:fld id="{196A61CA-0502-4EE4-9724-96EA822543E5}" type="slidenum">
              <a:rPr lang="en-US" dirty="0"/>
              <a:pPr>
                <a:spcAft>
                  <a:spcPts val="600"/>
                </a:spcAft>
              </a:pPr>
              <a:t>10</a:t>
            </a:fld>
            <a:endParaRPr lang="en-US"/>
          </a:p>
        </p:txBody>
      </p:sp>
    </p:spTree>
    <p:extLst>
      <p:ext uri="{BB962C8B-B14F-4D97-AF65-F5344CB8AC3E}">
        <p14:creationId xmlns:p14="http://schemas.microsoft.com/office/powerpoint/2010/main" val="848164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2A698A2-4DD1-6CD0-DB73-BE9DC5944E75}"/>
              </a:ext>
            </a:extLst>
          </p:cNvPr>
          <p:cNvSpPr txBox="1"/>
          <p:nvPr/>
        </p:nvSpPr>
        <p:spPr>
          <a:xfrm>
            <a:off x="1443740" y="1558944"/>
            <a:ext cx="3279689" cy="1864196"/>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r">
              <a:lnSpc>
                <a:spcPct val="120000"/>
              </a:lnSpc>
              <a:spcBef>
                <a:spcPct val="0"/>
              </a:spcBef>
              <a:spcAft>
                <a:spcPts val="600"/>
              </a:spcAft>
            </a:pPr>
            <a:r>
              <a:rPr lang="en-US" sz="2800" b="1" kern="1200" cap="all" spc="600" baseline="0">
                <a:latin typeface="+mj-lt"/>
                <a:ea typeface="+mj-ea"/>
                <a:cs typeface="+mj-cs"/>
              </a:rPr>
              <a:t>References:</a:t>
            </a:r>
          </a:p>
        </p:txBody>
      </p:sp>
      <p:sp>
        <p:nvSpPr>
          <p:cNvPr id="5" name="TextBox 4">
            <a:extLst>
              <a:ext uri="{FF2B5EF4-FFF2-40B4-BE49-F238E27FC236}">
                <a16:creationId xmlns:a16="http://schemas.microsoft.com/office/drawing/2014/main" id="{6D50F176-7856-872D-6EF6-698DC8AD3585}"/>
              </a:ext>
            </a:extLst>
          </p:cNvPr>
          <p:cNvSpPr txBox="1"/>
          <p:nvPr/>
        </p:nvSpPr>
        <p:spPr>
          <a:xfrm>
            <a:off x="5334000" y="762000"/>
            <a:ext cx="5333999" cy="5334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74320" indent="-274320">
              <a:lnSpc>
                <a:spcPct val="120000"/>
              </a:lnSpc>
              <a:spcBef>
                <a:spcPts val="1000"/>
              </a:spcBef>
              <a:buSzPct val="85000"/>
              <a:buFont typeface="Arial" panose="020B0604020202020204" pitchFamily="34" charset="0"/>
              <a:buChar char="•"/>
            </a:pPr>
            <a:endParaRPr lang="en-US" sz="1100"/>
          </a:p>
          <a:p>
            <a:pPr marL="274320" indent="-274320">
              <a:lnSpc>
                <a:spcPct val="120000"/>
              </a:lnSpc>
              <a:spcBef>
                <a:spcPts val="1000"/>
              </a:spcBef>
              <a:buSzPct val="85000"/>
              <a:buFont typeface="Arial" panose="020B0604020202020204" pitchFamily="34" charset="0"/>
              <a:buChar char="•"/>
            </a:pPr>
            <a:r>
              <a:rPr lang="en-US" sz="1100"/>
              <a:t>Allen, D. (2019). Getting things done : the art of stress-free productivity. London: Piatkus.</a:t>
            </a:r>
          </a:p>
          <a:p>
            <a:pPr marL="274320" indent="-274320">
              <a:lnSpc>
                <a:spcPct val="120000"/>
              </a:lnSpc>
              <a:spcBef>
                <a:spcPts val="1000"/>
              </a:spcBef>
              <a:buSzPct val="85000"/>
              <a:buFont typeface="Arial" panose="020B0604020202020204" pitchFamily="34" charset="0"/>
              <a:buChar char="•"/>
            </a:pPr>
            <a:r>
              <a:rPr lang="en-US" sz="1100"/>
              <a:t>Brackmann, U. (2025). </a:t>
            </a:r>
            <a:r>
              <a:rPr lang="en-US" sz="1100" i="1"/>
              <a:t>In today’s fast-paced academic environment, college students face an unprecedented challenge: balancing their studies with a myriad of other commitments. From part-time jobs to extracurricular activities, the modern student’s plate is often overflowing.</a:t>
            </a:r>
            <a:r>
              <a:rPr lang="en-US" sz="1100"/>
              <a:t> [online] Linkedin.com. Available at: </a:t>
            </a:r>
            <a:r>
              <a:rPr lang="en-US" sz="1100">
                <a:hlinkClick r:id="rId2">
                  <a:extLst>
                    <a:ext uri="{A12FA001-AC4F-418D-AE19-62706E023703}">
                      <ahyp:hlinkClr xmlns:ahyp="http://schemas.microsoft.com/office/drawing/2018/hyperlinkcolor" val="tx"/>
                    </a:ext>
                  </a:extLst>
                </a:hlinkClick>
              </a:rPr>
              <a:t>https://www.linkedin.com/pulse/time-management-key-success-higher-education-ulf-7ofrf</a:t>
            </a:r>
            <a:r>
              <a:rPr lang="en-US" sz="1100"/>
              <a:t> (Accessed 12 June 2025).</a:t>
            </a:r>
          </a:p>
          <a:p>
            <a:pPr marL="274320" indent="-274320">
              <a:lnSpc>
                <a:spcPct val="120000"/>
              </a:lnSpc>
              <a:spcBef>
                <a:spcPts val="1000"/>
              </a:spcBef>
              <a:buSzPct val="85000"/>
              <a:buFont typeface="Arial" panose="020B0604020202020204" pitchFamily="34" charset="0"/>
              <a:buChar char="•"/>
            </a:pPr>
            <a:r>
              <a:rPr lang="en-US" sz="1100"/>
              <a:t>Cirillo, F. (2018). The Pomodoro Technique. Currency.</a:t>
            </a:r>
          </a:p>
          <a:p>
            <a:pPr marL="274320" indent="-274320">
              <a:lnSpc>
                <a:spcPct val="120000"/>
              </a:lnSpc>
              <a:spcBef>
                <a:spcPts val="1000"/>
              </a:spcBef>
              <a:buSzPct val="85000"/>
              <a:buFont typeface="Arial" panose="020B0604020202020204" pitchFamily="34" charset="0"/>
              <a:buChar char="•"/>
            </a:pPr>
            <a:r>
              <a:rPr lang="en-US" sz="1100"/>
              <a:t>Erin (2021). </a:t>
            </a:r>
            <a:r>
              <a:rPr lang="en-US" sz="1100" i="1"/>
              <a:t>10 challenges you may encounter at university</a:t>
            </a:r>
            <a:r>
              <a:rPr lang="en-US" sz="1100"/>
              <a:t>. [online] Undergraduate Programs. Available at: </a:t>
            </a:r>
            <a:r>
              <a:rPr lang="en-US" sz="1100">
                <a:hlinkClick r:id="rId3">
                  <a:extLst>
                    <a:ext uri="{A12FA001-AC4F-418D-AE19-62706E023703}">
                      <ahyp:hlinkClr xmlns:ahyp="http://schemas.microsoft.com/office/drawing/2018/hyperlinkcolor" val="tx"/>
                    </a:ext>
                  </a:extLst>
                </a:hlinkClick>
              </a:rPr>
              <a:t>https://uwaterloo.ca/future-students/missing-manual/student-life/10-challenges-you-may-encounter-university</a:t>
            </a:r>
            <a:r>
              <a:rPr lang="en-US" sz="1100"/>
              <a:t> (Accessed 12 June 2025).</a:t>
            </a:r>
          </a:p>
          <a:p>
            <a:pPr marL="274320" indent="-274320">
              <a:lnSpc>
                <a:spcPct val="120000"/>
              </a:lnSpc>
              <a:spcBef>
                <a:spcPts val="1000"/>
              </a:spcBef>
              <a:buSzPct val="85000"/>
              <a:buFont typeface="Arial" panose="020B0604020202020204" pitchFamily="34" charset="0"/>
              <a:buChar char="•"/>
            </a:pPr>
            <a:r>
              <a:rPr lang="en-US" sz="1100"/>
              <a:t>Forsyth, P. (2019). Successful Time Management. Kogan Page Publishers.</a:t>
            </a:r>
          </a:p>
          <a:p>
            <a:pPr marL="274320" indent="-274320">
              <a:lnSpc>
                <a:spcPct val="120000"/>
              </a:lnSpc>
              <a:spcBef>
                <a:spcPts val="1000"/>
              </a:spcBef>
              <a:buSzPct val="85000"/>
              <a:buFont typeface="Arial" panose="020B0604020202020204" pitchFamily="34" charset="0"/>
              <a:buChar char="•"/>
            </a:pPr>
            <a:r>
              <a:rPr lang="en-US" sz="1100"/>
              <a:t>Scott, S.J. (2014). </a:t>
            </a:r>
            <a:r>
              <a:rPr lang="en-US" sz="1100" i="1"/>
              <a:t>S.M.A.R.T. Goals Made Simple 10 Steps to Master Your Personal and Career Goals</a:t>
            </a:r>
            <a:r>
              <a:rPr lang="en-US" sz="1100"/>
              <a:t>. Createspace Independent Publishing Platform.</a:t>
            </a:r>
          </a:p>
          <a:p>
            <a:pPr marL="274320" indent="-274320">
              <a:lnSpc>
                <a:spcPct val="120000"/>
              </a:lnSpc>
              <a:spcBef>
                <a:spcPts val="1000"/>
              </a:spcBef>
              <a:buSzPct val="85000"/>
              <a:buFont typeface="Arial" panose="020B0604020202020204" pitchFamily="34" charset="0"/>
              <a:buChar char="•"/>
            </a:pPr>
            <a:r>
              <a:rPr lang="en-US" sz="1100"/>
              <a:t>Timlyfy (2025). </a:t>
            </a:r>
            <a:r>
              <a:rPr lang="en-US" sz="1100" i="1"/>
              <a:t>The 5 P’s of Time Management: A Framework for Success"</a:t>
            </a:r>
            <a:r>
              <a:rPr lang="en-US" sz="1100"/>
              <a:t>. [online] Education. Available at: </a:t>
            </a:r>
            <a:r>
              <a:rPr lang="en-US" sz="1100">
                <a:hlinkClick r:id="rId4">
                  <a:extLst>
                    <a:ext uri="{A12FA001-AC4F-418D-AE19-62706E023703}">
                      <ahyp:hlinkClr xmlns:ahyp="http://schemas.microsoft.com/office/drawing/2018/hyperlinkcolor" val="tx"/>
                    </a:ext>
                  </a:extLst>
                </a:hlinkClick>
              </a:rPr>
              <a:t>https://vocal.media/education/the-5-p-s-of-time-management-a-framework-for-success</a:t>
            </a:r>
            <a:r>
              <a:rPr lang="en-US" sz="1100"/>
              <a:t> (Accessed 12 June 2025).</a:t>
            </a:r>
          </a:p>
          <a:p>
            <a:pPr marL="274320" indent="-274320">
              <a:lnSpc>
                <a:spcPct val="120000"/>
              </a:lnSpc>
              <a:spcBef>
                <a:spcPts val="1000"/>
              </a:spcBef>
              <a:buSzPct val="85000"/>
              <a:buFont typeface="Arial" panose="020B0604020202020204" pitchFamily="34" charset="0"/>
              <a:buChar char="•"/>
            </a:pPr>
            <a:endParaRPr lang="en-US" sz="1100"/>
          </a:p>
        </p:txBody>
      </p:sp>
      <p:sp>
        <p:nvSpPr>
          <p:cNvPr id="27" name="Text Placeholder 3">
            <a:extLst>
              <a:ext uri="{FF2B5EF4-FFF2-40B4-BE49-F238E27FC236}">
                <a16:creationId xmlns:a16="http://schemas.microsoft.com/office/drawing/2014/main" id="{7F81B516-5563-1588-0126-F60D5897E822}"/>
              </a:ext>
            </a:extLst>
          </p:cNvPr>
          <p:cNvSpPr>
            <a:spLocks noGrp="1"/>
          </p:cNvSpPr>
          <p:nvPr>
            <p:ph type="body" sz="half" idx="2"/>
          </p:nvPr>
        </p:nvSpPr>
        <p:spPr>
          <a:xfrm>
            <a:off x="1443741" y="3649682"/>
            <a:ext cx="3233096" cy="1933605"/>
          </a:xfrm>
        </p:spPr>
        <p:txBody>
          <a:bodyPr vert="horz" lIns="91440" tIns="45720" rIns="91440" bIns="45720" rtlCol="0" anchor="t">
            <a:normAutofit fontScale="85000" lnSpcReduction="20000"/>
          </a:bodyPr>
          <a:lstStyle/>
          <a:p>
            <a:r>
              <a:rPr lang="en-US" dirty="0"/>
              <a:t>Id number:2324091</a:t>
            </a:r>
          </a:p>
          <a:p>
            <a:r>
              <a:rPr lang="en-US"/>
              <a:t>All the best for everyone.</a:t>
            </a:r>
          </a:p>
          <a:p>
            <a:r>
              <a:rPr lang="en-US" sz="4000" dirty="0">
                <a:solidFill>
                  <a:srgbClr val="FF0000"/>
                </a:solidFill>
              </a:rPr>
              <a:t>Never give up on your dreams!</a:t>
            </a:r>
            <a:r>
              <a:rPr lang="en-US" dirty="0"/>
              <a:t>!</a:t>
            </a:r>
          </a:p>
        </p:txBody>
      </p:sp>
      <p:sp>
        <p:nvSpPr>
          <p:cNvPr id="28" name="Date Placeholder 4">
            <a:extLst>
              <a:ext uri="{FF2B5EF4-FFF2-40B4-BE49-F238E27FC236}">
                <a16:creationId xmlns:a16="http://schemas.microsoft.com/office/drawing/2014/main" id="{77BE725D-602D-90CD-B259-7E3EB120634A}"/>
              </a:ext>
            </a:extLst>
          </p:cNvPr>
          <p:cNvSpPr>
            <a:spLocks noGrp="1"/>
          </p:cNvSpPr>
          <p:nvPr>
            <p:ph type="dt" sz="half" idx="10"/>
          </p:nvPr>
        </p:nvSpPr>
        <p:spPr>
          <a:xfrm rot="5400000">
            <a:off x="10471087" y="4891318"/>
            <a:ext cx="2673295" cy="365125"/>
          </a:xfrm>
        </p:spPr>
        <p:txBody>
          <a:bodyPr/>
          <a:lstStyle/>
          <a:p>
            <a:pPr>
              <a:spcAft>
                <a:spcPts val="600"/>
              </a:spcAft>
            </a:pPr>
            <a:fld id="{7AC71655-E490-48B7-AECB-733E6D24508F}" type="datetime1">
              <a:pPr>
                <a:spcAft>
                  <a:spcPts val="600"/>
                </a:spcAft>
              </a:pPr>
              <a:t>6/13/2025</a:t>
            </a:fld>
            <a:endParaRPr lang="en-US"/>
          </a:p>
        </p:txBody>
      </p:sp>
      <p:sp>
        <p:nvSpPr>
          <p:cNvPr id="29" name="Footer Placeholder 5">
            <a:extLst>
              <a:ext uri="{FF2B5EF4-FFF2-40B4-BE49-F238E27FC236}">
                <a16:creationId xmlns:a16="http://schemas.microsoft.com/office/drawing/2014/main" id="{61910552-C227-BBB7-5C22-892D2F572A64}"/>
              </a:ext>
            </a:extLst>
          </p:cNvPr>
          <p:cNvSpPr>
            <a:spLocks noGrp="1"/>
          </p:cNvSpPr>
          <p:nvPr>
            <p:ph type="ftr" sz="quarter" idx="11"/>
          </p:nvPr>
        </p:nvSpPr>
        <p:spPr>
          <a:xfrm rot="5400000">
            <a:off x="10473021" y="1609893"/>
            <a:ext cx="2669427" cy="365125"/>
          </a:xfrm>
        </p:spPr>
        <p:txBody>
          <a:bodyPr/>
          <a:lstStyle/>
          <a:p>
            <a:pPr>
              <a:spcAft>
                <a:spcPts val="600"/>
              </a:spcAft>
            </a:pPr>
            <a:r>
              <a:rPr lang="en-US"/>
              <a:t>
              </a:t>
            </a:r>
          </a:p>
        </p:txBody>
      </p:sp>
      <p:sp>
        <p:nvSpPr>
          <p:cNvPr id="30" name="Slide Number Placeholder 6">
            <a:extLst>
              <a:ext uri="{FF2B5EF4-FFF2-40B4-BE49-F238E27FC236}">
                <a16:creationId xmlns:a16="http://schemas.microsoft.com/office/drawing/2014/main" id="{2E7B5BFF-19D7-3F46-FD48-4E00CEFBB077}"/>
              </a:ext>
            </a:extLst>
          </p:cNvPr>
          <p:cNvSpPr>
            <a:spLocks noGrp="1"/>
          </p:cNvSpPr>
          <p:nvPr>
            <p:ph type="sldNum" sz="quarter" idx="12"/>
          </p:nvPr>
        </p:nvSpPr>
        <p:spPr>
          <a:xfrm>
            <a:off x="11492908" y="3219853"/>
            <a:ext cx="629653" cy="429830"/>
          </a:xfrm>
        </p:spPr>
        <p:txBody>
          <a:bodyPr/>
          <a:lstStyle/>
          <a:p>
            <a:pPr>
              <a:spcAft>
                <a:spcPts val="600"/>
              </a:spcAft>
            </a:pPr>
            <a:fld id="{196A61CA-0502-4EE4-9724-96EA822543E5}" type="slidenum">
              <a:rPr lang="en-US" dirty="0"/>
              <a:pPr>
                <a:spcAft>
                  <a:spcPts val="600"/>
                </a:spcAft>
              </a:pPr>
              <a:t>11</a:t>
            </a:fld>
            <a:endParaRPr lang="en-US"/>
          </a:p>
        </p:txBody>
      </p:sp>
    </p:spTree>
    <p:extLst>
      <p:ext uri="{BB962C8B-B14F-4D97-AF65-F5344CB8AC3E}">
        <p14:creationId xmlns:p14="http://schemas.microsoft.com/office/powerpoint/2010/main" val="2347800490"/>
      </p:ext>
    </p:extLst>
  </p:cSld>
  <p:clrMapOvr>
    <a:masterClrMapping/>
  </p:clrMapOvr>
</p:sld>
</file>

<file path=ppt/theme/theme1.xml><?xml version="1.0" encoding="utf-8"?>
<a:theme xmlns:a="http://schemas.openxmlformats.org/drawingml/2006/main" name="PortalVTI">
  <a:themeElements>
    <a:clrScheme name="PortalVTI">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PortalVTI">
      <a:majorFont>
        <a:latin typeface="Trade Gothic Next Cond"/>
        <a:ea typeface=""/>
        <a:cs typeface=""/>
      </a:majorFont>
      <a:minorFont>
        <a:latin typeface="Trade Gothic Next Light"/>
        <a:ea typeface=""/>
        <a:cs typeface=""/>
      </a:minorFont>
    </a:fontScheme>
    <a:fmtScheme name="Portal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E3A4BB4D-5227-4A6D-99D3-DBAB0FE4C68F}" vid="{BE515EFD-5A7A-4BFE-BE06-A21DB8499CD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PortalVTI</vt:lpstr>
      <vt:lpstr>PowerPoint Presentation</vt:lpstr>
      <vt:lpstr>What does ''Time management'' mean?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879</cp:revision>
  <dcterms:created xsi:type="dcterms:W3CDTF">2025-06-10T20:39:55Z</dcterms:created>
  <dcterms:modified xsi:type="dcterms:W3CDTF">2025-06-13T21:42:28Z</dcterms:modified>
</cp:coreProperties>
</file>