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5" r:id="rId1"/>
    <p:sldMasterId id="2147483687" r:id="rId2"/>
  </p:sldMasterIdLst>
  <p:notesMasterIdLst>
    <p:notesMasterId r:id="rId14"/>
  </p:notesMasterIdLst>
  <p:sldIdLst>
    <p:sldId id="258" r:id="rId3"/>
    <p:sldId id="364" r:id="rId4"/>
    <p:sldId id="491" r:id="rId5"/>
    <p:sldId id="377" r:id="rId6"/>
    <p:sldId id="376" r:id="rId7"/>
    <p:sldId id="378" r:id="rId8"/>
    <p:sldId id="493" r:id="rId9"/>
    <p:sldId id="375" r:id="rId10"/>
    <p:sldId id="494" r:id="rId11"/>
    <p:sldId id="495" r:id="rId12"/>
    <p:sldId id="496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igman, Josie" initials="H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BE1FF"/>
    <a:srgbClr val="007DC3"/>
    <a:srgbClr val="8A8AA3"/>
    <a:srgbClr val="007BC1"/>
    <a:srgbClr val="DA0033"/>
    <a:srgbClr val="FF6600"/>
    <a:srgbClr val="FF9933"/>
    <a:srgbClr val="64AA7A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4" autoAdjust="0"/>
  </p:normalViewPr>
  <p:slideViewPr>
    <p:cSldViewPr>
      <p:cViewPr varScale="1">
        <p:scale>
          <a:sx n="61" d="100"/>
          <a:sy n="61" d="100"/>
        </p:scale>
        <p:origin x="1464" y="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B2FBBDE-65D6-49BC-BA27-24F768470FFA}" type="doc">
      <dgm:prSet loTypeId="urn:microsoft.com/office/officeart/2005/8/layout/process1" loCatId="process" qsTypeId="urn:microsoft.com/office/officeart/2005/8/quickstyle/simple3" qsCatId="simple" csTypeId="urn:microsoft.com/office/officeart/2005/8/colors/colorful2" csCatId="colorful" phldr="1"/>
      <dgm:spPr/>
    </dgm:pt>
    <dgm:pt modelId="{5E1C9EE9-E2C8-43D0-AE79-8F0AAFD678C0}">
      <dgm:prSet phldrT="[Text]"/>
      <dgm:spPr/>
      <dgm:t>
        <a:bodyPr/>
        <a:lstStyle/>
        <a:p>
          <a:r>
            <a:rPr lang="en-GB" b="1" dirty="0">
              <a:solidFill>
                <a:srgbClr val="002060"/>
              </a:solidFill>
            </a:rPr>
            <a:t>Scarcity</a:t>
          </a:r>
          <a:r>
            <a:rPr lang="en-GB" dirty="0"/>
            <a:t>	</a:t>
          </a:r>
        </a:p>
      </dgm:t>
    </dgm:pt>
    <dgm:pt modelId="{72E51887-5ABB-4530-986E-75811527EDF8}" type="parTrans" cxnId="{B2D2C889-FE47-4D4A-B04E-2ADCEE848249}">
      <dgm:prSet/>
      <dgm:spPr/>
      <dgm:t>
        <a:bodyPr/>
        <a:lstStyle/>
        <a:p>
          <a:endParaRPr lang="en-GB"/>
        </a:p>
      </dgm:t>
    </dgm:pt>
    <dgm:pt modelId="{F3EA90D1-A21B-458D-88AA-18E565338C3F}" type="sibTrans" cxnId="{B2D2C889-FE47-4D4A-B04E-2ADCEE848249}">
      <dgm:prSet/>
      <dgm:spPr/>
      <dgm:t>
        <a:bodyPr/>
        <a:lstStyle/>
        <a:p>
          <a:endParaRPr lang="en-GB"/>
        </a:p>
      </dgm:t>
    </dgm:pt>
    <dgm:pt modelId="{12D8F2FA-C4CE-4F4B-B686-43FB0BAFF9EE}">
      <dgm:prSet phldrT="[Text]"/>
      <dgm:spPr/>
      <dgm:t>
        <a:bodyPr/>
        <a:lstStyle/>
        <a:p>
          <a:r>
            <a:rPr lang="en-GB" b="1" dirty="0">
              <a:solidFill>
                <a:srgbClr val="002060"/>
              </a:solidFill>
            </a:rPr>
            <a:t>Choice</a:t>
          </a:r>
          <a:r>
            <a:rPr lang="en-GB" dirty="0"/>
            <a:t>	</a:t>
          </a:r>
        </a:p>
      </dgm:t>
    </dgm:pt>
    <dgm:pt modelId="{436EA543-1FC0-4FE4-9E87-0BE99373487A}" type="parTrans" cxnId="{EFA2549C-52CC-46A8-8341-455094D4C85E}">
      <dgm:prSet/>
      <dgm:spPr/>
      <dgm:t>
        <a:bodyPr/>
        <a:lstStyle/>
        <a:p>
          <a:endParaRPr lang="en-GB"/>
        </a:p>
      </dgm:t>
    </dgm:pt>
    <dgm:pt modelId="{CA41B9EA-0FB2-499D-A220-B7AEFBEB6080}" type="sibTrans" cxnId="{EFA2549C-52CC-46A8-8341-455094D4C85E}">
      <dgm:prSet/>
      <dgm:spPr/>
      <dgm:t>
        <a:bodyPr/>
        <a:lstStyle/>
        <a:p>
          <a:endParaRPr lang="en-GB"/>
        </a:p>
      </dgm:t>
    </dgm:pt>
    <dgm:pt modelId="{DB917EE2-406F-4828-A782-FF9DC7698B0C}">
      <dgm:prSet phldrT="[Text]"/>
      <dgm:spPr/>
      <dgm:t>
        <a:bodyPr/>
        <a:lstStyle/>
        <a:p>
          <a:r>
            <a:rPr lang="en-GB" b="1" dirty="0">
              <a:solidFill>
                <a:srgbClr val="002060"/>
              </a:solidFill>
            </a:rPr>
            <a:t>Opportunity Cost</a:t>
          </a:r>
        </a:p>
      </dgm:t>
    </dgm:pt>
    <dgm:pt modelId="{22091DE3-01A3-423C-A9A1-FABFBEBECBA8}" type="parTrans" cxnId="{F144E3EF-4F23-4196-BC0D-5FC969090D30}">
      <dgm:prSet/>
      <dgm:spPr/>
      <dgm:t>
        <a:bodyPr/>
        <a:lstStyle/>
        <a:p>
          <a:endParaRPr lang="en-GB"/>
        </a:p>
      </dgm:t>
    </dgm:pt>
    <dgm:pt modelId="{F49BF380-CCF6-4756-8ACA-DB3C05A435D2}" type="sibTrans" cxnId="{F144E3EF-4F23-4196-BC0D-5FC969090D30}">
      <dgm:prSet/>
      <dgm:spPr/>
      <dgm:t>
        <a:bodyPr/>
        <a:lstStyle/>
        <a:p>
          <a:endParaRPr lang="en-GB"/>
        </a:p>
      </dgm:t>
    </dgm:pt>
    <dgm:pt modelId="{F345DC77-8609-462D-AEC2-BD9154766621}" type="pres">
      <dgm:prSet presAssocID="{5B2FBBDE-65D6-49BC-BA27-24F768470FFA}" presName="Name0" presStyleCnt="0">
        <dgm:presLayoutVars>
          <dgm:dir/>
          <dgm:resizeHandles val="exact"/>
        </dgm:presLayoutVars>
      </dgm:prSet>
      <dgm:spPr/>
    </dgm:pt>
    <dgm:pt modelId="{378753C4-CE7A-4B1E-A944-BCD8FF367759}" type="pres">
      <dgm:prSet presAssocID="{5E1C9EE9-E2C8-43D0-AE79-8F0AAFD678C0}" presName="node" presStyleLbl="node1" presStyleIdx="0" presStyleCnt="3">
        <dgm:presLayoutVars>
          <dgm:bulletEnabled val="1"/>
        </dgm:presLayoutVars>
      </dgm:prSet>
      <dgm:spPr/>
    </dgm:pt>
    <dgm:pt modelId="{ECFDD133-B787-4766-A60E-1C8CB9D55DB5}" type="pres">
      <dgm:prSet presAssocID="{F3EA90D1-A21B-458D-88AA-18E565338C3F}" presName="sibTrans" presStyleLbl="sibTrans2D1" presStyleIdx="0" presStyleCnt="2"/>
      <dgm:spPr/>
    </dgm:pt>
    <dgm:pt modelId="{0F15ECA9-B29B-4B74-889F-9697D5D49573}" type="pres">
      <dgm:prSet presAssocID="{F3EA90D1-A21B-458D-88AA-18E565338C3F}" presName="connectorText" presStyleLbl="sibTrans2D1" presStyleIdx="0" presStyleCnt="2"/>
      <dgm:spPr/>
    </dgm:pt>
    <dgm:pt modelId="{A054769F-5522-4EC6-A015-96D79160F307}" type="pres">
      <dgm:prSet presAssocID="{12D8F2FA-C4CE-4F4B-B686-43FB0BAFF9EE}" presName="node" presStyleLbl="node1" presStyleIdx="1" presStyleCnt="3" custLinFactNeighborX="3878" custLinFactNeighborY="-1971">
        <dgm:presLayoutVars>
          <dgm:bulletEnabled val="1"/>
        </dgm:presLayoutVars>
      </dgm:prSet>
      <dgm:spPr/>
    </dgm:pt>
    <dgm:pt modelId="{ADCF6329-86BA-4AE4-8225-2415AB83549D}" type="pres">
      <dgm:prSet presAssocID="{CA41B9EA-0FB2-499D-A220-B7AEFBEB6080}" presName="sibTrans" presStyleLbl="sibTrans2D1" presStyleIdx="1" presStyleCnt="2"/>
      <dgm:spPr/>
    </dgm:pt>
    <dgm:pt modelId="{39F009CF-6088-4835-9000-9A077FE620E5}" type="pres">
      <dgm:prSet presAssocID="{CA41B9EA-0FB2-499D-A220-B7AEFBEB6080}" presName="connectorText" presStyleLbl="sibTrans2D1" presStyleIdx="1" presStyleCnt="2"/>
      <dgm:spPr/>
    </dgm:pt>
    <dgm:pt modelId="{7F42D26E-2849-477C-A2AC-12F9EF603BBC}" type="pres">
      <dgm:prSet presAssocID="{DB917EE2-406F-4828-A782-FF9DC7698B0C}" presName="node" presStyleLbl="node1" presStyleIdx="2" presStyleCnt="3">
        <dgm:presLayoutVars>
          <dgm:bulletEnabled val="1"/>
        </dgm:presLayoutVars>
      </dgm:prSet>
      <dgm:spPr/>
    </dgm:pt>
  </dgm:ptLst>
  <dgm:cxnLst>
    <dgm:cxn modelId="{F4F8F805-A4B1-4A4B-B8C0-864736DDFD55}" type="presOf" srcId="{5B2FBBDE-65D6-49BC-BA27-24F768470FFA}" destId="{F345DC77-8609-462D-AEC2-BD9154766621}" srcOrd="0" destOrd="0" presId="urn:microsoft.com/office/officeart/2005/8/layout/process1"/>
    <dgm:cxn modelId="{8722E50F-AAED-4ABC-B66E-FA74E0C9AF92}" type="presOf" srcId="{12D8F2FA-C4CE-4F4B-B686-43FB0BAFF9EE}" destId="{A054769F-5522-4EC6-A015-96D79160F307}" srcOrd="0" destOrd="0" presId="urn:microsoft.com/office/officeart/2005/8/layout/process1"/>
    <dgm:cxn modelId="{28037140-3B8B-4685-A56D-6B76F85D585B}" type="presOf" srcId="{5E1C9EE9-E2C8-43D0-AE79-8F0AAFD678C0}" destId="{378753C4-CE7A-4B1E-A944-BCD8FF367759}" srcOrd="0" destOrd="0" presId="urn:microsoft.com/office/officeart/2005/8/layout/process1"/>
    <dgm:cxn modelId="{D1F3596C-808B-414C-9923-5BB170059A37}" type="presOf" srcId="{CA41B9EA-0FB2-499D-A220-B7AEFBEB6080}" destId="{39F009CF-6088-4835-9000-9A077FE620E5}" srcOrd="1" destOrd="0" presId="urn:microsoft.com/office/officeart/2005/8/layout/process1"/>
    <dgm:cxn modelId="{5E5A944D-3E92-4E6F-AF62-DA111565093B}" type="presOf" srcId="{CA41B9EA-0FB2-499D-A220-B7AEFBEB6080}" destId="{ADCF6329-86BA-4AE4-8225-2415AB83549D}" srcOrd="0" destOrd="0" presId="urn:microsoft.com/office/officeart/2005/8/layout/process1"/>
    <dgm:cxn modelId="{3954CA82-7EDB-4AF2-A389-6AAD0F10D914}" type="presOf" srcId="{F3EA90D1-A21B-458D-88AA-18E565338C3F}" destId="{0F15ECA9-B29B-4B74-889F-9697D5D49573}" srcOrd="1" destOrd="0" presId="urn:microsoft.com/office/officeart/2005/8/layout/process1"/>
    <dgm:cxn modelId="{B2D2C889-FE47-4D4A-B04E-2ADCEE848249}" srcId="{5B2FBBDE-65D6-49BC-BA27-24F768470FFA}" destId="{5E1C9EE9-E2C8-43D0-AE79-8F0AAFD678C0}" srcOrd="0" destOrd="0" parTransId="{72E51887-5ABB-4530-986E-75811527EDF8}" sibTransId="{F3EA90D1-A21B-458D-88AA-18E565338C3F}"/>
    <dgm:cxn modelId="{EFA2549C-52CC-46A8-8341-455094D4C85E}" srcId="{5B2FBBDE-65D6-49BC-BA27-24F768470FFA}" destId="{12D8F2FA-C4CE-4F4B-B686-43FB0BAFF9EE}" srcOrd="1" destOrd="0" parTransId="{436EA543-1FC0-4FE4-9E87-0BE99373487A}" sibTransId="{CA41B9EA-0FB2-499D-A220-B7AEFBEB6080}"/>
    <dgm:cxn modelId="{3A9DBECD-BE5A-46FE-AB40-92EFB4BE55A8}" type="presOf" srcId="{F3EA90D1-A21B-458D-88AA-18E565338C3F}" destId="{ECFDD133-B787-4766-A60E-1C8CB9D55DB5}" srcOrd="0" destOrd="0" presId="urn:microsoft.com/office/officeart/2005/8/layout/process1"/>
    <dgm:cxn modelId="{90112FD7-7598-4C39-9B82-DACB2D299001}" type="presOf" srcId="{DB917EE2-406F-4828-A782-FF9DC7698B0C}" destId="{7F42D26E-2849-477C-A2AC-12F9EF603BBC}" srcOrd="0" destOrd="0" presId="urn:microsoft.com/office/officeart/2005/8/layout/process1"/>
    <dgm:cxn modelId="{F144E3EF-4F23-4196-BC0D-5FC969090D30}" srcId="{5B2FBBDE-65D6-49BC-BA27-24F768470FFA}" destId="{DB917EE2-406F-4828-A782-FF9DC7698B0C}" srcOrd="2" destOrd="0" parTransId="{22091DE3-01A3-423C-A9A1-FABFBEBECBA8}" sibTransId="{F49BF380-CCF6-4756-8ACA-DB3C05A435D2}"/>
    <dgm:cxn modelId="{A438E3B5-8E3B-4B64-90C2-6B3DE0831A79}" type="presParOf" srcId="{F345DC77-8609-462D-AEC2-BD9154766621}" destId="{378753C4-CE7A-4B1E-A944-BCD8FF367759}" srcOrd="0" destOrd="0" presId="urn:microsoft.com/office/officeart/2005/8/layout/process1"/>
    <dgm:cxn modelId="{727CDD0B-A550-4AD9-A30A-F6D283919AF7}" type="presParOf" srcId="{F345DC77-8609-462D-AEC2-BD9154766621}" destId="{ECFDD133-B787-4766-A60E-1C8CB9D55DB5}" srcOrd="1" destOrd="0" presId="urn:microsoft.com/office/officeart/2005/8/layout/process1"/>
    <dgm:cxn modelId="{FCFC2B07-8F21-434B-A117-DFEF86741978}" type="presParOf" srcId="{ECFDD133-B787-4766-A60E-1C8CB9D55DB5}" destId="{0F15ECA9-B29B-4B74-889F-9697D5D49573}" srcOrd="0" destOrd="0" presId="urn:microsoft.com/office/officeart/2005/8/layout/process1"/>
    <dgm:cxn modelId="{F95AA627-5466-4229-BAAE-19AB815F588D}" type="presParOf" srcId="{F345DC77-8609-462D-AEC2-BD9154766621}" destId="{A054769F-5522-4EC6-A015-96D79160F307}" srcOrd="2" destOrd="0" presId="urn:microsoft.com/office/officeart/2005/8/layout/process1"/>
    <dgm:cxn modelId="{3C43DC5C-20EA-4854-8F78-2AACE0019ED5}" type="presParOf" srcId="{F345DC77-8609-462D-AEC2-BD9154766621}" destId="{ADCF6329-86BA-4AE4-8225-2415AB83549D}" srcOrd="3" destOrd="0" presId="urn:microsoft.com/office/officeart/2005/8/layout/process1"/>
    <dgm:cxn modelId="{830E8AAD-4675-4DFE-8673-345F5EFCBB48}" type="presParOf" srcId="{ADCF6329-86BA-4AE4-8225-2415AB83549D}" destId="{39F009CF-6088-4835-9000-9A077FE620E5}" srcOrd="0" destOrd="0" presId="urn:microsoft.com/office/officeart/2005/8/layout/process1"/>
    <dgm:cxn modelId="{A96FFBA9-579D-43B5-8486-6AC68354957F}" type="presParOf" srcId="{F345DC77-8609-462D-AEC2-BD9154766621}" destId="{7F42D26E-2849-477C-A2AC-12F9EF603BBC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8753C4-CE7A-4B1E-A944-BCD8FF367759}">
      <dsp:nvSpPr>
        <dsp:cNvPr id="0" name=""/>
        <dsp:cNvSpPr/>
      </dsp:nvSpPr>
      <dsp:spPr>
        <a:xfrm>
          <a:off x="7077" y="104084"/>
          <a:ext cx="2115266" cy="126915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solidFill>
                <a:srgbClr val="002060"/>
              </a:solidFill>
            </a:rPr>
            <a:t>Scarcity</a:t>
          </a:r>
          <a:r>
            <a:rPr lang="en-GB" sz="2800" kern="1200" dirty="0"/>
            <a:t>	</a:t>
          </a:r>
        </a:p>
      </dsp:txBody>
      <dsp:txXfrm>
        <a:off x="44249" y="141256"/>
        <a:ext cx="2040922" cy="1194815"/>
      </dsp:txXfrm>
    </dsp:sp>
    <dsp:sp modelId="{ECFDD133-B787-4766-A60E-1C8CB9D55DB5}">
      <dsp:nvSpPr>
        <dsp:cNvPr id="0" name=""/>
        <dsp:cNvSpPr/>
      </dsp:nvSpPr>
      <dsp:spPr>
        <a:xfrm rot="21571280">
          <a:off x="2342065" y="463753"/>
          <a:ext cx="465843" cy="524586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2342067" y="569254"/>
        <a:ext cx="326090" cy="314752"/>
      </dsp:txXfrm>
    </dsp:sp>
    <dsp:sp modelId="{A054769F-5522-4EC6-A015-96D79160F307}">
      <dsp:nvSpPr>
        <dsp:cNvPr id="0" name=""/>
        <dsp:cNvSpPr/>
      </dsp:nvSpPr>
      <dsp:spPr>
        <a:xfrm>
          <a:off x="3001262" y="79068"/>
          <a:ext cx="2115266" cy="126915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2340759"/>
                <a:satOff val="-2919"/>
                <a:lumOff val="686"/>
                <a:alphaOff val="0"/>
                <a:tint val="50000"/>
                <a:satMod val="300000"/>
              </a:schemeClr>
            </a:gs>
            <a:gs pos="35000">
              <a:schemeClr val="accent2">
                <a:hueOff val="2340759"/>
                <a:satOff val="-2919"/>
                <a:lumOff val="686"/>
                <a:alphaOff val="0"/>
                <a:tint val="37000"/>
                <a:satMod val="300000"/>
              </a:schemeClr>
            </a:gs>
            <a:gs pos="100000">
              <a:schemeClr val="accent2">
                <a:hueOff val="2340759"/>
                <a:satOff val="-2919"/>
                <a:lumOff val="68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solidFill>
                <a:srgbClr val="002060"/>
              </a:solidFill>
            </a:rPr>
            <a:t>Choice</a:t>
          </a:r>
          <a:r>
            <a:rPr lang="en-GB" sz="2800" kern="1200" dirty="0"/>
            <a:t>	</a:t>
          </a:r>
        </a:p>
      </dsp:txBody>
      <dsp:txXfrm>
        <a:off x="3038434" y="116240"/>
        <a:ext cx="2040922" cy="1194815"/>
      </dsp:txXfrm>
    </dsp:sp>
    <dsp:sp modelId="{ADCF6329-86BA-4AE4-8225-2415AB83549D}">
      <dsp:nvSpPr>
        <dsp:cNvPr id="0" name=""/>
        <dsp:cNvSpPr/>
      </dsp:nvSpPr>
      <dsp:spPr>
        <a:xfrm rot="29364">
          <a:off x="5319844" y="463967"/>
          <a:ext cx="431061" cy="524586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tint val="50000"/>
                <a:satMod val="300000"/>
              </a:schemeClr>
            </a:gs>
            <a:gs pos="35000">
              <a:schemeClr val="accent2">
                <a:hueOff val="4681519"/>
                <a:satOff val="-5839"/>
                <a:lumOff val="1373"/>
                <a:alphaOff val="0"/>
                <a:tint val="37000"/>
                <a:satMod val="30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5319846" y="568332"/>
        <a:ext cx="301743" cy="314752"/>
      </dsp:txXfrm>
    </dsp:sp>
    <dsp:sp modelId="{7F42D26E-2849-477C-A2AC-12F9EF603BBC}">
      <dsp:nvSpPr>
        <dsp:cNvPr id="0" name=""/>
        <dsp:cNvSpPr/>
      </dsp:nvSpPr>
      <dsp:spPr>
        <a:xfrm>
          <a:off x="5929823" y="104084"/>
          <a:ext cx="2115266" cy="126915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tint val="50000"/>
                <a:satMod val="300000"/>
              </a:schemeClr>
            </a:gs>
            <a:gs pos="35000">
              <a:schemeClr val="accent2">
                <a:hueOff val="4681519"/>
                <a:satOff val="-5839"/>
                <a:lumOff val="1373"/>
                <a:alphaOff val="0"/>
                <a:tint val="37000"/>
                <a:satMod val="30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solidFill>
                <a:srgbClr val="002060"/>
              </a:solidFill>
            </a:rPr>
            <a:t>Opportunity Cost</a:t>
          </a:r>
        </a:p>
      </dsp:txBody>
      <dsp:txXfrm>
        <a:off x="5966995" y="141256"/>
        <a:ext cx="2040922" cy="11948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126F7-C520-466E-8A08-C83A624AAD89}" type="datetimeFigureOut">
              <a:rPr lang="en-GB" smtClean="0"/>
              <a:pPr/>
              <a:t>19/06/2022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D075C-D0CD-4F41-93C9-0B6DF6D55B1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008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19/06/2022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88386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19/06/2022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272044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19/06/2022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48319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19/06/2022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873830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19/06/2022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666635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19/06/2022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1775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19/06/2022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70373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19/06/2022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874486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19/06/2022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37008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19/06/2022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975525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19/06/2022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69918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19/06/2022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2025" y="0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17955075"/>
      </p:ext>
    </p:extLst>
  </p:cSld>
  <p:clrMapOvr>
    <a:masterClrMapping/>
  </p:clrMapOvr>
  <p:transition>
    <p:dissolv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F4753-5157-46D8-BCA7-975CB856742C}" type="datetimeFigureOut">
              <a:rPr lang="en-US" smtClean="0"/>
              <a:t>6/19/2022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932DD-6574-4121-899F-3C8D418ADE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10452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F4753-5157-46D8-BCA7-975CB856742C}" type="datetimeFigureOut">
              <a:rPr lang="en-US" smtClean="0"/>
              <a:t>6/19/2022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932DD-6574-4121-899F-3C8D418ADE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93014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F4753-5157-46D8-BCA7-975CB856742C}" type="datetimeFigureOut">
              <a:rPr lang="en-US" smtClean="0"/>
              <a:t>6/19/2022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932DD-6574-4121-899F-3C8D418ADE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54526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F4753-5157-46D8-BCA7-975CB856742C}" type="datetimeFigureOut">
              <a:rPr lang="en-US" smtClean="0"/>
              <a:t>6/19/2022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932DD-6574-4121-899F-3C8D418ADE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9304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F4753-5157-46D8-BCA7-975CB856742C}" type="datetimeFigureOut">
              <a:rPr lang="en-US" smtClean="0"/>
              <a:t>6/19/2022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932DD-6574-4121-899F-3C8D418ADE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07308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F4753-5157-46D8-BCA7-975CB856742C}" type="datetimeFigureOut">
              <a:rPr lang="en-US" smtClean="0"/>
              <a:t>6/19/2022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932DD-6574-4121-899F-3C8D418ADE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400522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F4753-5157-46D8-BCA7-975CB856742C}" type="datetimeFigureOut">
              <a:rPr lang="en-US" smtClean="0"/>
              <a:t>6/19/2022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932DD-6574-4121-899F-3C8D418ADE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15235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F4753-5157-46D8-BCA7-975CB856742C}" type="datetimeFigureOut">
              <a:rPr lang="en-US" smtClean="0"/>
              <a:t>6/19/2022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932DD-6574-4121-899F-3C8D418ADE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417649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F4753-5157-46D8-BCA7-975CB856742C}" type="datetimeFigureOut">
              <a:rPr lang="en-US" smtClean="0"/>
              <a:t>6/19/2022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932DD-6574-4121-899F-3C8D418ADE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438929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F4753-5157-46D8-BCA7-975CB856742C}" type="datetimeFigureOut">
              <a:rPr lang="en-US" smtClean="0"/>
              <a:t>6/19/2022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932DD-6574-4121-899F-3C8D418ADE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724360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F4753-5157-46D8-BCA7-975CB856742C}" type="datetimeFigureOut">
              <a:rPr lang="en-US" smtClean="0"/>
              <a:t>6/19/2022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932DD-6574-4121-899F-3C8D418ADE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33934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e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19/06/2022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96" y="5913368"/>
            <a:ext cx="648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00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74" r:id="rId12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EF4753-5157-46D8-BCA7-975CB856742C}" type="datetimeFigureOut">
              <a:rPr lang="en-US" smtClean="0"/>
              <a:t>6/19/2022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4932DD-6574-4121-899F-3C8D418ADE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7758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solidFill>
                  <a:srgbClr val="FFFF00"/>
                </a:solidFill>
              </a:rPr>
              <a:t>Management Accounting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1560" y="3744615"/>
            <a:ext cx="7920880" cy="175260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Limiting Factor Analysis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/>
          <a:lstStyle/>
          <a:p>
            <a:fld id="{C2C2459C-41A3-4DEE-9162-AED796F61C72}" type="slidenum">
              <a:rPr lang="en-GB" smtClean="0"/>
              <a:pPr/>
              <a:t>1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480887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07504" y="2306568"/>
            <a:ext cx="878497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b="1" dirty="0">
                <a:solidFill>
                  <a:schemeClr val="accent4">
                    <a:lumMod val="50000"/>
                  </a:schemeClr>
                </a:solidFill>
              </a:rPr>
              <a:t>Marginal Costing </a:t>
            </a:r>
          </a:p>
          <a:p>
            <a:pPr algn="ctr"/>
            <a:endParaRPr lang="en-GB" sz="3600" b="1" dirty="0">
              <a:solidFill>
                <a:schemeClr val="accent4">
                  <a:lumMod val="50000"/>
                </a:schemeClr>
              </a:solidFill>
            </a:endParaRPr>
          </a:p>
          <a:p>
            <a:pPr algn="ctr"/>
            <a:endParaRPr lang="en-GB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738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07504" y="116632"/>
            <a:ext cx="8784976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Marginal costing </a:t>
            </a:r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r>
              <a:rPr lang="en-GB" sz="3200" dirty="0">
                <a:solidFill>
                  <a:srgbClr val="002060"/>
                </a:solidFill>
              </a:rPr>
              <a:t>A costing technique where the marginal cost/ variable cost is charged to </a:t>
            </a:r>
            <a:r>
              <a:rPr lang="en-GB" sz="3200" b="1" dirty="0">
                <a:solidFill>
                  <a:srgbClr val="002060"/>
                </a:solidFill>
              </a:rPr>
              <a:t>unit costs </a:t>
            </a:r>
            <a:r>
              <a:rPr lang="en-GB" sz="3200" dirty="0">
                <a:solidFill>
                  <a:srgbClr val="002060"/>
                </a:solidFill>
              </a:rPr>
              <a:t>while the fixed cost is written off as </a:t>
            </a:r>
            <a:r>
              <a:rPr lang="en-GB" sz="3200" b="1" dirty="0">
                <a:solidFill>
                  <a:srgbClr val="002060"/>
                </a:solidFill>
              </a:rPr>
              <a:t>period</a:t>
            </a:r>
            <a:r>
              <a:rPr lang="en-GB" sz="3200" dirty="0">
                <a:solidFill>
                  <a:srgbClr val="002060"/>
                </a:solidFill>
              </a:rPr>
              <a:t> costs against </a:t>
            </a:r>
            <a:r>
              <a:rPr lang="en-GB" sz="3200" b="1" dirty="0">
                <a:solidFill>
                  <a:srgbClr val="C00000"/>
                </a:solidFill>
              </a:rPr>
              <a:t>contribution</a:t>
            </a:r>
          </a:p>
          <a:p>
            <a:pPr algn="ctr"/>
            <a:endParaRPr lang="en-GB" sz="3200" b="1" dirty="0">
              <a:solidFill>
                <a:srgbClr val="002060"/>
              </a:solidFill>
            </a:endParaRPr>
          </a:p>
          <a:p>
            <a:pPr algn="ctr"/>
            <a:endParaRPr lang="en-GB" sz="3200" b="1" dirty="0">
              <a:solidFill>
                <a:srgbClr val="002060"/>
              </a:solidFill>
            </a:endParaRPr>
          </a:p>
          <a:p>
            <a:pPr algn="ctr"/>
            <a:endParaRPr lang="en-GB" sz="3200" b="1" dirty="0">
              <a:solidFill>
                <a:srgbClr val="002060"/>
              </a:solidFill>
            </a:endParaRPr>
          </a:p>
          <a:p>
            <a:pPr algn="ctr"/>
            <a:r>
              <a:rPr lang="en-GB" sz="3200" b="1" dirty="0">
                <a:solidFill>
                  <a:srgbClr val="002060"/>
                </a:solidFill>
              </a:rPr>
              <a:t>Relevant costs …</a:t>
            </a:r>
          </a:p>
          <a:p>
            <a:pPr algn="ctr"/>
            <a:endParaRPr lang="en-GB" b="1" dirty="0">
              <a:solidFill>
                <a:schemeClr val="tx2">
                  <a:lumMod val="75000"/>
                </a:schemeClr>
              </a:solidFill>
            </a:endParaRPr>
          </a:p>
          <a:p>
            <a:pPr algn="ctr"/>
            <a:endParaRPr lang="en-GB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37695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501188" y="1700808"/>
            <a:ext cx="8208912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Limiting Factor analysis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Application of Marginal Costing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3000" b="1" dirty="0">
              <a:solidFill>
                <a:prstClr val="black"/>
              </a:solidFill>
              <a:latin typeface="Calibri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3000" b="1" dirty="0">
              <a:solidFill>
                <a:prstClr val="black"/>
              </a:solidFill>
              <a:latin typeface="Calibri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It’s about contribution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159511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49559" y="0"/>
            <a:ext cx="8208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600" b="1" dirty="0">
                <a:solidFill>
                  <a:srgbClr val="C00000"/>
                </a:solidFill>
                <a:latin typeface="Calibri"/>
              </a:rPr>
              <a:t>The basic economic problem – Scarcity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0DF78430-48C5-48CB-AF01-9EA70EA74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831993"/>
            <a:ext cx="9396536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GB" sz="3100" b="1" dirty="0">
                <a:solidFill>
                  <a:srgbClr val="002060"/>
                </a:solidFill>
              </a:rPr>
              <a:t>A limiting factor is a binding factor in an organisation that limits unlimited expansion and/or profits.</a:t>
            </a:r>
            <a:r>
              <a:rPr lang="en-GB" b="1" dirty="0">
                <a:solidFill>
                  <a:srgbClr val="002060"/>
                </a:solidFill>
              </a:rPr>
              <a:t> </a:t>
            </a:r>
            <a:r>
              <a:rPr lang="en-GB" sz="3100" b="1" dirty="0">
                <a:solidFill>
                  <a:srgbClr val="002060"/>
                </a:solidFill>
              </a:rPr>
              <a:t>It can also be seen as the key factor. Examples: </a:t>
            </a:r>
            <a:br>
              <a:rPr lang="en-GB" sz="3100" b="1" dirty="0">
                <a:solidFill>
                  <a:srgbClr val="002060"/>
                </a:solidFill>
              </a:rPr>
            </a:br>
            <a:br>
              <a:rPr lang="en-GB" sz="3100" b="1" dirty="0">
                <a:solidFill>
                  <a:srgbClr val="002060"/>
                </a:solidFill>
              </a:rPr>
            </a:br>
            <a:r>
              <a:rPr lang="en-GB" sz="3100" b="1" dirty="0">
                <a:solidFill>
                  <a:srgbClr val="002060"/>
                </a:solidFill>
              </a:rPr>
              <a:t>- Limited raw materials</a:t>
            </a:r>
            <a:br>
              <a:rPr lang="en-GB" sz="3100" b="1" dirty="0">
                <a:solidFill>
                  <a:srgbClr val="002060"/>
                </a:solidFill>
              </a:rPr>
            </a:br>
            <a:r>
              <a:rPr lang="en-GB" sz="3100" b="1" dirty="0">
                <a:solidFill>
                  <a:srgbClr val="002060"/>
                </a:solidFill>
              </a:rPr>
              <a:t>- Limited labour hours</a:t>
            </a:r>
            <a:br>
              <a:rPr lang="en-GB" sz="3100" b="1" dirty="0">
                <a:solidFill>
                  <a:srgbClr val="002060"/>
                </a:solidFill>
              </a:rPr>
            </a:br>
            <a:r>
              <a:rPr lang="en-GB" sz="3100" b="1" dirty="0">
                <a:solidFill>
                  <a:srgbClr val="002060"/>
                </a:solidFill>
              </a:rPr>
              <a:t>- Limited machine hours/ machine capacity</a:t>
            </a:r>
            <a:br>
              <a:rPr lang="en-GB" sz="3100" b="1" dirty="0">
                <a:solidFill>
                  <a:srgbClr val="002060"/>
                </a:solidFill>
              </a:rPr>
            </a:br>
            <a:r>
              <a:rPr lang="en-GB" sz="3100" b="1" dirty="0">
                <a:solidFill>
                  <a:srgbClr val="002060"/>
                </a:solidFill>
              </a:rPr>
              <a:t>- Limited sales demand</a:t>
            </a:r>
            <a:br>
              <a:rPr lang="en-GB" sz="3100" b="1" dirty="0">
                <a:solidFill>
                  <a:srgbClr val="002060"/>
                </a:solidFill>
              </a:rPr>
            </a:br>
            <a:r>
              <a:rPr lang="en-GB" sz="3100" b="1" dirty="0">
                <a:solidFill>
                  <a:srgbClr val="002060"/>
                </a:solidFill>
              </a:rPr>
              <a:t>- Limited financial resources</a:t>
            </a:r>
            <a:br>
              <a:rPr lang="en-GB" sz="3100" b="1" dirty="0">
                <a:solidFill>
                  <a:srgbClr val="C00000"/>
                </a:solidFill>
              </a:rPr>
            </a:br>
            <a:br>
              <a:rPr lang="en-GB" sz="3100" b="1" dirty="0">
                <a:solidFill>
                  <a:srgbClr val="C00000"/>
                </a:solidFill>
              </a:rPr>
            </a:br>
            <a:br>
              <a:rPr lang="en-GB" sz="3100" b="1" dirty="0">
                <a:solidFill>
                  <a:srgbClr val="C00000"/>
                </a:solidFill>
              </a:rPr>
            </a:br>
            <a:endParaRPr lang="en-GB" b="1" dirty="0">
              <a:solidFill>
                <a:srgbClr val="C00000"/>
              </a:solidFill>
            </a:endParaRPr>
          </a:p>
        </p:txBody>
      </p:sp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89F89649-C2D1-4525-9916-77B5925777A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93397412"/>
              </p:ext>
            </p:extLst>
          </p:nvPr>
        </p:nvGraphicFramePr>
        <p:xfrm>
          <a:off x="619065" y="548680"/>
          <a:ext cx="8052167" cy="1477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46662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0" y="188640"/>
            <a:ext cx="914400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000" b="1" dirty="0">
                <a:solidFill>
                  <a:prstClr val="black"/>
                </a:solidFill>
                <a:latin typeface="Calibri"/>
              </a:rPr>
              <a:t>A rational firm is expected to seek profit maximisation.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3000" b="1" dirty="0">
              <a:solidFill>
                <a:prstClr val="black"/>
              </a:solidFill>
              <a:latin typeface="Calibri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000" b="1" dirty="0">
                <a:solidFill>
                  <a:prstClr val="black"/>
                </a:solidFill>
                <a:latin typeface="Calibri"/>
              </a:rPr>
              <a:t>For a firm to maximise profits, </a:t>
            </a:r>
            <a:r>
              <a:rPr lang="en-GB" sz="3600" b="1" dirty="0">
                <a:solidFill>
                  <a:srgbClr val="C00000"/>
                </a:solidFill>
                <a:latin typeface="Calibri"/>
              </a:rPr>
              <a:t>contribution per unit of the scarce resource should be maximised.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3600" b="1" dirty="0">
              <a:solidFill>
                <a:srgbClr val="C00000"/>
              </a:solidFill>
              <a:latin typeface="Calibri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600" b="1" dirty="0">
                <a:solidFill>
                  <a:srgbClr val="002060"/>
                </a:solidFill>
                <a:latin typeface="Calibri"/>
              </a:rPr>
              <a:t>The optimum production plan should therefore prioritise production of</a:t>
            </a:r>
            <a:r>
              <a:rPr lang="en-GB" sz="3600" b="1" dirty="0">
                <a:solidFill>
                  <a:srgbClr val="C00000"/>
                </a:solidFill>
                <a:latin typeface="Calibri"/>
              </a:rPr>
              <a:t> goods that maximise contribution per unit of the scarce resource.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429599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C23B0E-4D48-4003-9B9E-AF4F3C655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Determination of the optimum plan is determined using the steps below: </a:t>
            </a:r>
            <a:b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</a:b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4DC4DF9-CD7D-4266-BBBD-5F459FAE12D8}"/>
              </a:ext>
            </a:extLst>
          </p:cNvPr>
          <p:cNvSpPr txBox="1">
            <a:spLocks/>
          </p:cNvSpPr>
          <p:nvPr/>
        </p:nvSpPr>
        <p:spPr>
          <a:xfrm>
            <a:off x="0" y="3356992"/>
            <a:ext cx="9271976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2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742950" indent="-742950" algn="l">
              <a:lnSpc>
                <a:spcPct val="170000"/>
              </a:lnSpc>
              <a:buFont typeface="+mj-lt"/>
              <a:buAutoNum type="arabicPeriod"/>
            </a:pPr>
            <a:r>
              <a:rPr lang="en-GB" sz="11200" b="1" dirty="0">
                <a:solidFill>
                  <a:srgbClr val="002060"/>
                </a:solidFill>
                <a:latin typeface="Calibri"/>
                <a:ea typeface="+mn-ea"/>
                <a:cs typeface="+mn-cs"/>
              </a:rPr>
              <a:t>Identify the limiting factor</a:t>
            </a:r>
          </a:p>
          <a:p>
            <a:pPr marL="742950" indent="-742950" algn="l">
              <a:lnSpc>
                <a:spcPct val="170000"/>
              </a:lnSpc>
              <a:buFont typeface="+mj-lt"/>
              <a:buAutoNum type="arabicPeriod"/>
            </a:pPr>
            <a:r>
              <a:rPr lang="en-GB" sz="11200" b="1" dirty="0">
                <a:solidFill>
                  <a:srgbClr val="002060"/>
                </a:solidFill>
                <a:latin typeface="Calibri"/>
                <a:ea typeface="+mn-ea"/>
                <a:cs typeface="+mn-cs"/>
              </a:rPr>
              <a:t>Calculate contribution per unit</a:t>
            </a:r>
          </a:p>
          <a:p>
            <a:pPr marL="742950" indent="-742950" algn="l">
              <a:lnSpc>
                <a:spcPct val="170000"/>
              </a:lnSpc>
              <a:buFont typeface="+mj-lt"/>
              <a:buAutoNum type="arabicPeriod"/>
            </a:pPr>
            <a:r>
              <a:rPr lang="en-GB" sz="11200" b="1" dirty="0">
                <a:solidFill>
                  <a:srgbClr val="002060"/>
                </a:solidFill>
                <a:latin typeface="Calibri"/>
                <a:ea typeface="+mn-ea"/>
                <a:cs typeface="+mn-cs"/>
              </a:rPr>
              <a:t>Calculate contribution per unit of the scarce resource</a:t>
            </a:r>
          </a:p>
          <a:p>
            <a:pPr marL="742950" indent="-742950" algn="l">
              <a:lnSpc>
                <a:spcPct val="170000"/>
              </a:lnSpc>
              <a:buFont typeface="+mj-lt"/>
              <a:buAutoNum type="arabicPeriod"/>
            </a:pPr>
            <a:r>
              <a:rPr lang="en-GB" sz="11200" b="1" dirty="0">
                <a:solidFill>
                  <a:srgbClr val="002060"/>
                </a:solidFill>
                <a:latin typeface="Calibri"/>
                <a:ea typeface="+mn-ea"/>
                <a:cs typeface="+mn-cs"/>
              </a:rPr>
              <a:t>Rank the products using the contribution per unit of the scarce resource order</a:t>
            </a:r>
          </a:p>
          <a:p>
            <a:pPr marL="742950" indent="-742950" algn="l">
              <a:lnSpc>
                <a:spcPct val="170000"/>
              </a:lnSpc>
              <a:buFont typeface="+mj-lt"/>
              <a:buAutoNum type="arabicPeriod"/>
            </a:pPr>
            <a:r>
              <a:rPr lang="en-GB" sz="11200" b="1" dirty="0">
                <a:solidFill>
                  <a:srgbClr val="002060"/>
                </a:solidFill>
                <a:latin typeface="Calibri"/>
                <a:ea typeface="+mn-ea"/>
                <a:cs typeface="+mn-cs"/>
              </a:rPr>
              <a:t>Produce in the rank order</a:t>
            </a:r>
            <a:br>
              <a:rPr lang="en-GB" sz="4000" dirty="0">
                <a:solidFill>
                  <a:srgbClr val="C00000"/>
                </a:solidFill>
                <a:latin typeface="Calibri"/>
                <a:ea typeface="+mn-ea"/>
                <a:cs typeface="+mn-cs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7910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49" y="291090"/>
            <a:ext cx="7886699" cy="932688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br>
              <a:rPr lang="en-US" sz="19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9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19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7036" y="0"/>
            <a:ext cx="9116964" cy="10926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GB" sz="2400" b="1" dirty="0">
                <a:solidFill>
                  <a:srgbClr val="002060"/>
                </a:solidFill>
                <a:latin typeface="Calibri"/>
              </a:rPr>
              <a:t>Class example: </a:t>
            </a:r>
          </a:p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GB" b="1" dirty="0">
                <a:solidFill>
                  <a:srgbClr val="002060"/>
                </a:solidFill>
                <a:latin typeface="Calibri"/>
              </a:rPr>
              <a:t>Tyre Solutions produces two different tyre types Standard and Premium. Each of the products uses a Special Grip Material.</a:t>
            </a:r>
            <a:endParaRPr kumimoji="0" lang="en-GB" sz="11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6470EB7-E4C3-4AA3-9AF1-F5DA61FDFDF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6828544"/>
              </p:ext>
            </p:extLst>
          </p:nvPr>
        </p:nvGraphicFramePr>
        <p:xfrm>
          <a:off x="59448" y="980729"/>
          <a:ext cx="8848525" cy="3661726"/>
        </p:xfrm>
        <a:graphic>
          <a:graphicData uri="http://schemas.openxmlformats.org/drawingml/2006/table">
            <a:tbl>
              <a:tblPr firstRow="1" firstCol="1" bandRow="1">
                <a:noFill/>
                <a:tableStyleId>{5C22544A-7EE6-4342-B048-85BDC9FD1C3A}</a:tableStyleId>
              </a:tblPr>
              <a:tblGrid>
                <a:gridCol w="3791270">
                  <a:extLst>
                    <a:ext uri="{9D8B030D-6E8A-4147-A177-3AD203B41FA5}">
                      <a16:colId xmlns:a16="http://schemas.microsoft.com/office/drawing/2014/main" val="4230237213"/>
                    </a:ext>
                  </a:extLst>
                </a:gridCol>
                <a:gridCol w="2314930">
                  <a:extLst>
                    <a:ext uri="{9D8B030D-6E8A-4147-A177-3AD203B41FA5}">
                      <a16:colId xmlns:a16="http://schemas.microsoft.com/office/drawing/2014/main" val="1789503015"/>
                    </a:ext>
                  </a:extLst>
                </a:gridCol>
                <a:gridCol w="2742325">
                  <a:extLst>
                    <a:ext uri="{9D8B030D-6E8A-4147-A177-3AD203B41FA5}">
                      <a16:colId xmlns:a16="http://schemas.microsoft.com/office/drawing/2014/main" val="1044725338"/>
                    </a:ext>
                  </a:extLst>
                </a:gridCol>
              </a:tblGrid>
              <a:tr h="55112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400" b="0" cap="none" spc="0" dirty="0">
                          <a:solidFill>
                            <a:srgbClr val="C00000"/>
                          </a:solidFill>
                          <a:effectLst/>
                        </a:rPr>
                        <a:t> </a:t>
                      </a:r>
                      <a:endParaRPr lang="en-GB" sz="2400" b="0" cap="none" spc="0" dirty="0">
                        <a:solidFill>
                          <a:srgbClr val="C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26652" marT="33774" marB="168869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400" b="1" cap="none" spc="0" dirty="0">
                          <a:solidFill>
                            <a:srgbClr val="C00000"/>
                          </a:solidFill>
                          <a:effectLst/>
                        </a:rPr>
                        <a:t>Standard</a:t>
                      </a:r>
                      <a:r>
                        <a:rPr lang="en-GB" sz="2400" b="0" cap="none" spc="0" dirty="0">
                          <a:solidFill>
                            <a:srgbClr val="C00000"/>
                          </a:solidFill>
                          <a:effectLst/>
                        </a:rPr>
                        <a:t> </a:t>
                      </a:r>
                      <a:endParaRPr lang="en-GB" sz="2400" b="0" cap="none" spc="0" dirty="0">
                        <a:solidFill>
                          <a:srgbClr val="C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26652" marT="33774" marB="168869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400" b="1" cap="none" spc="0" dirty="0">
                          <a:solidFill>
                            <a:srgbClr val="C00000"/>
                          </a:solidFill>
                          <a:effectLst/>
                        </a:rPr>
                        <a:t>Premium</a:t>
                      </a:r>
                      <a:endParaRPr lang="en-GB" sz="2400" b="1" cap="none" spc="0" dirty="0">
                        <a:solidFill>
                          <a:srgbClr val="C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26652" marT="33774" marB="168869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16599892"/>
                  </a:ext>
                </a:extLst>
              </a:tr>
              <a:tr h="5645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400" b="0" cap="none" spc="0" dirty="0">
                          <a:solidFill>
                            <a:srgbClr val="C00000"/>
                          </a:solidFill>
                          <a:effectLst/>
                        </a:rPr>
                        <a:t>Selling price</a:t>
                      </a:r>
                      <a:endParaRPr lang="en-GB" sz="2400" b="0" cap="none" spc="0" dirty="0">
                        <a:solidFill>
                          <a:srgbClr val="C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26652" marT="50660" marB="16886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cap="none" spc="0" dirty="0">
                          <a:solidFill>
                            <a:srgbClr val="C00000"/>
                          </a:solidFill>
                          <a:effectLst/>
                        </a:rPr>
                        <a:t>£20.00</a:t>
                      </a:r>
                      <a:endParaRPr lang="en-GB" sz="1800" cap="none" spc="0" dirty="0">
                        <a:solidFill>
                          <a:srgbClr val="C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26652" marT="50660" marB="16886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cap="none" spc="0" dirty="0">
                          <a:solidFill>
                            <a:srgbClr val="C00000"/>
                          </a:solidFill>
                          <a:effectLst/>
                        </a:rPr>
                        <a:t>£30.00</a:t>
                      </a:r>
                      <a:endParaRPr lang="en-GB" sz="1800" cap="none" spc="0" dirty="0">
                        <a:solidFill>
                          <a:srgbClr val="C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26652" marT="50660" marB="16886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70948507"/>
                  </a:ext>
                </a:extLst>
              </a:tr>
              <a:tr h="57518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400" b="0" cap="none" spc="0" dirty="0">
                          <a:solidFill>
                            <a:srgbClr val="C00000"/>
                          </a:solidFill>
                          <a:effectLst/>
                        </a:rPr>
                        <a:t>Variable cost</a:t>
                      </a:r>
                      <a:endParaRPr lang="en-GB" sz="2400" b="0" cap="none" spc="0" dirty="0">
                        <a:solidFill>
                          <a:srgbClr val="C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26652" marT="50660" marB="16886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cap="none" spc="0" dirty="0">
                          <a:solidFill>
                            <a:srgbClr val="C00000"/>
                          </a:solidFill>
                          <a:effectLst/>
                        </a:rPr>
                        <a:t>£14.00</a:t>
                      </a:r>
                      <a:endParaRPr lang="en-GB" sz="1800" cap="none" spc="0" dirty="0">
                        <a:solidFill>
                          <a:srgbClr val="C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26652" marT="50660" marB="16886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cap="none" spc="0" dirty="0">
                          <a:solidFill>
                            <a:srgbClr val="C00000"/>
                          </a:solidFill>
                          <a:effectLst/>
                        </a:rPr>
                        <a:t>£18</a:t>
                      </a:r>
                      <a:endParaRPr lang="en-GB" sz="1800" cap="none" spc="0" dirty="0">
                        <a:solidFill>
                          <a:srgbClr val="C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26652" marT="50660" marB="16886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7483896"/>
                  </a:ext>
                </a:extLst>
              </a:tr>
              <a:tr h="5645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400" b="0" cap="none" spc="0" dirty="0">
                          <a:solidFill>
                            <a:srgbClr val="C00000"/>
                          </a:solidFill>
                          <a:effectLst/>
                        </a:rPr>
                        <a:t>Contribution</a:t>
                      </a:r>
                      <a:endParaRPr lang="en-GB" sz="2400" b="0" cap="none" spc="0" dirty="0">
                        <a:solidFill>
                          <a:srgbClr val="C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26652" marT="50660" marB="16886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cap="none" spc="0" dirty="0">
                          <a:solidFill>
                            <a:srgbClr val="C00000"/>
                          </a:solidFill>
                          <a:effectLst/>
                        </a:rPr>
                        <a:t>£6.00</a:t>
                      </a:r>
                      <a:endParaRPr lang="en-GB" sz="1800" cap="none" spc="0" dirty="0">
                        <a:solidFill>
                          <a:srgbClr val="C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26652" marT="50660" marB="16886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cap="none" spc="0" dirty="0">
                          <a:solidFill>
                            <a:srgbClr val="C00000"/>
                          </a:solidFill>
                          <a:effectLst/>
                        </a:rPr>
                        <a:t>£12</a:t>
                      </a:r>
                      <a:endParaRPr lang="en-GB" sz="1800" cap="none" spc="0" dirty="0">
                        <a:solidFill>
                          <a:srgbClr val="C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26652" marT="50660" marB="16886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97426263"/>
                  </a:ext>
                </a:extLst>
              </a:tr>
              <a:tr h="5645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400" b="0" cap="none" spc="0" dirty="0">
                          <a:solidFill>
                            <a:srgbClr val="C00000"/>
                          </a:solidFill>
                          <a:effectLst/>
                        </a:rPr>
                        <a:t>Special Grip Material</a:t>
                      </a:r>
                      <a:endParaRPr lang="en-GB" sz="2400" b="0" cap="none" spc="0" dirty="0">
                        <a:solidFill>
                          <a:srgbClr val="C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26652" marT="50660" marB="16886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cap="none" spc="0" dirty="0">
                          <a:solidFill>
                            <a:srgbClr val="C00000"/>
                          </a:solidFill>
                          <a:effectLst/>
                        </a:rPr>
                        <a:t>1 mitre</a:t>
                      </a:r>
                      <a:endParaRPr lang="en-GB" sz="1800" cap="none" spc="0" dirty="0">
                        <a:solidFill>
                          <a:srgbClr val="C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26652" marT="50660" marB="16886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cap="none" spc="0" dirty="0">
                          <a:solidFill>
                            <a:srgbClr val="C00000"/>
                          </a:solidFill>
                          <a:effectLst/>
                        </a:rPr>
                        <a:t>3 mitre</a:t>
                      </a:r>
                      <a:endParaRPr lang="en-GB" sz="1800" cap="none" spc="0" dirty="0">
                        <a:solidFill>
                          <a:srgbClr val="C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26652" marT="50660" marB="16886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62737735"/>
                  </a:ext>
                </a:extLst>
              </a:tr>
              <a:tr h="5645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400" b="0" cap="none" spc="0" dirty="0">
                          <a:solidFill>
                            <a:srgbClr val="C00000"/>
                          </a:solidFill>
                          <a:effectLst/>
                        </a:rPr>
                        <a:t>Maximum demand</a:t>
                      </a:r>
                      <a:endParaRPr lang="en-GB" sz="2400" b="0" cap="none" spc="0" dirty="0">
                        <a:solidFill>
                          <a:srgbClr val="C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26652" marT="50660" marB="16886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cap="none" spc="0" dirty="0">
                          <a:solidFill>
                            <a:srgbClr val="C00000"/>
                          </a:solidFill>
                          <a:effectLst/>
                        </a:rPr>
                        <a:t>40 units</a:t>
                      </a:r>
                      <a:endParaRPr lang="en-GB" sz="1800" cap="none" spc="0" dirty="0">
                        <a:solidFill>
                          <a:srgbClr val="C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26652" marT="50660" marB="16886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cap="none" spc="0" dirty="0">
                          <a:solidFill>
                            <a:srgbClr val="C00000"/>
                          </a:solidFill>
                          <a:effectLst/>
                        </a:rPr>
                        <a:t>30 units</a:t>
                      </a:r>
                      <a:endParaRPr lang="en-GB" sz="1800" cap="none" spc="0" dirty="0">
                        <a:solidFill>
                          <a:srgbClr val="C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26652" marT="50660" marB="16886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71686162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F9B525EB-9106-4687-8C2F-2848AAC727AF}"/>
              </a:ext>
            </a:extLst>
          </p:cNvPr>
          <p:cNvSpPr txBox="1"/>
          <p:nvPr/>
        </p:nvSpPr>
        <p:spPr>
          <a:xfrm>
            <a:off x="-71152" y="4509120"/>
            <a:ext cx="9286299" cy="24298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GB" sz="2000" b="1" dirty="0">
                <a:solidFill>
                  <a:srgbClr val="002060"/>
                </a:solidFill>
                <a:latin typeface="Calibri"/>
              </a:rPr>
              <a:t>With no limitation of Special Grip Material, Premium is more profitable as it gives higher contribution per unit £12. </a:t>
            </a:r>
          </a:p>
          <a:p>
            <a:pPr marL="0" marR="0" lvl="0" indent="0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GB" sz="2000" b="1" dirty="0">
                <a:solidFill>
                  <a:srgbClr val="C00000"/>
                </a:solidFill>
                <a:latin typeface="Calibri"/>
              </a:rPr>
              <a:t>The Buying Manager has however advised of a shortage of the Special Grip Material and only 120 mitres will be supplied this month. Produce an optimum production plan given the Special Grip Material shortage.</a:t>
            </a:r>
            <a:endParaRPr kumimoji="0" lang="en-GB" sz="1050" b="0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24444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07" y="4077072"/>
            <a:ext cx="9396537" cy="1143000"/>
          </a:xfrm>
        </p:spPr>
        <p:txBody>
          <a:bodyPr>
            <a:normAutofit fontScale="90000"/>
          </a:bodyPr>
          <a:lstStyle/>
          <a:p>
            <a:pPr algn="l"/>
            <a:br>
              <a:rPr lang="en-GB" sz="3600" b="1" dirty="0"/>
            </a:br>
            <a:br>
              <a:rPr lang="en-US" sz="3600" dirty="0">
                <a:solidFill>
                  <a:srgbClr val="002060"/>
                </a:solidFill>
              </a:rPr>
            </a:br>
            <a:r>
              <a:rPr lang="en-US" sz="2700" dirty="0">
                <a:solidFill>
                  <a:srgbClr val="002060"/>
                </a:solidFill>
              </a:rPr>
              <a:t>Therefore, produce as many of Premium as possible (maximum demand 30 units consuming 90 </a:t>
            </a:r>
            <a:r>
              <a:rPr lang="en-US" sz="2700" dirty="0" err="1">
                <a:solidFill>
                  <a:srgbClr val="002060"/>
                </a:solidFill>
              </a:rPr>
              <a:t>mitres</a:t>
            </a:r>
            <a:r>
              <a:rPr lang="en-US" sz="2700" dirty="0">
                <a:solidFill>
                  <a:srgbClr val="002060"/>
                </a:solidFill>
              </a:rPr>
              <a:t> leaving 30 </a:t>
            </a:r>
            <a:r>
              <a:rPr lang="en-US" sz="2700" dirty="0" err="1">
                <a:solidFill>
                  <a:srgbClr val="002060"/>
                </a:solidFill>
              </a:rPr>
              <a:t>mitres</a:t>
            </a:r>
            <a:r>
              <a:rPr lang="en-US" sz="2700" dirty="0">
                <a:solidFill>
                  <a:srgbClr val="002060"/>
                </a:solidFill>
              </a:rPr>
              <a:t> available for the production of Standard </a:t>
            </a:r>
            <a:r>
              <a:rPr lang="en-US" sz="2700" dirty="0" err="1">
                <a:solidFill>
                  <a:srgbClr val="002060"/>
                </a:solidFill>
              </a:rPr>
              <a:t>i.e</a:t>
            </a:r>
            <a:r>
              <a:rPr lang="en-US" sz="2700" dirty="0">
                <a:solidFill>
                  <a:srgbClr val="002060"/>
                </a:solidFill>
              </a:rPr>
              <a:t> 30 Standard </a:t>
            </a:r>
            <a:r>
              <a:rPr lang="en-US" sz="2700" dirty="0" err="1">
                <a:solidFill>
                  <a:srgbClr val="002060"/>
                </a:solidFill>
              </a:rPr>
              <a:t>Tyres</a:t>
            </a:r>
            <a:r>
              <a:rPr lang="en-US" sz="2700" dirty="0">
                <a:solidFill>
                  <a:srgbClr val="002060"/>
                </a:solidFill>
              </a:rPr>
              <a:t> </a:t>
            </a:r>
            <a:r>
              <a:rPr lang="en-US" sz="2700" dirty="0"/>
              <a:t>produced.  </a:t>
            </a: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07504" y="116632"/>
            <a:ext cx="87849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Solution:</a:t>
            </a:r>
          </a:p>
          <a:p>
            <a:r>
              <a:rPr lang="en-GB" sz="2000" b="1" dirty="0">
                <a:solidFill>
                  <a:schemeClr val="tx2">
                    <a:lumMod val="75000"/>
                  </a:schemeClr>
                </a:solidFill>
              </a:rPr>
              <a:t>Step 1: Limiting factor – Special Grip Material limited to 120 mitres.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FC30FFE9-8EB2-4781-A104-AA71EA41F56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8346015"/>
              </p:ext>
            </p:extLst>
          </p:nvPr>
        </p:nvGraphicFramePr>
        <p:xfrm>
          <a:off x="107504" y="1245482"/>
          <a:ext cx="8928991" cy="309576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6264696">
                  <a:extLst>
                    <a:ext uri="{9D8B030D-6E8A-4147-A177-3AD203B41FA5}">
                      <a16:colId xmlns:a16="http://schemas.microsoft.com/office/drawing/2014/main" val="2367838887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val="2301535517"/>
                    </a:ext>
                  </a:extLst>
                </a:gridCol>
                <a:gridCol w="1296143">
                  <a:extLst>
                    <a:ext uri="{9D8B030D-6E8A-4147-A177-3AD203B41FA5}">
                      <a16:colId xmlns:a16="http://schemas.microsoft.com/office/drawing/2014/main" val="405594523"/>
                    </a:ext>
                  </a:extLst>
                </a:gridCol>
              </a:tblGrid>
              <a:tr h="55139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</a:rPr>
                        <a:t>Standard 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</a:rPr>
                        <a:t>Premium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70880666"/>
                  </a:ext>
                </a:extLst>
              </a:tr>
              <a:tr h="52872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b="1">
                          <a:solidFill>
                            <a:srgbClr val="002060"/>
                          </a:solidFill>
                          <a:effectLst/>
                        </a:rPr>
                        <a:t>Step 2: Contribution per unit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</a:rPr>
                        <a:t>£6.00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</a:rPr>
                        <a:t>£12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3129465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</a:rPr>
                        <a:t>Step 3: Contribution per Mitre of Special Grip Material </a:t>
                      </a:r>
                      <a:r>
                        <a:rPr lang="en-GB" sz="1800" b="1" i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(Required 1 mitre and 3 mitres per unit for Standard and Premium respectively)</a:t>
                      </a:r>
                      <a:endParaRPr lang="en-GB" sz="2000" b="1" i="1" dirty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</a:rPr>
                        <a:t>£6.00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</a:rPr>
                        <a:t>£4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31106164"/>
                  </a:ext>
                </a:extLst>
              </a:tr>
              <a:tr h="55139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</a:rPr>
                        <a:t>Step 4: Ranking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b="1">
                          <a:solidFill>
                            <a:srgbClr val="002060"/>
                          </a:solidFill>
                          <a:effectLst/>
                        </a:rPr>
                        <a:t>1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</a:rPr>
                        <a:t>2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148565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451313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07504" y="2306568"/>
            <a:ext cx="8784976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>
                <a:solidFill>
                  <a:schemeClr val="accent4">
                    <a:lumMod val="50000"/>
                  </a:schemeClr>
                </a:solidFill>
              </a:rPr>
              <a:t>Now try the question on </a:t>
            </a:r>
            <a:r>
              <a:rPr lang="en-GB" sz="4400" b="1" dirty="0" err="1">
                <a:solidFill>
                  <a:schemeClr val="accent4">
                    <a:lumMod val="50000"/>
                  </a:schemeClr>
                </a:solidFill>
              </a:rPr>
              <a:t>moodle</a:t>
            </a:r>
            <a:r>
              <a:rPr lang="en-GB" sz="4400" b="1" dirty="0">
                <a:solidFill>
                  <a:schemeClr val="accent4">
                    <a:lumMod val="50000"/>
                  </a:schemeClr>
                </a:solidFill>
              </a:rPr>
              <a:t> – Limiting Factor Analysis </a:t>
            </a:r>
            <a:endParaRPr lang="en-GB" sz="2000" b="1" dirty="0">
              <a:solidFill>
                <a:schemeClr val="accent4">
                  <a:lumMod val="50000"/>
                </a:schemeClr>
              </a:solidFill>
            </a:endParaRPr>
          </a:p>
          <a:p>
            <a:pPr algn="ctr"/>
            <a:endParaRPr lang="en-GB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77185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07504" y="2306568"/>
            <a:ext cx="8784976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>
                <a:solidFill>
                  <a:schemeClr val="accent4">
                    <a:lumMod val="50000"/>
                  </a:schemeClr>
                </a:solidFill>
              </a:rPr>
              <a:t>End… any questions???</a:t>
            </a:r>
            <a:endParaRPr lang="en-GB" sz="2000" b="1" dirty="0">
              <a:solidFill>
                <a:schemeClr val="accent4">
                  <a:lumMod val="50000"/>
                </a:schemeClr>
              </a:solidFill>
            </a:endParaRPr>
          </a:p>
          <a:p>
            <a:pPr algn="ctr"/>
            <a:endParaRPr lang="en-GB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3187668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</Template>
  <TotalTime>6061</TotalTime>
  <Words>465</Words>
  <Application>Microsoft Office PowerPoint</Application>
  <PresentationFormat>On-screen Show (4:3)</PresentationFormat>
  <Paragraphs>81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Myriad Pro</vt:lpstr>
      <vt:lpstr>20140311PresentationUWTSDTemplate</vt:lpstr>
      <vt:lpstr>Office Theme</vt:lpstr>
      <vt:lpstr>Management Accounting</vt:lpstr>
      <vt:lpstr>  </vt:lpstr>
      <vt:lpstr>  </vt:lpstr>
      <vt:lpstr>  </vt:lpstr>
      <vt:lpstr>A limiting factor is a binding factor in an organisation that limits unlimited expansion and/or profits. It can also be seen as the key factor. Examples:   - Limited raw materials - Limited labour hours - Limited machine hours/ machine capacity - Limited sales demand - Limited financial resources   </vt:lpstr>
      <vt:lpstr>  </vt:lpstr>
      <vt:lpstr>Determination of the optimum plan is determined using the steps below:  </vt:lpstr>
      <vt:lpstr>  </vt:lpstr>
      <vt:lpstr>  Therefore, produce as many of Premium as possible (maximum demand 30 units consuming 90 mitres leaving 30 mitres available for the production of Standard i.e 30 Standard Tyres produced.  </vt:lpstr>
      <vt:lpstr>  </vt:lpstr>
      <vt:lpstr>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pburns</dc:creator>
  <cp:lastModifiedBy>Muno</cp:lastModifiedBy>
  <cp:revision>288</cp:revision>
  <dcterms:created xsi:type="dcterms:W3CDTF">2013-10-11T12:05:37Z</dcterms:created>
  <dcterms:modified xsi:type="dcterms:W3CDTF">2022-06-19T22:27:26Z</dcterms:modified>
</cp:coreProperties>
</file>