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3" r:id="rId1"/>
  </p:sldMasterIdLst>
  <p:notesMasterIdLst>
    <p:notesMasterId r:id="rId7"/>
  </p:notesMasterIdLst>
  <p:sldIdLst>
    <p:sldId id="258" r:id="rId2"/>
    <p:sldId id="263" r:id="rId3"/>
    <p:sldId id="262" r:id="rId4"/>
    <p:sldId id="256"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44787C-E74F-40B2-8693-ACA396AE4E73}" v="688" dt="2023-01-31T12:43:18.916"/>
    <p1510:client id="{9E83E3B2-1CD2-4876-8908-697FE0982265}" v="252" dt="2023-02-15T06:10:34.190"/>
    <p1510:client id="{BADB8F16-A24A-47B4-BF1F-A276E3D29FAF}" v="12" dt="2023-02-15T06:15:18.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53" autoAdjust="0"/>
    <p:restoredTop sz="94660"/>
  </p:normalViewPr>
  <p:slideViewPr>
    <p:cSldViewPr snapToGrid="0">
      <p:cViewPr varScale="1">
        <p:scale>
          <a:sx n="61" d="100"/>
          <a:sy n="61" d="100"/>
        </p:scale>
        <p:origin x="120"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11B2AB-3444-4668-8028-01FEEE5404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C3891E6-2902-4442-A3A8-2FE132585832}">
      <dgm:prSet/>
      <dgm:spPr/>
      <dgm:t>
        <a:bodyPr/>
        <a:lstStyle/>
        <a:p>
          <a:r>
            <a:rPr lang="en-US" b="1"/>
            <a:t>POSTER FOR CARDIOVASCULAR SYSTEM (</a:t>
          </a:r>
          <a:r>
            <a:rPr lang="en-GB" b="1"/>
            <a:t>CORONARY HEART DISEASE (CHD))</a:t>
          </a:r>
          <a:endParaRPr lang="en-US"/>
        </a:p>
      </dgm:t>
    </dgm:pt>
    <dgm:pt modelId="{3776EAE7-573D-4629-BBB6-1BE96CDC6CD7}" type="parTrans" cxnId="{0E890AA0-0B1F-4D83-BE7A-77C6C72193BC}">
      <dgm:prSet/>
      <dgm:spPr/>
      <dgm:t>
        <a:bodyPr/>
        <a:lstStyle/>
        <a:p>
          <a:endParaRPr lang="en-US"/>
        </a:p>
      </dgm:t>
    </dgm:pt>
    <dgm:pt modelId="{CE0E5CAE-31BA-40A4-B4B6-A0783999A262}" type="sibTrans" cxnId="{0E890AA0-0B1F-4D83-BE7A-77C6C72193BC}">
      <dgm:prSet/>
      <dgm:spPr/>
      <dgm:t>
        <a:bodyPr/>
        <a:lstStyle/>
        <a:p>
          <a:endParaRPr lang="en-US"/>
        </a:p>
      </dgm:t>
    </dgm:pt>
    <dgm:pt modelId="{EE8228FC-189B-4F9B-AE31-4258795248D1}">
      <dgm:prSet/>
      <dgm:spPr/>
      <dgm:t>
        <a:bodyPr/>
        <a:lstStyle/>
        <a:p>
          <a:r>
            <a:rPr lang="en-US" b="1"/>
            <a:t>STUDENT NAME: LEONAS ALEXANDRU NICOLAE</a:t>
          </a:r>
          <a:endParaRPr lang="en-US"/>
        </a:p>
      </dgm:t>
    </dgm:pt>
    <dgm:pt modelId="{FC2F5030-BF29-448E-9F17-E78DCD811E74}" type="parTrans" cxnId="{D61A0058-95F5-4AEC-BEEA-03E0D0E624B7}">
      <dgm:prSet/>
      <dgm:spPr/>
      <dgm:t>
        <a:bodyPr/>
        <a:lstStyle/>
        <a:p>
          <a:endParaRPr lang="en-US"/>
        </a:p>
      </dgm:t>
    </dgm:pt>
    <dgm:pt modelId="{184FD99E-7EA0-4E78-AB42-614732E83876}" type="sibTrans" cxnId="{D61A0058-95F5-4AEC-BEEA-03E0D0E624B7}">
      <dgm:prSet/>
      <dgm:spPr/>
      <dgm:t>
        <a:bodyPr/>
        <a:lstStyle/>
        <a:p>
          <a:endParaRPr lang="en-US"/>
        </a:p>
      </dgm:t>
    </dgm:pt>
    <dgm:pt modelId="{BB296061-9C2F-48FB-B988-822B61EB6375}">
      <dgm:prSet/>
      <dgm:spPr/>
      <dgm:t>
        <a:bodyPr/>
        <a:lstStyle/>
        <a:p>
          <a:r>
            <a:rPr lang="en-US" b="1"/>
            <a:t>STUDENT ID: 2026944</a:t>
          </a:r>
          <a:endParaRPr lang="en-US"/>
        </a:p>
      </dgm:t>
    </dgm:pt>
    <dgm:pt modelId="{8E223FB5-6937-4517-891F-D10B82623E09}" type="parTrans" cxnId="{1AEAA669-6F81-4390-85F6-679FB5AABA49}">
      <dgm:prSet/>
      <dgm:spPr/>
      <dgm:t>
        <a:bodyPr/>
        <a:lstStyle/>
        <a:p>
          <a:endParaRPr lang="en-US"/>
        </a:p>
      </dgm:t>
    </dgm:pt>
    <dgm:pt modelId="{0A12197D-80C5-463B-A748-0EE44A73975A}" type="sibTrans" cxnId="{1AEAA669-6F81-4390-85F6-679FB5AABA49}">
      <dgm:prSet/>
      <dgm:spPr/>
      <dgm:t>
        <a:bodyPr/>
        <a:lstStyle/>
        <a:p>
          <a:endParaRPr lang="en-US"/>
        </a:p>
      </dgm:t>
    </dgm:pt>
    <dgm:pt modelId="{AC0CB920-B1E7-4B86-8974-CDC8938E5387}">
      <dgm:prSet/>
      <dgm:spPr/>
      <dgm:t>
        <a:bodyPr/>
        <a:lstStyle/>
        <a:p>
          <a:r>
            <a:rPr lang="en-US" b="1"/>
            <a:t>MODULE NAME: INTRODUCTION TO PHYSIOLOGY</a:t>
          </a:r>
          <a:endParaRPr lang="en-US"/>
        </a:p>
      </dgm:t>
    </dgm:pt>
    <dgm:pt modelId="{00F24950-44F8-4ED4-824A-2D3E91C75963}" type="parTrans" cxnId="{192D86B8-8C95-48C9-AEC1-CBF51B444BF1}">
      <dgm:prSet/>
      <dgm:spPr/>
      <dgm:t>
        <a:bodyPr/>
        <a:lstStyle/>
        <a:p>
          <a:endParaRPr lang="en-US"/>
        </a:p>
      </dgm:t>
    </dgm:pt>
    <dgm:pt modelId="{3E82110D-6D04-486F-A13D-F18E834E258B}" type="sibTrans" cxnId="{192D86B8-8C95-48C9-AEC1-CBF51B444BF1}">
      <dgm:prSet/>
      <dgm:spPr/>
      <dgm:t>
        <a:bodyPr/>
        <a:lstStyle/>
        <a:p>
          <a:endParaRPr lang="en-US"/>
        </a:p>
      </dgm:t>
    </dgm:pt>
    <dgm:pt modelId="{4517D2D5-0195-46E6-87B9-614A08897DA6}">
      <dgm:prSet/>
      <dgm:spPr/>
      <dgm:t>
        <a:bodyPr/>
        <a:lstStyle/>
        <a:p>
          <a:r>
            <a:rPr lang="en-US" b="1"/>
            <a:t>MODULE CODE: BMHP 5003</a:t>
          </a:r>
          <a:endParaRPr lang="en-US"/>
        </a:p>
      </dgm:t>
    </dgm:pt>
    <dgm:pt modelId="{9DE94A5D-7984-41F2-A1FC-A6875F9D9B51}" type="parTrans" cxnId="{B1EF98E0-2BA7-4CF5-BCAC-6ACA857E6449}">
      <dgm:prSet/>
      <dgm:spPr/>
      <dgm:t>
        <a:bodyPr/>
        <a:lstStyle/>
        <a:p>
          <a:endParaRPr lang="en-US"/>
        </a:p>
      </dgm:t>
    </dgm:pt>
    <dgm:pt modelId="{4C854907-5BB0-4AC4-AB39-9D2F74095BE6}" type="sibTrans" cxnId="{B1EF98E0-2BA7-4CF5-BCAC-6ACA857E6449}">
      <dgm:prSet/>
      <dgm:spPr/>
      <dgm:t>
        <a:bodyPr/>
        <a:lstStyle/>
        <a:p>
          <a:endParaRPr lang="en-US"/>
        </a:p>
      </dgm:t>
    </dgm:pt>
    <dgm:pt modelId="{D14C8004-2781-4670-9770-52917776F510}">
      <dgm:prSet/>
      <dgm:spPr/>
      <dgm:t>
        <a:bodyPr/>
        <a:lstStyle/>
        <a:p>
          <a:r>
            <a:rPr lang="en-US" b="1"/>
            <a:t>LECTURER : RACHAEL RIVERS</a:t>
          </a:r>
          <a:endParaRPr lang="en-US"/>
        </a:p>
      </dgm:t>
    </dgm:pt>
    <dgm:pt modelId="{7CA1351A-D302-46ED-BD78-ADA97940A127}" type="parTrans" cxnId="{D533560E-3DA9-4728-AA51-D97FD40633D2}">
      <dgm:prSet/>
      <dgm:spPr/>
      <dgm:t>
        <a:bodyPr/>
        <a:lstStyle/>
        <a:p>
          <a:endParaRPr lang="en-US"/>
        </a:p>
      </dgm:t>
    </dgm:pt>
    <dgm:pt modelId="{5A99DA8C-FB6A-4A21-AB9F-5B5DFC1D9DD3}" type="sibTrans" cxnId="{D533560E-3DA9-4728-AA51-D97FD40633D2}">
      <dgm:prSet/>
      <dgm:spPr/>
      <dgm:t>
        <a:bodyPr/>
        <a:lstStyle/>
        <a:p>
          <a:endParaRPr lang="en-US"/>
        </a:p>
      </dgm:t>
    </dgm:pt>
    <dgm:pt modelId="{3C9E98C7-5568-4276-B87E-17854BCC0F1A}" type="pres">
      <dgm:prSet presAssocID="{A511B2AB-3444-4668-8028-01FEEE540441}" presName="linear" presStyleCnt="0">
        <dgm:presLayoutVars>
          <dgm:animLvl val="lvl"/>
          <dgm:resizeHandles val="exact"/>
        </dgm:presLayoutVars>
      </dgm:prSet>
      <dgm:spPr/>
    </dgm:pt>
    <dgm:pt modelId="{42360C27-19CD-4380-B724-275BC29CA096}" type="pres">
      <dgm:prSet presAssocID="{1C3891E6-2902-4442-A3A8-2FE132585832}" presName="parentText" presStyleLbl="node1" presStyleIdx="0" presStyleCnt="6">
        <dgm:presLayoutVars>
          <dgm:chMax val="0"/>
          <dgm:bulletEnabled val="1"/>
        </dgm:presLayoutVars>
      </dgm:prSet>
      <dgm:spPr/>
    </dgm:pt>
    <dgm:pt modelId="{77F17271-AB96-4C38-91EF-4C8E378BF3B8}" type="pres">
      <dgm:prSet presAssocID="{CE0E5CAE-31BA-40A4-B4B6-A0783999A262}" presName="spacer" presStyleCnt="0"/>
      <dgm:spPr/>
    </dgm:pt>
    <dgm:pt modelId="{6976B1C9-C324-4B5C-AD7F-4BD27DA91D0D}" type="pres">
      <dgm:prSet presAssocID="{EE8228FC-189B-4F9B-AE31-4258795248D1}" presName="parentText" presStyleLbl="node1" presStyleIdx="1" presStyleCnt="6">
        <dgm:presLayoutVars>
          <dgm:chMax val="0"/>
          <dgm:bulletEnabled val="1"/>
        </dgm:presLayoutVars>
      </dgm:prSet>
      <dgm:spPr/>
    </dgm:pt>
    <dgm:pt modelId="{4201171B-5A80-4BAB-96E2-A4A16853FCC3}" type="pres">
      <dgm:prSet presAssocID="{184FD99E-7EA0-4E78-AB42-614732E83876}" presName="spacer" presStyleCnt="0"/>
      <dgm:spPr/>
    </dgm:pt>
    <dgm:pt modelId="{5F0B2E44-1530-4A43-A4AB-433547CDB48E}" type="pres">
      <dgm:prSet presAssocID="{BB296061-9C2F-48FB-B988-822B61EB6375}" presName="parentText" presStyleLbl="node1" presStyleIdx="2" presStyleCnt="6">
        <dgm:presLayoutVars>
          <dgm:chMax val="0"/>
          <dgm:bulletEnabled val="1"/>
        </dgm:presLayoutVars>
      </dgm:prSet>
      <dgm:spPr/>
    </dgm:pt>
    <dgm:pt modelId="{8725682B-C22F-443C-AB94-6C8BFA18F96B}" type="pres">
      <dgm:prSet presAssocID="{0A12197D-80C5-463B-A748-0EE44A73975A}" presName="spacer" presStyleCnt="0"/>
      <dgm:spPr/>
    </dgm:pt>
    <dgm:pt modelId="{957ED46A-8EE4-400C-B430-3AA050F727DE}" type="pres">
      <dgm:prSet presAssocID="{AC0CB920-B1E7-4B86-8974-CDC8938E5387}" presName="parentText" presStyleLbl="node1" presStyleIdx="3" presStyleCnt="6">
        <dgm:presLayoutVars>
          <dgm:chMax val="0"/>
          <dgm:bulletEnabled val="1"/>
        </dgm:presLayoutVars>
      </dgm:prSet>
      <dgm:spPr/>
    </dgm:pt>
    <dgm:pt modelId="{E7A322B2-6B55-4FBB-8BA4-A73528EA0FEB}" type="pres">
      <dgm:prSet presAssocID="{3E82110D-6D04-486F-A13D-F18E834E258B}" presName="spacer" presStyleCnt="0"/>
      <dgm:spPr/>
    </dgm:pt>
    <dgm:pt modelId="{060A5843-3CB4-4C77-B589-9EA3FD96EAB8}" type="pres">
      <dgm:prSet presAssocID="{4517D2D5-0195-46E6-87B9-614A08897DA6}" presName="parentText" presStyleLbl="node1" presStyleIdx="4" presStyleCnt="6">
        <dgm:presLayoutVars>
          <dgm:chMax val="0"/>
          <dgm:bulletEnabled val="1"/>
        </dgm:presLayoutVars>
      </dgm:prSet>
      <dgm:spPr/>
    </dgm:pt>
    <dgm:pt modelId="{462172A3-D530-4127-9316-BB62C2C9186C}" type="pres">
      <dgm:prSet presAssocID="{4C854907-5BB0-4AC4-AB39-9D2F74095BE6}" presName="spacer" presStyleCnt="0"/>
      <dgm:spPr/>
    </dgm:pt>
    <dgm:pt modelId="{5FB57731-8956-44BD-849F-34252A648533}" type="pres">
      <dgm:prSet presAssocID="{D14C8004-2781-4670-9770-52917776F510}" presName="parentText" presStyleLbl="node1" presStyleIdx="5" presStyleCnt="6">
        <dgm:presLayoutVars>
          <dgm:chMax val="0"/>
          <dgm:bulletEnabled val="1"/>
        </dgm:presLayoutVars>
      </dgm:prSet>
      <dgm:spPr/>
    </dgm:pt>
  </dgm:ptLst>
  <dgm:cxnLst>
    <dgm:cxn modelId="{D533560E-3DA9-4728-AA51-D97FD40633D2}" srcId="{A511B2AB-3444-4668-8028-01FEEE540441}" destId="{D14C8004-2781-4670-9770-52917776F510}" srcOrd="5" destOrd="0" parTransId="{7CA1351A-D302-46ED-BD78-ADA97940A127}" sibTransId="{5A99DA8C-FB6A-4A21-AB9F-5B5DFC1D9DD3}"/>
    <dgm:cxn modelId="{89567312-972B-49B5-931E-73D28FD69168}" type="presOf" srcId="{EE8228FC-189B-4F9B-AE31-4258795248D1}" destId="{6976B1C9-C324-4B5C-AD7F-4BD27DA91D0D}" srcOrd="0" destOrd="0" presId="urn:microsoft.com/office/officeart/2005/8/layout/vList2"/>
    <dgm:cxn modelId="{9E8B081A-59B1-498A-A123-CE6C8651D4C0}" type="presOf" srcId="{4517D2D5-0195-46E6-87B9-614A08897DA6}" destId="{060A5843-3CB4-4C77-B589-9EA3FD96EAB8}" srcOrd="0" destOrd="0" presId="urn:microsoft.com/office/officeart/2005/8/layout/vList2"/>
    <dgm:cxn modelId="{2FAD293B-70A3-42C1-B592-76E0961BBD4B}" type="presOf" srcId="{D14C8004-2781-4670-9770-52917776F510}" destId="{5FB57731-8956-44BD-849F-34252A648533}" srcOrd="0" destOrd="0" presId="urn:microsoft.com/office/officeart/2005/8/layout/vList2"/>
    <dgm:cxn modelId="{1AEAA669-6F81-4390-85F6-679FB5AABA49}" srcId="{A511B2AB-3444-4668-8028-01FEEE540441}" destId="{BB296061-9C2F-48FB-B988-822B61EB6375}" srcOrd="2" destOrd="0" parTransId="{8E223FB5-6937-4517-891F-D10B82623E09}" sibTransId="{0A12197D-80C5-463B-A748-0EE44A73975A}"/>
    <dgm:cxn modelId="{D61A0058-95F5-4AEC-BEEA-03E0D0E624B7}" srcId="{A511B2AB-3444-4668-8028-01FEEE540441}" destId="{EE8228FC-189B-4F9B-AE31-4258795248D1}" srcOrd="1" destOrd="0" parTransId="{FC2F5030-BF29-448E-9F17-E78DCD811E74}" sibTransId="{184FD99E-7EA0-4E78-AB42-614732E83876}"/>
    <dgm:cxn modelId="{74253E9F-1EEE-414D-BBA2-4CA5A0F472DB}" type="presOf" srcId="{A511B2AB-3444-4668-8028-01FEEE540441}" destId="{3C9E98C7-5568-4276-B87E-17854BCC0F1A}" srcOrd="0" destOrd="0" presId="urn:microsoft.com/office/officeart/2005/8/layout/vList2"/>
    <dgm:cxn modelId="{0E890AA0-0B1F-4D83-BE7A-77C6C72193BC}" srcId="{A511B2AB-3444-4668-8028-01FEEE540441}" destId="{1C3891E6-2902-4442-A3A8-2FE132585832}" srcOrd="0" destOrd="0" parTransId="{3776EAE7-573D-4629-BBB6-1BE96CDC6CD7}" sibTransId="{CE0E5CAE-31BA-40A4-B4B6-A0783999A262}"/>
    <dgm:cxn modelId="{0790A9B2-0D0B-4521-86C4-F7396368CA9B}" type="presOf" srcId="{AC0CB920-B1E7-4B86-8974-CDC8938E5387}" destId="{957ED46A-8EE4-400C-B430-3AA050F727DE}" srcOrd="0" destOrd="0" presId="urn:microsoft.com/office/officeart/2005/8/layout/vList2"/>
    <dgm:cxn modelId="{0E0100B8-400C-4AFD-841C-C620E390A7E1}" type="presOf" srcId="{1C3891E6-2902-4442-A3A8-2FE132585832}" destId="{42360C27-19CD-4380-B724-275BC29CA096}" srcOrd="0" destOrd="0" presId="urn:microsoft.com/office/officeart/2005/8/layout/vList2"/>
    <dgm:cxn modelId="{192D86B8-8C95-48C9-AEC1-CBF51B444BF1}" srcId="{A511B2AB-3444-4668-8028-01FEEE540441}" destId="{AC0CB920-B1E7-4B86-8974-CDC8938E5387}" srcOrd="3" destOrd="0" parTransId="{00F24950-44F8-4ED4-824A-2D3E91C75963}" sibTransId="{3E82110D-6D04-486F-A13D-F18E834E258B}"/>
    <dgm:cxn modelId="{B1EF98E0-2BA7-4CF5-BCAC-6ACA857E6449}" srcId="{A511B2AB-3444-4668-8028-01FEEE540441}" destId="{4517D2D5-0195-46E6-87B9-614A08897DA6}" srcOrd="4" destOrd="0" parTransId="{9DE94A5D-7984-41F2-A1FC-A6875F9D9B51}" sibTransId="{4C854907-5BB0-4AC4-AB39-9D2F74095BE6}"/>
    <dgm:cxn modelId="{C86421ED-A8F0-41B7-BAFC-A9DF28D92CFE}" type="presOf" srcId="{BB296061-9C2F-48FB-B988-822B61EB6375}" destId="{5F0B2E44-1530-4A43-A4AB-433547CDB48E}" srcOrd="0" destOrd="0" presId="urn:microsoft.com/office/officeart/2005/8/layout/vList2"/>
    <dgm:cxn modelId="{C6BEEEB8-4A5D-4DD4-A2A0-1563480874E8}" type="presParOf" srcId="{3C9E98C7-5568-4276-B87E-17854BCC0F1A}" destId="{42360C27-19CD-4380-B724-275BC29CA096}" srcOrd="0" destOrd="0" presId="urn:microsoft.com/office/officeart/2005/8/layout/vList2"/>
    <dgm:cxn modelId="{4829A154-35CB-4E43-B193-36080C5ED6DC}" type="presParOf" srcId="{3C9E98C7-5568-4276-B87E-17854BCC0F1A}" destId="{77F17271-AB96-4C38-91EF-4C8E378BF3B8}" srcOrd="1" destOrd="0" presId="urn:microsoft.com/office/officeart/2005/8/layout/vList2"/>
    <dgm:cxn modelId="{40478B28-BB5C-41D2-91E3-2D1D7F5669C6}" type="presParOf" srcId="{3C9E98C7-5568-4276-B87E-17854BCC0F1A}" destId="{6976B1C9-C324-4B5C-AD7F-4BD27DA91D0D}" srcOrd="2" destOrd="0" presId="urn:microsoft.com/office/officeart/2005/8/layout/vList2"/>
    <dgm:cxn modelId="{5F8D4E7C-AE4B-4BD6-B9A0-BC3FF23732A3}" type="presParOf" srcId="{3C9E98C7-5568-4276-B87E-17854BCC0F1A}" destId="{4201171B-5A80-4BAB-96E2-A4A16853FCC3}" srcOrd="3" destOrd="0" presId="urn:microsoft.com/office/officeart/2005/8/layout/vList2"/>
    <dgm:cxn modelId="{EBFA265B-6B1A-43B6-8C80-0AF0AC82B238}" type="presParOf" srcId="{3C9E98C7-5568-4276-B87E-17854BCC0F1A}" destId="{5F0B2E44-1530-4A43-A4AB-433547CDB48E}" srcOrd="4" destOrd="0" presId="urn:microsoft.com/office/officeart/2005/8/layout/vList2"/>
    <dgm:cxn modelId="{AB78E22D-D90E-42CF-847E-6FC824D20B41}" type="presParOf" srcId="{3C9E98C7-5568-4276-B87E-17854BCC0F1A}" destId="{8725682B-C22F-443C-AB94-6C8BFA18F96B}" srcOrd="5" destOrd="0" presId="urn:microsoft.com/office/officeart/2005/8/layout/vList2"/>
    <dgm:cxn modelId="{E66E525F-37F9-4F47-8E2C-4AB40264E4E3}" type="presParOf" srcId="{3C9E98C7-5568-4276-B87E-17854BCC0F1A}" destId="{957ED46A-8EE4-400C-B430-3AA050F727DE}" srcOrd="6" destOrd="0" presId="urn:microsoft.com/office/officeart/2005/8/layout/vList2"/>
    <dgm:cxn modelId="{2E66FB26-C4C3-45EE-B25A-725643F09F5C}" type="presParOf" srcId="{3C9E98C7-5568-4276-B87E-17854BCC0F1A}" destId="{E7A322B2-6B55-4FBB-8BA4-A73528EA0FEB}" srcOrd="7" destOrd="0" presId="urn:microsoft.com/office/officeart/2005/8/layout/vList2"/>
    <dgm:cxn modelId="{F824EA4D-C444-49C5-8367-48E5CAC54C96}" type="presParOf" srcId="{3C9E98C7-5568-4276-B87E-17854BCC0F1A}" destId="{060A5843-3CB4-4C77-B589-9EA3FD96EAB8}" srcOrd="8" destOrd="0" presId="urn:microsoft.com/office/officeart/2005/8/layout/vList2"/>
    <dgm:cxn modelId="{03CEA81E-73AF-492B-B442-F1222ED0BAB8}" type="presParOf" srcId="{3C9E98C7-5568-4276-B87E-17854BCC0F1A}" destId="{462172A3-D530-4127-9316-BB62C2C9186C}" srcOrd="9" destOrd="0" presId="urn:microsoft.com/office/officeart/2005/8/layout/vList2"/>
    <dgm:cxn modelId="{FE187A50-A546-4DA8-A321-2148A5E48F72}" type="presParOf" srcId="{3C9E98C7-5568-4276-B87E-17854BCC0F1A}" destId="{5FB57731-8956-44BD-849F-34252A648533}"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60C27-19CD-4380-B724-275BC29CA096}">
      <dsp:nvSpPr>
        <dsp:cNvPr id="0" name=""/>
        <dsp:cNvSpPr/>
      </dsp:nvSpPr>
      <dsp:spPr>
        <a:xfrm>
          <a:off x="0" y="8704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POSTER FOR CARDIOVASCULAR SYSTEM (</a:t>
          </a:r>
          <a:r>
            <a:rPr lang="en-GB" sz="2400" b="1" kern="1200"/>
            <a:t>CORONARY HEART DISEASE (CHD))</a:t>
          </a:r>
          <a:endParaRPr lang="en-US" sz="2400" kern="1200"/>
        </a:p>
      </dsp:txBody>
      <dsp:txXfrm>
        <a:off x="45235" y="132275"/>
        <a:ext cx="6166752" cy="836169"/>
      </dsp:txXfrm>
    </dsp:sp>
    <dsp:sp modelId="{6976B1C9-C324-4B5C-AD7F-4BD27DA91D0D}">
      <dsp:nvSpPr>
        <dsp:cNvPr id="0" name=""/>
        <dsp:cNvSpPr/>
      </dsp:nvSpPr>
      <dsp:spPr>
        <a:xfrm>
          <a:off x="0" y="108280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STUDENT NAME: LEONAS ALEXANDRU NICOLAE</a:t>
          </a:r>
          <a:endParaRPr lang="en-US" sz="2400" kern="1200"/>
        </a:p>
      </dsp:txBody>
      <dsp:txXfrm>
        <a:off x="45235" y="1128035"/>
        <a:ext cx="6166752" cy="836169"/>
      </dsp:txXfrm>
    </dsp:sp>
    <dsp:sp modelId="{5F0B2E44-1530-4A43-A4AB-433547CDB48E}">
      <dsp:nvSpPr>
        <dsp:cNvPr id="0" name=""/>
        <dsp:cNvSpPr/>
      </dsp:nvSpPr>
      <dsp:spPr>
        <a:xfrm>
          <a:off x="0" y="207856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STUDENT ID: 2026944</a:t>
          </a:r>
          <a:endParaRPr lang="en-US" sz="2400" kern="1200"/>
        </a:p>
      </dsp:txBody>
      <dsp:txXfrm>
        <a:off x="45235" y="2123795"/>
        <a:ext cx="6166752" cy="836169"/>
      </dsp:txXfrm>
    </dsp:sp>
    <dsp:sp modelId="{957ED46A-8EE4-400C-B430-3AA050F727DE}">
      <dsp:nvSpPr>
        <dsp:cNvPr id="0" name=""/>
        <dsp:cNvSpPr/>
      </dsp:nvSpPr>
      <dsp:spPr>
        <a:xfrm>
          <a:off x="0" y="307432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MODULE NAME: INTRODUCTION TO PHYSIOLOGY</a:t>
          </a:r>
          <a:endParaRPr lang="en-US" sz="2400" kern="1200"/>
        </a:p>
      </dsp:txBody>
      <dsp:txXfrm>
        <a:off x="45235" y="3119555"/>
        <a:ext cx="6166752" cy="836169"/>
      </dsp:txXfrm>
    </dsp:sp>
    <dsp:sp modelId="{060A5843-3CB4-4C77-B589-9EA3FD96EAB8}">
      <dsp:nvSpPr>
        <dsp:cNvPr id="0" name=""/>
        <dsp:cNvSpPr/>
      </dsp:nvSpPr>
      <dsp:spPr>
        <a:xfrm>
          <a:off x="0" y="407008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MODULE CODE: BMHP 5003</a:t>
          </a:r>
          <a:endParaRPr lang="en-US" sz="2400" kern="1200"/>
        </a:p>
      </dsp:txBody>
      <dsp:txXfrm>
        <a:off x="45235" y="4115315"/>
        <a:ext cx="6166752" cy="836169"/>
      </dsp:txXfrm>
    </dsp:sp>
    <dsp:sp modelId="{5FB57731-8956-44BD-849F-34252A648533}">
      <dsp:nvSpPr>
        <dsp:cNvPr id="0" name=""/>
        <dsp:cNvSpPr/>
      </dsp:nvSpPr>
      <dsp:spPr>
        <a:xfrm>
          <a:off x="0" y="506584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LECTURER : RACHAEL RIVERS</a:t>
          </a:r>
          <a:endParaRPr lang="en-US" sz="2400" kern="1200"/>
        </a:p>
      </dsp:txBody>
      <dsp:txXfrm>
        <a:off x="45235" y="5111075"/>
        <a:ext cx="6166752" cy="8361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4E7FD-2CDA-4480-AF40-1BD9FFCCB848}" type="datetimeFigureOut">
              <a:t>2/23/2023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CAA8EF-18BA-43EA-8DB0-687089F8F6BC}" type="slidenum">
              <a:t>‹#›</a:t>
            </a:fld>
            <a:endParaRPr lang="en-US"/>
          </a:p>
        </p:txBody>
      </p:sp>
    </p:spTree>
    <p:extLst>
      <p:ext uri="{BB962C8B-B14F-4D97-AF65-F5344CB8AC3E}">
        <p14:creationId xmlns:p14="http://schemas.microsoft.com/office/powerpoint/2010/main" val="4024136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90000"/>
              </a:lnSpc>
              <a:spcBef>
                <a:spcPts val="1000"/>
              </a:spcBef>
            </a:pPr>
            <a:r>
              <a:rPr lang="en-US" b="1" dirty="0"/>
              <a:t>INTRODUCTION TO PHYSIOLOGY</a:t>
            </a:r>
            <a:endParaRPr lang="en-US" dirty="0"/>
          </a:p>
          <a:p>
            <a:pPr algn="ctr">
              <a:lnSpc>
                <a:spcPct val="90000"/>
              </a:lnSpc>
              <a:spcBef>
                <a:spcPts val="1000"/>
              </a:spcBef>
            </a:pPr>
            <a:r>
              <a:rPr lang="en-US" b="1" dirty="0"/>
              <a:t>POSTER FOR CARDIOVASCULAR SYSTEM (</a:t>
            </a:r>
            <a:r>
              <a:rPr lang="en-GB" b="1" dirty="0"/>
              <a:t>CORONARY HEART DISEASE (CHD))</a:t>
            </a:r>
            <a:endParaRPr lang="en-US" dirty="0"/>
          </a:p>
          <a:p>
            <a:pPr algn="ctr">
              <a:lnSpc>
                <a:spcPct val="90000"/>
              </a:lnSpc>
              <a:spcBef>
                <a:spcPts val="1000"/>
              </a:spcBef>
            </a:pPr>
            <a:r>
              <a:rPr lang="en-US" b="1" dirty="0"/>
              <a:t>STUDENT NAME</a:t>
            </a:r>
            <a:endParaRPr lang="en-US" dirty="0"/>
          </a:p>
          <a:p>
            <a:pPr algn="ctr">
              <a:lnSpc>
                <a:spcPct val="90000"/>
              </a:lnSpc>
              <a:spcBef>
                <a:spcPts val="1000"/>
              </a:spcBef>
            </a:pPr>
            <a:r>
              <a:rPr lang="en-US" b="1" dirty="0"/>
              <a:t>STUDENT ID</a:t>
            </a:r>
            <a:endParaRPr lang="en-US" dirty="0"/>
          </a:p>
          <a:p>
            <a:pPr algn="ctr">
              <a:lnSpc>
                <a:spcPct val="90000"/>
              </a:lnSpc>
              <a:spcBef>
                <a:spcPts val="1000"/>
              </a:spcBef>
            </a:pPr>
            <a:r>
              <a:rPr lang="en-US" b="1" dirty="0"/>
              <a:t>MODULE NAME</a:t>
            </a:r>
            <a:endParaRPr lang="en-US" dirty="0"/>
          </a:p>
          <a:p>
            <a:pPr algn="ctr">
              <a:lnSpc>
                <a:spcPct val="90000"/>
              </a:lnSpc>
              <a:spcBef>
                <a:spcPts val="1000"/>
              </a:spcBef>
            </a:pPr>
            <a:r>
              <a:rPr lang="en-US" b="1" dirty="0"/>
              <a:t>MODULE ID</a:t>
            </a:r>
            <a:endParaRPr lang="en-US" dirty="0"/>
          </a:p>
          <a:p>
            <a:pPr algn="ctr">
              <a:lnSpc>
                <a:spcPct val="90000"/>
              </a:lnSpc>
              <a:spcBef>
                <a:spcPts val="1000"/>
              </a:spcBef>
            </a:pPr>
            <a:r>
              <a:rPr lang="en-US" b="1" dirty="0"/>
              <a:t>LECTURER</a:t>
            </a:r>
            <a:endParaRPr lang="en-US" dirty="0"/>
          </a:p>
          <a:p>
            <a:pPr algn="ctr">
              <a:lnSpc>
                <a:spcPct val="90000"/>
              </a:lnSpc>
              <a:spcBef>
                <a:spcPts val="1000"/>
              </a:spcBef>
            </a:pPr>
            <a:r>
              <a:rPr lang="en-US" b="1" dirty="0"/>
              <a:t>SUBMISSION DATE </a:t>
            </a:r>
            <a:endParaRPr lang="en-US" dirty="0"/>
          </a:p>
          <a:p>
            <a:pPr>
              <a:lnSpc>
                <a:spcPct val="90000"/>
              </a:lnSpc>
              <a:spcBef>
                <a:spcPts val="1000"/>
              </a:spcBef>
            </a:pP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CCAA8EF-18BA-43EA-8DB0-687089F8F6BC}" type="slidenum">
              <a:t>1</a:t>
            </a:fld>
            <a:endParaRPr lang="en-US"/>
          </a:p>
        </p:txBody>
      </p:sp>
    </p:spTree>
    <p:extLst>
      <p:ext uri="{BB962C8B-B14F-4D97-AF65-F5344CB8AC3E}">
        <p14:creationId xmlns:p14="http://schemas.microsoft.com/office/powerpoint/2010/main" val="694971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heart has four valves that ensure that blood flows in the correct direction. The mitral and tricuspid valves are located between the atria and ventricles, while the aortic and pulmonary valves are located at the base of the aorta and pulmonary artery, respectively. These valves open and close in response to changes in pressure to prevent blood from flowing backward. The proper functioning of the valves is crucial to maintaining a healthy circulatory system and preventing conditions such as heart failure.</a:t>
            </a:r>
          </a:p>
        </p:txBody>
      </p:sp>
      <p:sp>
        <p:nvSpPr>
          <p:cNvPr id="4" name="Slide Number Placeholder 3"/>
          <p:cNvSpPr>
            <a:spLocks noGrp="1"/>
          </p:cNvSpPr>
          <p:nvPr>
            <p:ph type="sldNum" sz="quarter" idx="5"/>
          </p:nvPr>
        </p:nvSpPr>
        <p:spPr/>
        <p:txBody>
          <a:bodyPr/>
          <a:lstStyle/>
          <a:p>
            <a:fld id="{6CCAA8EF-18BA-43EA-8DB0-687089F8F6BC}" type="slidenum">
              <a:rPr lang="en-US"/>
              <a:t>3</a:t>
            </a:fld>
            <a:endParaRPr lang="en-US"/>
          </a:p>
        </p:txBody>
      </p:sp>
    </p:spTree>
    <p:extLst>
      <p:ext uri="{BB962C8B-B14F-4D97-AF65-F5344CB8AC3E}">
        <p14:creationId xmlns:p14="http://schemas.microsoft.com/office/powerpoint/2010/main" val="364240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p>
          <a:p>
            <a:r>
              <a:rPr lang="en-US" dirty="0"/>
              <a:t>This poster aims to increase understanding of the relationship between body functioning and the anatomy and physiology of the cardiovascular system. The cardiovascular system plays a critical role in maintaining the health and well-being of the body, and its proper functioning is essential for optimal health. This poster will provide a detailed overview of the anatomy and physiology of the cardiovascular system, including the heart disease which is the coronary heart disease (</a:t>
            </a:r>
            <a:r>
              <a:rPr lang="en-US" dirty="0" err="1"/>
              <a:t>Friedmant</a:t>
            </a:r>
            <a:r>
              <a:rPr lang="en-US" dirty="0"/>
              <a:t> al., 2014). Understanding the anatomy and physiology of the cardiovascular system can help individuals make informed choices to support their cardiovascular health and overall well-being.</a:t>
            </a:r>
          </a:p>
          <a:p>
            <a:r>
              <a:rPr lang="en-US" dirty="0"/>
              <a:t>Overview of the organs</a:t>
            </a:r>
          </a:p>
          <a:p>
            <a:r>
              <a:rPr lang="en-US" dirty="0"/>
              <a:t>The cardiovascular system is comprised of the heart, blood vessels, and blood. The heart is responsible for pumping oxygen-rich blood to the body, while the blood vessels transport blood throughout the body. The blood carries oxygen and nutrients to the cells and removes waste products. The cardiovascular system works in conjunction with the respiratory system to deliver oxygen and remove carbon dioxide from the body (Shi et al., 2012).</a:t>
            </a:r>
          </a:p>
          <a:p>
            <a:r>
              <a:rPr lang="en-US" dirty="0"/>
              <a:t>There are various diseases that are associated with the cardiovascular system. One of the diseases includes coronary heart disease (CHD). </a:t>
            </a:r>
          </a:p>
          <a:p>
            <a:r>
              <a:rPr lang="en-US" dirty="0"/>
              <a:t>Coronary heart disease (CHD) is a common type of heart disease that occurs when the arteries that supply blood to the heart become narrow or blocked due to the buildup of plaque. Plaque is a mixture of fat, cholesterol, and other substances that can harden and narrow the arteries over time. CHD is a leading cause of death worldwide and can lead to serious health problems such as heart attack, angina (chest pain), and heart failure (</a:t>
            </a:r>
            <a:r>
              <a:rPr lang="en-US" dirty="0" err="1"/>
              <a:t>Noordergraaf</a:t>
            </a:r>
            <a:r>
              <a:rPr lang="en-US" dirty="0"/>
              <a:t> et al., 2012).</a:t>
            </a:r>
          </a:p>
          <a:p>
            <a:r>
              <a:rPr lang="en-US" dirty="0"/>
              <a:t>Causes: The main cause of CHD is the buildup of plaque in the arteries. Risk factors for CHD include high blood pressure, high cholesterol levels, smoking, diabetes, family history of heart disease, being overweight or obese, and lack of physical activity (Konishi et al., 2010).</a:t>
            </a:r>
          </a:p>
          <a:p>
            <a:r>
              <a:rPr lang="en-US" dirty="0"/>
              <a:t>Symptoms: Many people with CHD have no symptoms until they have a heart attack or other complication. Some people may experience symptoms such as chest pain (angina), shortness of breath, fatigue, or irregular heartbeat (Van et al., 2011).</a:t>
            </a:r>
          </a:p>
          <a:p>
            <a:r>
              <a:rPr lang="en-US" dirty="0"/>
              <a:t>Treatment: Treatment for CHD depends on the severity of the disease and individual health needs. Lifestyle changes, such as eating a healthy diet, exercising regularly, quitting smoking, and managing stress, can help improve CHD symptoms and reduce the risk of further complications. Medications, such as aspirin, statins, beta-blockers, and ACE inhibitors, can also be used to treat CHD (Rossello et al., 2015). In some cases, procedures such as angioplasty or coronary artery bypass surgery may be needed to treat CHD.</a:t>
            </a:r>
          </a:p>
          <a:p>
            <a:r>
              <a:rPr lang="en-US" dirty="0"/>
              <a:t>Medications: Medications commonly used to treat CHD include aspirin, statins, beta-blockers, and ACE inhibitors. Aspirin is used to reduce the risk of blood clots and help prevent heart attack or stroke. Statins lower cholesterol levels and help prevent plaque buildup in the arteries. Beta-blockers slow the heart rate and help reduce the workload on the heart. ACE inhibitors help relax blood vessels and lower blood pressure, making it easier for the heart to pump blood (</a:t>
            </a:r>
            <a:r>
              <a:rPr lang="en-US" dirty="0" err="1"/>
              <a:t>Manfrini</a:t>
            </a:r>
            <a:r>
              <a:rPr lang="en-US" dirty="0"/>
              <a:t> et al., 2015).</a:t>
            </a:r>
          </a:p>
          <a:p>
            <a:r>
              <a:rPr lang="en-US" dirty="0"/>
              <a:t>Conclusion </a:t>
            </a:r>
          </a:p>
          <a:p>
            <a:r>
              <a:rPr lang="en-US" dirty="0"/>
              <a:t>Recommendation </a:t>
            </a:r>
          </a:p>
          <a:p>
            <a:r>
              <a:rPr lang="en-US" dirty="0"/>
              <a:t>Advice to improve/manage the condition: The following advice can help improve and manage CHD:</a:t>
            </a:r>
          </a:p>
          <a:p>
            <a:pPr marL="285750" indent="-285750">
              <a:buFont typeface="Arial"/>
              <a:buChar char="•"/>
            </a:pPr>
            <a:r>
              <a:rPr lang="en-GB" dirty="0"/>
              <a:t>Quit smoking: Smoking is a major risk factor for CHD, and quitting can reduce the risk of heart attack and stroke.</a:t>
            </a:r>
            <a:endParaRPr lang="en-US" dirty="0"/>
          </a:p>
          <a:p>
            <a:pPr marL="285750" indent="-285750">
              <a:buFont typeface="Arial"/>
              <a:buChar char="•"/>
            </a:pPr>
            <a:r>
              <a:rPr lang="en-GB" dirty="0"/>
              <a:t>Exercise regularly: Regular exercise can help lower blood pressure, reduce stress, and improve overall cardiovascular health.</a:t>
            </a:r>
            <a:endParaRPr lang="en-US" dirty="0"/>
          </a:p>
          <a:p>
            <a:pPr marL="285750" indent="-285750">
              <a:buFont typeface="Arial"/>
              <a:buChar char="•"/>
            </a:pPr>
            <a:r>
              <a:rPr lang="en-GB" dirty="0"/>
              <a:t>Eat a healthy diet: Eating a diet low in saturated fat, trans fat, and cholesterol, and high in fibre and antioxidants, can help reduce the risk of CHD.</a:t>
            </a:r>
            <a:endParaRPr lang="en-US" dirty="0"/>
          </a:p>
          <a:p>
            <a:pPr marL="285750" indent="-285750">
              <a:buFont typeface="Arial"/>
              <a:buChar char="•"/>
            </a:pPr>
            <a:r>
              <a:rPr lang="en-GB" dirty="0"/>
              <a:t>Manage stress: Chronic stress can increase the risk of CHD, and managing stress through techniques such as meditation, yoga, or exercise can help reduce the risk.</a:t>
            </a:r>
            <a:endParaRPr lang="en-US" dirty="0"/>
          </a:p>
          <a:p>
            <a:pPr marL="285750" indent="-285750">
              <a:buFont typeface="Arial"/>
              <a:buChar char="•"/>
            </a:pPr>
            <a:r>
              <a:rPr lang="en-GB" dirty="0"/>
              <a:t>Control blood pressure: High blood pressure is a major risk factor for CHD, and controlling blood pressure through lifestyle changes and medication can help reduce the risk of heart disease.</a:t>
            </a:r>
            <a:endParaRPr lang="en-US" dirty="0"/>
          </a:p>
          <a:p>
            <a:pPr marL="285750" indent="-285750">
              <a:buFont typeface="Arial"/>
              <a:buChar char="•"/>
            </a:pPr>
            <a:r>
              <a:rPr lang="en-GB" dirty="0"/>
              <a:t>Monitor cholesterol levels: High cholesterol levels increase the risk of CHD, and monitoring cholesterol levels and making changes to diet and lifestyle can help improve cholesterol levels.</a:t>
            </a:r>
            <a:endParaRPr lang="en-US" dirty="0"/>
          </a:p>
          <a:p>
            <a:pPr marL="285750" indent="-285750">
              <a:buFont typeface="Arial"/>
              <a:buChar char="•"/>
            </a:pPr>
            <a:r>
              <a:rPr lang="en-GB" dirty="0"/>
              <a:t>Maintain a healthy weight: Being overweight or obese increases the risk of CHD, and maintaining a healthy weight through diet and exercise can help reduce the risk of heart disease.</a:t>
            </a:r>
            <a:endParaRPr lang="en-US" dirty="0"/>
          </a:p>
          <a:p>
            <a:r>
              <a:rPr lang="en-US" dirty="0"/>
              <a:t>In conclusion, CHD is a serious condition that can lead to serious health problems such as heart attack, angina, and heart failure. Making lifestyle changes, taking medications, and managing CHD through regular medical check-ups can help reduce the risk of CHD and improve overall cardiovascular health (Vaccarino et al., 2020).</a:t>
            </a:r>
          </a:p>
          <a:p>
            <a:r>
              <a:rPr lang="en-US" dirty="0"/>
              <a:t>This poster has identified and offered recommendations on how to prevent Coronary heart disease (CHD). This information can be used by healthcare professionals, as well as by the general public, which will hopefully help reduce the incidence of CHD.</a:t>
            </a:r>
          </a:p>
          <a:p>
            <a:r>
              <a:rPr lang="en-US" dirty="0"/>
              <a:t>References </a:t>
            </a:r>
          </a:p>
          <a:p>
            <a:r>
              <a:rPr lang="en-US" dirty="0"/>
              <a:t>Friedman, H.S. and Kern, M.L., 2014. Personality, well-being, and health. </a:t>
            </a:r>
            <a:r>
              <a:rPr lang="en-US" i="1" dirty="0"/>
              <a:t>Annual review of psychology</a:t>
            </a:r>
            <a:r>
              <a:rPr lang="en-US" dirty="0"/>
              <a:t>, </a:t>
            </a:r>
            <a:r>
              <a:rPr lang="en-US" i="1" dirty="0"/>
              <a:t>65</a:t>
            </a:r>
            <a:r>
              <a:rPr lang="en-US" dirty="0"/>
              <a:t>, pp.719-742.</a:t>
            </a:r>
          </a:p>
          <a:p>
            <a:r>
              <a:rPr lang="en-US" dirty="0"/>
              <a:t>Konishi, M., Sugiyama, S., </a:t>
            </a:r>
            <a:r>
              <a:rPr lang="en-US" dirty="0" err="1"/>
              <a:t>Sugamura</a:t>
            </a:r>
            <a:r>
              <a:rPr lang="en-US" dirty="0"/>
              <a:t>, K., Nozaki, T., </a:t>
            </a:r>
            <a:r>
              <a:rPr lang="en-US" dirty="0" err="1"/>
              <a:t>Ohba</a:t>
            </a:r>
            <a:r>
              <a:rPr lang="en-US" dirty="0"/>
              <a:t>, K., Matsubara, J., Matsuzawa, Y., Sumida, H., </a:t>
            </a:r>
            <a:r>
              <a:rPr lang="en-US" dirty="0" err="1"/>
              <a:t>Nagayoshi</a:t>
            </a:r>
            <a:r>
              <a:rPr lang="en-US" dirty="0"/>
              <a:t>, Y., Nakaura, T. and Awai, K., 2010. Association of pericardial fat accumulation rather than abdominal obesity with coronary atherosclerotic plaque formation in patients with suspected coronary artery disease. </a:t>
            </a:r>
            <a:r>
              <a:rPr lang="en-US" i="1" dirty="0"/>
              <a:t>Atherosclerosis</a:t>
            </a:r>
            <a:r>
              <a:rPr lang="en-US" dirty="0"/>
              <a:t>, </a:t>
            </a:r>
            <a:r>
              <a:rPr lang="en-US" i="1" dirty="0"/>
              <a:t>209</a:t>
            </a:r>
            <a:r>
              <a:rPr lang="en-US" dirty="0"/>
              <a:t>(2), pp.573-578.</a:t>
            </a:r>
          </a:p>
          <a:p>
            <a:r>
              <a:rPr lang="en-US" dirty="0" err="1"/>
              <a:t>Manfrini</a:t>
            </a:r>
            <a:r>
              <a:rPr lang="en-US" dirty="0"/>
              <a:t>, O., Morrell, C., Das, R., Barth, J.H., Hall, A.S., Gale, C.P., Cenko, E. and </a:t>
            </a:r>
            <a:r>
              <a:rPr lang="en-US" dirty="0" err="1"/>
              <a:t>Bugiardini</a:t>
            </a:r>
            <a:r>
              <a:rPr lang="en-US" dirty="0"/>
              <a:t>, R., 2014. Effects of angiotensin-converting enzyme inhibitors and beta blockers on clinical outcomes in patients with and without coronary artery obstructions at angiography (from a Register-Based Cohort Study on Acute Coronary Syndromes). </a:t>
            </a:r>
            <a:r>
              <a:rPr lang="en-US" i="1" dirty="0"/>
              <a:t>The American Journal of Cardiology</a:t>
            </a:r>
            <a:r>
              <a:rPr lang="en-US" dirty="0"/>
              <a:t>, </a:t>
            </a:r>
            <a:r>
              <a:rPr lang="en-US" i="1" dirty="0"/>
              <a:t>113</a:t>
            </a:r>
            <a:r>
              <a:rPr lang="en-US" dirty="0"/>
              <a:t>(10), pp.1628-1633.</a:t>
            </a:r>
          </a:p>
          <a:p>
            <a:r>
              <a:rPr lang="en-US" dirty="0" err="1"/>
              <a:t>Noordergraaf</a:t>
            </a:r>
            <a:r>
              <a:rPr lang="en-US" dirty="0"/>
              <a:t>, A., 2012. </a:t>
            </a:r>
            <a:r>
              <a:rPr lang="en-US" i="1" dirty="0"/>
              <a:t>Circulatory system dynamics</a:t>
            </a:r>
            <a:r>
              <a:rPr lang="en-US" dirty="0"/>
              <a:t> (Vol. 1). Elsevier.</a:t>
            </a:r>
          </a:p>
          <a:p>
            <a:r>
              <a:rPr lang="en-US" dirty="0"/>
              <a:t>Rossello, X., Pocock, S.J. and Julian, D.G., 2015. Long-term use of cardiovascular drugs: challenges for research and for patient care. </a:t>
            </a:r>
            <a:r>
              <a:rPr lang="en-US" i="1" dirty="0"/>
              <a:t>Journal of the American College of Cardiology</a:t>
            </a:r>
            <a:r>
              <a:rPr lang="en-US" dirty="0"/>
              <a:t>, </a:t>
            </a:r>
            <a:r>
              <a:rPr lang="en-US" i="1" dirty="0"/>
              <a:t>66</a:t>
            </a:r>
            <a:r>
              <a:rPr lang="en-US" dirty="0"/>
              <a:t>(11), pp.1273-1285.</a:t>
            </a:r>
          </a:p>
          <a:p>
            <a:r>
              <a:rPr lang="en-US" dirty="0"/>
              <a:t>Shi, Y., Lawford, P. and Hose, R., 2011. Review of zero-D and 1-D models of blood flow in the cardiovascular system. </a:t>
            </a:r>
            <a:r>
              <a:rPr lang="en-US" i="1" dirty="0"/>
              <a:t>Biomedical engineering online</a:t>
            </a:r>
            <a:r>
              <a:rPr lang="en-US" dirty="0"/>
              <a:t>, </a:t>
            </a:r>
            <a:r>
              <a:rPr lang="en-US" i="1" dirty="0"/>
              <a:t>10</a:t>
            </a:r>
            <a:r>
              <a:rPr lang="en-US" dirty="0"/>
              <a:t>, pp.1-38.</a:t>
            </a:r>
          </a:p>
          <a:p>
            <a:r>
              <a:rPr lang="en-US" dirty="0"/>
              <a:t>Vaccarino, V., </a:t>
            </a:r>
            <a:r>
              <a:rPr lang="en-US" dirty="0" err="1"/>
              <a:t>Badimon</a:t>
            </a:r>
            <a:r>
              <a:rPr lang="en-US" dirty="0"/>
              <a:t>, L., Bremner, J.D., Cenko, E., </a:t>
            </a:r>
            <a:r>
              <a:rPr lang="en-US" dirty="0" err="1"/>
              <a:t>Cubedo</a:t>
            </a:r>
            <a:r>
              <a:rPr lang="en-US" dirty="0"/>
              <a:t>, J., Dorobantu, M., Duncker, D.J., Koller, A., </a:t>
            </a:r>
            <a:r>
              <a:rPr lang="en-US" dirty="0" err="1"/>
              <a:t>Manfrini</a:t>
            </a:r>
            <a:r>
              <a:rPr lang="en-US" dirty="0"/>
              <a:t>, O., Milicic, D. and Padro, T., 2020. Depression and coronary heart disease: 2018 position paper of the ESC working group on coronary pathophysiology and microcirculation. </a:t>
            </a:r>
            <a:r>
              <a:rPr lang="en-US" i="1" dirty="0"/>
              <a:t>European heart journal</a:t>
            </a:r>
            <a:r>
              <a:rPr lang="en-US" dirty="0"/>
              <a:t>, </a:t>
            </a:r>
            <a:r>
              <a:rPr lang="en-US" i="1" dirty="0"/>
              <a:t>41</a:t>
            </a:r>
            <a:r>
              <a:rPr lang="en-US" dirty="0"/>
              <a:t>(17), pp.1687-1696.</a:t>
            </a:r>
          </a:p>
          <a:p>
            <a:r>
              <a:rPr lang="en-US" dirty="0"/>
              <a:t>Van Der Bom, T., Zomer, A.C., </a:t>
            </a:r>
            <a:r>
              <a:rPr lang="en-US" dirty="0" err="1"/>
              <a:t>Zwinderman</a:t>
            </a:r>
            <a:r>
              <a:rPr lang="en-US" dirty="0"/>
              <a:t>, A.H., </a:t>
            </a:r>
            <a:r>
              <a:rPr lang="en-US" dirty="0" err="1"/>
              <a:t>Meijboom</a:t>
            </a:r>
            <a:r>
              <a:rPr lang="en-US" dirty="0"/>
              <a:t>, F.J., Bouma, B.J. and Mulder, B.J., 2011. The changing epidemiology of congenital heart disease. </a:t>
            </a:r>
            <a:r>
              <a:rPr lang="en-US" i="1" dirty="0"/>
              <a:t>Nature Reviews Cardiology</a:t>
            </a:r>
            <a:r>
              <a:rPr lang="en-US" dirty="0"/>
              <a:t>, </a:t>
            </a:r>
            <a:r>
              <a:rPr lang="en-US" i="1" dirty="0"/>
              <a:t>8</a:t>
            </a:r>
            <a:r>
              <a:rPr lang="en-US" dirty="0"/>
              <a:t>(1), pp.50-60.</a:t>
            </a:r>
          </a:p>
          <a:p>
            <a:endParaRPr lang="en-US" dirty="0">
              <a:cs typeface="+mn-lt"/>
            </a:endParaRPr>
          </a:p>
        </p:txBody>
      </p:sp>
      <p:sp>
        <p:nvSpPr>
          <p:cNvPr id="4" name="Slide Number Placeholder 3"/>
          <p:cNvSpPr>
            <a:spLocks noGrp="1"/>
          </p:cNvSpPr>
          <p:nvPr>
            <p:ph type="sldNum" sz="quarter" idx="5"/>
          </p:nvPr>
        </p:nvSpPr>
        <p:spPr/>
        <p:txBody>
          <a:bodyPr/>
          <a:lstStyle/>
          <a:p>
            <a:fld id="{6CCAA8EF-18BA-43EA-8DB0-687089F8F6BC}" type="slidenum">
              <a:t>4</a:t>
            </a:fld>
            <a:endParaRPr lang="en-US"/>
          </a:p>
        </p:txBody>
      </p:sp>
    </p:spTree>
    <p:extLst>
      <p:ext uri="{BB962C8B-B14F-4D97-AF65-F5344CB8AC3E}">
        <p14:creationId xmlns:p14="http://schemas.microsoft.com/office/powerpoint/2010/main" val="2569155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Friedman, H.S. and Kern, M.L., 2014. Personality, well-being, and health. </a:t>
            </a:r>
            <a:r>
              <a:rPr lang="en-GB" i="1" dirty="0"/>
              <a:t>Annual review of psychology</a:t>
            </a:r>
            <a:r>
              <a:rPr lang="en-GB" dirty="0"/>
              <a:t>, </a:t>
            </a:r>
            <a:r>
              <a:rPr lang="en-GB" i="1" dirty="0"/>
              <a:t>65</a:t>
            </a:r>
            <a:r>
              <a:rPr lang="en-GB" dirty="0"/>
              <a:t>, pp.719-742.</a:t>
            </a:r>
            <a:endParaRPr lang="en-US" dirty="0"/>
          </a:p>
          <a:p>
            <a:pPr marL="285750" indent="-285750">
              <a:lnSpc>
                <a:spcPct val="90000"/>
              </a:lnSpc>
              <a:spcBef>
                <a:spcPts val="1000"/>
              </a:spcBef>
              <a:buFont typeface="Arial"/>
              <a:buChar char="•"/>
            </a:pPr>
            <a:r>
              <a:rPr lang="en-GB" dirty="0"/>
              <a:t>Konishi, M., Sugiyama, S., </a:t>
            </a:r>
            <a:r>
              <a:rPr lang="en-GB" dirty="0" err="1"/>
              <a:t>Sugamura</a:t>
            </a:r>
            <a:r>
              <a:rPr lang="en-GB" dirty="0"/>
              <a:t>, K., Nozaki, T., </a:t>
            </a:r>
            <a:r>
              <a:rPr lang="en-GB" dirty="0" err="1"/>
              <a:t>Ohba</a:t>
            </a:r>
            <a:r>
              <a:rPr lang="en-GB" dirty="0"/>
              <a:t>, K., Matsubara, J., Matsuzawa, Y., Sumida, H., </a:t>
            </a:r>
            <a:r>
              <a:rPr lang="en-GB" dirty="0" err="1"/>
              <a:t>Nagayoshi</a:t>
            </a:r>
            <a:r>
              <a:rPr lang="en-GB" dirty="0"/>
              <a:t>, Y., Nakaura, T. and Awai, K., 2010. Association of pericardial fat accumulation rather than abdominal obesity with coronary atherosclerotic plaque formation in patients with suspected coronary artery disease. </a:t>
            </a:r>
            <a:r>
              <a:rPr lang="en-GB" i="1" dirty="0"/>
              <a:t>Atherosclerosis</a:t>
            </a:r>
            <a:r>
              <a:rPr lang="en-GB" dirty="0"/>
              <a:t>, </a:t>
            </a:r>
            <a:r>
              <a:rPr lang="en-GB" i="1" dirty="0"/>
              <a:t>209</a:t>
            </a:r>
            <a:r>
              <a:rPr lang="en-GB" dirty="0"/>
              <a:t>(2), pp.573-578.</a:t>
            </a:r>
            <a:endParaRPr lang="en-US" dirty="0"/>
          </a:p>
          <a:p>
            <a:pPr marL="285750" indent="-285750">
              <a:lnSpc>
                <a:spcPct val="90000"/>
              </a:lnSpc>
              <a:spcBef>
                <a:spcPts val="1000"/>
              </a:spcBef>
              <a:buFont typeface="Arial"/>
              <a:buChar char="•"/>
            </a:pPr>
            <a:r>
              <a:rPr lang="en-GB" dirty="0" err="1"/>
              <a:t>Manfrini</a:t>
            </a:r>
            <a:r>
              <a:rPr lang="en-GB" dirty="0"/>
              <a:t>, O., Morrell, C., Das, R., Barth, J.H., Hall, A.S., Gale, C.P., Cenko, E. and </a:t>
            </a:r>
            <a:r>
              <a:rPr lang="en-GB" dirty="0" err="1"/>
              <a:t>Bugiardini</a:t>
            </a:r>
            <a:r>
              <a:rPr lang="en-GB" dirty="0"/>
              <a:t>, R., 2014. Effects of angiotensin-converting enzyme inhibitors and beta blockers on clinical outcomes in patients with and without coronary artery obstructions at angiography (from a Register-Based Cohort Study on Acute Coronary Syndromes). </a:t>
            </a:r>
            <a:r>
              <a:rPr lang="en-GB" i="1" dirty="0"/>
              <a:t>The American Journal of Cardiology</a:t>
            </a:r>
            <a:r>
              <a:rPr lang="en-GB" dirty="0"/>
              <a:t>, </a:t>
            </a:r>
            <a:r>
              <a:rPr lang="en-GB" i="1" dirty="0"/>
              <a:t>113</a:t>
            </a:r>
            <a:r>
              <a:rPr lang="en-GB" dirty="0"/>
              <a:t>(10), pp.1628-1633.</a:t>
            </a:r>
            <a:endParaRPr lang="en-US" dirty="0"/>
          </a:p>
          <a:p>
            <a:pPr marL="285750" indent="-285750">
              <a:lnSpc>
                <a:spcPct val="90000"/>
              </a:lnSpc>
              <a:spcBef>
                <a:spcPts val="1000"/>
              </a:spcBef>
              <a:buFont typeface="Arial"/>
              <a:buChar char="•"/>
            </a:pPr>
            <a:r>
              <a:rPr lang="en-GB" dirty="0" err="1"/>
              <a:t>Noordergraaf</a:t>
            </a:r>
            <a:r>
              <a:rPr lang="en-GB" dirty="0"/>
              <a:t>, A., 2012. </a:t>
            </a:r>
            <a:r>
              <a:rPr lang="en-GB" i="1" dirty="0"/>
              <a:t>Circulatory system dynamics</a:t>
            </a:r>
            <a:r>
              <a:rPr lang="en-GB" dirty="0"/>
              <a:t> (Vol. 1). Elsevier.</a:t>
            </a:r>
            <a:endParaRPr lang="en-US" dirty="0"/>
          </a:p>
          <a:p>
            <a:pPr marL="285750" indent="-285750">
              <a:lnSpc>
                <a:spcPct val="90000"/>
              </a:lnSpc>
              <a:spcBef>
                <a:spcPts val="1000"/>
              </a:spcBef>
              <a:buFont typeface="Arial"/>
              <a:buChar char="•"/>
            </a:pPr>
            <a:r>
              <a:rPr lang="en-GB" dirty="0"/>
              <a:t>Rossello, X., Pocock, S.J. and Julian, D.G., 2015. Long-term use of cardiovascular drugs: challenges for research and for patient care. </a:t>
            </a:r>
            <a:r>
              <a:rPr lang="en-GB" i="1" dirty="0"/>
              <a:t>Journal of the American College of Cardiology</a:t>
            </a:r>
            <a:r>
              <a:rPr lang="en-GB" dirty="0"/>
              <a:t>, </a:t>
            </a:r>
            <a:r>
              <a:rPr lang="en-GB" i="1" dirty="0"/>
              <a:t>66</a:t>
            </a:r>
            <a:r>
              <a:rPr lang="en-GB" dirty="0"/>
              <a:t>(11), pp.1273-1285.</a:t>
            </a:r>
            <a:endParaRPr lang="en-US" dirty="0"/>
          </a:p>
          <a:p>
            <a:pPr marL="285750" indent="-285750">
              <a:lnSpc>
                <a:spcPct val="90000"/>
              </a:lnSpc>
              <a:spcBef>
                <a:spcPts val="1000"/>
              </a:spcBef>
              <a:buFont typeface="Arial"/>
              <a:buChar char="•"/>
            </a:pPr>
            <a:r>
              <a:rPr lang="en-GB" dirty="0"/>
              <a:t>Shi, Y., Lawford, P. and Hose, R., 2011. Review of zero-D and 1-D models of blood flow in the cardiovascular system. </a:t>
            </a:r>
            <a:r>
              <a:rPr lang="en-GB" i="1" dirty="0"/>
              <a:t>Biomedical engineering online</a:t>
            </a:r>
            <a:r>
              <a:rPr lang="en-GB" dirty="0"/>
              <a:t>, </a:t>
            </a:r>
            <a:r>
              <a:rPr lang="en-GB" i="1" dirty="0"/>
              <a:t>10</a:t>
            </a:r>
            <a:r>
              <a:rPr lang="en-GB" dirty="0"/>
              <a:t>, pp.1-38.</a:t>
            </a:r>
            <a:endParaRPr lang="en-US" dirty="0"/>
          </a:p>
          <a:p>
            <a:pPr marL="285750" indent="-285750">
              <a:lnSpc>
                <a:spcPct val="90000"/>
              </a:lnSpc>
              <a:spcBef>
                <a:spcPts val="1000"/>
              </a:spcBef>
              <a:buFont typeface="Arial"/>
              <a:buChar char="•"/>
            </a:pPr>
            <a:r>
              <a:rPr lang="en-GB" dirty="0"/>
              <a:t>Vaccarino, V., </a:t>
            </a:r>
            <a:r>
              <a:rPr lang="en-GB" dirty="0" err="1"/>
              <a:t>Badimon</a:t>
            </a:r>
            <a:r>
              <a:rPr lang="en-GB" dirty="0"/>
              <a:t>, L., Bremner, J.D., Cenko, E., </a:t>
            </a:r>
            <a:r>
              <a:rPr lang="en-GB" dirty="0" err="1"/>
              <a:t>Cubedo</a:t>
            </a:r>
            <a:r>
              <a:rPr lang="en-GB" dirty="0"/>
              <a:t>, J., Dorobantu, M., Duncker, D.J., Koller, A., </a:t>
            </a:r>
            <a:r>
              <a:rPr lang="en-GB" dirty="0" err="1"/>
              <a:t>Manfrini</a:t>
            </a:r>
            <a:r>
              <a:rPr lang="en-GB" dirty="0"/>
              <a:t>, O., Milicic, D. and Padro, T., 2020. Depression and coronary heart disease: 2018 position paper of the ESC working group on coronary pathophysiology and microcirculation. </a:t>
            </a:r>
            <a:r>
              <a:rPr lang="en-GB" i="1" dirty="0"/>
              <a:t>European heart journal</a:t>
            </a:r>
            <a:r>
              <a:rPr lang="en-GB" dirty="0"/>
              <a:t>, </a:t>
            </a:r>
            <a:r>
              <a:rPr lang="en-GB" i="1" dirty="0"/>
              <a:t>41</a:t>
            </a:r>
            <a:r>
              <a:rPr lang="en-GB" dirty="0"/>
              <a:t>(17), pp.1687-1696.</a:t>
            </a:r>
            <a:endParaRPr lang="en-US" dirty="0"/>
          </a:p>
          <a:p>
            <a:pPr marL="285750" indent="-285750">
              <a:lnSpc>
                <a:spcPct val="90000"/>
              </a:lnSpc>
              <a:spcBef>
                <a:spcPts val="1000"/>
              </a:spcBef>
              <a:buFont typeface="Arial"/>
              <a:buChar char="•"/>
            </a:pPr>
            <a:r>
              <a:rPr lang="en-GB" dirty="0"/>
              <a:t>Van Der Bom, T., Zomer, A.C., </a:t>
            </a:r>
            <a:r>
              <a:rPr lang="en-GB" dirty="0" err="1"/>
              <a:t>Zwinderman</a:t>
            </a:r>
            <a:r>
              <a:rPr lang="en-GB" dirty="0"/>
              <a:t>, A.H., </a:t>
            </a:r>
            <a:r>
              <a:rPr lang="en-GB" dirty="0" err="1"/>
              <a:t>Meijboom</a:t>
            </a:r>
            <a:r>
              <a:rPr lang="en-GB" dirty="0"/>
              <a:t>, F.J., Bouma, B.J. and Mulder, B.J., 2011. The changing epidemiology of congenital heart disease. </a:t>
            </a:r>
            <a:r>
              <a:rPr lang="en-GB" i="1" dirty="0"/>
              <a:t>Nature Reviews Cardiology</a:t>
            </a:r>
            <a:r>
              <a:rPr lang="en-GB" dirty="0"/>
              <a:t>, </a:t>
            </a:r>
            <a:r>
              <a:rPr lang="en-GB" i="1" dirty="0"/>
              <a:t>8</a:t>
            </a:r>
            <a:r>
              <a:rPr lang="en-GB" dirty="0"/>
              <a:t>(1), pp.50-60.</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CCAA8EF-18BA-43EA-8DB0-687089F8F6BC}" type="slidenum">
              <a:t>5</a:t>
            </a:fld>
            <a:endParaRPr lang="en-US"/>
          </a:p>
        </p:txBody>
      </p:sp>
    </p:spTree>
    <p:extLst>
      <p:ext uri="{BB962C8B-B14F-4D97-AF65-F5344CB8AC3E}">
        <p14:creationId xmlns:p14="http://schemas.microsoft.com/office/powerpoint/2010/main" val="3675664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11064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13645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22121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14050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82857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02945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58814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13387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
        <p:nvSpPr>
          <p:cNvPr id="5" name="Date Placeholder 4"/>
          <p:cNvSpPr>
            <a:spLocks noGrp="1"/>
          </p:cNvSpPr>
          <p:nvPr>
            <p:ph type="dt" sz="half" idx="10"/>
          </p:nvPr>
        </p:nvSpPr>
        <p:spPr/>
        <p:txBody>
          <a:bodyPr/>
          <a:lstStyle/>
          <a:p>
            <a:fld id="{846CE7D5-CF57-46EF-B807-FDD0502418D4}" type="datetimeFigureOut">
              <a:rPr lang="en-US" smtClean="0"/>
              <a:t>2/23/2023</a:t>
            </a:fld>
            <a:endParaRPr lang="en-US"/>
          </a:p>
        </p:txBody>
      </p:sp>
    </p:spTree>
    <p:extLst>
      <p:ext uri="{BB962C8B-B14F-4D97-AF65-F5344CB8AC3E}">
        <p14:creationId xmlns:p14="http://schemas.microsoft.com/office/powerpoint/2010/main" val="1416106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05128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014072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258123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00762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45688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771540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50670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US" smtClean="0"/>
              <a:t>2/23/2023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552705715"/>
      </p:ext>
    </p:extLst>
  </p:cSld>
  <p:clrMap bg1="lt1" tx1="dk1" bg2="lt2" tx2="dk2" accent1="accent1" accent2="accent2" accent3="accent3" accent4="accent4" accent5="accent5" accent6="accent6" hlink="hlink" folHlink="folHlink"/>
  <p:sldLayoutIdLst>
    <p:sldLayoutId id="2147484054" r:id="rId1"/>
    <p:sldLayoutId id="2147484055" r:id="rId2"/>
    <p:sldLayoutId id="2147484056" r:id="rId3"/>
    <p:sldLayoutId id="2147484057" r:id="rId4"/>
    <p:sldLayoutId id="2147484058" r:id="rId5"/>
    <p:sldLayoutId id="2147484059" r:id="rId6"/>
    <p:sldLayoutId id="2147484060" r:id="rId7"/>
    <p:sldLayoutId id="2147484061" r:id="rId8"/>
    <p:sldLayoutId id="2147484062" r:id="rId9"/>
    <p:sldLayoutId id="2147484063" r:id="rId10"/>
    <p:sldLayoutId id="2147484064" r:id="rId11"/>
    <p:sldLayoutId id="2147484065" r:id="rId12"/>
    <p:sldLayoutId id="2147484066" r:id="rId13"/>
    <p:sldLayoutId id="2147484067" r:id="rId14"/>
    <p:sldLayoutId id="2147484068" r:id="rId15"/>
    <p:sldLayoutId id="214748406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hyperlink" Target="http://researchoutreach.org/articles/heart-valve-disease-improving-patient-car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8" name="Content Placeholder 2">
            <a:extLst>
              <a:ext uri="{FF2B5EF4-FFF2-40B4-BE49-F238E27FC236}">
                <a16:creationId xmlns:a16="http://schemas.microsoft.com/office/drawing/2014/main" id="{734CBB6D-96F1-3823-8E11-8236E0D21512}"/>
              </a:ext>
            </a:extLst>
          </p:cNvPr>
          <p:cNvGraphicFramePr>
            <a:graphicFrameLocks noGrp="1"/>
          </p:cNvGraphicFramePr>
          <p:nvPr>
            <p:ph idx="1"/>
          </p:nvPr>
        </p:nvGraphicFramePr>
        <p:xfrm>
          <a:off x="5472322" y="636589"/>
          <a:ext cx="6257223" cy="60795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26F662B9-EB10-2845-6F9B-BA8CCF2A9CFC}"/>
              </a:ext>
            </a:extLst>
          </p:cNvPr>
          <p:cNvPicPr>
            <a:picLocks noChangeAspect="1"/>
          </p:cNvPicPr>
          <p:nvPr/>
        </p:nvPicPr>
        <p:blipFill rotWithShape="1">
          <a:blip r:embed="rId8"/>
          <a:srcRect l="25180" r="22507"/>
          <a:stretch/>
        </p:blipFill>
        <p:spPr>
          <a:xfrm>
            <a:off x="84083" y="0"/>
            <a:ext cx="5489533" cy="6858000"/>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6" name="Isosceles Triangle 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59211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296F1-55E1-563C-422D-535D03F8D32F}"/>
              </a:ext>
            </a:extLst>
          </p:cNvPr>
          <p:cNvSpPr>
            <a:spLocks noGrp="1"/>
          </p:cNvSpPr>
          <p:nvPr>
            <p:ph type="title"/>
          </p:nvPr>
        </p:nvSpPr>
        <p:spPr>
          <a:xfrm>
            <a:off x="309021" y="1684391"/>
            <a:ext cx="1873501" cy="6424557"/>
          </a:xfrm>
        </p:spPr>
        <p:txBody>
          <a:bodyPr vert="horz" lIns="91440" tIns="45720" rIns="91440" bIns="45720" rtlCol="0" anchor="b">
            <a:normAutofit fontScale="90000"/>
          </a:bodyPr>
          <a:lstStyle/>
          <a:p>
            <a:pPr lvl="0" algn="ctr">
              <a:spcBef>
                <a:spcPts val="1000"/>
              </a:spcBef>
            </a:pPr>
            <a:br>
              <a:rPr lang="en-US" sz="1600" dirty="0">
                <a:solidFill>
                  <a:prstClr val="black">
                    <a:lumMod val="75000"/>
                    <a:lumOff val="25000"/>
                  </a:prstClr>
                </a:solidFill>
                <a:latin typeface="Arial" panose="020B0604020202020204" pitchFamily="34" charset="0"/>
                <a:ea typeface="+mn-lt"/>
                <a:cs typeface="Arial" panose="020B0604020202020204" pitchFamily="34" charset="0"/>
              </a:rPr>
            </a:br>
            <a:br>
              <a:rPr lang="en-US" sz="1600" dirty="0">
                <a:solidFill>
                  <a:prstClr val="black">
                    <a:lumMod val="75000"/>
                    <a:lumOff val="25000"/>
                  </a:prstClr>
                </a:solidFill>
                <a:latin typeface="Arial" panose="020B0604020202020204" pitchFamily="34" charset="0"/>
                <a:ea typeface="+mn-lt"/>
                <a:cs typeface="Arial" panose="020B0604020202020204" pitchFamily="34" charset="0"/>
              </a:rPr>
            </a:br>
            <a:r>
              <a:rPr lang="en-US" sz="1300" dirty="0">
                <a:solidFill>
                  <a:prstClr val="black">
                    <a:lumMod val="75000"/>
                    <a:lumOff val="25000"/>
                  </a:prstClr>
                </a:solidFill>
                <a:latin typeface="Arial" panose="020B0604020202020204" pitchFamily="34" charset="0"/>
                <a:ea typeface="+mn-lt"/>
                <a:cs typeface="Arial" panose="020B0604020202020204" pitchFamily="34" charset="0"/>
              </a:rPr>
              <a:t>The heart operates in a way that separates oxygenated and deoxygenated blood. </a:t>
            </a: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r>
              <a:rPr lang="en-US" sz="1300" dirty="0">
                <a:solidFill>
                  <a:prstClr val="black">
                    <a:lumMod val="75000"/>
                    <a:lumOff val="25000"/>
                  </a:prstClr>
                </a:solidFill>
                <a:latin typeface="Arial" panose="020B0604020202020204" pitchFamily="34" charset="0"/>
                <a:ea typeface="+mn-lt"/>
                <a:cs typeface="Arial" panose="020B0604020202020204" pitchFamily="34" charset="0"/>
              </a:rPr>
              <a:t>The right side of the heart receives deoxygenated blood from the body and pumps it to the lungs, where it is oxygenated.  </a:t>
            </a: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r>
              <a:rPr lang="en-US" sz="1300" dirty="0">
                <a:solidFill>
                  <a:prstClr val="black">
                    <a:lumMod val="75000"/>
                    <a:lumOff val="25000"/>
                  </a:prstClr>
                </a:solidFill>
                <a:latin typeface="Arial" panose="020B0604020202020204" pitchFamily="34" charset="0"/>
                <a:ea typeface="+mn-lt"/>
                <a:cs typeface="Arial" panose="020B0604020202020204" pitchFamily="34" charset="0"/>
              </a:rPr>
              <a:t>The left side of the heart receives the oxygenated blood from the lungs and pumps it out to the rest of the body. </a:t>
            </a: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r>
              <a:rPr lang="en-US" sz="1300" dirty="0">
                <a:solidFill>
                  <a:prstClr val="black">
                    <a:lumMod val="75000"/>
                    <a:lumOff val="25000"/>
                  </a:prstClr>
                </a:solidFill>
                <a:latin typeface="Arial" panose="020B0604020202020204" pitchFamily="34" charset="0"/>
                <a:ea typeface="+mn-lt"/>
                <a:cs typeface="Arial" panose="020B0604020202020204" pitchFamily="34" charset="0"/>
              </a:rPr>
              <a:t>The separation of the two types of blood is facilitated by the heart's four valves, which ensure that blood flows in the correct direction</a:t>
            </a: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br>
              <a:rPr lang="en-US" sz="1200" dirty="0">
                <a:solidFill>
                  <a:prstClr val="black">
                    <a:lumMod val="75000"/>
                    <a:lumOff val="25000"/>
                  </a:prstClr>
                </a:solidFill>
                <a:latin typeface="Arial" panose="020B0604020202020204" pitchFamily="34" charset="0"/>
                <a:ea typeface="+mn-lt"/>
                <a:cs typeface="Arial" panose="020B0604020202020204" pitchFamily="34" charset="0"/>
              </a:rPr>
            </a:br>
            <a:br>
              <a:rPr lang="en-US" sz="12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endParaRPr lang="en-US" sz="1100" b="1" kern="1200" cap="all" spc="200" baseline="0" dirty="0">
              <a:solidFill>
                <a:schemeClr val="tx1">
                  <a:lumMod val="95000"/>
                  <a:lumOff val="5000"/>
                </a:schemeClr>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D87D407E-9CC3-B67D-EAB5-8EF66DE256FC}"/>
              </a:ext>
            </a:extLst>
          </p:cNvPr>
          <p:cNvPicPr>
            <a:picLocks noChangeAspect="1"/>
          </p:cNvPicPr>
          <p:nvPr/>
        </p:nvPicPr>
        <p:blipFill>
          <a:blip r:embed="rId2"/>
          <a:stretch>
            <a:fillRect/>
          </a:stretch>
        </p:blipFill>
        <p:spPr>
          <a:xfrm>
            <a:off x="2417223" y="1127343"/>
            <a:ext cx="4147657" cy="3980685"/>
          </a:xfrm>
          <a:prstGeom prst="rect">
            <a:avLst/>
          </a:prstGeom>
        </p:spPr>
      </p:pic>
      <p:sp>
        <p:nvSpPr>
          <p:cNvPr id="5" name="TextBox 4">
            <a:extLst>
              <a:ext uri="{FF2B5EF4-FFF2-40B4-BE49-F238E27FC236}">
                <a16:creationId xmlns:a16="http://schemas.microsoft.com/office/drawing/2014/main" id="{FFD6F491-2EBC-C05B-52F3-3B66F25DB9CD}"/>
              </a:ext>
            </a:extLst>
          </p:cNvPr>
          <p:cNvSpPr txBox="1"/>
          <p:nvPr/>
        </p:nvSpPr>
        <p:spPr>
          <a:xfrm>
            <a:off x="6463862" y="224631"/>
            <a:ext cx="2693938" cy="6447919"/>
          </a:xfrm>
          <a:prstGeom prst="rect">
            <a:avLst/>
          </a:prstGeom>
          <a:noFill/>
        </p:spPr>
        <p:txBody>
          <a:bodyPr wrap="square">
            <a:spAutoFit/>
          </a:bodyPr>
          <a:lstStyle/>
          <a:p>
            <a:pPr marR="0" lvl="0" algn="ctr" defTabSz="457200" rtl="0" eaLnBrk="1" fontAlgn="auto" latinLnBrk="0" hangingPunct="1">
              <a:lnSpc>
                <a:spcPct val="100000"/>
              </a:lnSpc>
              <a:spcBef>
                <a:spcPts val="1000"/>
              </a:spcBef>
              <a:spcAft>
                <a:spcPts val="0"/>
              </a:spcAft>
              <a:buClr>
                <a:srgbClr val="EFEE7A"/>
              </a:buClr>
              <a:buSzPct val="80000"/>
              <a:tabLst/>
              <a:defRPr/>
            </a:pPr>
            <a:r>
              <a:rPr kumimoji="0" lang="en-US" sz="1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LAYERS FOUND ON THE HEART </a:t>
            </a:r>
          </a:p>
          <a:p>
            <a:pPr marL="342900" marR="0" lvl="0" indent="-3429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endParaRPr lang="en-US" sz="1600" b="1" dirty="0">
              <a:solidFill>
                <a:prstClr val="black">
                  <a:lumMod val="75000"/>
                  <a:lumOff val="25000"/>
                </a:prstClr>
              </a:solidFill>
              <a:latin typeface="Arial" panose="020B0604020202020204" pitchFamily="34" charset="0"/>
              <a:ea typeface="+mn-lt"/>
              <a:cs typeface="Arial" panose="020B0604020202020204" pitchFamily="34" charset="0"/>
            </a:endParaRPr>
          </a:p>
          <a:p>
            <a:pPr marR="0" lvl="0" defTabSz="457200" rtl="0" eaLnBrk="1" fontAlgn="auto" latinLnBrk="0" hangingPunct="1">
              <a:lnSpc>
                <a:spcPct val="100000"/>
              </a:lnSpc>
              <a:spcBef>
                <a:spcPts val="1000"/>
              </a:spcBef>
              <a:spcAft>
                <a:spcPts val="0"/>
              </a:spcAft>
              <a:buClr>
                <a:srgbClr val="EFEE7A"/>
              </a:buClr>
              <a:buSzPct val="80000"/>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 </a:t>
            </a:r>
            <a:r>
              <a:rPr kumimoji="0" lang="en-US" sz="12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The heart is composed of three layers</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 </a:t>
            </a:r>
          </a:p>
          <a:p>
            <a:pPr marL="1143000" marR="0" lvl="2" indent="-2286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the epicardium</a:t>
            </a:r>
          </a:p>
          <a:p>
            <a:pPr marL="1143000" marR="0" lvl="2" indent="-2286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Myocardium</a:t>
            </a:r>
          </a:p>
          <a:p>
            <a:pPr marL="1143000" marR="0" lvl="2" indent="-2286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endocardium.</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 </a:t>
            </a:r>
          </a:p>
          <a:p>
            <a:pPr marL="342900" marR="0" lvl="0" indent="-3429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The epicardium is the outermost layer and consists of connective tissue and adipose tissue. </a:t>
            </a:r>
          </a:p>
          <a:p>
            <a:pPr marL="342900" marR="0" lvl="0" indent="-3429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The myocardium is the middle layer and is responsible for the heart's contractile function. </a:t>
            </a:r>
          </a:p>
          <a:p>
            <a:pPr marL="742950" marR="0" lvl="1" indent="-28575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It is composed of cardiac muscle fibers, which are specialized muscle cells that are interconnected to form a network that allows for coordinated contraction. </a:t>
            </a:r>
          </a:p>
          <a:p>
            <a:pPr marL="342900" marR="0" lvl="0" indent="-3429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The endocardium is the innermost layer and is composed of endothelial cells that line the heart's chambers and valves.</a:t>
            </a:r>
          </a:p>
        </p:txBody>
      </p:sp>
      <p:pic>
        <p:nvPicPr>
          <p:cNvPr id="6" name="Picture 5">
            <a:extLst>
              <a:ext uri="{FF2B5EF4-FFF2-40B4-BE49-F238E27FC236}">
                <a16:creationId xmlns:a16="http://schemas.microsoft.com/office/drawing/2014/main" id="{8AF09DA7-0C8C-2857-A66F-915A2420EDD2}"/>
              </a:ext>
            </a:extLst>
          </p:cNvPr>
          <p:cNvPicPr>
            <a:picLocks noChangeAspect="1"/>
          </p:cNvPicPr>
          <p:nvPr/>
        </p:nvPicPr>
        <p:blipFill>
          <a:blip r:embed="rId3"/>
          <a:stretch>
            <a:fillRect/>
          </a:stretch>
        </p:blipFill>
        <p:spPr>
          <a:xfrm>
            <a:off x="9157800" y="1127343"/>
            <a:ext cx="3034200" cy="3685958"/>
          </a:xfrm>
          <a:prstGeom prst="rect">
            <a:avLst/>
          </a:prstGeom>
        </p:spPr>
      </p:pic>
      <p:sp>
        <p:nvSpPr>
          <p:cNvPr id="11" name="TextBox 10">
            <a:extLst>
              <a:ext uri="{FF2B5EF4-FFF2-40B4-BE49-F238E27FC236}">
                <a16:creationId xmlns:a16="http://schemas.microsoft.com/office/drawing/2014/main" id="{68CE7347-2E2C-9393-82CB-6B28D7E30464}"/>
              </a:ext>
            </a:extLst>
          </p:cNvPr>
          <p:cNvSpPr txBox="1"/>
          <p:nvPr/>
        </p:nvSpPr>
        <p:spPr>
          <a:xfrm>
            <a:off x="309021" y="6267121"/>
            <a:ext cx="5814104" cy="461665"/>
          </a:xfrm>
          <a:prstGeom prst="rect">
            <a:avLst/>
          </a:prstGeom>
          <a:noFill/>
        </p:spPr>
        <p:txBody>
          <a:bodyPr wrap="square">
            <a:spAutoFit/>
          </a:bodyPr>
          <a:lstStyle/>
          <a:p>
            <a:r>
              <a:rPr lang="en-US" sz="1200" b="0" i="0" dirty="0">
                <a:solidFill>
                  <a:srgbClr val="020621"/>
                </a:solidFill>
                <a:effectLst/>
                <a:latin typeface="Arial" panose="020B0604020202020204" pitchFamily="34" charset="0"/>
                <a:cs typeface="Arial" panose="020B0604020202020204" pitchFamily="34" charset="0"/>
              </a:rPr>
              <a:t>Kenny, </a:t>
            </a:r>
            <a:r>
              <a:rPr lang="en-US" sz="1200" b="0" i="0" dirty="0" err="1">
                <a:solidFill>
                  <a:srgbClr val="020621"/>
                </a:solidFill>
                <a:effectLst/>
                <a:latin typeface="Arial" panose="020B0604020202020204" pitchFamily="34" charset="0"/>
                <a:cs typeface="Arial" panose="020B0604020202020204" pitchFamily="34" charset="0"/>
              </a:rPr>
              <a:t>WL,Wilmore</a:t>
            </a:r>
            <a:r>
              <a:rPr lang="en-US" sz="1200" b="0" i="0" dirty="0">
                <a:solidFill>
                  <a:srgbClr val="020621"/>
                </a:solidFill>
                <a:effectLst/>
                <a:latin typeface="Arial" panose="020B0604020202020204" pitchFamily="34" charset="0"/>
                <a:cs typeface="Arial" panose="020B0604020202020204" pitchFamily="34" charset="0"/>
              </a:rPr>
              <a:t>, JH, </a:t>
            </a:r>
            <a:r>
              <a:rPr lang="en-US" sz="1200" b="0" i="0" dirty="0" err="1">
                <a:solidFill>
                  <a:srgbClr val="020621"/>
                </a:solidFill>
                <a:effectLst/>
                <a:latin typeface="Arial" panose="020B0604020202020204" pitchFamily="34" charset="0"/>
                <a:cs typeface="Arial" panose="020B0604020202020204" pitchFamily="34" charset="0"/>
              </a:rPr>
              <a:t>Costill</a:t>
            </a:r>
            <a:r>
              <a:rPr lang="en-US" sz="1200" b="0" i="0" dirty="0">
                <a:solidFill>
                  <a:srgbClr val="020621"/>
                </a:solidFill>
                <a:effectLst/>
                <a:latin typeface="Arial" panose="020B0604020202020204" pitchFamily="34" charset="0"/>
                <a:cs typeface="Arial" panose="020B0604020202020204" pitchFamily="34" charset="0"/>
              </a:rPr>
              <a:t>, DL. Cardiovascular System and its Control.  In Physiology of Sport and Exercise, 5rdedn. Human Kinetics, 2011. 140-150</a:t>
            </a:r>
            <a:endParaRPr lang="en-US" sz="1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89C33FD-F600-3250-7FB8-3BD9B68C62EF}"/>
              </a:ext>
            </a:extLst>
          </p:cNvPr>
          <p:cNvSpPr txBox="1"/>
          <p:nvPr/>
        </p:nvSpPr>
        <p:spPr>
          <a:xfrm flipH="1">
            <a:off x="202985" y="224631"/>
            <a:ext cx="1881128" cy="584775"/>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HEART ANATOMY</a:t>
            </a:r>
          </a:p>
        </p:txBody>
      </p:sp>
    </p:spTree>
    <p:extLst>
      <p:ext uri="{BB962C8B-B14F-4D97-AF65-F5344CB8AC3E}">
        <p14:creationId xmlns:p14="http://schemas.microsoft.com/office/powerpoint/2010/main" val="3077278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002F6-D957-6B99-B4ED-85BEEB8BA10F}"/>
              </a:ext>
            </a:extLst>
          </p:cNvPr>
          <p:cNvSpPr>
            <a:spLocks noGrp="1"/>
          </p:cNvSpPr>
          <p:nvPr>
            <p:ph type="title"/>
          </p:nvPr>
        </p:nvSpPr>
        <p:spPr>
          <a:xfrm>
            <a:off x="-5181456" y="468706"/>
            <a:ext cx="8596668" cy="1320800"/>
          </a:xfrm>
        </p:spPr>
        <p:txBody>
          <a:bodyPr>
            <a:normAutofit/>
          </a:bodyPr>
          <a:lstStyle/>
          <a:p>
            <a:r>
              <a:rPr lang="en-US" b="1" dirty="0">
                <a:solidFill>
                  <a:schemeClr val="tx1"/>
                </a:solidFill>
                <a:cs typeface="Calibri Light"/>
              </a:rPr>
              <a:t>                                           </a:t>
            </a:r>
            <a:endParaRPr lang="en-US" sz="24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B965CE-5959-F0C1-CBFD-D4EBFBD4ACF8}"/>
              </a:ext>
            </a:extLst>
          </p:cNvPr>
          <p:cNvSpPr>
            <a:spLocks noGrp="1"/>
          </p:cNvSpPr>
          <p:nvPr>
            <p:ph idx="1"/>
          </p:nvPr>
        </p:nvSpPr>
        <p:spPr>
          <a:xfrm>
            <a:off x="208050" y="1789506"/>
            <a:ext cx="2966619" cy="5424746"/>
          </a:xfrm>
        </p:spPr>
        <p:txBody>
          <a:bodyPr vert="horz" lIns="91440" tIns="45720" rIns="91440" bIns="45720" rtlCol="0">
            <a:normAutofit/>
          </a:bodyPr>
          <a:lstStyle/>
          <a:p>
            <a:pPr>
              <a:lnSpc>
                <a:spcPct val="90000"/>
              </a:lnSpc>
            </a:pPr>
            <a:r>
              <a:rPr lang="en-US" sz="1400" dirty="0">
                <a:latin typeface="Arial" panose="020B0604020202020204" pitchFamily="34" charset="0"/>
                <a:ea typeface="+mn-lt"/>
                <a:cs typeface="Arial" panose="020B0604020202020204" pitchFamily="34" charset="0"/>
              </a:rPr>
              <a:t>The heart has four valves that ensure that blood flows in the correct direction. </a:t>
            </a:r>
          </a:p>
          <a:p>
            <a:pPr lvl="1">
              <a:lnSpc>
                <a:spcPct val="90000"/>
              </a:lnSpc>
            </a:pPr>
            <a:r>
              <a:rPr lang="en-US" sz="1400" dirty="0">
                <a:latin typeface="Arial" panose="020B0604020202020204" pitchFamily="34" charset="0"/>
                <a:ea typeface="+mn-lt"/>
                <a:cs typeface="Arial" panose="020B0604020202020204" pitchFamily="34" charset="0"/>
              </a:rPr>
              <a:t>The mitral and tricuspid valves are located between the atria and ventricles</a:t>
            </a:r>
          </a:p>
          <a:p>
            <a:pPr lvl="1">
              <a:lnSpc>
                <a:spcPct val="90000"/>
              </a:lnSpc>
            </a:pPr>
            <a:r>
              <a:rPr lang="en-US" sz="1400" dirty="0">
                <a:latin typeface="Arial" panose="020B0604020202020204" pitchFamily="34" charset="0"/>
                <a:ea typeface="+mn-lt"/>
                <a:cs typeface="Arial" panose="020B0604020202020204" pitchFamily="34" charset="0"/>
              </a:rPr>
              <a:t>the aortic and pulmonary valves are located at the base of the aorta and pulmonary artery, respectively.</a:t>
            </a:r>
          </a:p>
          <a:p>
            <a:pPr lvl="1">
              <a:lnSpc>
                <a:spcPct val="90000"/>
              </a:lnSpc>
            </a:pPr>
            <a:r>
              <a:rPr lang="en-US" sz="1400" dirty="0">
                <a:latin typeface="Arial" panose="020B0604020202020204" pitchFamily="34" charset="0"/>
                <a:ea typeface="+mn-lt"/>
                <a:cs typeface="Arial" panose="020B0604020202020204" pitchFamily="34" charset="0"/>
              </a:rPr>
              <a:t> These valves open and close in response to changes in pressure to prevent blood from flowing backward. </a:t>
            </a:r>
            <a:endParaRPr lang="en-US" sz="1400" dirty="0">
              <a:latin typeface="Arial" panose="020B0604020202020204" pitchFamily="34" charset="0"/>
              <a:cs typeface="Arial" panose="020B0604020202020204" pitchFamily="34" charset="0"/>
            </a:endParaRPr>
          </a:p>
        </p:txBody>
      </p:sp>
      <p:pic>
        <p:nvPicPr>
          <p:cNvPr id="4" name="Picture 4" descr="Diagram&#10;&#10;Description automatically generated">
            <a:extLst>
              <a:ext uri="{FF2B5EF4-FFF2-40B4-BE49-F238E27FC236}">
                <a16:creationId xmlns:a16="http://schemas.microsoft.com/office/drawing/2014/main" id="{564A3753-60E3-C406-1987-062C868005B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415212" y="1314163"/>
            <a:ext cx="3274346" cy="2637351"/>
          </a:xfrm>
          <a:prstGeom prst="rect">
            <a:avLst/>
          </a:prstGeom>
        </p:spPr>
      </p:pic>
      <p:pic>
        <p:nvPicPr>
          <p:cNvPr id="11" name="Picture 10">
            <a:extLst>
              <a:ext uri="{FF2B5EF4-FFF2-40B4-BE49-F238E27FC236}">
                <a16:creationId xmlns:a16="http://schemas.microsoft.com/office/drawing/2014/main" id="{2F99087A-59B8-8C90-DD7B-656FCF59EE48}"/>
              </a:ext>
            </a:extLst>
          </p:cNvPr>
          <p:cNvPicPr>
            <a:picLocks noChangeAspect="1"/>
          </p:cNvPicPr>
          <p:nvPr/>
        </p:nvPicPr>
        <p:blipFill>
          <a:blip r:embed="rId5"/>
          <a:stretch>
            <a:fillRect/>
          </a:stretch>
        </p:blipFill>
        <p:spPr>
          <a:xfrm>
            <a:off x="7493451" y="730434"/>
            <a:ext cx="3023878" cy="725427"/>
          </a:xfrm>
          <a:prstGeom prst="rect">
            <a:avLst/>
          </a:prstGeom>
        </p:spPr>
      </p:pic>
      <p:sp>
        <p:nvSpPr>
          <p:cNvPr id="13" name="TextBox 12">
            <a:extLst>
              <a:ext uri="{FF2B5EF4-FFF2-40B4-BE49-F238E27FC236}">
                <a16:creationId xmlns:a16="http://schemas.microsoft.com/office/drawing/2014/main" id="{EB3DF893-C31E-093F-13A1-4C190385285E}"/>
              </a:ext>
            </a:extLst>
          </p:cNvPr>
          <p:cNvSpPr txBox="1"/>
          <p:nvPr/>
        </p:nvSpPr>
        <p:spPr>
          <a:xfrm>
            <a:off x="7170643" y="1789506"/>
            <a:ext cx="4017502" cy="3754874"/>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The electrical system of the heart is responsible for initiating and coordinating the heart's contractions.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sinoatrial (SA) node, located in the right atrium, acts as the heart's natural pacemaker and initiates electrical impulses.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These impulses spread through the atria, causing them to contract.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impulses then pass through the atrioventricular (AV) node and down the bundle of His, causing the ventricles to contract.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This coordinated contraction ensures the heart pumps blood efficiently and effectively.</a:t>
            </a:r>
          </a:p>
        </p:txBody>
      </p:sp>
      <p:pic>
        <p:nvPicPr>
          <p:cNvPr id="14" name="Picture 13">
            <a:extLst>
              <a:ext uri="{FF2B5EF4-FFF2-40B4-BE49-F238E27FC236}">
                <a16:creationId xmlns:a16="http://schemas.microsoft.com/office/drawing/2014/main" id="{434E6C5F-1861-FB2D-20B2-116973B150BD}"/>
              </a:ext>
            </a:extLst>
          </p:cNvPr>
          <p:cNvPicPr>
            <a:picLocks noChangeAspect="1"/>
          </p:cNvPicPr>
          <p:nvPr/>
        </p:nvPicPr>
        <p:blipFill>
          <a:blip r:embed="rId6"/>
          <a:stretch>
            <a:fillRect/>
          </a:stretch>
        </p:blipFill>
        <p:spPr>
          <a:xfrm>
            <a:off x="3947920" y="4381500"/>
            <a:ext cx="2875072" cy="2060467"/>
          </a:xfrm>
          <a:prstGeom prst="rect">
            <a:avLst/>
          </a:prstGeom>
        </p:spPr>
      </p:pic>
      <p:sp>
        <p:nvSpPr>
          <p:cNvPr id="6" name="TextBox 5">
            <a:extLst>
              <a:ext uri="{FF2B5EF4-FFF2-40B4-BE49-F238E27FC236}">
                <a16:creationId xmlns:a16="http://schemas.microsoft.com/office/drawing/2014/main" id="{961D2447-0BD8-F82D-410D-4924461F9562}"/>
              </a:ext>
            </a:extLst>
          </p:cNvPr>
          <p:cNvSpPr txBox="1"/>
          <p:nvPr/>
        </p:nvSpPr>
        <p:spPr>
          <a:xfrm>
            <a:off x="7355700" y="6211669"/>
            <a:ext cx="4288314" cy="646331"/>
          </a:xfrm>
          <a:prstGeom prst="rect">
            <a:avLst/>
          </a:prstGeom>
          <a:noFill/>
        </p:spPr>
        <p:txBody>
          <a:bodyPr wrap="square">
            <a:spAutoFit/>
          </a:bodyPr>
          <a:lstStyle/>
          <a:p>
            <a:r>
              <a:rPr lang="en-US" sz="1200" b="0" i="0" dirty="0" err="1">
                <a:solidFill>
                  <a:srgbClr val="363636"/>
                </a:solidFill>
                <a:effectLst/>
                <a:latin typeface="Arial" panose="020B0604020202020204" pitchFamily="34" charset="0"/>
                <a:cs typeface="Arial" panose="020B0604020202020204" pitchFamily="34" charset="0"/>
              </a:rPr>
              <a:t>Piccini</a:t>
            </a:r>
            <a:r>
              <a:rPr lang="en-US" sz="1200" b="0" i="0" dirty="0">
                <a:solidFill>
                  <a:srgbClr val="363636"/>
                </a:solidFill>
                <a:effectLst/>
                <a:latin typeface="Arial" panose="020B0604020202020204" pitchFamily="34" charset="0"/>
                <a:cs typeface="Arial" panose="020B0604020202020204" pitchFamily="34" charset="0"/>
              </a:rPr>
              <a:t> JP, Yen Ho S, Becker AE. ELECTROPHYSIOLOGIC ANATOMY. In: </a:t>
            </a:r>
            <a:r>
              <a:rPr lang="en-US" sz="1200" b="0" i="0" dirty="0" err="1">
                <a:solidFill>
                  <a:srgbClr val="363636"/>
                </a:solidFill>
                <a:effectLst/>
                <a:latin typeface="Arial" panose="020B0604020202020204" pitchFamily="34" charset="0"/>
                <a:cs typeface="Arial" panose="020B0604020202020204" pitchFamily="34" charset="0"/>
              </a:rPr>
              <a:t>Fuster</a:t>
            </a:r>
            <a:r>
              <a:rPr lang="en-US" sz="1200" b="0" i="0" dirty="0">
                <a:solidFill>
                  <a:srgbClr val="363636"/>
                </a:solidFill>
                <a:effectLst/>
                <a:latin typeface="Arial" panose="020B0604020202020204" pitchFamily="34" charset="0"/>
                <a:cs typeface="Arial" panose="020B0604020202020204" pitchFamily="34" charset="0"/>
              </a:rPr>
              <a:t> V, Harrington RA, Narula J, </a:t>
            </a:r>
            <a:r>
              <a:rPr lang="en-US" sz="1200" b="0" i="0" dirty="0" err="1">
                <a:solidFill>
                  <a:srgbClr val="363636"/>
                </a:solidFill>
                <a:effectLst/>
                <a:latin typeface="Arial" panose="020B0604020202020204" pitchFamily="34" charset="0"/>
                <a:cs typeface="Arial" panose="020B0604020202020204" pitchFamily="34" charset="0"/>
              </a:rPr>
              <a:t>Eapen</a:t>
            </a:r>
            <a:r>
              <a:rPr lang="en-US" sz="1200" b="0" i="0" dirty="0">
                <a:solidFill>
                  <a:srgbClr val="363636"/>
                </a:solidFill>
                <a:effectLst/>
                <a:latin typeface="Arial" panose="020B0604020202020204" pitchFamily="34" charset="0"/>
                <a:cs typeface="Arial" panose="020B0604020202020204" pitchFamily="34" charset="0"/>
              </a:rPr>
              <a:t> ZJ. eds. </a:t>
            </a:r>
            <a:r>
              <a:rPr lang="en-US" sz="1200" b="0" i="1" dirty="0">
                <a:solidFill>
                  <a:srgbClr val="363636"/>
                </a:solidFill>
                <a:effectLst/>
                <a:latin typeface="Arial" panose="020B0604020202020204" pitchFamily="34" charset="0"/>
                <a:cs typeface="Arial" panose="020B0604020202020204" pitchFamily="34" charset="0"/>
              </a:rPr>
              <a:t>Hurst's The Heart, 14e</a:t>
            </a:r>
            <a:r>
              <a:rPr lang="en-US" sz="1200" b="0" i="0" dirty="0">
                <a:solidFill>
                  <a:srgbClr val="363636"/>
                </a:solidFill>
                <a:effectLst/>
                <a:latin typeface="Arial" panose="020B0604020202020204" pitchFamily="34" charset="0"/>
                <a:cs typeface="Arial" panose="020B0604020202020204" pitchFamily="34" charset="0"/>
              </a:rPr>
              <a:t>. McGraw Hill, Chap 78. </a:t>
            </a:r>
            <a:endParaRPr lang="en-US" sz="1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970C28D-9408-3678-E8F8-352FE2396CE3}"/>
              </a:ext>
            </a:extLst>
          </p:cNvPr>
          <p:cNvSpPr txBox="1"/>
          <p:nvPr/>
        </p:nvSpPr>
        <p:spPr>
          <a:xfrm>
            <a:off x="315377" y="6234470"/>
            <a:ext cx="2966619" cy="646331"/>
          </a:xfrm>
          <a:prstGeom prst="rect">
            <a:avLst/>
          </a:prstGeom>
          <a:noFill/>
        </p:spPr>
        <p:txBody>
          <a:bodyPr wrap="square">
            <a:spAutoFit/>
          </a:bodyPr>
          <a:lstStyle/>
          <a:p>
            <a:r>
              <a:rPr lang="en-US" sz="1200" b="0" i="0" dirty="0">
                <a:solidFill>
                  <a:srgbClr val="495354"/>
                </a:solidFill>
                <a:effectLst/>
                <a:latin typeface="Arial" panose="020B0604020202020204" pitchFamily="34" charset="0"/>
                <a:cs typeface="Arial" panose="020B0604020202020204" pitchFamily="34" charset="0"/>
              </a:rPr>
              <a:t>Combs, M., &amp; </a:t>
            </a:r>
            <a:r>
              <a:rPr lang="en-US" sz="1200" b="0" i="0" dirty="0" err="1">
                <a:solidFill>
                  <a:srgbClr val="495354"/>
                </a:solidFill>
                <a:effectLst/>
                <a:latin typeface="Arial" panose="020B0604020202020204" pitchFamily="34" charset="0"/>
                <a:cs typeface="Arial" panose="020B0604020202020204" pitchFamily="34" charset="0"/>
              </a:rPr>
              <a:t>Yutzey</a:t>
            </a:r>
            <a:r>
              <a:rPr lang="en-US" sz="1200" b="0" i="0" dirty="0">
                <a:solidFill>
                  <a:srgbClr val="495354"/>
                </a:solidFill>
                <a:effectLst/>
                <a:latin typeface="Arial" panose="020B0604020202020204" pitchFamily="34" charset="0"/>
                <a:cs typeface="Arial" panose="020B0604020202020204" pitchFamily="34" charset="0"/>
              </a:rPr>
              <a:t>, K. (2009). Heart Valve Development. Circulation Research, 105(5), 408-421. </a:t>
            </a:r>
            <a:endParaRPr lang="en-US"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45841B6D-F1BB-BDA8-9D3C-722D23258B34}"/>
              </a:ext>
            </a:extLst>
          </p:cNvPr>
          <p:cNvSpPr txBox="1"/>
          <p:nvPr/>
        </p:nvSpPr>
        <p:spPr>
          <a:xfrm>
            <a:off x="516567" y="884177"/>
            <a:ext cx="3139187"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VALVES ON HEART</a:t>
            </a:r>
          </a:p>
        </p:txBody>
      </p:sp>
    </p:spTree>
    <p:extLst>
      <p:ext uri="{BB962C8B-B14F-4D97-AF65-F5344CB8AC3E}">
        <p14:creationId xmlns:p14="http://schemas.microsoft.com/office/powerpoint/2010/main" val="3070235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5" descr="Heart-rate, EKG (ecg), Heart Beat Free Stock Photo - Public Domain Pictures">
            <a:extLst>
              <a:ext uri="{FF2B5EF4-FFF2-40B4-BE49-F238E27FC236}">
                <a16:creationId xmlns:a16="http://schemas.microsoft.com/office/drawing/2014/main" id="{8331CD7F-901D-E1A5-789B-E8A1251329D3}"/>
              </a:ext>
            </a:extLst>
          </p:cNvPr>
          <p:cNvPicPr>
            <a:picLocks noChangeAspect="1"/>
          </p:cNvPicPr>
          <p:nvPr/>
        </p:nvPicPr>
        <p:blipFill>
          <a:blip r:embed="rId3"/>
          <a:stretch>
            <a:fillRect/>
          </a:stretch>
        </p:blipFill>
        <p:spPr>
          <a:xfrm>
            <a:off x="4416050" y="5218724"/>
            <a:ext cx="1510665" cy="1210841"/>
          </a:xfrm>
          <a:prstGeom prst="rect">
            <a:avLst/>
          </a:prstGeom>
        </p:spPr>
      </p:pic>
      <p:sp>
        <p:nvSpPr>
          <p:cNvPr id="2" name="Rectangle: Rounded Corners 1">
            <a:extLst>
              <a:ext uri="{FF2B5EF4-FFF2-40B4-BE49-F238E27FC236}">
                <a16:creationId xmlns:a16="http://schemas.microsoft.com/office/drawing/2014/main" id="{76F3716B-4F38-3EB9-C9C2-3A6A9F7EE993}"/>
              </a:ext>
            </a:extLst>
          </p:cNvPr>
          <p:cNvSpPr/>
          <p:nvPr/>
        </p:nvSpPr>
        <p:spPr>
          <a:xfrm>
            <a:off x="193614" y="185729"/>
            <a:ext cx="4072570" cy="1317404"/>
          </a:xfrm>
          <a:prstGeom prst="roundRect">
            <a:avLst>
              <a:gd name="adj" fmla="val 6522"/>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bg1"/>
                </a:solidFill>
                <a:latin typeface="Arial" panose="020B0604020202020204" pitchFamily="34" charset="0"/>
                <a:ea typeface="+mn-lt"/>
                <a:cs typeface="Arial" panose="020B0604020202020204" pitchFamily="34" charset="0"/>
              </a:rPr>
              <a:t>Introduction</a:t>
            </a:r>
            <a:endParaRPr lang="en-US" sz="1400" b="1" dirty="0">
              <a:solidFill>
                <a:schemeClr val="bg1"/>
              </a:solidFill>
              <a:latin typeface="Arial" panose="020B0604020202020204" pitchFamily="34" charset="0"/>
              <a:ea typeface="+mn-lt"/>
              <a:cs typeface="Arial" panose="020B0604020202020204" pitchFamily="34" charset="0"/>
            </a:endParaRPr>
          </a:p>
          <a:p>
            <a:pPr marL="285750" indent="-285750">
              <a:buFont typeface="Arial"/>
              <a:buChar char="•"/>
            </a:pPr>
            <a:r>
              <a:rPr lang="en-GB" sz="1100" dirty="0">
                <a:solidFill>
                  <a:schemeClr val="bg1"/>
                </a:solidFill>
                <a:latin typeface="Arial" panose="020B0604020202020204" pitchFamily="34" charset="0"/>
                <a:ea typeface="+mn-lt"/>
                <a:cs typeface="Arial" panose="020B0604020202020204" pitchFamily="34" charset="0"/>
              </a:rPr>
              <a:t>Poster aims to increase understanding of the relationship between body functioning and the anatomy and </a:t>
            </a:r>
            <a:r>
              <a:rPr lang="en-GB" sz="1100" i="1" dirty="0">
                <a:latin typeface="Arial" panose="020B0604020202020204" pitchFamily="34" charset="0"/>
                <a:ea typeface="+mn-lt"/>
                <a:cs typeface="Arial" panose="020B0604020202020204" pitchFamily="34" charset="0"/>
              </a:rPr>
              <a:t>physiology</a:t>
            </a:r>
            <a:r>
              <a:rPr lang="en-GB" sz="1100" dirty="0">
                <a:solidFill>
                  <a:schemeClr val="bg1"/>
                </a:solidFill>
                <a:latin typeface="Arial" panose="020B0604020202020204" pitchFamily="34" charset="0"/>
                <a:ea typeface="+mn-lt"/>
                <a:cs typeface="Arial" panose="020B0604020202020204" pitchFamily="34" charset="0"/>
              </a:rPr>
              <a:t> of the cardiovascular system</a:t>
            </a:r>
          </a:p>
          <a:p>
            <a:pPr marL="285750" indent="-285750">
              <a:buFont typeface="Arial"/>
              <a:buChar char="•"/>
            </a:pPr>
            <a:r>
              <a:rPr lang="en-GB" sz="1100" dirty="0">
                <a:solidFill>
                  <a:schemeClr val="bg1"/>
                </a:solidFill>
                <a:latin typeface="Arial" panose="020B0604020202020204" pitchFamily="34" charset="0"/>
                <a:ea typeface="+mn-lt"/>
                <a:cs typeface="Arial" panose="020B0604020202020204" pitchFamily="34" charset="0"/>
              </a:rPr>
              <a:t>Understanding the anatomy and physiology of the cardiovascular system can help individuals make informed choices to support their cardiovascular health and overall well-being.</a:t>
            </a:r>
          </a:p>
        </p:txBody>
      </p:sp>
      <p:sp>
        <p:nvSpPr>
          <p:cNvPr id="3" name="Rectangle: Rounded Corners 2">
            <a:extLst>
              <a:ext uri="{FF2B5EF4-FFF2-40B4-BE49-F238E27FC236}">
                <a16:creationId xmlns:a16="http://schemas.microsoft.com/office/drawing/2014/main" id="{8CF85686-7420-FBF7-3AAF-71C7BF1E1808}"/>
              </a:ext>
            </a:extLst>
          </p:cNvPr>
          <p:cNvSpPr/>
          <p:nvPr/>
        </p:nvSpPr>
        <p:spPr>
          <a:xfrm>
            <a:off x="193614" y="1571628"/>
            <a:ext cx="4072571" cy="1875149"/>
          </a:xfrm>
          <a:prstGeom prst="roundRect">
            <a:avLst>
              <a:gd name="adj" fmla="val 652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200" b="1" dirty="0">
              <a:solidFill>
                <a:schemeClr val="tx1"/>
              </a:solidFill>
              <a:ea typeface="+mn-lt"/>
              <a:cs typeface="+mn-lt"/>
            </a:endParaRPr>
          </a:p>
          <a:p>
            <a:r>
              <a:rPr lang="en-GB" sz="1400" b="1" dirty="0">
                <a:solidFill>
                  <a:schemeClr val="tx1"/>
                </a:solidFill>
                <a:latin typeface="Arial" panose="020B0604020202020204" pitchFamily="34" charset="0"/>
                <a:ea typeface="+mn-lt"/>
                <a:cs typeface="Arial" panose="020B0604020202020204" pitchFamily="34" charset="0"/>
              </a:rPr>
              <a:t>Overview of the organs</a:t>
            </a:r>
          </a:p>
          <a:p>
            <a:pPr marL="285750" indent="-285750">
              <a:buFont typeface="Arial"/>
              <a:buChar char="•"/>
            </a:pPr>
            <a:r>
              <a:rPr lang="en-GB" sz="1100" dirty="0">
                <a:solidFill>
                  <a:schemeClr val="tx1"/>
                </a:solidFill>
                <a:latin typeface="Arial" panose="020B0604020202020204" pitchFamily="34" charset="0"/>
                <a:ea typeface="+mn-lt"/>
                <a:cs typeface="Arial" panose="020B0604020202020204" pitchFamily="34" charset="0"/>
              </a:rPr>
              <a:t>The cardiovascular system is comprised of the heart, blood vessels, and blood. </a:t>
            </a:r>
          </a:p>
          <a:p>
            <a:pPr marL="285750" indent="-285750">
              <a:buFont typeface="Arial"/>
              <a:buChar char="•"/>
            </a:pPr>
            <a:r>
              <a:rPr lang="en-GB" sz="1100" dirty="0">
                <a:solidFill>
                  <a:schemeClr val="tx1"/>
                </a:solidFill>
                <a:latin typeface="Arial" panose="020B0604020202020204" pitchFamily="34" charset="0"/>
                <a:ea typeface="+mn-lt"/>
                <a:cs typeface="Arial" panose="020B0604020202020204" pitchFamily="34" charset="0"/>
              </a:rPr>
              <a:t>The heart is responsible for pumping oxygen-rich blood to the body</a:t>
            </a:r>
          </a:p>
          <a:p>
            <a:pPr marL="285750" indent="-285750">
              <a:buFont typeface="Arial"/>
              <a:buChar char="•"/>
            </a:pPr>
            <a:r>
              <a:rPr lang="en-GB" sz="1100" dirty="0">
                <a:solidFill>
                  <a:schemeClr val="tx1"/>
                </a:solidFill>
                <a:latin typeface="Arial" panose="020B0604020202020204" pitchFamily="34" charset="0"/>
                <a:ea typeface="+mn-lt"/>
                <a:cs typeface="Arial" panose="020B0604020202020204" pitchFamily="34" charset="0"/>
              </a:rPr>
              <a:t>The blood vessels transport blood throughout the body</a:t>
            </a:r>
          </a:p>
          <a:p>
            <a:endParaRPr lang="en-GB" sz="1100" dirty="0">
              <a:solidFill>
                <a:schemeClr val="tx1"/>
              </a:solidFill>
              <a:latin typeface="Arial" panose="020B0604020202020204" pitchFamily="34" charset="0"/>
              <a:ea typeface="+mn-lt"/>
              <a:cs typeface="Arial" panose="020B0604020202020204" pitchFamily="34" charset="0"/>
            </a:endParaRPr>
          </a:p>
          <a:p>
            <a:r>
              <a:rPr lang="en-US" sz="1100" b="0" i="0" dirty="0">
                <a:solidFill>
                  <a:srgbClr val="363636"/>
                </a:solidFill>
                <a:effectLst/>
                <a:latin typeface="Arial" panose="020B0604020202020204" pitchFamily="34" charset="0"/>
                <a:cs typeface="Arial" panose="020B0604020202020204" pitchFamily="34" charset="0"/>
              </a:rPr>
              <a:t>Merck Manual (Consumer Version). Biology of the Heart.</a:t>
            </a:r>
            <a:r>
              <a:rPr lang="en-US" sz="1100" b="0" i="1" dirty="0">
                <a:solidFill>
                  <a:srgbClr val="363636"/>
                </a:solidFill>
                <a:effectLst/>
                <a:latin typeface="Arial" panose="020B0604020202020204" pitchFamily="34" charset="0"/>
                <a:cs typeface="Arial" panose="020B0604020202020204" pitchFamily="34" charset="0"/>
              </a:rPr>
              <a:t> (https://www.merckmanuals.com/home/heart-and-blood-vessel-disorders/biology-of-the-heart-and-blood-vessels/biology-of-the-heart) </a:t>
            </a:r>
            <a:r>
              <a:rPr lang="en-US" sz="1100" b="0" i="0" dirty="0">
                <a:solidFill>
                  <a:srgbClr val="363636"/>
                </a:solidFill>
                <a:effectLst/>
                <a:latin typeface="Arial" panose="020B0604020202020204" pitchFamily="34" charset="0"/>
                <a:cs typeface="Arial" panose="020B0604020202020204" pitchFamily="34" charset="0"/>
              </a:rPr>
              <a:t>Accessed 10/6/2021.</a:t>
            </a:r>
          </a:p>
          <a:p>
            <a:pPr marL="285750" indent="-285750">
              <a:buFont typeface="Arial"/>
              <a:buChar char="•"/>
            </a:pPr>
            <a:endParaRPr lang="en-GB" sz="1100" dirty="0">
              <a:solidFill>
                <a:schemeClr val="tx1"/>
              </a:solidFill>
              <a:ea typeface="+mn-lt"/>
              <a:cs typeface="+mn-lt"/>
            </a:endParaRPr>
          </a:p>
        </p:txBody>
      </p:sp>
      <p:sp>
        <p:nvSpPr>
          <p:cNvPr id="7" name="Rectangle: Rounded Corners 6">
            <a:extLst>
              <a:ext uri="{FF2B5EF4-FFF2-40B4-BE49-F238E27FC236}">
                <a16:creationId xmlns:a16="http://schemas.microsoft.com/office/drawing/2014/main" id="{2A0308BD-FCC0-E09E-A500-1DB3F51F8630}"/>
              </a:ext>
            </a:extLst>
          </p:cNvPr>
          <p:cNvSpPr/>
          <p:nvPr/>
        </p:nvSpPr>
        <p:spPr>
          <a:xfrm>
            <a:off x="174196" y="3498077"/>
            <a:ext cx="4072570" cy="815907"/>
          </a:xfrm>
          <a:prstGeom prst="roundRect">
            <a:avLst>
              <a:gd name="adj" fmla="val 6522"/>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rgbClr val="7030A0"/>
                </a:solidFill>
                <a:latin typeface="Arial" panose="020B0604020202020204" pitchFamily="34" charset="0"/>
                <a:ea typeface="+mn-lt"/>
                <a:cs typeface="Arial" panose="020B0604020202020204" pitchFamily="34" charset="0"/>
              </a:rPr>
              <a:t>Coronary heart disease (CHD</a:t>
            </a:r>
            <a:r>
              <a:rPr lang="en-GB" sz="1100" b="1" dirty="0">
                <a:solidFill>
                  <a:srgbClr val="7030A0"/>
                </a:solidFill>
                <a:latin typeface="Arial" panose="020B0604020202020204" pitchFamily="34" charset="0"/>
                <a:ea typeface="+mn-lt"/>
                <a:cs typeface="Arial" panose="020B0604020202020204" pitchFamily="34" charset="0"/>
              </a:rPr>
              <a:t>)</a:t>
            </a:r>
            <a:r>
              <a:rPr lang="en-GB" sz="1100" dirty="0">
                <a:latin typeface="Arial" panose="020B0604020202020204" pitchFamily="34" charset="0"/>
                <a:ea typeface="+mn-lt"/>
                <a:cs typeface="Arial" panose="020B0604020202020204" pitchFamily="34" charset="0"/>
              </a:rPr>
              <a:t> is a common type of heart disease that occurs when the arteries that supply blood to the heart become narrow or blocked due to the build-up of plaque.</a:t>
            </a:r>
          </a:p>
        </p:txBody>
      </p:sp>
      <p:sp>
        <p:nvSpPr>
          <p:cNvPr id="8" name="Rectangle: Rounded Corners 7">
            <a:extLst>
              <a:ext uri="{FF2B5EF4-FFF2-40B4-BE49-F238E27FC236}">
                <a16:creationId xmlns:a16="http://schemas.microsoft.com/office/drawing/2014/main" id="{BF6E5127-17B3-746E-A413-750DAE722FC1}"/>
              </a:ext>
            </a:extLst>
          </p:cNvPr>
          <p:cNvSpPr/>
          <p:nvPr/>
        </p:nvSpPr>
        <p:spPr>
          <a:xfrm>
            <a:off x="174196" y="4365284"/>
            <a:ext cx="4072570" cy="1327236"/>
          </a:xfrm>
          <a:prstGeom prst="roundRect">
            <a:avLst>
              <a:gd name="adj" fmla="val 652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latin typeface="Arial" panose="020B0604020202020204" pitchFamily="34" charset="0"/>
                <a:ea typeface="+mn-lt"/>
                <a:cs typeface="Arial" panose="020B0604020202020204" pitchFamily="34" charset="0"/>
              </a:rPr>
              <a:t>Causes: </a:t>
            </a:r>
          </a:p>
          <a:p>
            <a:pPr marL="171450" indent="-171450">
              <a:buFont typeface="Arial" panose="020B0604020202020204" pitchFamily="34" charset="0"/>
              <a:buChar char="•"/>
            </a:pPr>
            <a:r>
              <a:rPr lang="en-GB" sz="1100" b="1" dirty="0">
                <a:solidFill>
                  <a:schemeClr val="tx1"/>
                </a:solidFill>
                <a:latin typeface="Arial" panose="020B0604020202020204" pitchFamily="34" charset="0"/>
                <a:ea typeface="+mn-lt"/>
                <a:cs typeface="Arial" panose="020B0604020202020204" pitchFamily="34" charset="0"/>
              </a:rPr>
              <a:t>The main cause of CHD </a:t>
            </a:r>
            <a:r>
              <a:rPr lang="en-GB" sz="1100" dirty="0">
                <a:solidFill>
                  <a:schemeClr val="tx1"/>
                </a:solidFill>
                <a:latin typeface="Arial" panose="020B0604020202020204" pitchFamily="34" charset="0"/>
                <a:ea typeface="+mn-lt"/>
                <a:cs typeface="Arial" panose="020B0604020202020204" pitchFamily="34" charset="0"/>
              </a:rPr>
              <a:t>is the build-up of plaque in the arteries.</a:t>
            </a:r>
          </a:p>
          <a:p>
            <a:r>
              <a:rPr lang="en-GB" sz="1100" b="1" dirty="0">
                <a:solidFill>
                  <a:schemeClr val="tx1"/>
                </a:solidFill>
                <a:latin typeface="Arial" panose="020B0604020202020204" pitchFamily="34" charset="0"/>
                <a:ea typeface="+mn-lt"/>
                <a:cs typeface="Arial" panose="020B0604020202020204" pitchFamily="34" charset="0"/>
              </a:rPr>
              <a:t>Risk factors for CHD include:</a:t>
            </a:r>
            <a:r>
              <a:rPr lang="en-GB" sz="1100" dirty="0">
                <a:solidFill>
                  <a:schemeClr val="tx1"/>
                </a:solidFill>
                <a:latin typeface="Arial" panose="020B0604020202020204" pitchFamily="34" charset="0"/>
                <a:ea typeface="+mn-lt"/>
                <a:cs typeface="Arial" panose="020B0604020202020204" pitchFamily="34" charset="0"/>
              </a:rPr>
              <a:t> </a:t>
            </a:r>
          </a:p>
          <a:p>
            <a:pPr marL="171450" indent="-171450">
              <a:buFont typeface="Arial"/>
              <a:buChar char="•"/>
            </a:pPr>
            <a:r>
              <a:rPr lang="en-GB" sz="1100" dirty="0">
                <a:solidFill>
                  <a:schemeClr val="tx1"/>
                </a:solidFill>
                <a:latin typeface="Arial" panose="020B0604020202020204" pitchFamily="34" charset="0"/>
                <a:ea typeface="+mn-lt"/>
                <a:cs typeface="Arial" panose="020B0604020202020204" pitchFamily="34" charset="0"/>
              </a:rPr>
              <a:t>High blood pressure, high cholesterol levels, smoking, diabetes, family history of heart disease, being overweight or obese, and lack of physical activity (</a:t>
            </a:r>
            <a:r>
              <a:rPr lang="en-GB" sz="1100" dirty="0" err="1">
                <a:solidFill>
                  <a:schemeClr val="tx1"/>
                </a:solidFill>
                <a:latin typeface="Arial" panose="020B0604020202020204" pitchFamily="34" charset="0"/>
                <a:ea typeface="+mn-lt"/>
                <a:cs typeface="Arial" panose="020B0604020202020204" pitchFamily="34" charset="0"/>
              </a:rPr>
              <a:t>Konishi</a:t>
            </a:r>
            <a:r>
              <a:rPr lang="en-GB" sz="1100" dirty="0">
                <a:solidFill>
                  <a:schemeClr val="tx1"/>
                </a:solidFill>
                <a:latin typeface="Arial" panose="020B0604020202020204" pitchFamily="34" charset="0"/>
                <a:ea typeface="+mn-lt"/>
                <a:cs typeface="Arial" panose="020B0604020202020204" pitchFamily="34" charset="0"/>
              </a:rPr>
              <a:t> et al., 2010).</a:t>
            </a:r>
          </a:p>
        </p:txBody>
      </p:sp>
      <p:sp>
        <p:nvSpPr>
          <p:cNvPr id="10" name="Rectangle: Rounded Corners 9">
            <a:extLst>
              <a:ext uri="{FF2B5EF4-FFF2-40B4-BE49-F238E27FC236}">
                <a16:creationId xmlns:a16="http://schemas.microsoft.com/office/drawing/2014/main" id="{3610EC65-2F5E-B8BF-694A-5FE8CD475ABE}"/>
              </a:ext>
            </a:extLst>
          </p:cNvPr>
          <p:cNvSpPr/>
          <p:nvPr/>
        </p:nvSpPr>
        <p:spPr>
          <a:xfrm>
            <a:off x="174196" y="5743820"/>
            <a:ext cx="4072570" cy="1111158"/>
          </a:xfrm>
          <a:prstGeom prst="roundRect">
            <a:avLst>
              <a:gd name="adj" fmla="val 6522"/>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latin typeface="Arial" panose="020B0604020202020204" pitchFamily="34" charset="0"/>
                <a:ea typeface="+mn-lt"/>
                <a:cs typeface="Arial" panose="020B0604020202020204" pitchFamily="34" charset="0"/>
              </a:rPr>
              <a:t>Symptoms: </a:t>
            </a:r>
          </a:p>
          <a:p>
            <a:pPr marL="171450" indent="-171450">
              <a:buFont typeface="Arial"/>
              <a:buChar char="•"/>
            </a:pPr>
            <a:r>
              <a:rPr lang="en-GB" sz="1100" dirty="0">
                <a:latin typeface="Arial" panose="020B0604020202020204" pitchFamily="34" charset="0"/>
                <a:ea typeface="+mn-lt"/>
                <a:cs typeface="Arial" panose="020B0604020202020204" pitchFamily="34" charset="0"/>
              </a:rPr>
              <a:t>Many people with CHD have no symptoms until they have a heart attack or other complication. </a:t>
            </a:r>
            <a:endParaRPr lang="en-GB" sz="1100" dirty="0">
              <a:latin typeface="Arial" panose="020B0604020202020204" pitchFamily="34" charset="0"/>
              <a:cs typeface="Arial" panose="020B0604020202020204" pitchFamily="34" charset="0"/>
            </a:endParaRPr>
          </a:p>
          <a:p>
            <a:pPr marL="171450" indent="-171450">
              <a:buFont typeface="Arial"/>
              <a:buChar char="•"/>
            </a:pPr>
            <a:r>
              <a:rPr lang="en-GB" sz="1100" dirty="0">
                <a:latin typeface="Arial" panose="020B0604020202020204" pitchFamily="34" charset="0"/>
                <a:ea typeface="+mn-lt"/>
                <a:cs typeface="Arial" panose="020B0604020202020204" pitchFamily="34" charset="0"/>
              </a:rPr>
              <a:t>Some people may experience symptoms such as chest pain (angina), shortness of breath, fatigue, or irregular heartbeat (Van et al., 2011).</a:t>
            </a:r>
          </a:p>
          <a:p>
            <a:pPr algn="ctr"/>
            <a:endParaRPr lang="en-GB" sz="1100" dirty="0"/>
          </a:p>
        </p:txBody>
      </p:sp>
      <p:sp>
        <p:nvSpPr>
          <p:cNvPr id="11" name="Rectangle: Rounded Corners 10">
            <a:extLst>
              <a:ext uri="{FF2B5EF4-FFF2-40B4-BE49-F238E27FC236}">
                <a16:creationId xmlns:a16="http://schemas.microsoft.com/office/drawing/2014/main" id="{2841F533-24FD-3757-5D5E-55BC9E991714}"/>
              </a:ext>
            </a:extLst>
          </p:cNvPr>
          <p:cNvSpPr/>
          <p:nvPr/>
        </p:nvSpPr>
        <p:spPr>
          <a:xfrm>
            <a:off x="4588230" y="134401"/>
            <a:ext cx="7410156" cy="1101026"/>
          </a:xfrm>
          <a:prstGeom prst="roundRect">
            <a:avLst>
              <a:gd name="adj" fmla="val 652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latin typeface="Arial" panose="020B0604020202020204" pitchFamily="34" charset="0"/>
                <a:ea typeface="+mn-lt"/>
                <a:cs typeface="Arial" panose="020B0604020202020204" pitchFamily="34" charset="0"/>
              </a:rPr>
              <a:t>Treatment</a:t>
            </a:r>
            <a:r>
              <a:rPr lang="en-GB" sz="1100" b="1" dirty="0">
                <a:solidFill>
                  <a:schemeClr val="tx1"/>
                </a:solidFill>
                <a:latin typeface="Arial" panose="020B0604020202020204" pitchFamily="34" charset="0"/>
                <a:ea typeface="+mn-lt"/>
                <a:cs typeface="Arial" panose="020B0604020202020204" pitchFamily="34" charset="0"/>
              </a:rPr>
              <a:t>:</a:t>
            </a:r>
          </a:p>
          <a:p>
            <a:pPr marL="285750" indent="-285750">
              <a:buFont typeface="Arial"/>
              <a:buChar char="•"/>
            </a:pPr>
            <a:r>
              <a:rPr lang="en-GB" sz="1100" dirty="0">
                <a:solidFill>
                  <a:schemeClr val="tx1"/>
                </a:solidFill>
                <a:latin typeface="Arial" panose="020B0604020202020204" pitchFamily="34" charset="0"/>
                <a:ea typeface="+mn-lt"/>
                <a:cs typeface="Arial" panose="020B0604020202020204" pitchFamily="34" charset="0"/>
              </a:rPr>
              <a:t>Lifestyle changes, such as eating a healthy diet, exercising regularly, quitting smoking, and managing stress, can help improve CHD symptoms</a:t>
            </a:r>
          </a:p>
          <a:p>
            <a:endParaRPr lang="en-GB" sz="1100" dirty="0">
              <a:solidFill>
                <a:schemeClr val="tx1"/>
              </a:solidFill>
              <a:latin typeface="Arial" panose="020B0604020202020204" pitchFamily="34" charset="0"/>
              <a:ea typeface="+mn-lt"/>
              <a:cs typeface="Arial" panose="020B0604020202020204" pitchFamily="34" charset="0"/>
            </a:endParaRPr>
          </a:p>
          <a:p>
            <a:r>
              <a:rPr lang="en-GB" sz="1100" dirty="0">
                <a:solidFill>
                  <a:schemeClr val="tx1"/>
                </a:solidFill>
                <a:latin typeface="Arial" panose="020B0604020202020204" pitchFamily="34" charset="0"/>
                <a:ea typeface="+mn-lt"/>
                <a:cs typeface="Arial" panose="020B0604020202020204" pitchFamily="34" charset="0"/>
              </a:rPr>
              <a:t>       WWW.nhs.uk</a:t>
            </a:r>
          </a:p>
        </p:txBody>
      </p:sp>
      <p:sp>
        <p:nvSpPr>
          <p:cNvPr id="13" name="Rectangle: Rounded Corners 12">
            <a:extLst>
              <a:ext uri="{FF2B5EF4-FFF2-40B4-BE49-F238E27FC236}">
                <a16:creationId xmlns:a16="http://schemas.microsoft.com/office/drawing/2014/main" id="{C2F4C6B7-B0F7-7821-9595-C0956CBFB210}"/>
              </a:ext>
            </a:extLst>
          </p:cNvPr>
          <p:cNvSpPr/>
          <p:nvPr/>
        </p:nvSpPr>
        <p:spPr>
          <a:xfrm>
            <a:off x="4588229" y="1367446"/>
            <a:ext cx="7531216" cy="1441938"/>
          </a:xfrm>
          <a:prstGeom prst="roundRect">
            <a:avLst>
              <a:gd name="adj" fmla="val 652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latin typeface="Arial" panose="020B0604020202020204" pitchFamily="34" charset="0"/>
                <a:ea typeface="+mn-lt"/>
                <a:cs typeface="Arial" panose="020B0604020202020204" pitchFamily="34" charset="0"/>
              </a:rPr>
              <a:t>Medications: </a:t>
            </a:r>
            <a:endParaRPr lang="en-US" sz="1400" b="1" dirty="0">
              <a:solidFill>
                <a:schemeClr val="tx1"/>
              </a:solidFill>
              <a:latin typeface="Arial" panose="020B0604020202020204" pitchFamily="34" charset="0"/>
              <a:ea typeface="+mn-lt"/>
              <a:cs typeface="Arial" panose="020B0604020202020204" pitchFamily="34" charset="0"/>
            </a:endParaRPr>
          </a:p>
          <a:p>
            <a:r>
              <a:rPr lang="en-GB" sz="1100" dirty="0">
                <a:solidFill>
                  <a:schemeClr val="tx1"/>
                </a:solidFill>
                <a:latin typeface="Arial" panose="020B0604020202020204" pitchFamily="34" charset="0"/>
                <a:ea typeface="+mn-lt"/>
                <a:cs typeface="Arial" panose="020B0604020202020204" pitchFamily="34" charset="0"/>
              </a:rPr>
              <a:t>Medications commonly used to treat CHD include </a:t>
            </a:r>
            <a:endParaRPr lang="en-US" sz="1100" dirty="0">
              <a:solidFill>
                <a:schemeClr val="tx1"/>
              </a:solidFill>
              <a:latin typeface="Arial" panose="020B0604020202020204" pitchFamily="34" charset="0"/>
              <a:ea typeface="+mn-lt"/>
              <a:cs typeface="Arial" panose="020B0604020202020204" pitchFamily="34" charset="0"/>
            </a:endParaRPr>
          </a:p>
          <a:p>
            <a:pPr marL="285750" indent="-285750">
              <a:buFont typeface="Arial"/>
              <a:buChar char="•"/>
            </a:pPr>
            <a:r>
              <a:rPr lang="en-GB" sz="1100" b="1" dirty="0">
                <a:solidFill>
                  <a:schemeClr val="tx1"/>
                </a:solidFill>
                <a:latin typeface="Arial" panose="020B0604020202020204" pitchFamily="34" charset="0"/>
                <a:ea typeface="+mn-lt"/>
                <a:cs typeface="Arial" panose="020B0604020202020204" pitchFamily="34" charset="0"/>
              </a:rPr>
              <a:t>Aspirin, statins, beta-blockers, and ACE inhibitors.</a:t>
            </a:r>
            <a:r>
              <a:rPr lang="en-GB" sz="1100" dirty="0">
                <a:solidFill>
                  <a:schemeClr val="tx1"/>
                </a:solidFill>
                <a:latin typeface="Arial" panose="020B0604020202020204" pitchFamily="34" charset="0"/>
                <a:ea typeface="+mn-lt"/>
                <a:cs typeface="Arial" panose="020B0604020202020204" pitchFamily="34" charset="0"/>
              </a:rPr>
              <a:t> </a:t>
            </a:r>
            <a:endParaRPr lang="en-US" sz="1100" dirty="0">
              <a:solidFill>
                <a:schemeClr val="tx1"/>
              </a:solidFill>
              <a:latin typeface="Arial" panose="020B0604020202020204" pitchFamily="34" charset="0"/>
              <a:ea typeface="+mn-lt"/>
              <a:cs typeface="Arial" panose="020B0604020202020204" pitchFamily="34" charset="0"/>
            </a:endParaRPr>
          </a:p>
          <a:p>
            <a:pPr marL="742950" lvl="1" indent="-285750">
              <a:buFont typeface="Arial"/>
              <a:buChar char="•"/>
            </a:pPr>
            <a:r>
              <a:rPr lang="en-GB" sz="1100" b="1" dirty="0">
                <a:solidFill>
                  <a:schemeClr val="tx1"/>
                </a:solidFill>
                <a:latin typeface="Arial" panose="020B0604020202020204" pitchFamily="34" charset="0"/>
                <a:ea typeface="+mn-lt"/>
                <a:cs typeface="Arial" panose="020B0604020202020204" pitchFamily="34" charset="0"/>
              </a:rPr>
              <a:t>Aspirin is used to reduce the risk of blood clots and help prevent heart attack or stroke. </a:t>
            </a:r>
            <a:endParaRPr lang="en-US" sz="1100" b="1" dirty="0">
              <a:solidFill>
                <a:schemeClr val="tx1"/>
              </a:solidFill>
              <a:latin typeface="Arial" panose="020B0604020202020204" pitchFamily="34" charset="0"/>
              <a:ea typeface="+mn-lt"/>
              <a:cs typeface="Arial" panose="020B0604020202020204" pitchFamily="34" charset="0"/>
            </a:endParaRPr>
          </a:p>
          <a:p>
            <a:pPr marL="742950" lvl="1" indent="-285750">
              <a:buFont typeface="Arial"/>
              <a:buChar char="•"/>
            </a:pPr>
            <a:r>
              <a:rPr lang="en-GB" sz="1100" b="1" dirty="0">
                <a:solidFill>
                  <a:schemeClr val="tx1"/>
                </a:solidFill>
                <a:latin typeface="Arial" panose="020B0604020202020204" pitchFamily="34" charset="0"/>
                <a:ea typeface="+mn-lt"/>
                <a:cs typeface="Arial" panose="020B0604020202020204" pitchFamily="34" charset="0"/>
              </a:rPr>
              <a:t>Statins lower cholesterol levels and help prevent plaque build-up in the arteries. </a:t>
            </a:r>
            <a:endParaRPr lang="en-US" sz="1100" b="1" dirty="0">
              <a:solidFill>
                <a:schemeClr val="tx1"/>
              </a:solidFill>
              <a:latin typeface="Arial" panose="020B0604020202020204" pitchFamily="34" charset="0"/>
              <a:ea typeface="+mn-lt"/>
              <a:cs typeface="Arial" panose="020B0604020202020204" pitchFamily="34" charset="0"/>
            </a:endParaRPr>
          </a:p>
          <a:p>
            <a:pPr marL="742950" lvl="1" indent="-285750">
              <a:buFont typeface="Arial"/>
              <a:buChar char="•"/>
            </a:pPr>
            <a:r>
              <a:rPr lang="en-GB" sz="1100" b="1" dirty="0">
                <a:solidFill>
                  <a:schemeClr val="tx1"/>
                </a:solidFill>
                <a:latin typeface="Arial" panose="020B0604020202020204" pitchFamily="34" charset="0"/>
                <a:ea typeface="+mn-lt"/>
                <a:cs typeface="Arial" panose="020B0604020202020204" pitchFamily="34" charset="0"/>
              </a:rPr>
              <a:t>Beta-blockers slow the heart rate and help reduce the workload on the heart. </a:t>
            </a:r>
            <a:endParaRPr lang="en-US" sz="1100" b="1" dirty="0">
              <a:solidFill>
                <a:schemeClr val="tx1"/>
              </a:solidFill>
              <a:latin typeface="Arial" panose="020B0604020202020204" pitchFamily="34" charset="0"/>
              <a:ea typeface="+mn-lt"/>
              <a:cs typeface="Arial" panose="020B0604020202020204" pitchFamily="34" charset="0"/>
            </a:endParaRPr>
          </a:p>
          <a:p>
            <a:pPr marL="742950" lvl="1" indent="-285750">
              <a:buFont typeface="Arial"/>
              <a:buChar char="•"/>
            </a:pPr>
            <a:r>
              <a:rPr lang="en-GB" sz="1100" b="1" dirty="0">
                <a:solidFill>
                  <a:schemeClr val="tx1"/>
                </a:solidFill>
                <a:latin typeface="Arial" panose="020B0604020202020204" pitchFamily="34" charset="0"/>
                <a:ea typeface="+mn-lt"/>
                <a:cs typeface="Arial" panose="020B0604020202020204" pitchFamily="34" charset="0"/>
              </a:rPr>
              <a:t>ACE inhibitors help relax blood vessels and lower blood pressure, making it easier for the heart to pump blood (</a:t>
            </a:r>
            <a:r>
              <a:rPr lang="en-GB" sz="1100" b="1" dirty="0" err="1">
                <a:solidFill>
                  <a:schemeClr val="tx1"/>
                </a:solidFill>
                <a:latin typeface="Arial" panose="020B0604020202020204" pitchFamily="34" charset="0"/>
                <a:ea typeface="+mn-lt"/>
                <a:cs typeface="Arial" panose="020B0604020202020204" pitchFamily="34" charset="0"/>
              </a:rPr>
              <a:t>Manfrini</a:t>
            </a:r>
            <a:r>
              <a:rPr lang="en-GB" sz="1100" b="1" dirty="0">
                <a:solidFill>
                  <a:schemeClr val="tx1"/>
                </a:solidFill>
                <a:latin typeface="Arial" panose="020B0604020202020204" pitchFamily="34" charset="0"/>
                <a:ea typeface="+mn-lt"/>
                <a:cs typeface="Arial" panose="020B0604020202020204" pitchFamily="34" charset="0"/>
              </a:rPr>
              <a:t> et al., 2015).</a:t>
            </a:r>
            <a:endParaRPr lang="en-GB" sz="1100" b="1" dirty="0">
              <a:solidFill>
                <a:schemeClr val="tx1"/>
              </a:solidFill>
              <a:latin typeface="Arial" panose="020B0604020202020204" pitchFamily="34" charset="0"/>
              <a:cs typeface="Arial" panose="020B0604020202020204" pitchFamily="34" charset="0"/>
            </a:endParaRPr>
          </a:p>
        </p:txBody>
      </p:sp>
      <p:sp>
        <p:nvSpPr>
          <p:cNvPr id="14" name="Rectangle: Rounded Corners 13">
            <a:extLst>
              <a:ext uri="{FF2B5EF4-FFF2-40B4-BE49-F238E27FC236}">
                <a16:creationId xmlns:a16="http://schemas.microsoft.com/office/drawing/2014/main" id="{289E2E3C-5FED-F8F8-07C1-5597F1DC406D}"/>
              </a:ext>
            </a:extLst>
          </p:cNvPr>
          <p:cNvSpPr/>
          <p:nvPr/>
        </p:nvSpPr>
        <p:spPr>
          <a:xfrm>
            <a:off x="4588229" y="2988367"/>
            <a:ext cx="7531216" cy="1672927"/>
          </a:xfrm>
          <a:prstGeom prst="roundRect">
            <a:avLst>
              <a:gd name="adj" fmla="val 6522"/>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1200" b="1" dirty="0">
              <a:solidFill>
                <a:schemeClr val="tx1"/>
              </a:solidFill>
              <a:ea typeface="+mn-lt"/>
              <a:cs typeface="+mn-lt"/>
            </a:endParaRPr>
          </a:p>
          <a:p>
            <a:pPr algn="just"/>
            <a:r>
              <a:rPr lang="en-GB" sz="1400" b="1" dirty="0">
                <a:solidFill>
                  <a:schemeClr val="tx1"/>
                </a:solidFill>
                <a:latin typeface="Arial" panose="020B0604020202020204" pitchFamily="34" charset="0"/>
                <a:ea typeface="+mn-lt"/>
                <a:cs typeface="Arial" panose="020B0604020202020204" pitchFamily="34" charset="0"/>
              </a:rPr>
              <a:t>Recommendations to improving the condition:</a:t>
            </a: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Quit smoking</a:t>
            </a: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Exercise regularly</a:t>
            </a: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Eat a healthy die</a:t>
            </a: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Manage stress-  managing stress through techniques such as meditation, yoga, or exercise can help reduce the risk.</a:t>
            </a:r>
            <a:endParaRPr lang="en-GB" sz="1100" i="1" dirty="0">
              <a:latin typeface="Arial" panose="020B0604020202020204" pitchFamily="34" charset="0"/>
              <a:cs typeface="Arial" panose="020B0604020202020204" pitchFamily="34" charset="0"/>
            </a:endParaRP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Control blood pressure:  lifestyle changes and medication can help reduce the risk of heart disease.</a:t>
            </a: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Maintain a healthy weigh</a:t>
            </a:r>
          </a:p>
          <a:p>
            <a:pPr lvl="2" algn="just"/>
            <a:r>
              <a:rPr lang="en-GB" sz="1100" i="1" dirty="0">
                <a:latin typeface="Arial" panose="020B0604020202020204" pitchFamily="34" charset="0"/>
                <a:ea typeface="+mn-lt"/>
                <a:cs typeface="Arial" panose="020B0604020202020204" pitchFamily="34" charset="0"/>
              </a:rPr>
              <a:t>WWW.nhs.uk</a:t>
            </a:r>
          </a:p>
          <a:p>
            <a:pPr algn="just"/>
            <a:endParaRPr lang="en-GB" sz="1100" dirty="0"/>
          </a:p>
        </p:txBody>
      </p:sp>
      <p:sp>
        <p:nvSpPr>
          <p:cNvPr id="17" name="Rectangle: Rounded Corners 16">
            <a:extLst>
              <a:ext uri="{FF2B5EF4-FFF2-40B4-BE49-F238E27FC236}">
                <a16:creationId xmlns:a16="http://schemas.microsoft.com/office/drawing/2014/main" id="{7BBF46A4-22F7-E780-7995-9CB24D665002}"/>
              </a:ext>
            </a:extLst>
          </p:cNvPr>
          <p:cNvSpPr/>
          <p:nvPr/>
        </p:nvSpPr>
        <p:spPr>
          <a:xfrm>
            <a:off x="6096000" y="4793313"/>
            <a:ext cx="6020551" cy="2061665"/>
          </a:xfrm>
          <a:prstGeom prst="roundRect">
            <a:avLst>
              <a:gd name="adj" fmla="val 652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latin typeface="Arial" panose="020B0604020202020204" pitchFamily="34" charset="0"/>
                <a:ea typeface="+mn-lt"/>
                <a:cs typeface="Arial" panose="020B0604020202020204" pitchFamily="34" charset="0"/>
              </a:rPr>
              <a:t>Conclusion </a:t>
            </a:r>
          </a:p>
          <a:p>
            <a:r>
              <a:rPr lang="en-GB" sz="1100" b="1" dirty="0">
                <a:solidFill>
                  <a:schemeClr val="tx1"/>
                </a:solidFill>
                <a:latin typeface="Arial" panose="020B0604020202020204" pitchFamily="34" charset="0"/>
                <a:ea typeface="+mn-lt"/>
                <a:cs typeface="Arial" panose="020B0604020202020204" pitchFamily="34" charset="0"/>
              </a:rPr>
              <a:t>In conclusion,</a:t>
            </a:r>
            <a:r>
              <a:rPr lang="en-GB" sz="1100" dirty="0">
                <a:solidFill>
                  <a:schemeClr val="tx1"/>
                </a:solidFill>
                <a:latin typeface="Arial" panose="020B0604020202020204" pitchFamily="34" charset="0"/>
                <a:ea typeface="+mn-lt"/>
                <a:cs typeface="Arial" panose="020B0604020202020204" pitchFamily="34" charset="0"/>
              </a:rPr>
              <a:t> </a:t>
            </a:r>
          </a:p>
          <a:p>
            <a:pPr marL="628650" lvl="1" indent="-171450">
              <a:buFont typeface="Arial"/>
              <a:buChar char="•"/>
            </a:pPr>
            <a:r>
              <a:rPr lang="en-GB" sz="1100" dirty="0">
                <a:solidFill>
                  <a:schemeClr val="tx1"/>
                </a:solidFill>
                <a:latin typeface="Arial" panose="020B0604020202020204" pitchFamily="34" charset="0"/>
                <a:ea typeface="+mn-lt"/>
                <a:cs typeface="Arial" panose="020B0604020202020204" pitchFamily="34" charset="0"/>
              </a:rPr>
              <a:t>CHD is a serious condition that can lead to serious health problems such as heart attack, angina, and heart failure. </a:t>
            </a:r>
          </a:p>
          <a:p>
            <a:pPr marL="628650" lvl="1" indent="-171450">
              <a:buFont typeface="Arial"/>
              <a:buChar char="•"/>
            </a:pPr>
            <a:r>
              <a:rPr lang="en-GB" sz="1100" dirty="0">
                <a:solidFill>
                  <a:schemeClr val="tx1"/>
                </a:solidFill>
                <a:latin typeface="Arial" panose="020B0604020202020204" pitchFamily="34" charset="0"/>
                <a:ea typeface="+mn-lt"/>
                <a:cs typeface="Arial" panose="020B0604020202020204" pitchFamily="34" charset="0"/>
              </a:rPr>
              <a:t>Making lifestyle changes, taking medications, and managing CHD through regular medical check-ups can help reduce the risk of CHD and improve overall cardiovascular health (</a:t>
            </a:r>
            <a:r>
              <a:rPr lang="en-GB" sz="1100" dirty="0" err="1">
                <a:solidFill>
                  <a:schemeClr val="tx1"/>
                </a:solidFill>
                <a:latin typeface="Arial" panose="020B0604020202020204" pitchFamily="34" charset="0"/>
                <a:ea typeface="+mn-lt"/>
                <a:cs typeface="Arial" panose="020B0604020202020204" pitchFamily="34" charset="0"/>
              </a:rPr>
              <a:t>Vaccarino</a:t>
            </a:r>
            <a:r>
              <a:rPr lang="en-GB" sz="1100" dirty="0">
                <a:solidFill>
                  <a:schemeClr val="tx1"/>
                </a:solidFill>
                <a:latin typeface="Arial" panose="020B0604020202020204" pitchFamily="34" charset="0"/>
                <a:ea typeface="+mn-lt"/>
                <a:cs typeface="Arial" panose="020B0604020202020204" pitchFamily="34" charset="0"/>
              </a:rPr>
              <a:t> et al., 2020).</a:t>
            </a:r>
          </a:p>
          <a:p>
            <a:pPr marL="628650" lvl="1" indent="-171450">
              <a:buFont typeface="Arial"/>
              <a:buChar char="•"/>
            </a:pPr>
            <a:r>
              <a:rPr lang="en-GB" sz="1100" dirty="0">
                <a:solidFill>
                  <a:schemeClr val="tx1"/>
                </a:solidFill>
                <a:latin typeface="Arial" panose="020B0604020202020204" pitchFamily="34" charset="0"/>
                <a:ea typeface="+mn-lt"/>
                <a:cs typeface="Arial" panose="020B0604020202020204" pitchFamily="34" charset="0"/>
              </a:rPr>
              <a:t>This poster has identified and offered recommendations on how to prevent coronary heart disease (CHD). </a:t>
            </a:r>
          </a:p>
          <a:p>
            <a:pPr marL="628650" lvl="1" indent="-171450">
              <a:buFont typeface="Arial"/>
              <a:buChar char="•"/>
            </a:pPr>
            <a:r>
              <a:rPr lang="en-GB" sz="1100" dirty="0">
                <a:solidFill>
                  <a:schemeClr val="tx1"/>
                </a:solidFill>
                <a:latin typeface="Arial" panose="020B0604020202020204" pitchFamily="34" charset="0"/>
                <a:ea typeface="+mn-lt"/>
                <a:cs typeface="Arial" panose="020B0604020202020204" pitchFamily="34" charset="0"/>
              </a:rPr>
              <a:t>This information can be used by healthcare professionals, as well as by the public, which will hopefully help reduce the incidence of CHD.</a:t>
            </a:r>
            <a:endParaRPr lang="en-GB" sz="11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8B900-5E0D-D367-13D6-489BEB52A7BE}"/>
              </a:ext>
            </a:extLst>
          </p:cNvPr>
          <p:cNvSpPr>
            <a:spLocks noGrp="1"/>
          </p:cNvSpPr>
          <p:nvPr>
            <p:ph type="title"/>
          </p:nvPr>
        </p:nvSpPr>
        <p:spPr>
          <a:xfrm>
            <a:off x="1136102" y="105104"/>
            <a:ext cx="5461225" cy="490277"/>
          </a:xfrm>
        </p:spPr>
        <p:txBody>
          <a:bodyPr anchor="b">
            <a:normAutofit fontScale="90000"/>
          </a:bodyPr>
          <a:lstStyle/>
          <a:p>
            <a:pPr algn="ctr"/>
            <a:r>
              <a:rPr lang="en-US" sz="3200" dirty="0">
                <a:solidFill>
                  <a:schemeClr val="tx1">
                    <a:lumMod val="65000"/>
                    <a:lumOff val="35000"/>
                  </a:schemeClr>
                </a:solidFill>
                <a:cs typeface="Calibri Light"/>
              </a:rPr>
              <a:t>              References </a:t>
            </a:r>
          </a:p>
        </p:txBody>
      </p:sp>
      <p:sp>
        <p:nvSpPr>
          <p:cNvPr id="3" name="Content Placeholder 2">
            <a:extLst>
              <a:ext uri="{FF2B5EF4-FFF2-40B4-BE49-F238E27FC236}">
                <a16:creationId xmlns:a16="http://schemas.microsoft.com/office/drawing/2014/main" id="{2792671F-DBB3-BF98-CEED-E1664CC4F7CD}"/>
              </a:ext>
            </a:extLst>
          </p:cNvPr>
          <p:cNvSpPr>
            <a:spLocks noGrp="1"/>
          </p:cNvSpPr>
          <p:nvPr>
            <p:ph idx="1"/>
          </p:nvPr>
        </p:nvSpPr>
        <p:spPr>
          <a:xfrm>
            <a:off x="591207" y="436031"/>
            <a:ext cx="7715194" cy="6629402"/>
          </a:xfrm>
        </p:spPr>
        <p:txBody>
          <a:bodyPr vert="horz" lIns="91440" tIns="45720" rIns="91440" bIns="45720" rtlCol="0" anchor="t">
            <a:noAutofit/>
          </a:bodyPr>
          <a:lstStyle/>
          <a:p>
            <a:r>
              <a:rPr lang="en-US" sz="1100" b="0" i="0" dirty="0">
                <a:solidFill>
                  <a:srgbClr val="495354"/>
                </a:solidFill>
                <a:effectLst/>
                <a:latin typeface="Arial" panose="020B0604020202020204" pitchFamily="34" charset="0"/>
                <a:cs typeface="Arial" panose="020B0604020202020204" pitchFamily="34" charset="0"/>
              </a:rPr>
              <a:t>Combs, M., &amp; </a:t>
            </a:r>
            <a:r>
              <a:rPr lang="en-US" sz="1100" b="0" i="0" dirty="0" err="1">
                <a:solidFill>
                  <a:srgbClr val="495354"/>
                </a:solidFill>
                <a:effectLst/>
                <a:latin typeface="Arial" panose="020B0604020202020204" pitchFamily="34" charset="0"/>
                <a:cs typeface="Arial" panose="020B0604020202020204" pitchFamily="34" charset="0"/>
              </a:rPr>
              <a:t>Yutzey</a:t>
            </a:r>
            <a:r>
              <a:rPr lang="en-US" sz="1100" b="0" i="0" dirty="0">
                <a:solidFill>
                  <a:srgbClr val="495354"/>
                </a:solidFill>
                <a:effectLst/>
                <a:latin typeface="Arial" panose="020B0604020202020204" pitchFamily="34" charset="0"/>
                <a:cs typeface="Arial" panose="020B0604020202020204" pitchFamily="34" charset="0"/>
              </a:rPr>
              <a:t>, K. (2009). Heart Valve Development. Circulation Research, 105(5), 408-421. </a:t>
            </a:r>
            <a:endParaRPr lang="en-GB" sz="1100" dirty="0">
              <a:solidFill>
                <a:schemeClr val="tx1">
                  <a:lumMod val="65000"/>
                  <a:lumOff val="35000"/>
                </a:schemeClr>
              </a:solidFill>
              <a:latin typeface="Arial" panose="020B0604020202020204" pitchFamily="34" charset="0"/>
              <a:ea typeface="+mn-lt"/>
              <a:cs typeface="Arial" panose="020B0604020202020204" pitchFamily="34" charset="0"/>
            </a:endParaRPr>
          </a:p>
          <a:p>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Friedman, H.S. and Kern, M.L., 2014. Personality, well-being, and health.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Annual review of psychology</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65</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pp.719-742.</a:t>
            </a:r>
          </a:p>
          <a:p>
            <a:r>
              <a:rPr lang="en-US" sz="1100" b="0" i="0" dirty="0">
                <a:solidFill>
                  <a:srgbClr val="020621"/>
                </a:solidFill>
                <a:effectLst/>
                <a:latin typeface="Arial" panose="020B0604020202020204" pitchFamily="34" charset="0"/>
                <a:cs typeface="Arial" panose="020B0604020202020204" pitchFamily="34" charset="0"/>
              </a:rPr>
              <a:t>Kenny, </a:t>
            </a:r>
            <a:r>
              <a:rPr lang="en-US" sz="1100" b="0" i="0" dirty="0" err="1">
                <a:solidFill>
                  <a:srgbClr val="020621"/>
                </a:solidFill>
                <a:effectLst/>
                <a:latin typeface="Arial" panose="020B0604020202020204" pitchFamily="34" charset="0"/>
                <a:cs typeface="Arial" panose="020B0604020202020204" pitchFamily="34" charset="0"/>
              </a:rPr>
              <a:t>WL,Wilmore</a:t>
            </a:r>
            <a:r>
              <a:rPr lang="en-US" sz="1100" b="0" i="0" dirty="0">
                <a:solidFill>
                  <a:srgbClr val="020621"/>
                </a:solidFill>
                <a:effectLst/>
                <a:latin typeface="Arial" panose="020B0604020202020204" pitchFamily="34" charset="0"/>
                <a:cs typeface="Arial" panose="020B0604020202020204" pitchFamily="34" charset="0"/>
              </a:rPr>
              <a:t>, JH, </a:t>
            </a:r>
            <a:r>
              <a:rPr lang="en-US" sz="1100" b="0" i="0" dirty="0" err="1">
                <a:solidFill>
                  <a:srgbClr val="020621"/>
                </a:solidFill>
                <a:effectLst/>
                <a:latin typeface="Arial" panose="020B0604020202020204" pitchFamily="34" charset="0"/>
                <a:cs typeface="Arial" panose="020B0604020202020204" pitchFamily="34" charset="0"/>
              </a:rPr>
              <a:t>Costill</a:t>
            </a:r>
            <a:r>
              <a:rPr lang="en-US" sz="1100" b="0" i="0" dirty="0">
                <a:solidFill>
                  <a:srgbClr val="020621"/>
                </a:solidFill>
                <a:effectLst/>
                <a:latin typeface="Arial" panose="020B0604020202020204" pitchFamily="34" charset="0"/>
                <a:cs typeface="Arial" panose="020B0604020202020204" pitchFamily="34" charset="0"/>
              </a:rPr>
              <a:t>, DL. Cardiovascular System and its Control.  In Physiology of Sport and Exercise, 5rdedn. Human Kinetics, 2011. 140-150</a:t>
            </a:r>
            <a:endParaRPr lang="en-US" sz="1100" dirty="0">
              <a:solidFill>
                <a:schemeClr val="tx1">
                  <a:lumMod val="65000"/>
                  <a:lumOff val="35000"/>
                </a:schemeClr>
              </a:solidFill>
              <a:latin typeface="Arial" panose="020B0604020202020204" pitchFamily="34" charset="0"/>
              <a:ea typeface="+mn-lt"/>
              <a:cs typeface="Arial" panose="020B0604020202020204" pitchFamily="34" charset="0"/>
            </a:endParaRPr>
          </a:p>
          <a:p>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Konishi</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M., Sugiyama, S.,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Sugamura</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K., Nozaki, T.,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Ohba</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K., Matsubara, J., Matsuzawa, Y., Sumida, H.,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Nagayoshi</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Y.,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Nakaura</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T. and Awai, K., 2010. Association of pericardial fat accumulation rather than abdominal obesity with coronary atherosclerotic plaque formation in patients with suspected coronary artery disease.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Atherosclerosis</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209</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(2), pp.573-578.</a:t>
            </a:r>
          </a:p>
          <a:p>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Manfrini</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O., Morrell, C., Das, R., Barth, J.H., Hall, A.S., Gale, C.P.,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Cenko</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E. and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Bugiardini</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R., 2014. Effects of angiotensin-converting enzyme inhibitors and beta blockers on clinical outcomes in patients with and without coronary artery obstructions at angiography (from a Register-Based Cohort Study on Acute Coronary Syndromes).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The American Journal of Cardiology</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113</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(10), pp.1628-1633.</a:t>
            </a:r>
          </a:p>
          <a:p>
            <a:r>
              <a:rPr lang="en-US" sz="1100" b="0" i="0" dirty="0">
                <a:solidFill>
                  <a:srgbClr val="363636"/>
                </a:solidFill>
                <a:effectLst/>
                <a:latin typeface="Arial" panose="020B0604020202020204" pitchFamily="34" charset="0"/>
                <a:cs typeface="Arial" panose="020B0604020202020204" pitchFamily="34" charset="0"/>
              </a:rPr>
              <a:t>Merck Manual (Consumer Version). Biology of the Heart.</a:t>
            </a:r>
            <a:r>
              <a:rPr lang="en-US" sz="1100" b="0" i="1" dirty="0">
                <a:solidFill>
                  <a:srgbClr val="363636"/>
                </a:solidFill>
                <a:effectLst/>
                <a:latin typeface="Arial" panose="020B0604020202020204" pitchFamily="34" charset="0"/>
                <a:cs typeface="Arial" panose="020B0604020202020204" pitchFamily="34" charset="0"/>
              </a:rPr>
              <a:t> (https://www.merckmanuals.com/home/heart-and-blood-vessel-disorders/biology-of-the-heart-and-blood-vessels/biology-of-the-heart) </a:t>
            </a:r>
            <a:r>
              <a:rPr lang="en-US" sz="1100" b="0" i="0" dirty="0">
                <a:solidFill>
                  <a:srgbClr val="363636"/>
                </a:solidFill>
                <a:effectLst/>
                <a:latin typeface="Arial" panose="020B0604020202020204" pitchFamily="34" charset="0"/>
                <a:cs typeface="Arial" panose="020B0604020202020204" pitchFamily="34" charset="0"/>
              </a:rPr>
              <a:t>Accessed 10/6/2021.</a:t>
            </a:r>
            <a:endParaRPr lang="en-US" sz="1100" dirty="0">
              <a:solidFill>
                <a:schemeClr val="tx1">
                  <a:lumMod val="65000"/>
                  <a:lumOff val="35000"/>
                </a:schemeClr>
              </a:solidFill>
              <a:latin typeface="Arial" panose="020B0604020202020204" pitchFamily="34" charset="0"/>
              <a:ea typeface="+mn-lt"/>
              <a:cs typeface="Arial" panose="020B0604020202020204" pitchFamily="34" charset="0"/>
            </a:endParaRPr>
          </a:p>
          <a:p>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Noordergraaf</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 2012.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Circulatory system dynamics</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(Vol. 1). Elsevier.</a:t>
            </a:r>
          </a:p>
          <a:p>
            <a:r>
              <a:rPr lang="en-US" sz="1100" b="0" i="0" dirty="0" err="1">
                <a:solidFill>
                  <a:srgbClr val="363636"/>
                </a:solidFill>
                <a:effectLst/>
                <a:latin typeface="Arial" panose="020B0604020202020204" pitchFamily="34" charset="0"/>
                <a:cs typeface="Arial" panose="020B0604020202020204" pitchFamily="34" charset="0"/>
              </a:rPr>
              <a:t>Piccini</a:t>
            </a:r>
            <a:r>
              <a:rPr lang="en-US" sz="1100" b="0" i="0" dirty="0">
                <a:solidFill>
                  <a:srgbClr val="363636"/>
                </a:solidFill>
                <a:effectLst/>
                <a:latin typeface="Arial" panose="020B0604020202020204" pitchFamily="34" charset="0"/>
                <a:cs typeface="Arial" panose="020B0604020202020204" pitchFamily="34" charset="0"/>
              </a:rPr>
              <a:t> JP, Yen Ho S, Becker AE. ELECTROPHYSIOLOGIC ANATOMY. In: </a:t>
            </a:r>
            <a:r>
              <a:rPr lang="en-US" sz="1100" b="0" i="0" dirty="0" err="1">
                <a:solidFill>
                  <a:srgbClr val="363636"/>
                </a:solidFill>
                <a:effectLst/>
                <a:latin typeface="Arial" panose="020B0604020202020204" pitchFamily="34" charset="0"/>
                <a:cs typeface="Arial" panose="020B0604020202020204" pitchFamily="34" charset="0"/>
              </a:rPr>
              <a:t>Fuster</a:t>
            </a:r>
            <a:r>
              <a:rPr lang="en-US" sz="1100" b="0" i="0" dirty="0">
                <a:solidFill>
                  <a:srgbClr val="363636"/>
                </a:solidFill>
                <a:effectLst/>
                <a:latin typeface="Arial" panose="020B0604020202020204" pitchFamily="34" charset="0"/>
                <a:cs typeface="Arial" panose="020B0604020202020204" pitchFamily="34" charset="0"/>
              </a:rPr>
              <a:t> V, Harrington RA, Narula J, </a:t>
            </a:r>
            <a:r>
              <a:rPr lang="en-US" sz="1100" b="0" i="0" dirty="0" err="1">
                <a:solidFill>
                  <a:srgbClr val="363636"/>
                </a:solidFill>
                <a:effectLst/>
                <a:latin typeface="Arial" panose="020B0604020202020204" pitchFamily="34" charset="0"/>
                <a:cs typeface="Arial" panose="020B0604020202020204" pitchFamily="34" charset="0"/>
              </a:rPr>
              <a:t>Eapen</a:t>
            </a:r>
            <a:r>
              <a:rPr lang="en-US" sz="1100" b="0" i="0" dirty="0">
                <a:solidFill>
                  <a:srgbClr val="363636"/>
                </a:solidFill>
                <a:effectLst/>
                <a:latin typeface="Arial" panose="020B0604020202020204" pitchFamily="34" charset="0"/>
                <a:cs typeface="Arial" panose="020B0604020202020204" pitchFamily="34" charset="0"/>
              </a:rPr>
              <a:t> ZJ. eds. </a:t>
            </a:r>
            <a:r>
              <a:rPr lang="en-US" sz="1100" b="0" i="1" dirty="0">
                <a:solidFill>
                  <a:srgbClr val="363636"/>
                </a:solidFill>
                <a:effectLst/>
                <a:latin typeface="Arial" panose="020B0604020202020204" pitchFamily="34" charset="0"/>
                <a:cs typeface="Arial" panose="020B0604020202020204" pitchFamily="34" charset="0"/>
              </a:rPr>
              <a:t>Hurst's The Heart, 14e</a:t>
            </a:r>
            <a:r>
              <a:rPr lang="en-US" sz="1100" b="0" i="0" dirty="0">
                <a:solidFill>
                  <a:srgbClr val="363636"/>
                </a:solidFill>
                <a:effectLst/>
                <a:latin typeface="Arial" panose="020B0604020202020204" pitchFamily="34" charset="0"/>
                <a:cs typeface="Arial" panose="020B0604020202020204" pitchFamily="34" charset="0"/>
              </a:rPr>
              <a:t>. McGraw Hill, Chap 78. </a:t>
            </a:r>
            <a:endParaRPr lang="en-US" sz="1100" dirty="0">
              <a:solidFill>
                <a:schemeClr val="tx1">
                  <a:lumMod val="65000"/>
                  <a:lumOff val="35000"/>
                </a:schemeClr>
              </a:solidFill>
              <a:latin typeface="Arial" panose="020B0604020202020204" pitchFamily="34" charset="0"/>
              <a:ea typeface="+mn-lt"/>
              <a:cs typeface="Arial" panose="020B0604020202020204" pitchFamily="34" charset="0"/>
            </a:endParaRPr>
          </a:p>
          <a:p>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Rossello, X., Pocock, S.J. and Julian, D.G., 2015. Long-term use of cardiovascular drugs: challenges for research and for patient care.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Journal of the American College of Cardiology</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66</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(11), pp.1273-1285.</a:t>
            </a:r>
            <a:endParaRPr lang="en-US" sz="1100" dirty="0">
              <a:solidFill>
                <a:schemeClr val="tx1">
                  <a:lumMod val="65000"/>
                  <a:lumOff val="35000"/>
                </a:schemeClr>
              </a:solidFill>
              <a:latin typeface="Arial" panose="020B0604020202020204" pitchFamily="34" charset="0"/>
              <a:ea typeface="+mn-lt"/>
              <a:cs typeface="Arial" panose="020B0604020202020204" pitchFamily="34" charset="0"/>
            </a:endParaRPr>
          </a:p>
          <a:p>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Shi, Y., Lawford, P. and Hose, R., 2011. Review of zero-D and 1-D models of blood flow in the cardiovascular system.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Biomedical engineering online</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10</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pp.1-38.</a:t>
            </a:r>
            <a:endParaRPr lang="en-US" sz="1100" dirty="0">
              <a:solidFill>
                <a:schemeClr val="tx1">
                  <a:lumMod val="65000"/>
                  <a:lumOff val="35000"/>
                </a:schemeClr>
              </a:solidFill>
              <a:latin typeface="Arial" panose="020B0604020202020204" pitchFamily="34" charset="0"/>
              <a:ea typeface="+mn-lt"/>
              <a:cs typeface="Arial" panose="020B0604020202020204" pitchFamily="34" charset="0"/>
            </a:endParaRPr>
          </a:p>
          <a:p>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Vaccarino</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V.,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Badimon</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L.,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Bremner</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J.D.,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Cenko</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E.,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Cubedo</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J.,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Dorobantu</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M., Duncker, D.J., Koller, A.,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Manfrini</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O., Milicic, D. and Padro, T., 2020. Depression and coronary heart disease: 2018 position paper of the ESC working group on coronary pathophysiology and microcirculation.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European heart journal</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41</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(17), pp.1687-1696.</a:t>
            </a:r>
            <a:endParaRPr lang="en-US" sz="1100" dirty="0">
              <a:solidFill>
                <a:schemeClr val="tx1">
                  <a:lumMod val="65000"/>
                  <a:lumOff val="35000"/>
                </a:schemeClr>
              </a:solidFill>
              <a:latin typeface="Arial" panose="020B0604020202020204" pitchFamily="34" charset="0"/>
              <a:ea typeface="+mn-lt"/>
              <a:cs typeface="Arial" panose="020B0604020202020204" pitchFamily="34" charset="0"/>
            </a:endParaRPr>
          </a:p>
          <a:p>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Van Der Bom, T.,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Zomer</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A.C.,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Zwinderman</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A.H.,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Meijboom</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F.J., Bouma, B.J. and Mulder, B.J., 2011. The changing epidemiology of congenital heart disease.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Nature Reviews Cardiology</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8</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(1), pp.50-60.</a:t>
            </a:r>
          </a:p>
          <a:p>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WWW.nhs.uk</a:t>
            </a:r>
            <a:endParaRPr lang="en-US" sz="1100" dirty="0">
              <a:solidFill>
                <a:schemeClr val="tx1">
                  <a:lumMod val="65000"/>
                  <a:lumOff val="35000"/>
                </a:schemeClr>
              </a:solidFill>
              <a:latin typeface="Arial" panose="020B0604020202020204" pitchFamily="34" charset="0"/>
              <a:ea typeface="+mn-lt"/>
              <a:cs typeface="Arial" panose="020B0604020202020204" pitchFamily="34" charset="0"/>
            </a:endParaRPr>
          </a:p>
        </p:txBody>
      </p:sp>
      <p:pic>
        <p:nvPicPr>
          <p:cNvPr id="5" name="Picture 5" descr="Diagram&#10;&#10;Description automatically generated">
            <a:extLst>
              <a:ext uri="{FF2B5EF4-FFF2-40B4-BE49-F238E27FC236}">
                <a16:creationId xmlns:a16="http://schemas.microsoft.com/office/drawing/2014/main" id="{147F385F-91CE-8AC7-1A91-F3DA97080CDF}"/>
              </a:ext>
            </a:extLst>
          </p:cNvPr>
          <p:cNvPicPr>
            <a:picLocks noChangeAspect="1"/>
          </p:cNvPicPr>
          <p:nvPr/>
        </p:nvPicPr>
        <p:blipFill rotWithShape="1">
          <a:blip r:embed="rId3"/>
          <a:srcRect r="1" b="288"/>
          <a:stretch/>
        </p:blipFill>
        <p:spPr>
          <a:xfrm>
            <a:off x="8779933" y="685798"/>
            <a:ext cx="2726267" cy="2421467"/>
          </a:xfrm>
          <a:prstGeom prst="rect">
            <a:avLst/>
          </a:prstGeom>
        </p:spPr>
      </p:pic>
      <p:pic>
        <p:nvPicPr>
          <p:cNvPr id="4" name="Picture 4" descr="Diagram&#10;&#10;Description automatically generated">
            <a:extLst>
              <a:ext uri="{FF2B5EF4-FFF2-40B4-BE49-F238E27FC236}">
                <a16:creationId xmlns:a16="http://schemas.microsoft.com/office/drawing/2014/main" id="{F9FA46DA-808A-A554-8CDE-3C09F898B185}"/>
              </a:ext>
            </a:extLst>
          </p:cNvPr>
          <p:cNvPicPr>
            <a:picLocks noChangeAspect="1"/>
          </p:cNvPicPr>
          <p:nvPr/>
        </p:nvPicPr>
        <p:blipFill rotWithShape="1">
          <a:blip r:embed="rId4"/>
          <a:srcRect l="9563" r="11457" b="-1"/>
          <a:stretch/>
        </p:blipFill>
        <p:spPr>
          <a:xfrm>
            <a:off x="8779933" y="3750732"/>
            <a:ext cx="2726267" cy="2421467"/>
          </a:xfrm>
          <a:prstGeom prst="rect">
            <a:avLst/>
          </a:prstGeom>
        </p:spPr>
      </p:pic>
    </p:spTree>
    <p:extLst>
      <p:ext uri="{BB962C8B-B14F-4D97-AF65-F5344CB8AC3E}">
        <p14:creationId xmlns:p14="http://schemas.microsoft.com/office/powerpoint/2010/main" val="63048351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3518</Words>
  <Application>Microsoft Office PowerPoint</Application>
  <PresentationFormat>Widescreen</PresentationFormat>
  <Paragraphs>146</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Trebuchet MS</vt:lpstr>
      <vt:lpstr>Wingdings 3</vt:lpstr>
      <vt:lpstr>Facet</vt:lpstr>
      <vt:lpstr>PowerPoint Presentation</vt:lpstr>
      <vt:lpstr>  The heart operates in a way that separates oxygenated and deoxygenated blood.   The right side of the heart receives deoxygenated blood from the body and pumps it to the lungs, where it is oxygenated.    The left side of the heart receives the oxygenated blood from the lungs and pumps it out to the rest of the body.   The separation of the two types of blood is facilitated by the heart's four valves, which ensure that blood flows in the correct direction               </vt:lpstr>
      <vt:lpstr>                                           </vt:lpstr>
      <vt:lpstr>PowerPoint Presentation</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Alexandru Nicolae</cp:lastModifiedBy>
  <cp:revision>352</cp:revision>
  <dcterms:created xsi:type="dcterms:W3CDTF">2023-01-31T11:53:21Z</dcterms:created>
  <dcterms:modified xsi:type="dcterms:W3CDTF">2023-02-23T20:27:07Z</dcterms:modified>
</cp:coreProperties>
</file>