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hu-H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590"/>
  </p:normalViewPr>
  <p:slideViewPr>
    <p:cSldViewPr snapToGrid="0" snapToObjects="1">
      <p:cViewPr>
        <p:scale>
          <a:sx n="109" d="100"/>
          <a:sy n="109" d="100"/>
        </p:scale>
        <p:origin x="144" y="1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7FA7514-327A-4AC9-A3AA-EFD84DDD31A6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007BE62-EA51-48B6-B23C-84E83A4FFD6F}">
      <dgm:prSet/>
      <dgm:spPr/>
      <dgm:t>
        <a:bodyPr/>
        <a:lstStyle/>
        <a:p>
          <a:r>
            <a:rPr lang="hu-HU"/>
            <a:t>External difficulties: investments and cost due to old buildings</a:t>
          </a:r>
          <a:endParaRPr lang="en-US"/>
        </a:p>
      </dgm:t>
    </dgm:pt>
    <dgm:pt modelId="{95BECA9A-9E3F-4893-8B3B-47CA87B51200}" type="parTrans" cxnId="{C0C20FA9-A3D4-47C5-AE8C-8DAF04D3982B}">
      <dgm:prSet/>
      <dgm:spPr/>
      <dgm:t>
        <a:bodyPr/>
        <a:lstStyle/>
        <a:p>
          <a:endParaRPr lang="en-US"/>
        </a:p>
      </dgm:t>
    </dgm:pt>
    <dgm:pt modelId="{8813ABD9-F6EA-448A-8218-35784548FB77}" type="sibTrans" cxnId="{C0C20FA9-A3D4-47C5-AE8C-8DAF04D3982B}">
      <dgm:prSet/>
      <dgm:spPr/>
      <dgm:t>
        <a:bodyPr/>
        <a:lstStyle/>
        <a:p>
          <a:endParaRPr lang="en-US"/>
        </a:p>
      </dgm:t>
    </dgm:pt>
    <dgm:pt modelId="{3738D58F-BA66-4DDA-BAB0-10EAAC9803B8}">
      <dgm:prSet/>
      <dgm:spPr/>
      <dgm:t>
        <a:bodyPr/>
        <a:lstStyle/>
        <a:p>
          <a:r>
            <a:rPr lang="hu-HU"/>
            <a:t>Little influence off managers and staff such as energy issues influenced by the weather</a:t>
          </a:r>
          <a:endParaRPr lang="en-US"/>
        </a:p>
      </dgm:t>
    </dgm:pt>
    <dgm:pt modelId="{E90E2B6E-1E35-4437-833D-C0584215496C}" type="parTrans" cxnId="{0FDF4C55-9237-4B14-A6CF-18A88F13289E}">
      <dgm:prSet/>
      <dgm:spPr/>
      <dgm:t>
        <a:bodyPr/>
        <a:lstStyle/>
        <a:p>
          <a:endParaRPr lang="en-US"/>
        </a:p>
      </dgm:t>
    </dgm:pt>
    <dgm:pt modelId="{9E14225C-2174-483D-9F98-9A86958CE713}" type="sibTrans" cxnId="{0FDF4C55-9237-4B14-A6CF-18A88F13289E}">
      <dgm:prSet/>
      <dgm:spPr/>
      <dgm:t>
        <a:bodyPr/>
        <a:lstStyle/>
        <a:p>
          <a:endParaRPr lang="en-US"/>
        </a:p>
      </dgm:t>
    </dgm:pt>
    <dgm:pt modelId="{AADEDF91-4DEF-4B4E-B669-E9045F54E65B}">
      <dgm:prSet/>
      <dgm:spPr/>
      <dgm:t>
        <a:bodyPr/>
        <a:lstStyle/>
        <a:p>
          <a:r>
            <a:rPr lang="hu-HU"/>
            <a:t>Guest behaviour</a:t>
          </a:r>
          <a:endParaRPr lang="en-US"/>
        </a:p>
      </dgm:t>
    </dgm:pt>
    <dgm:pt modelId="{04BCC7BF-1115-4A01-8595-3BB0DDAE2C78}" type="parTrans" cxnId="{F84C1417-B6C1-4F96-86C1-1990E0EEACDA}">
      <dgm:prSet/>
      <dgm:spPr/>
      <dgm:t>
        <a:bodyPr/>
        <a:lstStyle/>
        <a:p>
          <a:endParaRPr lang="en-US"/>
        </a:p>
      </dgm:t>
    </dgm:pt>
    <dgm:pt modelId="{C46D819F-1783-42A1-9DC8-E6E4CAABA7CA}" type="sibTrans" cxnId="{F84C1417-B6C1-4F96-86C1-1990E0EEACDA}">
      <dgm:prSet/>
      <dgm:spPr/>
      <dgm:t>
        <a:bodyPr/>
        <a:lstStyle/>
        <a:p>
          <a:endParaRPr lang="en-US"/>
        </a:p>
      </dgm:t>
    </dgm:pt>
    <dgm:pt modelId="{96C4F70A-05CF-3440-B42A-78FF4629467D}" type="pres">
      <dgm:prSet presAssocID="{67FA7514-327A-4AC9-A3AA-EFD84DDD31A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95F6389-D91C-FB44-8DD9-93164632EDDA}" type="pres">
      <dgm:prSet presAssocID="{1007BE62-EA51-48B6-B23C-84E83A4FFD6F}" presName="hierRoot1" presStyleCnt="0"/>
      <dgm:spPr/>
    </dgm:pt>
    <dgm:pt modelId="{B670A75F-3EE0-6E4B-8B9D-3872D35A26A2}" type="pres">
      <dgm:prSet presAssocID="{1007BE62-EA51-48B6-B23C-84E83A4FFD6F}" presName="composite" presStyleCnt="0"/>
      <dgm:spPr/>
    </dgm:pt>
    <dgm:pt modelId="{EDD715D6-59A0-6748-BC0C-C9F490C0CA10}" type="pres">
      <dgm:prSet presAssocID="{1007BE62-EA51-48B6-B23C-84E83A4FFD6F}" presName="background" presStyleLbl="node0" presStyleIdx="0" presStyleCnt="3"/>
      <dgm:spPr/>
    </dgm:pt>
    <dgm:pt modelId="{EFF72865-DE96-9B43-AC13-8AE746908450}" type="pres">
      <dgm:prSet presAssocID="{1007BE62-EA51-48B6-B23C-84E83A4FFD6F}" presName="text" presStyleLbl="fgAcc0" presStyleIdx="0" presStyleCnt="3">
        <dgm:presLayoutVars>
          <dgm:chPref val="3"/>
        </dgm:presLayoutVars>
      </dgm:prSet>
      <dgm:spPr/>
    </dgm:pt>
    <dgm:pt modelId="{E98357EA-9822-074D-8BAA-58CFDE9EFD72}" type="pres">
      <dgm:prSet presAssocID="{1007BE62-EA51-48B6-B23C-84E83A4FFD6F}" presName="hierChild2" presStyleCnt="0"/>
      <dgm:spPr/>
    </dgm:pt>
    <dgm:pt modelId="{BDD7EAD8-0160-2248-8648-E7FE1442BB7A}" type="pres">
      <dgm:prSet presAssocID="{3738D58F-BA66-4DDA-BAB0-10EAAC9803B8}" presName="hierRoot1" presStyleCnt="0"/>
      <dgm:spPr/>
    </dgm:pt>
    <dgm:pt modelId="{ADA571B3-8876-264C-8166-DFEF7F8EEC72}" type="pres">
      <dgm:prSet presAssocID="{3738D58F-BA66-4DDA-BAB0-10EAAC9803B8}" presName="composite" presStyleCnt="0"/>
      <dgm:spPr/>
    </dgm:pt>
    <dgm:pt modelId="{05C31E3B-64ED-504D-BB32-1AEC1ECEAAAA}" type="pres">
      <dgm:prSet presAssocID="{3738D58F-BA66-4DDA-BAB0-10EAAC9803B8}" presName="background" presStyleLbl="node0" presStyleIdx="1" presStyleCnt="3"/>
      <dgm:spPr/>
    </dgm:pt>
    <dgm:pt modelId="{02988BBE-A179-A74D-BFB0-3FA24A42F415}" type="pres">
      <dgm:prSet presAssocID="{3738D58F-BA66-4DDA-BAB0-10EAAC9803B8}" presName="text" presStyleLbl="fgAcc0" presStyleIdx="1" presStyleCnt="3">
        <dgm:presLayoutVars>
          <dgm:chPref val="3"/>
        </dgm:presLayoutVars>
      </dgm:prSet>
      <dgm:spPr/>
    </dgm:pt>
    <dgm:pt modelId="{388E6030-063B-E54C-806D-09F45930850E}" type="pres">
      <dgm:prSet presAssocID="{3738D58F-BA66-4DDA-BAB0-10EAAC9803B8}" presName="hierChild2" presStyleCnt="0"/>
      <dgm:spPr/>
    </dgm:pt>
    <dgm:pt modelId="{ED2C8B7C-BA52-DE45-A9C7-17C9CC183F4B}" type="pres">
      <dgm:prSet presAssocID="{AADEDF91-4DEF-4B4E-B669-E9045F54E65B}" presName="hierRoot1" presStyleCnt="0"/>
      <dgm:spPr/>
    </dgm:pt>
    <dgm:pt modelId="{D2C54D18-B845-3845-8474-FEC0DEA7F896}" type="pres">
      <dgm:prSet presAssocID="{AADEDF91-4DEF-4B4E-B669-E9045F54E65B}" presName="composite" presStyleCnt="0"/>
      <dgm:spPr/>
    </dgm:pt>
    <dgm:pt modelId="{900E6837-E865-0243-A47B-E37F366972D3}" type="pres">
      <dgm:prSet presAssocID="{AADEDF91-4DEF-4B4E-B669-E9045F54E65B}" presName="background" presStyleLbl="node0" presStyleIdx="2" presStyleCnt="3"/>
      <dgm:spPr/>
    </dgm:pt>
    <dgm:pt modelId="{3676FC7A-4AB3-F044-8867-A34462B75642}" type="pres">
      <dgm:prSet presAssocID="{AADEDF91-4DEF-4B4E-B669-E9045F54E65B}" presName="text" presStyleLbl="fgAcc0" presStyleIdx="2" presStyleCnt="3">
        <dgm:presLayoutVars>
          <dgm:chPref val="3"/>
        </dgm:presLayoutVars>
      </dgm:prSet>
      <dgm:spPr/>
    </dgm:pt>
    <dgm:pt modelId="{2F9A6F53-F704-1F45-9D04-5325E6CE3CB1}" type="pres">
      <dgm:prSet presAssocID="{AADEDF91-4DEF-4B4E-B669-E9045F54E65B}" presName="hierChild2" presStyleCnt="0"/>
      <dgm:spPr/>
    </dgm:pt>
  </dgm:ptLst>
  <dgm:cxnLst>
    <dgm:cxn modelId="{F84C1417-B6C1-4F96-86C1-1990E0EEACDA}" srcId="{67FA7514-327A-4AC9-A3AA-EFD84DDD31A6}" destId="{AADEDF91-4DEF-4B4E-B669-E9045F54E65B}" srcOrd="2" destOrd="0" parTransId="{04BCC7BF-1115-4A01-8595-3BB0DDAE2C78}" sibTransId="{C46D819F-1783-42A1-9DC8-E6E4CAABA7CA}"/>
    <dgm:cxn modelId="{0FDF4C55-9237-4B14-A6CF-18A88F13289E}" srcId="{67FA7514-327A-4AC9-A3AA-EFD84DDD31A6}" destId="{3738D58F-BA66-4DDA-BAB0-10EAAC9803B8}" srcOrd="1" destOrd="0" parTransId="{E90E2B6E-1E35-4437-833D-C0584215496C}" sibTransId="{9E14225C-2174-483D-9F98-9A86958CE713}"/>
    <dgm:cxn modelId="{34880E99-063E-454F-970A-FC98C3773922}" type="presOf" srcId="{67FA7514-327A-4AC9-A3AA-EFD84DDD31A6}" destId="{96C4F70A-05CF-3440-B42A-78FF4629467D}" srcOrd="0" destOrd="0" presId="urn:microsoft.com/office/officeart/2005/8/layout/hierarchy1"/>
    <dgm:cxn modelId="{C0C20FA9-A3D4-47C5-AE8C-8DAF04D3982B}" srcId="{67FA7514-327A-4AC9-A3AA-EFD84DDD31A6}" destId="{1007BE62-EA51-48B6-B23C-84E83A4FFD6F}" srcOrd="0" destOrd="0" parTransId="{95BECA9A-9E3F-4893-8B3B-47CA87B51200}" sibTransId="{8813ABD9-F6EA-448A-8218-35784548FB77}"/>
    <dgm:cxn modelId="{FFC119D9-42A5-B642-AE92-A5F478ECDD39}" type="presOf" srcId="{1007BE62-EA51-48B6-B23C-84E83A4FFD6F}" destId="{EFF72865-DE96-9B43-AC13-8AE746908450}" srcOrd="0" destOrd="0" presId="urn:microsoft.com/office/officeart/2005/8/layout/hierarchy1"/>
    <dgm:cxn modelId="{1918C3FD-C9CF-1040-A120-1601BD640B7E}" type="presOf" srcId="{3738D58F-BA66-4DDA-BAB0-10EAAC9803B8}" destId="{02988BBE-A179-A74D-BFB0-3FA24A42F415}" srcOrd="0" destOrd="0" presId="urn:microsoft.com/office/officeart/2005/8/layout/hierarchy1"/>
    <dgm:cxn modelId="{06B652FF-C064-424A-83CD-EAC22FF8EC3F}" type="presOf" srcId="{AADEDF91-4DEF-4B4E-B669-E9045F54E65B}" destId="{3676FC7A-4AB3-F044-8867-A34462B75642}" srcOrd="0" destOrd="0" presId="urn:microsoft.com/office/officeart/2005/8/layout/hierarchy1"/>
    <dgm:cxn modelId="{79E09C90-EEC3-8843-AA40-5B06E6A92572}" type="presParOf" srcId="{96C4F70A-05CF-3440-B42A-78FF4629467D}" destId="{895F6389-D91C-FB44-8DD9-93164632EDDA}" srcOrd="0" destOrd="0" presId="urn:microsoft.com/office/officeart/2005/8/layout/hierarchy1"/>
    <dgm:cxn modelId="{37845788-A96E-1144-8B51-DE1765BB2CA3}" type="presParOf" srcId="{895F6389-D91C-FB44-8DD9-93164632EDDA}" destId="{B670A75F-3EE0-6E4B-8B9D-3872D35A26A2}" srcOrd="0" destOrd="0" presId="urn:microsoft.com/office/officeart/2005/8/layout/hierarchy1"/>
    <dgm:cxn modelId="{4904C856-3F04-494F-B5FC-DB086E36DE7E}" type="presParOf" srcId="{B670A75F-3EE0-6E4B-8B9D-3872D35A26A2}" destId="{EDD715D6-59A0-6748-BC0C-C9F490C0CA10}" srcOrd="0" destOrd="0" presId="urn:microsoft.com/office/officeart/2005/8/layout/hierarchy1"/>
    <dgm:cxn modelId="{24F69CA5-A7C6-5A4F-B2C0-5A53D87D456F}" type="presParOf" srcId="{B670A75F-3EE0-6E4B-8B9D-3872D35A26A2}" destId="{EFF72865-DE96-9B43-AC13-8AE746908450}" srcOrd="1" destOrd="0" presId="urn:microsoft.com/office/officeart/2005/8/layout/hierarchy1"/>
    <dgm:cxn modelId="{F4684FEA-7D85-AA47-B91B-A0FA8C129509}" type="presParOf" srcId="{895F6389-D91C-FB44-8DD9-93164632EDDA}" destId="{E98357EA-9822-074D-8BAA-58CFDE9EFD72}" srcOrd="1" destOrd="0" presId="urn:microsoft.com/office/officeart/2005/8/layout/hierarchy1"/>
    <dgm:cxn modelId="{931B325A-C60C-A548-BDC0-C5A8407FCDB7}" type="presParOf" srcId="{96C4F70A-05CF-3440-B42A-78FF4629467D}" destId="{BDD7EAD8-0160-2248-8648-E7FE1442BB7A}" srcOrd="1" destOrd="0" presId="urn:microsoft.com/office/officeart/2005/8/layout/hierarchy1"/>
    <dgm:cxn modelId="{81782B9B-F319-7442-ACD6-C793A6240D7F}" type="presParOf" srcId="{BDD7EAD8-0160-2248-8648-E7FE1442BB7A}" destId="{ADA571B3-8876-264C-8166-DFEF7F8EEC72}" srcOrd="0" destOrd="0" presId="urn:microsoft.com/office/officeart/2005/8/layout/hierarchy1"/>
    <dgm:cxn modelId="{48CE2D34-7F93-B447-A6E1-E57DA88B1C24}" type="presParOf" srcId="{ADA571B3-8876-264C-8166-DFEF7F8EEC72}" destId="{05C31E3B-64ED-504D-BB32-1AEC1ECEAAAA}" srcOrd="0" destOrd="0" presId="urn:microsoft.com/office/officeart/2005/8/layout/hierarchy1"/>
    <dgm:cxn modelId="{BE8CE4F9-3D91-FF4B-B77C-4D6888E8A841}" type="presParOf" srcId="{ADA571B3-8876-264C-8166-DFEF7F8EEC72}" destId="{02988BBE-A179-A74D-BFB0-3FA24A42F415}" srcOrd="1" destOrd="0" presId="urn:microsoft.com/office/officeart/2005/8/layout/hierarchy1"/>
    <dgm:cxn modelId="{28282ED4-0FAF-7B4D-A0F3-F5E2D4338AB7}" type="presParOf" srcId="{BDD7EAD8-0160-2248-8648-E7FE1442BB7A}" destId="{388E6030-063B-E54C-806D-09F45930850E}" srcOrd="1" destOrd="0" presId="urn:microsoft.com/office/officeart/2005/8/layout/hierarchy1"/>
    <dgm:cxn modelId="{9C216450-90E7-EA4E-98C8-325FB249D12A}" type="presParOf" srcId="{96C4F70A-05CF-3440-B42A-78FF4629467D}" destId="{ED2C8B7C-BA52-DE45-A9C7-17C9CC183F4B}" srcOrd="2" destOrd="0" presId="urn:microsoft.com/office/officeart/2005/8/layout/hierarchy1"/>
    <dgm:cxn modelId="{5618F229-5E2F-EE48-8342-621853429037}" type="presParOf" srcId="{ED2C8B7C-BA52-DE45-A9C7-17C9CC183F4B}" destId="{D2C54D18-B845-3845-8474-FEC0DEA7F896}" srcOrd="0" destOrd="0" presId="urn:microsoft.com/office/officeart/2005/8/layout/hierarchy1"/>
    <dgm:cxn modelId="{7DDCAA40-7087-104C-9FEA-E34DD2B6BF1B}" type="presParOf" srcId="{D2C54D18-B845-3845-8474-FEC0DEA7F896}" destId="{900E6837-E865-0243-A47B-E37F366972D3}" srcOrd="0" destOrd="0" presId="urn:microsoft.com/office/officeart/2005/8/layout/hierarchy1"/>
    <dgm:cxn modelId="{59FAC8DD-55F5-B740-8BBE-EDD8A3688170}" type="presParOf" srcId="{D2C54D18-B845-3845-8474-FEC0DEA7F896}" destId="{3676FC7A-4AB3-F044-8867-A34462B75642}" srcOrd="1" destOrd="0" presId="urn:microsoft.com/office/officeart/2005/8/layout/hierarchy1"/>
    <dgm:cxn modelId="{947870F0-8BAC-344D-A4DF-BB261A1DB165}" type="presParOf" srcId="{ED2C8B7C-BA52-DE45-A9C7-17C9CC183F4B}" destId="{2F9A6F53-F704-1F45-9D04-5325E6CE3CB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3356280-7B2D-4221-A8B2-B30DF793406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8EC318A-3A92-4F55-B9C0-E58F14DB0BC8}">
      <dgm:prSet/>
      <dgm:spPr/>
      <dgm:t>
        <a:bodyPr/>
        <a:lstStyle/>
        <a:p>
          <a:r>
            <a:rPr lang="hu-HU"/>
            <a:t>Water consumption</a:t>
          </a:r>
          <a:endParaRPr lang="en-US"/>
        </a:p>
      </dgm:t>
    </dgm:pt>
    <dgm:pt modelId="{7EDEF2F9-E6C2-4448-B597-7AF5AD940E05}" type="parTrans" cxnId="{89F54082-D9E5-4F01-985B-6E5A8AC7BB23}">
      <dgm:prSet/>
      <dgm:spPr/>
      <dgm:t>
        <a:bodyPr/>
        <a:lstStyle/>
        <a:p>
          <a:endParaRPr lang="en-US"/>
        </a:p>
      </dgm:t>
    </dgm:pt>
    <dgm:pt modelId="{8991672A-D49C-415F-9635-063BCB7BE25B}" type="sibTrans" cxnId="{89F54082-D9E5-4F01-985B-6E5A8AC7BB23}">
      <dgm:prSet/>
      <dgm:spPr/>
      <dgm:t>
        <a:bodyPr/>
        <a:lstStyle/>
        <a:p>
          <a:endParaRPr lang="en-US"/>
        </a:p>
      </dgm:t>
    </dgm:pt>
    <dgm:pt modelId="{09E959D6-9B89-4441-AC86-6EE184AD4F45}">
      <dgm:prSet/>
      <dgm:spPr/>
      <dgm:t>
        <a:bodyPr/>
        <a:lstStyle/>
        <a:p>
          <a:r>
            <a:rPr lang="hu-HU"/>
            <a:t>Dangerous waste management</a:t>
          </a:r>
          <a:endParaRPr lang="en-US"/>
        </a:p>
      </dgm:t>
    </dgm:pt>
    <dgm:pt modelId="{07538448-8795-4778-82FB-229FD073A316}" type="parTrans" cxnId="{F2FB802C-E238-49BB-8B66-DC4955A0378E}">
      <dgm:prSet/>
      <dgm:spPr/>
      <dgm:t>
        <a:bodyPr/>
        <a:lstStyle/>
        <a:p>
          <a:endParaRPr lang="en-US"/>
        </a:p>
      </dgm:t>
    </dgm:pt>
    <dgm:pt modelId="{2DA2860F-1378-41C8-8740-7BC4CF3E29F9}" type="sibTrans" cxnId="{F2FB802C-E238-49BB-8B66-DC4955A0378E}">
      <dgm:prSet/>
      <dgm:spPr/>
      <dgm:t>
        <a:bodyPr/>
        <a:lstStyle/>
        <a:p>
          <a:endParaRPr lang="en-US"/>
        </a:p>
      </dgm:t>
    </dgm:pt>
    <dgm:pt modelId="{41FBF739-125D-4E7C-A9A0-BCDE51C85B40}">
      <dgm:prSet/>
      <dgm:spPr/>
      <dgm:t>
        <a:bodyPr/>
        <a:lstStyle/>
        <a:p>
          <a:r>
            <a:rPr lang="hu-HU"/>
            <a:t>”Green supplies” can be difficult to obtain from local farmers – higher cost as from the wholsalers</a:t>
          </a:r>
          <a:endParaRPr lang="en-US"/>
        </a:p>
      </dgm:t>
    </dgm:pt>
    <dgm:pt modelId="{1DE89D0C-174B-4DB4-BA1A-563E8C396481}" type="parTrans" cxnId="{8F4BB031-F7BB-422A-88CE-2C768554FEFD}">
      <dgm:prSet/>
      <dgm:spPr/>
      <dgm:t>
        <a:bodyPr/>
        <a:lstStyle/>
        <a:p>
          <a:endParaRPr lang="en-US"/>
        </a:p>
      </dgm:t>
    </dgm:pt>
    <dgm:pt modelId="{3C43D758-F676-4C0C-8A91-C91BB6C7B2BC}" type="sibTrans" cxnId="{8F4BB031-F7BB-422A-88CE-2C768554FEFD}">
      <dgm:prSet/>
      <dgm:spPr/>
      <dgm:t>
        <a:bodyPr/>
        <a:lstStyle/>
        <a:p>
          <a:endParaRPr lang="en-US"/>
        </a:p>
      </dgm:t>
    </dgm:pt>
    <dgm:pt modelId="{43358C96-8289-4DB6-95D5-CB87122F62C4}">
      <dgm:prSet/>
      <dgm:spPr/>
      <dgm:t>
        <a:bodyPr/>
        <a:lstStyle/>
        <a:p>
          <a:r>
            <a:rPr lang="hu-HU"/>
            <a:t>Hotel staff to receive environmental training </a:t>
          </a:r>
          <a:endParaRPr lang="en-US"/>
        </a:p>
      </dgm:t>
    </dgm:pt>
    <dgm:pt modelId="{66B1EF32-DC98-40FE-AE71-682B4A3B90DE}" type="parTrans" cxnId="{10A7F1E7-3862-49E6-B811-906BD03073ED}">
      <dgm:prSet/>
      <dgm:spPr/>
      <dgm:t>
        <a:bodyPr/>
        <a:lstStyle/>
        <a:p>
          <a:endParaRPr lang="en-US"/>
        </a:p>
      </dgm:t>
    </dgm:pt>
    <dgm:pt modelId="{7F0A8F56-87E8-4E71-8B22-C2292CE7C995}" type="sibTrans" cxnId="{10A7F1E7-3862-49E6-B811-906BD03073ED}">
      <dgm:prSet/>
      <dgm:spPr/>
      <dgm:t>
        <a:bodyPr/>
        <a:lstStyle/>
        <a:p>
          <a:endParaRPr lang="en-US"/>
        </a:p>
      </dgm:t>
    </dgm:pt>
    <dgm:pt modelId="{520F3B63-B39A-694C-B308-64B716925FB6}" type="pres">
      <dgm:prSet presAssocID="{03356280-7B2D-4221-A8B2-B30DF7934066}" presName="linear" presStyleCnt="0">
        <dgm:presLayoutVars>
          <dgm:animLvl val="lvl"/>
          <dgm:resizeHandles val="exact"/>
        </dgm:presLayoutVars>
      </dgm:prSet>
      <dgm:spPr/>
    </dgm:pt>
    <dgm:pt modelId="{793B41F0-2A85-6B48-8CAA-460878F096B4}" type="pres">
      <dgm:prSet presAssocID="{78EC318A-3A92-4F55-B9C0-E58F14DB0BC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5BBBD97-88C4-EC4C-8AFF-81A45724968A}" type="pres">
      <dgm:prSet presAssocID="{8991672A-D49C-415F-9635-063BCB7BE25B}" presName="spacer" presStyleCnt="0"/>
      <dgm:spPr/>
    </dgm:pt>
    <dgm:pt modelId="{DC050548-59E1-BD4D-B615-368EBBDD8B0F}" type="pres">
      <dgm:prSet presAssocID="{09E959D6-9B89-4441-AC86-6EE184AD4F4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06572A7-4936-4D4B-AEAE-D8D084B46DA6}" type="pres">
      <dgm:prSet presAssocID="{2DA2860F-1378-41C8-8740-7BC4CF3E29F9}" presName="spacer" presStyleCnt="0"/>
      <dgm:spPr/>
    </dgm:pt>
    <dgm:pt modelId="{99842AB2-89D6-3145-9220-9FD9265EE997}" type="pres">
      <dgm:prSet presAssocID="{41FBF739-125D-4E7C-A9A0-BCDE51C85B4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EC27C67-B271-A543-BB26-FE4033967731}" type="pres">
      <dgm:prSet presAssocID="{3C43D758-F676-4C0C-8A91-C91BB6C7B2BC}" presName="spacer" presStyleCnt="0"/>
      <dgm:spPr/>
    </dgm:pt>
    <dgm:pt modelId="{5843568D-9706-3047-B1B4-0982F39BEB54}" type="pres">
      <dgm:prSet presAssocID="{43358C96-8289-4DB6-95D5-CB87122F62C4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2FB802C-E238-49BB-8B66-DC4955A0378E}" srcId="{03356280-7B2D-4221-A8B2-B30DF7934066}" destId="{09E959D6-9B89-4441-AC86-6EE184AD4F45}" srcOrd="1" destOrd="0" parTransId="{07538448-8795-4778-82FB-229FD073A316}" sibTransId="{2DA2860F-1378-41C8-8740-7BC4CF3E29F9}"/>
    <dgm:cxn modelId="{8F4BB031-F7BB-422A-88CE-2C768554FEFD}" srcId="{03356280-7B2D-4221-A8B2-B30DF7934066}" destId="{41FBF739-125D-4E7C-A9A0-BCDE51C85B40}" srcOrd="2" destOrd="0" parTransId="{1DE89D0C-174B-4DB4-BA1A-563E8C396481}" sibTransId="{3C43D758-F676-4C0C-8A91-C91BB6C7B2BC}"/>
    <dgm:cxn modelId="{0409E339-C7D6-2848-B1FB-3C5F4CB59E65}" type="presOf" srcId="{09E959D6-9B89-4441-AC86-6EE184AD4F45}" destId="{DC050548-59E1-BD4D-B615-368EBBDD8B0F}" srcOrd="0" destOrd="0" presId="urn:microsoft.com/office/officeart/2005/8/layout/vList2"/>
    <dgm:cxn modelId="{9842C26F-6469-D04D-94E9-45C47A435872}" type="presOf" srcId="{03356280-7B2D-4221-A8B2-B30DF7934066}" destId="{520F3B63-B39A-694C-B308-64B716925FB6}" srcOrd="0" destOrd="0" presId="urn:microsoft.com/office/officeart/2005/8/layout/vList2"/>
    <dgm:cxn modelId="{89F54082-D9E5-4F01-985B-6E5A8AC7BB23}" srcId="{03356280-7B2D-4221-A8B2-B30DF7934066}" destId="{78EC318A-3A92-4F55-B9C0-E58F14DB0BC8}" srcOrd="0" destOrd="0" parTransId="{7EDEF2F9-E6C2-4448-B597-7AF5AD940E05}" sibTransId="{8991672A-D49C-415F-9635-063BCB7BE25B}"/>
    <dgm:cxn modelId="{73E18287-2F8A-C149-A828-B69748FB9365}" type="presOf" srcId="{78EC318A-3A92-4F55-B9C0-E58F14DB0BC8}" destId="{793B41F0-2A85-6B48-8CAA-460878F096B4}" srcOrd="0" destOrd="0" presId="urn:microsoft.com/office/officeart/2005/8/layout/vList2"/>
    <dgm:cxn modelId="{3C864AA5-A1F5-2345-BC6D-FF00DFC29D8A}" type="presOf" srcId="{41FBF739-125D-4E7C-A9A0-BCDE51C85B40}" destId="{99842AB2-89D6-3145-9220-9FD9265EE997}" srcOrd="0" destOrd="0" presId="urn:microsoft.com/office/officeart/2005/8/layout/vList2"/>
    <dgm:cxn modelId="{D43690DF-05ED-8247-B5EA-1EE104B6C30D}" type="presOf" srcId="{43358C96-8289-4DB6-95D5-CB87122F62C4}" destId="{5843568D-9706-3047-B1B4-0982F39BEB54}" srcOrd="0" destOrd="0" presId="urn:microsoft.com/office/officeart/2005/8/layout/vList2"/>
    <dgm:cxn modelId="{10A7F1E7-3862-49E6-B811-906BD03073ED}" srcId="{03356280-7B2D-4221-A8B2-B30DF7934066}" destId="{43358C96-8289-4DB6-95D5-CB87122F62C4}" srcOrd="3" destOrd="0" parTransId="{66B1EF32-DC98-40FE-AE71-682B4A3B90DE}" sibTransId="{7F0A8F56-87E8-4E71-8B22-C2292CE7C995}"/>
    <dgm:cxn modelId="{4B8F81AE-074B-0C49-A9E8-145B2E3FB412}" type="presParOf" srcId="{520F3B63-B39A-694C-B308-64B716925FB6}" destId="{793B41F0-2A85-6B48-8CAA-460878F096B4}" srcOrd="0" destOrd="0" presId="urn:microsoft.com/office/officeart/2005/8/layout/vList2"/>
    <dgm:cxn modelId="{D2856EAD-FD8F-2744-B2BA-EF068E6A1C04}" type="presParOf" srcId="{520F3B63-B39A-694C-B308-64B716925FB6}" destId="{85BBBD97-88C4-EC4C-8AFF-81A45724968A}" srcOrd="1" destOrd="0" presId="urn:microsoft.com/office/officeart/2005/8/layout/vList2"/>
    <dgm:cxn modelId="{58923F85-9E85-2147-BCAF-9E44DB2F6174}" type="presParOf" srcId="{520F3B63-B39A-694C-B308-64B716925FB6}" destId="{DC050548-59E1-BD4D-B615-368EBBDD8B0F}" srcOrd="2" destOrd="0" presId="urn:microsoft.com/office/officeart/2005/8/layout/vList2"/>
    <dgm:cxn modelId="{2173A3F8-C077-DA49-859A-9163FB053884}" type="presParOf" srcId="{520F3B63-B39A-694C-B308-64B716925FB6}" destId="{A06572A7-4936-4D4B-AEAE-D8D084B46DA6}" srcOrd="3" destOrd="0" presId="urn:microsoft.com/office/officeart/2005/8/layout/vList2"/>
    <dgm:cxn modelId="{935148E2-3687-194A-8ACC-231C0619F576}" type="presParOf" srcId="{520F3B63-B39A-694C-B308-64B716925FB6}" destId="{99842AB2-89D6-3145-9220-9FD9265EE997}" srcOrd="4" destOrd="0" presId="urn:microsoft.com/office/officeart/2005/8/layout/vList2"/>
    <dgm:cxn modelId="{CD38F0EB-DF0A-EB42-8013-AF892B7CEE23}" type="presParOf" srcId="{520F3B63-B39A-694C-B308-64B716925FB6}" destId="{CEC27C67-B271-A543-BB26-FE4033967731}" srcOrd="5" destOrd="0" presId="urn:microsoft.com/office/officeart/2005/8/layout/vList2"/>
    <dgm:cxn modelId="{4E3A4D92-6F55-E840-8DF8-3823E687025C}" type="presParOf" srcId="{520F3B63-B39A-694C-B308-64B716925FB6}" destId="{5843568D-9706-3047-B1B4-0982F39BEB54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D715D6-59A0-6748-BC0C-C9F490C0CA10}">
      <dsp:nvSpPr>
        <dsp:cNvPr id="0" name=""/>
        <dsp:cNvSpPr/>
      </dsp:nvSpPr>
      <dsp:spPr>
        <a:xfrm>
          <a:off x="0" y="511845"/>
          <a:ext cx="2846069" cy="18072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F72865-DE96-9B43-AC13-8AE746908450}">
      <dsp:nvSpPr>
        <dsp:cNvPr id="0" name=""/>
        <dsp:cNvSpPr/>
      </dsp:nvSpPr>
      <dsp:spPr>
        <a:xfrm>
          <a:off x="316230" y="812264"/>
          <a:ext cx="2846069" cy="180725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hu-HU" sz="2100" kern="1200"/>
            <a:t>External difficulties: investments and cost due to old buildings</a:t>
          </a:r>
          <a:endParaRPr lang="en-US" sz="2100" kern="1200"/>
        </a:p>
      </dsp:txBody>
      <dsp:txXfrm>
        <a:off x="369163" y="865197"/>
        <a:ext cx="2740203" cy="1701388"/>
      </dsp:txXfrm>
    </dsp:sp>
    <dsp:sp modelId="{05C31E3B-64ED-504D-BB32-1AEC1ECEAAAA}">
      <dsp:nvSpPr>
        <dsp:cNvPr id="0" name=""/>
        <dsp:cNvSpPr/>
      </dsp:nvSpPr>
      <dsp:spPr>
        <a:xfrm>
          <a:off x="3478530" y="511845"/>
          <a:ext cx="2846069" cy="18072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988BBE-A179-A74D-BFB0-3FA24A42F415}">
      <dsp:nvSpPr>
        <dsp:cNvPr id="0" name=""/>
        <dsp:cNvSpPr/>
      </dsp:nvSpPr>
      <dsp:spPr>
        <a:xfrm>
          <a:off x="3794759" y="812264"/>
          <a:ext cx="2846069" cy="180725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hu-HU" sz="2100" kern="1200"/>
            <a:t>Little influence off managers and staff such as energy issues influenced by the weather</a:t>
          </a:r>
          <a:endParaRPr lang="en-US" sz="2100" kern="1200"/>
        </a:p>
      </dsp:txBody>
      <dsp:txXfrm>
        <a:off x="3847692" y="865197"/>
        <a:ext cx="2740203" cy="1701388"/>
      </dsp:txXfrm>
    </dsp:sp>
    <dsp:sp modelId="{900E6837-E865-0243-A47B-E37F366972D3}">
      <dsp:nvSpPr>
        <dsp:cNvPr id="0" name=""/>
        <dsp:cNvSpPr/>
      </dsp:nvSpPr>
      <dsp:spPr>
        <a:xfrm>
          <a:off x="6957059" y="511845"/>
          <a:ext cx="2846069" cy="18072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76FC7A-4AB3-F044-8867-A34462B75642}">
      <dsp:nvSpPr>
        <dsp:cNvPr id="0" name=""/>
        <dsp:cNvSpPr/>
      </dsp:nvSpPr>
      <dsp:spPr>
        <a:xfrm>
          <a:off x="7273289" y="812264"/>
          <a:ext cx="2846069" cy="180725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hu-HU" sz="2100" kern="1200"/>
            <a:t>Guest behaviour</a:t>
          </a:r>
          <a:endParaRPr lang="en-US" sz="2100" kern="1200"/>
        </a:p>
      </dsp:txBody>
      <dsp:txXfrm>
        <a:off x="7326222" y="865197"/>
        <a:ext cx="2740203" cy="170138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3B41F0-2A85-6B48-8CAA-460878F096B4}">
      <dsp:nvSpPr>
        <dsp:cNvPr id="0" name=""/>
        <dsp:cNvSpPr/>
      </dsp:nvSpPr>
      <dsp:spPr>
        <a:xfrm>
          <a:off x="0" y="101579"/>
          <a:ext cx="5257800" cy="127570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hu-HU" sz="2300" kern="1200"/>
            <a:t>Water consumption</a:t>
          </a:r>
          <a:endParaRPr lang="en-US" sz="2300" kern="1200"/>
        </a:p>
      </dsp:txBody>
      <dsp:txXfrm>
        <a:off x="62275" y="163854"/>
        <a:ext cx="5133250" cy="1151152"/>
      </dsp:txXfrm>
    </dsp:sp>
    <dsp:sp modelId="{DC050548-59E1-BD4D-B615-368EBBDD8B0F}">
      <dsp:nvSpPr>
        <dsp:cNvPr id="0" name=""/>
        <dsp:cNvSpPr/>
      </dsp:nvSpPr>
      <dsp:spPr>
        <a:xfrm>
          <a:off x="0" y="1443521"/>
          <a:ext cx="5257800" cy="1275702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hu-HU" sz="2300" kern="1200"/>
            <a:t>Dangerous waste management</a:t>
          </a:r>
          <a:endParaRPr lang="en-US" sz="2300" kern="1200"/>
        </a:p>
      </dsp:txBody>
      <dsp:txXfrm>
        <a:off x="62275" y="1505796"/>
        <a:ext cx="5133250" cy="1151152"/>
      </dsp:txXfrm>
    </dsp:sp>
    <dsp:sp modelId="{99842AB2-89D6-3145-9220-9FD9265EE997}">
      <dsp:nvSpPr>
        <dsp:cNvPr id="0" name=""/>
        <dsp:cNvSpPr/>
      </dsp:nvSpPr>
      <dsp:spPr>
        <a:xfrm>
          <a:off x="0" y="2785464"/>
          <a:ext cx="5257800" cy="1275702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hu-HU" sz="2300" kern="1200"/>
            <a:t>”Green supplies” can be difficult to obtain from local farmers – higher cost as from the wholsalers</a:t>
          </a:r>
          <a:endParaRPr lang="en-US" sz="2300" kern="1200"/>
        </a:p>
      </dsp:txBody>
      <dsp:txXfrm>
        <a:off x="62275" y="2847739"/>
        <a:ext cx="5133250" cy="1151152"/>
      </dsp:txXfrm>
    </dsp:sp>
    <dsp:sp modelId="{5843568D-9706-3047-B1B4-0982F39BEB54}">
      <dsp:nvSpPr>
        <dsp:cNvPr id="0" name=""/>
        <dsp:cNvSpPr/>
      </dsp:nvSpPr>
      <dsp:spPr>
        <a:xfrm>
          <a:off x="0" y="4127406"/>
          <a:ext cx="5257800" cy="1275702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hu-HU" sz="2300" kern="1200"/>
            <a:t>Hotel staff to receive environmental training </a:t>
          </a:r>
          <a:endParaRPr lang="en-US" sz="2300" kern="1200"/>
        </a:p>
      </dsp:txBody>
      <dsp:txXfrm>
        <a:off x="62275" y="4189681"/>
        <a:ext cx="5133250" cy="11511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ím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28169682-FB7E-8E47-83BD-0A48532F3C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hu-HU"/>
              <a:t>Mintacím szerkesztése</a:t>
            </a:r>
          </a:p>
        </p:txBody>
      </p:sp>
      <p:sp>
        <p:nvSpPr>
          <p:cNvPr id="3" name="Alcím 2">
            <a:extLst>
              <a:ext uri="{FF2B5EF4-FFF2-40B4-BE49-F238E27FC236}">
                <a16:creationId xmlns:a16="http://schemas.microsoft.com/office/drawing/2014/main" id="{54656121-340D-1648-843C-D90A5D34EE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hu-HU"/>
              <a:t>Kattintson ide az alcím mintájának szerkesztéséhez</a:t>
            </a:r>
          </a:p>
        </p:txBody>
      </p:sp>
      <p:sp>
        <p:nvSpPr>
          <p:cNvPr id="4" name="Dátum helye 3">
            <a:extLst>
              <a:ext uri="{FF2B5EF4-FFF2-40B4-BE49-F238E27FC236}">
                <a16:creationId xmlns:a16="http://schemas.microsoft.com/office/drawing/2014/main" id="{9506ACEF-FCDC-834C-91E9-4B2FCF8D3D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5186B-2B69-064B-80A7-2DF3D28ADAA1}" type="datetimeFigureOut">
              <a:rPr lang="hu-HU" smtClean="0"/>
              <a:t>2020. 08. 01.</a:t>
            </a:fld>
            <a:endParaRPr lang="hu-HU"/>
          </a:p>
        </p:txBody>
      </p:sp>
      <p:sp>
        <p:nvSpPr>
          <p:cNvPr id="5" name="Élőláb helye 4">
            <a:extLst>
              <a:ext uri="{FF2B5EF4-FFF2-40B4-BE49-F238E27FC236}">
                <a16:creationId xmlns:a16="http://schemas.microsoft.com/office/drawing/2014/main" id="{7F2A3DF3-B1D8-BA42-BFA9-3754000CE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6" name="Dia számának helye 5">
            <a:extLst>
              <a:ext uri="{FF2B5EF4-FFF2-40B4-BE49-F238E27FC236}">
                <a16:creationId xmlns:a16="http://schemas.microsoft.com/office/drawing/2014/main" id="{58A28AF0-97A9-5D4B-AAF4-4581DFFBEC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9E533A-83C5-D345-BF37-C6B8C9D2893E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12441489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ím és tartal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40890DDA-CE85-5D4E-ABFC-C13C3B518E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/>
              <a:t>Mintacím szerkesztése</a:t>
            </a:r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E7CE8568-C3BB-064B-A8F7-A810537345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4" name="Dátum helye 3">
            <a:extLst>
              <a:ext uri="{FF2B5EF4-FFF2-40B4-BE49-F238E27FC236}">
                <a16:creationId xmlns:a16="http://schemas.microsoft.com/office/drawing/2014/main" id="{3575E1AB-9DC8-1D4A-8F83-2D78D5F6FA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5186B-2B69-064B-80A7-2DF3D28ADAA1}" type="datetimeFigureOut">
              <a:rPr lang="hu-HU" smtClean="0"/>
              <a:t>2020. 08. 01.</a:t>
            </a:fld>
            <a:endParaRPr lang="hu-HU"/>
          </a:p>
        </p:txBody>
      </p:sp>
      <p:sp>
        <p:nvSpPr>
          <p:cNvPr id="5" name="Élőláb helye 4">
            <a:extLst>
              <a:ext uri="{FF2B5EF4-FFF2-40B4-BE49-F238E27FC236}">
                <a16:creationId xmlns:a16="http://schemas.microsoft.com/office/drawing/2014/main" id="{4308FC02-12C2-B34D-ADF7-BE9E161DB2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6" name="Dia számának helye 5">
            <a:extLst>
              <a:ext uri="{FF2B5EF4-FFF2-40B4-BE49-F238E27FC236}">
                <a16:creationId xmlns:a16="http://schemas.microsoft.com/office/drawing/2014/main" id="{23D78EF6-D670-9D40-A968-900B68A50D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9E533A-83C5-D345-BF37-C6B8C9D2893E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30496719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zakaszfejlé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20960708-D92D-1C43-8BA7-726F2708AA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hu-HU"/>
              <a:t>Mintacím szerkesztése</a:t>
            </a:r>
          </a:p>
        </p:txBody>
      </p:sp>
      <p:sp>
        <p:nvSpPr>
          <p:cNvPr id="3" name="Szöveg helye 2">
            <a:extLst>
              <a:ext uri="{FF2B5EF4-FFF2-40B4-BE49-F238E27FC236}">
                <a16:creationId xmlns:a16="http://schemas.microsoft.com/office/drawing/2014/main" id="{7C828FCA-622D-104D-8836-27D7AA61CD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4" name="Dátum helye 3">
            <a:extLst>
              <a:ext uri="{FF2B5EF4-FFF2-40B4-BE49-F238E27FC236}">
                <a16:creationId xmlns:a16="http://schemas.microsoft.com/office/drawing/2014/main" id="{6D370C16-6090-724C-BEF6-6F2C8E2A13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5186B-2B69-064B-80A7-2DF3D28ADAA1}" type="datetimeFigureOut">
              <a:rPr lang="hu-HU" smtClean="0"/>
              <a:t>2020. 08. 01.</a:t>
            </a:fld>
            <a:endParaRPr lang="hu-HU"/>
          </a:p>
        </p:txBody>
      </p:sp>
      <p:sp>
        <p:nvSpPr>
          <p:cNvPr id="5" name="Élőláb helye 4">
            <a:extLst>
              <a:ext uri="{FF2B5EF4-FFF2-40B4-BE49-F238E27FC236}">
                <a16:creationId xmlns:a16="http://schemas.microsoft.com/office/drawing/2014/main" id="{165BB1D0-6573-4F4D-AF15-46C3EC5654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6" name="Dia számának helye 5">
            <a:extLst>
              <a:ext uri="{FF2B5EF4-FFF2-40B4-BE49-F238E27FC236}">
                <a16:creationId xmlns:a16="http://schemas.microsoft.com/office/drawing/2014/main" id="{A529F12E-D4C9-B449-8A57-823D406CA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9E533A-83C5-D345-BF37-C6B8C9D2893E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42442033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2 tartalomrész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F6CE531B-2E2D-364C-9984-71A3210723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/>
              <a:t>Mintacím szerkesztése</a:t>
            </a:r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720C5CBF-3ABE-8940-8CD3-66CA11D833D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4" name="Tartalom helye 3">
            <a:extLst>
              <a:ext uri="{FF2B5EF4-FFF2-40B4-BE49-F238E27FC236}">
                <a16:creationId xmlns:a16="http://schemas.microsoft.com/office/drawing/2014/main" id="{6C4A795C-72A3-CE40-976A-A01688B4476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5" name="Dátum helye 4">
            <a:extLst>
              <a:ext uri="{FF2B5EF4-FFF2-40B4-BE49-F238E27FC236}">
                <a16:creationId xmlns:a16="http://schemas.microsoft.com/office/drawing/2014/main" id="{2B9D23E7-56D1-8C40-B221-E86BB2CA8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5186B-2B69-064B-80A7-2DF3D28ADAA1}" type="datetimeFigureOut">
              <a:rPr lang="hu-HU" smtClean="0"/>
              <a:t>2020. 08. 01.</a:t>
            </a:fld>
            <a:endParaRPr lang="hu-HU"/>
          </a:p>
        </p:txBody>
      </p:sp>
      <p:sp>
        <p:nvSpPr>
          <p:cNvPr id="6" name="Élőláb helye 5">
            <a:extLst>
              <a:ext uri="{FF2B5EF4-FFF2-40B4-BE49-F238E27FC236}">
                <a16:creationId xmlns:a16="http://schemas.microsoft.com/office/drawing/2014/main" id="{8FCE45CF-A131-1046-BFA3-16852E4767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7" name="Dia számának helye 6">
            <a:extLst>
              <a:ext uri="{FF2B5EF4-FFF2-40B4-BE49-F238E27FC236}">
                <a16:creationId xmlns:a16="http://schemas.microsoft.com/office/drawing/2014/main" id="{7928DE85-90E9-6C45-BB09-08BF264097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9E533A-83C5-D345-BF37-C6B8C9D2893E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566297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Összehasonlítá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BECB0FD1-24D7-504B-998A-55F1892B62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hu-HU"/>
              <a:t>Mintacím szerkesztése</a:t>
            </a:r>
          </a:p>
        </p:txBody>
      </p:sp>
      <p:sp>
        <p:nvSpPr>
          <p:cNvPr id="3" name="Szöveg helye 2">
            <a:extLst>
              <a:ext uri="{FF2B5EF4-FFF2-40B4-BE49-F238E27FC236}">
                <a16:creationId xmlns:a16="http://schemas.microsoft.com/office/drawing/2014/main" id="{DBA1DC3C-49BA-A443-97E9-1481E938CB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4" name="Tartalom helye 3">
            <a:extLst>
              <a:ext uri="{FF2B5EF4-FFF2-40B4-BE49-F238E27FC236}">
                <a16:creationId xmlns:a16="http://schemas.microsoft.com/office/drawing/2014/main" id="{B6B0AC31-B352-8444-BAC5-E174367A82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5" name="Szöveg helye 4">
            <a:extLst>
              <a:ext uri="{FF2B5EF4-FFF2-40B4-BE49-F238E27FC236}">
                <a16:creationId xmlns:a16="http://schemas.microsoft.com/office/drawing/2014/main" id="{2CB7C04F-3942-114C-84A9-F423F4BFDB1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6" name="Tartalom helye 5">
            <a:extLst>
              <a:ext uri="{FF2B5EF4-FFF2-40B4-BE49-F238E27FC236}">
                <a16:creationId xmlns:a16="http://schemas.microsoft.com/office/drawing/2014/main" id="{43A51D1A-C35A-3440-AF15-81E99D98D49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7" name="Dátum helye 6">
            <a:extLst>
              <a:ext uri="{FF2B5EF4-FFF2-40B4-BE49-F238E27FC236}">
                <a16:creationId xmlns:a16="http://schemas.microsoft.com/office/drawing/2014/main" id="{CBFF1163-A4A2-9146-A3FB-A9FF33B357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5186B-2B69-064B-80A7-2DF3D28ADAA1}" type="datetimeFigureOut">
              <a:rPr lang="hu-HU" smtClean="0"/>
              <a:t>2020. 08. 01.</a:t>
            </a:fld>
            <a:endParaRPr lang="hu-HU"/>
          </a:p>
        </p:txBody>
      </p:sp>
      <p:sp>
        <p:nvSpPr>
          <p:cNvPr id="8" name="Élőláb helye 7">
            <a:extLst>
              <a:ext uri="{FF2B5EF4-FFF2-40B4-BE49-F238E27FC236}">
                <a16:creationId xmlns:a16="http://schemas.microsoft.com/office/drawing/2014/main" id="{9E0213F0-B11B-734C-A3B7-C36B767810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9" name="Dia számának helye 8">
            <a:extLst>
              <a:ext uri="{FF2B5EF4-FFF2-40B4-BE49-F238E27FC236}">
                <a16:creationId xmlns:a16="http://schemas.microsoft.com/office/drawing/2014/main" id="{EE1BB4F9-CBE6-BC4A-95C8-42964B893C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9E533A-83C5-D345-BF37-C6B8C9D2893E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5769165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Csak cí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C25334D8-29CD-EB44-97A4-098ABC17DD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/>
              <a:t>Mintacím szerkesztése</a:t>
            </a:r>
          </a:p>
        </p:txBody>
      </p:sp>
      <p:sp>
        <p:nvSpPr>
          <p:cNvPr id="3" name="Dátum helye 2">
            <a:extLst>
              <a:ext uri="{FF2B5EF4-FFF2-40B4-BE49-F238E27FC236}">
                <a16:creationId xmlns:a16="http://schemas.microsoft.com/office/drawing/2014/main" id="{84C92A5E-72C7-FB45-92DA-E3CBCA1EAB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5186B-2B69-064B-80A7-2DF3D28ADAA1}" type="datetimeFigureOut">
              <a:rPr lang="hu-HU" smtClean="0"/>
              <a:t>2020. 08. 01.</a:t>
            </a:fld>
            <a:endParaRPr lang="hu-HU"/>
          </a:p>
        </p:txBody>
      </p:sp>
      <p:sp>
        <p:nvSpPr>
          <p:cNvPr id="4" name="Élőláb helye 3">
            <a:extLst>
              <a:ext uri="{FF2B5EF4-FFF2-40B4-BE49-F238E27FC236}">
                <a16:creationId xmlns:a16="http://schemas.microsoft.com/office/drawing/2014/main" id="{8F03023B-7F8C-0943-9E90-CACEDF69A8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5" name="Dia számának helye 4">
            <a:extLst>
              <a:ext uri="{FF2B5EF4-FFF2-40B4-BE49-F238E27FC236}">
                <a16:creationId xmlns:a16="http://schemas.microsoft.com/office/drawing/2014/main" id="{2627569A-BBCE-FB43-8CC4-FAB16B239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9E533A-83C5-D345-BF37-C6B8C9D2893E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33163692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Ü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átum helye 1">
            <a:extLst>
              <a:ext uri="{FF2B5EF4-FFF2-40B4-BE49-F238E27FC236}">
                <a16:creationId xmlns:a16="http://schemas.microsoft.com/office/drawing/2014/main" id="{A10748E8-5077-2444-944B-F04A35F69E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5186B-2B69-064B-80A7-2DF3D28ADAA1}" type="datetimeFigureOut">
              <a:rPr lang="hu-HU" smtClean="0"/>
              <a:t>2020. 08. 01.</a:t>
            </a:fld>
            <a:endParaRPr lang="hu-HU"/>
          </a:p>
        </p:txBody>
      </p:sp>
      <p:sp>
        <p:nvSpPr>
          <p:cNvPr id="3" name="Élőláb helye 2">
            <a:extLst>
              <a:ext uri="{FF2B5EF4-FFF2-40B4-BE49-F238E27FC236}">
                <a16:creationId xmlns:a16="http://schemas.microsoft.com/office/drawing/2014/main" id="{0FA5C176-772D-D142-961B-82FD222333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4" name="Dia számának helye 3">
            <a:extLst>
              <a:ext uri="{FF2B5EF4-FFF2-40B4-BE49-F238E27FC236}">
                <a16:creationId xmlns:a16="http://schemas.microsoft.com/office/drawing/2014/main" id="{990FAB99-B211-9648-95F7-C66ECC21F5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9E533A-83C5-D345-BF37-C6B8C9D2893E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29580892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Tartalomrész képaláíráss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30213646-CDFB-0341-95DC-4C1428E2FE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hu-HU"/>
              <a:t>Mintacím szerkesztése</a:t>
            </a:r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56B3639B-CDDB-C64D-967B-8E741B1379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4" name="Szöveg helye 3">
            <a:extLst>
              <a:ext uri="{FF2B5EF4-FFF2-40B4-BE49-F238E27FC236}">
                <a16:creationId xmlns:a16="http://schemas.microsoft.com/office/drawing/2014/main" id="{4600446C-3E93-6249-8985-47E5EFDFA63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5" name="Dátum helye 4">
            <a:extLst>
              <a:ext uri="{FF2B5EF4-FFF2-40B4-BE49-F238E27FC236}">
                <a16:creationId xmlns:a16="http://schemas.microsoft.com/office/drawing/2014/main" id="{B520ABA1-F7BA-5241-9226-2665DE9F19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5186B-2B69-064B-80A7-2DF3D28ADAA1}" type="datetimeFigureOut">
              <a:rPr lang="hu-HU" smtClean="0"/>
              <a:t>2020. 08. 01.</a:t>
            </a:fld>
            <a:endParaRPr lang="hu-HU"/>
          </a:p>
        </p:txBody>
      </p:sp>
      <p:sp>
        <p:nvSpPr>
          <p:cNvPr id="6" name="Élőláb helye 5">
            <a:extLst>
              <a:ext uri="{FF2B5EF4-FFF2-40B4-BE49-F238E27FC236}">
                <a16:creationId xmlns:a16="http://schemas.microsoft.com/office/drawing/2014/main" id="{53A03135-5FD6-714A-A2B3-DAD4429D7F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7" name="Dia számának helye 6">
            <a:extLst>
              <a:ext uri="{FF2B5EF4-FFF2-40B4-BE49-F238E27FC236}">
                <a16:creationId xmlns:a16="http://schemas.microsoft.com/office/drawing/2014/main" id="{F6906428-071C-CF4E-8B95-9F7A8B9231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9E533A-83C5-D345-BF37-C6B8C9D2893E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18525319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Kép képaláíráss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1E06144F-8536-2440-B558-03EDA7CC81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hu-HU"/>
              <a:t>Mintacím szerkesztése</a:t>
            </a:r>
          </a:p>
        </p:txBody>
      </p:sp>
      <p:sp>
        <p:nvSpPr>
          <p:cNvPr id="3" name="Kép helye 2">
            <a:extLst>
              <a:ext uri="{FF2B5EF4-FFF2-40B4-BE49-F238E27FC236}">
                <a16:creationId xmlns:a16="http://schemas.microsoft.com/office/drawing/2014/main" id="{9FF60753-2970-8D4A-848E-E25B3B00646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hu-HU"/>
          </a:p>
        </p:txBody>
      </p:sp>
      <p:sp>
        <p:nvSpPr>
          <p:cNvPr id="4" name="Szöveg helye 3">
            <a:extLst>
              <a:ext uri="{FF2B5EF4-FFF2-40B4-BE49-F238E27FC236}">
                <a16:creationId xmlns:a16="http://schemas.microsoft.com/office/drawing/2014/main" id="{4C1BB671-BA0C-494A-BF00-6F350A8857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5" name="Dátum helye 4">
            <a:extLst>
              <a:ext uri="{FF2B5EF4-FFF2-40B4-BE49-F238E27FC236}">
                <a16:creationId xmlns:a16="http://schemas.microsoft.com/office/drawing/2014/main" id="{115D69BD-3A2F-1E48-9E6E-D3213D0635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5186B-2B69-064B-80A7-2DF3D28ADAA1}" type="datetimeFigureOut">
              <a:rPr lang="hu-HU" smtClean="0"/>
              <a:t>2020. 08. 01.</a:t>
            </a:fld>
            <a:endParaRPr lang="hu-HU"/>
          </a:p>
        </p:txBody>
      </p:sp>
      <p:sp>
        <p:nvSpPr>
          <p:cNvPr id="6" name="Élőláb helye 5">
            <a:extLst>
              <a:ext uri="{FF2B5EF4-FFF2-40B4-BE49-F238E27FC236}">
                <a16:creationId xmlns:a16="http://schemas.microsoft.com/office/drawing/2014/main" id="{CCA6BB55-27AE-8A4B-A641-F8B32B201C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7" name="Dia számának helye 6">
            <a:extLst>
              <a:ext uri="{FF2B5EF4-FFF2-40B4-BE49-F238E27FC236}">
                <a16:creationId xmlns:a16="http://schemas.microsoft.com/office/drawing/2014/main" id="{3E6614CC-FDD1-4644-B9B0-69B872B0E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9E533A-83C5-D345-BF37-C6B8C9D2893E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13030047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Cím és függőleges szöv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61F76A47-8210-0145-A3AA-279E8EF20A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/>
              <a:t>Mintacím szerkesztése</a:t>
            </a:r>
          </a:p>
        </p:txBody>
      </p:sp>
      <p:sp>
        <p:nvSpPr>
          <p:cNvPr id="3" name="Függőleges szöveg helye 2">
            <a:extLst>
              <a:ext uri="{FF2B5EF4-FFF2-40B4-BE49-F238E27FC236}">
                <a16:creationId xmlns:a16="http://schemas.microsoft.com/office/drawing/2014/main" id="{61A503BB-DBDE-B749-BFEF-8EDFA85504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4" name="Dátum helye 3">
            <a:extLst>
              <a:ext uri="{FF2B5EF4-FFF2-40B4-BE49-F238E27FC236}">
                <a16:creationId xmlns:a16="http://schemas.microsoft.com/office/drawing/2014/main" id="{4F57EC96-5373-6D45-BAC6-29F75A6B09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5186B-2B69-064B-80A7-2DF3D28ADAA1}" type="datetimeFigureOut">
              <a:rPr lang="hu-HU" smtClean="0"/>
              <a:t>2020. 08. 01.</a:t>
            </a:fld>
            <a:endParaRPr lang="hu-HU"/>
          </a:p>
        </p:txBody>
      </p:sp>
      <p:sp>
        <p:nvSpPr>
          <p:cNvPr id="5" name="Élőláb helye 4">
            <a:extLst>
              <a:ext uri="{FF2B5EF4-FFF2-40B4-BE49-F238E27FC236}">
                <a16:creationId xmlns:a16="http://schemas.microsoft.com/office/drawing/2014/main" id="{3650FA9B-0726-104B-B366-B050875EF7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6" name="Dia számának helye 5">
            <a:extLst>
              <a:ext uri="{FF2B5EF4-FFF2-40B4-BE49-F238E27FC236}">
                <a16:creationId xmlns:a16="http://schemas.microsoft.com/office/drawing/2014/main" id="{781CE4DC-E145-BC49-A932-E436CE9393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9E533A-83C5-D345-BF37-C6B8C9D2893E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41250205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Függőleges cím és szöv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üggőleges cím 1">
            <a:extLst>
              <a:ext uri="{FF2B5EF4-FFF2-40B4-BE49-F238E27FC236}">
                <a16:creationId xmlns:a16="http://schemas.microsoft.com/office/drawing/2014/main" id="{3782BF80-1BAA-2A4E-8F93-C5DB6F206BD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hu-HU"/>
              <a:t>Mintacím szerkesztése</a:t>
            </a:r>
          </a:p>
        </p:txBody>
      </p:sp>
      <p:sp>
        <p:nvSpPr>
          <p:cNvPr id="3" name="Függőleges szöveg helye 2">
            <a:extLst>
              <a:ext uri="{FF2B5EF4-FFF2-40B4-BE49-F238E27FC236}">
                <a16:creationId xmlns:a16="http://schemas.microsoft.com/office/drawing/2014/main" id="{C9F08620-2F4C-1743-9A8D-338E619A037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4" name="Dátum helye 3">
            <a:extLst>
              <a:ext uri="{FF2B5EF4-FFF2-40B4-BE49-F238E27FC236}">
                <a16:creationId xmlns:a16="http://schemas.microsoft.com/office/drawing/2014/main" id="{AD4638A0-587E-0F44-B4EA-327C6F91BE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5186B-2B69-064B-80A7-2DF3D28ADAA1}" type="datetimeFigureOut">
              <a:rPr lang="hu-HU" smtClean="0"/>
              <a:t>2020. 08. 01.</a:t>
            </a:fld>
            <a:endParaRPr lang="hu-HU"/>
          </a:p>
        </p:txBody>
      </p:sp>
      <p:sp>
        <p:nvSpPr>
          <p:cNvPr id="5" name="Élőláb helye 4">
            <a:extLst>
              <a:ext uri="{FF2B5EF4-FFF2-40B4-BE49-F238E27FC236}">
                <a16:creationId xmlns:a16="http://schemas.microsoft.com/office/drawing/2014/main" id="{34CCD2FE-6D16-4847-8562-54D038FFF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6" name="Dia számának helye 5">
            <a:extLst>
              <a:ext uri="{FF2B5EF4-FFF2-40B4-BE49-F238E27FC236}">
                <a16:creationId xmlns:a16="http://schemas.microsoft.com/office/drawing/2014/main" id="{2A2E197F-2BCF-DF42-8FC8-A2B76DAE50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9E533A-83C5-D345-BF37-C6B8C9D2893E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37603813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helye 1">
            <a:extLst>
              <a:ext uri="{FF2B5EF4-FFF2-40B4-BE49-F238E27FC236}">
                <a16:creationId xmlns:a16="http://schemas.microsoft.com/office/drawing/2014/main" id="{68B6DEA9-041E-8B41-83CF-7FB67C5C3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hu-HU"/>
              <a:t>Mintacím szerkesztése</a:t>
            </a:r>
          </a:p>
        </p:txBody>
      </p:sp>
      <p:sp>
        <p:nvSpPr>
          <p:cNvPr id="3" name="Szöveg helye 2">
            <a:extLst>
              <a:ext uri="{FF2B5EF4-FFF2-40B4-BE49-F238E27FC236}">
                <a16:creationId xmlns:a16="http://schemas.microsoft.com/office/drawing/2014/main" id="{AA02C9D9-A6D1-524C-9942-55301822E9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4" name="Dátum helye 3">
            <a:extLst>
              <a:ext uri="{FF2B5EF4-FFF2-40B4-BE49-F238E27FC236}">
                <a16:creationId xmlns:a16="http://schemas.microsoft.com/office/drawing/2014/main" id="{A7B8AC5E-2F98-214A-940C-888B8979A1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B5186B-2B69-064B-80A7-2DF3D28ADAA1}" type="datetimeFigureOut">
              <a:rPr lang="hu-HU" smtClean="0"/>
              <a:t>2020. 08. 01.</a:t>
            </a:fld>
            <a:endParaRPr lang="hu-HU"/>
          </a:p>
        </p:txBody>
      </p:sp>
      <p:sp>
        <p:nvSpPr>
          <p:cNvPr id="5" name="Élőláb helye 4">
            <a:extLst>
              <a:ext uri="{FF2B5EF4-FFF2-40B4-BE49-F238E27FC236}">
                <a16:creationId xmlns:a16="http://schemas.microsoft.com/office/drawing/2014/main" id="{8BB17B32-BC11-BE4F-98FB-B8B0EC1C71C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hu-HU"/>
          </a:p>
        </p:txBody>
      </p:sp>
      <p:sp>
        <p:nvSpPr>
          <p:cNvPr id="6" name="Dia számának helye 5">
            <a:extLst>
              <a:ext uri="{FF2B5EF4-FFF2-40B4-BE49-F238E27FC236}">
                <a16:creationId xmlns:a16="http://schemas.microsoft.com/office/drawing/2014/main" id="{4F660EA1-658D-A94B-A664-F60099879C1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9E533A-83C5-D345-BF37-C6B8C9D2893E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9791349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hu-H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1DB272A2-27EA-014A-AB42-F462776F58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38600" y="1939159"/>
            <a:ext cx="7644627" cy="2751086"/>
          </a:xfrm>
        </p:spPr>
        <p:txBody>
          <a:bodyPr>
            <a:normAutofit/>
          </a:bodyPr>
          <a:lstStyle/>
          <a:p>
            <a:pPr algn="r"/>
            <a:r>
              <a:rPr lang="hu-HU" i="1" dirty="0"/>
              <a:t> </a:t>
            </a:r>
            <a:r>
              <a:rPr lang="en-GB" i="1" dirty="0"/>
              <a:t>SUSTAINABLE DEVELOPMENT IN HUNGARIAN TOURISM </a:t>
            </a:r>
            <a:endParaRPr lang="hu-HU"/>
          </a:p>
        </p:txBody>
      </p:sp>
      <p:sp>
        <p:nvSpPr>
          <p:cNvPr id="3" name="Alcím 2">
            <a:extLst>
              <a:ext uri="{FF2B5EF4-FFF2-40B4-BE49-F238E27FC236}">
                <a16:creationId xmlns:a16="http://schemas.microsoft.com/office/drawing/2014/main" id="{F2A7CC91-F5F1-D04F-ADC5-37A3055D6A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38600" y="4782320"/>
            <a:ext cx="7644627" cy="1329443"/>
          </a:xfrm>
        </p:spPr>
        <p:txBody>
          <a:bodyPr>
            <a:normAutofit/>
          </a:bodyPr>
          <a:lstStyle/>
          <a:p>
            <a:pPr algn="r"/>
            <a:r>
              <a:rPr lang="en-GB" i="1" dirty="0"/>
              <a:t> Sustainability and environmental protection in the hotel industry</a:t>
            </a:r>
            <a:endParaRPr lang="hu-HU"/>
          </a:p>
          <a:p>
            <a:pPr algn="r"/>
            <a:r>
              <a:rPr lang="en-GB" i="1" dirty="0"/>
              <a:t> </a:t>
            </a:r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5455454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19E458C2-829F-2D4D-8632-74CAE5BC49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hu-HU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8362D60F-177D-314F-8073-88AB52D85E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Environmental degradation and global climate change have been at the forefront of global issues that have been the focus of scientific and everyday attention for decades.</a:t>
            </a:r>
            <a:r>
              <a:rPr lang="hu-HU" dirty="0">
                <a:effectLst/>
              </a:rPr>
              <a:t> </a:t>
            </a:r>
          </a:p>
          <a:p>
            <a:r>
              <a:rPr lang="hu-HU" dirty="0" err="1"/>
              <a:t>Climate</a:t>
            </a:r>
            <a:r>
              <a:rPr lang="hu-HU" dirty="0"/>
              <a:t> </a:t>
            </a:r>
            <a:r>
              <a:rPr lang="hu-HU" dirty="0" err="1"/>
              <a:t>change</a:t>
            </a:r>
            <a:r>
              <a:rPr lang="hu-HU" dirty="0"/>
              <a:t> </a:t>
            </a:r>
            <a:r>
              <a:rPr lang="hu-HU" dirty="0" err="1"/>
              <a:t>requires</a:t>
            </a:r>
            <a:r>
              <a:rPr lang="hu-HU" dirty="0"/>
              <a:t> </a:t>
            </a:r>
            <a:r>
              <a:rPr lang="hu-HU" dirty="0" err="1"/>
              <a:t>global</a:t>
            </a:r>
            <a:r>
              <a:rPr lang="hu-HU" dirty="0"/>
              <a:t> </a:t>
            </a:r>
            <a:r>
              <a:rPr lang="hu-HU" dirty="0" err="1"/>
              <a:t>action</a:t>
            </a:r>
            <a:endParaRPr lang="hu-HU" dirty="0"/>
          </a:p>
          <a:p>
            <a:r>
              <a:rPr lang="hu-HU" dirty="0" err="1"/>
              <a:t>Tourism</a:t>
            </a:r>
            <a:r>
              <a:rPr lang="hu-HU" dirty="0"/>
              <a:t> </a:t>
            </a:r>
            <a:r>
              <a:rPr lang="hu-HU" dirty="0" err="1"/>
              <a:t>as</a:t>
            </a:r>
            <a:r>
              <a:rPr lang="hu-HU" dirty="0"/>
              <a:t> a </a:t>
            </a:r>
            <a:r>
              <a:rPr lang="hu-HU" dirty="0" err="1"/>
              <a:t>mass</a:t>
            </a:r>
            <a:r>
              <a:rPr lang="hu-HU" dirty="0"/>
              <a:t> </a:t>
            </a:r>
            <a:r>
              <a:rPr lang="hu-HU" dirty="0" err="1"/>
              <a:t>phenomenon</a:t>
            </a:r>
            <a:r>
              <a:rPr lang="hu-HU" dirty="0"/>
              <a:t> – </a:t>
            </a:r>
            <a:r>
              <a:rPr lang="hu-HU" dirty="0" err="1"/>
              <a:t>its</a:t>
            </a:r>
            <a:r>
              <a:rPr lang="hu-HU" dirty="0"/>
              <a:t> </a:t>
            </a:r>
            <a:r>
              <a:rPr lang="hu-HU" dirty="0" err="1"/>
              <a:t>effects</a:t>
            </a:r>
            <a:r>
              <a:rPr lang="hu-HU" dirty="0"/>
              <a:t> </a:t>
            </a:r>
            <a:r>
              <a:rPr lang="hu-HU" dirty="0" err="1"/>
              <a:t>are</a:t>
            </a:r>
            <a:r>
              <a:rPr lang="hu-HU" dirty="0"/>
              <a:t> </a:t>
            </a:r>
            <a:r>
              <a:rPr lang="hu-HU" dirty="0" err="1"/>
              <a:t>global</a:t>
            </a:r>
            <a:r>
              <a:rPr lang="hu-HU" dirty="0"/>
              <a:t>, </a:t>
            </a:r>
            <a:r>
              <a:rPr lang="hu-HU" dirty="0" err="1"/>
              <a:t>therefore</a:t>
            </a:r>
            <a:r>
              <a:rPr lang="hu-HU" dirty="0"/>
              <a:t> </a:t>
            </a:r>
            <a:r>
              <a:rPr lang="hu-HU" dirty="0" err="1"/>
              <a:t>its</a:t>
            </a:r>
            <a:r>
              <a:rPr lang="hu-HU" dirty="0"/>
              <a:t> </a:t>
            </a:r>
            <a:r>
              <a:rPr lang="hu-HU" dirty="0" err="1"/>
              <a:t>responsibility</a:t>
            </a:r>
            <a:r>
              <a:rPr lang="hu-HU" dirty="0"/>
              <a:t> is </a:t>
            </a:r>
            <a:r>
              <a:rPr lang="hu-HU" dirty="0" err="1"/>
              <a:t>extensive</a:t>
            </a:r>
            <a:endParaRPr lang="hu-HU" dirty="0"/>
          </a:p>
          <a:p>
            <a:endParaRPr lang="hu-HU" dirty="0"/>
          </a:p>
        </p:txBody>
      </p:sp>
    </p:spTree>
    <p:extLst>
      <p:ext uri="{BB962C8B-B14F-4D97-AF65-F5344CB8AC3E}">
        <p14:creationId xmlns:p14="http://schemas.microsoft.com/office/powerpoint/2010/main" val="3758452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5BDC34F8-E2A4-AB4F-9D8B-F1EB9CDA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hu-HU">
                <a:solidFill>
                  <a:srgbClr val="FFFFFF"/>
                </a:solidFill>
              </a:rPr>
              <a:t>Literature Review</a:t>
            </a:r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0493CFEF-E50E-B345-B64D-377B167D8F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GB" sz="2000" b="1"/>
              <a:t>Brundtland Report of 1987</a:t>
            </a:r>
            <a:r>
              <a:rPr lang="en-GB" sz="2000"/>
              <a:t> </a:t>
            </a:r>
            <a:r>
              <a:rPr lang="en-GB" sz="2000" b="1"/>
              <a:t>(Our Common Future, 1987)</a:t>
            </a:r>
            <a:r>
              <a:rPr lang="hu-HU" sz="2000">
                <a:effectLst/>
              </a:rPr>
              <a:t> - </a:t>
            </a:r>
            <a:r>
              <a:rPr lang="en-GB" sz="2000"/>
              <a:t>defining sustainable development and outlining the potential of future generations.</a:t>
            </a:r>
            <a:r>
              <a:rPr lang="hu-HU" sz="2000">
                <a:effectLst/>
              </a:rPr>
              <a:t> </a:t>
            </a:r>
          </a:p>
          <a:p>
            <a:r>
              <a:rPr lang="en-GB" sz="2000" b="1"/>
              <a:t>Boers, H. - Bosch, M. (1994)</a:t>
            </a:r>
            <a:r>
              <a:rPr lang="en-GB" sz="2000"/>
              <a:t> – the authors evaluate the high energy and water consumptions by the hotels and they highlight the space requirements of hotels and critically evaluate their impact on landscape change. </a:t>
            </a:r>
            <a:endParaRPr lang="hu-HU" sz="2000"/>
          </a:p>
          <a:p>
            <a:r>
              <a:rPr lang="en-GB" sz="2000"/>
              <a:t> </a:t>
            </a:r>
            <a:r>
              <a:rPr lang="en-GB" sz="2000" b="1"/>
              <a:t>Middleton, T. C. V. - Hawkins, R. (1998)</a:t>
            </a:r>
            <a:r>
              <a:rPr lang="en-GB" sz="2000"/>
              <a:t> – summary of the environmental impacts of the accommodation</a:t>
            </a:r>
            <a:endParaRPr lang="hu-HU" sz="2000"/>
          </a:p>
          <a:p>
            <a:endParaRPr lang="hu-HU" sz="2000"/>
          </a:p>
        </p:txBody>
      </p:sp>
    </p:spTree>
    <p:extLst>
      <p:ext uri="{BB962C8B-B14F-4D97-AF65-F5344CB8AC3E}">
        <p14:creationId xmlns:p14="http://schemas.microsoft.com/office/powerpoint/2010/main" val="1147439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8CD72133-E96E-2F4D-9DB4-EAC26778AE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767" y="1188637"/>
            <a:ext cx="2988234" cy="4480726"/>
          </a:xfrm>
        </p:spPr>
        <p:txBody>
          <a:bodyPr>
            <a:normAutofit/>
          </a:bodyPr>
          <a:lstStyle/>
          <a:p>
            <a:pPr algn="r"/>
            <a:r>
              <a:rPr lang="hu-HU" sz="3600"/>
              <a:t>Sustainable Hospitality Development</a:t>
            </a:r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CE214D99-3385-9841-A312-9039E88839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260" y="1648870"/>
            <a:ext cx="4702848" cy="3560260"/>
          </a:xfrm>
        </p:spPr>
        <p:txBody>
          <a:bodyPr anchor="ctr">
            <a:normAutofit/>
          </a:bodyPr>
          <a:lstStyle/>
          <a:p>
            <a:r>
              <a:rPr lang="en-GB" sz="2200"/>
              <a:t>World Travel and Tourism Council's 1996 environmental program</a:t>
            </a:r>
            <a:r>
              <a:rPr lang="hu-HU" sz="2200">
                <a:effectLst/>
              </a:rPr>
              <a:t> – hotels commit themselves to social responsibility</a:t>
            </a:r>
          </a:p>
          <a:p>
            <a:endParaRPr lang="hu-HU" sz="2200"/>
          </a:p>
          <a:p>
            <a:r>
              <a:rPr lang="hu-HU" sz="2200"/>
              <a:t>Accor Hotels and Intercontinental – first major companies to dedicate to the principles of sustainability along with the Marriott and Hilton</a:t>
            </a:r>
          </a:p>
          <a:p>
            <a:endParaRPr lang="hu-HU" sz="2200"/>
          </a:p>
          <a:p>
            <a:pPr marL="0" indent="0">
              <a:buNone/>
            </a:pPr>
            <a:endParaRPr lang="hu-HU" sz="2200"/>
          </a:p>
        </p:txBody>
      </p:sp>
    </p:spTree>
    <p:extLst>
      <p:ext uri="{BB962C8B-B14F-4D97-AF65-F5344CB8AC3E}">
        <p14:creationId xmlns:p14="http://schemas.microsoft.com/office/powerpoint/2010/main" val="29462150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AF2C8CCE-30D6-2041-84FB-7F66F28F43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320231"/>
            <a:ext cx="9833548" cy="1325563"/>
          </a:xfrm>
        </p:spPr>
        <p:txBody>
          <a:bodyPr>
            <a:normAutofit/>
          </a:bodyPr>
          <a:lstStyle/>
          <a:p>
            <a:pPr algn="ctr"/>
            <a:r>
              <a:rPr lang="en-GB" sz="2800" b="1" i="1">
                <a:solidFill>
                  <a:schemeClr val="tx2"/>
                </a:solidFill>
              </a:rPr>
              <a:t>Environmentally Conscious Hotel Operation and its Difficulties and Sustainability</a:t>
            </a:r>
            <a:br>
              <a:rPr lang="hu-HU" sz="2800">
                <a:solidFill>
                  <a:schemeClr val="tx2"/>
                </a:solidFill>
              </a:rPr>
            </a:br>
            <a:endParaRPr lang="hu-HU" sz="2800">
              <a:solidFill>
                <a:schemeClr val="tx2"/>
              </a:solidFill>
            </a:endParaRPr>
          </a:p>
        </p:txBody>
      </p:sp>
      <p:graphicFrame>
        <p:nvGraphicFramePr>
          <p:cNvPr id="5" name="Tartalom helye 2">
            <a:extLst>
              <a:ext uri="{FF2B5EF4-FFF2-40B4-BE49-F238E27FC236}">
                <a16:creationId xmlns:a16="http://schemas.microsoft.com/office/drawing/2014/main" id="{04AE9C7C-513F-452C-A1EB-BF88D178D8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10269056"/>
              </p:ext>
            </p:extLst>
          </p:nvPr>
        </p:nvGraphicFramePr>
        <p:xfrm>
          <a:off x="1036320" y="2899956"/>
          <a:ext cx="10119360" cy="31313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925950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87983CB3-C693-9C43-BD66-222F90276D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9545" y="621792"/>
            <a:ext cx="5181503" cy="5504688"/>
          </a:xfrm>
        </p:spPr>
        <p:txBody>
          <a:bodyPr>
            <a:normAutofit/>
          </a:bodyPr>
          <a:lstStyle/>
          <a:p>
            <a:r>
              <a:rPr lang="en-GB" sz="4800" b="1" i="1"/>
              <a:t>Environmentally Conscious Hotel Operation and its Difficulties and Sustainability</a:t>
            </a:r>
            <a:br>
              <a:rPr lang="hu-HU" sz="4800"/>
            </a:br>
            <a:endParaRPr lang="hu-HU" sz="4800"/>
          </a:p>
        </p:txBody>
      </p:sp>
      <p:graphicFrame>
        <p:nvGraphicFramePr>
          <p:cNvPr id="26" name="Tartalom helye 2">
            <a:extLst>
              <a:ext uri="{FF2B5EF4-FFF2-40B4-BE49-F238E27FC236}">
                <a16:creationId xmlns:a16="http://schemas.microsoft.com/office/drawing/2014/main" id="{1486D0F4-BACB-4AB3-ADE5-C357DE5117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6794381"/>
              </p:ext>
            </p:extLst>
          </p:nvPr>
        </p:nvGraphicFramePr>
        <p:xfrm>
          <a:off x="6099048" y="621792"/>
          <a:ext cx="525780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195607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Cím 1">
            <a:extLst>
              <a:ext uri="{FF2B5EF4-FFF2-40B4-BE49-F238E27FC236}">
                <a16:creationId xmlns:a16="http://schemas.microsoft.com/office/drawing/2014/main" id="{186A8BC7-8AB0-5845-A57A-DB80B5C3C9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>
                <a:solidFill>
                  <a:srgbClr val="FFFFFF"/>
                </a:solidFill>
              </a:rPr>
              <a:t>Conclusion</a:t>
            </a:r>
            <a:br>
              <a:rPr lang="hu-HU">
                <a:solidFill>
                  <a:srgbClr val="FFFFFF"/>
                </a:solidFill>
              </a:rPr>
            </a:br>
            <a:endParaRPr lang="hu-HU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D7247F90-E2A3-4748-9A4B-0594119809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hu-HU" err="1"/>
              <a:t>Positive</a:t>
            </a:r>
            <a:r>
              <a:rPr lang="hu-HU"/>
              <a:t> </a:t>
            </a:r>
            <a:r>
              <a:rPr lang="hu-HU" err="1"/>
              <a:t>fact</a:t>
            </a:r>
            <a:r>
              <a:rPr lang="hu-HU"/>
              <a:t> – more </a:t>
            </a:r>
            <a:r>
              <a:rPr lang="hu-HU" err="1"/>
              <a:t>hungarian</a:t>
            </a:r>
            <a:r>
              <a:rPr lang="hu-HU"/>
              <a:t> </a:t>
            </a:r>
            <a:r>
              <a:rPr lang="hu-HU" err="1"/>
              <a:t>hotels</a:t>
            </a:r>
            <a:r>
              <a:rPr lang="hu-HU"/>
              <a:t> </a:t>
            </a:r>
            <a:r>
              <a:rPr lang="hu-HU" err="1"/>
              <a:t>are</a:t>
            </a:r>
            <a:r>
              <a:rPr lang="hu-HU"/>
              <a:t> part of </a:t>
            </a:r>
            <a:r>
              <a:rPr lang="hu-HU" err="1"/>
              <a:t>the</a:t>
            </a:r>
            <a:r>
              <a:rPr lang="hu-HU"/>
              <a:t> ”</a:t>
            </a:r>
            <a:r>
              <a:rPr lang="hu-HU" err="1"/>
              <a:t>Green</a:t>
            </a:r>
            <a:r>
              <a:rPr lang="hu-HU"/>
              <a:t> Hotel” </a:t>
            </a:r>
            <a:r>
              <a:rPr lang="hu-HU" err="1"/>
              <a:t>movement</a:t>
            </a:r>
            <a:endParaRPr lang="hu-HU"/>
          </a:p>
          <a:p>
            <a:endParaRPr lang="hu-HU"/>
          </a:p>
          <a:p>
            <a:r>
              <a:rPr lang="hu-HU"/>
              <a:t>Most of </a:t>
            </a:r>
            <a:r>
              <a:rPr lang="hu-HU" err="1"/>
              <a:t>the</a:t>
            </a:r>
            <a:r>
              <a:rPr lang="hu-HU"/>
              <a:t> </a:t>
            </a:r>
            <a:r>
              <a:rPr lang="hu-HU" err="1"/>
              <a:t>hotels</a:t>
            </a:r>
            <a:r>
              <a:rPr lang="hu-HU"/>
              <a:t> </a:t>
            </a:r>
            <a:r>
              <a:rPr lang="hu-HU" err="1"/>
              <a:t>are</a:t>
            </a:r>
            <a:r>
              <a:rPr lang="hu-HU"/>
              <a:t> </a:t>
            </a:r>
            <a:r>
              <a:rPr lang="hu-HU" err="1"/>
              <a:t>trying</a:t>
            </a:r>
            <a:r>
              <a:rPr lang="hu-HU"/>
              <a:t> </a:t>
            </a:r>
            <a:r>
              <a:rPr lang="hu-HU" err="1"/>
              <a:t>to</a:t>
            </a:r>
            <a:r>
              <a:rPr lang="hu-HU"/>
              <a:t> </a:t>
            </a:r>
            <a:r>
              <a:rPr lang="hu-HU" err="1"/>
              <a:t>operate</a:t>
            </a:r>
            <a:r>
              <a:rPr lang="hu-HU"/>
              <a:t> </a:t>
            </a:r>
            <a:r>
              <a:rPr lang="hu-HU" err="1"/>
              <a:t>on</a:t>
            </a:r>
            <a:r>
              <a:rPr lang="hu-HU"/>
              <a:t> cost saving </a:t>
            </a:r>
            <a:r>
              <a:rPr lang="hu-HU" err="1"/>
              <a:t>mode</a:t>
            </a:r>
            <a:r>
              <a:rPr lang="hu-HU"/>
              <a:t> and </a:t>
            </a:r>
            <a:r>
              <a:rPr lang="hu-HU" err="1"/>
              <a:t>protect</a:t>
            </a:r>
            <a:r>
              <a:rPr lang="hu-HU"/>
              <a:t> </a:t>
            </a:r>
            <a:r>
              <a:rPr lang="hu-HU" err="1"/>
              <a:t>the</a:t>
            </a:r>
            <a:r>
              <a:rPr lang="hu-HU"/>
              <a:t> </a:t>
            </a:r>
            <a:r>
              <a:rPr lang="hu-HU" err="1"/>
              <a:t>environment</a:t>
            </a:r>
            <a:endParaRPr lang="hu-HU"/>
          </a:p>
          <a:p>
            <a:endParaRPr lang="hu-HU"/>
          </a:p>
          <a:p>
            <a:r>
              <a:rPr lang="hu-HU"/>
              <a:t>Consumer </a:t>
            </a:r>
            <a:r>
              <a:rPr lang="hu-HU" err="1"/>
              <a:t>behaviour</a:t>
            </a:r>
            <a:r>
              <a:rPr lang="hu-HU"/>
              <a:t> </a:t>
            </a:r>
            <a:r>
              <a:rPr lang="hu-HU" err="1"/>
              <a:t>improves</a:t>
            </a:r>
            <a:endParaRPr lang="hu-HU"/>
          </a:p>
          <a:p>
            <a:endParaRPr lang="hu-HU"/>
          </a:p>
          <a:p>
            <a:r>
              <a:rPr lang="en-GB"/>
              <a:t>The sustainable and environmentally conscious operation of the hotel industry is developing </a:t>
            </a:r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23136011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Cím 1">
            <a:extLst>
              <a:ext uri="{FF2B5EF4-FFF2-40B4-BE49-F238E27FC236}">
                <a16:creationId xmlns:a16="http://schemas.microsoft.com/office/drawing/2014/main" id="{CB0C95D7-BA75-5848-AAE3-FDDA7FB291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hu-HU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23D67086-40F2-254F-A389-20397C236A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100" i="1"/>
              <a:t>Boers, H. - Bosch, M. 1994: The Earth as a Resort - An Introduction to the Relationship between Tourism and the Environment. College of Commerce, Hospitality and Tourism, Budapest pp. 30-32.</a:t>
            </a:r>
            <a:endParaRPr lang="hu-HU" sz="1100"/>
          </a:p>
          <a:p>
            <a:pPr marL="0" indent="0">
              <a:buNone/>
            </a:pPr>
            <a:r>
              <a:rPr lang="hu-HU" sz="1100" i="1"/>
              <a:t>Butler, R. W. 1980: The </a:t>
            </a:r>
            <a:r>
              <a:rPr lang="hu-HU" sz="1100" i="1" err="1"/>
              <a:t>concept</a:t>
            </a:r>
            <a:r>
              <a:rPr lang="hu-HU" sz="1100" i="1"/>
              <a:t> of a </a:t>
            </a:r>
            <a:r>
              <a:rPr lang="hu-HU" sz="1100" i="1" err="1"/>
              <a:t>tourist</a:t>
            </a:r>
            <a:r>
              <a:rPr lang="hu-HU" sz="1100" i="1"/>
              <a:t> </a:t>
            </a:r>
            <a:r>
              <a:rPr lang="hu-HU" sz="1100" i="1" err="1"/>
              <a:t>area</a:t>
            </a:r>
            <a:r>
              <a:rPr lang="hu-HU" sz="1100" i="1"/>
              <a:t> </a:t>
            </a:r>
            <a:r>
              <a:rPr lang="hu-HU" sz="1100" i="1" err="1"/>
              <a:t>cycle</a:t>
            </a:r>
            <a:r>
              <a:rPr lang="hu-HU" sz="1100" i="1"/>
              <a:t> of </a:t>
            </a:r>
            <a:r>
              <a:rPr lang="hu-HU" sz="1100" i="1" err="1"/>
              <a:t>evolution</a:t>
            </a:r>
            <a:r>
              <a:rPr lang="hu-HU" sz="1100" i="1"/>
              <a:t>: </a:t>
            </a:r>
            <a:r>
              <a:rPr lang="hu-HU" sz="1100" i="1" err="1"/>
              <a:t>implications</a:t>
            </a:r>
            <a:r>
              <a:rPr lang="hu-HU" sz="1100" i="1"/>
              <a:t> </a:t>
            </a:r>
            <a:r>
              <a:rPr lang="hu-HU" sz="1100" i="1" err="1"/>
              <a:t>for</a:t>
            </a:r>
            <a:r>
              <a:rPr lang="hu-HU" sz="1100" i="1"/>
              <a:t> management of re- </a:t>
            </a:r>
            <a:r>
              <a:rPr lang="hu-HU" sz="1100" i="1" err="1"/>
              <a:t>sources</a:t>
            </a:r>
            <a:r>
              <a:rPr lang="hu-HU" sz="1100" i="1"/>
              <a:t>. </a:t>
            </a:r>
            <a:r>
              <a:rPr lang="hu-HU" sz="1100" i="1" err="1"/>
              <a:t>Canadian</a:t>
            </a:r>
            <a:r>
              <a:rPr lang="hu-HU" sz="1100" i="1"/>
              <a:t> </a:t>
            </a:r>
            <a:r>
              <a:rPr lang="hu-HU" sz="1100" i="1" err="1"/>
              <a:t>Geographer</a:t>
            </a:r>
            <a:r>
              <a:rPr lang="hu-HU" sz="1100" i="1"/>
              <a:t>, 14. pp. 5-12. </a:t>
            </a:r>
            <a:endParaRPr lang="hu-HU" sz="1100"/>
          </a:p>
          <a:p>
            <a:pPr marL="0" indent="0">
              <a:buNone/>
            </a:pPr>
            <a:r>
              <a:rPr lang="hu-HU" sz="1100" i="1" err="1"/>
              <a:t>Gee</a:t>
            </a:r>
            <a:r>
              <a:rPr lang="hu-HU" sz="1100" i="1"/>
              <a:t>, Y. C. 1996: </a:t>
            </a:r>
            <a:r>
              <a:rPr lang="hu-HU" sz="1100" i="1" err="1"/>
              <a:t>Resort</a:t>
            </a:r>
            <a:r>
              <a:rPr lang="hu-HU" sz="1100" i="1"/>
              <a:t> </a:t>
            </a:r>
            <a:r>
              <a:rPr lang="hu-HU" sz="1100" i="1" err="1"/>
              <a:t>Development</a:t>
            </a:r>
            <a:r>
              <a:rPr lang="hu-HU" sz="1100" i="1"/>
              <a:t> and Management – </a:t>
            </a:r>
            <a:r>
              <a:rPr lang="hu-HU" sz="1100" i="1" err="1"/>
              <a:t>Educational</a:t>
            </a:r>
            <a:r>
              <a:rPr lang="hu-HU" sz="1100" i="1"/>
              <a:t> Institute, American Hotel &amp; </a:t>
            </a:r>
            <a:r>
              <a:rPr lang="hu-HU" sz="1100" i="1" err="1"/>
              <a:t>Lodging</a:t>
            </a:r>
            <a:r>
              <a:rPr lang="hu-HU" sz="1100" i="1"/>
              <a:t> </a:t>
            </a:r>
            <a:r>
              <a:rPr lang="hu-HU" sz="1100" i="1" err="1"/>
              <a:t>Association</a:t>
            </a:r>
            <a:r>
              <a:rPr lang="hu-HU" sz="1100" i="1"/>
              <a:t>, </a:t>
            </a:r>
            <a:r>
              <a:rPr lang="hu-HU" sz="1100" i="1" err="1"/>
              <a:t>Lansing</a:t>
            </a:r>
            <a:r>
              <a:rPr lang="hu-HU" sz="1100" i="1"/>
              <a:t>, Michigan pp.75-83. pp. 365-390. </a:t>
            </a:r>
            <a:endParaRPr lang="hu-HU" sz="1100"/>
          </a:p>
          <a:p>
            <a:pPr marL="0" indent="0">
              <a:buNone/>
            </a:pPr>
            <a:r>
              <a:rPr lang="hu-HU" sz="1100" i="1"/>
              <a:t>HOTREC (Hotels, </a:t>
            </a:r>
            <a:r>
              <a:rPr lang="hu-HU" sz="1100" i="1" err="1"/>
              <a:t>Restaurants</a:t>
            </a:r>
            <a:r>
              <a:rPr lang="hu-HU" sz="1100" i="1"/>
              <a:t> and Cafés in Europe) 2002: Hotel and </a:t>
            </a:r>
            <a:r>
              <a:rPr lang="hu-HU" sz="1100" i="1" err="1"/>
              <a:t>Hospitality</a:t>
            </a:r>
            <a:r>
              <a:rPr lang="hu-HU" sz="1100" i="1"/>
              <a:t> </a:t>
            </a:r>
            <a:r>
              <a:rPr lang="hu-HU" sz="1100" i="1" err="1"/>
              <a:t>Industry</a:t>
            </a:r>
            <a:r>
              <a:rPr lang="hu-HU" sz="1100" i="1"/>
              <a:t> in Europe - 250 European Union </a:t>
            </a:r>
            <a:r>
              <a:rPr lang="hu-HU" sz="1100" i="1" err="1"/>
              <a:t>Measures</a:t>
            </a:r>
            <a:r>
              <a:rPr lang="hu-HU" sz="1100" i="1"/>
              <a:t> </a:t>
            </a:r>
            <a:r>
              <a:rPr lang="hu-HU" sz="1100" i="1" err="1"/>
              <a:t>Affecting</a:t>
            </a:r>
            <a:r>
              <a:rPr lang="hu-HU" sz="1100" i="1"/>
              <a:t> </a:t>
            </a:r>
            <a:r>
              <a:rPr lang="hu-HU" sz="1100" i="1" err="1"/>
              <a:t>the</a:t>
            </a:r>
            <a:r>
              <a:rPr lang="hu-HU" sz="1100" i="1"/>
              <a:t> Hotel and </a:t>
            </a:r>
            <a:r>
              <a:rPr lang="hu-HU" sz="1100" i="1" err="1"/>
              <a:t>Hospitality</a:t>
            </a:r>
            <a:r>
              <a:rPr lang="hu-HU" sz="1100" i="1"/>
              <a:t> Sector. Trade and </a:t>
            </a:r>
            <a:r>
              <a:rPr lang="hu-HU" sz="1100" i="1" err="1"/>
              <a:t>TourismTraining</a:t>
            </a:r>
            <a:r>
              <a:rPr lang="hu-HU" sz="1100" i="1"/>
              <a:t> Ltd., Budapest, pp. 327-355.</a:t>
            </a:r>
            <a:endParaRPr lang="hu-HU" sz="1100"/>
          </a:p>
          <a:p>
            <a:pPr marL="0" indent="0">
              <a:buNone/>
            </a:pPr>
            <a:r>
              <a:rPr lang="hu-HU" sz="1100" i="1" err="1"/>
              <a:t>Kirk</a:t>
            </a:r>
            <a:r>
              <a:rPr lang="hu-HU" sz="1100" i="1"/>
              <a:t>, D. 1997: </a:t>
            </a:r>
            <a:r>
              <a:rPr lang="hu-HU" sz="1100" i="1" err="1"/>
              <a:t>Environmental</a:t>
            </a:r>
            <a:r>
              <a:rPr lang="hu-HU" sz="1100" i="1"/>
              <a:t> Management </a:t>
            </a:r>
            <a:r>
              <a:rPr lang="hu-HU" sz="1100" i="1" err="1"/>
              <a:t>for</a:t>
            </a:r>
            <a:r>
              <a:rPr lang="hu-HU" sz="1100" i="1"/>
              <a:t> Hotels. A </a:t>
            </a:r>
            <a:r>
              <a:rPr lang="hu-HU" sz="1100" i="1" err="1"/>
              <a:t>Student’s</a:t>
            </a:r>
            <a:r>
              <a:rPr lang="hu-HU" sz="1100" i="1"/>
              <a:t> </a:t>
            </a:r>
            <a:r>
              <a:rPr lang="hu-HU" sz="1100" i="1" err="1"/>
              <a:t>Handbook</a:t>
            </a:r>
            <a:r>
              <a:rPr lang="hu-HU" sz="1100" i="1"/>
              <a:t>. </a:t>
            </a:r>
            <a:r>
              <a:rPr lang="hu-HU" sz="1100" i="1" err="1"/>
              <a:t>Butterworth</a:t>
            </a:r>
            <a:r>
              <a:rPr lang="hu-HU" sz="1100" i="1"/>
              <a:t>-H., Oxford </a:t>
            </a:r>
            <a:endParaRPr lang="hu-HU" sz="1100"/>
          </a:p>
          <a:p>
            <a:pPr marL="0" indent="0">
              <a:buNone/>
            </a:pPr>
            <a:r>
              <a:rPr lang="hu-HU" sz="1100" i="1" err="1"/>
              <a:t>Lawson</a:t>
            </a:r>
            <a:r>
              <a:rPr lang="hu-HU" sz="1100" i="1"/>
              <a:t>, F. 1995: Hotels &amp; </a:t>
            </a:r>
            <a:r>
              <a:rPr lang="hu-HU" sz="1100" i="1" err="1"/>
              <a:t>Resorts</a:t>
            </a:r>
            <a:r>
              <a:rPr lang="hu-HU" sz="1100" i="1"/>
              <a:t> – </a:t>
            </a:r>
            <a:r>
              <a:rPr lang="hu-HU" sz="1100" i="1" err="1"/>
              <a:t>Planning</a:t>
            </a:r>
            <a:r>
              <a:rPr lang="hu-HU" sz="1100" i="1"/>
              <a:t>, Design and </a:t>
            </a:r>
            <a:r>
              <a:rPr lang="hu-HU" sz="1100" i="1" err="1"/>
              <a:t>Refurbishment</a:t>
            </a:r>
            <a:r>
              <a:rPr lang="hu-HU" sz="1100" i="1"/>
              <a:t> </a:t>
            </a:r>
            <a:r>
              <a:rPr lang="hu-HU" sz="1100" i="1" err="1"/>
              <a:t>Architectural</a:t>
            </a:r>
            <a:r>
              <a:rPr lang="hu-HU" sz="1100" i="1"/>
              <a:t> Press, </a:t>
            </a:r>
            <a:r>
              <a:rPr lang="hu-HU" sz="1100" i="1" err="1"/>
              <a:t>Butterworth</a:t>
            </a:r>
            <a:r>
              <a:rPr lang="hu-HU" sz="1100" i="1"/>
              <a:t>- </a:t>
            </a:r>
            <a:r>
              <a:rPr lang="hu-HU" sz="1100" i="1" err="1"/>
              <a:t>Heinemann</a:t>
            </a:r>
            <a:r>
              <a:rPr lang="hu-HU" sz="1100" i="1"/>
              <a:t>, Oxford pp. 292-314. </a:t>
            </a:r>
            <a:endParaRPr lang="hu-HU" sz="1100"/>
          </a:p>
          <a:p>
            <a:pPr marL="0" indent="0">
              <a:buNone/>
            </a:pPr>
            <a:r>
              <a:rPr lang="hu-HU" sz="1100" i="1" err="1"/>
              <a:t>Middleton</a:t>
            </a:r>
            <a:r>
              <a:rPr lang="hu-HU" sz="1100" i="1"/>
              <a:t>, T.C. V. – Hawkins, R. 1998: </a:t>
            </a:r>
            <a:r>
              <a:rPr lang="hu-HU" sz="1100" i="1" err="1"/>
              <a:t>Sustainable</a:t>
            </a:r>
            <a:r>
              <a:rPr lang="hu-HU" sz="1100" i="1"/>
              <a:t> </a:t>
            </a:r>
            <a:r>
              <a:rPr lang="hu-HU" sz="1100" i="1" err="1"/>
              <a:t>Tourism</a:t>
            </a:r>
            <a:r>
              <a:rPr lang="hu-HU" sz="1100" i="1"/>
              <a:t> – A Marketing </a:t>
            </a:r>
            <a:r>
              <a:rPr lang="hu-HU" sz="1100" i="1" err="1"/>
              <a:t>Perspective</a:t>
            </a:r>
            <a:r>
              <a:rPr lang="hu-HU" sz="1100" i="1"/>
              <a:t>. </a:t>
            </a:r>
            <a:r>
              <a:rPr lang="hu-HU" sz="1100" i="1" err="1"/>
              <a:t>Butterworth-Hei</a:t>
            </a:r>
            <a:r>
              <a:rPr lang="hu-HU" sz="1100" i="1"/>
              <a:t>- </a:t>
            </a:r>
            <a:r>
              <a:rPr lang="hu-HU" sz="1100" i="1" err="1"/>
              <a:t>nemann</a:t>
            </a:r>
            <a:r>
              <a:rPr lang="hu-HU" sz="1100" i="1"/>
              <a:t> Ltd. Oxford, pp. 144-159. </a:t>
            </a:r>
            <a:endParaRPr lang="hu-HU" sz="1100"/>
          </a:p>
          <a:p>
            <a:pPr marL="0" indent="0">
              <a:buNone/>
            </a:pPr>
            <a:r>
              <a:rPr lang="hu-HU" sz="1100" i="1"/>
              <a:t>Mill, R. C. 2001: </a:t>
            </a:r>
            <a:r>
              <a:rPr lang="hu-HU" sz="1100" i="1" err="1"/>
              <a:t>Resorts</a:t>
            </a:r>
            <a:r>
              <a:rPr lang="hu-HU" sz="1100" i="1"/>
              <a:t> management and </a:t>
            </a:r>
            <a:r>
              <a:rPr lang="hu-HU" sz="1100" i="1" err="1"/>
              <a:t>Operation</a:t>
            </a:r>
            <a:r>
              <a:rPr lang="hu-HU" sz="1100" i="1"/>
              <a:t>. John </a:t>
            </a:r>
            <a:r>
              <a:rPr lang="hu-HU" sz="1100" i="1" err="1"/>
              <a:t>Wiley</a:t>
            </a:r>
            <a:r>
              <a:rPr lang="hu-HU" sz="1100" i="1"/>
              <a:t> &amp; </a:t>
            </a:r>
            <a:r>
              <a:rPr lang="hu-HU" sz="1100" i="1" err="1"/>
              <a:t>Sons</a:t>
            </a:r>
            <a:r>
              <a:rPr lang="hu-HU" sz="1100" i="1"/>
              <a:t> Inc. New York-Toronto </a:t>
            </a:r>
            <a:endParaRPr lang="hu-HU" sz="1100"/>
          </a:p>
          <a:p>
            <a:pPr marL="0" indent="0">
              <a:buNone/>
            </a:pPr>
            <a:r>
              <a:rPr lang="hu-HU" sz="1100" i="1"/>
              <a:t>Robinson, M. 2012: </a:t>
            </a:r>
            <a:r>
              <a:rPr lang="hu-HU" sz="1100" i="1" err="1"/>
              <a:t>Sustainable</a:t>
            </a:r>
            <a:r>
              <a:rPr lang="hu-HU" sz="1100" i="1"/>
              <a:t> </a:t>
            </a:r>
            <a:r>
              <a:rPr lang="hu-HU" sz="1100" i="1" err="1"/>
              <a:t>Development</a:t>
            </a:r>
            <a:r>
              <a:rPr lang="hu-HU" sz="1100" i="1"/>
              <a:t>: Converting </a:t>
            </a:r>
            <a:r>
              <a:rPr lang="hu-HU" sz="1100" i="1" err="1"/>
              <a:t>Existing</a:t>
            </a:r>
            <a:r>
              <a:rPr lang="hu-HU" sz="1100" i="1"/>
              <a:t> </a:t>
            </a:r>
            <a:r>
              <a:rPr lang="hu-HU" sz="1100" i="1" err="1"/>
              <a:t>Historic</a:t>
            </a:r>
            <a:r>
              <a:rPr lang="hu-HU" sz="1100" i="1"/>
              <a:t> Building </a:t>
            </a:r>
            <a:r>
              <a:rPr lang="hu-HU" sz="1100" i="1" err="1"/>
              <a:t>into</a:t>
            </a:r>
            <a:r>
              <a:rPr lang="hu-HU" sz="1100" i="1"/>
              <a:t> Hotels – In: </a:t>
            </a:r>
            <a:r>
              <a:rPr lang="hu-HU" sz="1100" i="1" err="1"/>
              <a:t>Singh</a:t>
            </a:r>
            <a:r>
              <a:rPr lang="hu-HU" sz="1100" i="1"/>
              <a:t>, A. J. – </a:t>
            </a:r>
            <a:r>
              <a:rPr lang="hu-HU" sz="1100" i="1" err="1"/>
              <a:t>Houdre</a:t>
            </a:r>
            <a:r>
              <a:rPr lang="hu-HU" sz="1100" i="1"/>
              <a:t>́, H. (</a:t>
            </a:r>
            <a:r>
              <a:rPr lang="hu-HU" sz="1100" i="1" err="1"/>
              <a:t>eds</a:t>
            </a:r>
            <a:r>
              <a:rPr lang="hu-HU" sz="1100" i="1"/>
              <a:t>.): Hotel </a:t>
            </a:r>
            <a:r>
              <a:rPr lang="hu-HU" sz="1100" i="1" err="1"/>
              <a:t>Sustainable</a:t>
            </a:r>
            <a:r>
              <a:rPr lang="hu-HU" sz="1100" i="1"/>
              <a:t> </a:t>
            </a:r>
            <a:r>
              <a:rPr lang="hu-HU" sz="1100" i="1" err="1"/>
              <a:t>Development</a:t>
            </a:r>
            <a:r>
              <a:rPr lang="hu-HU" sz="1100" i="1"/>
              <a:t> pp. 125-141. </a:t>
            </a:r>
            <a:endParaRPr lang="hu-HU" sz="1100"/>
          </a:p>
          <a:p>
            <a:pPr marL="0" indent="0">
              <a:buNone/>
            </a:pPr>
            <a:r>
              <a:rPr lang="hu-HU" sz="1100" i="1"/>
              <a:t> </a:t>
            </a:r>
            <a:endParaRPr lang="hu-HU" sz="1100"/>
          </a:p>
          <a:p>
            <a:pPr marL="0" indent="0">
              <a:buNone/>
            </a:pPr>
            <a:r>
              <a:rPr lang="hu-HU" sz="1100" i="1" err="1"/>
              <a:t>Spenceley</a:t>
            </a:r>
            <a:r>
              <a:rPr lang="hu-HU" sz="1100" i="1"/>
              <a:t>, A. (</a:t>
            </a:r>
            <a:r>
              <a:rPr lang="hu-HU" sz="1100" i="1" err="1"/>
              <a:t>ed</a:t>
            </a:r>
            <a:r>
              <a:rPr lang="hu-HU" sz="1100" i="1"/>
              <a:t>.) 2008: </a:t>
            </a:r>
            <a:r>
              <a:rPr lang="hu-HU" sz="1100" i="1" err="1"/>
              <a:t>Responsible</a:t>
            </a:r>
            <a:r>
              <a:rPr lang="hu-HU" sz="1100" i="1"/>
              <a:t> </a:t>
            </a:r>
            <a:r>
              <a:rPr lang="hu-HU" sz="1100" i="1" err="1"/>
              <a:t>Tourism</a:t>
            </a:r>
            <a:r>
              <a:rPr lang="hu-HU" sz="1100" i="1"/>
              <a:t> – </a:t>
            </a:r>
            <a:r>
              <a:rPr lang="hu-HU" sz="1100" i="1" err="1"/>
              <a:t>Critical</a:t>
            </a:r>
            <a:r>
              <a:rPr lang="hu-HU" sz="1100" i="1"/>
              <a:t> </a:t>
            </a:r>
            <a:r>
              <a:rPr lang="hu-HU" sz="1100" i="1" err="1"/>
              <a:t>Issues</a:t>
            </a:r>
            <a:r>
              <a:rPr lang="hu-HU" sz="1100" i="1"/>
              <a:t> </a:t>
            </a:r>
            <a:r>
              <a:rPr lang="hu-HU" sz="1100" i="1" err="1"/>
              <a:t>for</a:t>
            </a:r>
            <a:r>
              <a:rPr lang="hu-HU" sz="1100" i="1"/>
              <a:t> </a:t>
            </a:r>
            <a:r>
              <a:rPr lang="hu-HU" sz="1100" i="1" err="1"/>
              <a:t>Conservation</a:t>
            </a:r>
            <a:r>
              <a:rPr lang="hu-HU" sz="1100" i="1"/>
              <a:t> and </a:t>
            </a:r>
            <a:r>
              <a:rPr lang="hu-HU" sz="1100" i="1" err="1"/>
              <a:t>Development</a:t>
            </a:r>
            <a:r>
              <a:rPr lang="hu-HU" sz="1100" i="1"/>
              <a:t>. </a:t>
            </a:r>
            <a:r>
              <a:rPr lang="hu-HU" sz="1100" i="1" err="1"/>
              <a:t>Earth</a:t>
            </a:r>
            <a:r>
              <a:rPr lang="hu-HU" sz="1100" i="1"/>
              <a:t>- </a:t>
            </a:r>
            <a:r>
              <a:rPr lang="hu-HU" sz="1100" i="1" err="1"/>
              <a:t>scan</a:t>
            </a:r>
            <a:r>
              <a:rPr lang="hu-HU" sz="1100" i="1"/>
              <a:t>, London, UK. </a:t>
            </a:r>
            <a:endParaRPr lang="hu-HU" sz="1100"/>
          </a:p>
          <a:p>
            <a:pPr marL="0" indent="0">
              <a:buNone/>
            </a:pPr>
            <a:r>
              <a:rPr lang="hu-HU" sz="1100" i="1"/>
              <a:t>World </a:t>
            </a:r>
            <a:r>
              <a:rPr lang="hu-HU" sz="1100" i="1" err="1"/>
              <a:t>Comission</a:t>
            </a:r>
            <a:r>
              <a:rPr lang="hu-HU" sz="1100" i="1"/>
              <a:t> </a:t>
            </a:r>
            <a:r>
              <a:rPr lang="hu-HU" sz="1100" i="1" err="1"/>
              <a:t>on</a:t>
            </a:r>
            <a:r>
              <a:rPr lang="hu-HU" sz="1100" i="1"/>
              <a:t> </a:t>
            </a:r>
            <a:r>
              <a:rPr lang="hu-HU" sz="1100" i="1" err="1"/>
              <a:t>Environment</a:t>
            </a:r>
            <a:r>
              <a:rPr lang="hu-HU" sz="1100" i="1"/>
              <a:t> and </a:t>
            </a:r>
            <a:r>
              <a:rPr lang="hu-HU" sz="1100" i="1" err="1"/>
              <a:t>Development</a:t>
            </a:r>
            <a:r>
              <a:rPr lang="hu-HU" sz="1100" i="1"/>
              <a:t>, . (1987) </a:t>
            </a:r>
            <a:r>
              <a:rPr lang="hu-HU" sz="1100" i="1" err="1"/>
              <a:t>Our</a:t>
            </a:r>
            <a:r>
              <a:rPr lang="hu-HU" sz="1100" i="1"/>
              <a:t> </a:t>
            </a:r>
            <a:r>
              <a:rPr lang="hu-HU" sz="1100" i="1" err="1"/>
              <a:t>Common</a:t>
            </a:r>
            <a:r>
              <a:rPr lang="hu-HU" sz="1100" i="1"/>
              <a:t> </a:t>
            </a:r>
            <a:r>
              <a:rPr lang="hu-HU" sz="1100" i="1" err="1"/>
              <a:t>Future</a:t>
            </a:r>
            <a:r>
              <a:rPr lang="hu-HU" sz="1100" i="1"/>
              <a:t>. Oxford: Oxford University Press.</a:t>
            </a:r>
            <a:endParaRPr lang="hu-HU" sz="1100"/>
          </a:p>
          <a:p>
            <a:pPr marL="0" indent="0">
              <a:buNone/>
            </a:pPr>
            <a:r>
              <a:rPr lang="hu-HU" sz="1100" i="1"/>
              <a:t>(World </a:t>
            </a:r>
            <a:r>
              <a:rPr lang="hu-HU" sz="1100" i="1" err="1"/>
              <a:t>Comission</a:t>
            </a:r>
            <a:r>
              <a:rPr lang="hu-HU" sz="1100" i="1"/>
              <a:t> </a:t>
            </a:r>
            <a:r>
              <a:rPr lang="hu-HU" sz="1100" i="1" err="1"/>
              <a:t>on</a:t>
            </a:r>
            <a:r>
              <a:rPr lang="hu-HU" sz="1100" i="1"/>
              <a:t> </a:t>
            </a:r>
            <a:r>
              <a:rPr lang="hu-HU" sz="1100" i="1" err="1"/>
              <a:t>Environment</a:t>
            </a:r>
            <a:r>
              <a:rPr lang="hu-HU" sz="1100" i="1"/>
              <a:t> and </a:t>
            </a:r>
            <a:r>
              <a:rPr lang="hu-HU" sz="1100" i="1" err="1"/>
              <a:t>Development</a:t>
            </a:r>
            <a:r>
              <a:rPr lang="hu-HU" sz="1100" i="1"/>
              <a:t>, 1987)</a:t>
            </a:r>
            <a:endParaRPr lang="hu-HU" sz="1100"/>
          </a:p>
          <a:p>
            <a:pPr marL="0" indent="0">
              <a:buNone/>
            </a:pPr>
            <a:r>
              <a:rPr lang="hu-HU" sz="1100" i="1"/>
              <a:t> </a:t>
            </a:r>
            <a:endParaRPr lang="hu-HU" sz="1100"/>
          </a:p>
          <a:p>
            <a:pPr marL="0" indent="0">
              <a:buNone/>
            </a:pPr>
            <a:r>
              <a:rPr lang="hu-HU" sz="1100" i="1"/>
              <a:t> </a:t>
            </a:r>
            <a:endParaRPr lang="hu-HU" sz="1100"/>
          </a:p>
          <a:p>
            <a:pPr marL="0" indent="0">
              <a:buNone/>
            </a:pPr>
            <a:endParaRPr lang="hu-HU" sz="1100"/>
          </a:p>
        </p:txBody>
      </p:sp>
    </p:spTree>
    <p:extLst>
      <p:ext uri="{BB962C8B-B14F-4D97-AF65-F5344CB8AC3E}">
        <p14:creationId xmlns:p14="http://schemas.microsoft.com/office/powerpoint/2010/main" val="39399704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Cím 1">
            <a:extLst>
              <a:ext uri="{FF2B5EF4-FFF2-40B4-BE49-F238E27FC236}">
                <a16:creationId xmlns:a16="http://schemas.microsoft.com/office/drawing/2014/main" id="{4C77975F-1CFA-CF45-A302-7E0268085E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hu-HU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3625A73C-ACED-BA42-839B-4C92AEB662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hu-HU" sz="2600" i="1" err="1"/>
              <a:t>Websites</a:t>
            </a:r>
            <a:endParaRPr lang="hu-HU" sz="2600"/>
          </a:p>
          <a:p>
            <a:pPr marL="0" indent="0">
              <a:buNone/>
            </a:pPr>
            <a:r>
              <a:rPr lang="hu-HU" sz="2600" i="1" err="1"/>
              <a:t>Accor</a:t>
            </a:r>
            <a:r>
              <a:rPr lang="hu-HU" sz="2600" i="1"/>
              <a:t> Hotels (</a:t>
            </a:r>
            <a:r>
              <a:rPr lang="hu-HU" sz="2600" i="1" err="1"/>
              <a:t>www.accorhotels.com</a:t>
            </a:r>
            <a:r>
              <a:rPr lang="hu-HU" sz="2600" i="1"/>
              <a:t>) </a:t>
            </a:r>
            <a:r>
              <a:rPr lang="hu-HU" sz="2600" i="1" err="1"/>
              <a:t>InterContinental</a:t>
            </a:r>
            <a:r>
              <a:rPr lang="hu-HU" sz="2600" i="1"/>
              <a:t> Hotels https://</a:t>
            </a:r>
            <a:r>
              <a:rPr lang="hu-HU" sz="2600" i="1" err="1"/>
              <a:t>www.ihg.com</a:t>
            </a:r>
            <a:r>
              <a:rPr lang="hu-HU" sz="2600" i="1"/>
              <a:t>/</a:t>
            </a:r>
            <a:r>
              <a:rPr lang="hu-HU" sz="2600" i="1" err="1"/>
              <a:t>intercontinental</a:t>
            </a:r>
            <a:r>
              <a:rPr lang="hu-HU" sz="2600" i="1"/>
              <a:t>/</a:t>
            </a:r>
            <a:r>
              <a:rPr lang="hu-HU" sz="2600" i="1" err="1"/>
              <a:t>content</a:t>
            </a:r>
            <a:r>
              <a:rPr lang="hu-HU" sz="2600" i="1"/>
              <a:t>/</a:t>
            </a:r>
            <a:r>
              <a:rPr lang="hu-HU" sz="2600" i="1" err="1"/>
              <a:t>gb</a:t>
            </a:r>
            <a:r>
              <a:rPr lang="hu-HU" sz="2600" i="1"/>
              <a:t>/en/</a:t>
            </a:r>
            <a:r>
              <a:rPr lang="hu-HU" sz="2600" i="1" err="1"/>
              <a:t>support</a:t>
            </a:r>
            <a:r>
              <a:rPr lang="hu-HU" sz="2600" i="1"/>
              <a:t>/</a:t>
            </a:r>
            <a:r>
              <a:rPr lang="hu-HU" sz="2600" i="1" err="1"/>
              <a:t>about-intercontinental</a:t>
            </a:r>
            <a:r>
              <a:rPr lang="hu-HU" sz="2600" i="1"/>
              <a:t> (Last </a:t>
            </a:r>
            <a:r>
              <a:rPr lang="hu-HU" sz="2600" i="1" err="1"/>
              <a:t>accessed</a:t>
            </a:r>
            <a:r>
              <a:rPr lang="hu-HU" sz="2600" i="1"/>
              <a:t>: 12/07/2020)</a:t>
            </a:r>
            <a:endParaRPr lang="hu-HU" sz="2600"/>
          </a:p>
          <a:p>
            <a:pPr marL="0" indent="0">
              <a:buNone/>
            </a:pPr>
            <a:r>
              <a:rPr lang="hu-HU" sz="2600" i="1"/>
              <a:t>MSZÉSZ (</a:t>
            </a:r>
            <a:r>
              <a:rPr lang="hu-HU" sz="2600" i="1" err="1"/>
              <a:t>Association</a:t>
            </a:r>
            <a:r>
              <a:rPr lang="hu-HU" sz="2600" i="1"/>
              <a:t> of </a:t>
            </a:r>
            <a:r>
              <a:rPr lang="hu-HU" sz="2600" i="1" err="1"/>
              <a:t>Hungarian</a:t>
            </a:r>
            <a:r>
              <a:rPr lang="hu-HU" sz="2600" i="1"/>
              <a:t> Hotels and </a:t>
            </a:r>
            <a:r>
              <a:rPr lang="hu-HU" sz="2600" i="1" err="1"/>
              <a:t>Restaurants</a:t>
            </a:r>
            <a:r>
              <a:rPr lang="hu-HU" sz="2600" i="1"/>
              <a:t>) </a:t>
            </a:r>
            <a:r>
              <a:rPr lang="hu-HU" sz="2600" i="1" err="1"/>
              <a:t>Hotelstars</a:t>
            </a:r>
            <a:r>
              <a:rPr lang="hu-HU" sz="2600" i="1"/>
              <a:t> Union </a:t>
            </a:r>
            <a:r>
              <a:rPr lang="hu-HU" sz="2600" i="1" err="1"/>
              <a:t>criteria</a:t>
            </a:r>
            <a:r>
              <a:rPr lang="hu-HU" sz="2600" i="1"/>
              <a:t> </a:t>
            </a:r>
            <a:r>
              <a:rPr lang="hu-HU" sz="2600" i="1" err="1"/>
              <a:t>system</a:t>
            </a:r>
            <a:r>
              <a:rPr lang="hu-HU" sz="2600" i="1"/>
              <a:t> (2010-2014; 2015-2020) (Last </a:t>
            </a:r>
            <a:r>
              <a:rPr lang="hu-HU" sz="2600" i="1" err="1"/>
              <a:t>accessed</a:t>
            </a:r>
            <a:r>
              <a:rPr lang="hu-HU" sz="2600" i="1"/>
              <a:t>: 13/07/2020) “</a:t>
            </a:r>
            <a:r>
              <a:rPr lang="hu-HU" sz="2600" i="1" err="1"/>
              <a:t>Green</a:t>
            </a:r>
            <a:r>
              <a:rPr lang="hu-HU" sz="2600" i="1"/>
              <a:t> Hotel” </a:t>
            </a:r>
            <a:r>
              <a:rPr lang="hu-HU" sz="2600" i="1" err="1"/>
              <a:t>application</a:t>
            </a:r>
            <a:r>
              <a:rPr lang="hu-HU" sz="2600" i="1"/>
              <a:t> </a:t>
            </a:r>
            <a:r>
              <a:rPr lang="hu-HU" sz="2600" i="1" err="1"/>
              <a:t>programs</a:t>
            </a:r>
            <a:r>
              <a:rPr lang="hu-HU" sz="2600" i="1"/>
              <a:t> </a:t>
            </a:r>
            <a:endParaRPr lang="hu-HU" sz="2600"/>
          </a:p>
          <a:p>
            <a:pPr marL="0" indent="0">
              <a:buNone/>
            </a:pPr>
            <a:r>
              <a:rPr lang="hu-HU" sz="2600" i="1"/>
              <a:t>MTÜ (</a:t>
            </a:r>
            <a:r>
              <a:rPr lang="hu-HU" sz="2600" i="1" err="1"/>
              <a:t>Hungarian</a:t>
            </a:r>
            <a:r>
              <a:rPr lang="hu-HU" sz="2600" i="1"/>
              <a:t> </a:t>
            </a:r>
            <a:r>
              <a:rPr lang="hu-HU" sz="2600" i="1" err="1"/>
              <a:t>Tourism</a:t>
            </a:r>
            <a:r>
              <a:rPr lang="hu-HU" sz="2600" i="1"/>
              <a:t> </a:t>
            </a:r>
            <a:r>
              <a:rPr lang="hu-HU" sz="2600" i="1" err="1"/>
              <a:t>Agency</a:t>
            </a:r>
            <a:r>
              <a:rPr lang="hu-HU" sz="2600" i="1"/>
              <a:t>) </a:t>
            </a:r>
            <a:r>
              <a:rPr lang="hu-HU" sz="2600" i="1" err="1"/>
              <a:t>Hungarian</a:t>
            </a:r>
            <a:r>
              <a:rPr lang="hu-HU" sz="2600" i="1"/>
              <a:t> </a:t>
            </a:r>
            <a:r>
              <a:rPr lang="hu-HU" sz="2600" i="1" err="1"/>
              <a:t>Tourism</a:t>
            </a:r>
            <a:r>
              <a:rPr lang="hu-HU" sz="2600" i="1"/>
              <a:t> </a:t>
            </a:r>
            <a:r>
              <a:rPr lang="hu-HU" sz="2600" i="1" err="1"/>
              <a:t>Quality</a:t>
            </a:r>
            <a:r>
              <a:rPr lang="hu-HU" sz="2600" i="1"/>
              <a:t> </a:t>
            </a:r>
            <a:r>
              <a:rPr lang="hu-HU" sz="2600" i="1" err="1"/>
              <a:t>Award</a:t>
            </a:r>
            <a:r>
              <a:rPr lang="hu-HU" sz="2600" i="1"/>
              <a:t>, Professional </a:t>
            </a:r>
            <a:r>
              <a:rPr lang="hu-HU" sz="2600" i="1" err="1"/>
              <a:t>Self-Assessment</a:t>
            </a:r>
            <a:r>
              <a:rPr lang="hu-HU" sz="2600" i="1"/>
              <a:t> and </a:t>
            </a:r>
            <a:r>
              <a:rPr lang="hu-HU" sz="2600" i="1" err="1"/>
              <a:t>Checklist</a:t>
            </a:r>
            <a:r>
              <a:rPr lang="hu-HU" sz="2600" i="1"/>
              <a:t> </a:t>
            </a:r>
            <a:r>
              <a:rPr lang="hu-HU" sz="2600" i="1" err="1"/>
              <a:t>for</a:t>
            </a:r>
            <a:r>
              <a:rPr lang="hu-HU" sz="2600" i="1"/>
              <a:t> </a:t>
            </a:r>
            <a:r>
              <a:rPr lang="hu-HU" sz="2600" i="1" err="1"/>
              <a:t>hotels</a:t>
            </a:r>
            <a:r>
              <a:rPr lang="hu-HU" sz="2600" i="1"/>
              <a:t> 2016. (Last </a:t>
            </a:r>
            <a:r>
              <a:rPr lang="hu-HU" sz="2600" i="1" err="1"/>
              <a:t>accessed</a:t>
            </a:r>
            <a:r>
              <a:rPr lang="hu-HU" sz="2600" i="1"/>
              <a:t>: 13/07/2020)</a:t>
            </a:r>
            <a:endParaRPr lang="hu-HU" sz="2600"/>
          </a:p>
          <a:p>
            <a:endParaRPr lang="hu-HU" sz="2600"/>
          </a:p>
          <a:p>
            <a:endParaRPr lang="hu-HU" sz="2600"/>
          </a:p>
        </p:txBody>
      </p:sp>
    </p:spTree>
    <p:extLst>
      <p:ext uri="{BB962C8B-B14F-4D97-AF65-F5344CB8AC3E}">
        <p14:creationId xmlns:p14="http://schemas.microsoft.com/office/powerpoint/2010/main" val="10525890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-téma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760</Words>
  <Application>Microsoft Macintosh PowerPoint</Application>
  <PresentationFormat>Szélesvásznú</PresentationFormat>
  <Paragraphs>53</Paragraphs>
  <Slides>9</Slides>
  <Notes>0</Notes>
  <HiddenSlides>0</HiddenSlides>
  <MMClips>0</MMClips>
  <ScaleCrop>false</ScaleCrop>
  <HeadingPairs>
    <vt:vector size="6" baseType="variant">
      <vt:variant>
        <vt:lpstr>Használt betűtípusok</vt:lpstr>
      </vt:variant>
      <vt:variant>
        <vt:i4>3</vt:i4>
      </vt:variant>
      <vt:variant>
        <vt:lpstr>Téma</vt:lpstr>
      </vt:variant>
      <vt:variant>
        <vt:i4>1</vt:i4>
      </vt:variant>
      <vt:variant>
        <vt:lpstr>Diacímek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Office-téma</vt:lpstr>
      <vt:lpstr> SUSTAINABLE DEVELOPMENT IN HUNGARIAN TOURISM </vt:lpstr>
      <vt:lpstr>Introduction</vt:lpstr>
      <vt:lpstr>Literature Review</vt:lpstr>
      <vt:lpstr>Sustainable Hospitality Development</vt:lpstr>
      <vt:lpstr>Environmentally Conscious Hotel Operation and its Difficulties and Sustainability </vt:lpstr>
      <vt:lpstr>Environmentally Conscious Hotel Operation and its Difficulties and Sustainability </vt:lpstr>
      <vt:lpstr>Conclusion 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SUSTAINABLE DEVELOPMENT IN HUNGARIAN TOURISM </dc:title>
  <dc:creator>Emoke Gego (1815061)</dc:creator>
  <cp:lastModifiedBy>Emoke Gego (1815061)</cp:lastModifiedBy>
  <cp:revision>1</cp:revision>
  <dcterms:created xsi:type="dcterms:W3CDTF">2020-08-01T12:48:40Z</dcterms:created>
  <dcterms:modified xsi:type="dcterms:W3CDTF">2020-08-01T12:49:49Z</dcterms:modified>
</cp:coreProperties>
</file>