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7" r:id="rId3"/>
    <p:sldId id="288" r:id="rId4"/>
    <p:sldId id="313" r:id="rId5"/>
    <p:sldId id="312" r:id="rId6"/>
    <p:sldId id="306" r:id="rId7"/>
    <p:sldId id="265" r:id="rId8"/>
    <p:sldId id="260" r:id="rId9"/>
    <p:sldId id="258" r:id="rId10"/>
    <p:sldId id="294" r:id="rId11"/>
    <p:sldId id="259" r:id="rId12"/>
    <p:sldId id="310" r:id="rId13"/>
    <p:sldId id="263" r:id="rId14"/>
    <p:sldId id="266" r:id="rId15"/>
    <p:sldId id="296" r:id="rId16"/>
    <p:sldId id="298" r:id="rId17"/>
    <p:sldId id="317" r:id="rId18"/>
    <p:sldId id="274" r:id="rId19"/>
    <p:sldId id="273" r:id="rId20"/>
    <p:sldId id="275" r:id="rId21"/>
    <p:sldId id="327" r:id="rId22"/>
    <p:sldId id="276" r:id="rId23"/>
    <p:sldId id="328" r:id="rId24"/>
    <p:sldId id="277" r:id="rId25"/>
    <p:sldId id="329" r:id="rId26"/>
    <p:sldId id="330" r:id="rId27"/>
    <p:sldId id="314" r:id="rId28"/>
    <p:sldId id="299" r:id="rId29"/>
    <p:sldId id="269" r:id="rId30"/>
    <p:sldId id="270" r:id="rId31"/>
    <p:sldId id="331" r:id="rId32"/>
    <p:sldId id="332" r:id="rId33"/>
    <p:sldId id="321" r:id="rId34"/>
    <p:sldId id="301" r:id="rId35"/>
    <p:sldId id="323" r:id="rId36"/>
    <p:sldId id="279" r:id="rId37"/>
    <p:sldId id="280" r:id="rId38"/>
    <p:sldId id="281" r:id="rId39"/>
    <p:sldId id="282" r:id="rId40"/>
    <p:sldId id="302" r:id="rId41"/>
    <p:sldId id="290" r:id="rId42"/>
    <p:sldId id="324" r:id="rId43"/>
    <p:sldId id="325" r:id="rId44"/>
    <p:sldId id="283" r:id="rId45"/>
    <p:sldId id="305" r:id="rId46"/>
    <p:sldId id="326" r:id="rId47"/>
    <p:sldId id="284" r:id="rId48"/>
    <p:sldId id="285" r:id="rId49"/>
    <p:sldId id="286" r:id="rId50"/>
    <p:sldId id="278" r:id="rId51"/>
    <p:sldId id="271" r:id="rId52"/>
    <p:sldId id="267" r:id="rId53"/>
    <p:sldId id="272" r:id="rId54"/>
    <p:sldId id="291" r:id="rId55"/>
    <p:sldId id="292"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C89D33-3BD2-4D17-E426-7EB7975FF149}" v="20" dt="2025-03-06T09:48:21.031"/>
    <p1510:client id="{BA35FC5E-F31F-4543-A7D0-32EC48D12477}" v="5" dt="2025-03-05T10:46:21.0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061" autoAdjust="0"/>
  </p:normalViewPr>
  <p:slideViewPr>
    <p:cSldViewPr snapToGrid="0">
      <p:cViewPr varScale="1">
        <p:scale>
          <a:sx n="87" d="100"/>
          <a:sy n="87" d="100"/>
        </p:scale>
        <p:origin x="66"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E8E79-51CD-4831-82D2-6314BA6D071A}" type="datetimeFigureOut">
              <a:rPr lang="en-GB" smtClean="0"/>
              <a:t>25/02/2026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FE197A-1E1A-4E29-90D0-BB3C4DCE1E6B}" type="slidenum">
              <a:rPr lang="en-GB" smtClean="0"/>
              <a:t>‹#›</a:t>
            </a:fld>
            <a:endParaRPr lang="en-GB"/>
          </a:p>
        </p:txBody>
      </p:sp>
    </p:spTree>
    <p:extLst>
      <p:ext uri="{BB962C8B-B14F-4D97-AF65-F5344CB8AC3E}">
        <p14:creationId xmlns:p14="http://schemas.microsoft.com/office/powerpoint/2010/main" val="34831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theguardian.com/uk-news/2024/oct/02/chris-kaba-shooting-trial-met-police-martyn-blake-streatham-london"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theguardian.com/uk-news/2016/mar/30/jean-charles-de-menezes-your-questions-answered"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gov.uk/government/statistics/ethnicity-and-the-criminal-justice-system-2022/statistics-on-ethnicity-and-the-criminal-justice-system-2022-html#fn:2"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ethnicity-facts-figures.service.gov.uk/crime-justice-and-the-law/policing/number-of-arrests/lates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aa.com.tr/en/europe/elon-musk-s-social-media-posts-may-legitimize-hate-speech-and-misinformation-academic/3453710"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theconversation.com/aliens-and-animals-language-of-hate-used-by-trump-and-others-can-be-part-of-a-violent-design-245524"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hmicfrs.justiceinspectorates.gov.uk/publications/disproportionate-use-of-police-powers-a-spotlight-on-stop-and-search-and-the-use-of-force/"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independent.co.uk/news/uk/home-news/bianca-williams-fundraiser-met-officers-b2437043.html" TargetMode="External"/><Relationship Id="rId2" Type="http://schemas.openxmlformats.org/officeDocument/2006/relationships/slide" Target="../slides/slide28.xml"/><Relationship Id="rId1" Type="http://schemas.openxmlformats.org/officeDocument/2006/relationships/notesMaster" Target="../notesMasters/notesMaster1.xml"/><Relationship Id="rId5" Type="http://schemas.openxmlformats.org/officeDocument/2006/relationships/hyperlink" Target="https://www.policeconduct.gov.uk/sites/default/files/documents/251023-Bianca-Williams-Ricardo-Dos-Santos-investigation-report-final.pdf" TargetMode="External"/><Relationship Id="rId4" Type="http://schemas.openxmlformats.org/officeDocument/2006/relationships/hyperlink" Target="https://www.youtube.com/watch?v=4f_u64_E5sw"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npcc.police.uk/SysSiteAssets/media/downloads/our-work/race-action-plan/police-race-action-plan-improving-policing-for-black-people.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aoav.org.uk/2024/londons-2023-murders-examined-key-figures-in-the-uk-capitals-homicides/"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researchbriefings.files.parliament.uk/documents/SN04304/SN04304.pdf"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fullfact.org/crime/are-majority-youth-knife-offenders-minority-ethnic/?gad_source=1&amp;gclid=EAIaIQobChMI6u69it7yiwMVfodQBh2KczHgEAAYASAAEgIZH_D_BwE"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theguardian.com/football/2022/aug/06/bristol-city-womens-manager-told-to-stay-in-the-kitchen-at-match"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dailymail.co.uk/sport/sportsnews/article-9787915/EURO-2020-England-players-targeted-12-500-abusive-messages-campaign.html"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migrationobservatory.ox.ac.uk/resources/briefings/uk-public-opinion-toward-immigration-overall-attitudes-and-level-of-concern/"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 Floyd death USA</a:t>
            </a:r>
          </a:p>
          <a:p>
            <a:r>
              <a:rPr lang="en-GB" dirty="0"/>
              <a:t>Chris </a:t>
            </a:r>
            <a:r>
              <a:rPr lang="en-GB" b="0" i="0" dirty="0">
                <a:solidFill>
                  <a:srgbClr val="000000"/>
                </a:solidFill>
                <a:effectLst/>
                <a:latin typeface="GH Guardian Headline"/>
              </a:rPr>
              <a:t>Kaba in 2022 Met police </a:t>
            </a:r>
            <a:r>
              <a:rPr lang="en-GB" dirty="0">
                <a:hlinkClick r:id="rId3"/>
              </a:rPr>
              <a:t>Man shot dead in car by Met officer was not posing threat to life, jury told | UK news | The Guardian</a:t>
            </a:r>
            <a:endParaRPr lang="en-GB" dirty="0"/>
          </a:p>
          <a:p>
            <a:r>
              <a:rPr lang="en-GB" dirty="0"/>
              <a:t>Stephen Lawerence</a:t>
            </a:r>
          </a:p>
          <a:p>
            <a:r>
              <a:rPr lang="en-GB" dirty="0"/>
              <a:t>Jean Charles Menezes </a:t>
            </a:r>
            <a:r>
              <a:rPr lang="fr-FR" dirty="0" err="1">
                <a:hlinkClick r:id="rId4"/>
              </a:rPr>
              <a:t>Who</a:t>
            </a:r>
            <a:r>
              <a:rPr lang="fr-FR" dirty="0">
                <a:hlinkClick r:id="rId4"/>
              </a:rPr>
              <a:t> </a:t>
            </a:r>
            <a:r>
              <a:rPr lang="fr-FR" dirty="0" err="1">
                <a:hlinkClick r:id="rId4"/>
              </a:rPr>
              <a:t>was</a:t>
            </a:r>
            <a:r>
              <a:rPr lang="fr-FR" dirty="0">
                <a:hlinkClick r:id="rId4"/>
              </a:rPr>
              <a:t> Jean Charles de Menezes? | Jean Charles de Menezes | The Guardian</a:t>
            </a:r>
            <a:endParaRPr lang="fr-FR" dirty="0"/>
          </a:p>
          <a:p>
            <a:r>
              <a:rPr lang="en-GB" noProof="0" dirty="0"/>
              <a:t>Riots after the Southport deaths</a:t>
            </a:r>
          </a:p>
          <a:p>
            <a:r>
              <a:rPr lang="en-GB" noProof="0" dirty="0"/>
              <a:t>Small boats discussion </a:t>
            </a:r>
          </a:p>
          <a:p>
            <a:endParaRPr lang="en-GB" noProof="0" dirty="0"/>
          </a:p>
          <a:p>
            <a:endParaRPr lang="en-GB"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5</a:t>
            </a:fld>
            <a:endParaRPr lang="en-GB"/>
          </a:p>
        </p:txBody>
      </p:sp>
    </p:spTree>
    <p:extLst>
      <p:ext uri="{BB962C8B-B14F-4D97-AF65-F5344CB8AC3E}">
        <p14:creationId xmlns:p14="http://schemas.microsoft.com/office/powerpoint/2010/main" val="3047675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Statistics on Ethnicity and the Criminal Justice System, 2022 (HTML) - GOV.UK</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6</a:t>
            </a:fld>
            <a:endParaRPr lang="en-GB"/>
          </a:p>
        </p:txBody>
      </p:sp>
    </p:spTree>
    <p:extLst>
      <p:ext uri="{BB962C8B-B14F-4D97-AF65-F5344CB8AC3E}">
        <p14:creationId xmlns:p14="http://schemas.microsoft.com/office/powerpoint/2010/main" val="4132558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Arrests - GOV.UK Ethnicity facts and figures</a:t>
            </a:r>
            <a:endParaRPr lang="en-US" dirty="0">
              <a:hlinkClick r:id="rId3"/>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7</a:t>
            </a:fld>
            <a:endParaRPr lang="en-GB"/>
          </a:p>
        </p:txBody>
      </p:sp>
    </p:spTree>
    <p:extLst>
      <p:ext uri="{BB962C8B-B14F-4D97-AF65-F5344CB8AC3E}">
        <p14:creationId xmlns:p14="http://schemas.microsoft.com/office/powerpoint/2010/main" val="651065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r">
              <a:lnSpc>
                <a:spcPct val="90000"/>
              </a:lnSpc>
              <a:spcBef>
                <a:spcPts val="1000"/>
              </a:spcBef>
              <a:buFont typeface="Arial"/>
              <a:buChar char="•"/>
            </a:pPr>
            <a:r>
              <a:rPr lang="en-GB" dirty="0" err="1"/>
              <a:t>Grosfoguel</a:t>
            </a:r>
            <a:r>
              <a:rPr lang="en-GB" dirty="0"/>
              <a:t>, R. (2016) 'What is Racism?', Journal of World-Systems Research, 22(1), pp.9 - 15.</a:t>
            </a:r>
          </a:p>
          <a:p>
            <a:r>
              <a:rPr lang="en-GB"/>
              <a:t>(Fanon 1967). </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9</a:t>
            </a:fld>
            <a:endParaRPr lang="en-GB"/>
          </a:p>
        </p:txBody>
      </p:sp>
    </p:spTree>
    <p:extLst>
      <p:ext uri="{BB962C8B-B14F-4D97-AF65-F5344CB8AC3E}">
        <p14:creationId xmlns:p14="http://schemas.microsoft.com/office/powerpoint/2010/main" val="2856907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a:effectLst/>
                <a:latin typeface="avenir-regular-class"/>
              </a:rPr>
              <a:t>Race Relations Act 1965, c73</a:t>
            </a:r>
            <a:r>
              <a:rPr lang="en-GB" sz="1200" b="0" i="0" dirty="0">
                <a:effectLst/>
                <a:latin typeface="avenir-regular-class"/>
              </a:rPr>
              <a:t>. Available at: https://www.parliament.uk/about/living-heritage/transformingsociety/private-lives/relationships/collections1/race-relations-act-1965/race-relations-act-1965/#:~:text=The%20Act%20banned%20racial%20discrimination,later%20on%208%20December%201965. (Accessed: 30/10/2022).</a:t>
            </a:r>
            <a:endParaRPr lang="en-GB" sz="1200"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11</a:t>
            </a:fld>
            <a:endParaRPr lang="en-GB"/>
          </a:p>
        </p:txBody>
      </p:sp>
    </p:spTree>
    <p:extLst>
      <p:ext uri="{BB962C8B-B14F-4D97-AF65-F5344CB8AC3E}">
        <p14:creationId xmlns:p14="http://schemas.microsoft.com/office/powerpoint/2010/main" val="1523091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effectLst/>
                <a:latin typeface="avenir-regular-class"/>
              </a:rPr>
              <a:t>Equality Act 2010, c.15</a:t>
            </a:r>
            <a:r>
              <a:rPr lang="en-GB" sz="1200" b="0" i="0">
                <a:effectLst/>
                <a:latin typeface="avenir-regular-class"/>
              </a:rPr>
              <a:t> . Available at: https://www.legislation.gov.uk/ukpga/2010/15/part/2/chapter/2/crossheading/discrimination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13</a:t>
            </a:fld>
            <a:endParaRPr lang="en-GB"/>
          </a:p>
        </p:txBody>
      </p:sp>
    </p:spTree>
    <p:extLst>
      <p:ext uri="{BB962C8B-B14F-4D97-AF65-F5344CB8AC3E}">
        <p14:creationId xmlns:p14="http://schemas.microsoft.com/office/powerpoint/2010/main" val="1844635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15</a:t>
            </a:fld>
            <a:endParaRPr lang="en-GB"/>
          </a:p>
        </p:txBody>
      </p:sp>
    </p:spTree>
    <p:extLst>
      <p:ext uri="{BB962C8B-B14F-4D97-AF65-F5344CB8AC3E}">
        <p14:creationId xmlns:p14="http://schemas.microsoft.com/office/powerpoint/2010/main" val="3893320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solidFill>
                <a:srgbClr val="141414"/>
              </a:solidFill>
              <a:latin typeface="ReithSans"/>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16</a:t>
            </a:fld>
            <a:endParaRPr lang="en-GB"/>
          </a:p>
        </p:txBody>
      </p:sp>
    </p:spTree>
    <p:extLst>
      <p:ext uri="{BB962C8B-B14F-4D97-AF65-F5344CB8AC3E}">
        <p14:creationId xmlns:p14="http://schemas.microsoft.com/office/powerpoint/2010/main" val="2834290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Elon Musk’s social media posts may legitimize 'hate speech and misinformation': Academic</a:t>
            </a:r>
            <a:endParaRPr lang="en-US"/>
          </a:p>
        </p:txBody>
      </p:sp>
      <p:sp>
        <p:nvSpPr>
          <p:cNvPr id="4" name="Slide Number Placeholder 3"/>
          <p:cNvSpPr>
            <a:spLocks noGrp="1"/>
          </p:cNvSpPr>
          <p:nvPr>
            <p:ph type="sldNum" sz="quarter" idx="5"/>
          </p:nvPr>
        </p:nvSpPr>
        <p:spPr/>
        <p:txBody>
          <a:bodyPr/>
          <a:lstStyle/>
          <a:p>
            <a:fld id="{10FE197A-1E1A-4E29-90D0-BB3C4DCE1E6B}" type="slidenum">
              <a:rPr lang="en-GB" smtClean="0"/>
              <a:t>21</a:t>
            </a:fld>
            <a:endParaRPr lang="en-GB"/>
          </a:p>
        </p:txBody>
      </p:sp>
    </p:spTree>
    <p:extLst>
      <p:ext uri="{BB962C8B-B14F-4D97-AF65-F5344CB8AC3E}">
        <p14:creationId xmlns:p14="http://schemas.microsoft.com/office/powerpoint/2010/main" val="1458818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GB"/>
              <a:t>Butler, J. (1997) </a:t>
            </a:r>
            <a:r>
              <a:rPr lang="en-GB" i="1"/>
              <a:t>Excitable Speech: A Politics of the Performative</a:t>
            </a:r>
            <a:r>
              <a:rPr lang="en-GB"/>
              <a:t>. New York: Routledge.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0FE197A-1E1A-4E29-90D0-BB3C4DCE1E6B}" type="slidenum">
              <a:rPr lang="en-GB" smtClean="0"/>
              <a:t>24</a:t>
            </a:fld>
            <a:endParaRPr lang="en-GB"/>
          </a:p>
        </p:txBody>
      </p:sp>
    </p:spTree>
    <p:extLst>
      <p:ext uri="{BB962C8B-B14F-4D97-AF65-F5344CB8AC3E}">
        <p14:creationId xmlns:p14="http://schemas.microsoft.com/office/powerpoint/2010/main" val="4198783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‘Aliens’ and ‘animals’ – language of hate used by Trump and others can be part of a violent design</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25</a:t>
            </a:fld>
            <a:endParaRPr lang="en-GB"/>
          </a:p>
        </p:txBody>
      </p:sp>
    </p:spTree>
    <p:extLst>
      <p:ext uri="{BB962C8B-B14F-4D97-AF65-F5344CB8AC3E}">
        <p14:creationId xmlns:p14="http://schemas.microsoft.com/office/powerpoint/2010/main" val="128254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Disproportionate use of police powers – A spotlight on stop and search and the use of force - His Majesty’s Inspectorate of Constabulary and Fire &amp; Rescue Services</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27</a:t>
            </a:fld>
            <a:endParaRPr lang="en-GB"/>
          </a:p>
        </p:txBody>
      </p:sp>
    </p:spTree>
    <p:extLst>
      <p:ext uri="{BB962C8B-B14F-4D97-AF65-F5344CB8AC3E}">
        <p14:creationId xmlns:p14="http://schemas.microsoft.com/office/powerpoint/2010/main" val="2532916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Thousands raised for Met officers sacked over Bianca Williams and Ricardo Dos Santos stop and search | The Independent</a:t>
            </a:r>
            <a:endParaRPr lang="en-GB">
              <a:ea typeface="Calibri" panose="020F0502020204030204"/>
              <a:cs typeface="Calibri" panose="020F0502020204030204"/>
            </a:endParaRPr>
          </a:p>
          <a:p>
            <a:r>
              <a:rPr lang="en-GB" dirty="0">
                <a:hlinkClick r:id="rId4"/>
              </a:rPr>
              <a:t>Bianca Williams: video analysis shows how incident unfolded</a:t>
            </a:r>
            <a:endParaRPr lang="en-GB">
              <a:ea typeface="Calibri" panose="020F0502020204030204"/>
              <a:cs typeface="Calibri" panose="020F0502020204030204"/>
            </a:endParaRPr>
          </a:p>
          <a:p>
            <a:r>
              <a:rPr lang="en-GB" dirty="0">
                <a:hlinkClick r:id="rId5"/>
              </a:rPr>
              <a:t>251023-Bianca-Williams-Ricardo-Dos-Santos-investigation-report-final.pdf</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28</a:t>
            </a:fld>
            <a:endParaRPr lang="en-GB"/>
          </a:p>
        </p:txBody>
      </p:sp>
    </p:spTree>
    <p:extLst>
      <p:ext uri="{BB962C8B-B14F-4D97-AF65-F5344CB8AC3E}">
        <p14:creationId xmlns:p14="http://schemas.microsoft.com/office/powerpoint/2010/main" val="21174118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UK Parliament (2021) </a:t>
            </a:r>
            <a:r>
              <a:rPr lang="en-GB" sz="1200" b="0" i="1">
                <a:effectLst/>
                <a:latin typeface="avenir-regular-class"/>
              </a:rPr>
              <a:t>The Macpherson Report: Twenty-two years on</a:t>
            </a:r>
            <a:r>
              <a:rPr lang="en-GB" sz="1200" b="0" i="0">
                <a:effectLst/>
                <a:latin typeface="avenir-regular-class"/>
              </a:rPr>
              <a:t>. London: Available at: https://publications.parliament.uk/pa/cm5802/cmselect/cmhaff/139/13903.htm#:~:text=The%20Macpherson%20report%20found%20that,both%20individual%20and%20institutional%20level.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30</a:t>
            </a:fld>
            <a:endParaRPr lang="en-GB"/>
          </a:p>
        </p:txBody>
      </p:sp>
    </p:spTree>
    <p:extLst>
      <p:ext uri="{BB962C8B-B14F-4D97-AF65-F5344CB8AC3E}">
        <p14:creationId xmlns:p14="http://schemas.microsoft.com/office/powerpoint/2010/main" val="989076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Police Race Action Plan: Improving policing for Black people</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31</a:t>
            </a:fld>
            <a:endParaRPr lang="en-GB"/>
          </a:p>
        </p:txBody>
      </p:sp>
    </p:spTree>
    <p:extLst>
      <p:ext uri="{BB962C8B-B14F-4D97-AF65-F5344CB8AC3E}">
        <p14:creationId xmlns:p14="http://schemas.microsoft.com/office/powerpoint/2010/main" val="1244064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London’s 2023 murders examined: key figures in the UK capital’s homicides - AOAV</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32</a:t>
            </a:fld>
            <a:endParaRPr lang="en-GB"/>
          </a:p>
        </p:txBody>
      </p:sp>
    </p:spTree>
    <p:extLst>
      <p:ext uri="{BB962C8B-B14F-4D97-AF65-F5344CB8AC3E}">
        <p14:creationId xmlns:p14="http://schemas.microsoft.com/office/powerpoint/2010/main" val="2366098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SN04304.pdf (parliament.uk)</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34</a:t>
            </a:fld>
            <a:endParaRPr lang="en-GB"/>
          </a:p>
        </p:txBody>
      </p:sp>
    </p:spTree>
    <p:extLst>
      <p:ext uri="{BB962C8B-B14F-4D97-AF65-F5344CB8AC3E}">
        <p14:creationId xmlns:p14="http://schemas.microsoft.com/office/powerpoint/2010/main" val="1307962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Are a majority of youth knife offenders minority ethnic? – Full Fact</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35</a:t>
            </a:fld>
            <a:endParaRPr lang="en-GB"/>
          </a:p>
        </p:txBody>
      </p:sp>
    </p:spTree>
    <p:extLst>
      <p:ext uri="{BB962C8B-B14F-4D97-AF65-F5344CB8AC3E}">
        <p14:creationId xmlns:p14="http://schemas.microsoft.com/office/powerpoint/2010/main" val="830824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Calibri" panose="020F0502020204030204" pitchFamily="34" charset="0"/>
              </a:rPr>
              <a:t>Wood, R. (2010) 'UK: the reality behind the ‘knife crime’ debate', Race and Class, 52(2), pp. 97 - 103.</a:t>
            </a:r>
            <a:endParaRPr lang="en-GB" sz="1200"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36</a:t>
            </a:fld>
            <a:endParaRPr lang="en-GB"/>
          </a:p>
        </p:txBody>
      </p:sp>
    </p:spTree>
    <p:extLst>
      <p:ext uri="{BB962C8B-B14F-4D97-AF65-F5344CB8AC3E}">
        <p14:creationId xmlns:p14="http://schemas.microsoft.com/office/powerpoint/2010/main" val="3975166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avenir-regular-class"/>
              </a:rPr>
              <a:t>Home Office (2019) </a:t>
            </a:r>
            <a:r>
              <a:rPr lang="en-GB" sz="1200" b="0" i="1" dirty="0">
                <a:effectLst/>
                <a:latin typeface="avenir-regular-class"/>
              </a:rPr>
              <a:t>Special #knifefree chicken boxes launched across the country</a:t>
            </a:r>
            <a:r>
              <a:rPr lang="en-GB" sz="1200" b="0" i="0" dirty="0">
                <a:effectLst/>
                <a:latin typeface="avenir-regular-class"/>
              </a:rPr>
              <a:t>. London: Available at: https://www.gov.uk/government/news/special-knifefree-chicken-boxes-launched-across-the-country (Accessed: 30/10/2022).</a:t>
            </a:r>
            <a:endParaRPr lang="en-GB" sz="1200" dirty="0"/>
          </a:p>
          <a:p>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37</a:t>
            </a:fld>
            <a:endParaRPr lang="en-GB"/>
          </a:p>
        </p:txBody>
      </p:sp>
    </p:spTree>
    <p:extLst>
      <p:ext uri="{BB962C8B-B14F-4D97-AF65-F5344CB8AC3E}">
        <p14:creationId xmlns:p14="http://schemas.microsoft.com/office/powerpoint/2010/main" val="716416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Cleland, J. &amp; Cashmore, E. (2016) 'Football fans’ views of racism in British football', </a:t>
            </a:r>
            <a:r>
              <a:rPr lang="en-GB" sz="1200" b="0" i="1">
                <a:effectLst/>
                <a:latin typeface="avenir-regular-class"/>
              </a:rPr>
              <a:t>International Review for the Sociology of Sport</a:t>
            </a:r>
            <a:r>
              <a:rPr lang="en-GB" sz="1200" b="0" i="0">
                <a:effectLst/>
                <a:latin typeface="avenir-regular-class"/>
              </a:rPr>
              <a:t>, 51(1), pp. 27 - 43.</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39</a:t>
            </a:fld>
            <a:endParaRPr lang="en-GB"/>
          </a:p>
        </p:txBody>
      </p:sp>
    </p:spTree>
    <p:extLst>
      <p:ext uri="{BB962C8B-B14F-4D97-AF65-F5344CB8AC3E}">
        <p14:creationId xmlns:p14="http://schemas.microsoft.com/office/powerpoint/2010/main" val="3485876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Bristol City manager Lauren Smith says fan told her to stay ‘in the kitchen’ | Bristol City Women | The Guardian</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40</a:t>
            </a:fld>
            <a:endParaRPr lang="en-GB"/>
          </a:p>
        </p:txBody>
      </p:sp>
    </p:spTree>
    <p:extLst>
      <p:ext uri="{BB962C8B-B14F-4D97-AF65-F5344CB8AC3E}">
        <p14:creationId xmlns:p14="http://schemas.microsoft.com/office/powerpoint/2010/main" val="12587830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04040"/>
                </a:solidFill>
                <a:effectLst/>
                <a:latin typeface="Lato" panose="020F0502020204030203" pitchFamily="34" charset="0"/>
              </a:rPr>
              <a:t>Anticipated a minority of England fans posting online hate speech directed at Italy’s players, but instead the events near the end of the game saw them turn on their own. Within minutes of the penalty misses the number of racist posts sent and shared on Twitter skyrocketed, peaking at over 920 between 11:00 p.m. and 12:00 a.m. just after the game. Rashford, Sancho and Saka were the prime targets</a:t>
            </a:r>
            <a:endParaRPr lang="en-GB" dirty="0"/>
          </a:p>
        </p:txBody>
      </p:sp>
      <p:sp>
        <p:nvSpPr>
          <p:cNvPr id="4" name="Slide Number Placeholder 3"/>
          <p:cNvSpPr>
            <a:spLocks noGrp="1"/>
          </p:cNvSpPr>
          <p:nvPr>
            <p:ph type="sldNum" sz="quarter" idx="5"/>
          </p:nvPr>
        </p:nvSpPr>
        <p:spPr/>
        <p:txBody>
          <a:bodyPr/>
          <a:lstStyle/>
          <a:p>
            <a:fld id="{10FE197A-1E1A-4E29-90D0-BB3C4DCE1E6B}" type="slidenum">
              <a:rPr lang="en-GB" smtClean="0"/>
              <a:t>43</a:t>
            </a:fld>
            <a:endParaRPr lang="en-GB"/>
          </a:p>
        </p:txBody>
      </p:sp>
    </p:spTree>
    <p:extLst>
      <p:ext uri="{BB962C8B-B14F-4D97-AF65-F5344CB8AC3E}">
        <p14:creationId xmlns:p14="http://schemas.microsoft.com/office/powerpoint/2010/main" val="28894245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EURO 2020:England players were targeted with 12,500 abusive messages during campaign | Daily Mail Online</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44</a:t>
            </a:fld>
            <a:endParaRPr lang="en-GB"/>
          </a:p>
        </p:txBody>
      </p:sp>
    </p:spTree>
    <p:extLst>
      <p:ext uri="{BB962C8B-B14F-4D97-AF65-F5344CB8AC3E}">
        <p14:creationId xmlns:p14="http://schemas.microsoft.com/office/powerpoint/2010/main" val="6645748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UK Public Opinion toward Immigration: Overall Attitudes and Level of Concern - Migration Observatory - The Migration Observatory (ox.ac.uk)</a:t>
            </a:r>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49</a:t>
            </a:fld>
            <a:endParaRPr lang="en-GB"/>
          </a:p>
        </p:txBody>
      </p:sp>
    </p:spTree>
    <p:extLst>
      <p:ext uri="{BB962C8B-B14F-4D97-AF65-F5344CB8AC3E}">
        <p14:creationId xmlns:p14="http://schemas.microsoft.com/office/powerpoint/2010/main" val="34195298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latin typeface="avenir-regular-class"/>
              </a:rPr>
              <a:t>UK Parliament (2021) </a:t>
            </a:r>
            <a:r>
              <a:rPr lang="en-GB" sz="1200" b="0" i="1">
                <a:effectLst/>
                <a:latin typeface="avenir-regular-class"/>
              </a:rPr>
              <a:t>The Macpherson Report: Twenty-two years on</a:t>
            </a:r>
            <a:r>
              <a:rPr lang="en-GB" sz="1200" b="0" i="0">
                <a:effectLst/>
                <a:latin typeface="avenir-regular-class"/>
              </a:rPr>
              <a:t>. London: Available at: https://publications.parliament.uk/pa/cm5802/cmselect/cmhaff/139/13903.htm#:~:text=The%20Macpherson%20report%20found%20that,both%20individual%20and%20institutional%20level. (Accessed: 30/10/2022).</a:t>
            </a:r>
            <a:endParaRPr lang="en-GB" sz="1200"/>
          </a:p>
          <a:p>
            <a:endParaRPr lang="en-GB"/>
          </a:p>
        </p:txBody>
      </p:sp>
      <p:sp>
        <p:nvSpPr>
          <p:cNvPr id="4" name="Slide Number Placeholder 3"/>
          <p:cNvSpPr>
            <a:spLocks noGrp="1"/>
          </p:cNvSpPr>
          <p:nvPr>
            <p:ph type="sldNum" sz="quarter" idx="5"/>
          </p:nvPr>
        </p:nvSpPr>
        <p:spPr/>
        <p:txBody>
          <a:bodyPr/>
          <a:lstStyle/>
          <a:p>
            <a:fld id="{10FE197A-1E1A-4E29-90D0-BB3C4DCE1E6B}" type="slidenum">
              <a:rPr lang="en-GB" smtClean="0"/>
              <a:t>52</a:t>
            </a:fld>
            <a:endParaRPr lang="en-GB"/>
          </a:p>
        </p:txBody>
      </p:sp>
    </p:spTree>
    <p:extLst>
      <p:ext uri="{BB962C8B-B14F-4D97-AF65-F5344CB8AC3E}">
        <p14:creationId xmlns:p14="http://schemas.microsoft.com/office/powerpoint/2010/main" val="1440331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F1D95-7EE3-283F-FA2C-7624D95049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C7AC204-EDC2-C5B3-25C1-A238435682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190515-FC64-858D-2FFE-34F703445AD7}"/>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C1FBF94C-B6C8-BEAB-06ED-93B9A2ECB0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034A51-5B50-2C3A-A803-FECC594A47C7}"/>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533352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E45D6-6A88-9046-D86A-05AEC3EA92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53D463-4802-B553-2960-0A6B59AF53B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BE45B7-AAC5-AF98-256C-323E759F632D}"/>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8A866D8D-2CA2-4C73-3BB0-99DDC89D40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5A85DC-546D-A193-6FAE-0B44766F8E27}"/>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55332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9FFF-1383-191B-5DA7-8D483AB74C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33EC67-7FAD-9E56-A02E-F8C0ADA2CE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6530A6-BCE6-F748-002F-DDA58B075D1F}"/>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68ED9996-29C5-0ABB-FDAF-1D8C47C864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B9F036-F863-F7F6-00EB-392E0293C045}"/>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254662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463C-DEB1-AB8F-028D-6099EF264E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1826C9-BB54-5928-C8B4-4558825D7B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E2DD18-467F-0AFF-5C07-C7F2CE3A53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4CA2C2-0AB1-3C21-D682-999F6BAFFAD7}"/>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6" name="Footer Placeholder 5">
            <a:extLst>
              <a:ext uri="{FF2B5EF4-FFF2-40B4-BE49-F238E27FC236}">
                <a16:creationId xmlns:a16="http://schemas.microsoft.com/office/drawing/2014/main" id="{2BDC6AC5-EFCE-0EB2-DB96-E5E0C8121C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345B09-9EA6-1C48-62EF-93C0472F4F0C}"/>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5845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3A331-F6D2-5A1C-3678-8C58DDD804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E7D332-E4E4-4596-647B-8E1C0DF85B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3065F2-42FF-86AC-5D1C-E891E83ED6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4A4653-2DC9-9E4B-C156-5CEF63CFC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DF7D26-A6C5-CF37-55CF-FA79CE5D84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6F5E7E-A89C-4949-0B92-4309CD11FE82}"/>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8" name="Footer Placeholder 7">
            <a:extLst>
              <a:ext uri="{FF2B5EF4-FFF2-40B4-BE49-F238E27FC236}">
                <a16:creationId xmlns:a16="http://schemas.microsoft.com/office/drawing/2014/main" id="{0F3F9D21-7299-5A61-C607-0B803C77DE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877651-48FE-24F0-EBF7-F75DD16CAB1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658161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1605E-6A6F-C0C9-8723-8DCAA92DA9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8EA78A-7385-2BB6-8C17-BEAA41117758}"/>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4" name="Footer Placeholder 3">
            <a:extLst>
              <a:ext uri="{FF2B5EF4-FFF2-40B4-BE49-F238E27FC236}">
                <a16:creationId xmlns:a16="http://schemas.microsoft.com/office/drawing/2014/main" id="{9DE24BAF-A58B-71FE-360B-24C2D84FDC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C8A3A6-3349-030F-D934-7886CEB9AB8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424644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31816-855B-F789-0E57-C266850D85E0}"/>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3" name="Footer Placeholder 2">
            <a:extLst>
              <a:ext uri="{FF2B5EF4-FFF2-40B4-BE49-F238E27FC236}">
                <a16:creationId xmlns:a16="http://schemas.microsoft.com/office/drawing/2014/main" id="{E653678F-9727-B6B4-0340-B074A2682E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13887D-9805-4FEA-C81B-4CB193BBB072}"/>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190020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12E5F-3212-28C8-E4D0-EF8A4D3CA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5D9F7D-4E42-C438-6550-9121097E81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2FC4A4-FAA1-6D45-3C86-53E5F0AF3A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79928D-C432-F2F4-9554-EEE9A85C6DF5}"/>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6" name="Footer Placeholder 5">
            <a:extLst>
              <a:ext uri="{FF2B5EF4-FFF2-40B4-BE49-F238E27FC236}">
                <a16:creationId xmlns:a16="http://schemas.microsoft.com/office/drawing/2014/main" id="{A35C42C5-C7B7-3865-D21B-DAC2FCBE80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BCF869-D431-ED81-5336-13F3F63DF358}"/>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425729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F4848-9CAF-266B-3DFB-5DE70081FC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97FC0C-090A-8251-A196-0729191776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CF157F-BFE6-6EB3-6C26-CB106702A4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21447D-9C45-4238-0929-06C2A1678128}"/>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6" name="Footer Placeholder 5">
            <a:extLst>
              <a:ext uri="{FF2B5EF4-FFF2-40B4-BE49-F238E27FC236}">
                <a16:creationId xmlns:a16="http://schemas.microsoft.com/office/drawing/2014/main" id="{793CB5E8-B11A-7BE4-00C5-934545A52B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0A8E90-CEA7-26AA-7AC1-1F98CE7F09F5}"/>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905012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8F344-5631-4C0F-4473-EB8D58229E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ABE1F3-85BD-A103-A58F-FFC62917D6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A3CF38-9E34-ECE2-36FD-F58899ED13AE}"/>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1D6C35F8-250E-96DB-780E-E96AC458AC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BCC700-06EF-2B55-5B42-C0B6F443C7BF}"/>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3017974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A84046-D84D-EA25-C235-9080680136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1DC9A8-6C2B-0DA0-169C-E1AF462E9E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D3CEA7-EFEB-C5E4-E00D-9641C1FD9383}"/>
              </a:ext>
            </a:extLst>
          </p:cNvPr>
          <p:cNvSpPr>
            <a:spLocks noGrp="1"/>
          </p:cNvSpPr>
          <p:nvPr>
            <p:ph type="dt" sz="half" idx="10"/>
          </p:nvPr>
        </p:nvSpPr>
        <p:spPr/>
        <p:txBody>
          <a:body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E3B8C120-3A6F-4F0B-864A-623714C002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82C8BA-7B2E-998C-1970-CEA69436261A}"/>
              </a:ext>
            </a:extLst>
          </p:cNvPr>
          <p:cNvSpPr>
            <a:spLocks noGrp="1"/>
          </p:cNvSpPr>
          <p:nvPr>
            <p:ph type="sldNum" sz="quarter" idx="12"/>
          </p:nvPr>
        </p:nvSpPr>
        <p:spPr/>
        <p:txBody>
          <a:bodyPr/>
          <a:lstStyle/>
          <a:p>
            <a:fld id="{F1704575-0A74-448C-A860-D2DE5310CF57}" type="slidenum">
              <a:rPr lang="en-GB" smtClean="0"/>
              <a:t>‹#›</a:t>
            </a:fld>
            <a:endParaRPr lang="en-GB"/>
          </a:p>
        </p:txBody>
      </p:sp>
    </p:spTree>
    <p:extLst>
      <p:ext uri="{BB962C8B-B14F-4D97-AF65-F5344CB8AC3E}">
        <p14:creationId xmlns:p14="http://schemas.microsoft.com/office/powerpoint/2010/main" val="4199677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12B32E-AA77-5A06-BE92-19BECE1EDD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90F0-7582-9773-1D1C-542027B012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A2D50C-D996-6F6D-9CB7-4B672D0610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6B16E3-454F-472B-B3EF-DF7DBA8F23FA}" type="datetimeFigureOut">
              <a:rPr lang="en-GB" smtClean="0"/>
              <a:t>25/02/2026</a:t>
            </a:fld>
            <a:endParaRPr lang="en-GB"/>
          </a:p>
        </p:txBody>
      </p:sp>
      <p:sp>
        <p:nvSpPr>
          <p:cNvPr id="5" name="Footer Placeholder 4">
            <a:extLst>
              <a:ext uri="{FF2B5EF4-FFF2-40B4-BE49-F238E27FC236}">
                <a16:creationId xmlns:a16="http://schemas.microsoft.com/office/drawing/2014/main" id="{3214586F-7FE6-C58B-6305-031496E1D2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093DA7-74E9-88FD-C50F-DC190D8165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04575-0A74-448C-A860-D2DE5310CF57}" type="slidenum">
              <a:rPr lang="en-GB" smtClean="0"/>
              <a:t>‹#›</a:t>
            </a:fld>
            <a:endParaRPr lang="en-GB"/>
          </a:p>
        </p:txBody>
      </p:sp>
    </p:spTree>
    <p:extLst>
      <p:ext uri="{BB962C8B-B14F-4D97-AF65-F5344CB8AC3E}">
        <p14:creationId xmlns:p14="http://schemas.microsoft.com/office/powerpoint/2010/main" val="560223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J.davies2@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hyperlink" Target="https://www.npr.org/2024/09/11/nx-s1-5108401/donald-trump-debate-eating-dogs-cats-immigrants-false-stereotyp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B1B68F3E-7223-7121-EB6A-C748F9A9E4E5}"/>
              </a:ext>
            </a:extLst>
          </p:cNvPr>
          <p:cNvSpPr>
            <a:spLocks noGrp="1"/>
          </p:cNvSpPr>
          <p:nvPr>
            <p:ph type="ctrTitle"/>
          </p:nvPr>
        </p:nvSpPr>
        <p:spPr>
          <a:xfrm>
            <a:off x="643468" y="643468"/>
            <a:ext cx="4620584" cy="4102704"/>
          </a:xfrm>
        </p:spPr>
        <p:txBody>
          <a:bodyPr>
            <a:normAutofit/>
          </a:bodyPr>
          <a:lstStyle/>
          <a:p>
            <a:pPr algn="l"/>
            <a:r>
              <a:rPr lang="en-GB" sz="4400" noProof="0" dirty="0"/>
              <a:t>Gender, Race, Religion and Crime</a:t>
            </a:r>
          </a:p>
        </p:txBody>
      </p:sp>
      <p:sp>
        <p:nvSpPr>
          <p:cNvPr id="3" name="Subtitle 2">
            <a:extLst>
              <a:ext uri="{FF2B5EF4-FFF2-40B4-BE49-F238E27FC236}">
                <a16:creationId xmlns:a16="http://schemas.microsoft.com/office/drawing/2014/main" id="{B2DB2277-EFF5-DF45-76A6-E095C4B3F6C8}"/>
              </a:ext>
            </a:extLst>
          </p:cNvPr>
          <p:cNvSpPr>
            <a:spLocks noGrp="1"/>
          </p:cNvSpPr>
          <p:nvPr>
            <p:ph type="subTitle" idx="1"/>
          </p:nvPr>
        </p:nvSpPr>
        <p:spPr>
          <a:xfrm>
            <a:off x="643467" y="4942114"/>
            <a:ext cx="5125962" cy="1272418"/>
          </a:xfrm>
        </p:spPr>
        <p:txBody>
          <a:bodyPr vert="horz" lIns="91440" tIns="45720" rIns="91440" bIns="45720" rtlCol="0" anchor="t">
            <a:noAutofit/>
          </a:bodyPr>
          <a:lstStyle/>
          <a:p>
            <a:pPr algn="l"/>
            <a:r>
              <a:rPr lang="en-GB" sz="2000" noProof="0" dirty="0"/>
              <a:t>Week 5 – Race and Crime</a:t>
            </a:r>
          </a:p>
          <a:p>
            <a:pPr algn="l"/>
            <a:r>
              <a:rPr lang="en-GB" sz="2000" dirty="0">
                <a:ea typeface="Calibri"/>
                <a:cs typeface="Calibri"/>
              </a:rPr>
              <a:t>Nerys Musgrove</a:t>
            </a:r>
            <a:endParaRPr lang="en-GB" sz="2000" noProof="0" dirty="0">
              <a:ea typeface="Calibri"/>
              <a:cs typeface="Calibri"/>
            </a:endParaRPr>
          </a:p>
          <a:p>
            <a:pPr algn="l"/>
            <a:r>
              <a:rPr lang="en-GB" sz="2000" dirty="0" err="1">
                <a:hlinkClick r:id="rId2"/>
              </a:rPr>
              <a:t>n.musgrove</a:t>
            </a:r>
            <a:r>
              <a:rPr lang="en-GB" sz="2000" noProof="0" dirty="0">
                <a:hlinkClick r:id="rId2"/>
              </a:rPr>
              <a:t>@uwtsd.ac.uk</a:t>
            </a:r>
            <a:r>
              <a:rPr lang="en-GB" sz="2000" noProof="0" dirty="0"/>
              <a:t> 2026</a:t>
            </a:r>
            <a:endParaRPr lang="en-GB" sz="2000" noProof="0" dirty="0">
              <a:ea typeface="Calibri"/>
              <a:cs typeface="Calibri"/>
            </a:endParaRPr>
          </a:p>
        </p:txBody>
      </p:sp>
      <p:pic>
        <p:nvPicPr>
          <p:cNvPr id="1026" name="Picture 2" descr="Photo | Hands in handcuffs | UCLA">
            <a:extLst>
              <a:ext uri="{FF2B5EF4-FFF2-40B4-BE49-F238E27FC236}">
                <a16:creationId xmlns:a16="http://schemas.microsoft.com/office/drawing/2014/main" id="{BA61917E-315C-E32D-10C3-D17F8E268C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49" r="30404" b="-1"/>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697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GB" noProof="0" dirty="0"/>
          </a:p>
        </p:txBody>
      </p:sp>
      <p:sp>
        <p:nvSpPr>
          <p:cNvPr id="2" name="Title 1">
            <a:extLst>
              <a:ext uri="{FF2B5EF4-FFF2-40B4-BE49-F238E27FC236}">
                <a16:creationId xmlns:a16="http://schemas.microsoft.com/office/drawing/2014/main" id="{0F1147CA-036B-8BD3-880C-4359028F9416}"/>
              </a:ext>
            </a:extLst>
          </p:cNvPr>
          <p:cNvSpPr>
            <a:spLocks noGrp="1"/>
          </p:cNvSpPr>
          <p:nvPr>
            <p:ph type="title"/>
          </p:nvPr>
        </p:nvSpPr>
        <p:spPr>
          <a:xfrm>
            <a:off x="838200" y="713312"/>
            <a:ext cx="4038600" cy="5431376"/>
          </a:xfrm>
        </p:spPr>
        <p:txBody>
          <a:bodyPr>
            <a:normAutofit/>
          </a:bodyPr>
          <a:lstStyle/>
          <a:p>
            <a:r>
              <a:rPr lang="en-GB" noProof="0" dirty="0"/>
              <a:t>Session Outline- Exploring the complex relationship between race and crime</a:t>
            </a:r>
          </a:p>
        </p:txBody>
      </p:sp>
      <p:sp>
        <p:nvSpPr>
          <p:cNvPr id="3" name="Content Placeholder 2">
            <a:extLst>
              <a:ext uri="{FF2B5EF4-FFF2-40B4-BE49-F238E27FC236}">
                <a16:creationId xmlns:a16="http://schemas.microsoft.com/office/drawing/2014/main" id="{D53DE3EB-69D4-0763-4F5A-8BAF8C424CF0}"/>
              </a:ext>
            </a:extLst>
          </p:cNvPr>
          <p:cNvSpPr>
            <a:spLocks noGrp="1"/>
          </p:cNvSpPr>
          <p:nvPr>
            <p:ph idx="1"/>
          </p:nvPr>
        </p:nvSpPr>
        <p:spPr>
          <a:xfrm>
            <a:off x="6095999" y="713313"/>
            <a:ext cx="5257801" cy="5431376"/>
          </a:xfrm>
        </p:spPr>
        <p:txBody>
          <a:bodyPr anchor="ctr">
            <a:normAutofit/>
          </a:bodyPr>
          <a:lstStyle/>
          <a:p>
            <a:r>
              <a:rPr lang="en-GB" sz="2400" noProof="0" dirty="0"/>
              <a:t>Crime and Victimisation by Race</a:t>
            </a:r>
          </a:p>
          <a:p>
            <a:r>
              <a:rPr lang="en-GB" sz="2400" noProof="0" dirty="0"/>
              <a:t>Racism</a:t>
            </a:r>
            <a:endParaRPr lang="en-GB" sz="2400" noProof="0" dirty="0">
              <a:ea typeface="Calibri"/>
              <a:cs typeface="Calibri"/>
            </a:endParaRPr>
          </a:p>
          <a:p>
            <a:r>
              <a:rPr lang="en-GB" sz="2400" noProof="0" dirty="0"/>
              <a:t>Hate Crime</a:t>
            </a:r>
            <a:endParaRPr lang="en-GB" sz="2400" noProof="0" dirty="0">
              <a:ea typeface="Calibri"/>
              <a:cs typeface="Calibri"/>
            </a:endParaRPr>
          </a:p>
          <a:p>
            <a:r>
              <a:rPr lang="en-GB" sz="2400" noProof="0" dirty="0"/>
              <a:t>Policing and Race</a:t>
            </a:r>
            <a:endParaRPr lang="en-GB" sz="2400" noProof="0" dirty="0">
              <a:ea typeface="Calibri"/>
              <a:cs typeface="Calibri"/>
            </a:endParaRPr>
          </a:p>
          <a:p>
            <a:r>
              <a:rPr lang="en-GB" sz="2400" noProof="0" dirty="0"/>
              <a:t>Hate Speech</a:t>
            </a:r>
            <a:endParaRPr lang="en-GB" sz="2400" noProof="0" dirty="0">
              <a:ea typeface="Calibri"/>
              <a:cs typeface="Calibri"/>
            </a:endParaRPr>
          </a:p>
          <a:p>
            <a:r>
              <a:rPr lang="en-GB" sz="2400" noProof="0" dirty="0"/>
              <a:t>Whiteness and Crime</a:t>
            </a:r>
            <a:endParaRPr lang="en-GB" sz="2400" noProof="0" dirty="0">
              <a:ea typeface="Calibri"/>
              <a:cs typeface="Calibri"/>
            </a:endParaRPr>
          </a:p>
          <a:p>
            <a:r>
              <a:rPr lang="en-GB" sz="2400" noProof="0" dirty="0"/>
              <a:t>Knife Crime</a:t>
            </a:r>
            <a:endParaRPr lang="en-GB" sz="2400" noProof="0" dirty="0">
              <a:ea typeface="Calibri"/>
              <a:cs typeface="Calibri"/>
            </a:endParaRPr>
          </a:p>
          <a:p>
            <a:r>
              <a:rPr lang="en-GB" sz="2400" noProof="0" dirty="0"/>
              <a:t>Racism in Football</a:t>
            </a:r>
            <a:endParaRPr lang="en-GB" sz="2400" noProof="0" dirty="0">
              <a:ea typeface="Calibri"/>
              <a:cs typeface="Calibri"/>
            </a:endParaRPr>
          </a:p>
          <a:p>
            <a:r>
              <a:rPr lang="en-GB" sz="2400" noProof="0" dirty="0"/>
              <a:t>Analysing Hate Speech online</a:t>
            </a:r>
            <a:endParaRPr lang="en-GB" sz="2400" noProof="0" dirty="0">
              <a:ea typeface="Calibri"/>
              <a:cs typeface="Calibri"/>
            </a:endParaRPr>
          </a:p>
        </p:txBody>
      </p:sp>
    </p:spTree>
    <p:extLst>
      <p:ext uri="{BB962C8B-B14F-4D97-AF65-F5344CB8AC3E}">
        <p14:creationId xmlns:p14="http://schemas.microsoft.com/office/powerpoint/2010/main" val="2823790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24FDF45-EACE-933F-0C5E-AF01A4C87FEF}"/>
              </a:ext>
            </a:extLst>
          </p:cNvPr>
          <p:cNvSpPr>
            <a:spLocks noGrp="1"/>
          </p:cNvSpPr>
          <p:nvPr>
            <p:ph type="title"/>
          </p:nvPr>
        </p:nvSpPr>
        <p:spPr>
          <a:xfrm>
            <a:off x="1075767" y="1188637"/>
            <a:ext cx="2988234" cy="4480726"/>
          </a:xfrm>
        </p:spPr>
        <p:txBody>
          <a:bodyPr>
            <a:normAutofit/>
          </a:bodyPr>
          <a:lstStyle/>
          <a:p>
            <a:pPr algn="r"/>
            <a:r>
              <a:rPr lang="en-GB" sz="6100" noProof="0" dirty="0"/>
              <a:t>Content Warning</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9E48B5A-FFC3-CF26-00CA-250A6F9815EB}"/>
              </a:ext>
            </a:extLst>
          </p:cNvPr>
          <p:cNvSpPr>
            <a:spLocks noGrp="1"/>
          </p:cNvSpPr>
          <p:nvPr>
            <p:ph idx="1"/>
          </p:nvPr>
        </p:nvSpPr>
        <p:spPr>
          <a:xfrm>
            <a:off x="5255260" y="1648870"/>
            <a:ext cx="4702848" cy="3560260"/>
          </a:xfrm>
        </p:spPr>
        <p:txBody>
          <a:bodyPr anchor="ctr">
            <a:normAutofit/>
          </a:bodyPr>
          <a:lstStyle/>
          <a:p>
            <a:r>
              <a:rPr lang="en-GB" sz="2400" noProof="0" dirty="0"/>
              <a:t>Todays lecture will be discussing Racism in detail, and as such racial slurs will be discussed. Please engage in these discussions thoughtfully and respectfully.</a:t>
            </a:r>
          </a:p>
          <a:p>
            <a:r>
              <a:rPr lang="en-GB" sz="2400" noProof="0" dirty="0"/>
              <a:t>Do not feel obliged to engage in these discussions if you do not want to.</a:t>
            </a:r>
          </a:p>
        </p:txBody>
      </p:sp>
    </p:spTree>
    <p:extLst>
      <p:ext uri="{BB962C8B-B14F-4D97-AF65-F5344CB8AC3E}">
        <p14:creationId xmlns:p14="http://schemas.microsoft.com/office/powerpoint/2010/main" val="1833622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words&#10;&#10;AI-generated content may be incorrect.">
            <a:extLst>
              <a:ext uri="{FF2B5EF4-FFF2-40B4-BE49-F238E27FC236}">
                <a16:creationId xmlns:a16="http://schemas.microsoft.com/office/drawing/2014/main" id="{28A30FE3-EA00-18F8-CBCB-3C6A3F7E5746}"/>
              </a:ext>
            </a:extLst>
          </p:cNvPr>
          <p:cNvPicPr>
            <a:picLocks noChangeAspect="1"/>
          </p:cNvPicPr>
          <p:nvPr/>
        </p:nvPicPr>
        <p:blipFill>
          <a:blip r:embed="rId2"/>
          <a:stretch>
            <a:fillRect/>
          </a:stretch>
        </p:blipFill>
        <p:spPr>
          <a:xfrm>
            <a:off x="4914900" y="2714625"/>
            <a:ext cx="2362200" cy="1428750"/>
          </a:xfrm>
          <a:prstGeom prst="rect">
            <a:avLst/>
          </a:prstGeom>
        </p:spPr>
      </p:pic>
      <p:pic>
        <p:nvPicPr>
          <p:cNvPr id="3" name="Picture 2" descr="A close-up of words">
            <a:extLst>
              <a:ext uri="{FF2B5EF4-FFF2-40B4-BE49-F238E27FC236}">
                <a16:creationId xmlns:a16="http://schemas.microsoft.com/office/drawing/2014/main" id="{6F24AEED-0E82-59B6-A9C6-3D27401955D4}"/>
              </a:ext>
            </a:extLst>
          </p:cNvPr>
          <p:cNvPicPr>
            <a:picLocks noChangeAspect="1"/>
          </p:cNvPicPr>
          <p:nvPr/>
        </p:nvPicPr>
        <p:blipFill>
          <a:blip r:embed="rId2"/>
          <a:stretch>
            <a:fillRect/>
          </a:stretch>
        </p:blipFill>
        <p:spPr>
          <a:xfrm>
            <a:off x="1047392" y="730550"/>
            <a:ext cx="10097217" cy="5411277"/>
          </a:xfrm>
          <a:prstGeom prst="rect">
            <a:avLst/>
          </a:prstGeom>
        </p:spPr>
      </p:pic>
    </p:spTree>
    <p:extLst>
      <p:ext uri="{BB962C8B-B14F-4D97-AF65-F5344CB8AC3E}">
        <p14:creationId xmlns:p14="http://schemas.microsoft.com/office/powerpoint/2010/main" val="1408324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A person with a mustache and a green leaf&#10;&#10;AI-generated content may be incorrect.">
            <a:extLst>
              <a:ext uri="{FF2B5EF4-FFF2-40B4-BE49-F238E27FC236}">
                <a16:creationId xmlns:a16="http://schemas.microsoft.com/office/drawing/2014/main" id="{01DDAA4E-78D8-4E73-B53A-D5736AAF3BAD}"/>
              </a:ext>
            </a:extLst>
          </p:cNvPr>
          <p:cNvPicPr>
            <a:picLocks noChangeAspect="1"/>
          </p:cNvPicPr>
          <p:nvPr/>
        </p:nvPicPr>
        <p:blipFill>
          <a:blip r:embed="rId3"/>
          <a:stretch>
            <a:fillRect/>
          </a:stretch>
        </p:blipFill>
        <p:spPr>
          <a:xfrm>
            <a:off x="1008294" y="346167"/>
            <a:ext cx="2047726" cy="1588946"/>
          </a:xfrm>
          <a:prstGeom prst="rect">
            <a:avLst/>
          </a:prstGeom>
        </p:spPr>
      </p:pic>
      <p:pic>
        <p:nvPicPr>
          <p:cNvPr id="9" name="Picture 8" descr="A group of people holding a banner&#10;&#10;AI-generated content may be incorrect.">
            <a:extLst>
              <a:ext uri="{FF2B5EF4-FFF2-40B4-BE49-F238E27FC236}">
                <a16:creationId xmlns:a16="http://schemas.microsoft.com/office/drawing/2014/main" id="{F9AF944C-347D-08BA-4249-1E1D4B144C67}"/>
              </a:ext>
            </a:extLst>
          </p:cNvPr>
          <p:cNvPicPr>
            <a:picLocks noChangeAspect="1"/>
          </p:cNvPicPr>
          <p:nvPr/>
        </p:nvPicPr>
        <p:blipFill>
          <a:blip r:embed="rId4"/>
          <a:stretch>
            <a:fillRect/>
          </a:stretch>
        </p:blipFill>
        <p:spPr>
          <a:xfrm>
            <a:off x="4676191" y="346167"/>
            <a:ext cx="2667065" cy="1547944"/>
          </a:xfrm>
          <a:prstGeom prst="rect">
            <a:avLst/>
          </a:prstGeom>
        </p:spPr>
      </p:pic>
      <p:pic>
        <p:nvPicPr>
          <p:cNvPr id="15" name="Picture 14" descr="A collage of people walking&#10;&#10;AI-generated content may be incorrect.">
            <a:extLst>
              <a:ext uri="{FF2B5EF4-FFF2-40B4-BE49-F238E27FC236}">
                <a16:creationId xmlns:a16="http://schemas.microsoft.com/office/drawing/2014/main" id="{359C51EC-2832-7D4D-48AE-18DB5DA9947F}"/>
              </a:ext>
            </a:extLst>
          </p:cNvPr>
          <p:cNvPicPr>
            <a:picLocks noChangeAspect="1"/>
          </p:cNvPicPr>
          <p:nvPr/>
        </p:nvPicPr>
        <p:blipFill>
          <a:blip r:embed="rId5"/>
          <a:stretch>
            <a:fillRect/>
          </a:stretch>
        </p:blipFill>
        <p:spPr>
          <a:xfrm>
            <a:off x="762947" y="2639045"/>
            <a:ext cx="2538418" cy="1588934"/>
          </a:xfrm>
          <a:prstGeom prst="rect">
            <a:avLst/>
          </a:prstGeom>
        </p:spPr>
      </p:pic>
      <p:pic>
        <p:nvPicPr>
          <p:cNvPr id="11" name="Picture 10" descr="A group of people in hoodies&#10;&#10;AI-generated content may be incorrect.">
            <a:extLst>
              <a:ext uri="{FF2B5EF4-FFF2-40B4-BE49-F238E27FC236}">
                <a16:creationId xmlns:a16="http://schemas.microsoft.com/office/drawing/2014/main" id="{8DCD7C4D-7030-7FA0-CE32-E742F226287B}"/>
              </a:ext>
            </a:extLst>
          </p:cNvPr>
          <p:cNvPicPr>
            <a:picLocks noChangeAspect="1"/>
          </p:cNvPicPr>
          <p:nvPr/>
        </p:nvPicPr>
        <p:blipFill>
          <a:blip r:embed="rId6"/>
          <a:stretch>
            <a:fillRect/>
          </a:stretch>
        </p:blipFill>
        <p:spPr>
          <a:xfrm>
            <a:off x="678223" y="4930536"/>
            <a:ext cx="2704701" cy="1582664"/>
          </a:xfrm>
          <a:prstGeom prst="rect">
            <a:avLst/>
          </a:prstGeom>
        </p:spPr>
      </p:pic>
      <p:pic>
        <p:nvPicPr>
          <p:cNvPr id="5" name="Content Placeholder 4" descr="Police officers kneeling on the ground&#10;&#10;AI-generated content may be incorrect.">
            <a:extLst>
              <a:ext uri="{FF2B5EF4-FFF2-40B4-BE49-F238E27FC236}">
                <a16:creationId xmlns:a16="http://schemas.microsoft.com/office/drawing/2014/main" id="{C3F9E5BD-037C-370F-4F28-D756626AFAA7}"/>
              </a:ext>
            </a:extLst>
          </p:cNvPr>
          <p:cNvPicPr>
            <a:picLocks noGrp="1" noChangeAspect="1"/>
          </p:cNvPicPr>
          <p:nvPr>
            <p:ph idx="1"/>
          </p:nvPr>
        </p:nvPicPr>
        <p:blipFill>
          <a:blip r:embed="rId7"/>
          <a:stretch>
            <a:fillRect/>
          </a:stretch>
        </p:blipFill>
        <p:spPr>
          <a:xfrm>
            <a:off x="5142675" y="4930535"/>
            <a:ext cx="1793711" cy="1581298"/>
          </a:xfrm>
          <a:prstGeom prst="rect">
            <a:avLst/>
          </a:prstGeom>
        </p:spPr>
      </p:pic>
      <p:sp>
        <p:nvSpPr>
          <p:cNvPr id="20" name="Rectangle 19">
            <a:extLst>
              <a:ext uri="{FF2B5EF4-FFF2-40B4-BE49-F238E27FC236}">
                <a16:creationId xmlns:a16="http://schemas.microsoft.com/office/drawing/2014/main" id="{A5A17FC0-D416-4C8B-A9E6-5924D352B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5127" y="-680"/>
            <a:ext cx="4236873" cy="6858681"/>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151ECD5-1A90-86F2-44CF-833323A361DF}"/>
              </a:ext>
            </a:extLst>
          </p:cNvPr>
          <p:cNvSpPr>
            <a:spLocks noGrp="1"/>
          </p:cNvSpPr>
          <p:nvPr>
            <p:ph type="title"/>
          </p:nvPr>
        </p:nvSpPr>
        <p:spPr>
          <a:xfrm>
            <a:off x="8282152" y="1010485"/>
            <a:ext cx="2840391" cy="3353959"/>
          </a:xfrm>
        </p:spPr>
        <p:txBody>
          <a:bodyPr vert="horz" lIns="91440" tIns="45720" rIns="91440" bIns="45720" rtlCol="0" anchor="b">
            <a:normAutofit/>
          </a:bodyPr>
          <a:lstStyle/>
          <a:p>
            <a:r>
              <a:rPr lang="en-US" sz="4800" kern="1200" noProof="0">
                <a:solidFill>
                  <a:srgbClr val="FFFFFF"/>
                </a:solidFill>
                <a:latin typeface="+mj-lt"/>
                <a:ea typeface="+mj-ea"/>
                <a:cs typeface="+mj-cs"/>
              </a:rPr>
              <a:t>Race and Crime</a:t>
            </a:r>
          </a:p>
        </p:txBody>
      </p:sp>
      <p:cxnSp>
        <p:nvCxnSpPr>
          <p:cNvPr id="22" name="Straight Connector 21">
            <a:extLst>
              <a:ext uri="{FF2B5EF4-FFF2-40B4-BE49-F238E27FC236}">
                <a16:creationId xmlns:a16="http://schemas.microsoft.com/office/drawing/2014/main" id="{982DC870-E8E5-4050-B10C-CC24FC67E5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285774"/>
            <a:ext cx="8020742"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F76A74F-C283-4DED-BD4D-086753B7CB0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4571549"/>
            <a:ext cx="8113985" cy="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B2791FB-B2F7-4BBE-B8D8-74C37FF9E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4319" y="-680"/>
            <a:ext cx="0" cy="6858003"/>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891B5DE-6811-4844-BB18-472A3F360E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20742" y="-680"/>
            <a:ext cx="0" cy="2240280"/>
          </a:xfrm>
          <a:prstGeom prst="line">
            <a:avLst/>
          </a:prstGeom>
          <a:ln w="101600">
            <a:solidFill>
              <a:srgbClr val="404040"/>
            </a:solidFill>
          </a:ln>
        </p:spPr>
        <p:style>
          <a:lnRef idx="1">
            <a:schemeClr val="accent1"/>
          </a:lnRef>
          <a:fillRef idx="0">
            <a:schemeClr val="accent1"/>
          </a:fillRef>
          <a:effectRef idx="0">
            <a:schemeClr val="accent1"/>
          </a:effectRef>
          <a:fontRef idx="minor">
            <a:schemeClr val="tx1"/>
          </a:fontRef>
        </p:style>
      </p:cxnSp>
      <p:pic>
        <p:nvPicPr>
          <p:cNvPr id="7" name="Picture 6" descr="A person smiling for the camera&#10;&#10;AI-generated content may be incorrect.">
            <a:extLst>
              <a:ext uri="{FF2B5EF4-FFF2-40B4-BE49-F238E27FC236}">
                <a16:creationId xmlns:a16="http://schemas.microsoft.com/office/drawing/2014/main" id="{41BEA252-445D-D6B9-964F-57DAC97B67A3}"/>
              </a:ext>
            </a:extLst>
          </p:cNvPr>
          <p:cNvPicPr>
            <a:picLocks noChangeAspect="1"/>
          </p:cNvPicPr>
          <p:nvPr/>
        </p:nvPicPr>
        <p:blipFill>
          <a:blip r:embed="rId8"/>
          <a:stretch>
            <a:fillRect/>
          </a:stretch>
        </p:blipFill>
        <p:spPr>
          <a:xfrm>
            <a:off x="5313245" y="2636436"/>
            <a:ext cx="1452576" cy="1714847"/>
          </a:xfrm>
          <a:prstGeom prst="rect">
            <a:avLst/>
          </a:prstGeom>
        </p:spPr>
      </p:pic>
      <p:cxnSp>
        <p:nvCxnSpPr>
          <p:cNvPr id="30" name="Straight Connector 29">
            <a:extLst>
              <a:ext uri="{FF2B5EF4-FFF2-40B4-BE49-F238E27FC236}">
                <a16:creationId xmlns:a16="http://schemas.microsoft.com/office/drawing/2014/main" id="{77A9CA3A-7216-41E0-B3CD-058077FD39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40636" y="4571549"/>
            <a:ext cx="1892695" cy="0"/>
          </a:xfrm>
          <a:prstGeom prst="line">
            <a:avLst/>
          </a:prstGeom>
          <a:ln w="15875">
            <a:solidFill>
              <a:srgbClr val="FFFFFF">
                <a:alpha val="7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5102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3DB25-012F-967D-B22E-8F19C7A722BE}"/>
              </a:ext>
            </a:extLst>
          </p:cNvPr>
          <p:cNvSpPr>
            <a:spLocks noGrp="1"/>
          </p:cNvSpPr>
          <p:nvPr>
            <p:ph type="title"/>
          </p:nvPr>
        </p:nvSpPr>
        <p:spPr>
          <a:xfrm>
            <a:off x="838200" y="365125"/>
            <a:ext cx="10515600" cy="764847"/>
          </a:xfrm>
        </p:spPr>
        <p:txBody>
          <a:bodyPr>
            <a:normAutofit/>
          </a:bodyPr>
          <a:lstStyle/>
          <a:p>
            <a:r>
              <a:rPr lang="en-GB" sz="2800" noProof="0" dirty="0">
                <a:ea typeface="Calibri Light"/>
                <a:cs typeface="Calibri Light"/>
              </a:rPr>
              <a:t>Crime Rates by Race 2022</a:t>
            </a:r>
            <a:endParaRPr lang="en-GB" sz="2800" noProof="0" dirty="0"/>
          </a:p>
        </p:txBody>
      </p:sp>
      <p:pic>
        <p:nvPicPr>
          <p:cNvPr id="4" name="Content Placeholder 3">
            <a:extLst>
              <a:ext uri="{FF2B5EF4-FFF2-40B4-BE49-F238E27FC236}">
                <a16:creationId xmlns:a16="http://schemas.microsoft.com/office/drawing/2014/main" id="{2ADDB667-3E5D-B237-CC66-E8A1A4D0EB49}"/>
              </a:ext>
            </a:extLst>
          </p:cNvPr>
          <p:cNvPicPr>
            <a:picLocks noGrp="1" noChangeAspect="1"/>
          </p:cNvPicPr>
          <p:nvPr>
            <p:ph idx="1"/>
          </p:nvPr>
        </p:nvPicPr>
        <p:blipFill>
          <a:blip r:embed="rId3"/>
          <a:stretch>
            <a:fillRect/>
          </a:stretch>
        </p:blipFill>
        <p:spPr>
          <a:xfrm>
            <a:off x="831201" y="1149890"/>
            <a:ext cx="10917785" cy="5357752"/>
          </a:xfrm>
        </p:spPr>
      </p:pic>
    </p:spTree>
    <p:extLst>
      <p:ext uri="{BB962C8B-B14F-4D97-AF65-F5344CB8AC3E}">
        <p14:creationId xmlns:p14="http://schemas.microsoft.com/office/powerpoint/2010/main" val="3155069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681BBB19-E262-BA34-AC1B-FB4F42E33575}"/>
              </a:ext>
            </a:extLst>
          </p:cNvPr>
          <p:cNvSpPr>
            <a:spLocks noGrp="1"/>
          </p:cNvSpPr>
          <p:nvPr>
            <p:ph type="title"/>
          </p:nvPr>
        </p:nvSpPr>
        <p:spPr>
          <a:xfrm>
            <a:off x="572493" y="238539"/>
            <a:ext cx="11018520" cy="1434415"/>
          </a:xfrm>
        </p:spPr>
        <p:txBody>
          <a:bodyPr anchor="b">
            <a:normAutofit/>
          </a:bodyPr>
          <a:lstStyle/>
          <a:p>
            <a:r>
              <a:rPr lang="en-GB" sz="5400" noProof="0" dirty="0"/>
              <a:t>Arrests by Race</a:t>
            </a:r>
          </a:p>
        </p:txBody>
      </p:sp>
      <p:sp>
        <p:nvSpPr>
          <p:cNvPr id="410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F9AE4CE4-FA02-FA5E-3D22-8F4905B1BA5D}"/>
              </a:ext>
            </a:extLst>
          </p:cNvPr>
          <p:cNvSpPr>
            <a:spLocks noGrp="1"/>
          </p:cNvSpPr>
          <p:nvPr>
            <p:ph idx="1"/>
          </p:nvPr>
        </p:nvSpPr>
        <p:spPr>
          <a:xfrm>
            <a:off x="572493" y="2071316"/>
            <a:ext cx="7590570" cy="4119172"/>
          </a:xfrm>
        </p:spPr>
        <p:txBody>
          <a:bodyPr anchor="t">
            <a:normAutofit/>
          </a:bodyPr>
          <a:lstStyle/>
          <a:p>
            <a:pPr algn="l">
              <a:buFont typeface="Arial" panose="020B0604020202020204" pitchFamily="34" charset="0"/>
              <a:buChar char="•"/>
            </a:pPr>
            <a:r>
              <a:rPr lang="en-GB" sz="2000" b="0" i="0" noProof="0" dirty="0">
                <a:solidFill>
                  <a:srgbClr val="0B0C0C"/>
                </a:solidFill>
                <a:effectLst/>
                <a:latin typeface="GDS Transport"/>
              </a:rPr>
              <a:t>t</a:t>
            </a:r>
            <a:r>
              <a:rPr lang="en-GB" sz="2000" b="0" i="0" noProof="0" dirty="0">
                <a:solidFill>
                  <a:srgbClr val="0B0C0C"/>
                </a:solidFill>
                <a:effectLst/>
                <a:latin typeface="Calibri"/>
                <a:ea typeface="Calibri"/>
                <a:cs typeface="Calibri"/>
              </a:rPr>
              <a:t>here were </a:t>
            </a:r>
            <a:r>
              <a:rPr lang="en-GB" sz="2000" noProof="0" dirty="0">
                <a:solidFill>
                  <a:srgbClr val="0B0C0C"/>
                </a:solidFill>
                <a:latin typeface="Calibri"/>
                <a:ea typeface="Calibri"/>
                <a:cs typeface="Calibri"/>
              </a:rPr>
              <a:t>668,979</a:t>
            </a:r>
            <a:r>
              <a:rPr lang="en-GB" sz="2000" b="0" i="0" noProof="0" dirty="0">
                <a:solidFill>
                  <a:srgbClr val="0B0C0C"/>
                </a:solidFill>
                <a:effectLst/>
                <a:latin typeface="Calibri"/>
                <a:ea typeface="Calibri"/>
                <a:cs typeface="Calibri"/>
              </a:rPr>
              <a:t> arrests between April </a:t>
            </a:r>
            <a:r>
              <a:rPr lang="en-GB" sz="2000" noProof="0" dirty="0">
                <a:solidFill>
                  <a:srgbClr val="0B0C0C"/>
                </a:solidFill>
                <a:latin typeface="Calibri"/>
                <a:ea typeface="Calibri"/>
                <a:cs typeface="Calibri"/>
              </a:rPr>
              <a:t>2022</a:t>
            </a:r>
            <a:r>
              <a:rPr lang="en-GB" sz="2000" b="0" i="0" noProof="0" dirty="0">
                <a:solidFill>
                  <a:srgbClr val="0B0C0C"/>
                </a:solidFill>
                <a:effectLst/>
                <a:latin typeface="Calibri"/>
                <a:ea typeface="Calibri"/>
                <a:cs typeface="Calibri"/>
              </a:rPr>
              <a:t> and March </a:t>
            </a:r>
            <a:r>
              <a:rPr lang="en-GB" sz="2000" noProof="0" dirty="0">
                <a:solidFill>
                  <a:srgbClr val="0B0C0C"/>
                </a:solidFill>
                <a:latin typeface="Calibri"/>
                <a:ea typeface="Calibri"/>
                <a:cs typeface="Calibri"/>
              </a:rPr>
              <a:t>2023</a:t>
            </a:r>
            <a:r>
              <a:rPr lang="en-GB" sz="2000" b="0" i="0" noProof="0" dirty="0">
                <a:solidFill>
                  <a:srgbClr val="0B0C0C"/>
                </a:solidFill>
                <a:effectLst/>
                <a:latin typeface="Calibri"/>
                <a:ea typeface="Calibri"/>
                <a:cs typeface="Calibri"/>
              </a:rPr>
              <a:t> – up by almost </a:t>
            </a:r>
            <a:r>
              <a:rPr lang="en-GB" sz="2000" noProof="0" dirty="0">
                <a:solidFill>
                  <a:srgbClr val="0B0C0C"/>
                </a:solidFill>
                <a:latin typeface="Calibri"/>
                <a:ea typeface="Calibri"/>
                <a:cs typeface="Calibri"/>
              </a:rPr>
              <a:t>14,000</a:t>
            </a:r>
            <a:r>
              <a:rPr lang="en-GB" sz="2000" b="0" i="0" noProof="0" dirty="0">
                <a:solidFill>
                  <a:srgbClr val="0B0C0C"/>
                </a:solidFill>
                <a:effectLst/>
                <a:latin typeface="Calibri"/>
                <a:ea typeface="Calibri"/>
                <a:cs typeface="Calibri"/>
              </a:rPr>
              <a:t> compared to the previous year</a:t>
            </a:r>
          </a:p>
          <a:p>
            <a:r>
              <a:rPr lang="en-GB" sz="2000" b="0" i="0" noProof="0" dirty="0">
                <a:solidFill>
                  <a:srgbClr val="0B0C0C"/>
                </a:solidFill>
                <a:effectLst/>
                <a:latin typeface="Calibri"/>
                <a:ea typeface="Calibri"/>
                <a:cs typeface="Calibri"/>
              </a:rPr>
              <a:t>black people were </a:t>
            </a:r>
            <a:r>
              <a:rPr lang="en-GB" sz="2000" noProof="0" dirty="0">
                <a:solidFill>
                  <a:srgbClr val="0B0C0C"/>
                </a:solidFill>
                <a:latin typeface="Calibri"/>
                <a:ea typeface="Calibri"/>
                <a:cs typeface="Calibri"/>
              </a:rPr>
              <a:t>2.2</a:t>
            </a:r>
            <a:r>
              <a:rPr lang="en-GB" sz="2000" b="0" i="0" noProof="0" dirty="0">
                <a:solidFill>
                  <a:srgbClr val="0B0C0C"/>
                </a:solidFill>
                <a:effectLst/>
                <a:latin typeface="Calibri"/>
                <a:ea typeface="Calibri"/>
                <a:cs typeface="Calibri"/>
              </a:rPr>
              <a:t> times as likely to be arrested as white people – there were </a:t>
            </a:r>
            <a:r>
              <a:rPr lang="en-GB" sz="2000" noProof="0" dirty="0">
                <a:solidFill>
                  <a:srgbClr val="0B0C0C"/>
                </a:solidFill>
                <a:latin typeface="Calibri"/>
                <a:ea typeface="Calibri"/>
                <a:cs typeface="Calibri"/>
              </a:rPr>
              <a:t>20.4</a:t>
            </a:r>
            <a:r>
              <a:rPr lang="en-GB" sz="2000" b="0" i="0" noProof="0" dirty="0">
                <a:solidFill>
                  <a:srgbClr val="0B0C0C"/>
                </a:solidFill>
                <a:effectLst/>
                <a:latin typeface="Calibri"/>
                <a:ea typeface="Calibri"/>
                <a:cs typeface="Calibri"/>
              </a:rPr>
              <a:t> arrests for every 1,000 black people, and </a:t>
            </a:r>
            <a:r>
              <a:rPr lang="en-GB" sz="2000" noProof="0" dirty="0">
                <a:solidFill>
                  <a:srgbClr val="0B0C0C"/>
                </a:solidFill>
                <a:latin typeface="Calibri"/>
                <a:ea typeface="Calibri"/>
                <a:cs typeface="Calibri"/>
              </a:rPr>
              <a:t>9.4</a:t>
            </a:r>
            <a:r>
              <a:rPr lang="en-GB" sz="2000" b="0" i="0" noProof="0" dirty="0">
                <a:solidFill>
                  <a:srgbClr val="0B0C0C"/>
                </a:solidFill>
                <a:effectLst/>
                <a:latin typeface="Calibri"/>
                <a:ea typeface="Calibri"/>
                <a:cs typeface="Calibri"/>
              </a:rPr>
              <a:t> arrests for every 1,000 white people</a:t>
            </a:r>
          </a:p>
          <a:p>
            <a:pPr algn="l">
              <a:buFont typeface="Arial" panose="020B0604020202020204" pitchFamily="34" charset="0"/>
              <a:buChar char="•"/>
            </a:pPr>
            <a:r>
              <a:rPr lang="en-GB" sz="2000" b="0" i="0" noProof="0" dirty="0">
                <a:solidFill>
                  <a:srgbClr val="0B0C0C"/>
                </a:solidFill>
                <a:effectLst/>
                <a:latin typeface="Calibri"/>
                <a:ea typeface="Calibri"/>
                <a:cs typeface="Calibri"/>
              </a:rPr>
              <a:t>overall, men were 6 times as likely to be arrested as women – there were </a:t>
            </a:r>
            <a:r>
              <a:rPr lang="en-GB" sz="2000" noProof="0" dirty="0">
                <a:solidFill>
                  <a:srgbClr val="0B0C0C"/>
                </a:solidFill>
                <a:latin typeface="Calibri"/>
                <a:ea typeface="Calibri"/>
                <a:cs typeface="Calibri"/>
              </a:rPr>
              <a:t>19.4</a:t>
            </a:r>
            <a:r>
              <a:rPr lang="en-GB" sz="2000" b="0" i="0" noProof="0" dirty="0">
                <a:solidFill>
                  <a:srgbClr val="0B0C0C"/>
                </a:solidFill>
                <a:effectLst/>
                <a:latin typeface="Calibri"/>
                <a:ea typeface="Calibri"/>
                <a:cs typeface="Calibri"/>
              </a:rPr>
              <a:t> arrests for every 1,000 men, and </a:t>
            </a:r>
            <a:r>
              <a:rPr lang="en-GB" sz="2000" noProof="0" dirty="0">
                <a:solidFill>
                  <a:srgbClr val="0B0C0C"/>
                </a:solidFill>
                <a:latin typeface="Calibri"/>
                <a:ea typeface="Calibri"/>
                <a:cs typeface="Calibri"/>
              </a:rPr>
              <a:t>3.3</a:t>
            </a:r>
            <a:r>
              <a:rPr lang="en-GB" sz="2000" b="0" i="0" noProof="0" dirty="0">
                <a:solidFill>
                  <a:srgbClr val="0B0C0C"/>
                </a:solidFill>
                <a:effectLst/>
                <a:latin typeface="Calibri"/>
                <a:ea typeface="Calibri"/>
                <a:cs typeface="Calibri"/>
              </a:rPr>
              <a:t> arrests for every 1,000 women</a:t>
            </a:r>
          </a:p>
          <a:p>
            <a:pPr algn="l">
              <a:buFont typeface="Arial" panose="020B0604020202020204" pitchFamily="34" charset="0"/>
              <a:buChar char="•"/>
            </a:pPr>
            <a:r>
              <a:rPr lang="en-GB" sz="2000" b="0" i="0" noProof="0" dirty="0">
                <a:solidFill>
                  <a:srgbClr val="0B0C0C"/>
                </a:solidFill>
                <a:effectLst/>
                <a:latin typeface="Calibri"/>
                <a:ea typeface="Calibri"/>
                <a:cs typeface="Calibri"/>
              </a:rPr>
              <a:t>black men were over 2.5 times as likely to be arrested as white men – there were 39.9 arrests for every 1,000 black men, and 15.4 arrests for every 1,000 white men</a:t>
            </a:r>
          </a:p>
          <a:p>
            <a:pPr marL="0" indent="0">
              <a:buNone/>
            </a:pPr>
            <a:endParaRPr lang="en-GB" sz="1500" noProof="0" dirty="0"/>
          </a:p>
        </p:txBody>
      </p:sp>
      <p:pic>
        <p:nvPicPr>
          <p:cNvPr id="4098" name="Picture 2" descr="What are your rights if police stop you or arrest you? | Metro News">
            <a:extLst>
              <a:ext uri="{FF2B5EF4-FFF2-40B4-BE49-F238E27FC236}">
                <a16:creationId xmlns:a16="http://schemas.microsoft.com/office/drawing/2014/main" id="{858C1B48-2104-62D2-A850-762557597D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199" r="17292" b="-1"/>
          <a:stretch/>
        </p:blipFill>
        <p:spPr bwMode="auto">
          <a:xfrm>
            <a:off x="8598854" y="2065221"/>
            <a:ext cx="3236574" cy="4125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2889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520E57F-83F2-F3D2-82EB-9335BCEC725C}"/>
              </a:ext>
            </a:extLst>
          </p:cNvPr>
          <p:cNvSpPr>
            <a:spLocks noGrp="1"/>
          </p:cNvSpPr>
          <p:nvPr>
            <p:ph type="title"/>
          </p:nvPr>
        </p:nvSpPr>
        <p:spPr>
          <a:xfrm>
            <a:off x="1075767" y="1188637"/>
            <a:ext cx="2988234" cy="4480726"/>
          </a:xfrm>
        </p:spPr>
        <p:txBody>
          <a:bodyPr>
            <a:normAutofit/>
          </a:bodyPr>
          <a:lstStyle/>
          <a:p>
            <a:pPr algn="r"/>
            <a:r>
              <a:rPr lang="en-GB" sz="4600" noProof="0" dirty="0"/>
              <a:t>Discussion: Defining Racism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5A658B-C23F-4CF4-B633-51CC245977B4}"/>
              </a:ext>
            </a:extLst>
          </p:cNvPr>
          <p:cNvSpPr>
            <a:spLocks noGrp="1"/>
          </p:cNvSpPr>
          <p:nvPr>
            <p:ph idx="1"/>
          </p:nvPr>
        </p:nvSpPr>
        <p:spPr>
          <a:xfrm>
            <a:off x="5255260" y="1648870"/>
            <a:ext cx="4702848" cy="3560260"/>
          </a:xfrm>
        </p:spPr>
        <p:txBody>
          <a:bodyPr anchor="ctr">
            <a:normAutofit/>
          </a:bodyPr>
          <a:lstStyle/>
          <a:p>
            <a:r>
              <a:rPr lang="en-GB" sz="2400" noProof="0" dirty="0"/>
              <a:t>How do you define racism?</a:t>
            </a:r>
          </a:p>
          <a:p>
            <a:endParaRPr lang="en-GB" sz="2400" noProof="0" dirty="0"/>
          </a:p>
          <a:p>
            <a:r>
              <a:rPr lang="en-GB" sz="2400" noProof="0" dirty="0"/>
              <a:t>Can you define it easily?</a:t>
            </a:r>
          </a:p>
          <a:p>
            <a:endParaRPr lang="en-GB" sz="2400" noProof="0" dirty="0"/>
          </a:p>
          <a:p>
            <a:r>
              <a:rPr lang="en-GB" sz="2400" noProof="0" dirty="0"/>
              <a:t>Can you give a real life example that typifies what racism is?</a:t>
            </a:r>
          </a:p>
        </p:txBody>
      </p:sp>
    </p:spTree>
    <p:extLst>
      <p:ext uri="{BB962C8B-B14F-4D97-AF65-F5344CB8AC3E}">
        <p14:creationId xmlns:p14="http://schemas.microsoft.com/office/powerpoint/2010/main" val="1541856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9B8B938-5AF6-47BC-9C7A-EAB7358083BF}"/>
              </a:ext>
            </a:extLst>
          </p:cNvPr>
          <p:cNvSpPr>
            <a:spLocks noGrp="1"/>
          </p:cNvSpPr>
          <p:nvPr>
            <p:ph type="title"/>
          </p:nvPr>
        </p:nvSpPr>
        <p:spPr>
          <a:xfrm>
            <a:off x="1285240" y="1050595"/>
            <a:ext cx="8074815" cy="813357"/>
          </a:xfrm>
        </p:spPr>
        <p:txBody>
          <a:bodyPr anchor="ctr">
            <a:normAutofit/>
          </a:bodyPr>
          <a:lstStyle/>
          <a:p>
            <a:r>
              <a:rPr lang="en-GB" noProof="0" dirty="0"/>
              <a:t>Defining Racism</a:t>
            </a:r>
          </a:p>
        </p:txBody>
      </p:sp>
      <p:sp>
        <p:nvSpPr>
          <p:cNvPr id="3" name="Content Placeholder 2">
            <a:extLst>
              <a:ext uri="{FF2B5EF4-FFF2-40B4-BE49-F238E27FC236}">
                <a16:creationId xmlns:a16="http://schemas.microsoft.com/office/drawing/2014/main" id="{C3DC76A4-6A86-84F8-7CBA-A57A5AFC95EE}"/>
              </a:ext>
            </a:extLst>
          </p:cNvPr>
          <p:cNvSpPr>
            <a:spLocks noGrp="1"/>
          </p:cNvSpPr>
          <p:nvPr>
            <p:ph idx="1"/>
          </p:nvPr>
        </p:nvSpPr>
        <p:spPr>
          <a:xfrm>
            <a:off x="1285240" y="1878332"/>
            <a:ext cx="9745225" cy="4126619"/>
          </a:xfrm>
        </p:spPr>
        <p:txBody>
          <a:bodyPr anchor="t">
            <a:normAutofit/>
          </a:bodyPr>
          <a:lstStyle/>
          <a:p>
            <a:r>
              <a:rPr lang="en-GB" sz="2000" noProof="0" dirty="0"/>
              <a:t>“Racism is a global hierarchy of superiority and inferiority along the line of the human that have been politically, culturally and economically produced and reproduced for centuries by the institutions of the “capitalist/western-centric/Christian-centric modern/colonial world-system”  </a:t>
            </a:r>
            <a:endParaRPr lang="en-GB" noProof="0" dirty="0"/>
          </a:p>
          <a:p>
            <a:r>
              <a:rPr lang="en-GB" sz="2000" noProof="0" dirty="0"/>
              <a:t>The people classified above the line of the human are recognised socially in their humanity as human beings and, thus, enjoy access to rights (human rights, civil rights, women rights and/or labour rights), material resources, and social recognition to their subjectivities &amp; identities.</a:t>
            </a:r>
            <a:endParaRPr lang="en-GB" noProof="0" dirty="0"/>
          </a:p>
          <a:p>
            <a:r>
              <a:rPr lang="en-GB" sz="2000" noProof="0" dirty="0"/>
              <a:t>The people below the line of the human are considered subhuman or non-human; that is, their humanity is questioned.</a:t>
            </a:r>
            <a:endParaRPr lang="en-GB" noProof="0" dirty="0"/>
          </a:p>
          <a:p>
            <a:r>
              <a:rPr lang="en-GB" sz="2000" noProof="0" dirty="0"/>
              <a:t>In the latter case, the extension of rights, material resources and the recognition of their subjectivities, identities, spiritualities and epistemologies are denied.”</a:t>
            </a:r>
            <a:endParaRPr lang="en-GB" noProof="0" dirty="0">
              <a:ea typeface="Calibri"/>
              <a:cs typeface="Calibri"/>
            </a:endParaRPr>
          </a:p>
          <a:p>
            <a:endParaRPr lang="en-GB" sz="900" noProof="0" dirty="0">
              <a:ea typeface="Calibri"/>
              <a:cs typeface="Calibri"/>
            </a:endParaRPr>
          </a:p>
        </p:txBody>
      </p:sp>
    </p:spTree>
    <p:extLst>
      <p:ext uri="{BB962C8B-B14F-4D97-AF65-F5344CB8AC3E}">
        <p14:creationId xmlns:p14="http://schemas.microsoft.com/office/powerpoint/2010/main" val="41973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6BB70C-65F9-D35C-B987-EBF351676CCD}"/>
              </a:ext>
            </a:extLst>
          </p:cNvPr>
          <p:cNvSpPr>
            <a:spLocks noGrp="1"/>
          </p:cNvSpPr>
          <p:nvPr>
            <p:ph type="title"/>
          </p:nvPr>
        </p:nvSpPr>
        <p:spPr>
          <a:xfrm>
            <a:off x="466722" y="586855"/>
            <a:ext cx="3201366" cy="3387497"/>
          </a:xfrm>
        </p:spPr>
        <p:txBody>
          <a:bodyPr anchor="b">
            <a:normAutofit/>
          </a:bodyPr>
          <a:lstStyle/>
          <a:p>
            <a:pPr algn="r"/>
            <a:r>
              <a:rPr lang="en-GB" sz="4000" noProof="0" dirty="0">
                <a:solidFill>
                  <a:srgbClr val="FFFFFF"/>
                </a:solidFill>
              </a:rPr>
              <a:t>Defining Racism</a:t>
            </a:r>
          </a:p>
        </p:txBody>
      </p:sp>
      <p:sp>
        <p:nvSpPr>
          <p:cNvPr id="3" name="Content Placeholder 2">
            <a:extLst>
              <a:ext uri="{FF2B5EF4-FFF2-40B4-BE49-F238E27FC236}">
                <a16:creationId xmlns:a16="http://schemas.microsoft.com/office/drawing/2014/main" id="{E4F1B117-2E99-629C-7FBA-274DA4E77D58}"/>
              </a:ext>
            </a:extLst>
          </p:cNvPr>
          <p:cNvSpPr>
            <a:spLocks noGrp="1"/>
          </p:cNvSpPr>
          <p:nvPr>
            <p:ph idx="1"/>
          </p:nvPr>
        </p:nvSpPr>
        <p:spPr>
          <a:xfrm>
            <a:off x="4810259" y="649480"/>
            <a:ext cx="6555347" cy="5546047"/>
          </a:xfrm>
        </p:spPr>
        <p:txBody>
          <a:bodyPr anchor="ctr">
            <a:normAutofit/>
          </a:bodyPr>
          <a:lstStyle/>
          <a:p>
            <a:r>
              <a:rPr lang="en-GB" b="0" i="0" noProof="0" dirty="0">
                <a:effectLst/>
                <a:latin typeface="arial"/>
                <a:cs typeface="arial"/>
              </a:rPr>
              <a:t>the belief that different races possess distinct characteristics, abilities, or qualities, especially so as to distinguish them as inferior or superior to one another</a:t>
            </a:r>
            <a:endParaRPr lang="en-GB" noProof="0" dirty="0">
              <a:latin typeface="arial"/>
              <a:ea typeface="Calibri"/>
              <a:cs typeface="arial"/>
            </a:endParaRPr>
          </a:p>
        </p:txBody>
      </p:sp>
    </p:spTree>
    <p:extLst>
      <p:ext uri="{BB962C8B-B14F-4D97-AF65-F5344CB8AC3E}">
        <p14:creationId xmlns:p14="http://schemas.microsoft.com/office/powerpoint/2010/main" val="1613725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C6E7B9D6-0BC5-6224-FFE7-68292311E01E}"/>
              </a:ext>
            </a:extLst>
          </p:cNvPr>
          <p:cNvSpPr>
            <a:spLocks noGrp="1"/>
          </p:cNvSpPr>
          <p:nvPr>
            <p:ph type="title"/>
          </p:nvPr>
        </p:nvSpPr>
        <p:spPr>
          <a:xfrm>
            <a:off x="572493" y="238539"/>
            <a:ext cx="11047013" cy="1434415"/>
          </a:xfrm>
        </p:spPr>
        <p:txBody>
          <a:bodyPr anchor="b">
            <a:normAutofit/>
          </a:bodyPr>
          <a:lstStyle/>
          <a:p>
            <a:r>
              <a:rPr lang="en-GB" sz="5400" noProof="0" dirty="0"/>
              <a:t>Defining Racism – UK Legislation</a:t>
            </a:r>
          </a:p>
        </p:txBody>
      </p:sp>
      <p:sp>
        <p:nvSpPr>
          <p:cNvPr id="5129"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5122" name="Picture 2" descr="Learn About Close Protection Law and Legislation">
            <a:extLst>
              <a:ext uri="{FF2B5EF4-FFF2-40B4-BE49-F238E27FC236}">
                <a16:creationId xmlns:a16="http://schemas.microsoft.com/office/drawing/2014/main" id="{D794E7EC-E17F-F4BB-1E3E-8AF429A94E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994" r="20090" b="2"/>
          <a:stretch/>
        </p:blipFill>
        <p:spPr bwMode="auto">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0D588EF-9135-F1EF-DD98-3D4CDC9D1A0A}"/>
              </a:ext>
            </a:extLst>
          </p:cNvPr>
          <p:cNvSpPr>
            <a:spLocks noGrp="1"/>
          </p:cNvSpPr>
          <p:nvPr>
            <p:ph idx="1"/>
          </p:nvPr>
        </p:nvSpPr>
        <p:spPr>
          <a:xfrm>
            <a:off x="4905955" y="2071315"/>
            <a:ext cx="6713552" cy="4370673"/>
          </a:xfrm>
        </p:spPr>
        <p:txBody>
          <a:bodyPr anchor="t">
            <a:normAutofit/>
          </a:bodyPr>
          <a:lstStyle/>
          <a:p>
            <a:r>
              <a:rPr lang="en-GB" sz="2400" noProof="0" dirty="0"/>
              <a:t>The Race Relations Act 1965 was the first piece of legislation in the UK to address the prohibition of racial discrimination and followed previously unsuccessful bills.  The Act banned racial discrimination in public places and made the promotion of hatred on the grounds of ‘colour, race, or ethnic or national origins' an offence.</a:t>
            </a:r>
          </a:p>
          <a:p>
            <a:endParaRPr lang="en-GB" sz="1700" noProof="0" dirty="0"/>
          </a:p>
          <a:p>
            <a:r>
              <a:rPr lang="en-GB" sz="2400" noProof="0" dirty="0"/>
              <a:t>The Act received criticism at the time for being too weak, but is of historical importance as the legislation that instigated the drive towards greater equality in the UK</a:t>
            </a:r>
          </a:p>
        </p:txBody>
      </p:sp>
    </p:spTree>
    <p:extLst>
      <p:ext uri="{BB962C8B-B14F-4D97-AF65-F5344CB8AC3E}">
        <p14:creationId xmlns:p14="http://schemas.microsoft.com/office/powerpoint/2010/main" val="231846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1909211B-DD99-2D0D-3484-B47C583F4F75}"/>
              </a:ext>
            </a:extLst>
          </p:cNvPr>
          <p:cNvSpPr>
            <a:spLocks noGrp="1"/>
          </p:cNvSpPr>
          <p:nvPr>
            <p:ph type="title"/>
          </p:nvPr>
        </p:nvSpPr>
        <p:spPr>
          <a:xfrm>
            <a:off x="640080" y="325369"/>
            <a:ext cx="4368602" cy="1956841"/>
          </a:xfrm>
        </p:spPr>
        <p:txBody>
          <a:bodyPr anchor="b">
            <a:normAutofit/>
          </a:bodyPr>
          <a:lstStyle/>
          <a:p>
            <a:r>
              <a:rPr lang="en-GB" sz="5400" noProof="0" dirty="0">
                <a:ea typeface="Calibri Light"/>
                <a:cs typeface="Calibri Light"/>
              </a:rPr>
              <a:t>Can you define:</a:t>
            </a:r>
            <a:endParaRPr lang="en-GB" sz="5400" noProof="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C264E219-6184-5A02-77DE-03850E9B5F52}"/>
              </a:ext>
            </a:extLst>
          </p:cNvPr>
          <p:cNvSpPr>
            <a:spLocks noGrp="1"/>
          </p:cNvSpPr>
          <p:nvPr>
            <p:ph idx="1"/>
          </p:nvPr>
        </p:nvSpPr>
        <p:spPr>
          <a:xfrm>
            <a:off x="255645" y="2909771"/>
            <a:ext cx="4243589" cy="3320668"/>
          </a:xfrm>
        </p:spPr>
        <p:txBody>
          <a:bodyPr vert="horz" lIns="91440" tIns="45720" rIns="91440" bIns="45720" rtlCol="0">
            <a:normAutofit/>
          </a:bodyPr>
          <a:lstStyle/>
          <a:p>
            <a:pPr marL="0" indent="0">
              <a:buNone/>
            </a:pPr>
            <a:r>
              <a:rPr lang="en-GB" sz="4000" noProof="0" dirty="0">
                <a:latin typeface="Calibri Light"/>
                <a:ea typeface="Calibri Light"/>
                <a:cs typeface="Calibri Light"/>
              </a:rPr>
              <a:t>Race Discrimination</a:t>
            </a:r>
            <a:endParaRPr lang="en-GB" sz="4000" noProof="0" dirty="0"/>
          </a:p>
          <a:p>
            <a:pPr>
              <a:buNone/>
            </a:pPr>
            <a:r>
              <a:rPr lang="en-GB" sz="4000" noProof="0" dirty="0">
                <a:latin typeface="Calibri Light"/>
                <a:ea typeface="Calibri Light"/>
                <a:cs typeface="Calibri Light"/>
              </a:rPr>
              <a:t>Hate Crime</a:t>
            </a:r>
          </a:p>
          <a:p>
            <a:pPr marL="0" indent="0">
              <a:buNone/>
            </a:pPr>
            <a:endParaRPr lang="en-GB" sz="2200" noProof="0" dirty="0">
              <a:latin typeface="Calibri Light"/>
              <a:ea typeface="Calibri Light"/>
              <a:cs typeface="Calibri Light"/>
            </a:endParaRPr>
          </a:p>
          <a:p>
            <a:endParaRPr lang="en-GB" sz="2200" noProof="0" dirty="0">
              <a:ea typeface="Calibri"/>
              <a:cs typeface="Calibri"/>
            </a:endParaRPr>
          </a:p>
        </p:txBody>
      </p:sp>
      <p:pic>
        <p:nvPicPr>
          <p:cNvPr id="5" name="Picture 4" descr="Red toy person in front of two lines of white figures">
            <a:extLst>
              <a:ext uri="{FF2B5EF4-FFF2-40B4-BE49-F238E27FC236}">
                <a16:creationId xmlns:a16="http://schemas.microsoft.com/office/drawing/2014/main" id="{2390C205-A410-5E56-A155-64F7C01AC586}"/>
              </a:ext>
            </a:extLst>
          </p:cNvPr>
          <p:cNvPicPr>
            <a:picLocks noChangeAspect="1"/>
          </p:cNvPicPr>
          <p:nvPr/>
        </p:nvPicPr>
        <p:blipFill>
          <a:blip r:embed="rId2"/>
          <a:srcRect l="18953" r="1509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0636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1F35221E-0069-F237-8475-742932E98B34}"/>
              </a:ext>
            </a:extLst>
          </p:cNvPr>
          <p:cNvSpPr>
            <a:spLocks noGrp="1"/>
          </p:cNvSpPr>
          <p:nvPr>
            <p:ph type="title"/>
          </p:nvPr>
        </p:nvSpPr>
        <p:spPr>
          <a:xfrm>
            <a:off x="1285240" y="1050595"/>
            <a:ext cx="8074815" cy="866695"/>
          </a:xfrm>
        </p:spPr>
        <p:txBody>
          <a:bodyPr anchor="ctr">
            <a:normAutofit fontScale="90000"/>
          </a:bodyPr>
          <a:lstStyle/>
          <a:p>
            <a:r>
              <a:rPr lang="en-GB" sz="7200" noProof="0" dirty="0"/>
              <a:t>Race Discrimination</a:t>
            </a:r>
          </a:p>
        </p:txBody>
      </p:sp>
      <p:sp>
        <p:nvSpPr>
          <p:cNvPr id="3" name="Content Placeholder 2">
            <a:extLst>
              <a:ext uri="{FF2B5EF4-FFF2-40B4-BE49-F238E27FC236}">
                <a16:creationId xmlns:a16="http://schemas.microsoft.com/office/drawing/2014/main" id="{52E8A8E9-A4D8-DE53-549B-B2AB57B0FB69}"/>
              </a:ext>
            </a:extLst>
          </p:cNvPr>
          <p:cNvSpPr>
            <a:spLocks noGrp="1"/>
          </p:cNvSpPr>
          <p:nvPr>
            <p:ph idx="1"/>
          </p:nvPr>
        </p:nvSpPr>
        <p:spPr>
          <a:xfrm>
            <a:off x="1285240" y="2109019"/>
            <a:ext cx="9621657" cy="3660845"/>
          </a:xfrm>
        </p:spPr>
        <p:txBody>
          <a:bodyPr anchor="t">
            <a:normAutofit fontScale="92500"/>
          </a:bodyPr>
          <a:lstStyle/>
          <a:p>
            <a:r>
              <a:rPr lang="en-GB" sz="2400" b="0" i="0" noProof="0" dirty="0">
                <a:effectLst/>
              </a:rPr>
              <a:t>A person (A) discriminates against another (B) if, because of a protected characteristic, A treats B less favourably than A treats or would treat others.</a:t>
            </a:r>
          </a:p>
          <a:p>
            <a:r>
              <a:rPr lang="en-GB" sz="2400" b="0" i="0" noProof="0" dirty="0">
                <a:effectLst/>
              </a:rPr>
              <a:t>If the protected characteristic is race, less favourable treatment includes segregating B from others.</a:t>
            </a:r>
          </a:p>
          <a:p>
            <a:r>
              <a:rPr lang="en-GB" sz="2400" noProof="0" dirty="0"/>
              <a:t>Equality Act 2010</a:t>
            </a:r>
          </a:p>
          <a:p>
            <a:r>
              <a:rPr lang="en-GB" sz="2400" b="0" i="0" dirty="0">
                <a:effectLst/>
              </a:rPr>
              <a:t>Racism is when a person is treated worse, excluded, disadvantaged, harassed, bullied, humiliated or degraded because of their race or ethnicity</a:t>
            </a:r>
          </a:p>
          <a:p>
            <a:r>
              <a:rPr lang="en-GB" sz="2400" b="0" i="0" dirty="0">
                <a:effectLst/>
              </a:rPr>
              <a:t>Collective failure to provide an inclusive and professional working environment to people because of their race or ethnicity</a:t>
            </a:r>
            <a:endParaRPr lang="en-GB" sz="2400" b="0" i="0" noProof="0" dirty="0">
              <a:effectLst/>
            </a:endParaRPr>
          </a:p>
          <a:p>
            <a:endParaRPr lang="en-GB" sz="1700" noProof="0" dirty="0">
              <a:latin typeface="arial" panose="020B0604020202020204" pitchFamily="34" charset="0"/>
            </a:endParaRPr>
          </a:p>
        </p:txBody>
      </p:sp>
    </p:spTree>
    <p:extLst>
      <p:ext uri="{BB962C8B-B14F-4D97-AF65-F5344CB8AC3E}">
        <p14:creationId xmlns:p14="http://schemas.microsoft.com/office/powerpoint/2010/main" val="3985410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899C5E62-E80E-9BDB-3803-B4B2EFA9B9CD}"/>
              </a:ext>
            </a:extLst>
          </p:cNvPr>
          <p:cNvSpPr>
            <a:spLocks noGrp="1"/>
          </p:cNvSpPr>
          <p:nvPr>
            <p:ph type="title"/>
          </p:nvPr>
        </p:nvSpPr>
        <p:spPr>
          <a:xfrm>
            <a:off x="1285240" y="1050595"/>
            <a:ext cx="9820082" cy="999431"/>
          </a:xfrm>
        </p:spPr>
        <p:txBody>
          <a:bodyPr anchor="ctr">
            <a:normAutofit fontScale="90000"/>
          </a:bodyPr>
          <a:lstStyle/>
          <a:p>
            <a:r>
              <a:rPr lang="en-GB" sz="7200" noProof="0" dirty="0"/>
              <a:t>Defining Hate Crime</a:t>
            </a:r>
          </a:p>
        </p:txBody>
      </p:sp>
      <p:sp>
        <p:nvSpPr>
          <p:cNvPr id="3" name="Content Placeholder 2">
            <a:extLst>
              <a:ext uri="{FF2B5EF4-FFF2-40B4-BE49-F238E27FC236}">
                <a16:creationId xmlns:a16="http://schemas.microsoft.com/office/drawing/2014/main" id="{E72432A4-2FFD-F635-B5C1-C57AA991635D}"/>
              </a:ext>
            </a:extLst>
          </p:cNvPr>
          <p:cNvSpPr>
            <a:spLocks noGrp="1"/>
          </p:cNvSpPr>
          <p:nvPr>
            <p:ph idx="1"/>
          </p:nvPr>
        </p:nvSpPr>
        <p:spPr>
          <a:xfrm>
            <a:off x="1285240" y="2477347"/>
            <a:ext cx="8074815" cy="3292518"/>
          </a:xfrm>
        </p:spPr>
        <p:txBody>
          <a:bodyPr anchor="t">
            <a:normAutofit/>
          </a:bodyPr>
          <a:lstStyle/>
          <a:p>
            <a:r>
              <a:rPr lang="en-GB" sz="2200" noProof="0" dirty="0"/>
              <a:t>The Public Order Act (1986) defines incitement to racial hatred:</a:t>
            </a:r>
          </a:p>
          <a:p>
            <a:endParaRPr lang="en-GB" sz="2200" noProof="0" dirty="0"/>
          </a:p>
          <a:p>
            <a:pPr lvl="1"/>
            <a:r>
              <a:rPr lang="en-GB" sz="2200" noProof="0" dirty="0"/>
              <a:t>“A person who uses threatening, abusive or insulting words or behaviour, or displays any written material which is threatening, abusive or insulting, is guilty of an offence if- (a) he intends thereby to stir up racial hatred, or (b) having regard to all the circumstances racial hatred is likely to be stirred up thereby.”</a:t>
            </a:r>
          </a:p>
        </p:txBody>
      </p:sp>
    </p:spTree>
    <p:extLst>
      <p:ext uri="{BB962C8B-B14F-4D97-AF65-F5344CB8AC3E}">
        <p14:creationId xmlns:p14="http://schemas.microsoft.com/office/powerpoint/2010/main" val="1259503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CA1A4-A5BE-EE33-2646-4FB5FA188EB7}"/>
              </a:ext>
            </a:extLst>
          </p:cNvPr>
          <p:cNvSpPr>
            <a:spLocks noGrp="1"/>
          </p:cNvSpPr>
          <p:nvPr>
            <p:ph type="title"/>
          </p:nvPr>
        </p:nvSpPr>
        <p:spPr>
          <a:xfrm>
            <a:off x="481013" y="3724095"/>
            <a:ext cx="2399491" cy="2481441"/>
          </a:xfrm>
        </p:spPr>
        <p:txBody>
          <a:bodyPr anchor="ctr">
            <a:normAutofit/>
          </a:bodyPr>
          <a:lstStyle/>
          <a:p>
            <a:r>
              <a:rPr lang="en-GB" sz="3600" noProof="0" dirty="0"/>
              <a:t>Hate Crimes Oct 2023</a:t>
            </a:r>
          </a:p>
        </p:txBody>
      </p:sp>
      <p:pic>
        <p:nvPicPr>
          <p:cNvPr id="10" name="Picture 9">
            <a:extLst>
              <a:ext uri="{FF2B5EF4-FFF2-40B4-BE49-F238E27FC236}">
                <a16:creationId xmlns:a16="http://schemas.microsoft.com/office/drawing/2014/main" id="{53E6A3BB-9E10-1647-7E53-44723B46E83D}"/>
              </a:ext>
            </a:extLst>
          </p:cNvPr>
          <p:cNvPicPr>
            <a:picLocks noChangeAspect="1"/>
          </p:cNvPicPr>
          <p:nvPr/>
        </p:nvPicPr>
        <p:blipFill rotWithShape="1">
          <a:blip r:embed="rId3"/>
          <a:srcRect t="9997" b="38419"/>
          <a:stretch/>
        </p:blipFill>
        <p:spPr>
          <a:xfrm>
            <a:off x="20" y="10"/>
            <a:ext cx="12191980" cy="2962981"/>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8" name="Content Placeholder 7">
            <a:extLst>
              <a:ext uri="{FF2B5EF4-FFF2-40B4-BE49-F238E27FC236}">
                <a16:creationId xmlns:a16="http://schemas.microsoft.com/office/drawing/2014/main" id="{7AA64C21-E0A9-8C05-A87E-26974B4AB7AC}"/>
              </a:ext>
            </a:extLst>
          </p:cNvPr>
          <p:cNvSpPr>
            <a:spLocks noGrp="1"/>
          </p:cNvSpPr>
          <p:nvPr>
            <p:ph idx="1"/>
          </p:nvPr>
        </p:nvSpPr>
        <p:spPr>
          <a:xfrm>
            <a:off x="2886889" y="3235267"/>
            <a:ext cx="8822506" cy="2970270"/>
          </a:xfrm>
        </p:spPr>
        <p:txBody>
          <a:bodyPr vert="horz" lIns="91440" tIns="45720" rIns="91440" bIns="45720" rtlCol="0" anchor="ctr">
            <a:noAutofit/>
          </a:bodyPr>
          <a:lstStyle/>
          <a:p>
            <a:r>
              <a:rPr lang="en-GB" sz="2000" noProof="0" dirty="0"/>
              <a:t>Met police report a significant increase of hate crime due to the antisemitic incidents since the Hamas attacks on Israel.</a:t>
            </a:r>
            <a:endParaRPr lang="en-GB" sz="2000" noProof="0" dirty="0">
              <a:ea typeface="Calibri"/>
              <a:cs typeface="Calibri"/>
            </a:endParaRPr>
          </a:p>
          <a:p>
            <a:r>
              <a:rPr lang="en-GB" sz="2000" noProof="0" dirty="0"/>
              <a:t> </a:t>
            </a:r>
            <a:r>
              <a:rPr lang="en-GB" sz="2000" b="0" i="0" noProof="0" dirty="0">
                <a:effectLst/>
                <a:latin typeface="Calibri"/>
                <a:ea typeface="Calibri"/>
                <a:cs typeface="Calibri"/>
              </a:rPr>
              <a:t>Between 1 and 18 October </a:t>
            </a:r>
            <a:r>
              <a:rPr lang="en-GB" sz="2000" b="1" noProof="0" dirty="0">
                <a:latin typeface="Calibri"/>
                <a:ea typeface="Calibri"/>
                <a:cs typeface="Calibri"/>
              </a:rPr>
              <a:t>218</a:t>
            </a:r>
            <a:r>
              <a:rPr lang="en-GB" sz="2000" b="0" i="0" noProof="0" dirty="0">
                <a:effectLst/>
                <a:latin typeface="Calibri"/>
                <a:ea typeface="Calibri"/>
                <a:cs typeface="Calibri"/>
              </a:rPr>
              <a:t> antisemitic incidents recorded </a:t>
            </a:r>
          </a:p>
          <a:p>
            <a:r>
              <a:rPr lang="en-GB" sz="2000" b="0" i="0" noProof="0" dirty="0">
                <a:effectLst/>
                <a:latin typeface="Calibri"/>
                <a:ea typeface="Calibri"/>
                <a:cs typeface="Calibri"/>
              </a:rPr>
              <a:t>The number of Islamophobic incidents were </a:t>
            </a:r>
            <a:r>
              <a:rPr lang="en-GB" sz="2000" b="1" i="0" noProof="0" dirty="0">
                <a:effectLst/>
                <a:latin typeface="Calibri"/>
                <a:ea typeface="Calibri"/>
                <a:cs typeface="Calibri"/>
              </a:rPr>
              <a:t>101</a:t>
            </a:r>
            <a:r>
              <a:rPr lang="en-GB" sz="2000" b="1" noProof="0" dirty="0">
                <a:latin typeface="Calibri"/>
                <a:ea typeface="Calibri"/>
                <a:cs typeface="Calibri"/>
              </a:rPr>
              <a:t> </a:t>
            </a:r>
            <a:r>
              <a:rPr lang="en-GB" sz="2000" noProof="0" dirty="0">
                <a:latin typeface="Calibri"/>
                <a:ea typeface="Calibri"/>
                <a:cs typeface="Calibri"/>
              </a:rPr>
              <a:t>during that time</a:t>
            </a:r>
            <a:endParaRPr lang="en-GB" sz="2000" i="0" noProof="0" dirty="0">
              <a:effectLst/>
              <a:latin typeface="Calibri"/>
              <a:ea typeface="Calibri"/>
              <a:cs typeface="Calibri"/>
            </a:endParaRPr>
          </a:p>
          <a:p>
            <a:r>
              <a:rPr lang="en-GB" sz="2000" noProof="0" dirty="0">
                <a:solidFill>
                  <a:srgbClr val="0B0C0C"/>
                </a:solidFill>
                <a:ea typeface="+mn-lt"/>
                <a:cs typeface="+mn-lt"/>
              </a:rPr>
              <a:t>There were </a:t>
            </a:r>
            <a:r>
              <a:rPr lang="en-GB" sz="2000" b="1" noProof="0" dirty="0">
                <a:solidFill>
                  <a:srgbClr val="0B0C0C"/>
                </a:solidFill>
                <a:ea typeface="+mn-lt"/>
                <a:cs typeface="+mn-lt"/>
              </a:rPr>
              <a:t>140,561</a:t>
            </a:r>
            <a:r>
              <a:rPr lang="en-GB" sz="2000" noProof="0" dirty="0">
                <a:solidFill>
                  <a:srgbClr val="0B0C0C"/>
                </a:solidFill>
                <a:ea typeface="+mn-lt"/>
                <a:cs typeface="+mn-lt"/>
              </a:rPr>
              <a:t> hate crimes recorded by the police in England and Wales in the year ending </a:t>
            </a:r>
            <a:r>
              <a:rPr lang="en-GB" sz="2000" b="1" noProof="0" dirty="0">
                <a:solidFill>
                  <a:srgbClr val="0B0C0C"/>
                </a:solidFill>
                <a:ea typeface="+mn-lt"/>
                <a:cs typeface="+mn-lt"/>
              </a:rPr>
              <a:t>March 2024</a:t>
            </a:r>
            <a:r>
              <a:rPr lang="en-GB" sz="2000" noProof="0" dirty="0">
                <a:solidFill>
                  <a:srgbClr val="0B0C0C"/>
                </a:solidFill>
                <a:ea typeface="+mn-lt"/>
                <a:cs typeface="+mn-lt"/>
              </a:rPr>
              <a:t>, a decrease of 5% compared with the year ending March 2023</a:t>
            </a:r>
            <a:endParaRPr lang="en-GB" sz="2000" noProof="0" dirty="0">
              <a:ea typeface="+mn-lt"/>
              <a:cs typeface="+mn-lt"/>
            </a:endParaRPr>
          </a:p>
          <a:p>
            <a:r>
              <a:rPr lang="en-GB" sz="2000" noProof="0" dirty="0">
                <a:solidFill>
                  <a:srgbClr val="0B0C0C"/>
                </a:solidFill>
                <a:ea typeface="+mn-lt"/>
                <a:cs typeface="+mn-lt"/>
              </a:rPr>
              <a:t>religious hate crimes increased by 25%, from 8,370 to 10,484 March 2023 offences and was driven by a rise in offences against Jewish people</a:t>
            </a:r>
            <a:endParaRPr lang="en-GB" sz="2000" noProof="0" dirty="0">
              <a:solidFill>
                <a:srgbClr val="0B0C0C"/>
              </a:solidFill>
              <a:ea typeface="Calibri"/>
              <a:cs typeface="Calibri"/>
            </a:endParaRPr>
          </a:p>
          <a:p>
            <a:endParaRPr lang="en-GB" sz="1800" noProof="0" dirty="0">
              <a:ea typeface="Calibri" panose="020F0502020204030204"/>
              <a:cs typeface="Calibri" panose="020F0502020204030204"/>
            </a:endParaRPr>
          </a:p>
        </p:txBody>
      </p:sp>
    </p:spTree>
    <p:extLst>
      <p:ext uri="{BB962C8B-B14F-4D97-AF65-F5344CB8AC3E}">
        <p14:creationId xmlns:p14="http://schemas.microsoft.com/office/powerpoint/2010/main" val="3879521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961347DE-E8F0-F38A-6D63-E296D5E191A7}"/>
              </a:ext>
            </a:extLst>
          </p:cNvPr>
          <p:cNvSpPr>
            <a:spLocks noGrp="1"/>
          </p:cNvSpPr>
          <p:nvPr>
            <p:ph type="title"/>
          </p:nvPr>
        </p:nvSpPr>
        <p:spPr>
          <a:xfrm>
            <a:off x="838200" y="365125"/>
            <a:ext cx="10515600" cy="1325563"/>
          </a:xfrm>
        </p:spPr>
        <p:txBody>
          <a:bodyPr>
            <a:normAutofit/>
          </a:bodyPr>
          <a:lstStyle/>
          <a:p>
            <a:r>
              <a:rPr lang="en-GB" noProof="0" dirty="0"/>
              <a:t>Hate Crime Law – Needs Updating</a:t>
            </a:r>
          </a:p>
        </p:txBody>
      </p:sp>
      <p:sp>
        <p:nvSpPr>
          <p:cNvPr id="3" name="Content Placeholder 2">
            <a:extLst>
              <a:ext uri="{FF2B5EF4-FFF2-40B4-BE49-F238E27FC236}">
                <a16:creationId xmlns:a16="http://schemas.microsoft.com/office/drawing/2014/main" id="{9C2BAE89-BD6A-2AD1-C37D-CDCA911CB30A}"/>
              </a:ext>
            </a:extLst>
          </p:cNvPr>
          <p:cNvSpPr>
            <a:spLocks noGrp="1"/>
          </p:cNvSpPr>
          <p:nvPr>
            <p:ph idx="1"/>
          </p:nvPr>
        </p:nvSpPr>
        <p:spPr>
          <a:xfrm>
            <a:off x="838201" y="1388765"/>
            <a:ext cx="5900841" cy="4831330"/>
          </a:xfrm>
        </p:spPr>
        <p:txBody>
          <a:bodyPr vert="horz" lIns="91440" tIns="45720" rIns="91440" bIns="45720" rtlCol="0" anchor="t">
            <a:normAutofit/>
          </a:bodyPr>
          <a:lstStyle/>
          <a:p>
            <a:r>
              <a:rPr lang="en-GB" sz="2000" b="1" noProof="0" dirty="0"/>
              <a:t>Met Police Commissioner </a:t>
            </a:r>
            <a:r>
              <a:rPr lang="en-GB" sz="2000" b="1" i="0" noProof="0" dirty="0">
                <a:effectLst/>
                <a:latin typeface="Calibri"/>
                <a:ea typeface="Calibri"/>
                <a:cs typeface="Calibri"/>
              </a:rPr>
              <a:t>Mark Rowley</a:t>
            </a:r>
            <a:r>
              <a:rPr lang="en-GB" sz="2000" i="0" noProof="0" dirty="0">
                <a:effectLst/>
                <a:latin typeface="Calibri"/>
                <a:ea typeface="Calibri"/>
                <a:cs typeface="Calibri"/>
              </a:rPr>
              <a:t> has said hate crime laws "probably need redrawing"</a:t>
            </a:r>
            <a:endParaRPr lang="en-GB" sz="2000" b="1" i="0" noProof="0" dirty="0">
              <a:effectLst/>
              <a:latin typeface="Calibri"/>
              <a:ea typeface="Calibri"/>
              <a:cs typeface="Calibri"/>
            </a:endParaRPr>
          </a:p>
          <a:p>
            <a:r>
              <a:rPr lang="en-GB" sz="2000" b="0" i="0" noProof="0" dirty="0">
                <a:effectLst/>
                <a:latin typeface="Calibri"/>
                <a:ea typeface="Calibri"/>
                <a:cs typeface="Calibri"/>
              </a:rPr>
              <a:t>“Police role is to enforce to that line, Parliament's job is to draw that line - maybe some of the lines aren't in the right place.“</a:t>
            </a:r>
            <a:endParaRPr lang="en-GB" sz="2000" b="1" noProof="0" dirty="0">
              <a:latin typeface="Calibri"/>
              <a:ea typeface="Calibri"/>
              <a:cs typeface="Calibri"/>
            </a:endParaRPr>
          </a:p>
          <a:p>
            <a:r>
              <a:rPr lang="en-GB" sz="2000" b="0" i="0" noProof="0" dirty="0">
                <a:effectLst/>
                <a:latin typeface="Calibri"/>
                <a:ea typeface="Calibri"/>
                <a:cs typeface="Calibri"/>
              </a:rPr>
              <a:t>Pro- Palestinian  march in London where 100,000 people gathered Oct 2023</a:t>
            </a:r>
            <a:endParaRPr lang="en-GB" sz="2000" b="1" i="0" noProof="0" dirty="0">
              <a:effectLst/>
              <a:latin typeface="Calibri"/>
              <a:ea typeface="Calibri"/>
              <a:cs typeface="Calibri"/>
            </a:endParaRPr>
          </a:p>
          <a:p>
            <a:pPr fontAlgn="base"/>
            <a:r>
              <a:rPr lang="en-GB" sz="2000" b="0" i="0" noProof="0" dirty="0">
                <a:effectLst/>
                <a:latin typeface="Calibri"/>
                <a:ea typeface="Calibri"/>
                <a:cs typeface="Calibri"/>
              </a:rPr>
              <a:t>To that grou</a:t>
            </a:r>
            <a:r>
              <a:rPr lang="en-GB" sz="2000" noProof="0" dirty="0">
                <a:latin typeface="Calibri"/>
                <a:ea typeface="Calibri"/>
                <a:cs typeface="Calibri"/>
              </a:rPr>
              <a:t>p someone shouted - </a:t>
            </a:r>
            <a:r>
              <a:rPr lang="en-GB" sz="2000" b="0" i="0" noProof="0" dirty="0">
                <a:effectLst/>
                <a:latin typeface="Calibri"/>
                <a:ea typeface="Calibri"/>
                <a:cs typeface="Calibri"/>
              </a:rPr>
              <a:t>"jihad, jihad" </a:t>
            </a:r>
          </a:p>
          <a:p>
            <a:pPr fontAlgn="base"/>
            <a:r>
              <a:rPr lang="en-GB" sz="2000" b="0" i="0" noProof="0" dirty="0">
                <a:effectLst/>
                <a:latin typeface="Calibri"/>
                <a:ea typeface="Calibri"/>
                <a:cs typeface="Calibri"/>
              </a:rPr>
              <a:t>Met statement - the word jihad had "a number of meanings but we know the public will most commonly associate it with terrorism".</a:t>
            </a:r>
          </a:p>
          <a:p>
            <a:pPr fontAlgn="base"/>
            <a:r>
              <a:rPr lang="en-GB" sz="2000" b="0" i="0" noProof="0" dirty="0">
                <a:effectLst/>
                <a:latin typeface="Calibri"/>
                <a:ea typeface="Calibri"/>
                <a:cs typeface="Calibri"/>
              </a:rPr>
              <a:t>"However, recognising the way language like this will be interpreted by the public and the impact it will have.</a:t>
            </a:r>
          </a:p>
          <a:p>
            <a:pPr marL="0" indent="0" fontAlgn="base">
              <a:buNone/>
            </a:pPr>
            <a:endParaRPr lang="en-GB" sz="1700" noProof="0" dirty="0"/>
          </a:p>
        </p:txBody>
      </p:sp>
      <p:pic>
        <p:nvPicPr>
          <p:cNvPr id="5" name="Picture 4">
            <a:extLst>
              <a:ext uri="{FF2B5EF4-FFF2-40B4-BE49-F238E27FC236}">
                <a16:creationId xmlns:a16="http://schemas.microsoft.com/office/drawing/2014/main" id="{F663CC96-6846-9909-CBD0-1FB786021517}"/>
              </a:ext>
            </a:extLst>
          </p:cNvPr>
          <p:cNvPicPr>
            <a:picLocks noChangeAspect="1"/>
          </p:cNvPicPr>
          <p:nvPr/>
        </p:nvPicPr>
        <p:blipFill rotWithShape="1">
          <a:blip r:embed="rId3"/>
          <a:srcRect r="4915" b="1"/>
          <a:stretch/>
        </p:blipFill>
        <p:spPr>
          <a:xfrm>
            <a:off x="6739042" y="2015168"/>
            <a:ext cx="4646162"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Tree>
    <p:extLst>
      <p:ext uri="{BB962C8B-B14F-4D97-AF65-F5344CB8AC3E}">
        <p14:creationId xmlns:p14="http://schemas.microsoft.com/office/powerpoint/2010/main" val="947835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BE9D5F-5908-F5D0-6F47-C3AC4D9639DC}"/>
              </a:ext>
            </a:extLst>
          </p:cNvPr>
          <p:cNvSpPr>
            <a:spLocks noGrp="1"/>
          </p:cNvSpPr>
          <p:nvPr>
            <p:ph type="title"/>
          </p:nvPr>
        </p:nvSpPr>
        <p:spPr>
          <a:xfrm>
            <a:off x="838201" y="345810"/>
            <a:ext cx="5120561" cy="1325563"/>
          </a:xfrm>
        </p:spPr>
        <p:txBody>
          <a:bodyPr>
            <a:normAutofit/>
          </a:bodyPr>
          <a:lstStyle/>
          <a:p>
            <a:r>
              <a:rPr lang="en-GB" sz="4100" b="0" i="0" noProof="0">
                <a:effectLst/>
                <a:latin typeface="Calibri"/>
                <a:ea typeface="Calibri"/>
                <a:cs typeface="Calibri"/>
              </a:rPr>
              <a:t>Pro- Palestinian march London January 2025</a:t>
            </a:r>
            <a:endParaRPr lang="en-GB" sz="4100"/>
          </a:p>
        </p:txBody>
      </p:sp>
      <p:sp>
        <p:nvSpPr>
          <p:cNvPr id="3" name="Content Placeholder 2">
            <a:extLst>
              <a:ext uri="{FF2B5EF4-FFF2-40B4-BE49-F238E27FC236}">
                <a16:creationId xmlns:a16="http://schemas.microsoft.com/office/drawing/2014/main" id="{E1154152-1B45-4A25-8756-777B94DC1E6A}"/>
              </a:ext>
            </a:extLst>
          </p:cNvPr>
          <p:cNvSpPr>
            <a:spLocks noGrp="1"/>
          </p:cNvSpPr>
          <p:nvPr>
            <p:ph idx="1"/>
          </p:nvPr>
        </p:nvSpPr>
        <p:spPr>
          <a:xfrm>
            <a:off x="838201" y="1825625"/>
            <a:ext cx="5092194" cy="4351338"/>
          </a:xfrm>
        </p:spPr>
        <p:txBody>
          <a:bodyPr>
            <a:normAutofit/>
          </a:bodyPr>
          <a:lstStyle/>
          <a:p>
            <a:r>
              <a:rPr lang="en-GB" sz="2000"/>
              <a:t>Several thousands attended</a:t>
            </a:r>
          </a:p>
          <a:p>
            <a:r>
              <a:rPr lang="en-GB" sz="2000" b="0" i="0">
                <a:effectLst/>
                <a:latin typeface="ReithSans"/>
              </a:rPr>
              <a:t>In total there were 65 arrests for breach of conditions:</a:t>
            </a:r>
          </a:p>
          <a:p>
            <a:r>
              <a:rPr lang="en-GB" sz="2000">
                <a:latin typeface="ReithSans"/>
              </a:rPr>
              <a:t>5</a:t>
            </a:r>
            <a:r>
              <a:rPr lang="en-GB" sz="2000" b="0" i="0">
                <a:effectLst/>
                <a:latin typeface="ReithSans"/>
              </a:rPr>
              <a:t> for public order offences</a:t>
            </a:r>
          </a:p>
          <a:p>
            <a:r>
              <a:rPr lang="en-GB" sz="2000">
                <a:latin typeface="ReithSans"/>
              </a:rPr>
              <a:t>2 </a:t>
            </a:r>
            <a:r>
              <a:rPr lang="en-GB" sz="2000" b="0" i="0">
                <a:effectLst/>
                <a:latin typeface="ReithSans"/>
              </a:rPr>
              <a:t>for obstructing police</a:t>
            </a:r>
          </a:p>
          <a:p>
            <a:r>
              <a:rPr lang="en-GB" sz="2000">
                <a:latin typeface="ReithSans"/>
              </a:rPr>
              <a:t>1 </a:t>
            </a:r>
            <a:r>
              <a:rPr lang="en-GB" sz="2000" b="0" i="0">
                <a:effectLst/>
                <a:latin typeface="ReithSans"/>
              </a:rPr>
              <a:t>for support for a proscribed organisation</a:t>
            </a:r>
          </a:p>
          <a:p>
            <a:r>
              <a:rPr lang="en-GB" sz="2000">
                <a:latin typeface="ReithSans"/>
              </a:rPr>
              <a:t>1</a:t>
            </a:r>
            <a:r>
              <a:rPr lang="en-GB" sz="2000" b="0" i="0">
                <a:effectLst/>
                <a:latin typeface="ReithSans"/>
              </a:rPr>
              <a:t> for inciting racial hatred</a:t>
            </a:r>
          </a:p>
          <a:p>
            <a:r>
              <a:rPr lang="en-GB" sz="2000">
                <a:latin typeface="ReithSans"/>
              </a:rPr>
              <a:t>1</a:t>
            </a:r>
            <a:r>
              <a:rPr lang="en-GB" sz="2000" b="0" i="0">
                <a:effectLst/>
                <a:latin typeface="ReithSans"/>
              </a:rPr>
              <a:t> for common assault </a:t>
            </a:r>
          </a:p>
          <a:p>
            <a:r>
              <a:rPr lang="en-GB" sz="2000" b="0" i="0">
                <a:effectLst/>
                <a:latin typeface="ReithSans"/>
              </a:rPr>
              <a:t>1 for assault on an emergency worker</a:t>
            </a:r>
          </a:p>
          <a:p>
            <a:r>
              <a:rPr lang="en-GB" sz="2000" b="0" i="0">
                <a:effectLst/>
                <a:latin typeface="ReithSans"/>
              </a:rPr>
              <a:t>1 for sexual assault.</a:t>
            </a:r>
            <a:endParaRPr lang="en-GB" sz="200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EB7B4C4C-10B2-E923-8548-E252344520F4}"/>
              </a:ext>
            </a:extLst>
          </p:cNvPr>
          <p:cNvPicPr>
            <a:picLocks noChangeAspect="1"/>
          </p:cNvPicPr>
          <p:nvPr/>
        </p:nvPicPr>
        <p:blipFill>
          <a:blip r:embed="rId2"/>
          <a:srcRect r="3" b="17494"/>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Picture 4">
            <a:extLst>
              <a:ext uri="{FF2B5EF4-FFF2-40B4-BE49-F238E27FC236}">
                <a16:creationId xmlns:a16="http://schemas.microsoft.com/office/drawing/2014/main" id="{CB0C2BC8-E59B-1708-BE49-15F6A564761F}"/>
              </a:ext>
            </a:extLst>
          </p:cNvPr>
          <p:cNvPicPr>
            <a:picLocks noChangeAspect="1"/>
          </p:cNvPicPr>
          <p:nvPr/>
        </p:nvPicPr>
        <p:blipFill>
          <a:blip r:embed="rId3"/>
          <a:srcRect t="16166" r="1" b="30455"/>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336953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45635C32-397A-3F18-8CD5-14BA6929356C}"/>
              </a:ext>
            </a:extLst>
          </p:cNvPr>
          <p:cNvSpPr>
            <a:spLocks noGrp="1"/>
          </p:cNvSpPr>
          <p:nvPr>
            <p:ph type="title"/>
          </p:nvPr>
        </p:nvSpPr>
        <p:spPr>
          <a:xfrm>
            <a:off x="1285240" y="1050595"/>
            <a:ext cx="9654609" cy="1292031"/>
          </a:xfrm>
        </p:spPr>
        <p:txBody>
          <a:bodyPr anchor="ctr">
            <a:normAutofit/>
          </a:bodyPr>
          <a:lstStyle/>
          <a:p>
            <a:r>
              <a:rPr lang="en-GB" sz="7200" noProof="0" dirty="0"/>
              <a:t>Defining Hate Speech</a:t>
            </a:r>
          </a:p>
        </p:txBody>
      </p:sp>
      <p:sp>
        <p:nvSpPr>
          <p:cNvPr id="3" name="Content Placeholder 2">
            <a:extLst>
              <a:ext uri="{FF2B5EF4-FFF2-40B4-BE49-F238E27FC236}">
                <a16:creationId xmlns:a16="http://schemas.microsoft.com/office/drawing/2014/main" id="{9ABD8E65-001B-0E71-E54A-2A24420D6D7C}"/>
              </a:ext>
            </a:extLst>
          </p:cNvPr>
          <p:cNvSpPr>
            <a:spLocks noGrp="1"/>
          </p:cNvSpPr>
          <p:nvPr>
            <p:ph idx="1"/>
          </p:nvPr>
        </p:nvSpPr>
        <p:spPr>
          <a:xfrm>
            <a:off x="1285240" y="2553731"/>
            <a:ext cx="9654609" cy="3216134"/>
          </a:xfrm>
        </p:spPr>
        <p:txBody>
          <a:bodyPr anchor="t">
            <a:normAutofit/>
          </a:bodyPr>
          <a:lstStyle/>
          <a:p>
            <a:endParaRPr lang="en-GB" sz="2000" noProof="0" dirty="0"/>
          </a:p>
          <a:p>
            <a:r>
              <a:rPr lang="en-GB" sz="2000" dirty="0"/>
              <a:t>Hate </a:t>
            </a:r>
            <a:r>
              <a:rPr lang="en-GB" sz="2000" noProof="0" dirty="0"/>
              <a:t>speech is not a clear-cut concept, with different definitions across countries, institutions, academics and social media companies.</a:t>
            </a:r>
          </a:p>
          <a:p>
            <a:endParaRPr lang="en-GB" sz="2000" noProof="0" dirty="0"/>
          </a:p>
          <a:p>
            <a:r>
              <a:rPr lang="en-GB" sz="2000" noProof="0" dirty="0"/>
              <a:t>Everyone who has a stake in understanding and combating racist hate speech has an interpretation and a set of priorities they insist upon when defining the parameters of its use</a:t>
            </a:r>
          </a:p>
          <a:p>
            <a:endParaRPr lang="en-GB" sz="2000" noProof="0" dirty="0"/>
          </a:p>
          <a:p>
            <a:pPr lvl="1"/>
            <a:r>
              <a:rPr lang="en-GB" sz="2000" noProof="0" dirty="0"/>
              <a:t>Discussion: What is “hate speech” and what is “free speech”?</a:t>
            </a:r>
          </a:p>
        </p:txBody>
      </p:sp>
    </p:spTree>
    <p:extLst>
      <p:ext uri="{BB962C8B-B14F-4D97-AF65-F5344CB8AC3E}">
        <p14:creationId xmlns:p14="http://schemas.microsoft.com/office/powerpoint/2010/main" val="788463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153" name="Right Triangle 615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155" name="Rectangle 615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345D6190-2595-75D2-591E-33DC389BC45A}"/>
              </a:ext>
            </a:extLst>
          </p:cNvPr>
          <p:cNvSpPr>
            <a:spLocks noGrp="1"/>
          </p:cNvSpPr>
          <p:nvPr>
            <p:ph type="title"/>
          </p:nvPr>
        </p:nvSpPr>
        <p:spPr>
          <a:xfrm>
            <a:off x="1123356" y="1188637"/>
            <a:ext cx="9984615" cy="1050889"/>
          </a:xfrm>
        </p:spPr>
        <p:txBody>
          <a:bodyPr>
            <a:normAutofit/>
          </a:bodyPr>
          <a:lstStyle/>
          <a:p>
            <a:r>
              <a:rPr lang="en-GB" sz="6000" noProof="0" dirty="0"/>
              <a:t>Defining Hate Speech</a:t>
            </a:r>
          </a:p>
        </p:txBody>
      </p:sp>
      <p:pic>
        <p:nvPicPr>
          <p:cNvPr id="6146" name="Picture 2" descr="Is Hate Speech Protected by the First Amendment?">
            <a:extLst>
              <a:ext uri="{FF2B5EF4-FFF2-40B4-BE49-F238E27FC236}">
                <a16:creationId xmlns:a16="http://schemas.microsoft.com/office/drawing/2014/main" id="{45EC5DD3-5CD1-4787-14DD-72563790B1D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3202959"/>
            <a:ext cx="3533985" cy="235893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EC040F9-122D-9970-8062-F7D5BC81A623}"/>
              </a:ext>
            </a:extLst>
          </p:cNvPr>
          <p:cNvSpPr>
            <a:spLocks noGrp="1"/>
          </p:cNvSpPr>
          <p:nvPr>
            <p:ph idx="1"/>
          </p:nvPr>
        </p:nvSpPr>
        <p:spPr>
          <a:xfrm>
            <a:off x="5255260" y="2347415"/>
            <a:ext cx="6055291" cy="3707395"/>
          </a:xfrm>
        </p:spPr>
        <p:txBody>
          <a:bodyPr anchor="t">
            <a:normAutofit lnSpcReduction="10000"/>
          </a:bodyPr>
          <a:lstStyle/>
          <a:p>
            <a:r>
              <a:rPr lang="en-GB" sz="2400" noProof="0" dirty="0"/>
              <a:t>Council of Europe (1997):</a:t>
            </a:r>
          </a:p>
          <a:p>
            <a:pPr lvl="1"/>
            <a:r>
              <a:rPr lang="en-GB" noProof="0" dirty="0"/>
              <a:t>“the term ‘hate speech’ shall be understood as covering all forms of expression which spread, incite, promote or justify racial hatred, xenophobia, anti-Semitism or other forms of hatred based on intolerance, including: intolerance expressed by aggressive nationalism, discrimination and hostility against minorities, migrants and people of immigrant origin.”</a:t>
            </a:r>
          </a:p>
        </p:txBody>
      </p:sp>
    </p:spTree>
    <p:extLst>
      <p:ext uri="{BB962C8B-B14F-4D97-AF65-F5344CB8AC3E}">
        <p14:creationId xmlns:p14="http://schemas.microsoft.com/office/powerpoint/2010/main" val="3548918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177" name="Right Triangle 7176">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179" name="Rectangle 7178">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345D6190-2595-75D2-591E-33DC389BC45A}"/>
              </a:ext>
            </a:extLst>
          </p:cNvPr>
          <p:cNvSpPr>
            <a:spLocks noGrp="1"/>
          </p:cNvSpPr>
          <p:nvPr>
            <p:ph type="title"/>
          </p:nvPr>
        </p:nvSpPr>
        <p:spPr>
          <a:xfrm>
            <a:off x="1123356" y="1188637"/>
            <a:ext cx="9941483" cy="806474"/>
          </a:xfrm>
        </p:spPr>
        <p:txBody>
          <a:bodyPr>
            <a:normAutofit fontScale="90000"/>
          </a:bodyPr>
          <a:lstStyle/>
          <a:p>
            <a:r>
              <a:rPr lang="en-GB" sz="6000" noProof="0" dirty="0"/>
              <a:t>Defining Hate Speech</a:t>
            </a:r>
          </a:p>
        </p:txBody>
      </p:sp>
      <p:sp>
        <p:nvSpPr>
          <p:cNvPr id="3" name="Content Placeholder 2">
            <a:extLst>
              <a:ext uri="{FF2B5EF4-FFF2-40B4-BE49-F238E27FC236}">
                <a16:creationId xmlns:a16="http://schemas.microsoft.com/office/drawing/2014/main" id="{2EC040F9-122D-9970-8062-F7D5BC81A623}"/>
              </a:ext>
            </a:extLst>
          </p:cNvPr>
          <p:cNvSpPr>
            <a:spLocks noGrp="1"/>
          </p:cNvSpPr>
          <p:nvPr>
            <p:ph idx="1"/>
          </p:nvPr>
        </p:nvSpPr>
        <p:spPr>
          <a:xfrm>
            <a:off x="4047958" y="2311413"/>
            <a:ext cx="7020686" cy="3415063"/>
          </a:xfrm>
        </p:spPr>
        <p:txBody>
          <a:bodyPr anchor="t">
            <a:normAutofit/>
          </a:bodyPr>
          <a:lstStyle/>
          <a:p>
            <a:r>
              <a:rPr lang="en-GB" noProof="0" dirty="0"/>
              <a:t>X – Hateful Conduct Policy:</a:t>
            </a:r>
          </a:p>
          <a:p>
            <a:pPr lvl="1"/>
            <a:r>
              <a:rPr lang="en-GB" b="0" i="0" noProof="0" dirty="0">
                <a:solidFill>
                  <a:srgbClr val="14171A"/>
                </a:solidFill>
                <a:effectLst/>
                <a:latin typeface="Calibri"/>
                <a:ea typeface="Calibri"/>
                <a:cs typeface="Calibri"/>
              </a:rPr>
              <a:t>“We are committed to combating abuse motivated by hatred, prejudice or intolerance, particularly abuse that seeks to silence the voices of those who have been historically marginalized. For this reason, we prohibit behaviour that targets individuals or groups with abuse based on their perceived membership in a protected category”.  </a:t>
            </a:r>
            <a:endParaRPr lang="en-GB" noProof="0" dirty="0">
              <a:latin typeface="Calibri"/>
              <a:ea typeface="Calibri"/>
              <a:cs typeface="Calibri"/>
            </a:endParaRPr>
          </a:p>
        </p:txBody>
      </p:sp>
      <p:pic>
        <p:nvPicPr>
          <p:cNvPr id="8" name="Picture 7">
            <a:extLst>
              <a:ext uri="{FF2B5EF4-FFF2-40B4-BE49-F238E27FC236}">
                <a16:creationId xmlns:a16="http://schemas.microsoft.com/office/drawing/2014/main" id="{AC9CBACA-7A9C-3116-6EF3-ACB16751D648}"/>
              </a:ext>
            </a:extLst>
          </p:cNvPr>
          <p:cNvPicPr>
            <a:picLocks noChangeAspect="1"/>
          </p:cNvPicPr>
          <p:nvPr/>
        </p:nvPicPr>
        <p:blipFill>
          <a:blip r:embed="rId2"/>
          <a:stretch>
            <a:fillRect/>
          </a:stretch>
        </p:blipFill>
        <p:spPr>
          <a:xfrm>
            <a:off x="1345011" y="3144715"/>
            <a:ext cx="2172240" cy="1600200"/>
          </a:xfrm>
          <a:prstGeom prst="rect">
            <a:avLst/>
          </a:prstGeom>
        </p:spPr>
      </p:pic>
    </p:spTree>
    <p:extLst>
      <p:ext uri="{BB962C8B-B14F-4D97-AF65-F5344CB8AC3E}">
        <p14:creationId xmlns:p14="http://schemas.microsoft.com/office/powerpoint/2010/main" val="1138469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3C6A10-C902-AFE7-F32F-E5184D616574}"/>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solidFill>
                  <a:schemeClr val="tx1"/>
                </a:solidFill>
                <a:latin typeface="+mj-lt"/>
                <a:ea typeface="+mj-ea"/>
                <a:cs typeface="+mj-cs"/>
              </a:rPr>
              <a:t>Musk and X</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3DAB87E-048E-478D-350E-2E8EC4A9C2A3}"/>
              </a:ext>
            </a:extLst>
          </p:cNvPr>
          <p:cNvSpPr txBox="1"/>
          <p:nvPr/>
        </p:nvSpPr>
        <p:spPr>
          <a:xfrm>
            <a:off x="630936" y="2807208"/>
            <a:ext cx="3429000" cy="341071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200"/>
              <a:t>“The more these modes of speech are promoted, amplified, and given credibility by influential figures, the more the public may perceive these opinions as legitimate within political conversations,” James Dennis</a:t>
            </a:r>
          </a:p>
        </p:txBody>
      </p:sp>
      <p:pic>
        <p:nvPicPr>
          <p:cNvPr id="4" name="Content Placeholder 3">
            <a:extLst>
              <a:ext uri="{FF2B5EF4-FFF2-40B4-BE49-F238E27FC236}">
                <a16:creationId xmlns:a16="http://schemas.microsoft.com/office/drawing/2014/main" id="{1BD86C4A-1BAD-2325-AA18-945E41BF0F21}"/>
              </a:ext>
            </a:extLst>
          </p:cNvPr>
          <p:cNvPicPr>
            <a:picLocks noGrp="1" noChangeAspect="1"/>
          </p:cNvPicPr>
          <p:nvPr>
            <p:ph idx="1"/>
          </p:nvPr>
        </p:nvPicPr>
        <p:blipFill>
          <a:blip r:embed="rId3"/>
          <a:stretch>
            <a:fillRect/>
          </a:stretch>
        </p:blipFill>
        <p:spPr>
          <a:xfrm>
            <a:off x="4654296" y="1780737"/>
            <a:ext cx="6903720" cy="3296526"/>
          </a:xfrm>
          <a:prstGeom prst="rect">
            <a:avLst/>
          </a:prstGeom>
        </p:spPr>
      </p:pic>
    </p:spTree>
    <p:extLst>
      <p:ext uri="{BB962C8B-B14F-4D97-AF65-F5344CB8AC3E}">
        <p14:creationId xmlns:p14="http://schemas.microsoft.com/office/powerpoint/2010/main" val="2014680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F9BB8E2-DBCC-5306-9C67-56446689A08B}"/>
              </a:ext>
            </a:extLst>
          </p:cNvPr>
          <p:cNvSpPr>
            <a:spLocks noGrp="1"/>
          </p:cNvSpPr>
          <p:nvPr>
            <p:ph type="title"/>
          </p:nvPr>
        </p:nvSpPr>
        <p:spPr>
          <a:xfrm>
            <a:off x="572493" y="238539"/>
            <a:ext cx="11018520" cy="1434415"/>
          </a:xfrm>
        </p:spPr>
        <p:txBody>
          <a:bodyPr anchor="b">
            <a:normAutofit/>
          </a:bodyPr>
          <a:lstStyle/>
          <a:p>
            <a:r>
              <a:rPr lang="en-GB" sz="5400" noProof="0" dirty="0"/>
              <a:t>Defining Hate Speech</a:t>
            </a:r>
          </a:p>
        </p:txBody>
      </p:sp>
      <p:sp>
        <p:nvSpPr>
          <p:cNvPr id="820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C7C9846E-8383-163F-77F0-87B599D405E7}"/>
              </a:ext>
            </a:extLst>
          </p:cNvPr>
          <p:cNvSpPr>
            <a:spLocks noGrp="1"/>
          </p:cNvSpPr>
          <p:nvPr>
            <p:ph idx="1"/>
          </p:nvPr>
        </p:nvSpPr>
        <p:spPr>
          <a:xfrm>
            <a:off x="572493" y="2071316"/>
            <a:ext cx="6713552" cy="4119172"/>
          </a:xfrm>
        </p:spPr>
        <p:txBody>
          <a:bodyPr anchor="t">
            <a:normAutofit/>
          </a:bodyPr>
          <a:lstStyle/>
          <a:p>
            <a:r>
              <a:rPr lang="en-GB" sz="2200" noProof="0" dirty="0"/>
              <a:t>Facebook – Community Standards:</a:t>
            </a:r>
          </a:p>
          <a:p>
            <a:pPr lvl="1"/>
            <a:r>
              <a:rPr lang="en-GB" sz="2200" noProof="0" dirty="0"/>
              <a:t>“We define hate speech as a direct attack on people based on what we call protected characteristics – race, ethnicity, national origin, religious affiliation, sexual orientation, caste, sex, gender, gender identity and serious disease or disability. We protect against attacks on the bases of age when age is paired with another protected characteristic, and also provide certain protections for immigration status. We define “attack” as violent or dehumanising speech, statements of inferiority, or calls for exclusion or segregation.</a:t>
            </a:r>
          </a:p>
        </p:txBody>
      </p:sp>
      <p:pic>
        <p:nvPicPr>
          <p:cNvPr id="8194" name="Picture 2" descr="Mark Zuckerberg Loses $7 Billion in Hours After Facebook Goes Down">
            <a:extLst>
              <a:ext uri="{FF2B5EF4-FFF2-40B4-BE49-F238E27FC236}">
                <a16:creationId xmlns:a16="http://schemas.microsoft.com/office/drawing/2014/main" id="{90A102D1-6237-3B89-3776-712C5BBFCA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635" r="10387"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483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57095D-A571-FD76-5844-F2F0F6BD7341}"/>
              </a:ext>
            </a:extLst>
          </p:cNvPr>
          <p:cNvSpPr>
            <a:spLocks noGrp="1"/>
          </p:cNvSpPr>
          <p:nvPr>
            <p:ph type="title"/>
          </p:nvPr>
        </p:nvSpPr>
        <p:spPr>
          <a:xfrm>
            <a:off x="630936" y="502920"/>
            <a:ext cx="3419856" cy="1463040"/>
          </a:xfrm>
        </p:spPr>
        <p:txBody>
          <a:bodyPr vert="horz" lIns="91440" tIns="45720" rIns="91440" bIns="45720" rtlCol="0" anchor="ctr">
            <a:normAutofit/>
          </a:bodyPr>
          <a:lstStyle/>
          <a:p>
            <a:r>
              <a:rPr lang="en-US" sz="4800" kern="1200" dirty="0">
                <a:solidFill>
                  <a:schemeClr val="tx1"/>
                </a:solidFill>
                <a:latin typeface="+mj-lt"/>
                <a:ea typeface="+mj-ea"/>
                <a:cs typeface="+mj-cs"/>
              </a:rPr>
              <a:t>Facebook</a:t>
            </a:r>
          </a:p>
        </p:txBody>
      </p:sp>
      <p:sp>
        <p:nvSpPr>
          <p:cNvPr id="12"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CAD6826-5FE7-DBBA-42FC-5F02308018E6}"/>
              </a:ext>
            </a:extLst>
          </p:cNvPr>
          <p:cNvSpPr txBox="1"/>
          <p:nvPr/>
        </p:nvSpPr>
        <p:spPr>
          <a:xfrm>
            <a:off x="4654295" y="502920"/>
            <a:ext cx="6894576" cy="231523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dirty="0"/>
              <a:t>Meta deleted numerous clauses banning specific derogatory statements about protected groups, while adding detailed exceptions for anti-trans speech.</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Gone is the clause saying you cannot compare women to "household objects or property." Also removed is a prohibition on claiming that there is "no such thing" as a trans or gay person.</a:t>
            </a:r>
          </a:p>
        </p:txBody>
      </p:sp>
      <p:pic>
        <p:nvPicPr>
          <p:cNvPr id="4" name="Content Placeholder 3" descr="A black and white screen with white text&#10;&#10;AI-generated content may be incorrect.">
            <a:extLst>
              <a:ext uri="{FF2B5EF4-FFF2-40B4-BE49-F238E27FC236}">
                <a16:creationId xmlns:a16="http://schemas.microsoft.com/office/drawing/2014/main" id="{AA56A395-B246-C787-3FF2-E192EA34DE19}"/>
              </a:ext>
            </a:extLst>
          </p:cNvPr>
          <p:cNvPicPr>
            <a:picLocks noGrp="1" noChangeAspect="1"/>
          </p:cNvPicPr>
          <p:nvPr>
            <p:ph idx="1"/>
          </p:nvPr>
        </p:nvPicPr>
        <p:blipFill>
          <a:blip r:embed="rId2"/>
          <a:stretch>
            <a:fillRect/>
          </a:stretch>
        </p:blipFill>
        <p:spPr>
          <a:xfrm>
            <a:off x="1078066" y="2818150"/>
            <a:ext cx="10023676" cy="3432137"/>
          </a:xfrm>
          <a:prstGeom prst="rect">
            <a:avLst/>
          </a:prstGeom>
        </p:spPr>
      </p:pic>
    </p:spTree>
    <p:extLst>
      <p:ext uri="{BB962C8B-B14F-4D97-AF65-F5344CB8AC3E}">
        <p14:creationId xmlns:p14="http://schemas.microsoft.com/office/powerpoint/2010/main" val="3506909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9227" name="Group 9226">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9228" name="Rectangle 9227">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229" name="Rectangle 9228">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9231" name="Rectangle 9230">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238B886C-8A08-D42D-FEC3-9810C9562611}"/>
              </a:ext>
            </a:extLst>
          </p:cNvPr>
          <p:cNvSpPr>
            <a:spLocks noGrp="1"/>
          </p:cNvSpPr>
          <p:nvPr>
            <p:ph type="title"/>
          </p:nvPr>
        </p:nvSpPr>
        <p:spPr>
          <a:xfrm>
            <a:off x="1057025" y="922644"/>
            <a:ext cx="5040285" cy="1169585"/>
          </a:xfrm>
        </p:spPr>
        <p:txBody>
          <a:bodyPr anchor="b">
            <a:normAutofit/>
          </a:bodyPr>
          <a:lstStyle/>
          <a:p>
            <a:r>
              <a:rPr lang="en-GB" sz="4000" noProof="0" dirty="0"/>
              <a:t>Speech as an “Attack”</a:t>
            </a:r>
          </a:p>
        </p:txBody>
      </p:sp>
      <p:sp>
        <p:nvSpPr>
          <p:cNvPr id="9233" name="Rectangle 9232">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1457195D-1059-11F7-5876-792AF6411FBE}"/>
              </a:ext>
            </a:extLst>
          </p:cNvPr>
          <p:cNvSpPr>
            <a:spLocks noGrp="1"/>
          </p:cNvSpPr>
          <p:nvPr>
            <p:ph idx="1"/>
          </p:nvPr>
        </p:nvSpPr>
        <p:spPr>
          <a:xfrm>
            <a:off x="1055715" y="2508105"/>
            <a:ext cx="5040285" cy="3632493"/>
          </a:xfrm>
        </p:spPr>
        <p:txBody>
          <a:bodyPr anchor="ctr">
            <a:normAutofit/>
          </a:bodyPr>
          <a:lstStyle/>
          <a:p>
            <a:r>
              <a:rPr lang="en-GB" sz="2400" noProof="0" dirty="0"/>
              <a:t>Illocutionary Speech: A thing done by speech</a:t>
            </a:r>
          </a:p>
          <a:p>
            <a:endParaRPr lang="en-GB" sz="2400" noProof="0" dirty="0"/>
          </a:p>
          <a:p>
            <a:pPr lvl="1"/>
            <a:r>
              <a:rPr lang="en-GB" noProof="0" dirty="0"/>
              <a:t>When you use hate speech, the speech may be theoretical, but the harm is real. By using dehumanising, threatening or offensive speech, you are doing real harm to the individual and the group</a:t>
            </a:r>
          </a:p>
          <a:p>
            <a:endParaRPr lang="en-GB" sz="1900" noProof="0" dirty="0"/>
          </a:p>
          <a:p>
            <a:endParaRPr lang="en-GB" sz="1900" noProof="0" dirty="0"/>
          </a:p>
        </p:txBody>
      </p:sp>
      <p:pic>
        <p:nvPicPr>
          <p:cNvPr id="9218" name="Picture 2" descr="Excitable Speech: A Politics of the Performative : Butler, Judith:  Amazon.co.uk: Books">
            <a:extLst>
              <a:ext uri="{FF2B5EF4-FFF2-40B4-BE49-F238E27FC236}">
                <a16:creationId xmlns:a16="http://schemas.microsoft.com/office/drawing/2014/main" id="{651008C8-072F-14E6-A1A1-712EF343405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82987" y="774285"/>
            <a:ext cx="1716480" cy="258117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t's Judith Butler's World -- The Cut">
            <a:extLst>
              <a:ext uri="{FF2B5EF4-FFF2-40B4-BE49-F238E27FC236}">
                <a16:creationId xmlns:a16="http://schemas.microsoft.com/office/drawing/2014/main" id="{02EF7EB1-BFED-BCB9-180D-FC7741DBF59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414690" y="3575074"/>
            <a:ext cx="3453074" cy="2581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7007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86AA2DA-281A-4806-8977-D617AEAC8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4185774-6FC0-4B8D-A8DB-A88546889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59988" y="0"/>
            <a:ext cx="2632012" cy="6858000"/>
          </a:xfrm>
          <a:custGeom>
            <a:avLst/>
            <a:gdLst>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57677 w 2632012"/>
              <a:gd name="connsiteY27" fmla="*/ 2548608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08456 w 2632012"/>
              <a:gd name="connsiteY22" fmla="*/ 5878851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632012" h="6858000">
                <a:moveTo>
                  <a:pt x="932173" y="1512545"/>
                </a:moveTo>
                <a:lnTo>
                  <a:pt x="932462" y="1512581"/>
                </a:lnTo>
                <a:lnTo>
                  <a:pt x="932378" y="1512599"/>
                </a:lnTo>
                <a:cubicBezTo>
                  <a:pt x="930618" y="1512681"/>
                  <a:pt x="930202" y="1512462"/>
                  <a:pt x="932173" y="1512545"/>
                </a:cubicBezTo>
                <a:close/>
                <a:moveTo>
                  <a:pt x="1207569" y="0"/>
                </a:moveTo>
                <a:lnTo>
                  <a:pt x="2632012" y="0"/>
                </a:lnTo>
                <a:lnTo>
                  <a:pt x="2632012" y="6858000"/>
                </a:lnTo>
                <a:lnTo>
                  <a:pt x="13514" y="6858000"/>
                </a:lnTo>
                <a:cubicBezTo>
                  <a:pt x="13399" y="6842943"/>
                  <a:pt x="13285" y="6827886"/>
                  <a:pt x="13170" y="6812829"/>
                </a:cubicBezTo>
                <a:cubicBezTo>
                  <a:pt x="12714" y="6794763"/>
                  <a:pt x="13524" y="6777517"/>
                  <a:pt x="20332" y="6760689"/>
                </a:cubicBezTo>
                <a:cubicBezTo>
                  <a:pt x="10828" y="6746468"/>
                  <a:pt x="7794" y="6733277"/>
                  <a:pt x="25596" y="6721251"/>
                </a:cubicBezTo>
                <a:cubicBezTo>
                  <a:pt x="24143" y="6683539"/>
                  <a:pt x="1631" y="6673595"/>
                  <a:pt x="22507" y="6650499"/>
                </a:cubicBezTo>
                <a:cubicBezTo>
                  <a:pt x="-25124" y="6620536"/>
                  <a:pt x="16765" y="6629253"/>
                  <a:pt x="22444" y="6604241"/>
                </a:cubicBezTo>
                <a:cubicBezTo>
                  <a:pt x="28668" y="6588866"/>
                  <a:pt x="29169" y="6574778"/>
                  <a:pt x="31867" y="6559984"/>
                </a:cubicBezTo>
                <a:cubicBezTo>
                  <a:pt x="4443" y="6566661"/>
                  <a:pt x="62924" y="6515664"/>
                  <a:pt x="38635" y="6515473"/>
                </a:cubicBezTo>
                <a:cubicBezTo>
                  <a:pt x="72259" y="6495428"/>
                  <a:pt x="29118" y="6488543"/>
                  <a:pt x="38467" y="6463736"/>
                </a:cubicBezTo>
                <a:cubicBezTo>
                  <a:pt x="50944" y="6451623"/>
                  <a:pt x="52742" y="6443270"/>
                  <a:pt x="38052" y="6432794"/>
                </a:cubicBezTo>
                <a:cubicBezTo>
                  <a:pt x="98939" y="6376824"/>
                  <a:pt x="58603" y="6351821"/>
                  <a:pt x="80445" y="6301309"/>
                </a:cubicBezTo>
                <a:cubicBezTo>
                  <a:pt x="103917" y="6257537"/>
                  <a:pt x="78836" y="6301310"/>
                  <a:pt x="138157" y="6257030"/>
                </a:cubicBezTo>
                <a:cubicBezTo>
                  <a:pt x="155187" y="6248574"/>
                  <a:pt x="166108" y="6186701"/>
                  <a:pt x="170419" y="6171255"/>
                </a:cubicBezTo>
                <a:cubicBezTo>
                  <a:pt x="174731" y="6155809"/>
                  <a:pt x="166522" y="6166390"/>
                  <a:pt x="164027" y="6164357"/>
                </a:cubicBezTo>
                <a:cubicBezTo>
                  <a:pt x="206228" y="6137678"/>
                  <a:pt x="184454" y="6121750"/>
                  <a:pt x="213309" y="6109331"/>
                </a:cubicBezTo>
                <a:cubicBezTo>
                  <a:pt x="224262" y="6067371"/>
                  <a:pt x="183175" y="5890445"/>
                  <a:pt x="208456" y="5878851"/>
                </a:cubicBezTo>
                <a:cubicBezTo>
                  <a:pt x="225886" y="5808435"/>
                  <a:pt x="192379" y="5574013"/>
                  <a:pt x="219615" y="5557777"/>
                </a:cubicBezTo>
                <a:lnTo>
                  <a:pt x="245711" y="5066230"/>
                </a:lnTo>
                <a:cubicBezTo>
                  <a:pt x="117719" y="4582016"/>
                  <a:pt x="230524" y="4647254"/>
                  <a:pt x="276721" y="4162848"/>
                </a:cubicBezTo>
                <a:lnTo>
                  <a:pt x="343082" y="3059377"/>
                </a:lnTo>
                <a:cubicBezTo>
                  <a:pt x="347947" y="2889121"/>
                  <a:pt x="364765" y="2862299"/>
                  <a:pt x="369630" y="2692043"/>
                </a:cubicBezTo>
                <a:cubicBezTo>
                  <a:pt x="369393" y="2690043"/>
                  <a:pt x="435560" y="2522082"/>
                  <a:pt x="435324" y="2520083"/>
                </a:cubicBezTo>
                <a:lnTo>
                  <a:pt x="482259" y="2336178"/>
                </a:lnTo>
                <a:cubicBezTo>
                  <a:pt x="516201" y="2267350"/>
                  <a:pt x="537443" y="2148254"/>
                  <a:pt x="569515" y="2091909"/>
                </a:cubicBezTo>
                <a:cubicBezTo>
                  <a:pt x="629286" y="2030534"/>
                  <a:pt x="622061" y="2045605"/>
                  <a:pt x="638163" y="1994147"/>
                </a:cubicBezTo>
                <a:cubicBezTo>
                  <a:pt x="633178" y="1967912"/>
                  <a:pt x="705417" y="1945185"/>
                  <a:pt x="737312" y="1871408"/>
                </a:cubicBezTo>
                <a:cubicBezTo>
                  <a:pt x="759407" y="1814663"/>
                  <a:pt x="795838" y="1856475"/>
                  <a:pt x="788501" y="1793826"/>
                </a:cubicBezTo>
                <a:cubicBezTo>
                  <a:pt x="796402" y="1792725"/>
                  <a:pt x="813276" y="1750182"/>
                  <a:pt x="819432" y="1746824"/>
                </a:cubicBezTo>
                <a:lnTo>
                  <a:pt x="843936" y="1697348"/>
                </a:lnTo>
                <a:cubicBezTo>
                  <a:pt x="847635" y="1681502"/>
                  <a:pt x="845709" y="1667584"/>
                  <a:pt x="846526" y="1659754"/>
                </a:cubicBezTo>
                <a:lnTo>
                  <a:pt x="873830" y="1628041"/>
                </a:lnTo>
                <a:lnTo>
                  <a:pt x="890626" y="1599883"/>
                </a:lnTo>
                <a:lnTo>
                  <a:pt x="921288" y="1579569"/>
                </a:lnTo>
                <a:cubicBezTo>
                  <a:pt x="921111" y="1565502"/>
                  <a:pt x="920933" y="1551436"/>
                  <a:pt x="920756" y="1537369"/>
                </a:cubicBezTo>
                <a:cubicBezTo>
                  <a:pt x="918173" y="1533598"/>
                  <a:pt x="943194" y="1519497"/>
                  <a:pt x="946290" y="1514308"/>
                </a:cubicBezTo>
                <a:lnTo>
                  <a:pt x="932462" y="1512581"/>
                </a:lnTo>
                <a:lnTo>
                  <a:pt x="940652" y="1510839"/>
                </a:lnTo>
                <a:cubicBezTo>
                  <a:pt x="944059" y="1509546"/>
                  <a:pt x="947769" y="1507347"/>
                  <a:pt x="950739" y="1503635"/>
                </a:cubicBezTo>
                <a:lnTo>
                  <a:pt x="966405" y="1439967"/>
                </a:lnTo>
                <a:cubicBezTo>
                  <a:pt x="966567" y="1437915"/>
                  <a:pt x="970755" y="1392639"/>
                  <a:pt x="973516" y="1389073"/>
                </a:cubicBezTo>
                <a:lnTo>
                  <a:pt x="986960" y="1351857"/>
                </a:lnTo>
                <a:lnTo>
                  <a:pt x="987761" y="1363479"/>
                </a:lnTo>
                <a:cubicBezTo>
                  <a:pt x="987046" y="1391389"/>
                  <a:pt x="991418" y="1341827"/>
                  <a:pt x="989043" y="1346093"/>
                </a:cubicBezTo>
                <a:lnTo>
                  <a:pt x="986960" y="1351857"/>
                </a:lnTo>
                <a:lnTo>
                  <a:pt x="985769" y="1334556"/>
                </a:lnTo>
                <a:cubicBezTo>
                  <a:pt x="983992" y="1300062"/>
                  <a:pt x="982872" y="1251835"/>
                  <a:pt x="982507" y="1216698"/>
                </a:cubicBezTo>
                <a:cubicBezTo>
                  <a:pt x="989105" y="1176777"/>
                  <a:pt x="968656" y="1115073"/>
                  <a:pt x="984836" y="1082381"/>
                </a:cubicBezTo>
                <a:cubicBezTo>
                  <a:pt x="976467" y="1067557"/>
                  <a:pt x="974466" y="1054191"/>
                  <a:pt x="993140" y="1043366"/>
                </a:cubicBezTo>
                <a:cubicBezTo>
                  <a:pt x="994613" y="1005627"/>
                  <a:pt x="972947" y="994211"/>
                  <a:pt x="995544" y="972540"/>
                </a:cubicBezTo>
                <a:cubicBezTo>
                  <a:pt x="1001437" y="952637"/>
                  <a:pt x="1021106" y="938879"/>
                  <a:pt x="1028500" y="923945"/>
                </a:cubicBezTo>
                <a:cubicBezTo>
                  <a:pt x="1032923" y="901661"/>
                  <a:pt x="1022511" y="861628"/>
                  <a:pt x="1022082" y="838835"/>
                </a:cubicBezTo>
                <a:cubicBezTo>
                  <a:pt x="1057150" y="821053"/>
                  <a:pt x="1014683" y="811325"/>
                  <a:pt x="1025925" y="787183"/>
                </a:cubicBezTo>
                <a:cubicBezTo>
                  <a:pt x="1039299" y="775919"/>
                  <a:pt x="1041738" y="767701"/>
                  <a:pt x="1027904" y="756272"/>
                </a:cubicBezTo>
                <a:cubicBezTo>
                  <a:pt x="1092931" y="704439"/>
                  <a:pt x="1063111" y="690611"/>
                  <a:pt x="1088796" y="641639"/>
                </a:cubicBezTo>
                <a:cubicBezTo>
                  <a:pt x="1115586" y="599503"/>
                  <a:pt x="1101832" y="585408"/>
                  <a:pt x="1164389" y="545140"/>
                </a:cubicBezTo>
                <a:cubicBezTo>
                  <a:pt x="1183904" y="515341"/>
                  <a:pt x="1212474" y="444932"/>
                  <a:pt x="1225321" y="413843"/>
                </a:cubicBezTo>
                <a:cubicBezTo>
                  <a:pt x="1235550" y="389613"/>
                  <a:pt x="1230254" y="392779"/>
                  <a:pt x="1241477" y="358607"/>
                </a:cubicBezTo>
                <a:cubicBezTo>
                  <a:pt x="1244505" y="325057"/>
                  <a:pt x="1241891" y="287714"/>
                  <a:pt x="1246119" y="254866"/>
                </a:cubicBezTo>
                <a:cubicBezTo>
                  <a:pt x="1250325" y="233178"/>
                  <a:pt x="1255354" y="194919"/>
                  <a:pt x="1266837" y="161517"/>
                </a:cubicBezTo>
                <a:cubicBezTo>
                  <a:pt x="1312077" y="135871"/>
                  <a:pt x="1280314" y="75805"/>
                  <a:pt x="1315021" y="54455"/>
                </a:cubicBezTo>
                <a:cubicBezTo>
                  <a:pt x="1325412" y="38765"/>
                  <a:pt x="1323873" y="23602"/>
                  <a:pt x="1319335" y="8880"/>
                </a:cubicBezTo>
                <a:lnTo>
                  <a:pt x="1316402" y="852"/>
                </a:lnTo>
                <a:lnTo>
                  <a:pt x="1207569"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79C15E-E075-D891-49AB-906D2A8C018F}"/>
              </a:ext>
            </a:extLst>
          </p:cNvPr>
          <p:cNvSpPr>
            <a:spLocks noGrp="1"/>
          </p:cNvSpPr>
          <p:nvPr>
            <p:ph type="title"/>
          </p:nvPr>
        </p:nvSpPr>
        <p:spPr>
          <a:xfrm>
            <a:off x="1137038" y="609598"/>
            <a:ext cx="9770022" cy="936740"/>
          </a:xfrm>
        </p:spPr>
        <p:txBody>
          <a:bodyPr>
            <a:normAutofit/>
          </a:bodyPr>
          <a:lstStyle/>
          <a:p>
            <a:r>
              <a:rPr lang="en-GB" dirty="0"/>
              <a:t>Trump and language of Hate</a:t>
            </a:r>
          </a:p>
        </p:txBody>
      </p:sp>
      <p:sp>
        <p:nvSpPr>
          <p:cNvPr id="3" name="Content Placeholder 2">
            <a:extLst>
              <a:ext uri="{FF2B5EF4-FFF2-40B4-BE49-F238E27FC236}">
                <a16:creationId xmlns:a16="http://schemas.microsoft.com/office/drawing/2014/main" id="{D78DDA97-19B0-7404-F862-D56DC69B5E7C}"/>
              </a:ext>
            </a:extLst>
          </p:cNvPr>
          <p:cNvSpPr>
            <a:spLocks noGrp="1"/>
          </p:cNvSpPr>
          <p:nvPr>
            <p:ph idx="1"/>
          </p:nvPr>
        </p:nvSpPr>
        <p:spPr>
          <a:xfrm>
            <a:off x="1137038" y="1546338"/>
            <a:ext cx="6593458" cy="4702064"/>
          </a:xfrm>
        </p:spPr>
        <p:txBody>
          <a:bodyPr>
            <a:normAutofit/>
          </a:bodyPr>
          <a:lstStyle/>
          <a:p>
            <a:pPr fontAlgn="base">
              <a:spcAft>
                <a:spcPts val="1350"/>
              </a:spcAft>
            </a:pPr>
            <a:r>
              <a:rPr lang="en-GB" sz="1600" b="0" i="0" dirty="0">
                <a:effectLst/>
              </a:rPr>
              <a:t>Animals, Aliens and people with bad genes</a:t>
            </a:r>
          </a:p>
          <a:p>
            <a:pPr fontAlgn="base">
              <a:spcAft>
                <a:spcPts val="1350"/>
              </a:spcAft>
            </a:pPr>
            <a:r>
              <a:rPr lang="en-GB" sz="1600" b="0" i="0" dirty="0">
                <a:effectLst/>
              </a:rPr>
              <a:t>Trumps dehumanizing language used in rallies to describe immigrants</a:t>
            </a:r>
          </a:p>
          <a:p>
            <a:pPr fontAlgn="base">
              <a:spcAft>
                <a:spcPts val="1350"/>
              </a:spcAft>
            </a:pPr>
            <a:r>
              <a:rPr lang="en-GB" sz="1600" dirty="0"/>
              <a:t>2024 </a:t>
            </a:r>
            <a:r>
              <a:rPr lang="en-GB" sz="1600" b="0" i="0" dirty="0">
                <a:effectLst/>
              </a:rPr>
              <a:t>presidential debate Trump referred to Haitian refugees in Springfield, Ohio, as ‘eating the pets of the people that live there</a:t>
            </a:r>
            <a:r>
              <a:rPr lang="en-GB" sz="1600" b="0" i="0" dirty="0">
                <a:effectLst/>
                <a:hlinkClick r:id="rId3"/>
              </a:rPr>
              <a:t>’</a:t>
            </a:r>
          </a:p>
          <a:p>
            <a:pPr fontAlgn="base">
              <a:spcAft>
                <a:spcPts val="1350"/>
              </a:spcAft>
            </a:pPr>
            <a:r>
              <a:rPr lang="en-GB" sz="1600" b="0" i="0" dirty="0">
                <a:effectLst/>
              </a:rPr>
              <a:t>January 20</a:t>
            </a:r>
            <a:r>
              <a:rPr lang="en-GB" sz="1600" b="0" i="0" baseline="30000" dirty="0">
                <a:effectLst/>
              </a:rPr>
              <a:t>th</a:t>
            </a:r>
            <a:r>
              <a:rPr lang="en-GB" sz="1600" b="0" i="0" dirty="0">
                <a:effectLst/>
              </a:rPr>
              <a:t>, 2025, inaugural address, Trump spoke of “dangerous criminals, many from prisons and mental institutions, from all over the world” who have illegally entered the U.S. </a:t>
            </a:r>
          </a:p>
          <a:p>
            <a:pPr fontAlgn="base">
              <a:spcAft>
                <a:spcPts val="1350"/>
              </a:spcAft>
            </a:pPr>
            <a:r>
              <a:rPr lang="en-GB" sz="1600" dirty="0"/>
              <a:t>Not unique – using hateful language to gain political advantage.</a:t>
            </a:r>
          </a:p>
          <a:p>
            <a:pPr fontAlgn="base">
              <a:spcAft>
                <a:spcPts val="1350"/>
              </a:spcAft>
            </a:pPr>
            <a:r>
              <a:rPr lang="en-GB" sz="1600" dirty="0"/>
              <a:t>Makes an argument against certain group of people</a:t>
            </a:r>
          </a:p>
          <a:p>
            <a:pPr fontAlgn="base">
              <a:spcAft>
                <a:spcPts val="1350"/>
              </a:spcAft>
            </a:pPr>
            <a:r>
              <a:rPr lang="en-GB" sz="1600" b="0" i="0" dirty="0">
                <a:effectLst/>
              </a:rPr>
              <a:t>Using hateful, polarizing language to gain a political advantage or make an argument against a group of people, like immigrants, is</a:t>
            </a:r>
            <a:endParaRPr lang="en-GB" sz="1600" dirty="0"/>
          </a:p>
        </p:txBody>
      </p:sp>
      <p:sp>
        <p:nvSpPr>
          <p:cNvPr id="15" name="Freeform: Shape 14">
            <a:extLst>
              <a:ext uri="{FF2B5EF4-FFF2-40B4-BE49-F238E27FC236}">
                <a16:creationId xmlns:a16="http://schemas.microsoft.com/office/drawing/2014/main" id="{B7D3B4FC-79F4-47D2-9D79-DA876E6AD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0496" y="2022496"/>
            <a:ext cx="3795039" cy="4043934"/>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6" name="Picture 5">
            <a:extLst>
              <a:ext uri="{FF2B5EF4-FFF2-40B4-BE49-F238E27FC236}">
                <a16:creationId xmlns:a16="http://schemas.microsoft.com/office/drawing/2014/main" id="{BEB75CD4-8CC6-8531-6B16-5536F2ED1F9A}"/>
              </a:ext>
            </a:extLst>
          </p:cNvPr>
          <p:cNvPicPr>
            <a:picLocks noChangeAspect="1"/>
          </p:cNvPicPr>
          <p:nvPr/>
        </p:nvPicPr>
        <p:blipFill>
          <a:blip r:embed="rId4"/>
          <a:stretch>
            <a:fillRect/>
          </a:stretch>
        </p:blipFill>
        <p:spPr>
          <a:xfrm>
            <a:off x="8469442" y="2293985"/>
            <a:ext cx="2904829" cy="3511694"/>
          </a:xfrm>
          <a:prstGeom prst="rect">
            <a:avLst/>
          </a:prstGeom>
        </p:spPr>
      </p:pic>
      <p:sp>
        <p:nvSpPr>
          <p:cNvPr id="17" name="Rectangle 6">
            <a:extLst>
              <a:ext uri="{FF2B5EF4-FFF2-40B4-BE49-F238E27FC236}">
                <a16:creationId xmlns:a16="http://schemas.microsoft.com/office/drawing/2014/main" id="{2775D660-3127-4688-9782-F7C4639B1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2788" y="5952857"/>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51757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B1F108D-1A97-4116-9C32-E0CD6F627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F3E266F-1CD9-BA72-B55B-366EE2047621}"/>
              </a:ext>
            </a:extLst>
          </p:cNvPr>
          <p:cNvSpPr>
            <a:spLocks noGrp="1"/>
          </p:cNvSpPr>
          <p:nvPr>
            <p:ph type="title"/>
          </p:nvPr>
        </p:nvSpPr>
        <p:spPr>
          <a:xfrm>
            <a:off x="793935" y="854168"/>
            <a:ext cx="3527117" cy="2665681"/>
          </a:xfrm>
        </p:spPr>
        <p:txBody>
          <a:bodyPr vert="horz" lIns="91440" tIns="45720" rIns="91440" bIns="45720" rtlCol="0" anchor="b">
            <a:normAutofit/>
          </a:bodyPr>
          <a:lstStyle/>
          <a:p>
            <a:pPr algn="ctr"/>
            <a:r>
              <a:rPr lang="en-US" sz="3200" kern="1200">
                <a:solidFill>
                  <a:schemeClr val="tx1"/>
                </a:solidFill>
                <a:latin typeface="+mj-lt"/>
                <a:ea typeface="+mj-ea"/>
                <a:cs typeface="+mj-cs"/>
              </a:rPr>
              <a:t>Policing Race </a:t>
            </a:r>
          </a:p>
        </p:txBody>
      </p:sp>
      <p:sp>
        <p:nvSpPr>
          <p:cNvPr id="12" name="Rectangle 11">
            <a:extLst>
              <a:ext uri="{FF2B5EF4-FFF2-40B4-BE49-F238E27FC236}">
                <a16:creationId xmlns:a16="http://schemas.microsoft.com/office/drawing/2014/main" id="{3276E0C7-D588-440B-8F4A-876392DB7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436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BDEA8D4-D640-4088-B589-8760DC702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0655" y="854168"/>
            <a:ext cx="7151345" cy="6088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DA25EE7-25EE-FC03-EBCF-9D67CC6DA47A}"/>
              </a:ext>
            </a:extLst>
          </p:cNvPr>
          <p:cNvPicPr>
            <a:picLocks noGrp="1" noChangeAspect="1"/>
          </p:cNvPicPr>
          <p:nvPr>
            <p:ph idx="1"/>
          </p:nvPr>
        </p:nvPicPr>
        <p:blipFill>
          <a:blip r:embed="rId2"/>
          <a:stretch>
            <a:fillRect/>
          </a:stretch>
        </p:blipFill>
        <p:spPr>
          <a:xfrm>
            <a:off x="5350685" y="1482259"/>
            <a:ext cx="6595293" cy="3994709"/>
          </a:xfrm>
          <a:prstGeom prst="rect">
            <a:avLst/>
          </a:prstGeom>
        </p:spPr>
      </p:pic>
      <p:sp>
        <p:nvSpPr>
          <p:cNvPr id="16" name="Rectangle 15">
            <a:extLst>
              <a:ext uri="{FF2B5EF4-FFF2-40B4-BE49-F238E27FC236}">
                <a16:creationId xmlns:a16="http://schemas.microsoft.com/office/drawing/2014/main" id="{708A22B1-9011-459B-BCED-99F879F1E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0655" y="6022991"/>
            <a:ext cx="7151345" cy="6088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6275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3121-2618-2001-1A75-7241C90EC5AA}"/>
              </a:ext>
            </a:extLst>
          </p:cNvPr>
          <p:cNvSpPr>
            <a:spLocks noGrp="1"/>
          </p:cNvSpPr>
          <p:nvPr>
            <p:ph type="title"/>
          </p:nvPr>
        </p:nvSpPr>
        <p:spPr>
          <a:xfrm>
            <a:off x="838200" y="365126"/>
            <a:ext cx="10515600" cy="682010"/>
          </a:xfrm>
        </p:spPr>
        <p:txBody>
          <a:bodyPr>
            <a:normAutofit fontScale="90000"/>
          </a:bodyPr>
          <a:lstStyle/>
          <a:p>
            <a:r>
              <a:rPr lang="en-GB" dirty="0"/>
              <a:t>Stop &amp; Search</a:t>
            </a:r>
          </a:p>
        </p:txBody>
      </p:sp>
      <p:sp>
        <p:nvSpPr>
          <p:cNvPr id="3" name="Content Placeholder 2">
            <a:extLst>
              <a:ext uri="{FF2B5EF4-FFF2-40B4-BE49-F238E27FC236}">
                <a16:creationId xmlns:a16="http://schemas.microsoft.com/office/drawing/2014/main" id="{BBD197D6-9AE3-9EF8-95D1-04074875D08A}"/>
              </a:ext>
            </a:extLst>
          </p:cNvPr>
          <p:cNvSpPr>
            <a:spLocks noGrp="1"/>
          </p:cNvSpPr>
          <p:nvPr>
            <p:ph idx="1"/>
          </p:nvPr>
        </p:nvSpPr>
        <p:spPr>
          <a:xfrm>
            <a:off x="838200" y="1356852"/>
            <a:ext cx="10515600" cy="4820111"/>
          </a:xfrm>
        </p:spPr>
        <p:txBody>
          <a:bodyPr>
            <a:normAutofit fontScale="92500" lnSpcReduction="20000"/>
          </a:bodyPr>
          <a:lstStyle/>
          <a:p>
            <a:r>
              <a:rPr lang="en-GB" dirty="0"/>
              <a:t>Policing and Race</a:t>
            </a:r>
          </a:p>
          <a:p>
            <a:r>
              <a:rPr lang="en-GB" dirty="0"/>
              <a:t>Police And Criminal Evidence Act 1984</a:t>
            </a:r>
          </a:p>
          <a:p>
            <a:r>
              <a:rPr lang="en-GB" dirty="0"/>
              <a:t>Different Sections of PACE</a:t>
            </a:r>
          </a:p>
          <a:p>
            <a:r>
              <a:rPr lang="en-GB" dirty="0"/>
              <a:t>Overall S &amp; S police officers exercising their professional judgement and using the National Decision Model</a:t>
            </a:r>
          </a:p>
          <a:p>
            <a:r>
              <a:rPr lang="en-GB" dirty="0"/>
              <a:t>The power enables officers to confirm suspicions about an individual without exercising their power of arrest. </a:t>
            </a:r>
          </a:p>
          <a:p>
            <a:r>
              <a:rPr lang="en-GB" dirty="0"/>
              <a:t>Must have reasonable grounds that person has been involved in or about to be involved in criminal activity. </a:t>
            </a:r>
          </a:p>
          <a:p>
            <a:r>
              <a:rPr lang="en-GB" dirty="0"/>
              <a:t>Has been criticised over the years  on the ground of discriminative again ethnic minorities </a:t>
            </a:r>
          </a:p>
          <a:p>
            <a:r>
              <a:rPr lang="en-GB" dirty="0"/>
              <a:t>2021 report  - 35 years of S&amp;S police still can’t explain why these powers are disproportionate.</a:t>
            </a:r>
          </a:p>
        </p:txBody>
      </p:sp>
    </p:spTree>
    <p:extLst>
      <p:ext uri="{BB962C8B-B14F-4D97-AF65-F5344CB8AC3E}">
        <p14:creationId xmlns:p14="http://schemas.microsoft.com/office/powerpoint/2010/main" val="4053855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7DE81-CB30-6E16-3EE4-2444D4AA4F2B}"/>
              </a:ext>
            </a:extLst>
          </p:cNvPr>
          <p:cNvSpPr>
            <a:spLocks noGrp="1"/>
          </p:cNvSpPr>
          <p:nvPr>
            <p:ph type="title"/>
          </p:nvPr>
        </p:nvSpPr>
        <p:spPr>
          <a:xfrm>
            <a:off x="838200" y="365125"/>
            <a:ext cx="10515600" cy="635450"/>
          </a:xfrm>
        </p:spPr>
        <p:txBody>
          <a:bodyPr>
            <a:normAutofit fontScale="90000"/>
          </a:bodyPr>
          <a:lstStyle/>
          <a:p>
            <a:r>
              <a:rPr lang="en-GB" noProof="0" dirty="0"/>
              <a:t>Stop &amp; Search</a:t>
            </a:r>
          </a:p>
        </p:txBody>
      </p:sp>
      <p:sp>
        <p:nvSpPr>
          <p:cNvPr id="3" name="Content Placeholder 2">
            <a:extLst>
              <a:ext uri="{FF2B5EF4-FFF2-40B4-BE49-F238E27FC236}">
                <a16:creationId xmlns:a16="http://schemas.microsoft.com/office/drawing/2014/main" id="{1020963B-8F48-773D-4D83-9FB751FAE925}"/>
              </a:ext>
            </a:extLst>
          </p:cNvPr>
          <p:cNvSpPr>
            <a:spLocks noGrp="1"/>
          </p:cNvSpPr>
          <p:nvPr>
            <p:ph idx="1"/>
          </p:nvPr>
        </p:nvSpPr>
        <p:spPr>
          <a:xfrm>
            <a:off x="838200" y="1221776"/>
            <a:ext cx="10515600" cy="4955187"/>
          </a:xfrm>
        </p:spPr>
        <p:txBody>
          <a:bodyPr vert="horz" lIns="91440" tIns="45720" rIns="91440" bIns="45720" rtlCol="0" anchor="t">
            <a:normAutofit fontScale="85000" lnSpcReduction="20000"/>
          </a:bodyPr>
          <a:lstStyle/>
          <a:p>
            <a:r>
              <a:rPr lang="en-GB" noProof="0" dirty="0"/>
              <a:t>Stop &amp; Search </a:t>
            </a:r>
            <a:r>
              <a:rPr lang="en-GB" noProof="0" dirty="0">
                <a:solidFill>
                  <a:srgbClr val="000000"/>
                </a:solidFill>
                <a:latin typeface="Calibri"/>
                <a:ea typeface="Calibri"/>
                <a:cs typeface="Calibri"/>
              </a:rPr>
              <a:t>by Met police in July 2020 of </a:t>
            </a:r>
            <a:r>
              <a:rPr lang="en-GB" b="0" i="0" noProof="0" dirty="0">
                <a:solidFill>
                  <a:srgbClr val="141414"/>
                </a:solidFill>
                <a:effectLst/>
                <a:latin typeface="Calibri"/>
                <a:ea typeface="Calibri"/>
                <a:cs typeface="Calibri"/>
              </a:rPr>
              <a:t>Ricardo dos Santos and Bianca Williams</a:t>
            </a:r>
            <a:r>
              <a:rPr lang="en-GB" noProof="0" dirty="0">
                <a:solidFill>
                  <a:srgbClr val="141414"/>
                </a:solidFill>
                <a:latin typeface="Calibri"/>
                <a:ea typeface="Calibri"/>
                <a:cs typeface="Calibri"/>
              </a:rPr>
              <a:t> car (baby inside)</a:t>
            </a:r>
            <a:endParaRPr lang="en-GB" b="0" i="0" noProof="0" dirty="0">
              <a:solidFill>
                <a:srgbClr val="141414"/>
              </a:solidFill>
              <a:effectLst/>
              <a:latin typeface="Calibri"/>
              <a:ea typeface="Calibri"/>
              <a:cs typeface="Calibri"/>
            </a:endParaRPr>
          </a:p>
          <a:p>
            <a:r>
              <a:rPr lang="en-GB" noProof="0" dirty="0">
                <a:solidFill>
                  <a:srgbClr val="141414"/>
                </a:solidFill>
                <a:ea typeface="+mn-lt"/>
                <a:cs typeface="+mn-lt"/>
              </a:rPr>
              <a:t>Both were handcuffed and searched for weapons and drugs  / Police Dogs and intelligence was collected = negative outcome but safeguarding report on child. </a:t>
            </a:r>
            <a:endParaRPr lang="en-GB" noProof="0" dirty="0">
              <a:solidFill>
                <a:srgbClr val="141414"/>
              </a:solidFill>
              <a:latin typeface="Calibri"/>
              <a:ea typeface="Calibri"/>
              <a:cs typeface="Calibri"/>
            </a:endParaRPr>
          </a:p>
          <a:p>
            <a:r>
              <a:rPr lang="en-GB" noProof="0" dirty="0">
                <a:solidFill>
                  <a:srgbClr val="141414"/>
                </a:solidFill>
                <a:latin typeface="Calibri"/>
                <a:ea typeface="Calibri"/>
                <a:cs typeface="Calibri"/>
              </a:rPr>
              <a:t>Racial stereotype rather than a crime</a:t>
            </a:r>
            <a:endParaRPr lang="en-GB" noProof="0" dirty="0"/>
          </a:p>
          <a:p>
            <a:r>
              <a:rPr lang="en-GB" noProof="0" dirty="0">
                <a:solidFill>
                  <a:srgbClr val="141414"/>
                </a:solidFill>
                <a:latin typeface="Calibri"/>
                <a:ea typeface="Calibri"/>
                <a:cs typeface="Calibri"/>
              </a:rPr>
              <a:t>Over £50,000 raised for police officers</a:t>
            </a:r>
          </a:p>
          <a:p>
            <a:r>
              <a:rPr lang="en-GB" noProof="0" dirty="0">
                <a:solidFill>
                  <a:srgbClr val="141414"/>
                </a:solidFill>
                <a:latin typeface="Calibri"/>
                <a:ea typeface="Calibri"/>
                <a:cs typeface="Calibri"/>
              </a:rPr>
              <a:t>X comments:</a:t>
            </a:r>
          </a:p>
          <a:p>
            <a:pPr marL="0" indent="0" algn="ctr">
              <a:buNone/>
            </a:pPr>
            <a:r>
              <a:rPr lang="en-GB" b="0" i="1" noProof="0" dirty="0">
                <a:solidFill>
                  <a:srgbClr val="222222"/>
                </a:solidFill>
                <a:effectLst/>
                <a:latin typeface="Calibri"/>
                <a:ea typeface="Calibri"/>
                <a:cs typeface="Calibri"/>
              </a:rPr>
              <a:t>Can anyone point me in the direction of one Black Police Officer dismissed by the Met Police for lying who has had this level of financial support?</a:t>
            </a:r>
          </a:p>
          <a:p>
            <a:pPr algn="l"/>
            <a:r>
              <a:rPr lang="en-GB" b="0" i="1" noProof="0" dirty="0">
                <a:solidFill>
                  <a:srgbClr val="222222"/>
                </a:solidFill>
                <a:effectLst/>
                <a:latin typeface="Calibri"/>
                <a:ea typeface="Calibri"/>
                <a:cs typeface="Calibri"/>
              </a:rPr>
              <a:t>“This fundraiser is sickening. Bad enough only two were sacked. Don’t tell me this isn’t about race…”</a:t>
            </a:r>
          </a:p>
          <a:p>
            <a:r>
              <a:rPr lang="en-GB" noProof="0" dirty="0">
                <a:solidFill>
                  <a:srgbClr val="222222"/>
                </a:solidFill>
                <a:latin typeface="Calibri"/>
                <a:ea typeface="Calibri"/>
                <a:cs typeface="Calibri"/>
              </a:rPr>
              <a:t>Others objected to the fundraiser:</a:t>
            </a:r>
          </a:p>
          <a:p>
            <a:pPr algn="l"/>
            <a:r>
              <a:rPr lang="en-GB" b="0" i="0" noProof="0" dirty="0">
                <a:solidFill>
                  <a:srgbClr val="222222"/>
                </a:solidFill>
                <a:effectLst/>
                <a:latin typeface="Calibri"/>
                <a:ea typeface="Calibri"/>
                <a:cs typeface="Calibri"/>
              </a:rPr>
              <a:t>“disgusting”  to “take down the fundraiser”.</a:t>
            </a:r>
            <a:br>
              <a:rPr lang="en-GB" noProof="0" dirty="0"/>
            </a:br>
            <a:endParaRPr lang="en-GB" noProof="0" dirty="0">
              <a:ea typeface="Calibri" panose="020F0502020204030204"/>
              <a:cs typeface="Calibri" panose="020F0502020204030204"/>
            </a:endParaRPr>
          </a:p>
        </p:txBody>
      </p:sp>
    </p:spTree>
    <p:extLst>
      <p:ext uri="{BB962C8B-B14F-4D97-AF65-F5344CB8AC3E}">
        <p14:creationId xmlns:p14="http://schemas.microsoft.com/office/powerpoint/2010/main" val="4026487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E340CC-D638-91C3-9906-D5636A29EED9}"/>
              </a:ext>
            </a:extLst>
          </p:cNvPr>
          <p:cNvSpPr>
            <a:spLocks noGrp="1"/>
          </p:cNvSpPr>
          <p:nvPr>
            <p:ph type="title"/>
          </p:nvPr>
        </p:nvSpPr>
        <p:spPr>
          <a:xfrm>
            <a:off x="1285240" y="858689"/>
            <a:ext cx="9778176" cy="842113"/>
          </a:xfrm>
        </p:spPr>
        <p:txBody>
          <a:bodyPr anchor="ctr">
            <a:normAutofit/>
          </a:bodyPr>
          <a:lstStyle/>
          <a:p>
            <a:r>
              <a:rPr lang="en-GB" sz="2800" noProof="0" dirty="0"/>
              <a:t>The M</a:t>
            </a:r>
            <a:r>
              <a:rPr lang="en-GB" sz="3200" noProof="0" dirty="0"/>
              <a:t>acpherson Report 22 Yrs on -Stop and Search</a:t>
            </a:r>
          </a:p>
        </p:txBody>
      </p:sp>
      <p:sp>
        <p:nvSpPr>
          <p:cNvPr id="3" name="Content Placeholder 2">
            <a:extLst>
              <a:ext uri="{FF2B5EF4-FFF2-40B4-BE49-F238E27FC236}">
                <a16:creationId xmlns:a16="http://schemas.microsoft.com/office/drawing/2014/main" id="{4BD3F26C-7CB0-D73B-057D-5681066A70A5}"/>
              </a:ext>
            </a:extLst>
          </p:cNvPr>
          <p:cNvSpPr>
            <a:spLocks noGrp="1"/>
          </p:cNvSpPr>
          <p:nvPr>
            <p:ph idx="1"/>
          </p:nvPr>
        </p:nvSpPr>
        <p:spPr>
          <a:xfrm>
            <a:off x="963827" y="1700802"/>
            <a:ext cx="10363200" cy="4362247"/>
          </a:xfrm>
        </p:spPr>
        <p:txBody>
          <a:bodyPr anchor="t">
            <a:normAutofit lnSpcReduction="10000"/>
          </a:bodyPr>
          <a:lstStyle/>
          <a:p>
            <a:r>
              <a:rPr lang="en-GB" sz="2000" b="0" i="0" noProof="0" dirty="0">
                <a:effectLst/>
              </a:rPr>
              <a:t>Stop and search is an important police power and the Macpherson report’s conclusion that it has a useful role to play in the prevention and detection of crime still applies. </a:t>
            </a:r>
          </a:p>
          <a:p>
            <a:r>
              <a:rPr lang="en-GB" sz="2000" b="0" i="0" noProof="0" dirty="0">
                <a:effectLst/>
              </a:rPr>
              <a:t>However, no evidence to this inquiry has adequately justified the scale of the disproportional use of S&amp;S.</a:t>
            </a:r>
          </a:p>
          <a:p>
            <a:r>
              <a:rPr lang="en-GB" sz="2000" b="0" i="0" noProof="0" dirty="0">
                <a:effectLst/>
              </a:rPr>
              <a:t>Especially the case for searches for the possession of drugs where evidence shows that Black people are less likely than White people to have used drugs in the last year, but are 2.4 times more likely to be stopped and searched for drug possession. </a:t>
            </a:r>
          </a:p>
          <a:p>
            <a:r>
              <a:rPr lang="en-GB" sz="2000" dirty="0"/>
              <a:t>R</a:t>
            </a:r>
            <a:r>
              <a:rPr lang="en-GB" sz="2000" b="0" i="0" noProof="0" dirty="0">
                <a:effectLst/>
              </a:rPr>
              <a:t>e</a:t>
            </a:r>
            <a:r>
              <a:rPr lang="en-GB" sz="2000" dirty="0"/>
              <a:t>c</a:t>
            </a:r>
            <a:r>
              <a:rPr lang="en-GB" sz="2000" b="0" i="0" noProof="0" dirty="0" err="1">
                <a:effectLst/>
              </a:rPr>
              <a:t>onise</a:t>
            </a:r>
            <a:r>
              <a:rPr lang="en-GB" sz="2000" b="0" i="0" noProof="0" dirty="0">
                <a:effectLst/>
              </a:rPr>
              <a:t> the importance of the police being able to take action against knife crime through stop and search but note that only 16% of ‘reasonable grounds’ searches in 2019/20 were conducted to find offensive weapons.</a:t>
            </a:r>
          </a:p>
          <a:p>
            <a:r>
              <a:rPr lang="en-GB" sz="2000" b="0" i="0" noProof="0" dirty="0">
                <a:effectLst/>
              </a:rPr>
              <a:t>Report - troubling examples of stops and searches being conducted in a manner that was deeply alienating and uncomfortable. Given that the majority of people stopped and searched are not found to be committing any crime, stops should be initiated in a respectful and appropriate manner, with care taken to manage conflict and de-escalate encounters where necessary.</a:t>
            </a:r>
          </a:p>
          <a:p>
            <a:endParaRPr lang="en-GB" sz="800" noProof="0" dirty="0"/>
          </a:p>
        </p:txBody>
      </p:sp>
    </p:spTree>
    <p:extLst>
      <p:ext uri="{BB962C8B-B14F-4D97-AF65-F5344CB8AC3E}">
        <p14:creationId xmlns:p14="http://schemas.microsoft.com/office/powerpoint/2010/main" val="3036464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EE340CC-D638-91C3-9906-D5636A29EED9}"/>
              </a:ext>
            </a:extLst>
          </p:cNvPr>
          <p:cNvSpPr>
            <a:spLocks noGrp="1"/>
          </p:cNvSpPr>
          <p:nvPr>
            <p:ph type="title"/>
          </p:nvPr>
        </p:nvSpPr>
        <p:spPr>
          <a:xfrm>
            <a:off x="1075767" y="1188637"/>
            <a:ext cx="2988234" cy="4480726"/>
          </a:xfrm>
        </p:spPr>
        <p:txBody>
          <a:bodyPr>
            <a:normAutofit/>
          </a:bodyPr>
          <a:lstStyle/>
          <a:p>
            <a:pPr algn="r"/>
            <a:r>
              <a:rPr lang="en-GB" sz="4100" noProof="0" dirty="0"/>
              <a:t>Stop and Search in Covid</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BD3F26C-7CB0-D73B-057D-5681066A70A5}"/>
              </a:ext>
            </a:extLst>
          </p:cNvPr>
          <p:cNvSpPr>
            <a:spLocks noGrp="1"/>
          </p:cNvSpPr>
          <p:nvPr>
            <p:ph idx="1"/>
          </p:nvPr>
        </p:nvSpPr>
        <p:spPr>
          <a:xfrm>
            <a:off x="4876803" y="922638"/>
            <a:ext cx="6433739" cy="5074508"/>
          </a:xfrm>
        </p:spPr>
        <p:txBody>
          <a:bodyPr anchor="ctr">
            <a:normAutofit lnSpcReduction="10000"/>
          </a:bodyPr>
          <a:lstStyle/>
          <a:p>
            <a:r>
              <a:rPr lang="en-GB" sz="2000" b="0" i="0" noProof="0" dirty="0">
                <a:effectLst/>
                <a:latin typeface="Verdana" panose="020B0604030504040204" pitchFamily="34" charset="0"/>
              </a:rPr>
              <a:t>Stop and search must always be used in a focused and targeted way. The Metropolitan Police increased their use of stop and search during the first national covid-19 lockdown to the highest levels seen in London for many years at a time when far fewer people were on the streets. </a:t>
            </a:r>
          </a:p>
          <a:p>
            <a:r>
              <a:rPr lang="en-GB" sz="2000" b="0" i="0" noProof="0" dirty="0">
                <a:effectLst/>
                <a:latin typeface="Verdana" panose="020B0604030504040204" pitchFamily="34" charset="0"/>
              </a:rPr>
              <a:t>The result was that far more people who were not committing crimes were stopped and searched</a:t>
            </a:r>
          </a:p>
          <a:p>
            <a:r>
              <a:rPr lang="en-GB" sz="2000" b="0" i="0" noProof="0" dirty="0">
                <a:effectLst/>
                <a:latin typeface="Verdana" panose="020B0604030504040204" pitchFamily="34" charset="0"/>
              </a:rPr>
              <a:t>The proportion of searches which found weapons or drugs dropped, but racial disparity widened. </a:t>
            </a:r>
          </a:p>
          <a:p>
            <a:r>
              <a:rPr lang="en-GB" sz="2000" b="0" i="0" noProof="0" dirty="0">
                <a:effectLst/>
                <a:latin typeface="Verdana" panose="020B0604030504040204" pitchFamily="34" charset="0"/>
              </a:rPr>
              <a:t>The equivalent of 1 in 4 Black males between the ages of 15 and 24 in London who were not committing a crime were stopped and searched during a three-month period.</a:t>
            </a:r>
          </a:p>
          <a:p>
            <a:endParaRPr lang="en-GB" sz="1100" noProof="0" dirty="0">
              <a:latin typeface="Verdana" panose="020B0604030504040204" pitchFamily="34" charset="0"/>
            </a:endParaRPr>
          </a:p>
        </p:txBody>
      </p:sp>
    </p:spTree>
    <p:extLst>
      <p:ext uri="{BB962C8B-B14F-4D97-AF65-F5344CB8AC3E}">
        <p14:creationId xmlns:p14="http://schemas.microsoft.com/office/powerpoint/2010/main" val="3134412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C136C-0104-6A76-9FBC-02FDBC718110}"/>
              </a:ext>
            </a:extLst>
          </p:cNvPr>
          <p:cNvSpPr>
            <a:spLocks noGrp="1"/>
          </p:cNvSpPr>
          <p:nvPr>
            <p:ph type="title"/>
          </p:nvPr>
        </p:nvSpPr>
        <p:spPr>
          <a:xfrm>
            <a:off x="838200" y="365126"/>
            <a:ext cx="10515600" cy="903236"/>
          </a:xfrm>
        </p:spPr>
        <p:txBody>
          <a:bodyPr/>
          <a:lstStyle/>
          <a:p>
            <a:r>
              <a:rPr lang="en-GB" dirty="0"/>
              <a:t>Police Race Action Plan</a:t>
            </a:r>
          </a:p>
        </p:txBody>
      </p:sp>
      <p:sp>
        <p:nvSpPr>
          <p:cNvPr id="3" name="Content Placeholder 2">
            <a:extLst>
              <a:ext uri="{FF2B5EF4-FFF2-40B4-BE49-F238E27FC236}">
                <a16:creationId xmlns:a16="http://schemas.microsoft.com/office/drawing/2014/main" id="{800A3EAE-42C5-AA22-D59D-EA0657668608}"/>
              </a:ext>
            </a:extLst>
          </p:cNvPr>
          <p:cNvSpPr>
            <a:spLocks noGrp="1"/>
          </p:cNvSpPr>
          <p:nvPr>
            <p:ph idx="1"/>
          </p:nvPr>
        </p:nvSpPr>
        <p:spPr>
          <a:xfrm>
            <a:off x="838200" y="1489587"/>
            <a:ext cx="10515600" cy="4687376"/>
          </a:xfrm>
        </p:spPr>
        <p:txBody>
          <a:bodyPr>
            <a:normAutofit fontScale="70000" lnSpcReduction="20000"/>
          </a:bodyPr>
          <a:lstStyle/>
          <a:p>
            <a:pPr algn="l"/>
            <a:r>
              <a:rPr lang="en-GB" b="0" i="0" dirty="0">
                <a:solidFill>
                  <a:srgbClr val="242424"/>
                </a:solidFill>
                <a:effectLst/>
              </a:rPr>
              <a:t>Aimed at improving policing for Black people in England and Wales. </a:t>
            </a:r>
          </a:p>
          <a:p>
            <a:pPr algn="l"/>
            <a:r>
              <a:rPr lang="en-GB" b="0" i="0" dirty="0">
                <a:solidFill>
                  <a:srgbClr val="242424"/>
                </a:solidFill>
                <a:effectLst/>
              </a:rPr>
              <a:t>Developed by the National Police Chiefs' Council (NPCC) and the College of Policing</a:t>
            </a:r>
          </a:p>
          <a:p>
            <a:pPr algn="l"/>
            <a:r>
              <a:rPr lang="en-GB" b="0" i="0" dirty="0">
                <a:solidFill>
                  <a:srgbClr val="242424"/>
                </a:solidFill>
                <a:effectLst/>
              </a:rPr>
              <a:t>Effort to enhance trust and confidence in policing among Black communities.</a:t>
            </a:r>
            <a:endParaRPr lang="en-GB" dirty="0">
              <a:effectLst/>
            </a:endParaRPr>
          </a:p>
          <a:p>
            <a:pPr algn="l">
              <a:buFont typeface="+mj-lt"/>
              <a:buAutoNum type="arabicPeriod"/>
            </a:pPr>
            <a:r>
              <a:rPr lang="en-GB" b="1" i="0" dirty="0">
                <a:solidFill>
                  <a:srgbClr val="242424"/>
                </a:solidFill>
                <a:effectLst/>
              </a:rPr>
              <a:t>Internal Culture and Inclusivity</a:t>
            </a:r>
            <a:r>
              <a:rPr lang="en-GB" b="0" i="0" dirty="0">
                <a:solidFill>
                  <a:srgbClr val="242424"/>
                </a:solidFill>
                <a:effectLst/>
              </a:rPr>
              <a:t>: Ensuring that the police force is representative and inclusive.</a:t>
            </a:r>
          </a:p>
          <a:p>
            <a:pPr algn="l">
              <a:buFont typeface="+mj-lt"/>
              <a:buAutoNum type="arabicPeriod"/>
            </a:pPr>
            <a:r>
              <a:rPr lang="en-GB" b="1" i="0" dirty="0">
                <a:solidFill>
                  <a:srgbClr val="242424"/>
                </a:solidFill>
                <a:effectLst/>
              </a:rPr>
              <a:t>Use of Powers</a:t>
            </a:r>
            <a:r>
              <a:rPr lang="en-GB" b="0" i="0" dirty="0">
                <a:solidFill>
                  <a:srgbClr val="242424"/>
                </a:solidFill>
                <a:effectLst/>
              </a:rPr>
              <a:t>: Addressing the over-policing of Black communities.</a:t>
            </a:r>
          </a:p>
          <a:p>
            <a:pPr algn="l">
              <a:buFont typeface="+mj-lt"/>
              <a:buAutoNum type="arabicPeriod"/>
            </a:pPr>
            <a:r>
              <a:rPr lang="en-GB" b="1" i="0" dirty="0">
                <a:solidFill>
                  <a:srgbClr val="242424"/>
                </a:solidFill>
                <a:effectLst/>
              </a:rPr>
              <a:t>Community Engagement</a:t>
            </a:r>
            <a:r>
              <a:rPr lang="en-GB" b="0" i="0" dirty="0">
                <a:solidFill>
                  <a:srgbClr val="242424"/>
                </a:solidFill>
                <a:effectLst/>
              </a:rPr>
              <a:t>: Building stronger relationships with Black communities.</a:t>
            </a:r>
          </a:p>
          <a:p>
            <a:pPr algn="l">
              <a:buFont typeface="+mj-lt"/>
              <a:buAutoNum type="arabicPeriod"/>
            </a:pPr>
            <a:r>
              <a:rPr lang="en-GB" b="1" i="0" dirty="0">
                <a:solidFill>
                  <a:srgbClr val="242424"/>
                </a:solidFill>
                <a:effectLst/>
              </a:rPr>
              <a:t>Protection Against Victimisation</a:t>
            </a:r>
            <a:r>
              <a:rPr lang="en-GB" b="0" i="0" dirty="0">
                <a:solidFill>
                  <a:srgbClr val="242424"/>
                </a:solidFill>
                <a:effectLst/>
              </a:rPr>
              <a:t>: Ensuring Black people are not under-protected</a:t>
            </a:r>
          </a:p>
          <a:p>
            <a:pPr marL="0" indent="0" algn="l">
              <a:buNone/>
            </a:pPr>
            <a:endParaRPr lang="en-GB" b="0" i="0" dirty="0">
              <a:solidFill>
                <a:srgbClr val="242424"/>
              </a:solidFill>
              <a:effectLst/>
            </a:endParaRPr>
          </a:p>
          <a:p>
            <a:pPr algn="l"/>
            <a:r>
              <a:rPr lang="en-GB" b="0" i="0" dirty="0">
                <a:solidFill>
                  <a:srgbClr val="242424"/>
                </a:solidFill>
                <a:effectLst/>
              </a:rPr>
              <a:t>The plan was developed in response to longstanding issues of racism and discrimination within policing, highlighted by events such as the murder of George Floyd and the subsequent global outcry</a:t>
            </a:r>
          </a:p>
          <a:p>
            <a:pPr marL="0" indent="0">
              <a:buNone/>
            </a:pPr>
            <a:endParaRPr lang="en-GB" dirty="0">
              <a:effectLst/>
            </a:endParaRPr>
          </a:p>
          <a:p>
            <a:r>
              <a:rPr lang="en-GB" dirty="0"/>
              <a:t>It aims to create an anti-racist police service that actively roots out bias and discrimination</a:t>
            </a:r>
            <a:endParaRPr lang="en-GB" dirty="0">
              <a:effectLst/>
            </a:endParaRPr>
          </a:p>
          <a:p>
            <a:endParaRPr lang="en-GB" dirty="0"/>
          </a:p>
        </p:txBody>
      </p:sp>
    </p:spTree>
    <p:extLst>
      <p:ext uri="{BB962C8B-B14F-4D97-AF65-F5344CB8AC3E}">
        <p14:creationId xmlns:p14="http://schemas.microsoft.com/office/powerpoint/2010/main" val="3054729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958D-57D0-278E-49CA-EA49561A13FD}"/>
              </a:ext>
            </a:extLst>
          </p:cNvPr>
          <p:cNvSpPr>
            <a:spLocks noGrp="1"/>
          </p:cNvSpPr>
          <p:nvPr>
            <p:ph type="title"/>
          </p:nvPr>
        </p:nvSpPr>
        <p:spPr/>
        <p:txBody>
          <a:bodyPr/>
          <a:lstStyle/>
          <a:p>
            <a:r>
              <a:rPr lang="en-GB" noProof="0" dirty="0"/>
              <a:t>Knife Crime and Ethnicity 2021 </a:t>
            </a:r>
            <a:endParaRPr lang="en-GB" dirty="0"/>
          </a:p>
        </p:txBody>
      </p:sp>
      <p:pic>
        <p:nvPicPr>
          <p:cNvPr id="5" name="Content Placeholder 4">
            <a:extLst>
              <a:ext uri="{FF2B5EF4-FFF2-40B4-BE49-F238E27FC236}">
                <a16:creationId xmlns:a16="http://schemas.microsoft.com/office/drawing/2014/main" id="{D324D49F-56D5-BFC4-0824-E713B393F36C}"/>
              </a:ext>
            </a:extLst>
          </p:cNvPr>
          <p:cNvPicPr>
            <a:picLocks noGrp="1" noChangeAspect="1"/>
          </p:cNvPicPr>
          <p:nvPr>
            <p:ph idx="1"/>
          </p:nvPr>
        </p:nvPicPr>
        <p:blipFill>
          <a:blip r:embed="rId3"/>
          <a:stretch>
            <a:fillRect/>
          </a:stretch>
        </p:blipFill>
        <p:spPr>
          <a:xfrm>
            <a:off x="1106129" y="1690688"/>
            <a:ext cx="9812594" cy="5023443"/>
          </a:xfrm>
        </p:spPr>
      </p:pic>
    </p:spTree>
    <p:extLst>
      <p:ext uri="{BB962C8B-B14F-4D97-AF65-F5344CB8AC3E}">
        <p14:creationId xmlns:p14="http://schemas.microsoft.com/office/powerpoint/2010/main" val="19158746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9404F-A0A5-ED4D-7352-EA3FB6143F04}"/>
              </a:ext>
            </a:extLst>
          </p:cNvPr>
          <p:cNvSpPr>
            <a:spLocks noGrp="1"/>
          </p:cNvSpPr>
          <p:nvPr>
            <p:ph type="title"/>
          </p:nvPr>
        </p:nvSpPr>
        <p:spPr/>
        <p:txBody>
          <a:bodyPr/>
          <a:lstStyle/>
          <a:p>
            <a:r>
              <a:rPr lang="en-GB" noProof="0" dirty="0"/>
              <a:t>Knife Crime and Ethnicity </a:t>
            </a:r>
            <a:endParaRPr lang="en-GB" dirty="0"/>
          </a:p>
        </p:txBody>
      </p:sp>
      <p:sp>
        <p:nvSpPr>
          <p:cNvPr id="3" name="Content Placeholder 2">
            <a:extLst>
              <a:ext uri="{FF2B5EF4-FFF2-40B4-BE49-F238E27FC236}">
                <a16:creationId xmlns:a16="http://schemas.microsoft.com/office/drawing/2014/main" id="{03950274-9633-4426-ECA5-4CB7E07517F2}"/>
              </a:ext>
            </a:extLst>
          </p:cNvPr>
          <p:cNvSpPr>
            <a:spLocks noGrp="1"/>
          </p:cNvSpPr>
          <p:nvPr>
            <p:ph idx="1"/>
          </p:nvPr>
        </p:nvSpPr>
        <p:spPr/>
        <p:txBody>
          <a:bodyPr/>
          <a:lstStyle/>
          <a:p>
            <a:pPr marL="0" indent="0">
              <a:buNone/>
            </a:pPr>
            <a:r>
              <a:rPr lang="en-GB" dirty="0">
                <a:solidFill>
                  <a:srgbClr val="1E1E1E"/>
                </a:solidFill>
                <a:latin typeface="Muli"/>
              </a:rPr>
              <a:t>D</a:t>
            </a:r>
            <a:r>
              <a:rPr lang="en-GB" b="0" i="0" dirty="0">
                <a:solidFill>
                  <a:srgbClr val="1E1E1E"/>
                </a:solidFill>
                <a:effectLst/>
                <a:latin typeface="Muli"/>
              </a:rPr>
              <a:t>ata on knife crime in London only. In 2017 two thirds of knife crime offenders under 25 in London were black or minority ethnic, according to the Mayor of London’s Office for Policing and Crime. </a:t>
            </a:r>
            <a:endParaRPr lang="en-GB" dirty="0"/>
          </a:p>
          <a:p>
            <a:endParaRPr lang="en-GB" dirty="0"/>
          </a:p>
        </p:txBody>
      </p:sp>
      <p:pic>
        <p:nvPicPr>
          <p:cNvPr id="5" name="Content Placeholder 4">
            <a:extLst>
              <a:ext uri="{FF2B5EF4-FFF2-40B4-BE49-F238E27FC236}">
                <a16:creationId xmlns:a16="http://schemas.microsoft.com/office/drawing/2014/main" id="{7090A949-88F2-C222-546D-B94EB61FAAAC}"/>
              </a:ext>
            </a:extLst>
          </p:cNvPr>
          <p:cNvPicPr>
            <a:picLocks noChangeAspect="1"/>
          </p:cNvPicPr>
          <p:nvPr/>
        </p:nvPicPr>
        <p:blipFill>
          <a:blip r:embed="rId2"/>
          <a:stretch>
            <a:fillRect/>
          </a:stretch>
        </p:blipFill>
        <p:spPr>
          <a:xfrm>
            <a:off x="943897" y="3760839"/>
            <a:ext cx="9851922" cy="1976284"/>
          </a:xfrm>
          <a:prstGeom prst="rect">
            <a:avLst/>
          </a:prstGeom>
        </p:spPr>
      </p:pic>
    </p:spTree>
    <p:extLst>
      <p:ext uri="{BB962C8B-B14F-4D97-AF65-F5344CB8AC3E}">
        <p14:creationId xmlns:p14="http://schemas.microsoft.com/office/powerpoint/2010/main" val="20302716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8B443-5966-A4E1-1A95-FD73E28CE115}"/>
              </a:ext>
            </a:extLst>
          </p:cNvPr>
          <p:cNvSpPr>
            <a:spLocks noGrp="1"/>
          </p:cNvSpPr>
          <p:nvPr>
            <p:ph type="title"/>
          </p:nvPr>
        </p:nvSpPr>
        <p:spPr>
          <a:xfrm>
            <a:off x="838200" y="365125"/>
            <a:ext cx="10515600" cy="534285"/>
          </a:xfrm>
        </p:spPr>
        <p:txBody>
          <a:bodyPr>
            <a:normAutofit/>
          </a:bodyPr>
          <a:lstStyle/>
          <a:p>
            <a:r>
              <a:rPr lang="en-GB" sz="2400" noProof="0" dirty="0"/>
              <a:t>Knife Crime</a:t>
            </a:r>
          </a:p>
        </p:txBody>
      </p:sp>
      <p:sp>
        <p:nvSpPr>
          <p:cNvPr id="4" name="Content Placeholder 3">
            <a:extLst>
              <a:ext uri="{FF2B5EF4-FFF2-40B4-BE49-F238E27FC236}">
                <a16:creationId xmlns:a16="http://schemas.microsoft.com/office/drawing/2014/main" id="{946D7B0F-5B71-5791-0373-F4DC2B3E0FE6}"/>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2BCB093D-E439-D82F-53DD-2A86326D8CF5}"/>
              </a:ext>
            </a:extLst>
          </p:cNvPr>
          <p:cNvPicPr>
            <a:picLocks noChangeAspect="1"/>
          </p:cNvPicPr>
          <p:nvPr/>
        </p:nvPicPr>
        <p:blipFill>
          <a:blip r:embed="rId3"/>
          <a:stretch>
            <a:fillRect/>
          </a:stretch>
        </p:blipFill>
        <p:spPr>
          <a:xfrm>
            <a:off x="254833" y="899410"/>
            <a:ext cx="11587397" cy="5593465"/>
          </a:xfrm>
          <a:prstGeom prst="rect">
            <a:avLst/>
          </a:prstGeom>
        </p:spPr>
      </p:pic>
    </p:spTree>
    <p:extLst>
      <p:ext uri="{BB962C8B-B14F-4D97-AF65-F5344CB8AC3E}">
        <p14:creationId xmlns:p14="http://schemas.microsoft.com/office/powerpoint/2010/main" val="1402085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1AC220-6441-D296-D19A-6CB8340389D6}"/>
              </a:ext>
            </a:extLst>
          </p:cNvPr>
          <p:cNvPicPr>
            <a:picLocks noChangeAspect="1"/>
          </p:cNvPicPr>
          <p:nvPr/>
        </p:nvPicPr>
        <p:blipFill>
          <a:blip r:embed="rId3"/>
          <a:stretch>
            <a:fillRect/>
          </a:stretch>
        </p:blipFill>
        <p:spPr>
          <a:xfrm>
            <a:off x="689549" y="534702"/>
            <a:ext cx="10942818" cy="5791147"/>
          </a:xfrm>
          <a:prstGeom prst="rect">
            <a:avLst/>
          </a:prstGeom>
        </p:spPr>
      </p:pic>
    </p:spTree>
    <p:extLst>
      <p:ext uri="{BB962C8B-B14F-4D97-AF65-F5344CB8AC3E}">
        <p14:creationId xmlns:p14="http://schemas.microsoft.com/office/powerpoint/2010/main" val="3994788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FD7E9BD7-6026-3A13-AA0A-0C900FFFB456}"/>
              </a:ext>
            </a:extLst>
          </p:cNvPr>
          <p:cNvSpPr>
            <a:spLocks noGrp="1"/>
          </p:cNvSpPr>
          <p:nvPr>
            <p:ph type="title"/>
          </p:nvPr>
        </p:nvSpPr>
        <p:spPr>
          <a:xfrm>
            <a:off x="658317" y="1516049"/>
            <a:ext cx="3796306" cy="2690949"/>
          </a:xfrm>
        </p:spPr>
        <p:txBody>
          <a:bodyPr anchor="t">
            <a:normAutofit fontScale="90000"/>
          </a:bodyPr>
          <a:lstStyle/>
          <a:p>
            <a:r>
              <a:rPr lang="en-GB" sz="4800" noProof="0" dirty="0"/>
              <a:t>UK Knife Crime</a:t>
            </a:r>
            <a:br>
              <a:rPr lang="en-GB" sz="4800" noProof="0" dirty="0"/>
            </a:br>
            <a:r>
              <a:rPr lang="en-GB" sz="4800" noProof="0" dirty="0"/>
              <a:t>Rebecca Wood 2010</a:t>
            </a:r>
            <a:br>
              <a:rPr lang="en-GB" sz="4800" noProof="0" dirty="0"/>
            </a:br>
            <a:endParaRPr lang="en-GB" sz="4800" noProof="0"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2C5AB4EC-AECD-9D23-6204-827FBF7703CD}"/>
              </a:ext>
            </a:extLst>
          </p:cNvPr>
          <p:cNvSpPr>
            <a:spLocks noGrp="1"/>
          </p:cNvSpPr>
          <p:nvPr>
            <p:ph idx="1"/>
          </p:nvPr>
        </p:nvSpPr>
        <p:spPr>
          <a:xfrm>
            <a:off x="5412260" y="922639"/>
            <a:ext cx="5955956" cy="5115696"/>
          </a:xfrm>
        </p:spPr>
        <p:txBody>
          <a:bodyPr anchor="t">
            <a:normAutofit fontScale="92500" lnSpcReduction="10000"/>
          </a:bodyPr>
          <a:lstStyle/>
          <a:p>
            <a:r>
              <a:rPr lang="en-GB" sz="2400" noProof="0" dirty="0"/>
              <a:t>Outside of London:</a:t>
            </a:r>
          </a:p>
          <a:p>
            <a:pPr lvl="1"/>
            <a:r>
              <a:rPr lang="en-GB" noProof="0" dirty="0"/>
              <a:t>“There were only seven [out of 43] cases nationally which involved non-White teenagers, as perpetrators or victims, being killed in ways which conform to the gang-gun-knife-teenager stereotype.”</a:t>
            </a:r>
          </a:p>
          <a:p>
            <a:pPr lvl="1"/>
            <a:endParaRPr lang="en-GB" noProof="0" dirty="0"/>
          </a:p>
          <a:p>
            <a:r>
              <a:rPr lang="en-GB" sz="2400" noProof="0" dirty="0"/>
              <a:t>In Greater London:</a:t>
            </a:r>
          </a:p>
          <a:p>
            <a:pPr lvl="1"/>
            <a:r>
              <a:rPr lang="en-GB" noProof="0" dirty="0"/>
              <a:t>The large majority of victims were Black or Asian, as were their attackers. (90 per cent of victims were Black or Asian, compared to 20 per cent outside Greater London. Twenty [out of 30] Black or Asian teenagers were killed by other Black or Asian people, thirteen of these by other Black or Asian teenagers.)</a:t>
            </a:r>
          </a:p>
          <a:p>
            <a:pPr lvl="1"/>
            <a:endParaRPr lang="en-GB" sz="1500" noProof="0" dirty="0"/>
          </a:p>
        </p:txBody>
      </p:sp>
    </p:spTree>
    <p:extLst>
      <p:ext uri="{BB962C8B-B14F-4D97-AF65-F5344CB8AC3E}">
        <p14:creationId xmlns:p14="http://schemas.microsoft.com/office/powerpoint/2010/main" val="1508903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0" name="Rectangle 2059">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9EDEDA35-E99E-7061-D7E4-0DD6EACCDD24}"/>
              </a:ext>
            </a:extLst>
          </p:cNvPr>
          <p:cNvSpPr>
            <a:spLocks noGrp="1"/>
          </p:cNvSpPr>
          <p:nvPr>
            <p:ph type="title"/>
          </p:nvPr>
        </p:nvSpPr>
        <p:spPr>
          <a:xfrm>
            <a:off x="589560" y="856180"/>
            <a:ext cx="5279408" cy="1128068"/>
          </a:xfrm>
        </p:spPr>
        <p:txBody>
          <a:bodyPr anchor="ctr">
            <a:normAutofit/>
          </a:bodyPr>
          <a:lstStyle/>
          <a:p>
            <a:r>
              <a:rPr lang="en-GB" sz="3700" noProof="0" dirty="0"/>
              <a:t>Government Response To UK Knife Crime</a:t>
            </a:r>
          </a:p>
        </p:txBody>
      </p:sp>
      <p:grpSp>
        <p:nvGrpSpPr>
          <p:cNvPr id="2062" name="Group 206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63" name="Rectangle 206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064" name="Rectangle 206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2066" name="Rectangle 206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28C5E792-35E4-62F7-0CDE-E7F98E4BCAEC}"/>
              </a:ext>
            </a:extLst>
          </p:cNvPr>
          <p:cNvSpPr>
            <a:spLocks noGrp="1"/>
          </p:cNvSpPr>
          <p:nvPr>
            <p:ph idx="1"/>
          </p:nvPr>
        </p:nvSpPr>
        <p:spPr>
          <a:xfrm>
            <a:off x="355196" y="2151253"/>
            <a:ext cx="6500218" cy="4274165"/>
          </a:xfrm>
        </p:spPr>
        <p:txBody>
          <a:bodyPr anchor="ctr">
            <a:normAutofit/>
          </a:bodyPr>
          <a:lstStyle/>
          <a:p>
            <a:r>
              <a:rPr lang="en-GB" sz="2400" b="0" i="0" noProof="0" dirty="0">
                <a:effectLst/>
                <a:latin typeface="Calibri"/>
                <a:ea typeface="Calibri"/>
                <a:cs typeface="Calibri"/>
              </a:rPr>
              <a:t>More than 321,000 chicken boxes that feature the Home Office #knifefree campaign </a:t>
            </a:r>
            <a:r>
              <a:rPr lang="en-GB" sz="2400" noProof="0" dirty="0">
                <a:latin typeface="Calibri"/>
                <a:ea typeface="Calibri"/>
                <a:cs typeface="Calibri"/>
              </a:rPr>
              <a:t>in 2019</a:t>
            </a:r>
          </a:p>
          <a:p>
            <a:r>
              <a:rPr lang="en-GB" sz="2400" b="0" i="0" noProof="0" dirty="0">
                <a:effectLst/>
                <a:latin typeface="Calibri"/>
                <a:ea typeface="Calibri"/>
                <a:cs typeface="Calibri"/>
              </a:rPr>
              <a:t>The insides of the boxes were printed with real life stories of young people who have chosen to pursue positive activities, such as boxing or music, instead of carrying a knife.</a:t>
            </a:r>
          </a:p>
          <a:p>
            <a:r>
              <a:rPr lang="en-GB" sz="2400" noProof="0" dirty="0"/>
              <a:t>The then Policing Minister Kit Malthouse said:</a:t>
            </a:r>
            <a:endParaRPr lang="en-GB" sz="2400" noProof="0" dirty="0">
              <a:ea typeface="Calibri"/>
              <a:cs typeface="Calibri"/>
            </a:endParaRPr>
          </a:p>
          <a:p>
            <a:pPr lvl="1"/>
            <a:r>
              <a:rPr lang="en-GB" noProof="0" dirty="0"/>
              <a:t>“These chicken boxes will bring home to thousands of young people the tragic consequences of carrying a knife and challenge the idea that it makes you safer.”</a:t>
            </a:r>
            <a:endParaRPr lang="en-GB" noProof="0" dirty="0">
              <a:ea typeface="Calibri"/>
              <a:cs typeface="Calibri"/>
            </a:endParaRPr>
          </a:p>
          <a:p>
            <a:pPr lvl="1"/>
            <a:endParaRPr lang="en-GB" noProof="0" dirty="0">
              <a:ea typeface="Calibri"/>
              <a:cs typeface="Calibri"/>
            </a:endParaRPr>
          </a:p>
        </p:txBody>
      </p:sp>
      <p:sp>
        <p:nvSpPr>
          <p:cNvPr id="2068" name="Rectangle 206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070" name="Rectangle 206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55" name="Picture 7" descr="A Knife Free chicken box in Morley's">
            <a:extLst>
              <a:ext uri="{FF2B5EF4-FFF2-40B4-BE49-F238E27FC236}">
                <a16:creationId xmlns:a16="http://schemas.microsoft.com/office/drawing/2014/main" id="{A63736DD-F229-F7A2-F035-92EC3C385E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95" r="-4" b="-4"/>
          <a:stretch/>
        </p:blipFill>
        <p:spPr bwMode="auto">
          <a:xfrm>
            <a:off x="7083423" y="581892"/>
            <a:ext cx="4397433" cy="2518756"/>
          </a:xfrm>
          <a:prstGeom prst="rect">
            <a:avLst/>
          </a:prstGeom>
          <a:noFill/>
          <a:extLst>
            <a:ext uri="{909E8E84-426E-40DD-AFC4-6F175D3DCCD1}">
              <a14:hiddenFill xmlns:a14="http://schemas.microsoft.com/office/drawing/2010/main">
                <a:solidFill>
                  <a:srgbClr val="FFFFFF"/>
                </a:solidFill>
              </a14:hiddenFill>
            </a:ext>
          </a:extLst>
        </p:spPr>
      </p:pic>
      <p:sp>
        <p:nvSpPr>
          <p:cNvPr id="2072" name="Rectangle 2071">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53" name="Picture 5" descr="A Knife Free chicken box in Morley's">
            <a:extLst>
              <a:ext uri="{FF2B5EF4-FFF2-40B4-BE49-F238E27FC236}">
                <a16:creationId xmlns:a16="http://schemas.microsoft.com/office/drawing/2014/main" id="{93EFE453-C8DE-B46B-41B5-05E2CD05B9D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36" r="-4" b="-4"/>
          <a:stretch/>
        </p:blipFill>
        <p:spPr bwMode="auto">
          <a:xfrm>
            <a:off x="7083423" y="3707894"/>
            <a:ext cx="4395569" cy="2518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351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45D3EC3F-9E31-F0FB-A532-53B0591C0642}"/>
              </a:ext>
            </a:extLst>
          </p:cNvPr>
          <p:cNvSpPr>
            <a:spLocks noGrp="1"/>
          </p:cNvSpPr>
          <p:nvPr>
            <p:ph type="title"/>
          </p:nvPr>
        </p:nvSpPr>
        <p:spPr>
          <a:xfrm>
            <a:off x="645065" y="1463040"/>
            <a:ext cx="3796306" cy="2690949"/>
          </a:xfrm>
        </p:spPr>
        <p:txBody>
          <a:bodyPr anchor="t">
            <a:normAutofit/>
          </a:bodyPr>
          <a:lstStyle/>
          <a:p>
            <a:r>
              <a:rPr lang="en-GB" sz="4800" noProof="0" dirty="0"/>
              <a:t>Discussion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9E949A1D-54E1-759F-8D67-9BC17652B4E2}"/>
              </a:ext>
            </a:extLst>
          </p:cNvPr>
          <p:cNvSpPr>
            <a:spLocks noGrp="1"/>
          </p:cNvSpPr>
          <p:nvPr>
            <p:ph idx="1"/>
          </p:nvPr>
        </p:nvSpPr>
        <p:spPr>
          <a:xfrm>
            <a:off x="5656218" y="1463039"/>
            <a:ext cx="5542387" cy="4300447"/>
          </a:xfrm>
        </p:spPr>
        <p:txBody>
          <a:bodyPr anchor="t">
            <a:normAutofit/>
          </a:bodyPr>
          <a:lstStyle/>
          <a:p>
            <a:r>
              <a:rPr lang="en-GB" sz="2400" noProof="0" dirty="0"/>
              <a:t>Thinking back to theories of identity (Labelling, symbolic speech) what does a governmental response like this do to different groups of people?</a:t>
            </a:r>
          </a:p>
          <a:p>
            <a:endParaRPr lang="en-GB" sz="2400" noProof="0" dirty="0"/>
          </a:p>
          <a:p>
            <a:r>
              <a:rPr lang="en-GB" sz="2400" noProof="0" dirty="0"/>
              <a:t>How does government or the media portray perpetrators of knife crime?</a:t>
            </a:r>
          </a:p>
        </p:txBody>
      </p:sp>
    </p:spTree>
    <p:extLst>
      <p:ext uri="{BB962C8B-B14F-4D97-AF65-F5344CB8AC3E}">
        <p14:creationId xmlns:p14="http://schemas.microsoft.com/office/powerpoint/2010/main" val="1836945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D3026299-8EE2-5A9B-68E2-5312289B5491}"/>
              </a:ext>
            </a:extLst>
          </p:cNvPr>
          <p:cNvSpPr>
            <a:spLocks noGrp="1"/>
          </p:cNvSpPr>
          <p:nvPr>
            <p:ph type="title"/>
          </p:nvPr>
        </p:nvSpPr>
        <p:spPr>
          <a:xfrm>
            <a:off x="793662" y="386930"/>
            <a:ext cx="10066122" cy="1298448"/>
          </a:xfrm>
        </p:spPr>
        <p:txBody>
          <a:bodyPr anchor="b">
            <a:normAutofit/>
          </a:bodyPr>
          <a:lstStyle/>
          <a:p>
            <a:r>
              <a:rPr lang="en-GB" sz="4800" noProof="0" dirty="0"/>
              <a:t>Racism Example - Football</a:t>
            </a:r>
          </a:p>
        </p:txBody>
      </p:sp>
      <p:sp>
        <p:nvSpPr>
          <p:cNvPr id="10249" name="Rectangle 1024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251" name="Rectangle 1025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1A696130-E38A-E8C6-0892-CD8211F48D5A}"/>
              </a:ext>
            </a:extLst>
          </p:cNvPr>
          <p:cNvSpPr>
            <a:spLocks noGrp="1"/>
          </p:cNvSpPr>
          <p:nvPr>
            <p:ph idx="1"/>
          </p:nvPr>
        </p:nvSpPr>
        <p:spPr>
          <a:xfrm>
            <a:off x="329514" y="2520778"/>
            <a:ext cx="5346355" cy="3718181"/>
          </a:xfrm>
        </p:spPr>
        <p:txBody>
          <a:bodyPr anchor="ctr">
            <a:normAutofit/>
          </a:bodyPr>
          <a:lstStyle/>
          <a:p>
            <a:r>
              <a:rPr lang="en-GB" sz="2400" b="0" i="0" u="none" strike="noStrike" baseline="0" noProof="0" dirty="0"/>
              <a:t>Even though British football has undergone huge transformations since the 1990s (both on and off the field), 83 per cent of the participants stated that racism remains culturally embedded. Sixty-seven per cent of those who watched football between 1990 and 1999 witnessed or experienced racism during this period; 61 per cent between 2000 and 2009; and 50 per cent since 2010.</a:t>
            </a:r>
          </a:p>
          <a:p>
            <a:endParaRPr lang="en-GB" sz="1700" noProof="0" dirty="0"/>
          </a:p>
        </p:txBody>
      </p:sp>
      <p:pic>
        <p:nvPicPr>
          <p:cNvPr id="10242" name="Picture 2" descr="Is football's racism battle being lost on social media? - BBC Sport">
            <a:extLst>
              <a:ext uri="{FF2B5EF4-FFF2-40B4-BE49-F238E27FC236}">
                <a16:creationId xmlns:a16="http://schemas.microsoft.com/office/drawing/2014/main" id="{6E9EB5DA-8CA9-D2B8-6BDF-64C5D666317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11532" y="2892862"/>
            <a:ext cx="5150277" cy="2897030"/>
          </a:xfrm>
          <a:prstGeom prst="rect">
            <a:avLst/>
          </a:prstGeom>
          <a:noFill/>
          <a:extLst>
            <a:ext uri="{909E8E84-426E-40DD-AFC4-6F175D3DCCD1}">
              <a14:hiddenFill xmlns:a14="http://schemas.microsoft.com/office/drawing/2010/main">
                <a:solidFill>
                  <a:srgbClr val="FFFFFF"/>
                </a:solidFill>
              </a14:hiddenFill>
            </a:ext>
          </a:extLst>
        </p:spPr>
      </p:pic>
      <p:sp>
        <p:nvSpPr>
          <p:cNvPr id="10253" name="Rectangle 1025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1493461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15C772-A8C3-E4C4-1E9D-2720017E0E51}"/>
              </a:ext>
            </a:extLst>
          </p:cNvPr>
          <p:cNvSpPr>
            <a:spLocks noGrp="1"/>
          </p:cNvSpPr>
          <p:nvPr>
            <p:ph type="title"/>
          </p:nvPr>
        </p:nvSpPr>
        <p:spPr>
          <a:xfrm>
            <a:off x="1123356" y="1188637"/>
            <a:ext cx="9984615" cy="1597228"/>
          </a:xfrm>
        </p:spPr>
        <p:txBody>
          <a:bodyPr>
            <a:normAutofit/>
          </a:bodyPr>
          <a:lstStyle/>
          <a:p>
            <a:r>
              <a:rPr lang="en-GB" sz="6000" noProof="0"/>
              <a:t>Kick it Out  </a:t>
            </a:r>
          </a:p>
        </p:txBody>
      </p:sp>
      <p:pic>
        <p:nvPicPr>
          <p:cNvPr id="5" name="Picture 4">
            <a:extLst>
              <a:ext uri="{FF2B5EF4-FFF2-40B4-BE49-F238E27FC236}">
                <a16:creationId xmlns:a16="http://schemas.microsoft.com/office/drawing/2014/main" id="{E15C47DE-0C0D-E05C-4316-6BEF76874B06}"/>
              </a:ext>
            </a:extLst>
          </p:cNvPr>
          <p:cNvPicPr>
            <a:picLocks noChangeAspect="1"/>
          </p:cNvPicPr>
          <p:nvPr/>
        </p:nvPicPr>
        <p:blipFill>
          <a:blip r:embed="rId3"/>
          <a:stretch>
            <a:fillRect/>
          </a:stretch>
        </p:blipFill>
        <p:spPr>
          <a:xfrm>
            <a:off x="1123357" y="3127605"/>
            <a:ext cx="3533985" cy="2509641"/>
          </a:xfrm>
          <a:prstGeom prst="rect">
            <a:avLst/>
          </a:prstGeom>
        </p:spPr>
      </p:pic>
      <p:sp>
        <p:nvSpPr>
          <p:cNvPr id="3" name="Content Placeholder 2">
            <a:extLst>
              <a:ext uri="{FF2B5EF4-FFF2-40B4-BE49-F238E27FC236}">
                <a16:creationId xmlns:a16="http://schemas.microsoft.com/office/drawing/2014/main" id="{494CE7AE-62BB-E93E-4B4D-E445ACDCA6DA}"/>
              </a:ext>
            </a:extLst>
          </p:cNvPr>
          <p:cNvSpPr>
            <a:spLocks noGrp="1"/>
          </p:cNvSpPr>
          <p:nvPr>
            <p:ph idx="1"/>
          </p:nvPr>
        </p:nvSpPr>
        <p:spPr>
          <a:xfrm>
            <a:off x="5255260" y="1188637"/>
            <a:ext cx="4908071" cy="4537839"/>
          </a:xfrm>
        </p:spPr>
        <p:txBody>
          <a:bodyPr vert="horz" lIns="91440" tIns="45720" rIns="91440" bIns="45720" rtlCol="0" anchor="t">
            <a:normAutofit/>
          </a:bodyPr>
          <a:lstStyle/>
          <a:p>
            <a:r>
              <a:rPr lang="en-GB" sz="2000" b="0" i="0" noProof="0" dirty="0">
                <a:effectLst/>
                <a:latin typeface="Calibri"/>
                <a:ea typeface="Calibri"/>
                <a:cs typeface="Calibri"/>
              </a:rPr>
              <a:t>Kick It Out received a record 1,007 reports of discriminatory behaviour in the 2022-23 season</a:t>
            </a:r>
          </a:p>
          <a:p>
            <a:r>
              <a:rPr lang="en-GB" sz="2000" b="0" i="0" noProof="0" dirty="0">
                <a:effectLst/>
                <a:latin typeface="Calibri"/>
                <a:ea typeface="Calibri"/>
                <a:cs typeface="Calibri"/>
              </a:rPr>
              <a:t>Reports of online abuse was 207 reports related to online forums and social media</a:t>
            </a:r>
          </a:p>
          <a:p>
            <a:r>
              <a:rPr lang="en-GB" sz="2000" b="0" i="0" noProof="0" dirty="0">
                <a:effectLst/>
                <a:latin typeface="Calibri"/>
                <a:ea typeface="Calibri"/>
                <a:cs typeface="Calibri"/>
              </a:rPr>
              <a:t>reports related to sexism and misogyny</a:t>
            </a:r>
            <a:r>
              <a:rPr lang="en-GB" sz="2000" noProof="0" dirty="0">
                <a:latin typeface="Calibri"/>
                <a:ea typeface="Calibri"/>
                <a:cs typeface="Calibri"/>
              </a:rPr>
              <a:t> – Aug 2022 </a:t>
            </a:r>
            <a:r>
              <a:rPr lang="en-GB" sz="2000" b="0" i="0" noProof="0" dirty="0">
                <a:effectLst/>
                <a:latin typeface="Calibri"/>
                <a:ea typeface="Calibri"/>
                <a:cs typeface="Calibri"/>
              </a:rPr>
              <a:t>Bristol City manager Lauren Smith says fan told her to stay ‘in the kitchen’</a:t>
            </a:r>
          </a:p>
          <a:p>
            <a:r>
              <a:rPr lang="en-GB" sz="2000" b="0" i="0" noProof="0" dirty="0">
                <a:effectLst/>
                <a:latin typeface="Calibri"/>
                <a:ea typeface="Calibri"/>
                <a:cs typeface="Calibri"/>
              </a:rPr>
              <a:t>Düsseldorf player “women have no place in men’s football” made to referee a girls’ football and banned 3 games</a:t>
            </a:r>
          </a:p>
          <a:p>
            <a:endParaRPr lang="en-GB" sz="1400" noProof="0" dirty="0">
              <a:ea typeface="Calibri"/>
              <a:cs typeface="Calibri"/>
            </a:endParaRPr>
          </a:p>
        </p:txBody>
      </p:sp>
    </p:spTree>
    <p:extLst>
      <p:ext uri="{BB962C8B-B14F-4D97-AF65-F5344CB8AC3E}">
        <p14:creationId xmlns:p14="http://schemas.microsoft.com/office/powerpoint/2010/main" val="1809673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9" name="Rectangle 11270">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280" name="Freeform: Shape 11272">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GB" noProof="0" dirty="0"/>
          </a:p>
        </p:txBody>
      </p:sp>
      <p:sp>
        <p:nvSpPr>
          <p:cNvPr id="2" name="Title 1">
            <a:extLst>
              <a:ext uri="{FF2B5EF4-FFF2-40B4-BE49-F238E27FC236}">
                <a16:creationId xmlns:a16="http://schemas.microsoft.com/office/drawing/2014/main" id="{D3026299-8EE2-5A9B-68E2-5312289B5491}"/>
              </a:ext>
            </a:extLst>
          </p:cNvPr>
          <p:cNvSpPr>
            <a:spLocks noGrp="1"/>
          </p:cNvSpPr>
          <p:nvPr>
            <p:ph type="title"/>
          </p:nvPr>
        </p:nvSpPr>
        <p:spPr>
          <a:xfrm>
            <a:off x="5526156" y="365125"/>
            <a:ext cx="5827643" cy="1433433"/>
          </a:xfrm>
        </p:spPr>
        <p:txBody>
          <a:bodyPr anchor="b">
            <a:normAutofit/>
          </a:bodyPr>
          <a:lstStyle/>
          <a:p>
            <a:r>
              <a:rPr lang="en-GB" noProof="0" dirty="0"/>
              <a:t>Racism Example - Football</a:t>
            </a:r>
          </a:p>
        </p:txBody>
      </p:sp>
      <p:pic>
        <p:nvPicPr>
          <p:cNvPr id="11266" name="Picture 2" descr="Kick It Out on Twitter: &quot;6/25 &quot;Do you see a Black man, a Frenchman or a  footballer?&quot; Our campaign is backed by some of the biggest names in English  football - including">
            <a:extLst>
              <a:ext uri="{FF2B5EF4-FFF2-40B4-BE49-F238E27FC236}">
                <a16:creationId xmlns:a16="http://schemas.microsoft.com/office/drawing/2014/main" id="{CCAE24D5-99D8-D12C-BE4A-858CADDCA33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6" y="3246933"/>
            <a:ext cx="4309533" cy="252107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A696130-E38A-E8C6-0892-CD8211F48D5A}"/>
              </a:ext>
            </a:extLst>
          </p:cNvPr>
          <p:cNvSpPr>
            <a:spLocks noGrp="1"/>
          </p:cNvSpPr>
          <p:nvPr>
            <p:ph idx="1"/>
          </p:nvPr>
        </p:nvSpPr>
        <p:spPr>
          <a:xfrm>
            <a:off x="5404023" y="1968843"/>
            <a:ext cx="6516128" cy="4524032"/>
          </a:xfrm>
        </p:spPr>
        <p:txBody>
          <a:bodyPr anchor="t">
            <a:normAutofit fontScale="92500" lnSpcReduction="20000"/>
          </a:bodyPr>
          <a:lstStyle/>
          <a:p>
            <a:r>
              <a:rPr lang="en-GB" sz="2600" b="0" i="0" u="none" strike="noStrike" baseline="0" noProof="0" dirty="0"/>
              <a:t>This Tottenham Hotspur fan (white, male, age 30–39) condensed the views of many participants from across Britain who suggest that internalised dispositions and expressions regarding race spread from one white generation to the next and are embedded in the habitus and cultural practice of some white communities:</a:t>
            </a:r>
          </a:p>
          <a:p>
            <a:endParaRPr lang="en-GB" sz="2600" noProof="0" dirty="0"/>
          </a:p>
          <a:p>
            <a:pPr lvl="1"/>
            <a:r>
              <a:rPr lang="en-GB" sz="2600" b="0" i="0" u="none" strike="noStrike" baseline="0" noProof="0" dirty="0"/>
              <a:t>Ignorance is passed down through the generations. Racism will always be rife unfortunately. The history of football clubs are embedded in local inner-cities and people who live in these areas have a ‘world is against us’ approach to life. Anyone who is not in that ‘community’ is seen as an ‘outsider’.</a:t>
            </a:r>
          </a:p>
          <a:p>
            <a:pPr lvl="1"/>
            <a:endParaRPr lang="en-GB" sz="1600" noProof="0" dirty="0"/>
          </a:p>
        </p:txBody>
      </p:sp>
    </p:spTree>
    <p:extLst>
      <p:ext uri="{BB962C8B-B14F-4D97-AF65-F5344CB8AC3E}">
        <p14:creationId xmlns:p14="http://schemas.microsoft.com/office/powerpoint/2010/main" val="27790685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CD1F59-6E88-A657-A49C-BE611D89C763}"/>
              </a:ext>
            </a:extLst>
          </p:cNvPr>
          <p:cNvSpPr>
            <a:spLocks noGrp="1"/>
          </p:cNvSpPr>
          <p:nvPr>
            <p:ph type="title"/>
          </p:nvPr>
        </p:nvSpPr>
        <p:spPr>
          <a:xfrm>
            <a:off x="640080" y="325369"/>
            <a:ext cx="4368602" cy="1956841"/>
          </a:xfrm>
        </p:spPr>
        <p:txBody>
          <a:bodyPr anchor="b">
            <a:normAutofit/>
          </a:bodyPr>
          <a:lstStyle/>
          <a:p>
            <a:r>
              <a:rPr lang="en-GB" sz="5400"/>
              <a:t>Euro 2020</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227CEF-1F2A-C260-0EF5-2876CEBEA027}"/>
              </a:ext>
            </a:extLst>
          </p:cNvPr>
          <p:cNvSpPr>
            <a:spLocks noGrp="1"/>
          </p:cNvSpPr>
          <p:nvPr>
            <p:ph idx="1"/>
          </p:nvPr>
        </p:nvSpPr>
        <p:spPr>
          <a:xfrm>
            <a:off x="640080" y="2872899"/>
            <a:ext cx="4243589" cy="3320668"/>
          </a:xfrm>
        </p:spPr>
        <p:txBody>
          <a:bodyPr>
            <a:normAutofit/>
          </a:bodyPr>
          <a:lstStyle/>
          <a:p>
            <a:r>
              <a:rPr lang="en-GB" sz="2200" b="0" i="0">
                <a:effectLst/>
                <a:latin typeface="Lato" panose="020F0502020204030203" pitchFamily="34" charset="0"/>
              </a:rPr>
              <a:t>UEFA Euro 2020 final at Wembley stadium</a:t>
            </a:r>
          </a:p>
          <a:p>
            <a:pPr fontAlgn="base"/>
            <a:r>
              <a:rPr lang="en-GB" sz="2200" b="1" i="0">
                <a:effectLst/>
                <a:latin typeface="inherit"/>
              </a:rPr>
              <a:t>Marcus Rashford, Jadon Sancho and Bukayo Saka - </a:t>
            </a:r>
            <a:r>
              <a:rPr lang="en-GB" sz="2200" b="0" i="0">
                <a:effectLst/>
                <a:latin typeface="ReithSans"/>
              </a:rPr>
              <a:t>All three players missed penalties in the 3-2 shootout loss and were targeted on social media after the game.</a:t>
            </a:r>
          </a:p>
          <a:p>
            <a:endParaRPr lang="en-GB" sz="2200"/>
          </a:p>
        </p:txBody>
      </p:sp>
      <p:pic>
        <p:nvPicPr>
          <p:cNvPr id="5" name="Picture 4" descr="Lone red seat against blue seats in stadium">
            <a:extLst>
              <a:ext uri="{FF2B5EF4-FFF2-40B4-BE49-F238E27FC236}">
                <a16:creationId xmlns:a16="http://schemas.microsoft.com/office/drawing/2014/main" id="{EFBBAA0A-DC43-3BC1-BD87-973E9429605D}"/>
              </a:ext>
            </a:extLst>
          </p:cNvPr>
          <p:cNvPicPr>
            <a:picLocks noChangeAspect="1"/>
          </p:cNvPicPr>
          <p:nvPr/>
        </p:nvPicPr>
        <p:blipFill>
          <a:blip r:embed="rId2"/>
          <a:srcRect l="13302" r="16486"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46321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884990-C8A7-A4E6-BE95-D6EBCF18C943}"/>
              </a:ext>
            </a:extLst>
          </p:cNvPr>
          <p:cNvPicPr>
            <a:picLocks noChangeAspect="1"/>
          </p:cNvPicPr>
          <p:nvPr/>
        </p:nvPicPr>
        <p:blipFill>
          <a:blip r:embed="rId3"/>
          <a:stretch>
            <a:fillRect/>
          </a:stretch>
        </p:blipFill>
        <p:spPr>
          <a:xfrm>
            <a:off x="614598" y="539646"/>
            <a:ext cx="11092720" cy="5891134"/>
          </a:xfrm>
          <a:prstGeom prst="rect">
            <a:avLst/>
          </a:prstGeom>
        </p:spPr>
      </p:pic>
    </p:spTree>
    <p:extLst>
      <p:ext uri="{BB962C8B-B14F-4D97-AF65-F5344CB8AC3E}">
        <p14:creationId xmlns:p14="http://schemas.microsoft.com/office/powerpoint/2010/main" val="33187630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3080">
            <a:extLst>
              <a:ext uri="{FF2B5EF4-FFF2-40B4-BE49-F238E27FC236}">
                <a16:creationId xmlns:a16="http://schemas.microsoft.com/office/drawing/2014/main" id="{9D3A9E89-033E-4C4A-8C41-416DABFFD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3" name="Rectangle 3082">
            <a:extLst>
              <a:ext uri="{FF2B5EF4-FFF2-40B4-BE49-F238E27FC236}">
                <a16:creationId xmlns:a16="http://schemas.microsoft.com/office/drawing/2014/main" id="{86293361-111E-427D-8E5B-256944AC83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2753553"/>
          </a:xfrm>
          <a:prstGeom prst="rect">
            <a:avLst/>
          </a:prstGeom>
          <a:solidFill>
            <a:schemeClr val="bg1">
              <a:lumMod val="95000"/>
            </a:schemeClr>
          </a:solid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A238BA0A-E43D-8D5E-5BF2-9A6E19961F1E}"/>
              </a:ext>
            </a:extLst>
          </p:cNvPr>
          <p:cNvSpPr>
            <a:spLocks noGrp="1"/>
          </p:cNvSpPr>
          <p:nvPr>
            <p:ph type="title"/>
          </p:nvPr>
        </p:nvSpPr>
        <p:spPr>
          <a:xfrm>
            <a:off x="594360" y="687479"/>
            <a:ext cx="3444240" cy="884761"/>
          </a:xfrm>
        </p:spPr>
        <p:txBody>
          <a:bodyPr anchor="b">
            <a:normAutofit fontScale="90000"/>
          </a:bodyPr>
          <a:lstStyle/>
          <a:p>
            <a:br>
              <a:rPr lang="en-GB" sz="2000" noProof="0" dirty="0">
                <a:latin typeface="Calibri"/>
                <a:ea typeface="Calibri"/>
                <a:cs typeface="Calibri"/>
              </a:rPr>
            </a:br>
            <a:br>
              <a:rPr lang="en-GB" sz="2000" noProof="0" dirty="0">
                <a:latin typeface="Calibri"/>
                <a:ea typeface="Calibri"/>
                <a:cs typeface="Calibri"/>
              </a:rPr>
            </a:br>
            <a:r>
              <a:rPr lang="en-GB" sz="2000" noProof="0" dirty="0">
                <a:latin typeface="Calibri"/>
                <a:ea typeface="Calibri"/>
                <a:cs typeface="Calibri"/>
              </a:rPr>
              <a:t>Euro 2020 Abuse </a:t>
            </a:r>
            <a:br>
              <a:rPr lang="en-GB" sz="2000" noProof="0" dirty="0">
                <a:latin typeface="Calibri"/>
              </a:rPr>
            </a:br>
            <a:r>
              <a:rPr lang="en-GB" sz="2000" b="0" i="0" noProof="0" dirty="0">
                <a:solidFill>
                  <a:srgbClr val="040C28"/>
                </a:solidFill>
                <a:effectLst/>
                <a:latin typeface="Calibri"/>
                <a:ea typeface="Calibri"/>
                <a:cs typeface="Calibri"/>
              </a:rPr>
              <a:t>Marcus Rashford, Jadon Sancho and Bukayo Saka</a:t>
            </a:r>
            <a:br>
              <a:rPr lang="en-GB" sz="2000" b="0" i="0" noProof="0" dirty="0">
                <a:effectLst/>
                <a:latin typeface="Calibri"/>
              </a:rPr>
            </a:br>
            <a:endParaRPr lang="en-GB" sz="3400" noProof="0" dirty="0"/>
          </a:p>
        </p:txBody>
      </p:sp>
      <p:grpSp>
        <p:nvGrpSpPr>
          <p:cNvPr id="3085" name="Group 3084">
            <a:extLst>
              <a:ext uri="{FF2B5EF4-FFF2-40B4-BE49-F238E27FC236}">
                <a16:creationId xmlns:a16="http://schemas.microsoft.com/office/drawing/2014/main" id="{A41D73DD-160B-4885-A9CF-94EADD70D4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4360" y="73152"/>
            <a:ext cx="1178966" cy="232963"/>
            <a:chOff x="7763256" y="73152"/>
            <a:chExt cx="1178966" cy="232963"/>
          </a:xfrm>
        </p:grpSpPr>
        <p:sp>
          <p:nvSpPr>
            <p:cNvPr id="3086" name="Rectangle 64">
              <a:extLst>
                <a:ext uri="{FF2B5EF4-FFF2-40B4-BE49-F238E27FC236}">
                  <a16:creationId xmlns:a16="http://schemas.microsoft.com/office/drawing/2014/main" id="{163DBB78-4E4E-4B2A-B257-CD3C2408A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7" name="Rectangle 66">
              <a:extLst>
                <a:ext uri="{FF2B5EF4-FFF2-40B4-BE49-F238E27FC236}">
                  <a16:creationId xmlns:a16="http://schemas.microsoft.com/office/drawing/2014/main" id="{DD0F509B-05E7-42D0-9A4A-9BBA9ABA4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8" name="Rectangle 64">
              <a:extLst>
                <a:ext uri="{FF2B5EF4-FFF2-40B4-BE49-F238E27FC236}">
                  <a16:creationId xmlns:a16="http://schemas.microsoft.com/office/drawing/2014/main" id="{FF4A0A03-6FCB-47AB-A889-ABEAF35DE0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89" name="Rectangle 66">
              <a:extLst>
                <a:ext uri="{FF2B5EF4-FFF2-40B4-BE49-F238E27FC236}">
                  <a16:creationId xmlns:a16="http://schemas.microsoft.com/office/drawing/2014/main" id="{8A6A27D1-12E0-4FAD-8C16-8A32A4EF20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0" name="Rectangle 64">
              <a:extLst>
                <a:ext uri="{FF2B5EF4-FFF2-40B4-BE49-F238E27FC236}">
                  <a16:creationId xmlns:a16="http://schemas.microsoft.com/office/drawing/2014/main" id="{90BF3193-B4B0-4FDB-9734-8C9FABA53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1" name="Rectangle 66">
              <a:extLst>
                <a:ext uri="{FF2B5EF4-FFF2-40B4-BE49-F238E27FC236}">
                  <a16:creationId xmlns:a16="http://schemas.microsoft.com/office/drawing/2014/main" id="{AB0CFE0F-0383-4629-9009-F66B040A16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2" name="Rectangle 64">
              <a:extLst>
                <a:ext uri="{FF2B5EF4-FFF2-40B4-BE49-F238E27FC236}">
                  <a16:creationId xmlns:a16="http://schemas.microsoft.com/office/drawing/2014/main" id="{5C7EB065-8792-4BDB-9863-6F1BAA3C4B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3" name="Rectangle 66">
              <a:extLst>
                <a:ext uri="{FF2B5EF4-FFF2-40B4-BE49-F238E27FC236}">
                  <a16:creationId xmlns:a16="http://schemas.microsoft.com/office/drawing/2014/main" id="{45ACE59D-97B6-4DD1-BB37-12C292F183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4" name="Rectangle 64">
              <a:extLst>
                <a:ext uri="{FF2B5EF4-FFF2-40B4-BE49-F238E27FC236}">
                  <a16:creationId xmlns:a16="http://schemas.microsoft.com/office/drawing/2014/main" id="{5F2AAD78-5862-44FE-AB92-AF713D5F1F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5" name="Rectangle 66">
              <a:extLst>
                <a:ext uri="{FF2B5EF4-FFF2-40B4-BE49-F238E27FC236}">
                  <a16:creationId xmlns:a16="http://schemas.microsoft.com/office/drawing/2014/main" id="{C9BF96B3-92E5-4693-B918-69EDD8FD74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6" name="Rectangle 64">
              <a:extLst>
                <a:ext uri="{FF2B5EF4-FFF2-40B4-BE49-F238E27FC236}">
                  <a16:creationId xmlns:a16="http://schemas.microsoft.com/office/drawing/2014/main" id="{5B9B69C3-A82A-4F4F-A3C4-9D2B5AFAD1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7" name="Rectangle 66">
              <a:extLst>
                <a:ext uri="{FF2B5EF4-FFF2-40B4-BE49-F238E27FC236}">
                  <a16:creationId xmlns:a16="http://schemas.microsoft.com/office/drawing/2014/main" id="{ED3C38D4-9B11-4F5F-A279-1A30E0CFB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8" name="Rectangle 64">
              <a:extLst>
                <a:ext uri="{FF2B5EF4-FFF2-40B4-BE49-F238E27FC236}">
                  <a16:creationId xmlns:a16="http://schemas.microsoft.com/office/drawing/2014/main" id="{3100DDA4-8F42-4CB2-8921-3894F7BA05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099" name="Rectangle 66">
              <a:extLst>
                <a:ext uri="{FF2B5EF4-FFF2-40B4-BE49-F238E27FC236}">
                  <a16:creationId xmlns:a16="http://schemas.microsoft.com/office/drawing/2014/main" id="{A5936488-9C8D-40DA-BB04-6850F2235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0" name="Rectangle 64">
              <a:extLst>
                <a:ext uri="{FF2B5EF4-FFF2-40B4-BE49-F238E27FC236}">
                  <a16:creationId xmlns:a16="http://schemas.microsoft.com/office/drawing/2014/main" id="{1B9028EA-A394-4A9A-865A-E02D2D9AF2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1" name="Rectangle 66">
              <a:extLst>
                <a:ext uri="{FF2B5EF4-FFF2-40B4-BE49-F238E27FC236}">
                  <a16:creationId xmlns:a16="http://schemas.microsoft.com/office/drawing/2014/main" id="{3E802313-55B4-481A-BFD3-000851BC82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2" name="Rectangle 64">
              <a:extLst>
                <a:ext uri="{FF2B5EF4-FFF2-40B4-BE49-F238E27FC236}">
                  <a16:creationId xmlns:a16="http://schemas.microsoft.com/office/drawing/2014/main" id="{708829DB-C817-49E6-9A68-CA180E94F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3" name="Rectangle 66">
              <a:extLst>
                <a:ext uri="{FF2B5EF4-FFF2-40B4-BE49-F238E27FC236}">
                  <a16:creationId xmlns:a16="http://schemas.microsoft.com/office/drawing/2014/main" id="{F6D48ED4-3DDF-47BF-87FA-07B83FD955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4" name="Rectangle 64">
              <a:extLst>
                <a:ext uri="{FF2B5EF4-FFF2-40B4-BE49-F238E27FC236}">
                  <a16:creationId xmlns:a16="http://schemas.microsoft.com/office/drawing/2014/main" id="{4796464F-801F-4ACF-8CA7-B166D8E42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05" name="Rectangle 66">
              <a:extLst>
                <a:ext uri="{FF2B5EF4-FFF2-40B4-BE49-F238E27FC236}">
                  <a16:creationId xmlns:a16="http://schemas.microsoft.com/office/drawing/2014/main" id="{EFBA0710-DB96-4132-8292-1ECBDADD7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3" name="Content Placeholder 2">
            <a:extLst>
              <a:ext uri="{FF2B5EF4-FFF2-40B4-BE49-F238E27FC236}">
                <a16:creationId xmlns:a16="http://schemas.microsoft.com/office/drawing/2014/main" id="{0B811161-2D8A-943C-754A-7A43065A170D}"/>
              </a:ext>
            </a:extLst>
          </p:cNvPr>
          <p:cNvSpPr>
            <a:spLocks noGrp="1"/>
          </p:cNvSpPr>
          <p:nvPr>
            <p:ph idx="1"/>
          </p:nvPr>
        </p:nvSpPr>
        <p:spPr>
          <a:xfrm>
            <a:off x="511330" y="2326949"/>
            <a:ext cx="3444240" cy="3977839"/>
          </a:xfrm>
        </p:spPr>
        <p:txBody>
          <a:bodyPr anchor="ctr">
            <a:normAutofit/>
          </a:bodyPr>
          <a:lstStyle/>
          <a:p>
            <a:r>
              <a:rPr lang="en-GB" sz="1800" b="0" i="0" noProof="0" dirty="0">
                <a:effectLst/>
                <a:latin typeface="Calibri"/>
                <a:ea typeface="Calibri"/>
                <a:cs typeface="Calibri"/>
              </a:rPr>
              <a:t>livestreamed on Facebook racially abusing three England players after the Euro 2020</a:t>
            </a:r>
          </a:p>
          <a:p>
            <a:r>
              <a:rPr lang="en-GB" sz="1800" b="0" i="0" noProof="0" dirty="0">
                <a:effectLst/>
                <a:latin typeface="Calibri"/>
                <a:ea typeface="Calibri"/>
                <a:cs typeface="Calibri"/>
              </a:rPr>
              <a:t>Targeted on Instagram and Twitter </a:t>
            </a:r>
          </a:p>
          <a:p>
            <a:r>
              <a:rPr lang="en-GB" sz="1800" noProof="0" dirty="0"/>
              <a:t>How can we identify racism in the abuse sent to the football players following the Euro 2020 penalties?</a:t>
            </a:r>
            <a:endParaRPr lang="en-GB" sz="1800" noProof="0" dirty="0">
              <a:ea typeface="Calibri"/>
              <a:cs typeface="Calibri"/>
            </a:endParaRPr>
          </a:p>
          <a:p>
            <a:r>
              <a:rPr lang="en-GB" sz="1800" noProof="0" dirty="0"/>
              <a:t>What can we see happening in these tweets that relates to our understanding of race, ethnicity and nationality from before?</a:t>
            </a:r>
            <a:endParaRPr lang="en-GB" sz="1800" noProof="0" dirty="0">
              <a:ea typeface="Calibri"/>
              <a:cs typeface="Calibri"/>
            </a:endParaRPr>
          </a:p>
        </p:txBody>
      </p:sp>
      <p:pic>
        <p:nvPicPr>
          <p:cNvPr id="3074" name="Picture 2" descr="FA condemns &quot;disgusting&quot; racist abuse of Bukayo Saka, Marcus Rashford and  Jadon Sancho - Mirror Online">
            <a:extLst>
              <a:ext uri="{FF2B5EF4-FFF2-40B4-BE49-F238E27FC236}">
                <a16:creationId xmlns:a16="http://schemas.microsoft.com/office/drawing/2014/main" id="{75D7949E-F26A-E233-2730-AEAB3FC870A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12814"/>
          <a:stretch/>
        </p:blipFill>
        <p:spPr bwMode="auto">
          <a:xfrm>
            <a:off x="4466900" y="531074"/>
            <a:ext cx="3566160" cy="557711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Jadon Sancho speaks out about racist abuse sent to him, Rashford and Saka  after Euro 2020 | Daily Mail Online">
            <a:extLst>
              <a:ext uri="{FF2B5EF4-FFF2-40B4-BE49-F238E27FC236}">
                <a16:creationId xmlns:a16="http://schemas.microsoft.com/office/drawing/2014/main" id="{B8841E38-D705-216F-8C6A-38D8A9E0FB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413" r="3" b="7620"/>
          <a:stretch/>
        </p:blipFill>
        <p:spPr bwMode="auto">
          <a:xfrm>
            <a:off x="8321044" y="531074"/>
            <a:ext cx="3566160" cy="5577118"/>
          </a:xfrm>
          <a:prstGeom prst="rect">
            <a:avLst/>
          </a:prstGeom>
          <a:noFill/>
          <a:extLst>
            <a:ext uri="{909E8E84-426E-40DD-AFC4-6F175D3DCCD1}">
              <a14:hiddenFill xmlns:a14="http://schemas.microsoft.com/office/drawing/2010/main">
                <a:solidFill>
                  <a:srgbClr val="FFFFFF"/>
                </a:solidFill>
              </a14:hiddenFill>
            </a:ext>
          </a:extLst>
        </p:spPr>
      </p:pic>
      <p:sp>
        <p:nvSpPr>
          <p:cNvPr id="3107" name="Rectangle 3106">
            <a:extLst>
              <a:ext uri="{FF2B5EF4-FFF2-40B4-BE49-F238E27FC236}">
                <a16:creationId xmlns:a16="http://schemas.microsoft.com/office/drawing/2014/main" id="{78907291-9D6D-4740-81DB-441477BCA2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35642563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757050DB-B746-1EB0-E7A6-7D0AAC633A48}"/>
              </a:ext>
            </a:extLst>
          </p:cNvPr>
          <p:cNvPicPr>
            <a:picLocks noChangeAspect="1"/>
          </p:cNvPicPr>
          <p:nvPr/>
        </p:nvPicPr>
        <p:blipFill>
          <a:blip r:embed="rId2"/>
          <a:stretch>
            <a:fillRect/>
          </a:stretch>
        </p:blipFill>
        <p:spPr>
          <a:xfrm>
            <a:off x="1591836" y="643467"/>
            <a:ext cx="3799126" cy="2543217"/>
          </a:xfrm>
          <a:prstGeom prst="rect">
            <a:avLst/>
          </a:prstGeom>
        </p:spPr>
      </p:pic>
      <p:cxnSp>
        <p:nvCxnSpPr>
          <p:cNvPr id="16" name="Straight Connector 15">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1214" y="1111170"/>
            <a:ext cx="1104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C4481B01-2D16-4598-3DEE-FC1DE2E0B84D}"/>
              </a:ext>
            </a:extLst>
          </p:cNvPr>
          <p:cNvPicPr>
            <a:picLocks noChangeAspect="1"/>
          </p:cNvPicPr>
          <p:nvPr/>
        </p:nvPicPr>
        <p:blipFill>
          <a:blip r:embed="rId3"/>
          <a:stretch>
            <a:fillRect/>
          </a:stretch>
        </p:blipFill>
        <p:spPr>
          <a:xfrm>
            <a:off x="6338316" y="873829"/>
            <a:ext cx="4732940" cy="2082493"/>
          </a:xfrm>
          <a:prstGeom prst="rect">
            <a:avLst/>
          </a:prstGeom>
        </p:spPr>
      </p:pic>
      <p:cxnSp>
        <p:nvCxnSpPr>
          <p:cNvPr id="18" name="Straight Connector 17">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3027"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10334"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5BCE8EB-3596-6419-9293-E6CFFDE75487}"/>
              </a:ext>
            </a:extLst>
          </p:cNvPr>
          <p:cNvPicPr>
            <a:picLocks noChangeAspect="1"/>
          </p:cNvPicPr>
          <p:nvPr/>
        </p:nvPicPr>
        <p:blipFill>
          <a:blip r:embed="rId4"/>
          <a:stretch>
            <a:fillRect/>
          </a:stretch>
        </p:blipFill>
        <p:spPr>
          <a:xfrm>
            <a:off x="1852684" y="3671316"/>
            <a:ext cx="3277431" cy="2545862"/>
          </a:xfrm>
          <a:prstGeom prst="rect">
            <a:avLst/>
          </a:prstGeom>
        </p:spPr>
      </p:pic>
      <p:pic>
        <p:nvPicPr>
          <p:cNvPr id="2" name="Picture 1">
            <a:extLst>
              <a:ext uri="{FF2B5EF4-FFF2-40B4-BE49-F238E27FC236}">
                <a16:creationId xmlns:a16="http://schemas.microsoft.com/office/drawing/2014/main" id="{5DED2A53-72B9-BDA4-2C23-7C492D08976E}"/>
              </a:ext>
            </a:extLst>
          </p:cNvPr>
          <p:cNvPicPr>
            <a:picLocks noChangeAspect="1"/>
          </p:cNvPicPr>
          <p:nvPr/>
        </p:nvPicPr>
        <p:blipFill>
          <a:blip r:embed="rId5"/>
          <a:stretch>
            <a:fillRect/>
          </a:stretch>
        </p:blipFill>
        <p:spPr>
          <a:xfrm>
            <a:off x="7318304" y="3671316"/>
            <a:ext cx="2772964" cy="2553469"/>
          </a:xfrm>
          <a:prstGeom prst="rect">
            <a:avLst/>
          </a:prstGeom>
        </p:spPr>
      </p:pic>
    </p:spTree>
    <p:extLst>
      <p:ext uri="{BB962C8B-B14F-4D97-AF65-F5344CB8AC3E}">
        <p14:creationId xmlns:p14="http://schemas.microsoft.com/office/powerpoint/2010/main" val="18074376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0FB94-FF75-B20C-DD12-830A678203DD}"/>
              </a:ext>
            </a:extLst>
          </p:cNvPr>
          <p:cNvSpPr>
            <a:spLocks noGrp="1"/>
          </p:cNvSpPr>
          <p:nvPr>
            <p:ph type="title"/>
          </p:nvPr>
        </p:nvSpPr>
        <p:spPr>
          <a:xfrm>
            <a:off x="838200" y="365126"/>
            <a:ext cx="10515600" cy="726256"/>
          </a:xfrm>
        </p:spPr>
        <p:txBody>
          <a:bodyPr/>
          <a:lstStyle/>
          <a:p>
            <a:r>
              <a:rPr lang="en-GB" dirty="0"/>
              <a:t>Goal Africa</a:t>
            </a:r>
          </a:p>
        </p:txBody>
      </p:sp>
      <p:pic>
        <p:nvPicPr>
          <p:cNvPr id="5" name="Content Placeholder 4">
            <a:extLst>
              <a:ext uri="{FF2B5EF4-FFF2-40B4-BE49-F238E27FC236}">
                <a16:creationId xmlns:a16="http://schemas.microsoft.com/office/drawing/2014/main" id="{765BE285-904E-20D7-E007-2D32C6E7406F}"/>
              </a:ext>
            </a:extLst>
          </p:cNvPr>
          <p:cNvPicPr>
            <a:picLocks noGrp="1" noChangeAspect="1"/>
          </p:cNvPicPr>
          <p:nvPr>
            <p:ph idx="1"/>
          </p:nvPr>
        </p:nvPicPr>
        <p:blipFill>
          <a:blip r:embed="rId2"/>
          <a:stretch>
            <a:fillRect/>
          </a:stretch>
        </p:blipFill>
        <p:spPr>
          <a:xfrm>
            <a:off x="685565" y="4157089"/>
            <a:ext cx="7214251" cy="990600"/>
          </a:xfrm>
        </p:spPr>
      </p:pic>
      <p:pic>
        <p:nvPicPr>
          <p:cNvPr id="7" name="Picture 6">
            <a:extLst>
              <a:ext uri="{FF2B5EF4-FFF2-40B4-BE49-F238E27FC236}">
                <a16:creationId xmlns:a16="http://schemas.microsoft.com/office/drawing/2014/main" id="{17D3147B-3788-BA5B-5711-31FE05C52975}"/>
              </a:ext>
            </a:extLst>
          </p:cNvPr>
          <p:cNvPicPr>
            <a:picLocks noChangeAspect="1"/>
          </p:cNvPicPr>
          <p:nvPr/>
        </p:nvPicPr>
        <p:blipFill>
          <a:blip r:embed="rId3"/>
          <a:stretch>
            <a:fillRect/>
          </a:stretch>
        </p:blipFill>
        <p:spPr>
          <a:xfrm>
            <a:off x="4472065" y="3286675"/>
            <a:ext cx="7214251" cy="647700"/>
          </a:xfrm>
          <a:prstGeom prst="rect">
            <a:avLst/>
          </a:prstGeom>
        </p:spPr>
      </p:pic>
      <p:pic>
        <p:nvPicPr>
          <p:cNvPr id="9" name="Picture 8">
            <a:extLst>
              <a:ext uri="{FF2B5EF4-FFF2-40B4-BE49-F238E27FC236}">
                <a16:creationId xmlns:a16="http://schemas.microsoft.com/office/drawing/2014/main" id="{81969464-4F98-4E9C-3EAF-DF8B442DEED2}"/>
              </a:ext>
            </a:extLst>
          </p:cNvPr>
          <p:cNvPicPr>
            <a:picLocks noChangeAspect="1"/>
          </p:cNvPicPr>
          <p:nvPr/>
        </p:nvPicPr>
        <p:blipFill>
          <a:blip r:embed="rId4"/>
          <a:stretch>
            <a:fillRect/>
          </a:stretch>
        </p:blipFill>
        <p:spPr>
          <a:xfrm>
            <a:off x="407623" y="2025736"/>
            <a:ext cx="7012508" cy="1038225"/>
          </a:xfrm>
          <a:prstGeom prst="rect">
            <a:avLst/>
          </a:prstGeom>
        </p:spPr>
      </p:pic>
      <p:pic>
        <p:nvPicPr>
          <p:cNvPr id="11" name="Picture 10">
            <a:extLst>
              <a:ext uri="{FF2B5EF4-FFF2-40B4-BE49-F238E27FC236}">
                <a16:creationId xmlns:a16="http://schemas.microsoft.com/office/drawing/2014/main" id="{B99FA586-4E8A-DBB7-C76B-2D1DFA754312}"/>
              </a:ext>
            </a:extLst>
          </p:cNvPr>
          <p:cNvPicPr>
            <a:picLocks noChangeAspect="1"/>
          </p:cNvPicPr>
          <p:nvPr/>
        </p:nvPicPr>
        <p:blipFill>
          <a:blip r:embed="rId5"/>
          <a:stretch>
            <a:fillRect/>
          </a:stretch>
        </p:blipFill>
        <p:spPr>
          <a:xfrm>
            <a:off x="2578308" y="5661789"/>
            <a:ext cx="7484620" cy="933450"/>
          </a:xfrm>
          <a:prstGeom prst="rect">
            <a:avLst/>
          </a:prstGeom>
        </p:spPr>
      </p:pic>
      <p:pic>
        <p:nvPicPr>
          <p:cNvPr id="13" name="Picture 12">
            <a:extLst>
              <a:ext uri="{FF2B5EF4-FFF2-40B4-BE49-F238E27FC236}">
                <a16:creationId xmlns:a16="http://schemas.microsoft.com/office/drawing/2014/main" id="{C5E418B1-9C8E-7934-CD17-4EE289B48ED4}"/>
              </a:ext>
            </a:extLst>
          </p:cNvPr>
          <p:cNvPicPr>
            <a:picLocks noChangeAspect="1"/>
          </p:cNvPicPr>
          <p:nvPr/>
        </p:nvPicPr>
        <p:blipFill>
          <a:blip r:embed="rId6"/>
          <a:stretch>
            <a:fillRect/>
          </a:stretch>
        </p:blipFill>
        <p:spPr>
          <a:xfrm>
            <a:off x="5111646" y="932609"/>
            <a:ext cx="6715749" cy="965248"/>
          </a:xfrm>
          <a:prstGeom prst="rect">
            <a:avLst/>
          </a:prstGeom>
        </p:spPr>
      </p:pic>
    </p:spTree>
    <p:extLst>
      <p:ext uri="{BB962C8B-B14F-4D97-AF65-F5344CB8AC3E}">
        <p14:creationId xmlns:p14="http://schemas.microsoft.com/office/powerpoint/2010/main" val="35730973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8717E5B-2C1D-4094-9D25-6FF6FBD92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 y="1219200"/>
            <a:ext cx="4510838" cy="380455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rtlCol="0" anchor="ctr"/>
          <a:lstStyle/>
          <a:p>
            <a:endParaRPr lang="en-GB" noProof="0" dirty="0"/>
          </a:p>
        </p:txBody>
      </p:sp>
      <p:sp>
        <p:nvSpPr>
          <p:cNvPr id="2" name="Title 1">
            <a:extLst>
              <a:ext uri="{FF2B5EF4-FFF2-40B4-BE49-F238E27FC236}">
                <a16:creationId xmlns:a16="http://schemas.microsoft.com/office/drawing/2014/main" id="{95830B28-175A-6AA8-BDE7-4C7F1E287E96}"/>
              </a:ext>
            </a:extLst>
          </p:cNvPr>
          <p:cNvSpPr>
            <a:spLocks noGrp="1"/>
          </p:cNvSpPr>
          <p:nvPr>
            <p:ph type="title"/>
          </p:nvPr>
        </p:nvSpPr>
        <p:spPr>
          <a:xfrm>
            <a:off x="1139044" y="2090114"/>
            <a:ext cx="3382890" cy="2481886"/>
          </a:xfrm>
        </p:spPr>
        <p:txBody>
          <a:bodyPr>
            <a:normAutofit/>
          </a:bodyPr>
          <a:lstStyle/>
          <a:p>
            <a:pPr algn="ctr"/>
            <a:r>
              <a:rPr lang="en-GB" noProof="0" dirty="0"/>
              <a:t>Class Discussion</a:t>
            </a:r>
          </a:p>
        </p:txBody>
      </p:sp>
      <p:sp>
        <p:nvSpPr>
          <p:cNvPr id="3" name="Content Placeholder 2">
            <a:extLst>
              <a:ext uri="{FF2B5EF4-FFF2-40B4-BE49-F238E27FC236}">
                <a16:creationId xmlns:a16="http://schemas.microsoft.com/office/drawing/2014/main" id="{B857965E-E900-9427-25C2-5D215043B59D}"/>
              </a:ext>
            </a:extLst>
          </p:cNvPr>
          <p:cNvSpPr>
            <a:spLocks noGrp="1"/>
          </p:cNvSpPr>
          <p:nvPr>
            <p:ph idx="1"/>
          </p:nvPr>
        </p:nvSpPr>
        <p:spPr>
          <a:xfrm>
            <a:off x="5285014" y="964850"/>
            <a:ext cx="6068786" cy="4928300"/>
          </a:xfrm>
        </p:spPr>
        <p:txBody>
          <a:bodyPr anchor="ctr">
            <a:normAutofit fontScale="92500"/>
          </a:bodyPr>
          <a:lstStyle/>
          <a:p>
            <a:r>
              <a:rPr lang="en-GB" noProof="0" dirty="0"/>
              <a:t>Analyse the following Twitter interactions with regards to the following questions:</a:t>
            </a:r>
          </a:p>
          <a:p>
            <a:endParaRPr lang="en-GB" noProof="0" dirty="0"/>
          </a:p>
          <a:p>
            <a:pPr lvl="1"/>
            <a:r>
              <a:rPr lang="en-GB" sz="2800" noProof="0" dirty="0"/>
              <a:t>What makes these racist?</a:t>
            </a:r>
          </a:p>
          <a:p>
            <a:pPr lvl="1"/>
            <a:r>
              <a:rPr lang="en-GB" sz="2800" noProof="0" dirty="0"/>
              <a:t>What does the hate speaker do to create an identity for the other race?</a:t>
            </a:r>
          </a:p>
          <a:p>
            <a:pPr lvl="1"/>
            <a:r>
              <a:rPr lang="en-GB" sz="2800" noProof="0" dirty="0"/>
              <a:t>What does the hate speaker do to create an identity for themselves through their speech?</a:t>
            </a:r>
          </a:p>
          <a:p>
            <a:pPr lvl="1"/>
            <a:r>
              <a:rPr lang="en-GB" sz="2800" noProof="0" dirty="0"/>
              <a:t>What does the respondent counter speaker do to combat and re-make the identity of the hate speaker?</a:t>
            </a:r>
          </a:p>
        </p:txBody>
      </p:sp>
    </p:spTree>
    <p:extLst>
      <p:ext uri="{BB962C8B-B14F-4D97-AF65-F5344CB8AC3E}">
        <p14:creationId xmlns:p14="http://schemas.microsoft.com/office/powerpoint/2010/main" val="17594744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F5EF0-B6E8-0D98-14E4-AD4B1E500936}"/>
              </a:ext>
            </a:extLst>
          </p:cNvPr>
          <p:cNvSpPr>
            <a:spLocks noGrp="1"/>
          </p:cNvSpPr>
          <p:nvPr>
            <p:ph type="title"/>
          </p:nvPr>
        </p:nvSpPr>
        <p:spPr>
          <a:xfrm>
            <a:off x="614207" y="893413"/>
            <a:ext cx="3600860" cy="5431536"/>
          </a:xfrm>
        </p:spPr>
        <p:txBody>
          <a:bodyPr>
            <a:normAutofit/>
          </a:bodyPr>
          <a:lstStyle/>
          <a:p>
            <a:r>
              <a:rPr lang="en-GB" sz="5400" noProof="0" dirty="0"/>
              <a:t>Hate Speech Example</a:t>
            </a:r>
          </a:p>
        </p:txBody>
      </p:sp>
      <p:sp>
        <p:nvSpPr>
          <p:cNvPr id="3" name="Content Placeholder 2">
            <a:extLst>
              <a:ext uri="{FF2B5EF4-FFF2-40B4-BE49-F238E27FC236}">
                <a16:creationId xmlns:a16="http://schemas.microsoft.com/office/drawing/2014/main" id="{7DFE9E4A-BD2F-A631-8163-C8A091EBC866}"/>
              </a:ext>
            </a:extLst>
          </p:cNvPr>
          <p:cNvSpPr>
            <a:spLocks noGrp="1"/>
          </p:cNvSpPr>
          <p:nvPr>
            <p:ph idx="1"/>
          </p:nvPr>
        </p:nvSpPr>
        <p:spPr>
          <a:xfrm>
            <a:off x="4454014" y="552091"/>
            <a:ext cx="6896740" cy="5431536"/>
          </a:xfrm>
        </p:spPr>
        <p:txBody>
          <a:bodyPr anchor="ctr">
            <a:normAutofit/>
          </a:bodyPr>
          <a:lstStyle/>
          <a:p>
            <a:pPr>
              <a:buFont typeface="Arial" panose="020B0604020202020204" pitchFamily="34" charset="0"/>
              <a:buChar char="•"/>
            </a:pPr>
            <a:r>
              <a:rPr lang="en-GB" sz="2400" b="0" i="0" noProof="0" dirty="0">
                <a:effectLst/>
                <a:latin typeface="Calibri" panose="020F0502020204030204" pitchFamily="34" charset="0"/>
              </a:rPr>
              <a:t>P1</a:t>
            </a:r>
            <a:r>
              <a:rPr lang="en-GB" sz="2400" b="0" i="1" noProof="0" dirty="0">
                <a:effectLst/>
                <a:latin typeface="Calibri" panose="020F0502020204030204" pitchFamily="34" charset="0"/>
              </a:rPr>
              <a:t>: I mean, I’m not racist but even you can’t deny it. Black people make everything scarier.</a:t>
            </a:r>
            <a:r>
              <a:rPr lang="en-GB" sz="2400" noProof="0" dirty="0">
                <a:latin typeface="SymbolMT"/>
              </a:rPr>
              <a:t> </a:t>
            </a:r>
            <a:r>
              <a:rPr lang="en-GB" sz="2400" b="0" i="1" noProof="0" dirty="0">
                <a:effectLst/>
                <a:latin typeface="Calibri" panose="020F0502020204030204" pitchFamily="34" charset="0"/>
              </a:rPr>
              <a:t>Don’t even try to deny it.</a:t>
            </a:r>
            <a:endParaRPr lang="en-GB" sz="2400" b="0" i="0" noProof="0" dirty="0">
              <a:effectLst/>
              <a:latin typeface="SymbolMT"/>
            </a:endParaRPr>
          </a:p>
          <a:p>
            <a:pPr>
              <a:buFont typeface="Arial" panose="020B0604020202020204" pitchFamily="34" charset="0"/>
              <a:buChar char="•"/>
            </a:pPr>
            <a:r>
              <a:rPr lang="en-GB" sz="2400" b="0" i="0" noProof="0" dirty="0">
                <a:effectLst/>
                <a:latin typeface="Calibri" panose="020F0502020204030204" pitchFamily="34" charset="0"/>
              </a:rPr>
              <a:t>P2: </a:t>
            </a:r>
            <a:r>
              <a:rPr lang="en-GB" sz="2400" b="0" i="1" noProof="0" dirty="0">
                <a:effectLst/>
                <a:latin typeface="Calibri" panose="020F0502020204030204" pitchFamily="34" charset="0"/>
              </a:rPr>
              <a:t>I mean, #asshats just make everything stupider. Don’t even try and deny it.</a:t>
            </a:r>
            <a:endParaRPr lang="en-GB" sz="2400" b="0" i="0" noProof="0" dirty="0">
              <a:effectLst/>
              <a:latin typeface="SymbolMT"/>
            </a:endParaRPr>
          </a:p>
          <a:p>
            <a:pPr>
              <a:buFont typeface="Arial" panose="020B0604020202020204" pitchFamily="34" charset="0"/>
              <a:buChar char="•"/>
            </a:pPr>
            <a:r>
              <a:rPr lang="en-GB" sz="2400" b="0" i="0" noProof="0" dirty="0">
                <a:effectLst/>
                <a:latin typeface="Calibri" panose="020F0502020204030204" pitchFamily="34" charset="0"/>
              </a:rPr>
              <a:t>P3: </a:t>
            </a:r>
            <a:r>
              <a:rPr lang="en-GB" sz="2400" b="0" i="1" noProof="0" dirty="0">
                <a:effectLst/>
                <a:latin typeface="Calibri" panose="020F0502020204030204" pitchFamily="34" charset="0"/>
              </a:rPr>
              <a:t>maybe you’re just a pussy...</a:t>
            </a:r>
          </a:p>
          <a:p>
            <a:pPr algn="l"/>
            <a:r>
              <a:rPr lang="en-GB" sz="2000" b="1" i="1" noProof="0" dirty="0">
                <a:effectLst/>
                <a:latin typeface="Open Sans" panose="020B0606030504020204" pitchFamily="34" charset="0"/>
              </a:rPr>
              <a:t>The Palestinians are like crocodiles; the more you give them meat, they want more</a:t>
            </a:r>
            <a:endParaRPr lang="en-GB" sz="2000" b="1" i="0" noProof="0" dirty="0">
              <a:effectLst/>
              <a:latin typeface="Open Sans" panose="020B0606030504020204" pitchFamily="34" charset="0"/>
            </a:endParaRPr>
          </a:p>
          <a:p>
            <a:pPr algn="l"/>
            <a:r>
              <a:rPr lang="en-GB" sz="2000" b="0" i="0" noProof="0" dirty="0">
                <a:solidFill>
                  <a:srgbClr val="676A6C"/>
                </a:solidFill>
                <a:effectLst/>
                <a:latin typeface="Open Sans" panose="020B0606030504020204" pitchFamily="34" charset="0"/>
              </a:rPr>
              <a:t> -</a:t>
            </a:r>
            <a:r>
              <a:rPr lang="en-GB" sz="2000" b="0" i="0" noProof="0" dirty="0">
                <a:effectLst/>
                <a:latin typeface="Open Sans" panose="020B0606030504020204" pitchFamily="34" charset="0"/>
              </a:rPr>
              <a:t>Ehud Barak, the then Prime Minister of Israel, August 28, 2000.</a:t>
            </a:r>
          </a:p>
          <a:p>
            <a:pPr algn="l"/>
            <a:r>
              <a:rPr lang="en-GB" sz="2000" b="1" i="1" noProof="0" dirty="0">
                <a:effectLst/>
                <a:latin typeface="Open Sans" panose="020B0606030504020204" pitchFamily="34" charset="0"/>
              </a:rPr>
              <a:t>Let’s Kill Jews, and let’s kill them for fun. #killjews</a:t>
            </a:r>
            <a:endParaRPr lang="en-GB" sz="2000" b="1" i="0" noProof="0" dirty="0">
              <a:effectLst/>
              <a:latin typeface="Open Sans" panose="020B0606030504020204" pitchFamily="34" charset="0"/>
            </a:endParaRPr>
          </a:p>
          <a:p>
            <a:pPr algn="l"/>
            <a:r>
              <a:rPr lang="en-GB" sz="2000" b="0" i="0" noProof="0" dirty="0">
                <a:effectLst/>
                <a:latin typeface="Open Sans" panose="020B0606030504020204" pitchFamily="34" charset="0"/>
              </a:rPr>
              <a:t>-Hamas Palestine, Twitter</a:t>
            </a:r>
          </a:p>
          <a:p>
            <a:pPr>
              <a:buFont typeface="Arial" panose="020B0604020202020204" pitchFamily="34" charset="0"/>
              <a:buChar char="•"/>
            </a:pPr>
            <a:endParaRPr lang="en-GB" sz="2400" b="0" i="0" noProof="0" dirty="0">
              <a:effectLst/>
              <a:latin typeface="SymbolMT"/>
            </a:endParaRPr>
          </a:p>
        </p:txBody>
      </p:sp>
    </p:spTree>
    <p:extLst>
      <p:ext uri="{BB962C8B-B14F-4D97-AF65-F5344CB8AC3E}">
        <p14:creationId xmlns:p14="http://schemas.microsoft.com/office/powerpoint/2010/main" val="17079692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7D82872-CF1E-83F7-EE7F-9BAD22E10F43}"/>
              </a:ext>
            </a:extLst>
          </p:cNvPr>
          <p:cNvSpPr>
            <a:spLocks noGrp="1"/>
          </p:cNvSpPr>
          <p:nvPr>
            <p:ph type="title"/>
          </p:nvPr>
        </p:nvSpPr>
        <p:spPr>
          <a:xfrm>
            <a:off x="640080" y="1243013"/>
            <a:ext cx="3855720" cy="4371974"/>
          </a:xfrm>
        </p:spPr>
        <p:txBody>
          <a:bodyPr>
            <a:normAutofit/>
          </a:bodyPr>
          <a:lstStyle/>
          <a:p>
            <a:r>
              <a:rPr lang="en-GB" sz="3600" noProof="0">
                <a:solidFill>
                  <a:schemeClr val="tx2"/>
                </a:solidFill>
              </a:rPr>
              <a:t>Hate Speech Example</a:t>
            </a:r>
          </a:p>
        </p:txBody>
      </p:sp>
      <p:sp>
        <p:nvSpPr>
          <p:cNvPr id="3" name="Content Placeholder 2">
            <a:extLst>
              <a:ext uri="{FF2B5EF4-FFF2-40B4-BE49-F238E27FC236}">
                <a16:creationId xmlns:a16="http://schemas.microsoft.com/office/drawing/2014/main" id="{DABC38E9-C77F-EF6E-E139-6EB69712D1F8}"/>
              </a:ext>
            </a:extLst>
          </p:cNvPr>
          <p:cNvSpPr>
            <a:spLocks noGrp="1"/>
          </p:cNvSpPr>
          <p:nvPr>
            <p:ph idx="1"/>
          </p:nvPr>
        </p:nvSpPr>
        <p:spPr>
          <a:xfrm>
            <a:off x="5591331" y="804672"/>
            <a:ext cx="5802093" cy="5230368"/>
          </a:xfrm>
        </p:spPr>
        <p:txBody>
          <a:bodyPr anchor="ctr">
            <a:normAutofit lnSpcReduction="10000"/>
          </a:bodyPr>
          <a:lstStyle/>
          <a:p>
            <a:pPr>
              <a:buFont typeface="Arial" panose="020B0604020202020204" pitchFamily="34" charset="0"/>
              <a:buChar char="•"/>
            </a:pPr>
            <a:r>
              <a:rPr lang="en-GB" sz="2400" b="0" i="0" noProof="0" dirty="0">
                <a:effectLst/>
              </a:rPr>
              <a:t>P1: </a:t>
            </a:r>
            <a:r>
              <a:rPr lang="en-GB" sz="2400" b="0" i="1" noProof="0" dirty="0">
                <a:effectLst/>
              </a:rPr>
              <a:t>[Video] 200 migrants try to break through Croatian border shouting “Allahu Akbar.” They also chanted, “No Croatia, Germany,” implying that their intended final destination was a more generous welfare state.</a:t>
            </a:r>
          </a:p>
          <a:p>
            <a:pPr>
              <a:buFont typeface="Arial" panose="020B0604020202020204" pitchFamily="34" charset="0"/>
              <a:buChar char="•"/>
            </a:pPr>
            <a:endParaRPr lang="en-GB" sz="2400" i="1" noProof="0" dirty="0"/>
          </a:p>
          <a:p>
            <a:r>
              <a:rPr lang="en-GB" sz="2400" b="0" i="0" noProof="0" dirty="0">
                <a:effectLst/>
              </a:rPr>
              <a:t>British </a:t>
            </a:r>
            <a:r>
              <a:rPr lang="en-GB" sz="2400" noProof="0" dirty="0"/>
              <a:t>Chinese received </a:t>
            </a:r>
            <a:r>
              <a:rPr lang="en-GB" sz="2400" b="0" i="0" noProof="0" dirty="0">
                <a:effectLst/>
              </a:rPr>
              <a:t>hate messages during COVID</a:t>
            </a:r>
          </a:p>
          <a:p>
            <a:pPr lvl="1"/>
            <a:r>
              <a:rPr lang="en-GB" b="0" i="0" noProof="0" dirty="0">
                <a:effectLst/>
              </a:rPr>
              <a:t>Eating bats /dogs</a:t>
            </a:r>
          </a:p>
          <a:p>
            <a:r>
              <a:rPr lang="en-GB" sz="2400" b="0" i="0" noProof="0" dirty="0">
                <a:effectLst/>
              </a:rPr>
              <a:t>Through social media / personally</a:t>
            </a:r>
          </a:p>
          <a:p>
            <a:r>
              <a:rPr lang="en-GB" sz="2400" noProof="0" dirty="0"/>
              <a:t>Immigration – ‘send them back’</a:t>
            </a:r>
          </a:p>
          <a:p>
            <a:pPr lvl="1"/>
            <a:r>
              <a:rPr lang="en-GB" b="0" i="0" noProof="0" dirty="0">
                <a:effectLst/>
              </a:rPr>
              <a:t>Taking our jobs/homes/doctors and schools</a:t>
            </a:r>
          </a:p>
          <a:p>
            <a:pPr marL="0" indent="0">
              <a:buNone/>
            </a:pPr>
            <a:endParaRPr lang="en-GB" sz="2400" b="0" i="0" noProof="0" dirty="0">
              <a:effectLst/>
            </a:endParaRPr>
          </a:p>
          <a:p>
            <a:pPr>
              <a:buFont typeface="Arial" panose="020B0604020202020204" pitchFamily="34" charset="0"/>
              <a:buChar char="•"/>
            </a:pPr>
            <a:endParaRPr lang="en-GB" sz="1800" b="0" i="0" noProof="0" dirty="0">
              <a:solidFill>
                <a:schemeClr val="tx2"/>
              </a:solidFill>
              <a:effectLst/>
              <a:latin typeface="SymbolMT"/>
            </a:endParaRPr>
          </a:p>
        </p:txBody>
      </p:sp>
    </p:spTree>
    <p:extLst>
      <p:ext uri="{BB962C8B-B14F-4D97-AF65-F5344CB8AC3E}">
        <p14:creationId xmlns:p14="http://schemas.microsoft.com/office/powerpoint/2010/main" val="1819648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86D3E1F7-B695-A2A5-F4F0-82A5BC84018D}"/>
              </a:ext>
            </a:extLst>
          </p:cNvPr>
          <p:cNvSpPr>
            <a:spLocks noGrp="1"/>
          </p:cNvSpPr>
          <p:nvPr>
            <p:ph type="title"/>
          </p:nvPr>
        </p:nvSpPr>
        <p:spPr>
          <a:xfrm>
            <a:off x="1282963" y="1238080"/>
            <a:ext cx="9849751" cy="1349671"/>
          </a:xfrm>
        </p:spPr>
        <p:txBody>
          <a:bodyPr anchor="b">
            <a:normAutofit/>
          </a:bodyPr>
          <a:lstStyle/>
          <a:p>
            <a:r>
              <a:rPr lang="en-GB" sz="5400" noProof="0" dirty="0"/>
              <a:t>Discussion</a:t>
            </a:r>
          </a:p>
        </p:txBody>
      </p:sp>
      <p:sp>
        <p:nvSpPr>
          <p:cNvPr id="3" name="Content Placeholder 2">
            <a:extLst>
              <a:ext uri="{FF2B5EF4-FFF2-40B4-BE49-F238E27FC236}">
                <a16:creationId xmlns:a16="http://schemas.microsoft.com/office/drawing/2014/main" id="{9B277B9E-1447-6F4D-3D53-2D53F15EE7DE}"/>
              </a:ext>
            </a:extLst>
          </p:cNvPr>
          <p:cNvSpPr>
            <a:spLocks noGrp="1"/>
          </p:cNvSpPr>
          <p:nvPr>
            <p:ph idx="1"/>
          </p:nvPr>
        </p:nvSpPr>
        <p:spPr>
          <a:xfrm>
            <a:off x="1289304" y="2902913"/>
            <a:ext cx="9849751" cy="3032168"/>
          </a:xfrm>
        </p:spPr>
        <p:txBody>
          <a:bodyPr anchor="ctr">
            <a:normAutofit/>
          </a:bodyPr>
          <a:lstStyle/>
          <a:p>
            <a:r>
              <a:rPr lang="en-GB" noProof="0" dirty="0"/>
              <a:t>What is being “done” by the lack of focus on white crime?</a:t>
            </a:r>
          </a:p>
          <a:p>
            <a:endParaRPr lang="en-GB" noProof="0" dirty="0"/>
          </a:p>
          <a:p>
            <a:r>
              <a:rPr lang="en-GB" noProof="0" dirty="0"/>
              <a:t>What is being “done” by the comparisons between white people of lower status and “black peoples work”</a:t>
            </a:r>
          </a:p>
        </p:txBody>
      </p:sp>
    </p:spTree>
    <p:extLst>
      <p:ext uri="{BB962C8B-B14F-4D97-AF65-F5344CB8AC3E}">
        <p14:creationId xmlns:p14="http://schemas.microsoft.com/office/powerpoint/2010/main" val="19648518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E6B65DDC-B4AC-9D52-94AB-67073F2B5A4F}"/>
              </a:ext>
            </a:extLst>
          </p:cNvPr>
          <p:cNvSpPr>
            <a:spLocks noGrp="1"/>
          </p:cNvSpPr>
          <p:nvPr>
            <p:ph type="title"/>
          </p:nvPr>
        </p:nvSpPr>
        <p:spPr>
          <a:xfrm>
            <a:off x="808638" y="386930"/>
            <a:ext cx="9236700" cy="1188950"/>
          </a:xfrm>
        </p:spPr>
        <p:txBody>
          <a:bodyPr anchor="b">
            <a:normAutofit/>
          </a:bodyPr>
          <a:lstStyle/>
          <a:p>
            <a:r>
              <a:rPr lang="en-GB" sz="5400" noProof="0" dirty="0"/>
              <a:t>Whiteness and Crime</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 name="Content Placeholder 2">
            <a:extLst>
              <a:ext uri="{FF2B5EF4-FFF2-40B4-BE49-F238E27FC236}">
                <a16:creationId xmlns:a16="http://schemas.microsoft.com/office/drawing/2014/main" id="{F305D756-7887-2F83-22F9-3208D198E900}"/>
              </a:ext>
            </a:extLst>
          </p:cNvPr>
          <p:cNvSpPr>
            <a:spLocks noGrp="1"/>
          </p:cNvSpPr>
          <p:nvPr>
            <p:ph idx="1"/>
          </p:nvPr>
        </p:nvSpPr>
        <p:spPr>
          <a:xfrm>
            <a:off x="271849" y="2397211"/>
            <a:ext cx="10906897" cy="3830594"/>
          </a:xfrm>
        </p:spPr>
        <p:txBody>
          <a:bodyPr anchor="ctr">
            <a:normAutofit fontScale="92500" lnSpcReduction="10000"/>
          </a:bodyPr>
          <a:lstStyle/>
          <a:p>
            <a:r>
              <a:rPr lang="en-GB" sz="2000" b="0" i="0" u="none" strike="noStrike" baseline="0" noProof="0" dirty="0"/>
              <a:t>It is remarkable how white ethnicity and class retain their anonymity in discussions of ethnicity and crime—especially as self-report studies suggest that ‘whites’ disproportionately offend compared to other ethnic groups and obviously commit the vast bulk of crimes. After all, 85 per cent of offences involving children and young people were committed by those who classify their ethnicity as white, and 92 per cent of black young people and children are not subject to disposals in the youth justice system (House of Commons Home Affairs Committee, 2007).</a:t>
            </a:r>
          </a:p>
          <a:p>
            <a:endParaRPr lang="en-GB" sz="2000" noProof="0" dirty="0"/>
          </a:p>
          <a:p>
            <a:r>
              <a:rPr lang="en-GB" sz="2000" b="0" i="0" u="none" strike="noStrike" baseline="0" noProof="0" dirty="0"/>
              <a:t>In a sense these sorts of cultural, criminological and class issues make it all the more puzzling why white ethnicity has remained unaddressed in discussions of ethnicity, race and crime. The key problem seems to be a general difficulty in social science in conceiving whiteness or white ethnicity other than in terms of privilege, power and superiority over </a:t>
            </a:r>
            <a:r>
              <a:rPr lang="en-GB" sz="2000" b="0" i="1" u="none" strike="noStrike" baseline="0" noProof="0" dirty="0"/>
              <a:t>other </a:t>
            </a:r>
            <a:r>
              <a:rPr lang="en-GB" sz="2000" b="0" i="0" u="none" strike="noStrike" baseline="0" noProof="0" dirty="0"/>
              <a:t>ethnicities. Whiteness as an ethnicity appears as an empty signifier devoid of content or meaning </a:t>
            </a:r>
            <a:r>
              <a:rPr lang="en-GB" sz="2000" b="0" i="1" u="none" strike="noStrike" baseline="0" noProof="0" dirty="0"/>
              <a:t>except </a:t>
            </a:r>
            <a:r>
              <a:rPr lang="en-GB" sz="2000" b="0" i="0" u="none" strike="noStrike" baseline="0" noProof="0" dirty="0"/>
              <a:t>insofar as it racializes </a:t>
            </a:r>
            <a:r>
              <a:rPr lang="en-GB" sz="2000" b="0" i="1" u="none" strike="noStrike" baseline="0" noProof="0" dirty="0"/>
              <a:t>other </a:t>
            </a:r>
            <a:r>
              <a:rPr lang="en-GB" sz="2000" b="0" i="0" u="none" strike="noStrike" baseline="0" noProof="0" dirty="0"/>
              <a:t>‘visible minorities’.</a:t>
            </a:r>
          </a:p>
          <a:p>
            <a:endParaRPr lang="en-GB" sz="1500" noProof="0" dirty="0"/>
          </a:p>
          <a:p>
            <a:r>
              <a:rPr lang="en-GB" sz="1400" b="0" i="0" noProof="0" dirty="0">
                <a:effectLst/>
              </a:rPr>
              <a:t>Webster, C. (2008) 'Marginalized white ethnicity, race and crime', </a:t>
            </a:r>
            <a:r>
              <a:rPr lang="en-GB" sz="1400" b="0" i="1" noProof="0" dirty="0">
                <a:effectLst/>
              </a:rPr>
              <a:t>Theoretical Criminology</a:t>
            </a:r>
            <a:r>
              <a:rPr lang="en-GB" sz="1400" b="0" i="0" noProof="0" dirty="0">
                <a:effectLst/>
              </a:rPr>
              <a:t>, 12(3), pp. 293 - 312.</a:t>
            </a:r>
            <a:endParaRPr lang="en-GB" sz="1400" noProof="0" dirty="0"/>
          </a:p>
        </p:txBody>
      </p:sp>
    </p:spTree>
    <p:extLst>
      <p:ext uri="{BB962C8B-B14F-4D97-AF65-F5344CB8AC3E}">
        <p14:creationId xmlns:p14="http://schemas.microsoft.com/office/powerpoint/2010/main" val="34430888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C9414F6D-FF5B-B6E7-C878-AEE54AD9D66E}"/>
              </a:ext>
            </a:extLst>
          </p:cNvPr>
          <p:cNvSpPr>
            <a:spLocks noGrp="1"/>
          </p:cNvSpPr>
          <p:nvPr>
            <p:ph type="title"/>
          </p:nvPr>
        </p:nvSpPr>
        <p:spPr>
          <a:xfrm>
            <a:off x="1006900" y="1188637"/>
            <a:ext cx="3141430" cy="4480726"/>
          </a:xfrm>
        </p:spPr>
        <p:txBody>
          <a:bodyPr>
            <a:normAutofit/>
          </a:bodyPr>
          <a:lstStyle/>
          <a:p>
            <a:pPr algn="r"/>
            <a:r>
              <a:rPr lang="en-GB" sz="4100" noProof="0" dirty="0"/>
              <a:t>Policing and Race: Stephen Lawrence and the Macpherson Report</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3941540-2FDE-5DAD-91ED-7B580DB57FE0}"/>
              </a:ext>
            </a:extLst>
          </p:cNvPr>
          <p:cNvSpPr>
            <a:spLocks noGrp="1"/>
          </p:cNvSpPr>
          <p:nvPr>
            <p:ph idx="1"/>
          </p:nvPr>
        </p:nvSpPr>
        <p:spPr>
          <a:xfrm>
            <a:off x="4786189" y="790832"/>
            <a:ext cx="6590262" cy="5272217"/>
          </a:xfrm>
        </p:spPr>
        <p:txBody>
          <a:bodyPr anchor="ctr">
            <a:normAutofit/>
          </a:bodyPr>
          <a:lstStyle/>
          <a:p>
            <a:r>
              <a:rPr lang="en-GB" sz="1800" b="0" i="0" noProof="0" dirty="0">
                <a:effectLst/>
                <a:latin typeface="Verdana" panose="020B0604030504040204" pitchFamily="34" charset="0"/>
              </a:rPr>
              <a:t>“Stephen Lawrence was murdered on 22 April 1993 in an unprovoked racist knife attack in Eltham, South London. The Inquiry into his murder led by the late Sir William Macpherson uncovered major failings in the police investigation and in the way Stephen Lawrence’s family and Duwayne Brooks were treated.”</a:t>
            </a:r>
          </a:p>
          <a:p>
            <a:endParaRPr lang="en-GB" sz="1800" noProof="0" dirty="0">
              <a:latin typeface="Verdana" panose="020B0604030504040204" pitchFamily="34" charset="0"/>
            </a:endParaRPr>
          </a:p>
          <a:p>
            <a:r>
              <a:rPr lang="en-GB" sz="1800" b="0" i="0" noProof="0" dirty="0">
                <a:effectLst/>
                <a:latin typeface="Verdana" panose="020B0604030504040204" pitchFamily="34" charset="0"/>
              </a:rPr>
              <a:t>“Adults from Black and mixed ethnic backgrounds are less likely to have confidence in the police than adults from White or Asian backgrounds, and the confidence gap has widened over the last few years. 67% of White adults say they believe the police will treat them fairly compared to 56% of Black adults.”</a:t>
            </a:r>
          </a:p>
          <a:p>
            <a:endParaRPr lang="en-GB" sz="1100" noProof="0" dirty="0">
              <a:latin typeface="Verdana" panose="020B0604030504040204" pitchFamily="34" charset="0"/>
            </a:endParaRPr>
          </a:p>
        </p:txBody>
      </p:sp>
    </p:spTree>
    <p:extLst>
      <p:ext uri="{BB962C8B-B14F-4D97-AF65-F5344CB8AC3E}">
        <p14:creationId xmlns:p14="http://schemas.microsoft.com/office/powerpoint/2010/main" val="41089092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C0777B1-9BD9-71C1-6108-43C8E50227AB}"/>
              </a:ext>
            </a:extLst>
          </p:cNvPr>
          <p:cNvSpPr>
            <a:spLocks noGrp="1"/>
          </p:cNvSpPr>
          <p:nvPr>
            <p:ph type="title"/>
          </p:nvPr>
        </p:nvSpPr>
        <p:spPr>
          <a:xfrm>
            <a:off x="1282963" y="1238081"/>
            <a:ext cx="9849751" cy="887282"/>
          </a:xfrm>
        </p:spPr>
        <p:txBody>
          <a:bodyPr anchor="b">
            <a:normAutofit/>
          </a:bodyPr>
          <a:lstStyle/>
          <a:p>
            <a:r>
              <a:rPr lang="en-GB" sz="5400" noProof="0" dirty="0"/>
              <a:t>Whiteness and Crime</a:t>
            </a:r>
          </a:p>
        </p:txBody>
      </p:sp>
      <p:sp>
        <p:nvSpPr>
          <p:cNvPr id="3" name="Content Placeholder 2">
            <a:extLst>
              <a:ext uri="{FF2B5EF4-FFF2-40B4-BE49-F238E27FC236}">
                <a16:creationId xmlns:a16="http://schemas.microsoft.com/office/drawing/2014/main" id="{FBDEAF0D-21EA-2D55-56FF-DD7B70F29713}"/>
              </a:ext>
            </a:extLst>
          </p:cNvPr>
          <p:cNvSpPr>
            <a:spLocks noGrp="1"/>
          </p:cNvSpPr>
          <p:nvPr>
            <p:ph idx="1"/>
          </p:nvPr>
        </p:nvSpPr>
        <p:spPr>
          <a:xfrm>
            <a:off x="914400" y="2232454"/>
            <a:ext cx="10536195" cy="3896497"/>
          </a:xfrm>
        </p:spPr>
        <p:txBody>
          <a:bodyPr anchor="ctr">
            <a:normAutofit fontScale="92500"/>
          </a:bodyPr>
          <a:lstStyle/>
          <a:p>
            <a:r>
              <a:rPr lang="en-GB" sz="2400" b="0" i="0" u="none" strike="noStrike" baseline="0" noProof="0" dirty="0">
                <a:latin typeface="Sabon-Roman"/>
              </a:rPr>
              <a:t>As in Britain, where relatively recently ‘Paddy-bashing’ was only ever a stone’s throw from ‘P*ki-bashing’, so in the United States, nativist folk wisdom held that ‘an Irishman was a “n****r”, inside out’ (Roediger, 2007: 133). Despite sharing neighbourhoods, poverty, criminalization and common experiences of racism with blacks, this denial of their ‘whiteness’ only resulted in their insisting all the more on their own whiteness and on white supremacy in opposition to blacks. The key was gaining better work, winning acceptance and political rights. ‘White n****</a:t>
            </a:r>
            <a:r>
              <a:rPr lang="en-GB" sz="2400" b="0" i="0" u="none" strike="noStrike" baseline="0" noProof="0" dirty="0" err="1">
                <a:latin typeface="Sabon-Roman"/>
              </a:rPr>
              <a:t>rs’</a:t>
            </a:r>
            <a:r>
              <a:rPr lang="en-GB" sz="2400" b="0" i="0" u="none" strike="noStrike" baseline="0" noProof="0" dirty="0">
                <a:latin typeface="Sabon-Roman"/>
              </a:rPr>
              <a:t> were white workers in arduous, unskilled manual work or subservient positions, and in part Irish-American whiteness took shape attempting to sever any racial connections to blacks and ‘n****r work’, i.e. the burden of doing unskilled work (Roediger, 2007).</a:t>
            </a:r>
          </a:p>
          <a:p>
            <a:endParaRPr lang="en-GB" sz="1700" noProof="0" dirty="0">
              <a:latin typeface="Sabon-Roman"/>
            </a:endParaRPr>
          </a:p>
          <a:p>
            <a:r>
              <a:rPr lang="en-GB" sz="1700" b="0" i="0" noProof="0" dirty="0">
                <a:effectLst/>
                <a:latin typeface="avenir-regular-class"/>
              </a:rPr>
              <a:t>Webster, C. (2008) 'Marginalized white ethnicity, race and crime', </a:t>
            </a:r>
            <a:r>
              <a:rPr lang="en-GB" sz="1700" b="0" i="1" noProof="0" dirty="0">
                <a:effectLst/>
                <a:latin typeface="avenir-regular-class"/>
              </a:rPr>
              <a:t>Theoretical Criminology</a:t>
            </a:r>
            <a:r>
              <a:rPr lang="en-GB" sz="1700" b="0" i="0" noProof="0" dirty="0">
                <a:effectLst/>
                <a:latin typeface="avenir-regular-class"/>
              </a:rPr>
              <a:t>, 12(3), pp. 293 - 312.</a:t>
            </a:r>
            <a:endParaRPr lang="en-GB" sz="1700" noProof="0" dirty="0"/>
          </a:p>
        </p:txBody>
      </p:sp>
    </p:spTree>
    <p:extLst>
      <p:ext uri="{BB962C8B-B14F-4D97-AF65-F5344CB8AC3E}">
        <p14:creationId xmlns:p14="http://schemas.microsoft.com/office/powerpoint/2010/main" val="34492495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0960-C9F7-1804-A77E-105225AAE954}"/>
              </a:ext>
            </a:extLst>
          </p:cNvPr>
          <p:cNvSpPr>
            <a:spLocks noGrp="1"/>
          </p:cNvSpPr>
          <p:nvPr>
            <p:ph type="title"/>
          </p:nvPr>
        </p:nvSpPr>
        <p:spPr>
          <a:xfrm>
            <a:off x="6248400" y="1065749"/>
            <a:ext cx="5105400" cy="4726502"/>
          </a:xfrm>
        </p:spPr>
        <p:txBody>
          <a:bodyPr>
            <a:normAutofit/>
          </a:bodyPr>
          <a:lstStyle/>
          <a:p>
            <a:r>
              <a:rPr lang="en-GB" noProof="0" dirty="0"/>
              <a:t>Any Questions?</a:t>
            </a:r>
          </a:p>
        </p:txBody>
      </p:sp>
      <p:sp>
        <p:nvSpPr>
          <p:cNvPr id="3" name="Content Placeholder 2">
            <a:extLst>
              <a:ext uri="{FF2B5EF4-FFF2-40B4-BE49-F238E27FC236}">
                <a16:creationId xmlns:a16="http://schemas.microsoft.com/office/drawing/2014/main" id="{43F8D9E2-9E01-6CBB-EB79-2BFBCA02CDAC}"/>
              </a:ext>
            </a:extLst>
          </p:cNvPr>
          <p:cNvSpPr>
            <a:spLocks noGrp="1"/>
          </p:cNvSpPr>
          <p:nvPr>
            <p:ph idx="1"/>
          </p:nvPr>
        </p:nvSpPr>
        <p:spPr>
          <a:xfrm>
            <a:off x="838200" y="713313"/>
            <a:ext cx="3815778" cy="5431376"/>
          </a:xfrm>
        </p:spPr>
        <p:txBody>
          <a:bodyPr anchor="ctr">
            <a:normAutofit/>
          </a:bodyPr>
          <a:lstStyle/>
          <a:p>
            <a:r>
              <a:rPr lang="en-GB" noProof="0" dirty="0"/>
              <a:t>About todays content?</a:t>
            </a:r>
          </a:p>
          <a:p>
            <a:endParaRPr lang="en-GB" noProof="0" dirty="0"/>
          </a:p>
          <a:p>
            <a:r>
              <a:rPr lang="en-GB" noProof="0" dirty="0"/>
              <a:t>About the assignment?</a:t>
            </a:r>
          </a:p>
          <a:p>
            <a:endParaRPr lang="en-GB" noProof="0" dirty="0"/>
          </a:p>
          <a:p>
            <a:r>
              <a:rPr lang="en-GB" noProof="0" dirty="0"/>
              <a:t>About anything else?</a:t>
            </a:r>
          </a:p>
        </p:txBody>
      </p:sp>
    </p:spTree>
    <p:extLst>
      <p:ext uri="{BB962C8B-B14F-4D97-AF65-F5344CB8AC3E}">
        <p14:creationId xmlns:p14="http://schemas.microsoft.com/office/powerpoint/2010/main" val="17775291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B71B9-C014-C913-F500-F818BAADF56F}"/>
              </a:ext>
            </a:extLst>
          </p:cNvPr>
          <p:cNvSpPr>
            <a:spLocks noGrp="1"/>
          </p:cNvSpPr>
          <p:nvPr>
            <p:ph type="title"/>
          </p:nvPr>
        </p:nvSpPr>
        <p:spPr>
          <a:xfrm>
            <a:off x="1153618" y="1239927"/>
            <a:ext cx="4008586" cy="4680583"/>
          </a:xfrm>
        </p:spPr>
        <p:txBody>
          <a:bodyPr anchor="ctr">
            <a:normAutofit/>
          </a:bodyPr>
          <a:lstStyle/>
          <a:p>
            <a:r>
              <a:rPr lang="en-GB" sz="5200" noProof="0" dirty="0"/>
              <a:t>References</a:t>
            </a:r>
          </a:p>
        </p:txBody>
      </p:sp>
      <p:sp>
        <p:nvSpPr>
          <p:cNvPr id="25" name="Content Placeholder 2">
            <a:extLst>
              <a:ext uri="{FF2B5EF4-FFF2-40B4-BE49-F238E27FC236}">
                <a16:creationId xmlns:a16="http://schemas.microsoft.com/office/drawing/2014/main" id="{68DDDF89-A9C8-8C01-4068-5032D06E4080}"/>
              </a:ext>
            </a:extLst>
          </p:cNvPr>
          <p:cNvSpPr>
            <a:spLocks noGrp="1"/>
          </p:cNvSpPr>
          <p:nvPr>
            <p:ph idx="1"/>
          </p:nvPr>
        </p:nvSpPr>
        <p:spPr>
          <a:xfrm>
            <a:off x="4507344" y="748145"/>
            <a:ext cx="7019637" cy="5478088"/>
          </a:xfrm>
        </p:spPr>
        <p:txBody>
          <a:bodyPr anchor="ctr">
            <a:normAutofit fontScale="92500" lnSpcReduction="10000"/>
          </a:bodyPr>
          <a:lstStyle/>
          <a:p>
            <a:r>
              <a:rPr lang="en-GB" sz="1200" b="0" i="0" noProof="0" dirty="0">
                <a:effectLst/>
                <a:latin typeface="avenir-regular-class"/>
              </a:rPr>
              <a:t>Butler, J. (1997) </a:t>
            </a:r>
            <a:r>
              <a:rPr lang="en-GB" sz="1200" b="0" i="1" noProof="0" dirty="0">
                <a:effectLst/>
                <a:latin typeface="avenir-regular-class"/>
              </a:rPr>
              <a:t>Excitable Speech: A Politics of the Performative</a:t>
            </a:r>
            <a:r>
              <a:rPr lang="en-GB" sz="1200" b="0" i="0" noProof="0" dirty="0">
                <a:effectLst/>
                <a:latin typeface="avenir-regular-class"/>
              </a:rPr>
              <a:t>. New York: Routledge. </a:t>
            </a:r>
            <a:endParaRPr lang="en-GB" sz="1200" noProof="0" dirty="0"/>
          </a:p>
          <a:p>
            <a:r>
              <a:rPr lang="en-GB" sz="1200" b="0" i="0" noProof="0" dirty="0">
                <a:effectLst/>
                <a:latin typeface="avenir-regular-class"/>
              </a:rPr>
              <a:t>Cleland, J. &amp; Cashmore, E. (2016) 'Football fans’ views of racism in British football', </a:t>
            </a:r>
            <a:r>
              <a:rPr lang="en-GB" sz="1200" b="0" i="1" noProof="0" dirty="0">
                <a:effectLst/>
                <a:latin typeface="avenir-regular-class"/>
              </a:rPr>
              <a:t>International Review for the Sociology of Sport</a:t>
            </a:r>
            <a:r>
              <a:rPr lang="en-GB" sz="1200" b="0" i="0" noProof="0" dirty="0">
                <a:effectLst/>
                <a:latin typeface="avenir-regular-class"/>
              </a:rPr>
              <a:t>, 51(1), pp. 27 - 43.</a:t>
            </a:r>
            <a:endParaRPr lang="en-GB" sz="1200" noProof="0" dirty="0"/>
          </a:p>
          <a:p>
            <a:r>
              <a:rPr lang="en-GB" sz="1200" b="0" i="1" noProof="0" dirty="0">
                <a:effectLst/>
                <a:latin typeface="avenir-regular-class"/>
              </a:rPr>
              <a:t>Equality Act 2010, c.15</a:t>
            </a:r>
            <a:r>
              <a:rPr lang="en-GB" sz="1200" b="0" i="0" noProof="0" dirty="0">
                <a:effectLst/>
                <a:latin typeface="avenir-regular-class"/>
              </a:rPr>
              <a:t> . Available at: https://www.legislation.gov.uk/ukpga/2010/15/part/2/chapter/2/crossheading/discrimination (Accessed: 30/10/2022).</a:t>
            </a:r>
            <a:endParaRPr lang="en-GB" sz="1200" noProof="0" dirty="0"/>
          </a:p>
          <a:p>
            <a:r>
              <a:rPr lang="en-GB" sz="1200" noProof="0" dirty="0" err="1"/>
              <a:t>Grosfoguel</a:t>
            </a:r>
            <a:r>
              <a:rPr lang="en-GB" sz="1200" noProof="0" dirty="0"/>
              <a:t>, R. (2016) 'What is Racism?', Journal of World-Systems Research, 22(1), pp.9 - 15.</a:t>
            </a:r>
          </a:p>
          <a:p>
            <a:r>
              <a:rPr lang="en-GB" sz="1200" b="0" i="0" noProof="0" dirty="0">
                <a:effectLst/>
                <a:latin typeface="avenir-regular-class"/>
              </a:rPr>
              <a:t>Home Office (2019) </a:t>
            </a:r>
            <a:r>
              <a:rPr lang="en-GB" sz="1200" b="0" i="1" noProof="0" dirty="0">
                <a:effectLst/>
                <a:latin typeface="avenir-regular-class"/>
              </a:rPr>
              <a:t>Special #knifefree chicken boxes launched across the country</a:t>
            </a:r>
            <a:r>
              <a:rPr lang="en-GB" sz="1200" b="0" i="0" noProof="0" dirty="0">
                <a:effectLst/>
                <a:latin typeface="avenir-regular-class"/>
              </a:rPr>
              <a:t>. London: Available at: https://www.gov.uk/government/news/special-knifefree-chicken-boxes-launched-across-the-country (Accessed: 30/10/2022).</a:t>
            </a:r>
            <a:endParaRPr lang="en-GB" sz="1200" noProof="0" dirty="0"/>
          </a:p>
          <a:p>
            <a:r>
              <a:rPr lang="en-GB" sz="1200" b="0" i="0" noProof="0" dirty="0">
                <a:effectLst/>
                <a:latin typeface="avenir-regular-class"/>
              </a:rPr>
              <a:t>Home Office (2021) </a:t>
            </a:r>
            <a:r>
              <a:rPr lang="en-GB" sz="1200" b="0" i="1" noProof="0" dirty="0">
                <a:effectLst/>
                <a:latin typeface="avenir-regular-class"/>
              </a:rPr>
              <a:t>Hate crime, England and Wales, 2020 to 2021</a:t>
            </a:r>
            <a:r>
              <a:rPr lang="en-GB" sz="1200" b="0" i="0" noProof="0" dirty="0">
                <a:effectLst/>
                <a:latin typeface="avenir-regular-class"/>
              </a:rPr>
              <a:t>. London: Available at: https://www.gov.uk/government/statistics/hate-crime-england-and-wales-2020-to-2021/hate-crime-england-and-wales-2020-to-2021 (Accessed: 30/10/2022).</a:t>
            </a:r>
            <a:endParaRPr lang="en-GB" sz="1200" noProof="0" dirty="0"/>
          </a:p>
          <a:p>
            <a:r>
              <a:rPr lang="en-GB" sz="1200" b="0" i="0" noProof="0" dirty="0">
                <a:effectLst/>
              </a:rPr>
              <a:t>Home Office (2022) </a:t>
            </a:r>
            <a:r>
              <a:rPr lang="en-GB" sz="1200" b="0" i="1" noProof="0" dirty="0">
                <a:effectLst/>
              </a:rPr>
              <a:t>Ethnicity Facts and Figures</a:t>
            </a:r>
            <a:r>
              <a:rPr lang="en-GB" sz="1200" b="0" i="0" noProof="0" dirty="0">
                <a:effectLst/>
              </a:rPr>
              <a:t>. London: Available at: https://www.ethnicity-facts-figures.service.gov.uk/crime-justice-and-the-law/policing/number-of-arrests/latest (Accessed: 30/10/2022).</a:t>
            </a:r>
            <a:endParaRPr lang="en-GB" sz="1200" noProof="0" dirty="0"/>
          </a:p>
          <a:p>
            <a:r>
              <a:rPr lang="en-GB" sz="1200" b="0" i="0" noProof="0" dirty="0">
                <a:effectLst/>
                <a:latin typeface="avenir-regular-class"/>
              </a:rPr>
              <a:t>Ministry of Justice (2021) </a:t>
            </a:r>
            <a:r>
              <a:rPr lang="en-GB" sz="1200" b="0" i="1" noProof="0" dirty="0">
                <a:effectLst/>
                <a:latin typeface="avenir-regular-class"/>
              </a:rPr>
              <a:t>Ethnicity and the Criminal Justice System, 2020</a:t>
            </a:r>
            <a:r>
              <a:rPr lang="en-GB" sz="1200" b="0" i="0" noProof="0" dirty="0">
                <a:effectLst/>
                <a:latin typeface="avenir-regular-class"/>
              </a:rPr>
              <a:t>. London. Available at: https://www.gov.uk/government/statistics/ethnicity-and-the-criminal-justice-system-statistics-2020/ethnicity-and-the-criminal-justice-system-2020 (Accessed: 30/10/2022).</a:t>
            </a:r>
          </a:p>
          <a:p>
            <a:r>
              <a:rPr lang="en-GB" sz="1200" b="0" i="1" noProof="0" dirty="0">
                <a:effectLst/>
                <a:latin typeface="avenir-regular-class"/>
              </a:rPr>
              <a:t>Race Relations Act 1965, c73</a:t>
            </a:r>
            <a:r>
              <a:rPr lang="en-GB" sz="1200" b="0" i="0" noProof="0" dirty="0">
                <a:effectLst/>
                <a:latin typeface="avenir-regular-class"/>
              </a:rPr>
              <a:t>. Available at: https://www.parliament.uk/about/living-heritage/transformingsociety/private-lives/relationships/collections1/race-relations-act-1965/race-relations-act-1965/#:~:text=The%20Act%20banned%20racial%20discrimination,later%20on%208%20December%201965. (Accessed: 30/10/2022).</a:t>
            </a:r>
          </a:p>
          <a:p>
            <a:r>
              <a:rPr lang="en-GB" sz="1200" b="0" i="0" noProof="0" dirty="0">
                <a:effectLst/>
                <a:latin typeface="avenir-regular-class"/>
              </a:rPr>
              <a:t>UK Parliament (2021) </a:t>
            </a:r>
            <a:r>
              <a:rPr lang="en-GB" sz="1200" b="0" i="1" noProof="0" dirty="0">
                <a:effectLst/>
                <a:latin typeface="avenir-regular-class"/>
              </a:rPr>
              <a:t>The Macpherson Report: Twenty-two years on</a:t>
            </a:r>
            <a:r>
              <a:rPr lang="en-GB" sz="1200" b="0" i="0" noProof="0" dirty="0">
                <a:effectLst/>
                <a:latin typeface="avenir-regular-class"/>
              </a:rPr>
              <a:t>. London: Available at: https://publications.parliament.uk/pa/cm5802/cmselect/cmhaff/139/13903.htm#:~:text=The%20Macpherson%20report%20found%20that,both%20individual%20and%20institutional%20level. (Accessed: 30/10/2022).</a:t>
            </a:r>
          </a:p>
          <a:p>
            <a:r>
              <a:rPr lang="en-GB" sz="1200" b="0" i="0" noProof="0" dirty="0">
                <a:effectLst/>
              </a:rPr>
              <a:t>Webster, C. (2008) 'Marginalized white ethnicity, race and crime', </a:t>
            </a:r>
            <a:r>
              <a:rPr lang="en-GB" sz="1200" b="0" i="1" noProof="0" dirty="0">
                <a:effectLst/>
              </a:rPr>
              <a:t>Theoretical Criminology</a:t>
            </a:r>
            <a:r>
              <a:rPr lang="en-GB" sz="1200" b="0" i="0" noProof="0" dirty="0">
                <a:effectLst/>
              </a:rPr>
              <a:t>, 12(3), pp. 293 - 312.</a:t>
            </a:r>
          </a:p>
          <a:p>
            <a:r>
              <a:rPr lang="en-GB" sz="1200" b="0" i="0" noProof="0" dirty="0">
                <a:effectLst/>
                <a:latin typeface="Calibri" panose="020F0502020204030204" pitchFamily="34" charset="0"/>
              </a:rPr>
              <a:t>Wood, R. (2010) 'UK: the reality behind the ‘knife crime’ debate', Race and Class, 52(2), pp. 97 - 103.</a:t>
            </a:r>
            <a:endParaRPr lang="en-GB" sz="1200" noProof="0" dirty="0"/>
          </a:p>
        </p:txBody>
      </p:sp>
    </p:spTree>
    <p:extLst>
      <p:ext uri="{BB962C8B-B14F-4D97-AF65-F5344CB8AC3E}">
        <p14:creationId xmlns:p14="http://schemas.microsoft.com/office/powerpoint/2010/main" val="2716734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5034</Words>
  <Application>Microsoft Office PowerPoint</Application>
  <PresentationFormat>Widescreen</PresentationFormat>
  <Paragraphs>312</Paragraphs>
  <Slides>55</Slides>
  <Notes>26</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55</vt:i4>
      </vt:variant>
    </vt:vector>
  </HeadingPairs>
  <TitlesOfParts>
    <vt:vector size="71" baseType="lpstr">
      <vt:lpstr>avenir-regular-class</vt:lpstr>
      <vt:lpstr>GDS Transport</vt:lpstr>
      <vt:lpstr>GH Guardian Headline</vt:lpstr>
      <vt:lpstr>inherit</vt:lpstr>
      <vt:lpstr>Muli</vt:lpstr>
      <vt:lpstr>ReithSans</vt:lpstr>
      <vt:lpstr>Sabon-Roman</vt:lpstr>
      <vt:lpstr>SymbolMT</vt:lpstr>
      <vt:lpstr>arial</vt:lpstr>
      <vt:lpstr>arial</vt:lpstr>
      <vt:lpstr>Calibri</vt:lpstr>
      <vt:lpstr>Calibri Light</vt:lpstr>
      <vt:lpstr>Lato</vt:lpstr>
      <vt:lpstr>Open Sans</vt:lpstr>
      <vt:lpstr>Verdana</vt:lpstr>
      <vt:lpstr>Office Theme</vt:lpstr>
      <vt:lpstr>Gender, Race, Religion and Crime</vt:lpstr>
      <vt:lpstr>Session Outline- Exploring the complex relationship between race and crime</vt:lpstr>
      <vt:lpstr>Content Warning</vt:lpstr>
      <vt:lpstr>PowerPoint Presentation</vt:lpstr>
      <vt:lpstr>Race and Crime</vt:lpstr>
      <vt:lpstr>Crime Rates by Race 2022</vt:lpstr>
      <vt:lpstr>Arrests by Race</vt:lpstr>
      <vt:lpstr>Discussion: Defining Racism</vt:lpstr>
      <vt:lpstr>Defining Racism</vt:lpstr>
      <vt:lpstr>Defining Racism</vt:lpstr>
      <vt:lpstr>Defining Racism – UK Legislation</vt:lpstr>
      <vt:lpstr>Can you define:</vt:lpstr>
      <vt:lpstr>Race Discrimination</vt:lpstr>
      <vt:lpstr>Defining Hate Crime</vt:lpstr>
      <vt:lpstr>Hate Crimes Oct 2023</vt:lpstr>
      <vt:lpstr>Hate Crime Law – Needs Updating</vt:lpstr>
      <vt:lpstr>Pro- Palestinian march London January 2025</vt:lpstr>
      <vt:lpstr>Defining Hate Speech</vt:lpstr>
      <vt:lpstr>Defining Hate Speech</vt:lpstr>
      <vt:lpstr>Defining Hate Speech</vt:lpstr>
      <vt:lpstr>Musk and X</vt:lpstr>
      <vt:lpstr>Defining Hate Speech</vt:lpstr>
      <vt:lpstr>Facebook</vt:lpstr>
      <vt:lpstr>Speech as an “Attack”</vt:lpstr>
      <vt:lpstr>Trump and language of Hate</vt:lpstr>
      <vt:lpstr>Policing Race </vt:lpstr>
      <vt:lpstr>Stop &amp; Search</vt:lpstr>
      <vt:lpstr>Stop &amp; Search</vt:lpstr>
      <vt:lpstr>The Macpherson Report 22 Yrs on -Stop and Search</vt:lpstr>
      <vt:lpstr>Stop and Search in Covid</vt:lpstr>
      <vt:lpstr>Police Race Action Plan</vt:lpstr>
      <vt:lpstr>Knife Crime and Ethnicity 2021 </vt:lpstr>
      <vt:lpstr>Knife Crime and Ethnicity </vt:lpstr>
      <vt:lpstr>Knife Crime</vt:lpstr>
      <vt:lpstr>PowerPoint Presentation</vt:lpstr>
      <vt:lpstr>UK Knife Crime Rebecca Wood 2010 </vt:lpstr>
      <vt:lpstr>Government Response To UK Knife Crime</vt:lpstr>
      <vt:lpstr>Discussion</vt:lpstr>
      <vt:lpstr>Racism Example - Football</vt:lpstr>
      <vt:lpstr>Kick it Out  </vt:lpstr>
      <vt:lpstr>Racism Example - Football</vt:lpstr>
      <vt:lpstr>Euro 2020</vt:lpstr>
      <vt:lpstr>PowerPoint Presentation</vt:lpstr>
      <vt:lpstr>  Euro 2020 Abuse  Marcus Rashford, Jadon Sancho and Bukayo Saka </vt:lpstr>
      <vt:lpstr>PowerPoint Presentation</vt:lpstr>
      <vt:lpstr>Goal Africa</vt:lpstr>
      <vt:lpstr>Class Discussion</vt:lpstr>
      <vt:lpstr>Hate Speech Example</vt:lpstr>
      <vt:lpstr>Hate Speech Example</vt:lpstr>
      <vt:lpstr>Discussion</vt:lpstr>
      <vt:lpstr>Whiteness and Crime</vt:lpstr>
      <vt:lpstr>Policing and Race: Stephen Lawrence and the Macpherson Report</vt:lpstr>
      <vt:lpstr>Whiteness and Crime</vt:lpstr>
      <vt:lpstr>Any Questions?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Race, Religion and Crime</dc:title>
  <dc:creator>Luke Roach</dc:creator>
  <cp:lastModifiedBy>Nerys Musgrove</cp:lastModifiedBy>
  <cp:revision>191</cp:revision>
  <dcterms:created xsi:type="dcterms:W3CDTF">2022-10-28T10:55:08Z</dcterms:created>
  <dcterms:modified xsi:type="dcterms:W3CDTF">2026-02-25T09:37:59Z</dcterms:modified>
</cp:coreProperties>
</file>