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58" r:id="rId4"/>
    <p:sldId id="270" r:id="rId5"/>
    <p:sldId id="271" r:id="rId6"/>
    <p:sldId id="272" r:id="rId7"/>
    <p:sldId id="273" r:id="rId8"/>
    <p:sldId id="274" r:id="rId9"/>
    <p:sldId id="275" r:id="rId10"/>
    <p:sldId id="276" r:id="rId11"/>
    <p:sldId id="277" r:id="rId12"/>
    <p:sldId id="278" r:id="rId13"/>
    <p:sldId id="266" r:id="rId14"/>
    <p:sldId id="267"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FF99"/>
    <a:srgbClr val="FFCC99"/>
    <a:srgbClr val="FFFFCC"/>
    <a:srgbClr val="FFCCCC"/>
    <a:srgbClr val="FF9999"/>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6355" autoAdjust="0"/>
  </p:normalViewPr>
  <p:slideViewPr>
    <p:cSldViewPr snapToGrid="0">
      <p:cViewPr varScale="1">
        <p:scale>
          <a:sx n="66" d="100"/>
          <a:sy n="66" d="100"/>
        </p:scale>
        <p:origin x="6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7DF0F1-1D56-4D9B-819F-70569CF8C32A}" type="datetimeFigureOut">
              <a:rPr lang="en-IN" smtClean="0"/>
              <a:t>28-09-2026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5122BC-134E-408E-9E61-DA469A2F7859}" type="slidenum">
              <a:rPr lang="en-IN" smtClean="0"/>
              <a:t>‹#›</a:t>
            </a:fld>
            <a:endParaRPr lang="en-IN"/>
          </a:p>
        </p:txBody>
      </p:sp>
    </p:spTree>
    <p:extLst>
      <p:ext uri="{BB962C8B-B14F-4D97-AF65-F5344CB8AC3E}">
        <p14:creationId xmlns:p14="http://schemas.microsoft.com/office/powerpoint/2010/main" val="1596359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a:t>
            </a:fld>
            <a:endParaRPr lang="en-IN"/>
          </a:p>
        </p:txBody>
      </p:sp>
    </p:spTree>
    <p:extLst>
      <p:ext uri="{BB962C8B-B14F-4D97-AF65-F5344CB8AC3E}">
        <p14:creationId xmlns:p14="http://schemas.microsoft.com/office/powerpoint/2010/main" val="3808061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promotion is about the prevention of illness through people's incentive to adopt healthier behaviours before illness occurs. This tobacco control campaign reaches young people aged 13 to 18, aims for “Nicotine Free” and builds refusal and decision-making skills to avoid nicotine dependence and maintenance.</a:t>
            </a:r>
            <a:endParaRPr lang="en-IN" b="0" dirty="0">
              <a:effectLst/>
            </a:endParaRPr>
          </a:p>
          <a:p>
            <a:br>
              <a:rPr lang="en-IN" dirty="0"/>
            </a:b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05122BC-134E-408E-9E61-DA469A2F7859}" type="slidenum">
              <a:rPr lang="en-IN" smtClean="0"/>
              <a:t>2</a:t>
            </a:fld>
            <a:endParaRPr lang="en-IN"/>
          </a:p>
        </p:txBody>
      </p:sp>
    </p:spTree>
    <p:extLst>
      <p:ext uri="{BB962C8B-B14F-4D97-AF65-F5344CB8AC3E}">
        <p14:creationId xmlns:p14="http://schemas.microsoft.com/office/powerpoint/2010/main" val="239447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Gradual acquisition of awareness, knowledge and skills takes place over the span of eight sessions. These learners will have the ability to understand the risk and resist peer pressure by engaging in activities like pledge cards, discussions, role play and quizzes.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3</a:t>
            </a:fld>
            <a:endParaRPr lang="en-IN"/>
          </a:p>
        </p:txBody>
      </p:sp>
    </p:spTree>
    <p:extLst>
      <p:ext uri="{BB962C8B-B14F-4D97-AF65-F5344CB8AC3E}">
        <p14:creationId xmlns:p14="http://schemas.microsoft.com/office/powerpoint/2010/main" val="2245729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As with any health-caring environment, the goal of tobacco control is to prevent adoption of tobacco product use before dependency occurs. This campaign aims to reduce exposure to tobacco smoke and to promote healthier options for young children and young people, using the definable, practical and educational skills of young people to explain what and why.</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4</a:t>
            </a:fld>
            <a:endParaRPr lang="en-IN"/>
          </a:p>
        </p:txBody>
      </p:sp>
    </p:spTree>
    <p:extLst>
      <p:ext uri="{BB962C8B-B14F-4D97-AF65-F5344CB8AC3E}">
        <p14:creationId xmlns:p14="http://schemas.microsoft.com/office/powerpoint/2010/main" val="207158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Factors affecting family, peers, socioeconomic status, education, stress and neighbourhood environments are among the factors that influence teenage tobacco behaviour. Awareness of these determinants allows interventions that affect social influences and individual knowledge and choices.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5</a:t>
            </a:fld>
            <a:endParaRPr lang="en-IN"/>
          </a:p>
        </p:txBody>
      </p:sp>
    </p:spTree>
    <p:extLst>
      <p:ext uri="{BB962C8B-B14F-4D97-AF65-F5344CB8AC3E}">
        <p14:creationId xmlns:p14="http://schemas.microsoft.com/office/powerpoint/2010/main" val="35881799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UK tobacco control laws forbid the sale of tobacco to those under 18 years of age and focus on prevention. Youth statistics reflect ongoing exposure to tobacco and vaping – a sign of the importance of intervention early in the process before dependence is formed.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6</a:t>
            </a:fld>
            <a:endParaRPr lang="en-IN"/>
          </a:p>
        </p:txBody>
      </p:sp>
    </p:spTree>
    <p:extLst>
      <p:ext uri="{BB962C8B-B14F-4D97-AF65-F5344CB8AC3E}">
        <p14:creationId xmlns:p14="http://schemas.microsoft.com/office/powerpoint/2010/main" val="3987469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Immediate symptoms of tobacco exposure include respiratory irritation, cravings, and decreased performance. Ongoing exposure leads to a lifetime risk of cardiovascular diseases, respiratory illnesses and various cancers.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7</a:t>
            </a:fld>
            <a:endParaRPr lang="en-IN"/>
          </a:p>
        </p:txBody>
      </p:sp>
    </p:spTree>
    <p:extLst>
      <p:ext uri="{BB962C8B-B14F-4D97-AF65-F5344CB8AC3E}">
        <p14:creationId xmlns:p14="http://schemas.microsoft.com/office/powerpoint/2010/main" val="744706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These indicators measure awareness, confidence in refusal,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intention, and protective behaviour. The pre-test and post-test will document improvement, whereas the follow-up will determine if this improvement is sustainable.</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8</a:t>
            </a:fld>
            <a:endParaRPr lang="en-IN"/>
          </a:p>
        </p:txBody>
      </p:sp>
    </p:spTree>
    <p:extLst>
      <p:ext uri="{BB962C8B-B14F-4D97-AF65-F5344CB8AC3E}">
        <p14:creationId xmlns:p14="http://schemas.microsoft.com/office/powerpoint/2010/main" val="1267311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Interactive activities make learning practical. Through role play, quizzes, demonstrations, trigger mapping and action planning, teenagers are becoming aware of risks and how to avoid peer pressure, as well as learning healthier coping mechanisms.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9</a:t>
            </a:fld>
            <a:endParaRPr lang="en-IN"/>
          </a:p>
        </p:txBody>
      </p:sp>
    </p:spTree>
    <p:extLst>
      <p:ext uri="{BB962C8B-B14F-4D97-AF65-F5344CB8AC3E}">
        <p14:creationId xmlns:p14="http://schemas.microsoft.com/office/powerpoint/2010/main" val="1345256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Different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including schools, councils, the NHS and tobacco control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can support campaign delivery. Current education resources, posters, videos, quizzes and pledge cards offer a flexible option for teaching youth.</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10</a:t>
            </a:fld>
            <a:endParaRPr lang="en-IN"/>
          </a:p>
        </p:txBody>
      </p:sp>
    </p:spTree>
    <p:extLst>
      <p:ext uri="{BB962C8B-B14F-4D97-AF65-F5344CB8AC3E}">
        <p14:creationId xmlns:p14="http://schemas.microsoft.com/office/powerpoint/2010/main" val="2566651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Schools, local councils, NHS services and tobacco-control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can strengthen campaign delivery. The already existing teaching materials, posters, videos, quizzes, and pledges can be modified to suit the needs of teenagers.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11</a:t>
            </a:fld>
            <a:endParaRPr lang="en-IN"/>
          </a:p>
        </p:txBody>
      </p:sp>
    </p:spTree>
    <p:extLst>
      <p:ext uri="{BB962C8B-B14F-4D97-AF65-F5344CB8AC3E}">
        <p14:creationId xmlns:p14="http://schemas.microsoft.com/office/powerpoint/2010/main" val="992374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 tobacco-free lifestyle fosters physical growth, psychological and social self-assurance and the development of positive social relations. The barriers of peer pressure, curiosity and stress are met by targeted solutions based on skills, support and empowerment, which are informed by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theories.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12</a:t>
            </a:fld>
            <a:endParaRPr lang="en-IN"/>
          </a:p>
        </p:txBody>
      </p:sp>
    </p:spTree>
    <p:extLst>
      <p:ext uri="{BB962C8B-B14F-4D97-AF65-F5344CB8AC3E}">
        <p14:creationId xmlns:p14="http://schemas.microsoft.com/office/powerpoint/2010/main" val="41390845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involves health promotion, social epidemiology and behaviour change theories that aim at preventing smoking among young people under the age of 18 years. The campaign is well structured; it provides for measurable outcomes and has an effective evaluation process.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13</a:t>
            </a:fld>
            <a:endParaRPr lang="en-IN"/>
          </a:p>
        </p:txBody>
      </p:sp>
    </p:spTree>
    <p:extLst>
      <p:ext uri="{BB962C8B-B14F-4D97-AF65-F5344CB8AC3E}">
        <p14:creationId xmlns:p14="http://schemas.microsoft.com/office/powerpoint/2010/main" val="2429035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05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10195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5084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7CB535-BF90-479E-89EB-D64C7A2B233D}" type="datetimeFigureOut">
              <a:rPr lang="en-IN" smtClean="0"/>
              <a:t>28-09-2026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08080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7CB535-BF90-479E-89EB-D64C7A2B233D}" type="datetimeFigureOut">
              <a:rPr lang="en-IN" smtClean="0"/>
              <a:t>28-09-2026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44653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7CB535-BF90-479E-89EB-D64C7A2B233D}" type="datetimeFigureOut">
              <a:rPr lang="en-IN" smtClean="0"/>
              <a:t>28-09-2026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56982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7CB535-BF90-479E-89EB-D64C7A2B233D}" type="datetimeFigureOut">
              <a:rPr lang="en-IN" smtClean="0"/>
              <a:t>28-09-2026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55457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28-09-2026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510992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28-09-2026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65690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F7CB535-BF90-479E-89EB-D64C7A2B233D}" type="datetimeFigureOut">
              <a:rPr lang="en-IN" smtClean="0"/>
              <a:t>28-09-2026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2637797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74918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3540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240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78460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790045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49178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28-09-2026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79035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F7CB535-BF90-479E-89EB-D64C7A2B233D}" type="datetimeFigureOut">
              <a:rPr lang="en-IN" smtClean="0"/>
              <a:t>28-09-2026</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EA9E123-5845-4BA0-89C1-91AC941BB1F8}" type="slidenum">
              <a:rPr lang="en-IN" smtClean="0"/>
              <a:t>‹#›</a:t>
            </a:fld>
            <a:endParaRPr lang="en-IN"/>
          </a:p>
        </p:txBody>
      </p:sp>
    </p:spTree>
    <p:extLst>
      <p:ext uri="{BB962C8B-B14F-4D97-AF65-F5344CB8AC3E}">
        <p14:creationId xmlns:p14="http://schemas.microsoft.com/office/powerpoint/2010/main" val="399739140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3390/ijerph170828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8209" y="1783529"/>
            <a:ext cx="6517412" cy="4524315"/>
          </a:xfrm>
          <a:prstGeom prst="rect">
            <a:avLst/>
          </a:prstGeom>
          <a:solidFill>
            <a:schemeClr val="bg2">
              <a:lumMod val="20000"/>
              <a:lumOff val="80000"/>
            </a:schemeClr>
          </a:solidFill>
        </p:spPr>
        <p:txBody>
          <a:bodyPr wrap="square">
            <a:spAutoFit/>
          </a:bodyPr>
          <a:lstStyle/>
          <a:p>
            <a:pPr algn="ctr"/>
            <a:r>
              <a:rPr lang="en-IN" sz="2400" b="1" i="0" u="none" strike="noStrike" dirty="0">
                <a:solidFill>
                  <a:srgbClr val="000000"/>
                </a:solidFill>
                <a:effectLst/>
                <a:latin typeface="Arial" panose="020B0604020202020204" pitchFamily="34" charset="0"/>
              </a:rPr>
              <a:t>Student Name: </a:t>
            </a:r>
            <a:r>
              <a:rPr lang="en-IN" sz="2400" b="0" i="0" u="none" strike="noStrike" dirty="0">
                <a:solidFill>
                  <a:srgbClr val="000000"/>
                </a:solidFill>
                <a:effectLst/>
                <a:latin typeface="Arial" panose="020B0604020202020204" pitchFamily="34" charset="0"/>
              </a:rPr>
              <a:t>Asteria  Joseph Nyamhanga Wilson</a:t>
            </a:r>
            <a:endParaRPr lang="en-IN" sz="2400" b="0" dirty="0">
              <a:effectLst/>
            </a:endParaRPr>
          </a:p>
          <a:p>
            <a:pPr algn="ctr"/>
            <a:r>
              <a:rPr lang="en-IN" sz="2400" b="1" i="0" u="none" strike="noStrike" dirty="0">
                <a:solidFill>
                  <a:srgbClr val="000000"/>
                </a:solidFill>
                <a:effectLst/>
                <a:latin typeface="Arial" panose="020B0604020202020204" pitchFamily="34" charset="0"/>
              </a:rPr>
              <a:t>Student numbers: 2311121</a:t>
            </a:r>
            <a:endParaRPr lang="en-IN" sz="2400" b="1" dirty="0">
              <a:effectLst/>
            </a:endParaRPr>
          </a:p>
          <a:p>
            <a:pPr algn="ctr"/>
            <a:endParaRPr lang="en-IN" sz="2400" b="0" i="0" u="none" strike="noStrike" dirty="0">
              <a:solidFill>
                <a:srgbClr val="000000"/>
              </a:solidFill>
              <a:effectLst/>
              <a:latin typeface="Arial" panose="020B0604020202020204" pitchFamily="34" charset="0"/>
            </a:endParaRPr>
          </a:p>
          <a:p>
            <a:pPr algn="ctr"/>
            <a:r>
              <a:rPr lang="en-IN" sz="2400" b="1" i="0" u="none" strike="noStrike" dirty="0">
                <a:solidFill>
                  <a:srgbClr val="000000"/>
                </a:solidFill>
                <a:effectLst/>
                <a:latin typeface="Arial" panose="020B0604020202020204" pitchFamily="34" charset="0"/>
              </a:rPr>
              <a:t>Module code: </a:t>
            </a:r>
            <a:r>
              <a:rPr lang="en-IN" sz="2400" b="0" i="0" u="none" strike="noStrike" dirty="0">
                <a:solidFill>
                  <a:srgbClr val="000000"/>
                </a:solidFill>
                <a:effectLst/>
                <a:latin typeface="Arial" panose="020B0604020202020204" pitchFamily="34" charset="0"/>
              </a:rPr>
              <a:t>LCHS7000 </a:t>
            </a:r>
            <a:endParaRPr lang="en-IN" sz="2400" b="0" dirty="0">
              <a:effectLst/>
            </a:endParaRPr>
          </a:p>
          <a:p>
            <a:pPr algn="ctr"/>
            <a:r>
              <a:rPr lang="en-IN" sz="2400" b="1" i="0" u="none" strike="noStrike" dirty="0">
                <a:solidFill>
                  <a:srgbClr val="000000"/>
                </a:solidFill>
                <a:effectLst/>
                <a:latin typeface="Arial" panose="020B0604020202020204" pitchFamily="34" charset="0"/>
              </a:rPr>
              <a:t>Module title: </a:t>
            </a:r>
            <a:r>
              <a:rPr lang="en-IN" sz="2400" b="0" i="0" u="none" strike="noStrike" dirty="0">
                <a:solidFill>
                  <a:srgbClr val="000000"/>
                </a:solidFill>
                <a:effectLst/>
                <a:latin typeface="Arial" panose="020B0604020202020204" pitchFamily="34" charset="0"/>
              </a:rPr>
              <a:t>Social Epidemiology and Public Health Development </a:t>
            </a:r>
            <a:endParaRPr lang="en-IN" sz="2400" b="0" dirty="0">
              <a:effectLst/>
            </a:endParaRPr>
          </a:p>
          <a:p>
            <a:pPr algn="ctr"/>
            <a:endParaRPr lang="en-IN" sz="2400" b="0" i="0" u="none" strike="noStrike" dirty="0">
              <a:solidFill>
                <a:srgbClr val="000000"/>
              </a:solidFill>
              <a:effectLst/>
              <a:latin typeface="Arial" panose="020B0604020202020204" pitchFamily="34" charset="0"/>
            </a:endParaRPr>
          </a:p>
          <a:p>
            <a:pPr algn="ctr"/>
            <a:r>
              <a:rPr lang="en-IN" sz="2400" b="1" i="0" u="none" strike="noStrike" dirty="0">
                <a:solidFill>
                  <a:srgbClr val="000000"/>
                </a:solidFill>
                <a:effectLst/>
                <a:latin typeface="Arial" panose="020B0604020202020204" pitchFamily="34" charset="0"/>
              </a:rPr>
              <a:t>Lecturer’s name: </a:t>
            </a:r>
            <a:r>
              <a:rPr lang="en-IN" sz="2400" b="0" i="0" u="none" strike="noStrike" dirty="0">
                <a:solidFill>
                  <a:srgbClr val="000000"/>
                </a:solidFill>
                <a:effectLst/>
                <a:latin typeface="Arial" panose="020B0604020202020204" pitchFamily="34" charset="0"/>
              </a:rPr>
              <a:t>Dr Hamdi Hussain </a:t>
            </a:r>
          </a:p>
          <a:p>
            <a:pPr algn="ctr"/>
            <a:endParaRPr lang="en-IN" sz="2400" b="0" i="0" u="none" strike="noStrike" dirty="0">
              <a:solidFill>
                <a:srgbClr val="000000"/>
              </a:solidFill>
              <a:effectLst/>
              <a:latin typeface="Arial" panose="020B0604020202020204" pitchFamily="34" charset="0"/>
            </a:endParaRPr>
          </a:p>
          <a:p>
            <a:pPr algn="ctr"/>
            <a:r>
              <a:rPr lang="en-IN" sz="2400" b="1" i="0" u="none" strike="noStrike" dirty="0">
                <a:solidFill>
                  <a:srgbClr val="000000"/>
                </a:solidFill>
                <a:effectLst/>
                <a:latin typeface="Arial" panose="020B0604020202020204" pitchFamily="34" charset="0"/>
              </a:rPr>
              <a:t>Assignment title: </a:t>
            </a:r>
            <a:r>
              <a:rPr lang="en-IN" sz="2400" b="0" i="0" u="none" strike="noStrike" dirty="0">
                <a:solidFill>
                  <a:srgbClr val="000000"/>
                </a:solidFill>
                <a:effectLst/>
                <a:latin typeface="Arial" panose="020B0604020202020204" pitchFamily="34" charset="0"/>
              </a:rPr>
              <a:t>Component 1 Group Presentation (Practice intervention)</a:t>
            </a:r>
            <a:endParaRPr lang="en-IN" sz="2400" dirty="0"/>
          </a:p>
        </p:txBody>
      </p:sp>
      <p:pic>
        <p:nvPicPr>
          <p:cNvPr id="9" name="Picture 8"/>
          <p:cNvPicPr>
            <a:picLocks noChangeAspect="1"/>
          </p:cNvPicPr>
          <p:nvPr/>
        </p:nvPicPr>
        <p:blipFill>
          <a:blip r:embed="rId3"/>
          <a:stretch>
            <a:fillRect/>
          </a:stretch>
        </p:blipFill>
        <p:spPr>
          <a:xfrm>
            <a:off x="4601029" y="320222"/>
            <a:ext cx="3203121" cy="11693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Picture 2"/>
          <p:cNvPicPr>
            <a:picLocks noChangeAspect="1"/>
          </p:cNvPicPr>
          <p:nvPr/>
        </p:nvPicPr>
        <p:blipFill>
          <a:blip r:embed="rId4"/>
          <a:stretch>
            <a:fillRect/>
          </a:stretch>
        </p:blipFill>
        <p:spPr>
          <a:xfrm>
            <a:off x="6675621" y="1850906"/>
            <a:ext cx="5516379" cy="4047645"/>
          </a:xfrm>
          <a:prstGeom prst="rect">
            <a:avLst/>
          </a:prstGeom>
        </p:spPr>
      </p:pic>
    </p:spTree>
    <p:extLst>
      <p:ext uri="{BB962C8B-B14F-4D97-AF65-F5344CB8AC3E}">
        <p14:creationId xmlns:p14="http://schemas.microsoft.com/office/powerpoint/2010/main" val="174834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87655" y="149897"/>
            <a:ext cx="10801656" cy="638459"/>
          </a:xfrm>
          <a:solidFill>
            <a:schemeClr val="tx1">
              <a:lumMod val="95000"/>
            </a:schemeClr>
          </a:solidFill>
        </p:spPr>
        <p:txBody>
          <a:bodyPr>
            <a:normAutofit fontScale="90000"/>
          </a:bodyPr>
          <a:lstStyle/>
          <a:p>
            <a:r>
              <a:rPr lang="en-IN" sz="2400" b="1" dirty="0">
                <a:solidFill>
                  <a:schemeClr val="bg1"/>
                </a:solidFill>
                <a:latin typeface="Arial" panose="020B0604020202020204" pitchFamily="34" charset="0"/>
                <a:cs typeface="Arial" panose="020B0604020202020204" pitchFamily="34" charset="0"/>
              </a:rPr>
              <a:t>  Task 1: Introduction: Tobacco Control and Health PromotionT</a:t>
            </a:r>
            <a:endParaRPr lang="en-IN" sz="24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314793" y="1424066"/>
            <a:ext cx="6600753" cy="5126635"/>
          </a:xfrm>
          <a:solidFill>
            <a:srgbClr val="FFCC99"/>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Health promotion is the prevention of illness through improving behaviour, even before the onset of disease.</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In tobacco control, preventing, educating, regulating or supporting activities to decrease exposure to vaping and smoking.</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 campaign targets teenagers aged 13- 18 to prevent them from starting nicotine addiction.  </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Refusal skills, health literacy and decision-making are developed.</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There are 8 sessions focused on behaviour aspects associated with environments of family, peers and school.</a:t>
            </a:r>
          </a:p>
        </p:txBody>
      </p:sp>
      <p:pic>
        <p:nvPicPr>
          <p:cNvPr id="2" name="Picture 1"/>
          <p:cNvPicPr>
            <a:picLocks noChangeAspect="1"/>
          </p:cNvPicPr>
          <p:nvPr/>
        </p:nvPicPr>
        <p:blipFill>
          <a:blip r:embed="rId3"/>
          <a:stretch>
            <a:fillRect/>
          </a:stretch>
        </p:blipFill>
        <p:spPr>
          <a:xfrm>
            <a:off x="7088734" y="1424066"/>
            <a:ext cx="4989007" cy="5126635"/>
          </a:xfrm>
          <a:prstGeom prst="rect">
            <a:avLst/>
          </a:prstGeom>
        </p:spPr>
      </p:pic>
      <p:sp>
        <p:nvSpPr>
          <p:cNvPr id="3" name="Rectangle 2"/>
          <p:cNvSpPr/>
          <p:nvPr/>
        </p:nvSpPr>
        <p:spPr>
          <a:xfrm>
            <a:off x="8993085" y="6550701"/>
            <a:ext cx="1654620" cy="276999"/>
          </a:xfrm>
          <a:prstGeom prst="rect">
            <a:avLst/>
          </a:prstGeom>
        </p:spPr>
        <p:txBody>
          <a:bodyPr wrap="none">
            <a:spAutoFit/>
          </a:bodyPr>
          <a:lstStyle/>
          <a:p>
            <a:r>
              <a:rPr lang="en-IN" sz="1200" b="1" dirty="0">
                <a:latin typeface="Arial" panose="020B0604020202020204" pitchFamily="34" charset="0"/>
              </a:rPr>
              <a:t>(Source WHO, 2026)</a:t>
            </a:r>
            <a:endParaRPr lang="en-IN" sz="1200" b="1" dirty="0"/>
          </a:p>
        </p:txBody>
      </p:sp>
      <p:sp>
        <p:nvSpPr>
          <p:cNvPr id="6" name="TextBox 5"/>
          <p:cNvSpPr txBox="1"/>
          <p:nvPr/>
        </p:nvSpPr>
        <p:spPr>
          <a:xfrm>
            <a:off x="2536189" y="921545"/>
            <a:ext cx="8111516" cy="369332"/>
          </a:xfrm>
          <a:prstGeom prst="rect">
            <a:avLst/>
          </a:prstGeom>
          <a:solidFill>
            <a:schemeClr val="tx2">
              <a:lumMod val="20000"/>
              <a:lumOff val="80000"/>
            </a:schemeClr>
          </a:solidFill>
        </p:spPr>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Campaign title: </a:t>
            </a:r>
            <a:r>
              <a:rPr lang="en-IN" b="1" dirty="0">
                <a:solidFill>
                  <a:schemeClr val="bg1"/>
                </a:solidFill>
                <a:latin typeface="Arial" panose="020B0604020202020204" pitchFamily="34" charset="0"/>
                <a:cs typeface="Arial" panose="020B0604020202020204" pitchFamily="34" charset="0"/>
              </a:rPr>
              <a:t>Breathe Free: Choosing a Tobacco-Free Future</a:t>
            </a:r>
          </a:p>
        </p:txBody>
      </p:sp>
    </p:spTree>
    <p:extLst>
      <p:ext uri="{BB962C8B-B14F-4D97-AF65-F5344CB8AC3E}">
        <p14:creationId xmlns:p14="http://schemas.microsoft.com/office/powerpoint/2010/main" val="150206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4211" y="404730"/>
            <a:ext cx="11190109" cy="638459"/>
          </a:xfrm>
          <a:solidFill>
            <a:schemeClr val="tx1">
              <a:lumMod val="95000"/>
            </a:schemeClr>
          </a:solidFill>
        </p:spPr>
        <p:txBody>
          <a:bodyPr>
            <a:normAutofit fontScale="90000"/>
          </a:bodyPr>
          <a:lstStyle/>
          <a:p>
            <a:r>
              <a:rPr lang="en-IN" sz="2800" b="1" dirty="0">
                <a:solidFill>
                  <a:schemeClr val="bg1"/>
                </a:solidFill>
                <a:latin typeface="Arial" panose="020B0604020202020204" pitchFamily="34" charset="0"/>
                <a:cs typeface="Arial" panose="020B0604020202020204" pitchFamily="34" charset="0"/>
              </a:rPr>
              <a:t>Task 2; 6–8 Weekly Sessions: Campaign Activities and Aims </a:t>
            </a:r>
            <a:endParaRPr lang="en-IN" sz="28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5726242" y="1259175"/>
            <a:ext cx="6304198" cy="5349028"/>
          </a:xfrm>
          <a:solidFill>
            <a:schemeClr val="accent3">
              <a:lumMod val="20000"/>
              <a:lumOff val="80000"/>
            </a:schemeClr>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Eight weekly sessions from awareness to sustained tobacco avoidance.</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Session 1 is dedicated to tobacco products; Session 2 – addiction; Session 3 – social influences; Session 4 – media literacy.</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Sessions 5-6 concentrate on refusal, coping, and stress management skills; Session 7 includes peer support; 8 session is review session (</a:t>
            </a:r>
            <a:r>
              <a:rPr lang="en-IN" sz="1800" dirty="0" err="1">
                <a:latin typeface="Arial" panose="020B0604020202020204" pitchFamily="34" charset="0"/>
                <a:cs typeface="Arial" panose="020B0604020202020204" pitchFamily="34" charset="0"/>
              </a:rPr>
              <a:t>Nakimuli-Mpungu</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et al., </a:t>
            </a:r>
            <a:r>
              <a:rPr lang="en-IN" sz="1800" dirty="0">
                <a:latin typeface="Arial" panose="020B0604020202020204" pitchFamily="34" charset="0"/>
                <a:cs typeface="Arial" panose="020B0604020202020204" pitchFamily="34" charset="0"/>
              </a:rPr>
              <a:t>2024).</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 activities include quizzes, role play, discussion, and pledge cards.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There are clearly defined measurable learning outcomes for each session.</a:t>
            </a:r>
          </a:p>
        </p:txBody>
      </p:sp>
      <p:pic>
        <p:nvPicPr>
          <p:cNvPr id="2" name="Picture 1"/>
          <p:cNvPicPr>
            <a:picLocks noChangeAspect="1"/>
          </p:cNvPicPr>
          <p:nvPr/>
        </p:nvPicPr>
        <p:blipFill>
          <a:blip r:embed="rId3"/>
          <a:stretch>
            <a:fillRect/>
          </a:stretch>
        </p:blipFill>
        <p:spPr>
          <a:xfrm>
            <a:off x="149901" y="1721078"/>
            <a:ext cx="5471409" cy="4425222"/>
          </a:xfrm>
          <a:prstGeom prst="rect">
            <a:avLst/>
          </a:prstGeom>
        </p:spPr>
      </p:pic>
      <p:sp>
        <p:nvSpPr>
          <p:cNvPr id="3" name="Rectangle 2"/>
          <p:cNvSpPr/>
          <p:nvPr/>
        </p:nvSpPr>
        <p:spPr>
          <a:xfrm>
            <a:off x="1679414" y="6146300"/>
            <a:ext cx="2662908" cy="276999"/>
          </a:xfrm>
          <a:prstGeom prst="rect">
            <a:avLst/>
          </a:prstGeom>
        </p:spPr>
        <p:txBody>
          <a:bodyPr wrap="none">
            <a:spAutoFit/>
          </a:bodyPr>
          <a:lstStyle/>
          <a:p>
            <a:r>
              <a:rPr lang="en-IN" sz="1200" b="1" dirty="0">
                <a:latin typeface="Arial" panose="020B0604020202020204" pitchFamily="34" charset="0"/>
              </a:rPr>
              <a:t>(Source: Independence.k12, 2025)</a:t>
            </a:r>
            <a:endParaRPr lang="en-IN" sz="1200" b="1" dirty="0"/>
          </a:p>
        </p:txBody>
      </p:sp>
    </p:spTree>
    <p:extLst>
      <p:ext uri="{BB962C8B-B14F-4D97-AF65-F5344CB8AC3E}">
        <p14:creationId xmlns:p14="http://schemas.microsoft.com/office/powerpoint/2010/main" val="2071420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928889"/>
          </a:xfrm>
          <a:solidFill>
            <a:schemeClr val="tx1">
              <a:lumMod val="95000"/>
            </a:schemeClr>
          </a:solidFill>
        </p:spPr>
        <p:txBody>
          <a:bodyPr>
            <a:noAutofit/>
          </a:bodyPr>
          <a:lstStyle/>
          <a:p>
            <a:r>
              <a:rPr lang="en-US" sz="2800" b="1" dirty="0">
                <a:solidFill>
                  <a:schemeClr val="bg1"/>
                </a:solidFill>
                <a:latin typeface="Arial" panose="020B0604020202020204" pitchFamily="34" charset="0"/>
                <a:cs typeface="Arial" panose="020B0604020202020204" pitchFamily="34" charset="0"/>
              </a:rPr>
              <a:t> Task 3: Campaign Rationale: Tobacco Control and Health Promotion</a:t>
            </a:r>
            <a:endParaRPr lang="en-IN" sz="24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270165" y="1248784"/>
            <a:ext cx="7013862" cy="5349028"/>
          </a:xfrm>
          <a:solidFill>
            <a:schemeClr val="accent1">
              <a:lumMod val="20000"/>
              <a:lumOff val="80000"/>
            </a:schemeClr>
          </a:solidFill>
        </p:spPr>
        <p:txBody>
          <a:bodyPr>
            <a:normAutofit/>
          </a:bodyPr>
          <a:lstStyle/>
          <a:p>
            <a:pPr algn="just" fontAlgn="base">
              <a:lnSpc>
                <a:spcPct val="160000"/>
              </a:lnSpc>
              <a:buClr>
                <a:schemeClr val="bg1"/>
              </a:buClr>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Health promotion takes place before diseases and conditions have a chance to occur, whereas tobacco control prevents tobacco initiation and nicotine dependence (Adams </a:t>
            </a:r>
            <a:r>
              <a:rPr lang="en-US" sz="1800" i="1" dirty="0">
                <a:solidFill>
                  <a:schemeClr val="bg1"/>
                </a:solidFill>
                <a:latin typeface="Arial" panose="020B0604020202020204" pitchFamily="34" charset="0"/>
                <a:cs typeface="Arial" panose="020B0604020202020204" pitchFamily="34" charset="0"/>
              </a:rPr>
              <a:t>et al.,</a:t>
            </a:r>
            <a:r>
              <a:rPr lang="en-US" sz="1800" dirty="0">
                <a:solidFill>
                  <a:schemeClr val="bg1"/>
                </a:solidFill>
                <a:latin typeface="Arial" panose="020B0604020202020204" pitchFamily="34" charset="0"/>
                <a:cs typeface="Arial" panose="020B0604020202020204" pitchFamily="34" charset="0"/>
              </a:rPr>
              <a:t> 2023).</a:t>
            </a:r>
          </a:p>
          <a:p>
            <a:pPr algn="just" fontAlgn="base">
              <a:lnSpc>
                <a:spcPct val="160000"/>
              </a:lnSpc>
              <a:buClr>
                <a:schemeClr val="bg1"/>
              </a:buClr>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Peer influence (among ages 13–18), social norms, and exposure to tobacco smoke and emerging nicotine products are all factors that impact teens aged 13-18.</a:t>
            </a:r>
          </a:p>
          <a:p>
            <a:pPr algn="just" fontAlgn="base">
              <a:lnSpc>
                <a:spcPct val="160000"/>
              </a:lnSpc>
              <a:buClr>
                <a:schemeClr val="bg1"/>
              </a:buClr>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Knowledge, refusal skills and healthier decision-making can be developed through a campaign that is prevention-focused.</a:t>
            </a:r>
          </a:p>
          <a:p>
            <a:pPr algn="just" fontAlgn="base">
              <a:lnSpc>
                <a:spcPct val="160000"/>
              </a:lnSpc>
              <a:buClr>
                <a:schemeClr val="bg1"/>
              </a:buClr>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Smoke-Free Futures: Take Control then integrates the elements of education, hands-on program components and social support within these 8 Days.</a:t>
            </a:r>
          </a:p>
        </p:txBody>
      </p:sp>
      <p:pic>
        <p:nvPicPr>
          <p:cNvPr id="6" name="Picture 5">
            <a:extLst>
              <a:ext uri="{FF2B5EF4-FFF2-40B4-BE49-F238E27FC236}">
                <a16:creationId xmlns:a16="http://schemas.microsoft.com/office/drawing/2014/main" id="{DB9EE988-3062-41B9-9EB8-ACCFEDC2ED90}"/>
              </a:ext>
            </a:extLst>
          </p:cNvPr>
          <p:cNvPicPr>
            <a:picLocks noChangeAspect="1"/>
          </p:cNvPicPr>
          <p:nvPr/>
        </p:nvPicPr>
        <p:blipFill>
          <a:blip r:embed="rId3"/>
          <a:stretch>
            <a:fillRect/>
          </a:stretch>
        </p:blipFill>
        <p:spPr>
          <a:xfrm>
            <a:off x="7377545" y="1423262"/>
            <a:ext cx="4686300" cy="4011476"/>
          </a:xfrm>
          <a:prstGeom prst="rect">
            <a:avLst/>
          </a:prstGeom>
        </p:spPr>
      </p:pic>
      <p:sp>
        <p:nvSpPr>
          <p:cNvPr id="7" name="Rectangle 6">
            <a:extLst>
              <a:ext uri="{FF2B5EF4-FFF2-40B4-BE49-F238E27FC236}">
                <a16:creationId xmlns:a16="http://schemas.microsoft.com/office/drawing/2014/main" id="{60C3E6EF-F2E7-4C8D-B260-91B778D9FB3B}"/>
              </a:ext>
            </a:extLst>
          </p:cNvPr>
          <p:cNvSpPr/>
          <p:nvPr/>
        </p:nvSpPr>
        <p:spPr>
          <a:xfrm>
            <a:off x="8812421" y="5434738"/>
            <a:ext cx="2450528" cy="276999"/>
          </a:xfrm>
          <a:prstGeom prst="rect">
            <a:avLst/>
          </a:prstGeom>
        </p:spPr>
        <p:txBody>
          <a:bodyPr wrap="square">
            <a:spAutoFit/>
          </a:bodyPr>
          <a:lstStyle/>
          <a:p>
            <a:r>
              <a:rPr lang="en-IN" sz="1200" b="1" dirty="0">
                <a:latin typeface="Arial" panose="020B0604020202020204" pitchFamily="34" charset="0"/>
              </a:rPr>
              <a:t>(Source: Sharma </a:t>
            </a:r>
            <a:r>
              <a:rPr lang="en-IN" sz="1200" b="1" i="1" dirty="0">
                <a:latin typeface="Arial" panose="020B0604020202020204" pitchFamily="34" charset="0"/>
              </a:rPr>
              <a:t>et al.</a:t>
            </a:r>
            <a:r>
              <a:rPr lang="en-IN" sz="1200" b="1" dirty="0">
                <a:latin typeface="Arial" panose="020B0604020202020204" pitchFamily="34" charset="0"/>
              </a:rPr>
              <a:t>, 2020)</a:t>
            </a:r>
            <a:endParaRPr lang="en-IN" sz="1200" b="1" dirty="0"/>
          </a:p>
        </p:txBody>
      </p:sp>
    </p:spTree>
    <p:extLst>
      <p:ext uri="{BB962C8B-B14F-4D97-AF65-F5344CB8AC3E}">
        <p14:creationId xmlns:p14="http://schemas.microsoft.com/office/powerpoint/2010/main" val="1846473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28227" y="206178"/>
            <a:ext cx="11604156" cy="467591"/>
          </a:xfrm>
          <a:solidFill>
            <a:schemeClr val="tx1">
              <a:lumMod val="95000"/>
            </a:schemeClr>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 Task 4 Social Determinants of Teenage Tobacco </a:t>
            </a:r>
            <a:r>
              <a:rPr lang="en-US" sz="2800" b="1" dirty="0" err="1">
                <a:solidFill>
                  <a:schemeClr val="bg1"/>
                </a:solidFill>
                <a:latin typeface="Arial" panose="020B0604020202020204" pitchFamily="34" charset="0"/>
                <a:cs typeface="Arial" panose="020B0604020202020204" pitchFamily="34" charset="0"/>
              </a:rPr>
              <a:t>Usett</a:t>
            </a:r>
            <a:endParaRPr lang="en-IN" sz="18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5642262" y="716973"/>
            <a:ext cx="6380019" cy="5953991"/>
          </a:xfrm>
          <a:solidFill>
            <a:schemeClr val="bg2">
              <a:lumMod val="20000"/>
              <a:lumOff val="80000"/>
            </a:schemeClr>
          </a:solidFill>
        </p:spPr>
        <p:txBody>
          <a:bodyPr>
            <a:normAutofit/>
          </a:bodyPr>
          <a:lstStyle/>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Social determinants are factors that influence health behaviours, such as family environment, income, education, peers and neighbourhood environment.</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Parental smoking, peer acceptance, stress and exposure to tobacco or vaping use could go into the equation with teenage tobacco use (Mays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2024).</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Such influences may render individual education somewhat ineffective.</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The campaign therefore leverages the use of peer discussion, family awareness, and school support for resilience.</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For instance, refusal role-play will assist the teen to cope with stress without harming friendships.</a:t>
            </a:r>
          </a:p>
        </p:txBody>
      </p:sp>
      <p:pic>
        <p:nvPicPr>
          <p:cNvPr id="6" name="Picture 5">
            <a:extLst>
              <a:ext uri="{FF2B5EF4-FFF2-40B4-BE49-F238E27FC236}">
                <a16:creationId xmlns:a16="http://schemas.microsoft.com/office/drawing/2014/main" id="{E46BCACE-B9C4-4EF0-9166-1D7A80C698A2}"/>
              </a:ext>
            </a:extLst>
          </p:cNvPr>
          <p:cNvPicPr>
            <a:picLocks noChangeAspect="1"/>
          </p:cNvPicPr>
          <p:nvPr/>
        </p:nvPicPr>
        <p:blipFill>
          <a:blip r:embed="rId3"/>
          <a:stretch>
            <a:fillRect/>
          </a:stretch>
        </p:blipFill>
        <p:spPr>
          <a:xfrm>
            <a:off x="169719" y="981620"/>
            <a:ext cx="5379026" cy="4886004"/>
          </a:xfrm>
          <a:prstGeom prst="rect">
            <a:avLst/>
          </a:prstGeom>
        </p:spPr>
      </p:pic>
      <p:sp>
        <p:nvSpPr>
          <p:cNvPr id="7" name="Rectangle 6">
            <a:extLst>
              <a:ext uri="{FF2B5EF4-FFF2-40B4-BE49-F238E27FC236}">
                <a16:creationId xmlns:a16="http://schemas.microsoft.com/office/drawing/2014/main" id="{B58D0AF3-D7D0-41EC-B924-71A25298C065}"/>
              </a:ext>
            </a:extLst>
          </p:cNvPr>
          <p:cNvSpPr/>
          <p:nvPr/>
        </p:nvSpPr>
        <p:spPr>
          <a:xfrm>
            <a:off x="1405765" y="5867624"/>
            <a:ext cx="2581156" cy="276999"/>
          </a:xfrm>
          <a:prstGeom prst="rect">
            <a:avLst/>
          </a:prstGeom>
        </p:spPr>
        <p:txBody>
          <a:bodyPr wrap="none">
            <a:spAutoFit/>
          </a:bodyPr>
          <a:lstStyle/>
          <a:p>
            <a:r>
              <a:rPr lang="en-IN" sz="1200" b="1" dirty="0">
                <a:latin typeface="Arial" panose="020B0604020202020204" pitchFamily="34" charset="0"/>
              </a:rPr>
              <a:t>(Source: kingsfund.org.uk, 2025)</a:t>
            </a:r>
            <a:endParaRPr lang="en-IN" sz="1200" b="1" dirty="0"/>
          </a:p>
        </p:txBody>
      </p:sp>
    </p:spTree>
    <p:extLst>
      <p:ext uri="{BB962C8B-B14F-4D97-AF65-F5344CB8AC3E}">
        <p14:creationId xmlns:p14="http://schemas.microsoft.com/office/powerpoint/2010/main" val="417636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lumMod val="95000"/>
            </a:schemeClr>
          </a:solidFill>
        </p:spPr>
        <p:txBody>
          <a:bodyPr>
            <a:noAutofit/>
          </a:bodyPr>
          <a:lstStyle/>
          <a:p>
            <a:pPr algn="ctr"/>
            <a:r>
              <a:rPr lang="en-US" sz="2800" b="1" dirty="0">
                <a:solidFill>
                  <a:schemeClr val="bg1"/>
                </a:solidFill>
              </a:rPr>
              <a:t> </a:t>
            </a:r>
            <a:r>
              <a:rPr lang="en-US" sz="2800" b="1" dirty="0" err="1">
                <a:solidFill>
                  <a:schemeClr val="bg1"/>
                </a:solidFill>
              </a:rPr>
              <a:t>TasK</a:t>
            </a:r>
            <a:r>
              <a:rPr lang="en-US" sz="2800" b="1" dirty="0">
                <a:solidFill>
                  <a:schemeClr val="bg1"/>
                </a:solidFill>
              </a:rPr>
              <a:t> 5: Uk Tobacco-Control Guidelines and Youth Statistics </a:t>
            </a:r>
            <a:endParaRPr lang="en-IN" sz="28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270165" y="737756"/>
            <a:ext cx="6380019" cy="5881254"/>
          </a:xfrm>
          <a:solidFill>
            <a:schemeClr val="accent6">
              <a:lumMod val="20000"/>
              <a:lumOff val="80000"/>
            </a:schemeClr>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Tobacco control targets by the UK government are to ensure that young people stay clear of smoking and do not become dependent on nicotine (Khan, 2022).</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Improving prevention and protection through banning the sale of tobacco products to minors.</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1% of Year 8 and 11-15 children in England are currently smokers, and 1% are regular smokers (NHS England, 2025).</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9% are currently using electronic cigarettes, and that is the reason why the approach taken in controlling tobacco should be modern.</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The campaign promotes predependence instead of dependence.</a:t>
            </a:r>
          </a:p>
        </p:txBody>
      </p:sp>
      <p:pic>
        <p:nvPicPr>
          <p:cNvPr id="2050" name="Picture 2" descr="What is the UK smoking ban and how many people still smoke?">
            <a:extLst>
              <a:ext uri="{FF2B5EF4-FFF2-40B4-BE49-F238E27FC236}">
                <a16:creationId xmlns:a16="http://schemas.microsoft.com/office/drawing/2014/main" id="{42A10594-3A30-4FEC-8680-051948941A8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435" y="1211977"/>
            <a:ext cx="5268191" cy="41154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BA424BFA-DDE5-47D4-B5FB-A8FD75B0463E}"/>
              </a:ext>
            </a:extLst>
          </p:cNvPr>
          <p:cNvSpPr>
            <a:spLocks noChangeArrowheads="1"/>
          </p:cNvSpPr>
          <p:nvPr/>
        </p:nvSpPr>
        <p:spPr bwMode="auto">
          <a:xfrm>
            <a:off x="8998527" y="5383174"/>
            <a:ext cx="179042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(Source: Foster, 2024)</a:t>
            </a:r>
            <a:endParaRPr kumimoji="0" lang="en-US" altLang="en-US" sz="1800" b="1"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69281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lumMod val="95000"/>
            </a:schemeClr>
          </a:solidFill>
        </p:spPr>
        <p:txBody>
          <a:bodyPr>
            <a:noAutofit/>
          </a:bodyPr>
          <a:lstStyle/>
          <a:p>
            <a:pPr algn="ctr"/>
            <a:r>
              <a:rPr lang="en-US" sz="2800" b="1" dirty="0">
                <a:solidFill>
                  <a:schemeClr val="bg1"/>
                </a:solidFill>
              </a:rPr>
              <a:t> Task 6:Short-Term and Long-Term Consequences of Tobacco Use</a:t>
            </a:r>
            <a:endParaRPr lang="en-IN" sz="28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5631874" y="737756"/>
            <a:ext cx="6380019" cy="5881254"/>
          </a:xfrm>
          <a:solidFill>
            <a:srgbClr val="FFCC99"/>
          </a:solidFill>
        </p:spPr>
        <p:txBody>
          <a:bodyPr>
            <a:normAutofit/>
          </a:bodyPr>
          <a:lstStyle/>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Short-term symptoms include coughing, irritation of the throat, inability to do exercises properly, craving for nicotine, and difficulty concentrating.</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Nicotine dependency is easily formed in teenagers because of their frequent intake of nicotine (</a:t>
            </a:r>
            <a:r>
              <a:rPr lang="en-US" sz="1800" dirty="0" err="1">
                <a:latin typeface="Arial" panose="020B0604020202020204" pitchFamily="34" charset="0"/>
                <a:cs typeface="Arial" panose="020B0604020202020204" pitchFamily="34" charset="0"/>
              </a:rPr>
              <a:t>Karatayev</a:t>
            </a:r>
            <a:r>
              <a:rPr lang="en-US" sz="1800" dirty="0">
                <a:latin typeface="Arial" panose="020B0604020202020204" pitchFamily="34" charset="0"/>
                <a:cs typeface="Arial" panose="020B0604020202020204" pitchFamily="34" charset="0"/>
              </a:rPr>
              <a:t> et al., 2024).</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Long-term consequences include chronic respiratory disease, cardiovascular disease and multiple cancers.</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Tobacco exposure may also impact future quality of life and the finances of the household.</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So prevention of initiation at 13-18 years of age can create health benefits throughout the life course.</a:t>
            </a:r>
          </a:p>
        </p:txBody>
      </p:sp>
      <p:pic>
        <p:nvPicPr>
          <p:cNvPr id="2" name="Picture 1">
            <a:extLst>
              <a:ext uri="{FF2B5EF4-FFF2-40B4-BE49-F238E27FC236}">
                <a16:creationId xmlns:a16="http://schemas.microsoft.com/office/drawing/2014/main" id="{0EDB681B-1715-4C68-905D-B9C5C3A8FAE8}"/>
              </a:ext>
            </a:extLst>
          </p:cNvPr>
          <p:cNvPicPr>
            <a:picLocks noChangeAspect="1"/>
          </p:cNvPicPr>
          <p:nvPr/>
        </p:nvPicPr>
        <p:blipFill>
          <a:blip r:embed="rId3"/>
          <a:stretch>
            <a:fillRect/>
          </a:stretch>
        </p:blipFill>
        <p:spPr>
          <a:xfrm>
            <a:off x="180106" y="874447"/>
            <a:ext cx="5306293" cy="5256189"/>
          </a:xfrm>
          <a:prstGeom prst="rect">
            <a:avLst/>
          </a:prstGeom>
        </p:spPr>
      </p:pic>
      <p:sp>
        <p:nvSpPr>
          <p:cNvPr id="7" name="Rectangle 1">
            <a:extLst>
              <a:ext uri="{FF2B5EF4-FFF2-40B4-BE49-F238E27FC236}">
                <a16:creationId xmlns:a16="http://schemas.microsoft.com/office/drawing/2014/main" id="{D3185C8D-DD8B-45F9-9697-2DB75239400D}"/>
              </a:ext>
            </a:extLst>
          </p:cNvPr>
          <p:cNvSpPr>
            <a:spLocks noChangeArrowheads="1"/>
          </p:cNvSpPr>
          <p:nvPr/>
        </p:nvSpPr>
        <p:spPr bwMode="auto">
          <a:xfrm>
            <a:off x="1587558" y="6146193"/>
            <a:ext cx="249138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(Source: </a:t>
            </a:r>
            <a:r>
              <a:rPr kumimoji="0" lang="en-US" altLang="en-US" sz="12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Positivechoices</a:t>
            </a: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2022)</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336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924791"/>
          </a:xfrm>
          <a:solidFill>
            <a:schemeClr val="tx1">
              <a:lumMod val="95000"/>
            </a:schemeClr>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 Task  7:Three Measurable Campaign Aims and Expected Benefits</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4B6014A-5C14-43E9-B544-ECFB27F8578F}"/>
              </a:ext>
            </a:extLst>
          </p:cNvPr>
          <p:cNvGraphicFramePr>
            <a:graphicFrameLocks noGrp="1"/>
          </p:cNvGraphicFramePr>
          <p:nvPr>
            <p:extLst>
              <p:ext uri="{D42A27DB-BD31-4B8C-83A1-F6EECF244321}">
                <p14:modId xmlns:p14="http://schemas.microsoft.com/office/powerpoint/2010/main" val="2119435892"/>
              </p:ext>
            </p:extLst>
          </p:nvPr>
        </p:nvGraphicFramePr>
        <p:xfrm>
          <a:off x="524192" y="1648215"/>
          <a:ext cx="11196752" cy="4794148"/>
        </p:xfrm>
        <a:graphic>
          <a:graphicData uri="http://schemas.openxmlformats.org/drawingml/2006/table">
            <a:tbl>
              <a:tblPr/>
              <a:tblGrid>
                <a:gridCol w="2231785">
                  <a:extLst>
                    <a:ext uri="{9D8B030D-6E8A-4147-A177-3AD203B41FA5}">
                      <a16:colId xmlns:a16="http://schemas.microsoft.com/office/drawing/2014/main" val="1288149712"/>
                    </a:ext>
                  </a:extLst>
                </a:gridCol>
                <a:gridCol w="2420920">
                  <a:extLst>
                    <a:ext uri="{9D8B030D-6E8A-4147-A177-3AD203B41FA5}">
                      <a16:colId xmlns:a16="http://schemas.microsoft.com/office/drawing/2014/main" val="2321242961"/>
                    </a:ext>
                  </a:extLst>
                </a:gridCol>
                <a:gridCol w="2477659">
                  <a:extLst>
                    <a:ext uri="{9D8B030D-6E8A-4147-A177-3AD203B41FA5}">
                      <a16:colId xmlns:a16="http://schemas.microsoft.com/office/drawing/2014/main" val="1545095897"/>
                    </a:ext>
                  </a:extLst>
                </a:gridCol>
                <a:gridCol w="2496573">
                  <a:extLst>
                    <a:ext uri="{9D8B030D-6E8A-4147-A177-3AD203B41FA5}">
                      <a16:colId xmlns:a16="http://schemas.microsoft.com/office/drawing/2014/main" val="3817623606"/>
                    </a:ext>
                  </a:extLst>
                </a:gridCol>
                <a:gridCol w="1569815">
                  <a:extLst>
                    <a:ext uri="{9D8B030D-6E8A-4147-A177-3AD203B41FA5}">
                      <a16:colId xmlns:a16="http://schemas.microsoft.com/office/drawing/2014/main" val="25305898"/>
                    </a:ext>
                  </a:extLst>
                </a:gridCol>
              </a:tblGrid>
              <a:tr h="465200">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Campaign aim</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Measurement</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Target</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Expected benefit</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Timescale</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47867468"/>
                  </a:ext>
                </a:extLst>
              </a:tr>
              <a:tr h="1179154">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Increase tobacco knowledge</a:t>
                      </a:r>
                      <a:endParaRPr lang="en-US" sz="2800" b="1"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Pre/post quiz</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8 sessions</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a:solidFill>
                            <a:srgbClr val="000000"/>
                          </a:solidFill>
                          <a:effectLst/>
                          <a:latin typeface="Arial" panose="020B0604020202020204" pitchFamily="34" charset="0"/>
                        </a:rPr>
                        <a:t>Better informed decisions</a:t>
                      </a:r>
                      <a:endParaRPr lang="en-US" sz="280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Week 8</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866840810"/>
                  </a:ext>
                </a:extLst>
              </a:tr>
              <a:tr h="1179154">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Strengthen refusal skills</a:t>
                      </a:r>
                      <a:endParaRPr lang="en-US" sz="2800" b="1"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Role-play assessment</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3 scenarios</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Greater confidence resisting pressure</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Weeks 3–6</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292705367"/>
                  </a:ext>
                </a:extLst>
              </a:tr>
              <a:tr h="791486">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Reduce tobacco intentions</a:t>
                      </a:r>
                      <a:endParaRPr lang="en-US" sz="2800" b="1"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US" sz="1800" b="0" i="0" u="none" strike="noStrike">
                          <a:solidFill>
                            <a:srgbClr val="000000"/>
                          </a:solidFill>
                          <a:effectLst/>
                          <a:latin typeface="Arial" panose="020B0604020202020204" pitchFamily="34" charset="0"/>
                        </a:rPr>
                        <a:t>Anonymous questionnaire</a:t>
                      </a:r>
                      <a:endParaRPr lang="en-US" sz="280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Baseline/follow-up</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Lower intention to experiment</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Week 8</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388583698"/>
                  </a:ext>
                </a:extLst>
              </a:tr>
              <a:tr h="1179154">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rPr>
                        <a:t>Improve protective behaviour</a:t>
                      </a:r>
                      <a:endParaRPr lang="en-US" sz="2800" b="1"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US" sz="1800" b="0" i="0" u="none" strike="noStrike">
                          <a:solidFill>
                            <a:srgbClr val="000000"/>
                          </a:solidFill>
                          <a:effectLst/>
                          <a:latin typeface="Arial" panose="020B0604020202020204" pitchFamily="34" charset="0"/>
                        </a:rPr>
                        <a:t>Activity log</a:t>
                      </a:r>
                      <a:endParaRPr lang="en-US" sz="280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a:solidFill>
                            <a:srgbClr val="000000"/>
                          </a:solidFill>
                          <a:effectLst/>
                          <a:latin typeface="Arial" panose="020B0604020202020204" pitchFamily="34" charset="0"/>
                        </a:rPr>
                        <a:t>4 healthy alternatives</a:t>
                      </a:r>
                      <a:endParaRPr lang="en-US" sz="280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Stronger tobacco-free routines</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ctr" rtl="0" fontAlgn="t">
                        <a:spcBef>
                          <a:spcPts val="0"/>
                        </a:spcBef>
                        <a:spcAft>
                          <a:spcPts val="0"/>
                        </a:spcAft>
                      </a:pPr>
                      <a:r>
                        <a:rPr lang="en-US" sz="1800" b="0" i="0" u="none" strike="noStrike" dirty="0">
                          <a:solidFill>
                            <a:srgbClr val="000000"/>
                          </a:solidFill>
                          <a:effectLst/>
                          <a:latin typeface="Arial" panose="020B0604020202020204" pitchFamily="34" charset="0"/>
                        </a:rPr>
                        <a:t>Weeks 4–8</a:t>
                      </a:r>
                      <a:endParaRPr lang="en-US" sz="2800" dirty="0">
                        <a:effectLst/>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685985015"/>
                  </a:ext>
                </a:extLst>
              </a:tr>
            </a:tbl>
          </a:graphicData>
        </a:graphic>
      </p:graphicFrame>
      <p:sp>
        <p:nvSpPr>
          <p:cNvPr id="7" name="Rectangle 1">
            <a:extLst>
              <a:ext uri="{FF2B5EF4-FFF2-40B4-BE49-F238E27FC236}">
                <a16:creationId xmlns:a16="http://schemas.microsoft.com/office/drawing/2014/main" id="{E80BA7A9-6A7F-41B2-92A6-422E7F9A5414}"/>
              </a:ext>
            </a:extLst>
          </p:cNvPr>
          <p:cNvSpPr>
            <a:spLocks noChangeArrowheads="1"/>
          </p:cNvSpPr>
          <p:nvPr/>
        </p:nvSpPr>
        <p:spPr bwMode="auto">
          <a:xfrm>
            <a:off x="2695575" y="838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145811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lumMod val="95000"/>
            </a:schemeClr>
          </a:solidFill>
        </p:spPr>
        <p:txBody>
          <a:bodyPr>
            <a:noAutofit/>
          </a:bodyPr>
          <a:lstStyle/>
          <a:p>
            <a:pPr algn="ctr"/>
            <a:r>
              <a:rPr lang="en-US" sz="2800" b="1" dirty="0">
                <a:solidFill>
                  <a:schemeClr val="bg1"/>
                </a:solidFill>
              </a:rPr>
              <a:t> Task 8:Behaviour-Change Activities and Individual Support</a:t>
            </a:r>
            <a:endParaRPr lang="en-IN" sz="28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5631874" y="737756"/>
            <a:ext cx="6380019" cy="5881254"/>
          </a:xfrm>
          <a:solidFill>
            <a:schemeClr val="tx2">
              <a:lumMod val="20000"/>
              <a:lumOff val="80000"/>
            </a:schemeClr>
          </a:solidFill>
        </p:spPr>
        <p:txBody>
          <a:bodyPr>
            <a:normAutofit/>
          </a:bodyPr>
          <a:lstStyle/>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A change in behaviour requires skills rather than knowledge.</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The skills can be acquired through various ways such as tests, debunking misconceptions, peer pressure refusals, lung volume tests, and triggers (Allen, 2024).</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Teenagers learn to say no through refusals and adult identification.</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Positive behaviours include sporting activities, creation, breathing and stress management (</a:t>
            </a:r>
            <a:r>
              <a:rPr lang="en-US" sz="1800" dirty="0" err="1">
                <a:latin typeface="Arial" panose="020B0604020202020204" pitchFamily="34" charset="0"/>
                <a:cs typeface="Arial" panose="020B0604020202020204" pitchFamily="34" charset="0"/>
              </a:rPr>
              <a:t>Bartos</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2022).</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Individual plans motivate realistic and measurable objectives within 8 weeks.</a:t>
            </a:r>
          </a:p>
        </p:txBody>
      </p:sp>
      <p:pic>
        <p:nvPicPr>
          <p:cNvPr id="2" name="Picture 1">
            <a:extLst>
              <a:ext uri="{FF2B5EF4-FFF2-40B4-BE49-F238E27FC236}">
                <a16:creationId xmlns:a16="http://schemas.microsoft.com/office/drawing/2014/main" id="{37B0B516-28FB-4972-8AEA-A8DE30A6D46C}"/>
              </a:ext>
            </a:extLst>
          </p:cNvPr>
          <p:cNvPicPr>
            <a:picLocks noChangeAspect="1"/>
          </p:cNvPicPr>
          <p:nvPr/>
        </p:nvPicPr>
        <p:blipFill>
          <a:blip r:embed="rId3"/>
          <a:stretch>
            <a:fillRect/>
          </a:stretch>
        </p:blipFill>
        <p:spPr>
          <a:xfrm>
            <a:off x="107371" y="1487351"/>
            <a:ext cx="5451765" cy="4196476"/>
          </a:xfrm>
          <a:prstGeom prst="rect">
            <a:avLst/>
          </a:prstGeom>
        </p:spPr>
      </p:pic>
      <p:sp>
        <p:nvSpPr>
          <p:cNvPr id="3" name="Rectangle 1">
            <a:extLst>
              <a:ext uri="{FF2B5EF4-FFF2-40B4-BE49-F238E27FC236}">
                <a16:creationId xmlns:a16="http://schemas.microsoft.com/office/drawing/2014/main" id="{57252079-57B7-40F0-85A1-88CB0B701940}"/>
              </a:ext>
            </a:extLst>
          </p:cNvPr>
          <p:cNvSpPr>
            <a:spLocks noChangeArrowheads="1"/>
          </p:cNvSpPr>
          <p:nvPr/>
        </p:nvSpPr>
        <p:spPr bwMode="auto">
          <a:xfrm>
            <a:off x="1766455" y="5763537"/>
            <a:ext cx="237436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(Source: Simpson </a:t>
            </a:r>
            <a:r>
              <a:rPr kumimoji="0" lang="en-US" altLang="en-US" sz="12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11621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lumMod val="95000"/>
            </a:schemeClr>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 Task9:Tobacco-Control Partners, Campaigns and Resources</a:t>
            </a:r>
            <a:endParaRPr lang="en-IN" sz="20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270165" y="997527"/>
            <a:ext cx="6380019" cy="5600702"/>
          </a:xfrm>
          <a:solidFill>
            <a:srgbClr val="FFFF99"/>
          </a:solidFill>
        </p:spPr>
        <p:txBody>
          <a:bodyPr>
            <a:normAutofit/>
          </a:bodyPr>
          <a:lstStyle/>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NHS Better Health offers quit-smoking and youth vaping information to be used as a resource for campaigns (NHS, 2020).</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Safeguarding, venue, communication, and youth engagement are provided by local councils or schools.</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ASH provides tobacco-control evidence and educational materials for public-health campaigns.</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These are accompanied by posters, videos, quizzes, pledge cards and activities for refusal.</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Classes can be designed as 8 weekly school-based lessons that can be built out of these materials.</a:t>
            </a:r>
          </a:p>
        </p:txBody>
      </p:sp>
      <p:pic>
        <p:nvPicPr>
          <p:cNvPr id="5122" name="Picture 2" descr="Fig. 1">
            <a:extLst>
              <a:ext uri="{FF2B5EF4-FFF2-40B4-BE49-F238E27FC236}">
                <a16:creationId xmlns:a16="http://schemas.microsoft.com/office/drawing/2014/main" id="{186FD715-A0F9-48E0-841F-2AA8B80A0A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9640" y="1215736"/>
            <a:ext cx="5396159" cy="454082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FE2C9C67-7718-4A4C-9094-2513F468E265}"/>
              </a:ext>
            </a:extLst>
          </p:cNvPr>
          <p:cNvSpPr>
            <a:spLocks noChangeArrowheads="1"/>
          </p:cNvSpPr>
          <p:nvPr/>
        </p:nvSpPr>
        <p:spPr bwMode="auto">
          <a:xfrm>
            <a:off x="8530936" y="5836274"/>
            <a:ext cx="226055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(Source: Sawyer </a:t>
            </a:r>
            <a:r>
              <a:rPr kumimoji="0" lang="en-US" altLang="en-US" sz="12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31262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4" y="124691"/>
            <a:ext cx="11689771" cy="467591"/>
          </a:xfrm>
          <a:solidFill>
            <a:schemeClr val="tx1">
              <a:lumMod val="95000"/>
            </a:schemeClr>
          </a:solidFill>
        </p:spPr>
        <p:txBody>
          <a:bodyPr>
            <a:noAutofit/>
          </a:bodyPr>
          <a:lstStyle/>
          <a:p>
            <a:pPr algn="ctr"/>
            <a:r>
              <a:rPr lang="en-US" sz="2600" b="1" dirty="0">
                <a:solidFill>
                  <a:schemeClr val="bg1"/>
                </a:solidFill>
                <a:latin typeface="Arial" panose="020B0604020202020204" pitchFamily="34" charset="0"/>
                <a:cs typeface="Arial" panose="020B0604020202020204" pitchFamily="34" charset="0"/>
              </a:rPr>
              <a:t> task 10:evaluation, Outcomes and Measuring Campaign Success</a:t>
            </a:r>
            <a:endParaRPr lang="en-IN" sz="26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5361710" y="737757"/>
            <a:ext cx="6598226" cy="5881254"/>
          </a:xfrm>
          <a:solidFill>
            <a:srgbClr val="FFCCFF"/>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Evaluation helps to judge the actual </a:t>
            </a:r>
            <a:r>
              <a:rPr lang="en-US" sz="1800" dirty="0" err="1">
                <a:latin typeface="Arial" panose="020B0604020202020204" pitchFamily="34" charset="0"/>
                <a:cs typeface="Arial" panose="020B0604020202020204" pitchFamily="34" charset="0"/>
              </a:rPr>
              <a:t>behavioural</a:t>
            </a:r>
            <a:r>
              <a:rPr lang="en-US" sz="1800" dirty="0">
                <a:latin typeface="Arial" panose="020B0604020202020204" pitchFamily="34" charset="0"/>
                <a:cs typeface="Arial" panose="020B0604020202020204" pitchFamily="34" charset="0"/>
              </a:rPr>
              <a:t> and educational results of the campaign activities.</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Attendance, participation, completed activities and engagement are logged in process evaluation records for 8 sessions.</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Outcome evaluation involves comparisons between baseline and end knowledge, and baseline and end refusal confidence and tobacco-use intent (Lockett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2026).</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An anonymous questionnaire will keep participants anonymous, and it will allow for comparison.</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Follow-up assessments at 4 and 12 weeks examine maintenance of protective behaviours and intention to be tobacco-free.</a:t>
            </a:r>
          </a:p>
        </p:txBody>
      </p:sp>
      <p:pic>
        <p:nvPicPr>
          <p:cNvPr id="6" name="Picture 5">
            <a:extLst>
              <a:ext uri="{FF2B5EF4-FFF2-40B4-BE49-F238E27FC236}">
                <a16:creationId xmlns:a16="http://schemas.microsoft.com/office/drawing/2014/main" id="{DF19D7B6-4806-4241-82E3-B5579BD8951D}"/>
              </a:ext>
            </a:extLst>
          </p:cNvPr>
          <p:cNvPicPr>
            <a:picLocks noChangeAspect="1"/>
          </p:cNvPicPr>
          <p:nvPr/>
        </p:nvPicPr>
        <p:blipFill>
          <a:blip r:embed="rId3"/>
          <a:stretch>
            <a:fillRect/>
          </a:stretch>
        </p:blipFill>
        <p:spPr>
          <a:xfrm>
            <a:off x="115468" y="854586"/>
            <a:ext cx="5173505" cy="5502117"/>
          </a:xfrm>
          <a:prstGeom prst="rect">
            <a:avLst/>
          </a:prstGeom>
        </p:spPr>
      </p:pic>
      <p:sp>
        <p:nvSpPr>
          <p:cNvPr id="7" name="Rectangle 1">
            <a:extLst>
              <a:ext uri="{FF2B5EF4-FFF2-40B4-BE49-F238E27FC236}">
                <a16:creationId xmlns:a16="http://schemas.microsoft.com/office/drawing/2014/main" id="{B256C00D-778E-432E-9134-D8F8A08C68CF}"/>
              </a:ext>
            </a:extLst>
          </p:cNvPr>
          <p:cNvSpPr>
            <a:spLocks noChangeArrowheads="1"/>
          </p:cNvSpPr>
          <p:nvPr/>
        </p:nvSpPr>
        <p:spPr bwMode="auto">
          <a:xfrm>
            <a:off x="1475509" y="6356703"/>
            <a:ext cx="273985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(Source: Examquestionbank, 2023)</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98581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4" y="124691"/>
            <a:ext cx="11689771" cy="467591"/>
          </a:xfrm>
          <a:solidFill>
            <a:schemeClr val="tx1">
              <a:lumMod val="95000"/>
            </a:schemeClr>
          </a:solidFill>
        </p:spPr>
        <p:txBody>
          <a:bodyPr>
            <a:normAutofit fontScale="90000"/>
          </a:bodyPr>
          <a:lstStyle/>
          <a:p>
            <a:pPr algn="ctr"/>
            <a:r>
              <a:rPr lang="en-US" sz="2800" b="1" dirty="0">
                <a:solidFill>
                  <a:schemeClr val="bg1"/>
                </a:solidFill>
                <a:latin typeface="Arial" panose="020B0604020202020204" pitchFamily="34" charset="0"/>
                <a:cs typeface="Arial" panose="020B0604020202020204" pitchFamily="34" charset="0"/>
              </a:rPr>
              <a:t>task11:benefits, Challenges and </a:t>
            </a:r>
            <a:r>
              <a:rPr lang="en-US" sz="2800" b="1" dirty="0" err="1">
                <a:solidFill>
                  <a:schemeClr val="bg1"/>
                </a:solidFill>
                <a:latin typeface="Arial" panose="020B0604020202020204" pitchFamily="34" charset="0"/>
                <a:cs typeface="Arial" panose="020B0604020202020204" pitchFamily="34" charset="0"/>
              </a:rPr>
              <a:t>Behavioural</a:t>
            </a:r>
            <a:r>
              <a:rPr lang="en-US" sz="2800" b="1" dirty="0">
                <a:solidFill>
                  <a:schemeClr val="bg1"/>
                </a:solidFill>
                <a:latin typeface="Arial" panose="020B0604020202020204" pitchFamily="34" charset="0"/>
                <a:cs typeface="Arial" panose="020B0604020202020204" pitchFamily="34" charset="0"/>
              </a:rPr>
              <a:t> Barriers</a:t>
            </a:r>
            <a:endParaRPr lang="en-IN" sz="2800" dirty="0">
              <a:solidFill>
                <a:schemeClr val="bg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270164" y="727366"/>
            <a:ext cx="6598226" cy="5881254"/>
          </a:xfrm>
          <a:solidFill>
            <a:schemeClr val="bg2">
              <a:lumMod val="20000"/>
              <a:lumOff val="80000"/>
            </a:schemeClr>
          </a:solidFill>
        </p:spPr>
        <p:txBody>
          <a:bodyPr>
            <a:normAutofit lnSpcReduction="10000"/>
          </a:bodyPr>
          <a:lstStyle/>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This contributes to the development of lungs, self-efficacy, decision-making, and self-protection from inhaling tobacco smoke.</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The challenges that one encounters are peer pressure, curiosity, stress, parents who smoke, availability, and social networking (NHS, 2025).</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Health Belief Model: This takes into consideration the perceptions of susceptibility, seriousness, benefits, and challenges.</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Theory of Planned Behaviour is based on attitudes, social norms, and </a:t>
            </a:r>
            <a:r>
              <a:rPr lang="en-US" sz="1800" dirty="0" err="1">
                <a:latin typeface="Arial" panose="020B0604020202020204" pitchFamily="34" charset="0"/>
                <a:cs typeface="Arial" panose="020B0604020202020204" pitchFamily="34" charset="0"/>
              </a:rPr>
              <a:t>behavioural</a:t>
            </a:r>
            <a:r>
              <a:rPr lang="en-US" sz="1800" dirty="0">
                <a:latin typeface="Arial" panose="020B0604020202020204" pitchFamily="34" charset="0"/>
                <a:cs typeface="Arial" panose="020B0604020202020204" pitchFamily="34" charset="0"/>
              </a:rPr>
              <a:t> control.</a:t>
            </a:r>
          </a:p>
          <a:p>
            <a:pPr algn="just" fontAlgn="base">
              <a:lnSpc>
                <a:spcPct val="150000"/>
              </a:lnSpc>
              <a:buClr>
                <a:schemeClr val="bg1"/>
              </a:buClr>
              <a:buFont typeface="Wingdings" panose="05000000000000000000" pitchFamily="2" charset="2"/>
              <a:buChar char="Ø"/>
            </a:pPr>
            <a:r>
              <a:rPr lang="en-US" sz="1800" dirty="0">
                <a:latin typeface="Arial" panose="020B0604020202020204" pitchFamily="34" charset="0"/>
                <a:cs typeface="Arial" panose="020B0604020202020204" pitchFamily="34" charset="0"/>
              </a:rPr>
              <a:t>Practical Solutions: role play, peer modelling and coping strategies.</a:t>
            </a:r>
          </a:p>
        </p:txBody>
      </p:sp>
      <p:pic>
        <p:nvPicPr>
          <p:cNvPr id="7170" name="Picture 2" descr="FIGURE 1">
            <a:extLst>
              <a:ext uri="{FF2B5EF4-FFF2-40B4-BE49-F238E27FC236}">
                <a16:creationId xmlns:a16="http://schemas.microsoft.com/office/drawing/2014/main" id="{42587DDC-55E0-4528-A825-1D7DAFAA6A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65817" y="1153393"/>
            <a:ext cx="4977245" cy="485255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A8775F85-B617-4C98-812C-B54A5FD3FE60}"/>
              </a:ext>
            </a:extLst>
          </p:cNvPr>
          <p:cNvSpPr>
            <a:spLocks noChangeArrowheads="1"/>
          </p:cNvSpPr>
          <p:nvPr/>
        </p:nvSpPr>
        <p:spPr bwMode="auto">
          <a:xfrm>
            <a:off x="8759536" y="6005945"/>
            <a:ext cx="224452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(Source: </a:t>
            </a:r>
            <a:r>
              <a:rPr kumimoji="0" lang="en-US" altLang="en-US" sz="12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Lutmer</a:t>
            </a: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1"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89816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4060" y="309196"/>
            <a:ext cx="11190109" cy="779375"/>
          </a:xfrm>
          <a:solidFill>
            <a:schemeClr val="tx1">
              <a:lumMod val="95000"/>
            </a:schemeClr>
          </a:solidFill>
        </p:spPr>
        <p:txBody>
          <a:bodyPr>
            <a:normAutofit/>
          </a:bodyPr>
          <a:lstStyle/>
          <a:p>
            <a:r>
              <a:rPr lang="en-IN" sz="2800" b="1" dirty="0">
                <a:solidFill>
                  <a:schemeClr val="bg1"/>
                </a:solidFill>
                <a:latin typeface="Arial" panose="020B0604020202020204" pitchFamily="34" charset="0"/>
                <a:cs typeface="Arial" panose="020B0604020202020204" pitchFamily="34" charset="0"/>
              </a:rPr>
              <a:t>task 12:conclusion</a:t>
            </a:r>
          </a:p>
        </p:txBody>
      </p:sp>
      <p:sp>
        <p:nvSpPr>
          <p:cNvPr id="5" name="Content Placeholder 4"/>
          <p:cNvSpPr>
            <a:spLocks noGrp="1"/>
          </p:cNvSpPr>
          <p:nvPr>
            <p:ph idx="1"/>
          </p:nvPr>
        </p:nvSpPr>
        <p:spPr>
          <a:xfrm>
            <a:off x="594061" y="1291771"/>
            <a:ext cx="6430854" cy="5286450"/>
          </a:xfrm>
          <a:solidFill>
            <a:srgbClr val="FFFFCC"/>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 campaign employs health promotion, social epidemiology and behavioural change theory in the prevention of tobacco initiation.</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Eight fidelity-enhancing sessions develop knowledge, refusal skills and supportive social norms.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Evaluation involves measuring knowledge, confidence and experimentation, which enables the prevention of smoking among teenagers.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Follow-up outcomes will investigate more successful, healthier life-course trajectories effectively and sustainably.</a:t>
            </a:r>
          </a:p>
        </p:txBody>
      </p:sp>
      <p:pic>
        <p:nvPicPr>
          <p:cNvPr id="3" name="Picture 2"/>
          <p:cNvPicPr>
            <a:picLocks noChangeAspect="1"/>
          </p:cNvPicPr>
          <p:nvPr/>
        </p:nvPicPr>
        <p:blipFill>
          <a:blip r:embed="rId3"/>
          <a:stretch>
            <a:fillRect/>
          </a:stretch>
        </p:blipFill>
        <p:spPr>
          <a:xfrm>
            <a:off x="7155543" y="2153821"/>
            <a:ext cx="4934857" cy="3562350"/>
          </a:xfrm>
          <a:prstGeom prst="rect">
            <a:avLst/>
          </a:prstGeom>
        </p:spPr>
      </p:pic>
    </p:spTree>
    <p:extLst>
      <p:ext uri="{BB962C8B-B14F-4D97-AF65-F5344CB8AC3E}">
        <p14:creationId xmlns:p14="http://schemas.microsoft.com/office/powerpoint/2010/main" val="3767821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031" y="69273"/>
            <a:ext cx="11464245" cy="726319"/>
          </a:xfrm>
        </p:spPr>
        <p:txBody>
          <a:bodyPr>
            <a:normAutofit/>
          </a:bodyPr>
          <a:lstStyle/>
          <a:p>
            <a:pPr algn="ctr"/>
            <a:r>
              <a:rPr lang="en-IN" sz="2800" b="1" dirty="0">
                <a:latin typeface="Arial" panose="020B0604020202020204" pitchFamily="34" charset="0"/>
                <a:cs typeface="Arial" panose="020B0604020202020204" pitchFamily="34" charset="0"/>
              </a:rPr>
              <a:t>Reference List</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706582"/>
            <a:ext cx="11872685" cy="5999018"/>
          </a:xfrm>
          <a:solidFill>
            <a:schemeClr val="tx1">
              <a:lumMod val="85000"/>
            </a:schemeClr>
          </a:solidFill>
        </p:spPr>
        <p:txBody>
          <a:bodyPr>
            <a:noAutofit/>
          </a:bodyPr>
          <a:lstStyle/>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Adams, T.N., Morris, J. and </a:t>
            </a:r>
            <a:r>
              <a:rPr lang="en-US" sz="1050" dirty="0" err="1">
                <a:solidFill>
                  <a:schemeClr val="bg1"/>
                </a:solidFill>
                <a:latin typeface="Arial" panose="020B0604020202020204" pitchFamily="34" charset="0"/>
                <a:cs typeface="Arial" panose="020B0604020202020204" pitchFamily="34" charset="0"/>
              </a:rPr>
              <a:t>Bomgaars</a:t>
            </a:r>
            <a:r>
              <a:rPr lang="en-US" sz="1050" dirty="0">
                <a:solidFill>
                  <a:schemeClr val="bg1"/>
                </a:solidFill>
                <a:latin typeface="Arial" panose="020B0604020202020204" pitchFamily="34" charset="0"/>
                <a:cs typeface="Arial" panose="020B0604020202020204" pitchFamily="34" charset="0"/>
              </a:rPr>
              <a:t>, D.L. (2023) </a:t>
            </a:r>
            <a:r>
              <a:rPr lang="en-US" sz="1050" i="1" dirty="0">
                <a:solidFill>
                  <a:schemeClr val="bg1"/>
                </a:solidFill>
                <a:latin typeface="Arial" panose="020B0604020202020204" pitchFamily="34" charset="0"/>
                <a:cs typeface="Arial" panose="020B0604020202020204" pitchFamily="34" charset="0"/>
              </a:rPr>
              <a:t>Nicotine addiction and smoking: Health effects and interventions (nursing)</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PubMed</a:t>
            </a:r>
            <a:r>
              <a:rPr lang="en-US" sz="1050" dirty="0">
                <a:solidFill>
                  <a:schemeClr val="bg1"/>
                </a:solidFill>
                <a:latin typeface="Arial" panose="020B0604020202020204" pitchFamily="34" charset="0"/>
                <a:cs typeface="Arial" panose="020B0604020202020204" pitchFamily="34" charset="0"/>
              </a:rPr>
              <a:t>. </a:t>
            </a:r>
            <a:r>
              <a:rPr lang="en-US" sz="1050" dirty="0" err="1">
                <a:solidFill>
                  <a:schemeClr val="bg1"/>
                </a:solidFill>
                <a:latin typeface="Arial" panose="020B0604020202020204" pitchFamily="34" charset="0"/>
                <a:cs typeface="Arial" panose="020B0604020202020204" pitchFamily="34" charset="0"/>
              </a:rPr>
              <a:t>StatPearls</a:t>
            </a:r>
            <a:r>
              <a:rPr lang="en-US" sz="1050" dirty="0">
                <a:solidFill>
                  <a:schemeClr val="bg1"/>
                </a:solidFill>
                <a:latin typeface="Arial" panose="020B0604020202020204" pitchFamily="34" charset="0"/>
                <a:cs typeface="Arial" panose="020B0604020202020204" pitchFamily="34" charset="0"/>
              </a:rPr>
              <a:t> Publishing. Available at: https://www.ncbi.nlm.nih.gov/books/NBK568714/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Allen, J.P. (2024) “Rethinking peer influence and risk taking: A strengths-based approach to adolescence in a new era,” </a:t>
            </a:r>
            <a:r>
              <a:rPr lang="en-US" sz="1050" i="1" dirty="0">
                <a:solidFill>
                  <a:schemeClr val="bg1"/>
                </a:solidFill>
                <a:latin typeface="Arial" panose="020B0604020202020204" pitchFamily="34" charset="0"/>
                <a:cs typeface="Arial" panose="020B0604020202020204" pitchFamily="34" charset="0"/>
              </a:rPr>
              <a:t>Development and psychopathology</a:t>
            </a:r>
            <a:r>
              <a:rPr lang="en-US" sz="1050" dirty="0">
                <a:solidFill>
                  <a:schemeClr val="bg1"/>
                </a:solidFill>
                <a:latin typeface="Arial" panose="020B0604020202020204" pitchFamily="34" charset="0"/>
                <a:cs typeface="Arial" panose="020B0604020202020204" pitchFamily="34" charset="0"/>
              </a:rPr>
              <a:t>, 36(5), pp. 1–12. Available at: https://doi.org/10.1017/s0954579424000877.</a:t>
            </a:r>
          </a:p>
          <a:p>
            <a:pPr lvl="0" algn="just">
              <a:lnSpc>
                <a:spcPct val="150000"/>
              </a:lnSpc>
              <a:buClr>
                <a:schemeClr val="bg1"/>
              </a:buClr>
              <a:buFont typeface="Wingdings" panose="05000000000000000000" pitchFamily="2" charset="2"/>
              <a:buChar char="Ø"/>
            </a:pPr>
            <a:r>
              <a:rPr lang="en-US" sz="1050" dirty="0" err="1">
                <a:solidFill>
                  <a:schemeClr val="bg1"/>
                </a:solidFill>
                <a:latin typeface="Arial" panose="020B0604020202020204" pitchFamily="34" charset="0"/>
                <a:cs typeface="Arial" panose="020B0604020202020204" pitchFamily="34" charset="0"/>
              </a:rPr>
              <a:t>Bartos</a:t>
            </a:r>
            <a:r>
              <a:rPr lang="en-US" sz="1050" dirty="0">
                <a:solidFill>
                  <a:schemeClr val="bg1"/>
                </a:solidFill>
                <a:latin typeface="Arial" panose="020B0604020202020204" pitchFamily="34" charset="0"/>
                <a:cs typeface="Arial" panose="020B0604020202020204" pitchFamily="34" charset="0"/>
              </a:rPr>
              <a:t>, L.J., </a:t>
            </a:r>
            <a:r>
              <a:rPr lang="en-US" sz="1050" dirty="0" err="1">
                <a:solidFill>
                  <a:schemeClr val="bg1"/>
                </a:solidFill>
                <a:latin typeface="Arial" panose="020B0604020202020204" pitchFamily="34" charset="0"/>
                <a:cs typeface="Arial" panose="020B0604020202020204" pitchFamily="34" charset="0"/>
              </a:rPr>
              <a:t>Funes</a:t>
            </a:r>
            <a:r>
              <a:rPr lang="en-US" sz="1050" dirty="0">
                <a:solidFill>
                  <a:schemeClr val="bg1"/>
                </a:solidFill>
                <a:latin typeface="Arial" panose="020B0604020202020204" pitchFamily="34" charset="0"/>
                <a:cs typeface="Arial" panose="020B0604020202020204" pitchFamily="34" charset="0"/>
              </a:rPr>
              <a:t>, M.J., Ouellet, M., Posadas, M.P., </a:t>
            </a:r>
            <a:r>
              <a:rPr lang="en-US" sz="1050" dirty="0" err="1">
                <a:solidFill>
                  <a:schemeClr val="bg1"/>
                </a:solidFill>
                <a:latin typeface="Arial" panose="020B0604020202020204" pitchFamily="34" charset="0"/>
                <a:cs typeface="Arial" panose="020B0604020202020204" pitchFamily="34" charset="0"/>
              </a:rPr>
              <a:t>Immink</a:t>
            </a:r>
            <a:r>
              <a:rPr lang="en-US" sz="1050" dirty="0">
                <a:solidFill>
                  <a:schemeClr val="bg1"/>
                </a:solidFill>
                <a:latin typeface="Arial" panose="020B0604020202020204" pitchFamily="34" charset="0"/>
                <a:cs typeface="Arial" panose="020B0604020202020204" pitchFamily="34" charset="0"/>
              </a:rPr>
              <a:t>, M.A. and </a:t>
            </a:r>
            <a:r>
              <a:rPr lang="en-US" sz="1050" dirty="0" err="1">
                <a:solidFill>
                  <a:schemeClr val="bg1"/>
                </a:solidFill>
                <a:latin typeface="Arial" panose="020B0604020202020204" pitchFamily="34" charset="0"/>
                <a:cs typeface="Arial" panose="020B0604020202020204" pitchFamily="34" charset="0"/>
              </a:rPr>
              <a:t>Krägeloh</a:t>
            </a:r>
            <a:r>
              <a:rPr lang="en-US" sz="1050" dirty="0">
                <a:solidFill>
                  <a:schemeClr val="bg1"/>
                </a:solidFill>
                <a:latin typeface="Arial" panose="020B0604020202020204" pitchFamily="34" charset="0"/>
                <a:cs typeface="Arial" panose="020B0604020202020204" pitchFamily="34" charset="0"/>
              </a:rPr>
              <a:t>, C. (2022) “A feasibility study of a program integrating mindfulness, yoga, positive psychology, and emotional intelligence in tertiary-level student musicians,” </a:t>
            </a:r>
            <a:r>
              <a:rPr lang="en-US" sz="1050" i="1" dirty="0">
                <a:solidFill>
                  <a:schemeClr val="bg1"/>
                </a:solidFill>
                <a:latin typeface="Arial" panose="020B0604020202020204" pitchFamily="34" charset="0"/>
                <a:cs typeface="Arial" panose="020B0604020202020204" pitchFamily="34" charset="0"/>
              </a:rPr>
              <a:t>Mindfulness</a:t>
            </a:r>
            <a:r>
              <a:rPr lang="en-US" sz="1050" dirty="0">
                <a:solidFill>
                  <a:schemeClr val="bg1"/>
                </a:solidFill>
                <a:latin typeface="Arial" panose="020B0604020202020204" pitchFamily="34" charset="0"/>
                <a:cs typeface="Arial" panose="020B0604020202020204" pitchFamily="34" charset="0"/>
              </a:rPr>
              <a:t>, 13(10), pp. 2507–2528. Available at: https://doi.org/10.1007/s12671-022-01976-7.</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Examquestionbank (2023) </a:t>
            </a:r>
            <a:r>
              <a:rPr lang="en-US" sz="1050" i="1" dirty="0">
                <a:solidFill>
                  <a:schemeClr val="bg1"/>
                </a:solidFill>
                <a:latin typeface="Arial" panose="020B0604020202020204" pitchFamily="34" charset="0"/>
                <a:cs typeface="Arial" panose="020B0604020202020204" pitchFamily="34" charset="0"/>
              </a:rPr>
              <a:t>Health promotion theory review by experts</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Examquestionbank.com</a:t>
            </a:r>
            <a:r>
              <a:rPr lang="en-US" sz="1050" dirty="0">
                <a:solidFill>
                  <a:schemeClr val="bg1"/>
                </a:solidFill>
                <a:latin typeface="Arial" panose="020B0604020202020204" pitchFamily="34" charset="0"/>
                <a:cs typeface="Arial" panose="020B0604020202020204" pitchFamily="34" charset="0"/>
              </a:rPr>
              <a:t>. Available at: https://www.examquestionbank.com/questions/critically-review-health-promotion-theory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Foster, A. (2024) “What is the UK smoking ban, how will it work and when will it start?,” </a:t>
            </a:r>
            <a:r>
              <a:rPr lang="en-US" sz="1050" i="1" dirty="0">
                <a:solidFill>
                  <a:schemeClr val="bg1"/>
                </a:solidFill>
                <a:latin typeface="Arial" panose="020B0604020202020204" pitchFamily="34" charset="0"/>
                <a:cs typeface="Arial" panose="020B0604020202020204" pitchFamily="34" charset="0"/>
              </a:rPr>
              <a:t>www.bbc.com</a:t>
            </a:r>
            <a:r>
              <a:rPr lang="en-US" sz="1050" dirty="0">
                <a:solidFill>
                  <a:schemeClr val="bg1"/>
                </a:solidFill>
                <a:latin typeface="Arial" panose="020B0604020202020204" pitchFamily="34" charset="0"/>
                <a:cs typeface="Arial" panose="020B0604020202020204" pitchFamily="34" charset="0"/>
              </a:rPr>
              <a:t>, 16 April. Available at: https://www.bbc.com/news/health-68825322 (Accessed: September 26, 2026).</a:t>
            </a:r>
          </a:p>
          <a:p>
            <a:pPr lvl="0" algn="just">
              <a:lnSpc>
                <a:spcPct val="150000"/>
              </a:lnSpc>
              <a:buClr>
                <a:schemeClr val="bg1"/>
              </a:buClr>
              <a:buFont typeface="Wingdings" panose="05000000000000000000" pitchFamily="2" charset="2"/>
              <a:buChar char="Ø"/>
            </a:pPr>
            <a:r>
              <a:rPr lang="en-US" sz="1050" dirty="0" err="1">
                <a:solidFill>
                  <a:schemeClr val="bg1"/>
                </a:solidFill>
                <a:latin typeface="Arial" panose="020B0604020202020204" pitchFamily="34" charset="0"/>
                <a:cs typeface="Arial" panose="020B0604020202020204" pitchFamily="34" charset="0"/>
              </a:rPr>
              <a:t>Karatayev</a:t>
            </a:r>
            <a:r>
              <a:rPr lang="en-US" sz="1050" dirty="0">
                <a:solidFill>
                  <a:schemeClr val="bg1"/>
                </a:solidFill>
                <a:latin typeface="Arial" panose="020B0604020202020204" pitchFamily="34" charset="0"/>
                <a:cs typeface="Arial" panose="020B0604020202020204" pitchFamily="34" charset="0"/>
              </a:rPr>
              <a:t>, O., Collier, A. D, </a:t>
            </a:r>
            <a:r>
              <a:rPr lang="en-US" sz="1050" dirty="0" err="1">
                <a:solidFill>
                  <a:schemeClr val="bg1"/>
                </a:solidFill>
                <a:latin typeface="Arial" panose="020B0604020202020204" pitchFamily="34" charset="0"/>
                <a:cs typeface="Arial" panose="020B0604020202020204" pitchFamily="34" charset="0"/>
              </a:rPr>
              <a:t>Targoff</a:t>
            </a:r>
            <a:r>
              <a:rPr lang="en-US" sz="1050" dirty="0">
                <a:solidFill>
                  <a:schemeClr val="bg1"/>
                </a:solidFill>
                <a:latin typeface="Arial" panose="020B0604020202020204" pitchFamily="34" charset="0"/>
                <a:cs typeface="Arial" panose="020B0604020202020204" pitchFamily="34" charset="0"/>
              </a:rPr>
              <a:t>, S.R. and Leibowitz, S.F. (2024) “Neurological disorders induced by drug use: Effects of adolescent and embryonic drug exposure on behavioral neurodevelopment,” </a:t>
            </a:r>
            <a:r>
              <a:rPr lang="en-US" sz="1050" i="1" dirty="0">
                <a:solidFill>
                  <a:schemeClr val="bg1"/>
                </a:solidFill>
                <a:latin typeface="Arial" panose="020B0604020202020204" pitchFamily="34" charset="0"/>
                <a:cs typeface="Arial" panose="020B0604020202020204" pitchFamily="34" charset="0"/>
              </a:rPr>
              <a:t>International Journal of Molecular Sciences</a:t>
            </a:r>
            <a:r>
              <a:rPr lang="en-US" sz="1050" dirty="0">
                <a:solidFill>
                  <a:schemeClr val="bg1"/>
                </a:solidFill>
                <a:latin typeface="Arial" panose="020B0604020202020204" pitchFamily="34" charset="0"/>
                <a:cs typeface="Arial" panose="020B0604020202020204" pitchFamily="34" charset="0"/>
              </a:rPr>
              <a:t>, 25(15), pp. 8341–8341. Available at: https://doi.org/10.3390/ijms25158341.</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Khan, J. (2022) </a:t>
            </a:r>
            <a:r>
              <a:rPr lang="en-US" sz="1050" i="1" dirty="0">
                <a:solidFill>
                  <a:schemeClr val="bg1"/>
                </a:solidFill>
                <a:latin typeface="Arial" panose="020B0604020202020204" pitchFamily="34" charset="0"/>
                <a:cs typeface="Arial" panose="020B0604020202020204" pitchFamily="34" charset="0"/>
              </a:rPr>
              <a:t>The Khan Review making smoking obsolete independent review into </a:t>
            </a:r>
            <a:r>
              <a:rPr lang="en-US" sz="1050" i="1" dirty="0" err="1">
                <a:solidFill>
                  <a:schemeClr val="bg1"/>
                </a:solidFill>
                <a:latin typeface="Arial" panose="020B0604020202020204" pitchFamily="34" charset="0"/>
                <a:cs typeface="Arial" panose="020B0604020202020204" pitchFamily="34" charset="0"/>
              </a:rPr>
              <a:t>smokefree</a:t>
            </a:r>
            <a:r>
              <a:rPr lang="en-US" sz="1050" i="1" dirty="0">
                <a:solidFill>
                  <a:schemeClr val="bg1"/>
                </a:solidFill>
                <a:latin typeface="Arial" panose="020B0604020202020204" pitchFamily="34" charset="0"/>
                <a:cs typeface="Arial" panose="020B0604020202020204" pitchFamily="34" charset="0"/>
              </a:rPr>
              <a:t> 2030 policies</a:t>
            </a:r>
            <a:r>
              <a:rPr lang="en-US" sz="1050" dirty="0">
                <a:solidFill>
                  <a:schemeClr val="bg1"/>
                </a:solidFill>
                <a:latin typeface="Arial" panose="020B0604020202020204" pitchFamily="34" charset="0"/>
                <a:cs typeface="Arial" panose="020B0604020202020204" pitchFamily="34" charset="0"/>
              </a:rPr>
              <a:t>. Available at: https://www.bda.org/media/p23fe2ai/khan-review-making-smoking-obsolete.pdf (Accessed: September 26, 2026).</a:t>
            </a:r>
          </a:p>
          <a:p>
            <a:pPr lvl="0" algn="just">
              <a:lnSpc>
                <a:spcPct val="150000"/>
              </a:lnSpc>
              <a:buClr>
                <a:schemeClr val="bg1"/>
              </a:buClr>
              <a:buFont typeface="Wingdings" panose="05000000000000000000" pitchFamily="2" charset="2"/>
              <a:buChar char="Ø"/>
            </a:pPr>
            <a:r>
              <a:rPr lang="en-IN" sz="1050" dirty="0">
                <a:solidFill>
                  <a:schemeClr val="bg1"/>
                </a:solidFill>
                <a:latin typeface="Arial" panose="020B0604020202020204" pitchFamily="34" charset="0"/>
                <a:cs typeface="Arial" panose="020B0604020202020204" pitchFamily="34" charset="0"/>
              </a:rPr>
              <a:t>kingsfund.org.uk (2025) </a:t>
            </a:r>
            <a:r>
              <a:rPr lang="en-IN" sz="1050" i="1" dirty="0">
                <a:solidFill>
                  <a:schemeClr val="bg1"/>
                </a:solidFill>
                <a:latin typeface="Arial" panose="020B0604020202020204" pitchFamily="34" charset="0"/>
                <a:cs typeface="Arial" panose="020B0604020202020204" pitchFamily="34" charset="0"/>
              </a:rPr>
              <a:t>What is the state of children’s health in England?</a:t>
            </a:r>
            <a:r>
              <a:rPr lang="en-IN" sz="1050" dirty="0">
                <a:solidFill>
                  <a:schemeClr val="bg1"/>
                </a:solidFill>
                <a:latin typeface="Arial" panose="020B0604020202020204" pitchFamily="34" charset="0"/>
                <a:cs typeface="Arial" panose="020B0604020202020204" pitchFamily="34" charset="0"/>
              </a:rPr>
              <a:t>, </a:t>
            </a:r>
            <a:r>
              <a:rPr lang="en-IN" sz="1050" i="1" dirty="0">
                <a:solidFill>
                  <a:schemeClr val="bg1"/>
                </a:solidFill>
                <a:latin typeface="Arial" panose="020B0604020202020204" pitchFamily="34" charset="0"/>
                <a:cs typeface="Arial" panose="020B0604020202020204" pitchFamily="34" charset="0"/>
              </a:rPr>
              <a:t>The King’s Fund</a:t>
            </a:r>
            <a:r>
              <a:rPr lang="en-IN" sz="1050" dirty="0">
                <a:solidFill>
                  <a:schemeClr val="bg1"/>
                </a:solidFill>
                <a:latin typeface="Arial" panose="020B0604020202020204" pitchFamily="34" charset="0"/>
                <a:cs typeface="Arial" panose="020B0604020202020204" pitchFamily="34" charset="0"/>
              </a:rPr>
              <a:t>. Available at: https://www.kingsfund.org.uk/insight-and-analysis/long-reads/state-childrens-health-england?utm_source=chatgpt.com (Accessed: September 23, 2026).</a:t>
            </a:r>
          </a:p>
          <a:p>
            <a:pPr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Lockett, C., Shah, S., Rizzo Liu, K., Stockings, E., Sunderland, M. and Mooney-Somers, J. (2026) “Study protocol for the breathe easy all together e-cigarette prevention program: A RE-AIM framework-based experimental process and impact evaluation,” </a:t>
            </a:r>
            <a:r>
              <a:rPr lang="en-US" sz="1050" i="1" dirty="0">
                <a:solidFill>
                  <a:schemeClr val="bg1"/>
                </a:solidFill>
                <a:latin typeface="Arial" panose="020B0604020202020204" pitchFamily="34" charset="0"/>
                <a:cs typeface="Arial" panose="020B0604020202020204" pitchFamily="34" charset="0"/>
              </a:rPr>
              <a:t>BMC Public Health</a:t>
            </a:r>
            <a:r>
              <a:rPr lang="en-US" sz="1050" dirty="0">
                <a:solidFill>
                  <a:schemeClr val="bg1"/>
                </a:solidFill>
                <a:latin typeface="Arial" panose="020B0604020202020204" pitchFamily="34" charset="0"/>
                <a:cs typeface="Arial" panose="020B0604020202020204" pitchFamily="34" charset="0"/>
              </a:rPr>
              <a:t>, 26(1). Available at: https://doi.org/10.1186/s12889-026-27623-7.</a:t>
            </a:r>
          </a:p>
          <a:p>
            <a:pPr algn="just">
              <a:lnSpc>
                <a:spcPct val="150000"/>
              </a:lnSpc>
              <a:buClr>
                <a:schemeClr val="bg1"/>
              </a:buClr>
              <a:buFont typeface="Wingdings" panose="05000000000000000000" pitchFamily="2" charset="2"/>
              <a:buChar char="Ø"/>
            </a:pPr>
            <a:r>
              <a:rPr lang="en-US" sz="1050" dirty="0" err="1">
                <a:solidFill>
                  <a:schemeClr val="bg1"/>
                </a:solidFill>
                <a:latin typeface="Arial" panose="020B0604020202020204" pitchFamily="34" charset="0"/>
                <a:cs typeface="Arial" panose="020B0604020202020204" pitchFamily="34" charset="0"/>
              </a:rPr>
              <a:t>Lutmer</a:t>
            </a:r>
            <a:r>
              <a:rPr lang="en-US" sz="1050" dirty="0">
                <a:solidFill>
                  <a:schemeClr val="bg1"/>
                </a:solidFill>
                <a:latin typeface="Arial" panose="020B0604020202020204" pitchFamily="34" charset="0"/>
                <a:cs typeface="Arial" panose="020B0604020202020204" pitchFamily="34" charset="0"/>
              </a:rPr>
              <a:t>, K.M., Wagner, H., </a:t>
            </a:r>
            <a:r>
              <a:rPr lang="en-US" sz="1050" dirty="0" err="1">
                <a:solidFill>
                  <a:schemeClr val="bg1"/>
                </a:solidFill>
                <a:latin typeface="Arial" panose="020B0604020202020204" pitchFamily="34" charset="0"/>
                <a:cs typeface="Arial" panose="020B0604020202020204" pitchFamily="34" charset="0"/>
              </a:rPr>
              <a:t>Richdale</a:t>
            </a:r>
            <a:r>
              <a:rPr lang="en-US" sz="1050" dirty="0">
                <a:solidFill>
                  <a:schemeClr val="bg1"/>
                </a:solidFill>
                <a:latin typeface="Arial" panose="020B0604020202020204" pitchFamily="34" charset="0"/>
                <a:cs typeface="Arial" panose="020B0604020202020204" pitchFamily="34" charset="0"/>
              </a:rPr>
              <a:t>, K., Zimmerman, A.B., Datta, A. and Dougherty, B.E. (2023) “Examining daily disposable soft contact lens wearers’ attitudes and beliefs using the health belief model: Ophthalmic &amp; physiological optics,” </a:t>
            </a:r>
            <a:r>
              <a:rPr lang="en-US" sz="1050" i="1" dirty="0">
                <a:solidFill>
                  <a:schemeClr val="bg1"/>
                </a:solidFill>
                <a:latin typeface="Arial" panose="020B0604020202020204" pitchFamily="34" charset="0"/>
                <a:cs typeface="Arial" panose="020B0604020202020204" pitchFamily="34" charset="0"/>
              </a:rPr>
              <a:t>Ophthalmic &amp; Physiological Optics</a:t>
            </a:r>
            <a:r>
              <a:rPr lang="en-US" sz="1050" dirty="0">
                <a:solidFill>
                  <a:schemeClr val="bg1"/>
                </a:solidFill>
                <a:latin typeface="Arial" panose="020B0604020202020204" pitchFamily="34" charset="0"/>
                <a:cs typeface="Arial" panose="020B0604020202020204" pitchFamily="34" charset="0"/>
              </a:rPr>
              <a:t>, 43(2), pp. 202–211. Available at: https://doi.org/10.1111/opo.13078.</a:t>
            </a:r>
          </a:p>
        </p:txBody>
      </p:sp>
    </p:spTree>
    <p:extLst>
      <p:ext uri="{BB962C8B-B14F-4D97-AF65-F5344CB8AC3E}">
        <p14:creationId xmlns:p14="http://schemas.microsoft.com/office/powerpoint/2010/main" val="173468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904" y="100995"/>
            <a:ext cx="11464245" cy="726319"/>
          </a:xfrm>
        </p:spPr>
        <p:txBody>
          <a:bodyPr>
            <a:normAutofit/>
          </a:bodyPr>
          <a:lstStyle/>
          <a:p>
            <a:pPr algn="ctr"/>
            <a:r>
              <a:rPr lang="en-IN" sz="2800" b="1" dirty="0">
                <a:latin typeface="Arial" panose="020B0604020202020204" pitchFamily="34" charset="0"/>
                <a:cs typeface="Arial" panose="020B0604020202020204" pitchFamily="34" charset="0"/>
              </a:rPr>
              <a:t>Reference List</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827314"/>
            <a:ext cx="11872685" cy="5878286"/>
          </a:xfrm>
          <a:solidFill>
            <a:schemeClr val="tx1">
              <a:lumMod val="85000"/>
            </a:schemeClr>
          </a:solidFill>
        </p:spPr>
        <p:txBody>
          <a:bodyPr>
            <a:noAutofit/>
          </a:bodyPr>
          <a:lstStyle/>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Mays, D., Gilman, S.E., </a:t>
            </a:r>
            <a:r>
              <a:rPr lang="en-US" sz="1100" dirty="0" err="1">
                <a:latin typeface="Arial" panose="020B0604020202020204" pitchFamily="34" charset="0"/>
                <a:cs typeface="Arial" panose="020B0604020202020204" pitchFamily="34" charset="0"/>
              </a:rPr>
              <a:t>Rende</a:t>
            </a:r>
            <a:r>
              <a:rPr lang="en-US" sz="1100" dirty="0">
                <a:latin typeface="Arial" panose="020B0604020202020204" pitchFamily="34" charset="0"/>
                <a:cs typeface="Arial" panose="020B0604020202020204" pitchFamily="34" charset="0"/>
              </a:rPr>
              <a:t>, R., Luta, G., </a:t>
            </a:r>
            <a:r>
              <a:rPr lang="en-US" sz="1100" dirty="0" err="1">
                <a:latin typeface="Arial" panose="020B0604020202020204" pitchFamily="34" charset="0"/>
                <a:cs typeface="Arial" panose="020B0604020202020204" pitchFamily="34" charset="0"/>
              </a:rPr>
              <a:t>Tercyak</a:t>
            </a:r>
            <a:r>
              <a:rPr lang="en-US" sz="1100" dirty="0">
                <a:latin typeface="Arial" panose="020B0604020202020204" pitchFamily="34" charset="0"/>
                <a:cs typeface="Arial" panose="020B0604020202020204" pitchFamily="34" charset="0"/>
              </a:rPr>
              <a:t>, K.P. and </a:t>
            </a:r>
            <a:r>
              <a:rPr lang="en-US" sz="1100" dirty="0" err="1">
                <a:latin typeface="Arial" panose="020B0604020202020204" pitchFamily="34" charset="0"/>
                <a:cs typeface="Arial" panose="020B0604020202020204" pitchFamily="34" charset="0"/>
              </a:rPr>
              <a:t>Niaura</a:t>
            </a:r>
            <a:r>
              <a:rPr lang="en-US" sz="1100" dirty="0">
                <a:latin typeface="Arial" panose="020B0604020202020204" pitchFamily="34" charset="0"/>
                <a:cs typeface="Arial" panose="020B0604020202020204" pitchFamily="34" charset="0"/>
              </a:rPr>
              <a:t>, R.S. (2024) “Parental smoking exposure and adolescent smoking trajectories,” </a:t>
            </a:r>
            <a:r>
              <a:rPr lang="en-US" sz="1100" i="1" dirty="0">
                <a:latin typeface="Arial" panose="020B0604020202020204" pitchFamily="34" charset="0"/>
                <a:cs typeface="Arial" panose="020B0604020202020204" pitchFamily="34" charset="0"/>
              </a:rPr>
              <a:t>Pediatrics</a:t>
            </a:r>
            <a:r>
              <a:rPr lang="en-US" sz="1100" dirty="0">
                <a:latin typeface="Arial" panose="020B0604020202020204" pitchFamily="34" charset="0"/>
                <a:cs typeface="Arial" panose="020B0604020202020204" pitchFamily="34" charset="0"/>
              </a:rPr>
              <a:t>, 133(6), pp. 983–991. Available at: https://doi.org/10.1542/peds.2013-3003.</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Nakimuli-</a:t>
            </a:r>
            <a:r>
              <a:rPr lang="en-IN" sz="1100" dirty="0" err="1">
                <a:latin typeface="Arial" panose="020B0604020202020204" pitchFamily="34" charset="0"/>
                <a:cs typeface="Arial" panose="020B0604020202020204" pitchFamily="34" charset="0"/>
              </a:rPr>
              <a:t>Mpungu</a:t>
            </a:r>
            <a:r>
              <a:rPr lang="en-IN" sz="1100" dirty="0">
                <a:latin typeface="Arial" panose="020B0604020202020204" pitchFamily="34" charset="0"/>
                <a:cs typeface="Arial" panose="020B0604020202020204" pitchFamily="34" charset="0"/>
              </a:rPr>
              <a:t>, E., Wamala, K., </a:t>
            </a:r>
            <a:r>
              <a:rPr lang="en-IN" sz="1100" dirty="0" err="1">
                <a:latin typeface="Arial" panose="020B0604020202020204" pitchFamily="34" charset="0"/>
                <a:cs typeface="Arial" panose="020B0604020202020204" pitchFamily="34" charset="0"/>
              </a:rPr>
              <a:t>Nakanyike</a:t>
            </a:r>
            <a:r>
              <a:rPr lang="en-IN" sz="1100" dirty="0">
                <a:latin typeface="Arial" panose="020B0604020202020204" pitchFamily="34" charset="0"/>
                <a:cs typeface="Arial" panose="020B0604020202020204" pitchFamily="34" charset="0"/>
              </a:rPr>
              <a:t>, C., Iya, J., Lukyamuzi, Z., Diana Namuli, J., </a:t>
            </a:r>
            <a:r>
              <a:rPr lang="en-IN" sz="1100" dirty="0" err="1">
                <a:latin typeface="Arial" panose="020B0604020202020204" pitchFamily="34" charset="0"/>
                <a:cs typeface="Arial" panose="020B0604020202020204" pitchFamily="34" charset="0"/>
              </a:rPr>
              <a:t>Sserunjoji</a:t>
            </a:r>
            <a:r>
              <a:rPr lang="en-IN" sz="1100" dirty="0">
                <a:latin typeface="Arial" panose="020B0604020202020204" pitchFamily="34" charset="0"/>
                <a:cs typeface="Arial" panose="020B0604020202020204" pitchFamily="34" charset="0"/>
              </a:rPr>
              <a:t> </a:t>
            </a:r>
            <a:r>
              <a:rPr lang="en-IN" sz="1100" dirty="0" err="1">
                <a:latin typeface="Arial" panose="020B0604020202020204" pitchFamily="34" charset="0"/>
                <a:cs typeface="Arial" panose="020B0604020202020204" pitchFamily="34" charset="0"/>
              </a:rPr>
              <a:t>Nalugya</a:t>
            </a:r>
            <a:r>
              <a:rPr lang="en-IN" sz="1100" dirty="0">
                <a:latin typeface="Arial" panose="020B0604020202020204" pitchFamily="34" charset="0"/>
                <a:cs typeface="Arial" panose="020B0604020202020204" pitchFamily="34" charset="0"/>
              </a:rPr>
              <a:t>, J., </a:t>
            </a:r>
            <a:r>
              <a:rPr lang="en-IN" sz="1100" dirty="0" err="1">
                <a:latin typeface="Arial" panose="020B0604020202020204" pitchFamily="34" charset="0"/>
                <a:cs typeface="Arial" panose="020B0604020202020204" pitchFamily="34" charset="0"/>
              </a:rPr>
              <a:t>Akimana</a:t>
            </a:r>
            <a:r>
              <a:rPr lang="en-IN" sz="1100" dirty="0">
                <a:latin typeface="Arial" panose="020B0604020202020204" pitchFamily="34" charset="0"/>
                <a:cs typeface="Arial" panose="020B0604020202020204" pitchFamily="34" charset="0"/>
              </a:rPr>
              <a:t>, B., </a:t>
            </a:r>
            <a:r>
              <a:rPr lang="en-IN" sz="1100" dirty="0" err="1">
                <a:latin typeface="Arial" panose="020B0604020202020204" pitchFamily="34" charset="0"/>
                <a:cs typeface="Arial" panose="020B0604020202020204" pitchFamily="34" charset="0"/>
              </a:rPr>
              <a:t>Bakeera</a:t>
            </a:r>
            <a:r>
              <a:rPr lang="en-IN" sz="1100" dirty="0">
                <a:latin typeface="Arial" panose="020B0604020202020204" pitchFamily="34" charset="0"/>
                <a:cs typeface="Arial" panose="020B0604020202020204" pitchFamily="34" charset="0"/>
              </a:rPr>
              <a:t> Kitaka, S., B. </a:t>
            </a:r>
            <a:r>
              <a:rPr lang="en-IN" sz="1100" dirty="0" err="1">
                <a:latin typeface="Arial" panose="020B0604020202020204" pitchFamily="34" charset="0"/>
                <a:cs typeface="Arial" panose="020B0604020202020204" pitchFamily="34" charset="0"/>
              </a:rPr>
              <a:t>Nachega</a:t>
            </a:r>
            <a:r>
              <a:rPr lang="en-IN" sz="1100" dirty="0">
                <a:latin typeface="Arial" panose="020B0604020202020204" pitchFamily="34" charset="0"/>
                <a:cs typeface="Arial" panose="020B0604020202020204" pitchFamily="34" charset="0"/>
              </a:rPr>
              <a:t>, J., Mills, E. and </a:t>
            </a:r>
            <a:r>
              <a:rPr lang="en-IN" sz="1100" dirty="0" err="1">
                <a:latin typeface="Arial" panose="020B0604020202020204" pitchFamily="34" charset="0"/>
                <a:cs typeface="Arial" panose="020B0604020202020204" pitchFamily="34" charset="0"/>
              </a:rPr>
              <a:t>Seggane</a:t>
            </a:r>
            <a:r>
              <a:rPr lang="en-IN" sz="1100" dirty="0">
                <a:latin typeface="Arial" panose="020B0604020202020204" pitchFamily="34" charset="0"/>
                <a:cs typeface="Arial" panose="020B0604020202020204" pitchFamily="34" charset="0"/>
              </a:rPr>
              <a:t>, M. (2024) “Developing and testing group support psychotherapy for children and adolescents living with HIV in Uganda,” </a:t>
            </a:r>
            <a:r>
              <a:rPr lang="en-IN" sz="1100" i="1" dirty="0">
                <a:latin typeface="Arial" panose="020B0604020202020204" pitchFamily="34" charset="0"/>
                <a:cs typeface="Arial" panose="020B0604020202020204" pitchFamily="34" charset="0"/>
              </a:rPr>
              <a:t>Psychotherapy in the Third Millennium - Cross-Cutting Themes and Proposals for Reflection</a:t>
            </a:r>
            <a:r>
              <a:rPr lang="en-IN" sz="1100" dirty="0">
                <a:latin typeface="Arial" panose="020B0604020202020204" pitchFamily="34" charset="0"/>
                <a:cs typeface="Arial" panose="020B0604020202020204" pitchFamily="34" charset="0"/>
              </a:rPr>
              <a:t> [Preprint]. Available at: https://doi.org/10.5772/intechopen.1007294.</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(2020) </a:t>
            </a:r>
            <a:r>
              <a:rPr lang="en-US" sz="1100" i="1" dirty="0">
                <a:latin typeface="Arial" panose="020B0604020202020204" pitchFamily="34" charset="0"/>
                <a:cs typeface="Arial" panose="020B0604020202020204" pitchFamily="34" charset="0"/>
              </a:rPr>
              <a:t>Quit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NHS. Available at: https://www.nhs.uk/better-health/quit-smoking/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(2025) </a:t>
            </a:r>
            <a:r>
              <a:rPr lang="en-US" sz="1100" i="1" dirty="0">
                <a:latin typeface="Arial" panose="020B0604020202020204" pitchFamily="34" charset="0"/>
                <a:cs typeface="Arial" panose="020B0604020202020204" pitchFamily="34" charset="0"/>
              </a:rPr>
              <a:t>Understanding the true impact of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Available at: https://www.nhs.uk/better-health/quit-smoking/why-quit-smoking/understanding-the-true-impact-of-smoking/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England (2025) </a:t>
            </a:r>
            <a:r>
              <a:rPr lang="en-US" sz="1100" i="1" dirty="0">
                <a:latin typeface="Arial" panose="020B0604020202020204" pitchFamily="34" charset="0"/>
                <a:cs typeface="Arial" panose="020B0604020202020204" pitchFamily="34" charset="0"/>
              </a:rPr>
              <a:t>Smoking, drinking and drug use among young people in England, 2023</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Digital.nhs.uk</a:t>
            </a:r>
            <a:r>
              <a:rPr lang="en-US" sz="1100" dirty="0">
                <a:latin typeface="Arial" panose="020B0604020202020204" pitchFamily="34" charset="0"/>
                <a:cs typeface="Arial" panose="020B0604020202020204" pitchFamily="34" charset="0"/>
              </a:rPr>
              <a:t>. Available at: https://digital.nhs.uk/data-and-information/publications/statistical/smoking-drinking-and-drug-use-among-young-people-in-england/2023 (Accessed: September 26, 2026).</a:t>
            </a:r>
          </a:p>
          <a:p>
            <a:pPr algn="just">
              <a:lnSpc>
                <a:spcPct val="150000"/>
              </a:lnSpc>
              <a:buClr>
                <a:schemeClr val="bg1"/>
              </a:buClr>
              <a:buFont typeface="Wingdings" panose="05000000000000000000" pitchFamily="2" charset="2"/>
              <a:buChar char="Ø"/>
            </a:pPr>
            <a:r>
              <a:rPr lang="en-US" sz="1100" dirty="0" err="1">
                <a:latin typeface="Arial" panose="020B0604020202020204" pitchFamily="34" charset="0"/>
                <a:cs typeface="Arial" panose="020B0604020202020204" pitchFamily="34" charset="0"/>
              </a:rPr>
              <a:t>Positivechoices</a:t>
            </a:r>
            <a:r>
              <a:rPr lang="en-US" sz="1100" dirty="0">
                <a:latin typeface="Arial" panose="020B0604020202020204" pitchFamily="34" charset="0"/>
                <a:cs typeface="Arial" panose="020B0604020202020204" pitchFamily="34" charset="0"/>
              </a:rPr>
              <a:t> (2022) </a:t>
            </a:r>
            <a:r>
              <a:rPr lang="en-US" sz="1100" i="1" dirty="0">
                <a:latin typeface="Arial" panose="020B0604020202020204" pitchFamily="34" charset="0"/>
                <a:cs typeface="Arial" panose="020B0604020202020204" pitchFamily="34" charset="0"/>
              </a:rPr>
              <a:t>Tobacco and Cigarettes: Factsheet</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Positive Choices</a:t>
            </a:r>
            <a:r>
              <a:rPr lang="en-US" sz="1100" dirty="0">
                <a:latin typeface="Arial" panose="020B0604020202020204" pitchFamily="34" charset="0"/>
                <a:cs typeface="Arial" panose="020B0604020202020204" pitchFamily="34" charset="0"/>
              </a:rPr>
              <a:t>. Available at: https://positivechoices.org.au/teachers/tobacco-factsheet?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Sawyer, K., Hanafi, A., Freeman, T.P., Burke, C., Adams, S., Aveyard, P., Jacobsen, P. and Taylor, G. (2025) “What is the effect of presenting evidence of the mental vs physical health benefits of quitting smoking on motivation to stop smoking? An online </a:t>
            </a:r>
            <a:r>
              <a:rPr lang="en-US" sz="1100" dirty="0" err="1">
                <a:latin typeface="Arial" panose="020B0604020202020204" pitchFamily="34" charset="0"/>
                <a:cs typeface="Arial" panose="020B0604020202020204" pitchFamily="34" charset="0"/>
              </a:rPr>
              <a:t>randomised</a:t>
            </a:r>
            <a:r>
              <a:rPr lang="en-US" sz="1100" dirty="0">
                <a:latin typeface="Arial" panose="020B0604020202020204" pitchFamily="34" charset="0"/>
                <a:cs typeface="Arial" panose="020B0604020202020204" pitchFamily="34" charset="0"/>
              </a:rPr>
              <a:t> controlled experiment,” </a:t>
            </a:r>
            <a:r>
              <a:rPr lang="en-US" sz="1100" i="1" dirty="0">
                <a:latin typeface="Arial" panose="020B0604020202020204" pitchFamily="34" charset="0"/>
                <a:cs typeface="Arial" panose="020B0604020202020204" pitchFamily="34" charset="0"/>
              </a:rPr>
              <a:t>BMC Public Health</a:t>
            </a:r>
            <a:r>
              <a:rPr lang="en-US" sz="1100" dirty="0">
                <a:latin typeface="Arial" panose="020B0604020202020204" pitchFamily="34" charset="0"/>
                <a:cs typeface="Arial" panose="020B0604020202020204" pitchFamily="34" charset="0"/>
              </a:rPr>
              <a:t>, 25(1). Available at: https://doi.org/10.1186/s12889-025-22795-0.</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Sharma, R., Martins, N., Tripathi, A., </a:t>
            </a:r>
            <a:r>
              <a:rPr lang="en-IN" sz="1100" dirty="0" err="1">
                <a:latin typeface="Arial" panose="020B0604020202020204" pitchFamily="34" charset="0"/>
                <a:cs typeface="Arial" panose="020B0604020202020204" pitchFamily="34" charset="0"/>
              </a:rPr>
              <a:t>Caponnetto</a:t>
            </a:r>
            <a:r>
              <a:rPr lang="en-IN" sz="1100" dirty="0">
                <a:latin typeface="Arial" panose="020B0604020202020204" pitchFamily="34" charset="0"/>
                <a:cs typeface="Arial" panose="020B0604020202020204" pitchFamily="34" charset="0"/>
              </a:rPr>
              <a:t>, P., Garg, N., </a:t>
            </a:r>
            <a:r>
              <a:rPr lang="en-IN" sz="1100" dirty="0" err="1">
                <a:latin typeface="Arial" panose="020B0604020202020204" pitchFamily="34" charset="0"/>
                <a:cs typeface="Arial" panose="020B0604020202020204" pitchFamily="34" charset="0"/>
              </a:rPr>
              <a:t>Nepovimova</a:t>
            </a:r>
            <a:r>
              <a:rPr lang="en-IN" sz="1100" dirty="0">
                <a:latin typeface="Arial" panose="020B0604020202020204" pitchFamily="34" charset="0"/>
                <a:cs typeface="Arial" panose="020B0604020202020204" pitchFamily="34" charset="0"/>
              </a:rPr>
              <a:t>, E., </a:t>
            </a:r>
            <a:r>
              <a:rPr lang="en-IN" sz="1100" dirty="0" err="1">
                <a:latin typeface="Arial" panose="020B0604020202020204" pitchFamily="34" charset="0"/>
                <a:cs typeface="Arial" panose="020B0604020202020204" pitchFamily="34" charset="0"/>
              </a:rPr>
              <a:t>Kuča</a:t>
            </a:r>
            <a:r>
              <a:rPr lang="en-IN" sz="1100" dirty="0">
                <a:latin typeface="Arial" panose="020B0604020202020204" pitchFamily="34" charset="0"/>
                <a:cs typeface="Arial" panose="020B0604020202020204" pitchFamily="34" charset="0"/>
              </a:rPr>
              <a:t>, K. and Prajapati, P.K. (2020) “Influence of family environment and tobacco addiction: A short report from a post-graduate teaching hospital, India,” </a:t>
            </a:r>
            <a:r>
              <a:rPr lang="en-IN" sz="1100" i="1" dirty="0">
                <a:latin typeface="Arial" panose="020B0604020202020204" pitchFamily="34" charset="0"/>
                <a:cs typeface="Arial" panose="020B0604020202020204" pitchFamily="34" charset="0"/>
              </a:rPr>
              <a:t>International Journal of Environmental Research and Public Health</a:t>
            </a:r>
            <a:r>
              <a:rPr lang="en-IN" sz="1100" dirty="0">
                <a:latin typeface="Arial" panose="020B0604020202020204" pitchFamily="34" charset="0"/>
                <a:cs typeface="Arial" panose="020B0604020202020204" pitchFamily="34" charset="0"/>
              </a:rPr>
              <a:t>, 17(8), p. 2868. Available at: </a:t>
            </a:r>
            <a:r>
              <a:rPr lang="en-IN" sz="1100" u="sng" dirty="0">
                <a:latin typeface="Arial" panose="020B0604020202020204" pitchFamily="34" charset="0"/>
                <a:cs typeface="Arial" panose="020B0604020202020204" pitchFamily="34" charset="0"/>
                <a:hlinkClick r:id="rId2"/>
              </a:rPr>
              <a:t>https://doi.org/10.3390/ijerph17082868</a:t>
            </a:r>
            <a:r>
              <a:rPr lang="en-IN"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Simpson, A., Jackson, B., Rosenberg, M. and Willis, C. (2025) “Measuring delivery and impact in community-based health promotion initiatives: Development and overview of the </a:t>
            </a:r>
            <a:r>
              <a:rPr lang="en-US" sz="1100" dirty="0" err="1">
                <a:latin typeface="Arial" panose="020B0604020202020204" pitchFamily="34" charset="0"/>
                <a:cs typeface="Arial" panose="020B0604020202020204" pitchFamily="34" charset="0"/>
              </a:rPr>
              <a:t>healthway</a:t>
            </a:r>
            <a:r>
              <a:rPr lang="en-US" sz="1100" dirty="0">
                <a:latin typeface="Arial" panose="020B0604020202020204" pitchFamily="34" charset="0"/>
                <a:cs typeface="Arial" panose="020B0604020202020204" pitchFamily="34" charset="0"/>
              </a:rPr>
              <a:t> evaluation framework,” </a:t>
            </a:r>
            <a:r>
              <a:rPr lang="en-US" sz="1100" i="1" dirty="0">
                <a:latin typeface="Arial" panose="020B0604020202020204" pitchFamily="34" charset="0"/>
                <a:cs typeface="Arial" panose="020B0604020202020204" pitchFamily="34" charset="0"/>
              </a:rPr>
              <a:t>Frontiers in Public Health</a:t>
            </a:r>
            <a:r>
              <a:rPr lang="en-US" sz="1100" dirty="0">
                <a:latin typeface="Arial" panose="020B0604020202020204" pitchFamily="34" charset="0"/>
                <a:cs typeface="Arial" panose="020B0604020202020204" pitchFamily="34" charset="0"/>
              </a:rPr>
              <a:t>, 13. Available at: https://doi.org/10.3389/fpubh.2025.1676965.</a:t>
            </a:r>
          </a:p>
        </p:txBody>
      </p:sp>
    </p:spTree>
    <p:extLst>
      <p:ext uri="{BB962C8B-B14F-4D97-AF65-F5344CB8AC3E}">
        <p14:creationId xmlns:p14="http://schemas.microsoft.com/office/powerpoint/2010/main" val="566602421"/>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847</TotalTime>
  <Words>3032</Words>
  <Application>Microsoft Office PowerPoint</Application>
  <PresentationFormat>Widescreen</PresentationFormat>
  <Paragraphs>168</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Wingdings</vt:lpstr>
      <vt:lpstr>Wingdings 3</vt:lpstr>
      <vt:lpstr>Slice</vt:lpstr>
      <vt:lpstr>PowerPoint Presentation</vt:lpstr>
      <vt:lpstr>  Task 1: Introduction: Tobacco Control and Health PromotionT</vt:lpstr>
      <vt:lpstr>Task 2; 6–8 Weekly Sessions: Campaign Activities and Aims </vt:lpstr>
      <vt:lpstr> Task 3: Campaign Rationale: Tobacco Control and Health Promotion</vt:lpstr>
      <vt:lpstr> Task 4 Social Determinants of Teenage Tobacco Usett</vt:lpstr>
      <vt:lpstr> TasK 5: Uk Tobacco-Control Guidelines and Youth Statistics </vt:lpstr>
      <vt:lpstr> Task 6:Short-Term and Long-Term Consequences of Tobacco Use</vt:lpstr>
      <vt:lpstr> Task  7:Three Measurable Campaign Aims and Expected Benefits</vt:lpstr>
      <vt:lpstr> Task 8:Behaviour-Change Activities and Individual Support</vt:lpstr>
      <vt:lpstr> Task9:Tobacco-Control Partners, Campaigns and Resources</vt:lpstr>
      <vt:lpstr> task 10:evaluation, Outcomes and Measuring Campaign Success</vt:lpstr>
      <vt:lpstr>task11:benefits, Challenges and Behavioural Barriers</vt:lpstr>
      <vt:lpstr>task 12:conclusion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Asteria Joseph Nyamhanga Wilson (2311121)</cp:lastModifiedBy>
  <cp:revision>252</cp:revision>
  <dcterms:created xsi:type="dcterms:W3CDTF">2026-09-16T09:50:40Z</dcterms:created>
  <dcterms:modified xsi:type="dcterms:W3CDTF">2026-09-28T11:35:24Z</dcterms:modified>
</cp:coreProperties>
</file>