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theme/theme4.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notesSlides/notesSlide5.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62" r:id="rId3"/>
    <p:sldMasterId id="2147483690" r:id="rId4"/>
    <p:sldMasterId id="2147483692" r:id="rId5"/>
  </p:sldMasterIdLst>
  <p:notesMasterIdLst>
    <p:notesMasterId r:id="rId18"/>
  </p:notesMasterIdLst>
  <p:sldIdLst>
    <p:sldId id="256" r:id="rId6"/>
    <p:sldId id="257" r:id="rId7"/>
    <p:sldId id="266" r:id="rId8"/>
    <p:sldId id="267" r:id="rId9"/>
    <p:sldId id="258" r:id="rId10"/>
    <p:sldId id="262" r:id="rId11"/>
    <p:sldId id="259" r:id="rId12"/>
    <p:sldId id="261" r:id="rId13"/>
    <p:sldId id="264" r:id="rId14"/>
    <p:sldId id="263" r:id="rId15"/>
    <p:sldId id="260"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407"/>
    <p:restoredTop sz="94595"/>
  </p:normalViewPr>
  <p:slideViewPr>
    <p:cSldViewPr snapToGrid="0">
      <p:cViewPr varScale="1">
        <p:scale>
          <a:sx n="77" d="100"/>
          <a:sy n="77" d="100"/>
        </p:scale>
        <p:origin x="208" y="7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5.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2023507_student_uwtsd_ac_uk/Documents/Documents/Uni/Year%205/Final%20Year%20Project/University%20Data.xlsx" TargetMode="Externa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_rels/chart2.xml.rels><?xml version="1.0" encoding="UTF-8" standalone="yes"?>
<Relationships xmlns="http://schemas.openxmlformats.org/package/2006/relationships"><Relationship Id="rId3" Type="http://schemas.openxmlformats.org/officeDocument/2006/relationships/oleObject" Target="https://modgovuk-my.sharepoint.com/personal/jacob_smith192_mod_gov_uk/Documents/Desktop/Documents/Uni/Work%20based%20Project/Testing%20results/Test%20results.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4000" dirty="0">
                <a:latin typeface="+mj-lt"/>
              </a:rPr>
              <a:t>20</a:t>
            </a:r>
            <a:r>
              <a:rPr lang="en-GB" sz="4000" dirty="0">
                <a:latin typeface="+mj-lt"/>
                <a:ea typeface="Calibri" panose="020F0502020204030204" pitchFamily="34" charset="0"/>
                <a:cs typeface="Calibri" panose="020F0502020204030204" pitchFamily="34" charset="0"/>
              </a:rPr>
              <a:t>°C, 67% RH</a:t>
            </a:r>
            <a:endParaRPr lang="en-GB" sz="4000" dirty="0">
              <a:latin typeface="+mj-lt"/>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manualLayout>
          <c:layoutTarget val="inner"/>
          <c:xMode val="edge"/>
          <c:yMode val="edge"/>
          <c:x val="5.5500194992055968E-2"/>
          <c:y val="7.0199852238401181E-2"/>
          <c:w val="0.94139265430428454"/>
          <c:h val="0.87307403354874102"/>
        </c:manualLayout>
      </c:layout>
      <c:lineChart>
        <c:grouping val="standard"/>
        <c:varyColors val="0"/>
        <c:ser>
          <c:idx val="0"/>
          <c:order val="0"/>
          <c:tx>
            <c:v>1</c:v>
          </c:tx>
          <c:spPr>
            <a:ln w="28575" cap="rnd">
              <a:solidFill>
                <a:schemeClr val="accent1"/>
              </a:solidFill>
              <a:round/>
            </a:ln>
            <a:effectLst/>
          </c:spPr>
          <c:marker>
            <c:symbol val="none"/>
          </c:marker>
          <c:cat>
            <c:strRef>
              <c:f>'01.07.25'!$C$6:$C$9</c:f>
              <c:strCache>
                <c:ptCount val="4"/>
                <c:pt idx="0">
                  <c:v>Initial</c:v>
                </c:pt>
                <c:pt idx="1">
                  <c:v>Zero</c:v>
                </c:pt>
                <c:pt idx="2">
                  <c:v>Post Tap</c:v>
                </c:pt>
                <c:pt idx="3">
                  <c:v>2 Min Quench</c:v>
                </c:pt>
              </c:strCache>
            </c:strRef>
          </c:cat>
          <c:val>
            <c:numRef>
              <c:f>'01.07.25'!$D$6:$D$9</c:f>
              <c:numCache>
                <c:formatCode>General</c:formatCode>
                <c:ptCount val="4"/>
                <c:pt idx="0">
                  <c:v>-13</c:v>
                </c:pt>
                <c:pt idx="1">
                  <c:v>0</c:v>
                </c:pt>
                <c:pt idx="2">
                  <c:v>9</c:v>
                </c:pt>
                <c:pt idx="3">
                  <c:v>10</c:v>
                </c:pt>
              </c:numCache>
            </c:numRef>
          </c:val>
          <c:smooth val="0"/>
          <c:extLst>
            <c:ext xmlns:c16="http://schemas.microsoft.com/office/drawing/2014/chart" uri="{C3380CC4-5D6E-409C-BE32-E72D297353CC}">
              <c16:uniqueId val="{00000000-35CF-40E9-B992-3305BEA08C88}"/>
            </c:ext>
          </c:extLst>
        </c:ser>
        <c:ser>
          <c:idx val="1"/>
          <c:order val="1"/>
          <c:tx>
            <c:strRef>
              <c:f>'01.07.25'!$E$5</c:f>
              <c:strCache>
                <c:ptCount val="1"/>
                <c:pt idx="0">
                  <c:v>2</c:v>
                </c:pt>
              </c:strCache>
            </c:strRef>
          </c:tx>
          <c:spPr>
            <a:ln w="28575" cap="rnd">
              <a:solidFill>
                <a:schemeClr val="accent2"/>
              </a:solidFill>
              <a:round/>
            </a:ln>
            <a:effectLst/>
          </c:spPr>
          <c:marker>
            <c:symbol val="none"/>
          </c:marker>
          <c:val>
            <c:numRef>
              <c:f>'01.07.25'!$E$6:$E$9</c:f>
              <c:numCache>
                <c:formatCode>General</c:formatCode>
                <c:ptCount val="4"/>
                <c:pt idx="0">
                  <c:v>-5</c:v>
                </c:pt>
                <c:pt idx="1">
                  <c:v>0</c:v>
                </c:pt>
                <c:pt idx="2">
                  <c:v>17</c:v>
                </c:pt>
                <c:pt idx="3">
                  <c:v>9</c:v>
                </c:pt>
              </c:numCache>
            </c:numRef>
          </c:val>
          <c:smooth val="0"/>
          <c:extLst>
            <c:ext xmlns:c16="http://schemas.microsoft.com/office/drawing/2014/chart" uri="{C3380CC4-5D6E-409C-BE32-E72D297353CC}">
              <c16:uniqueId val="{00000001-35CF-40E9-B992-3305BEA08C88}"/>
            </c:ext>
          </c:extLst>
        </c:ser>
        <c:ser>
          <c:idx val="2"/>
          <c:order val="2"/>
          <c:tx>
            <c:strRef>
              <c:f>'01.07.25'!$F$5</c:f>
              <c:strCache>
                <c:ptCount val="1"/>
                <c:pt idx="0">
                  <c:v>3</c:v>
                </c:pt>
              </c:strCache>
            </c:strRef>
          </c:tx>
          <c:spPr>
            <a:ln w="28575" cap="rnd">
              <a:solidFill>
                <a:schemeClr val="accent3"/>
              </a:solidFill>
              <a:round/>
            </a:ln>
            <a:effectLst/>
          </c:spPr>
          <c:marker>
            <c:symbol val="none"/>
          </c:marker>
          <c:val>
            <c:numRef>
              <c:f>'01.07.25'!$F$6:$F$9</c:f>
              <c:numCache>
                <c:formatCode>General</c:formatCode>
                <c:ptCount val="4"/>
                <c:pt idx="0">
                  <c:v>-1</c:v>
                </c:pt>
                <c:pt idx="1">
                  <c:v>0</c:v>
                </c:pt>
                <c:pt idx="2">
                  <c:v>3</c:v>
                </c:pt>
                <c:pt idx="3">
                  <c:v>5</c:v>
                </c:pt>
              </c:numCache>
            </c:numRef>
          </c:val>
          <c:smooth val="0"/>
          <c:extLst>
            <c:ext xmlns:c16="http://schemas.microsoft.com/office/drawing/2014/chart" uri="{C3380CC4-5D6E-409C-BE32-E72D297353CC}">
              <c16:uniqueId val="{00000002-35CF-40E9-B992-3305BEA08C88}"/>
            </c:ext>
          </c:extLst>
        </c:ser>
        <c:ser>
          <c:idx val="3"/>
          <c:order val="3"/>
          <c:tx>
            <c:strRef>
              <c:f>'01.07.25'!$G$5</c:f>
              <c:strCache>
                <c:ptCount val="1"/>
                <c:pt idx="0">
                  <c:v>4</c:v>
                </c:pt>
              </c:strCache>
            </c:strRef>
          </c:tx>
          <c:spPr>
            <a:ln w="28575" cap="rnd">
              <a:solidFill>
                <a:schemeClr val="accent4"/>
              </a:solidFill>
              <a:round/>
            </a:ln>
            <a:effectLst/>
          </c:spPr>
          <c:marker>
            <c:symbol val="none"/>
          </c:marker>
          <c:val>
            <c:numRef>
              <c:f>'01.07.25'!$G$6:$G$9</c:f>
              <c:numCache>
                <c:formatCode>General</c:formatCode>
                <c:ptCount val="4"/>
                <c:pt idx="0">
                  <c:v>-9</c:v>
                </c:pt>
                <c:pt idx="1">
                  <c:v>0</c:v>
                </c:pt>
                <c:pt idx="2">
                  <c:v>11</c:v>
                </c:pt>
                <c:pt idx="3">
                  <c:v>9</c:v>
                </c:pt>
              </c:numCache>
            </c:numRef>
          </c:val>
          <c:smooth val="0"/>
          <c:extLst>
            <c:ext xmlns:c16="http://schemas.microsoft.com/office/drawing/2014/chart" uri="{C3380CC4-5D6E-409C-BE32-E72D297353CC}">
              <c16:uniqueId val="{00000003-35CF-40E9-B992-3305BEA08C88}"/>
            </c:ext>
          </c:extLst>
        </c:ser>
        <c:ser>
          <c:idx val="4"/>
          <c:order val="4"/>
          <c:tx>
            <c:strRef>
              <c:f>'01.07.25'!$H$5</c:f>
              <c:strCache>
                <c:ptCount val="1"/>
                <c:pt idx="0">
                  <c:v>5</c:v>
                </c:pt>
              </c:strCache>
            </c:strRef>
          </c:tx>
          <c:spPr>
            <a:ln w="28575" cap="rnd">
              <a:solidFill>
                <a:schemeClr val="accent5"/>
              </a:solidFill>
              <a:round/>
            </a:ln>
            <a:effectLst/>
          </c:spPr>
          <c:marker>
            <c:symbol val="none"/>
          </c:marker>
          <c:val>
            <c:numRef>
              <c:f>'01.07.25'!$H$6:$H$9</c:f>
              <c:numCache>
                <c:formatCode>General</c:formatCode>
                <c:ptCount val="4"/>
                <c:pt idx="0">
                  <c:v>-6</c:v>
                </c:pt>
                <c:pt idx="1">
                  <c:v>0</c:v>
                </c:pt>
                <c:pt idx="2">
                  <c:v>17</c:v>
                </c:pt>
                <c:pt idx="3">
                  <c:v>15</c:v>
                </c:pt>
              </c:numCache>
            </c:numRef>
          </c:val>
          <c:smooth val="0"/>
          <c:extLst>
            <c:ext xmlns:c16="http://schemas.microsoft.com/office/drawing/2014/chart" uri="{C3380CC4-5D6E-409C-BE32-E72D297353CC}">
              <c16:uniqueId val="{00000004-35CF-40E9-B992-3305BEA08C88}"/>
            </c:ext>
          </c:extLst>
        </c:ser>
        <c:ser>
          <c:idx val="5"/>
          <c:order val="5"/>
          <c:tx>
            <c:strRef>
              <c:f>'01.07.25'!$I$5</c:f>
              <c:strCache>
                <c:ptCount val="1"/>
                <c:pt idx="0">
                  <c:v>6</c:v>
                </c:pt>
              </c:strCache>
            </c:strRef>
          </c:tx>
          <c:spPr>
            <a:ln w="28575" cap="rnd">
              <a:solidFill>
                <a:schemeClr val="accent6"/>
              </a:solidFill>
              <a:round/>
            </a:ln>
            <a:effectLst/>
          </c:spPr>
          <c:marker>
            <c:symbol val="none"/>
          </c:marker>
          <c:val>
            <c:numRef>
              <c:f>'01.07.25'!$J$6:$J$9</c:f>
              <c:numCache>
                <c:formatCode>General</c:formatCode>
                <c:ptCount val="4"/>
                <c:pt idx="0">
                  <c:v>-9</c:v>
                </c:pt>
                <c:pt idx="1">
                  <c:v>0</c:v>
                </c:pt>
                <c:pt idx="2">
                  <c:v>7</c:v>
                </c:pt>
                <c:pt idx="3">
                  <c:v>7</c:v>
                </c:pt>
              </c:numCache>
            </c:numRef>
          </c:val>
          <c:smooth val="0"/>
          <c:extLst>
            <c:ext xmlns:c16="http://schemas.microsoft.com/office/drawing/2014/chart" uri="{C3380CC4-5D6E-409C-BE32-E72D297353CC}">
              <c16:uniqueId val="{00000005-35CF-40E9-B992-3305BEA08C88}"/>
            </c:ext>
          </c:extLst>
        </c:ser>
        <c:ser>
          <c:idx val="6"/>
          <c:order val="6"/>
          <c:tx>
            <c:strRef>
              <c:f>'01.07.25'!$K$5</c:f>
              <c:strCache>
                <c:ptCount val="1"/>
                <c:pt idx="0">
                  <c:v>8</c:v>
                </c:pt>
              </c:strCache>
            </c:strRef>
          </c:tx>
          <c:spPr>
            <a:ln w="28575" cap="rnd">
              <a:solidFill>
                <a:schemeClr val="accent1">
                  <a:lumMod val="60000"/>
                </a:schemeClr>
              </a:solidFill>
              <a:round/>
            </a:ln>
            <a:effectLst/>
          </c:spPr>
          <c:marker>
            <c:symbol val="none"/>
          </c:marker>
          <c:val>
            <c:numRef>
              <c:f>'01.07.25'!$K$6:$K$9</c:f>
              <c:numCache>
                <c:formatCode>General</c:formatCode>
                <c:ptCount val="4"/>
                <c:pt idx="0">
                  <c:v>-9</c:v>
                </c:pt>
                <c:pt idx="1">
                  <c:v>0</c:v>
                </c:pt>
                <c:pt idx="2">
                  <c:v>12</c:v>
                </c:pt>
                <c:pt idx="3">
                  <c:v>10</c:v>
                </c:pt>
              </c:numCache>
            </c:numRef>
          </c:val>
          <c:smooth val="0"/>
          <c:extLst>
            <c:ext xmlns:c16="http://schemas.microsoft.com/office/drawing/2014/chart" uri="{C3380CC4-5D6E-409C-BE32-E72D297353CC}">
              <c16:uniqueId val="{00000006-35CF-40E9-B992-3305BEA08C88}"/>
            </c:ext>
          </c:extLst>
        </c:ser>
        <c:ser>
          <c:idx val="7"/>
          <c:order val="7"/>
          <c:tx>
            <c:strRef>
              <c:f>'01.07.25'!$L$5</c:f>
              <c:strCache>
                <c:ptCount val="1"/>
                <c:pt idx="0">
                  <c:v>9</c:v>
                </c:pt>
              </c:strCache>
            </c:strRef>
          </c:tx>
          <c:spPr>
            <a:ln w="28575" cap="rnd">
              <a:solidFill>
                <a:schemeClr val="accent2">
                  <a:lumMod val="60000"/>
                </a:schemeClr>
              </a:solidFill>
              <a:round/>
            </a:ln>
            <a:effectLst/>
          </c:spPr>
          <c:marker>
            <c:symbol val="none"/>
          </c:marker>
          <c:val>
            <c:numRef>
              <c:f>'01.07.25'!$L$6:$L$9</c:f>
              <c:numCache>
                <c:formatCode>General</c:formatCode>
                <c:ptCount val="4"/>
                <c:pt idx="0">
                  <c:v>-6</c:v>
                </c:pt>
                <c:pt idx="1">
                  <c:v>0</c:v>
                </c:pt>
                <c:pt idx="2">
                  <c:v>8</c:v>
                </c:pt>
                <c:pt idx="3">
                  <c:v>10</c:v>
                </c:pt>
              </c:numCache>
            </c:numRef>
          </c:val>
          <c:smooth val="0"/>
          <c:extLst>
            <c:ext xmlns:c16="http://schemas.microsoft.com/office/drawing/2014/chart" uri="{C3380CC4-5D6E-409C-BE32-E72D297353CC}">
              <c16:uniqueId val="{00000007-35CF-40E9-B992-3305BEA08C88}"/>
            </c:ext>
          </c:extLst>
        </c:ser>
        <c:ser>
          <c:idx val="8"/>
          <c:order val="8"/>
          <c:tx>
            <c:strRef>
              <c:f>'01.07.25'!$M$5</c:f>
              <c:strCache>
                <c:ptCount val="1"/>
                <c:pt idx="0">
                  <c:v>10</c:v>
                </c:pt>
              </c:strCache>
            </c:strRef>
          </c:tx>
          <c:spPr>
            <a:ln w="28575" cap="rnd">
              <a:solidFill>
                <a:schemeClr val="accent3">
                  <a:lumMod val="60000"/>
                </a:schemeClr>
              </a:solidFill>
              <a:round/>
            </a:ln>
            <a:effectLst/>
          </c:spPr>
          <c:marker>
            <c:symbol val="none"/>
          </c:marker>
          <c:val>
            <c:numRef>
              <c:f>'01.07.25'!$M$6:$M$9</c:f>
              <c:numCache>
                <c:formatCode>General</c:formatCode>
                <c:ptCount val="4"/>
                <c:pt idx="0">
                  <c:v>-2</c:v>
                </c:pt>
                <c:pt idx="1">
                  <c:v>0</c:v>
                </c:pt>
                <c:pt idx="2">
                  <c:v>16</c:v>
                </c:pt>
                <c:pt idx="3">
                  <c:v>11</c:v>
                </c:pt>
              </c:numCache>
            </c:numRef>
          </c:val>
          <c:smooth val="0"/>
          <c:extLst>
            <c:ext xmlns:c16="http://schemas.microsoft.com/office/drawing/2014/chart" uri="{C3380CC4-5D6E-409C-BE32-E72D297353CC}">
              <c16:uniqueId val="{00000008-35CF-40E9-B992-3305BEA08C88}"/>
            </c:ext>
          </c:extLst>
        </c:ser>
        <c:ser>
          <c:idx val="9"/>
          <c:order val="9"/>
          <c:tx>
            <c:strRef>
              <c:f>'01.07.25'!$N$5</c:f>
              <c:strCache>
                <c:ptCount val="1"/>
                <c:pt idx="0">
                  <c:v>11</c:v>
                </c:pt>
              </c:strCache>
            </c:strRef>
          </c:tx>
          <c:spPr>
            <a:ln w="28575" cap="rnd">
              <a:solidFill>
                <a:schemeClr val="accent4">
                  <a:lumMod val="60000"/>
                </a:schemeClr>
              </a:solidFill>
              <a:round/>
            </a:ln>
            <a:effectLst/>
          </c:spPr>
          <c:marker>
            <c:symbol val="none"/>
          </c:marker>
          <c:val>
            <c:numRef>
              <c:f>'01.07.25'!$N$6:$N$9</c:f>
              <c:numCache>
                <c:formatCode>General</c:formatCode>
                <c:ptCount val="4"/>
                <c:pt idx="0">
                  <c:v>-4</c:v>
                </c:pt>
                <c:pt idx="1">
                  <c:v>0</c:v>
                </c:pt>
                <c:pt idx="2">
                  <c:v>9</c:v>
                </c:pt>
                <c:pt idx="3">
                  <c:v>10</c:v>
                </c:pt>
              </c:numCache>
            </c:numRef>
          </c:val>
          <c:smooth val="0"/>
          <c:extLst>
            <c:ext xmlns:c16="http://schemas.microsoft.com/office/drawing/2014/chart" uri="{C3380CC4-5D6E-409C-BE32-E72D297353CC}">
              <c16:uniqueId val="{00000009-35CF-40E9-B992-3305BEA08C88}"/>
            </c:ext>
          </c:extLst>
        </c:ser>
        <c:ser>
          <c:idx val="10"/>
          <c:order val="10"/>
          <c:tx>
            <c:strRef>
              <c:f>'01.07.25'!$O$5</c:f>
              <c:strCache>
                <c:ptCount val="1"/>
                <c:pt idx="0">
                  <c:v>12</c:v>
                </c:pt>
              </c:strCache>
            </c:strRef>
          </c:tx>
          <c:spPr>
            <a:ln w="28575" cap="rnd">
              <a:solidFill>
                <a:schemeClr val="accent5">
                  <a:lumMod val="60000"/>
                </a:schemeClr>
              </a:solidFill>
              <a:round/>
            </a:ln>
            <a:effectLst/>
          </c:spPr>
          <c:marker>
            <c:symbol val="none"/>
          </c:marker>
          <c:val>
            <c:numRef>
              <c:f>'01.07.25'!$O$6:$O$9</c:f>
              <c:numCache>
                <c:formatCode>General</c:formatCode>
                <c:ptCount val="4"/>
                <c:pt idx="0">
                  <c:v>-5</c:v>
                </c:pt>
                <c:pt idx="1">
                  <c:v>0</c:v>
                </c:pt>
                <c:pt idx="2">
                  <c:v>11</c:v>
                </c:pt>
                <c:pt idx="3">
                  <c:v>7</c:v>
                </c:pt>
              </c:numCache>
            </c:numRef>
          </c:val>
          <c:smooth val="0"/>
          <c:extLst>
            <c:ext xmlns:c16="http://schemas.microsoft.com/office/drawing/2014/chart" uri="{C3380CC4-5D6E-409C-BE32-E72D297353CC}">
              <c16:uniqueId val="{0000000A-35CF-40E9-B992-3305BEA08C88}"/>
            </c:ext>
          </c:extLst>
        </c:ser>
        <c:ser>
          <c:idx val="11"/>
          <c:order val="11"/>
          <c:tx>
            <c:strRef>
              <c:f>'01.07.25'!$P$5</c:f>
              <c:strCache>
                <c:ptCount val="1"/>
                <c:pt idx="0">
                  <c:v>13</c:v>
                </c:pt>
              </c:strCache>
            </c:strRef>
          </c:tx>
          <c:spPr>
            <a:ln w="28575" cap="rnd">
              <a:solidFill>
                <a:schemeClr val="accent6">
                  <a:lumMod val="60000"/>
                </a:schemeClr>
              </a:solidFill>
              <a:round/>
            </a:ln>
            <a:effectLst/>
          </c:spPr>
          <c:marker>
            <c:symbol val="none"/>
          </c:marker>
          <c:val>
            <c:numRef>
              <c:f>'01.07.25'!$P$6:$P$9</c:f>
              <c:numCache>
                <c:formatCode>General</c:formatCode>
                <c:ptCount val="4"/>
                <c:pt idx="0">
                  <c:v>-8</c:v>
                </c:pt>
                <c:pt idx="1">
                  <c:v>0</c:v>
                </c:pt>
                <c:pt idx="2">
                  <c:v>6</c:v>
                </c:pt>
                <c:pt idx="3">
                  <c:v>2</c:v>
                </c:pt>
              </c:numCache>
            </c:numRef>
          </c:val>
          <c:smooth val="0"/>
          <c:extLst>
            <c:ext xmlns:c16="http://schemas.microsoft.com/office/drawing/2014/chart" uri="{C3380CC4-5D6E-409C-BE32-E72D297353CC}">
              <c16:uniqueId val="{0000000B-35CF-40E9-B992-3305BEA08C88}"/>
            </c:ext>
          </c:extLst>
        </c:ser>
        <c:ser>
          <c:idx val="12"/>
          <c:order val="12"/>
          <c:tx>
            <c:strRef>
              <c:f>'01.07.25'!$Q$5</c:f>
              <c:strCache>
                <c:ptCount val="1"/>
                <c:pt idx="0">
                  <c:v>14</c:v>
                </c:pt>
              </c:strCache>
            </c:strRef>
          </c:tx>
          <c:spPr>
            <a:ln w="28575" cap="rnd">
              <a:solidFill>
                <a:schemeClr val="accent1">
                  <a:lumMod val="80000"/>
                  <a:lumOff val="20000"/>
                </a:schemeClr>
              </a:solidFill>
              <a:round/>
            </a:ln>
            <a:effectLst/>
          </c:spPr>
          <c:marker>
            <c:symbol val="none"/>
          </c:marker>
          <c:val>
            <c:numRef>
              <c:f>'01.07.25'!$Q$6:$Q$9</c:f>
              <c:numCache>
                <c:formatCode>General</c:formatCode>
                <c:ptCount val="4"/>
                <c:pt idx="0">
                  <c:v>-8</c:v>
                </c:pt>
                <c:pt idx="1">
                  <c:v>0</c:v>
                </c:pt>
                <c:pt idx="2">
                  <c:v>12</c:v>
                </c:pt>
                <c:pt idx="3">
                  <c:v>10</c:v>
                </c:pt>
              </c:numCache>
            </c:numRef>
          </c:val>
          <c:smooth val="0"/>
          <c:extLst>
            <c:ext xmlns:c16="http://schemas.microsoft.com/office/drawing/2014/chart" uri="{C3380CC4-5D6E-409C-BE32-E72D297353CC}">
              <c16:uniqueId val="{0000000C-35CF-40E9-B992-3305BEA08C88}"/>
            </c:ext>
          </c:extLst>
        </c:ser>
        <c:ser>
          <c:idx val="13"/>
          <c:order val="13"/>
          <c:tx>
            <c:strRef>
              <c:f>'01.07.25'!$R$5</c:f>
              <c:strCache>
                <c:ptCount val="1"/>
                <c:pt idx="0">
                  <c:v>15</c:v>
                </c:pt>
              </c:strCache>
            </c:strRef>
          </c:tx>
          <c:spPr>
            <a:ln w="28575" cap="rnd">
              <a:solidFill>
                <a:schemeClr val="accent2">
                  <a:lumMod val="80000"/>
                  <a:lumOff val="20000"/>
                </a:schemeClr>
              </a:solidFill>
              <a:round/>
            </a:ln>
            <a:effectLst/>
          </c:spPr>
          <c:marker>
            <c:symbol val="none"/>
          </c:marker>
          <c:val>
            <c:numRef>
              <c:f>'01.07.25'!$R$6:$R$9</c:f>
              <c:numCache>
                <c:formatCode>General</c:formatCode>
                <c:ptCount val="4"/>
                <c:pt idx="0">
                  <c:v>2</c:v>
                </c:pt>
                <c:pt idx="1">
                  <c:v>0</c:v>
                </c:pt>
                <c:pt idx="2">
                  <c:v>18</c:v>
                </c:pt>
                <c:pt idx="3">
                  <c:v>16</c:v>
                </c:pt>
              </c:numCache>
            </c:numRef>
          </c:val>
          <c:smooth val="0"/>
          <c:extLst>
            <c:ext xmlns:c16="http://schemas.microsoft.com/office/drawing/2014/chart" uri="{C3380CC4-5D6E-409C-BE32-E72D297353CC}">
              <c16:uniqueId val="{0000000D-35CF-40E9-B992-3305BEA08C88}"/>
            </c:ext>
          </c:extLst>
        </c:ser>
        <c:ser>
          <c:idx val="14"/>
          <c:order val="14"/>
          <c:tx>
            <c:strRef>
              <c:f>'01.07.25'!$S$5</c:f>
              <c:strCache>
                <c:ptCount val="1"/>
                <c:pt idx="0">
                  <c:v>16</c:v>
                </c:pt>
              </c:strCache>
            </c:strRef>
          </c:tx>
          <c:spPr>
            <a:ln w="28575" cap="rnd">
              <a:solidFill>
                <a:schemeClr val="accent3">
                  <a:lumMod val="80000"/>
                  <a:lumOff val="20000"/>
                </a:schemeClr>
              </a:solidFill>
              <a:round/>
            </a:ln>
            <a:effectLst/>
          </c:spPr>
          <c:marker>
            <c:symbol val="none"/>
          </c:marker>
          <c:val>
            <c:numRef>
              <c:f>'01.07.25'!$S$6:$S$9</c:f>
              <c:numCache>
                <c:formatCode>General</c:formatCode>
                <c:ptCount val="4"/>
                <c:pt idx="0">
                  <c:v>-8</c:v>
                </c:pt>
                <c:pt idx="1">
                  <c:v>0</c:v>
                </c:pt>
                <c:pt idx="2">
                  <c:v>9</c:v>
                </c:pt>
                <c:pt idx="3">
                  <c:v>5</c:v>
                </c:pt>
              </c:numCache>
            </c:numRef>
          </c:val>
          <c:smooth val="0"/>
          <c:extLst>
            <c:ext xmlns:c16="http://schemas.microsoft.com/office/drawing/2014/chart" uri="{C3380CC4-5D6E-409C-BE32-E72D297353CC}">
              <c16:uniqueId val="{0000000E-35CF-40E9-B992-3305BEA08C88}"/>
            </c:ext>
          </c:extLst>
        </c:ser>
        <c:ser>
          <c:idx val="15"/>
          <c:order val="15"/>
          <c:tx>
            <c:strRef>
              <c:f>'01.07.25'!$T$5</c:f>
              <c:strCache>
                <c:ptCount val="1"/>
                <c:pt idx="0">
                  <c:v>17</c:v>
                </c:pt>
              </c:strCache>
            </c:strRef>
          </c:tx>
          <c:spPr>
            <a:ln w="28575" cap="rnd">
              <a:solidFill>
                <a:schemeClr val="accent4">
                  <a:lumMod val="80000"/>
                  <a:lumOff val="20000"/>
                </a:schemeClr>
              </a:solidFill>
              <a:round/>
            </a:ln>
            <a:effectLst/>
          </c:spPr>
          <c:marker>
            <c:symbol val="none"/>
          </c:marker>
          <c:val>
            <c:numRef>
              <c:f>'01.07.25'!$T$6:$T$9</c:f>
              <c:numCache>
                <c:formatCode>General</c:formatCode>
                <c:ptCount val="4"/>
                <c:pt idx="0">
                  <c:v>-6</c:v>
                </c:pt>
                <c:pt idx="1">
                  <c:v>0</c:v>
                </c:pt>
                <c:pt idx="2">
                  <c:v>9</c:v>
                </c:pt>
                <c:pt idx="3">
                  <c:v>7</c:v>
                </c:pt>
              </c:numCache>
            </c:numRef>
          </c:val>
          <c:smooth val="0"/>
          <c:extLst>
            <c:ext xmlns:c16="http://schemas.microsoft.com/office/drawing/2014/chart" uri="{C3380CC4-5D6E-409C-BE32-E72D297353CC}">
              <c16:uniqueId val="{0000000F-35CF-40E9-B992-3305BEA08C88}"/>
            </c:ext>
          </c:extLst>
        </c:ser>
        <c:ser>
          <c:idx val="16"/>
          <c:order val="16"/>
          <c:tx>
            <c:strRef>
              <c:f>'01.07.25'!$U$5</c:f>
              <c:strCache>
                <c:ptCount val="1"/>
                <c:pt idx="0">
                  <c:v>18</c:v>
                </c:pt>
              </c:strCache>
            </c:strRef>
          </c:tx>
          <c:spPr>
            <a:ln w="28575" cap="rnd">
              <a:solidFill>
                <a:schemeClr val="accent5">
                  <a:lumMod val="80000"/>
                  <a:lumOff val="20000"/>
                </a:schemeClr>
              </a:solidFill>
              <a:round/>
            </a:ln>
            <a:effectLst/>
          </c:spPr>
          <c:marker>
            <c:symbol val="none"/>
          </c:marker>
          <c:val>
            <c:numRef>
              <c:f>'01.07.25'!$U$6:$U$9</c:f>
              <c:numCache>
                <c:formatCode>General</c:formatCode>
                <c:ptCount val="4"/>
                <c:pt idx="0">
                  <c:v>-3</c:v>
                </c:pt>
                <c:pt idx="1">
                  <c:v>0</c:v>
                </c:pt>
                <c:pt idx="2">
                  <c:v>15</c:v>
                </c:pt>
                <c:pt idx="3">
                  <c:v>11</c:v>
                </c:pt>
              </c:numCache>
            </c:numRef>
          </c:val>
          <c:smooth val="0"/>
          <c:extLst>
            <c:ext xmlns:c16="http://schemas.microsoft.com/office/drawing/2014/chart" uri="{C3380CC4-5D6E-409C-BE32-E72D297353CC}">
              <c16:uniqueId val="{00000010-35CF-40E9-B992-3305BEA08C88}"/>
            </c:ext>
          </c:extLst>
        </c:ser>
        <c:ser>
          <c:idx val="17"/>
          <c:order val="17"/>
          <c:tx>
            <c:strRef>
              <c:f>'01.07.25'!$V$5</c:f>
              <c:strCache>
                <c:ptCount val="1"/>
                <c:pt idx="0">
                  <c:v>19</c:v>
                </c:pt>
              </c:strCache>
            </c:strRef>
          </c:tx>
          <c:spPr>
            <a:ln w="28575" cap="rnd">
              <a:solidFill>
                <a:schemeClr val="accent6">
                  <a:lumMod val="80000"/>
                  <a:lumOff val="20000"/>
                </a:schemeClr>
              </a:solidFill>
              <a:round/>
            </a:ln>
            <a:effectLst/>
          </c:spPr>
          <c:marker>
            <c:symbol val="none"/>
          </c:marker>
          <c:val>
            <c:numRef>
              <c:f>'01.07.25'!$V$6:$V$9</c:f>
              <c:numCache>
                <c:formatCode>General</c:formatCode>
                <c:ptCount val="4"/>
                <c:pt idx="0">
                  <c:v>-12</c:v>
                </c:pt>
                <c:pt idx="1">
                  <c:v>0</c:v>
                </c:pt>
                <c:pt idx="2">
                  <c:v>9</c:v>
                </c:pt>
                <c:pt idx="3">
                  <c:v>7</c:v>
                </c:pt>
              </c:numCache>
            </c:numRef>
          </c:val>
          <c:smooth val="0"/>
          <c:extLst>
            <c:ext xmlns:c16="http://schemas.microsoft.com/office/drawing/2014/chart" uri="{C3380CC4-5D6E-409C-BE32-E72D297353CC}">
              <c16:uniqueId val="{00000011-35CF-40E9-B992-3305BEA08C88}"/>
            </c:ext>
          </c:extLst>
        </c:ser>
        <c:ser>
          <c:idx val="18"/>
          <c:order val="18"/>
          <c:tx>
            <c:strRef>
              <c:f>'01.07.25'!$W$5</c:f>
              <c:strCache>
                <c:ptCount val="1"/>
                <c:pt idx="0">
                  <c:v>20</c:v>
                </c:pt>
              </c:strCache>
            </c:strRef>
          </c:tx>
          <c:spPr>
            <a:ln w="28575" cap="rnd">
              <a:solidFill>
                <a:schemeClr val="accent1">
                  <a:lumMod val="80000"/>
                </a:schemeClr>
              </a:solidFill>
              <a:round/>
            </a:ln>
            <a:effectLst/>
          </c:spPr>
          <c:marker>
            <c:symbol val="none"/>
          </c:marker>
          <c:val>
            <c:numRef>
              <c:f>'01.07.25'!$W$6:$W$9</c:f>
              <c:numCache>
                <c:formatCode>General</c:formatCode>
                <c:ptCount val="4"/>
                <c:pt idx="0">
                  <c:v>-7</c:v>
                </c:pt>
                <c:pt idx="1">
                  <c:v>0</c:v>
                </c:pt>
                <c:pt idx="2">
                  <c:v>10</c:v>
                </c:pt>
                <c:pt idx="3">
                  <c:v>9</c:v>
                </c:pt>
              </c:numCache>
            </c:numRef>
          </c:val>
          <c:smooth val="0"/>
          <c:extLst>
            <c:ext xmlns:c16="http://schemas.microsoft.com/office/drawing/2014/chart" uri="{C3380CC4-5D6E-409C-BE32-E72D297353CC}">
              <c16:uniqueId val="{00000012-35CF-40E9-B992-3305BEA08C88}"/>
            </c:ext>
          </c:extLst>
        </c:ser>
        <c:dLbls>
          <c:showLegendKey val="0"/>
          <c:showVal val="0"/>
          <c:showCatName val="0"/>
          <c:showSerName val="0"/>
          <c:showPercent val="0"/>
          <c:showBubbleSize val="0"/>
        </c:dLbls>
        <c:smooth val="0"/>
        <c:axId val="1298142655"/>
        <c:axId val="1298143135"/>
      </c:lineChart>
      <c:catAx>
        <c:axId val="1298142655"/>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3200" dirty="0"/>
                  <a:t>Measurement Condition</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200" b="0" i="0" u="none" strike="noStrike" kern="1200" baseline="0">
                <a:solidFill>
                  <a:schemeClr val="tx1">
                    <a:lumMod val="65000"/>
                    <a:lumOff val="35000"/>
                  </a:schemeClr>
                </a:solidFill>
                <a:latin typeface="+mn-lt"/>
                <a:ea typeface="+mn-ea"/>
                <a:cs typeface="+mn-cs"/>
              </a:defRPr>
            </a:pPr>
            <a:endParaRPr lang="en-US"/>
          </a:p>
        </c:txPr>
        <c:crossAx val="1298143135"/>
        <c:crosses val="autoZero"/>
        <c:auto val="1"/>
        <c:lblAlgn val="ctr"/>
        <c:lblOffset val="100"/>
        <c:noMultiLvlLbl val="0"/>
      </c:catAx>
      <c:valAx>
        <c:axId val="1298143135"/>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3200" dirty="0"/>
                  <a:t>Voltage (V)</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200" b="0" i="0" u="none" strike="noStrike" kern="1200" baseline="0">
                <a:solidFill>
                  <a:schemeClr val="tx1">
                    <a:lumMod val="65000"/>
                    <a:lumOff val="35000"/>
                  </a:schemeClr>
                </a:solidFill>
                <a:latin typeface="+mn-lt"/>
                <a:ea typeface="+mn-ea"/>
                <a:cs typeface="+mn-cs"/>
              </a:defRPr>
            </a:pPr>
            <a:endParaRPr lang="en-US"/>
          </a:p>
        </c:txPr>
        <c:crossAx val="1298142655"/>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userShapes r:id="rId4"/>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4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dirty="0"/>
              <a:t>Consistency testing results</a:t>
            </a:r>
          </a:p>
        </c:rich>
      </c:tx>
      <c:layout>
        <c:manualLayout>
          <c:xMode val="edge"/>
          <c:yMode val="edge"/>
          <c:x val="0.29613819705267957"/>
          <c:y val="5.0418619765478283E-2"/>
        </c:manualLayout>
      </c:layout>
      <c:overlay val="0"/>
      <c:spPr>
        <a:noFill/>
        <a:ln>
          <a:noFill/>
        </a:ln>
        <a:effectLst/>
      </c:spPr>
      <c:txPr>
        <a:bodyPr rot="0" spcFirstLastPara="1" vertOverflow="ellipsis" vert="horz" wrap="square" anchor="ctr" anchorCtr="1"/>
        <a:lstStyle/>
        <a:p>
          <a:pPr>
            <a:defRPr sz="24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lineChart>
        <c:grouping val="stacked"/>
        <c:varyColors val="0"/>
        <c:ser>
          <c:idx val="1"/>
          <c:order val="1"/>
          <c:tx>
            <c:strRef>
              <c:f>'10 shock to resistor'!$C$6</c:f>
              <c:strCache>
                <c:ptCount val="1"/>
                <c:pt idx="0">
                  <c:v>Duration (ms)</c:v>
                </c:pt>
              </c:strCache>
            </c:strRef>
          </c:tx>
          <c:spPr>
            <a:ln w="34925" cap="rnd">
              <a:solidFill>
                <a:schemeClr val="accent2"/>
              </a:solidFill>
              <a:round/>
            </a:ln>
            <a:effectLst>
              <a:outerShdw blurRad="57150" dist="19050" dir="5400000" algn="ctr" rotWithShape="0">
                <a:srgbClr val="000000">
                  <a:alpha val="63000"/>
                </a:srgbClr>
              </a:outerShdw>
            </a:effectLst>
          </c:spPr>
          <c:marker>
            <c:symbol val="none"/>
          </c:marker>
          <c:dLbls>
            <c:spPr>
              <a:noFill/>
              <a:ln>
                <a:noFill/>
              </a:ln>
              <a:effectLst/>
            </c:spPr>
            <c:txPr>
              <a:bodyPr rot="0" spcFirstLastPara="1" vertOverflow="ellipsis" vert="horz" wrap="square" anchor="ctr" anchorCtr="1"/>
              <a:lstStyle/>
              <a:p>
                <a:pPr>
                  <a:defRPr sz="2000" b="0" i="0" u="none" strike="noStrike" kern="1200" baseline="0">
                    <a:solidFill>
                      <a:schemeClr val="lt1">
                        <a:lumMod val="8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val>
            <c:numRef>
              <c:f>'10 shock to resistor'!$C$7:$C$16</c:f>
              <c:numCache>
                <c:formatCode>General</c:formatCode>
                <c:ptCount val="10"/>
                <c:pt idx="0">
                  <c:v>495.4</c:v>
                </c:pt>
                <c:pt idx="1">
                  <c:v>495.4</c:v>
                </c:pt>
                <c:pt idx="2">
                  <c:v>497.4</c:v>
                </c:pt>
                <c:pt idx="3">
                  <c:v>493.4</c:v>
                </c:pt>
                <c:pt idx="4">
                  <c:v>497.4</c:v>
                </c:pt>
                <c:pt idx="5">
                  <c:v>495.4</c:v>
                </c:pt>
                <c:pt idx="6">
                  <c:v>495.4</c:v>
                </c:pt>
                <c:pt idx="7">
                  <c:v>495.4</c:v>
                </c:pt>
                <c:pt idx="8">
                  <c:v>497.4</c:v>
                </c:pt>
                <c:pt idx="9">
                  <c:v>499.4</c:v>
                </c:pt>
              </c:numCache>
            </c:numRef>
          </c:val>
          <c:smooth val="0"/>
          <c:extLst>
            <c:ext xmlns:c16="http://schemas.microsoft.com/office/drawing/2014/chart" uri="{C3380CC4-5D6E-409C-BE32-E72D297353CC}">
              <c16:uniqueId val="{00000000-BFE8-4724-8491-8776380581BA}"/>
            </c:ext>
          </c:extLst>
        </c:ser>
        <c:ser>
          <c:idx val="2"/>
          <c:order val="2"/>
          <c:tx>
            <c:strRef>
              <c:f>'10 shock to resistor'!$D$6</c:f>
              <c:strCache>
                <c:ptCount val="1"/>
                <c:pt idx="0">
                  <c:v>Voltage (mV)</c:v>
                </c:pt>
              </c:strCache>
            </c:strRef>
          </c:tx>
          <c:spPr>
            <a:ln w="34925" cap="rnd">
              <a:solidFill>
                <a:schemeClr val="accent3"/>
              </a:solidFill>
              <a:round/>
            </a:ln>
            <a:effectLst>
              <a:outerShdw blurRad="57150" dist="19050" dir="5400000" algn="ctr" rotWithShape="0">
                <a:srgbClr val="000000">
                  <a:alpha val="63000"/>
                </a:srgbClr>
              </a:outerShdw>
            </a:effectLst>
          </c:spPr>
          <c:marker>
            <c:symbol val="none"/>
          </c:marker>
          <c:dLbls>
            <c:spPr>
              <a:noFill/>
              <a:ln>
                <a:noFill/>
              </a:ln>
              <a:effectLst/>
            </c:spPr>
            <c:txPr>
              <a:bodyPr rot="0" spcFirstLastPara="1" vertOverflow="ellipsis" vert="horz" wrap="square" anchor="ctr" anchorCtr="1"/>
              <a:lstStyle/>
              <a:p>
                <a:pPr>
                  <a:defRPr sz="2000" b="0" i="0" u="none" strike="noStrike" kern="1200" baseline="0">
                    <a:solidFill>
                      <a:schemeClr val="lt1">
                        <a:lumMod val="8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val>
            <c:numRef>
              <c:f>'10 shock to resistor'!$D$7:$D$16</c:f>
              <c:numCache>
                <c:formatCode>General</c:formatCode>
                <c:ptCount val="10"/>
                <c:pt idx="0">
                  <c:v>760</c:v>
                </c:pt>
                <c:pt idx="1">
                  <c:v>720</c:v>
                </c:pt>
                <c:pt idx="2">
                  <c:v>720</c:v>
                </c:pt>
                <c:pt idx="3">
                  <c:v>920</c:v>
                </c:pt>
                <c:pt idx="4">
                  <c:v>720</c:v>
                </c:pt>
                <c:pt idx="5">
                  <c:v>720</c:v>
                </c:pt>
                <c:pt idx="6">
                  <c:v>680</c:v>
                </c:pt>
                <c:pt idx="7">
                  <c:v>720</c:v>
                </c:pt>
                <c:pt idx="8">
                  <c:v>680</c:v>
                </c:pt>
                <c:pt idx="9">
                  <c:v>920</c:v>
                </c:pt>
              </c:numCache>
            </c:numRef>
          </c:val>
          <c:smooth val="0"/>
          <c:extLst>
            <c:ext xmlns:c16="http://schemas.microsoft.com/office/drawing/2014/chart" uri="{C3380CC4-5D6E-409C-BE32-E72D297353CC}">
              <c16:uniqueId val="{00000001-BFE8-4724-8491-8776380581BA}"/>
            </c:ext>
          </c:extLst>
        </c:ser>
        <c:ser>
          <c:idx val="3"/>
          <c:order val="3"/>
          <c:tx>
            <c:strRef>
              <c:f>'10 shock to resistor'!$E$6</c:f>
              <c:strCache>
                <c:ptCount val="1"/>
                <c:pt idx="0">
                  <c:v>Current (mA)</c:v>
                </c:pt>
              </c:strCache>
            </c:strRef>
          </c:tx>
          <c:spPr>
            <a:ln w="34925" cap="rnd">
              <a:solidFill>
                <a:schemeClr val="accent4"/>
              </a:solidFill>
              <a:round/>
            </a:ln>
            <a:effectLst>
              <a:outerShdw blurRad="57150" dist="19050" dir="5400000" algn="ctr" rotWithShape="0">
                <a:srgbClr val="000000">
                  <a:alpha val="63000"/>
                </a:srgbClr>
              </a:outerShdw>
            </a:effectLst>
          </c:spPr>
          <c:marker>
            <c:symbol val="none"/>
          </c:marker>
          <c:dLbls>
            <c:spPr>
              <a:noFill/>
              <a:ln>
                <a:noFill/>
              </a:ln>
              <a:effectLst/>
            </c:spPr>
            <c:txPr>
              <a:bodyPr rot="0" spcFirstLastPara="1" vertOverflow="ellipsis" vert="horz" wrap="square" anchor="ctr" anchorCtr="1"/>
              <a:lstStyle/>
              <a:p>
                <a:pPr>
                  <a:defRPr sz="2000" b="0" i="0" u="none" strike="noStrike" kern="1200" baseline="0">
                    <a:solidFill>
                      <a:schemeClr val="lt1">
                        <a:lumMod val="8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val>
            <c:numRef>
              <c:f>'10 shock to resistor'!$E$7:$E$16</c:f>
              <c:numCache>
                <c:formatCode>General</c:formatCode>
                <c:ptCount val="10"/>
                <c:pt idx="0">
                  <c:v>920</c:v>
                </c:pt>
                <c:pt idx="1">
                  <c:v>660</c:v>
                </c:pt>
                <c:pt idx="2">
                  <c:v>460</c:v>
                </c:pt>
                <c:pt idx="3">
                  <c:v>500</c:v>
                </c:pt>
                <c:pt idx="4">
                  <c:v>660</c:v>
                </c:pt>
                <c:pt idx="5">
                  <c:v>660</c:v>
                </c:pt>
                <c:pt idx="6">
                  <c:v>780</c:v>
                </c:pt>
                <c:pt idx="7">
                  <c:v>620</c:v>
                </c:pt>
                <c:pt idx="8">
                  <c:v>620</c:v>
                </c:pt>
                <c:pt idx="9">
                  <c:v>500</c:v>
                </c:pt>
              </c:numCache>
            </c:numRef>
          </c:val>
          <c:smooth val="0"/>
          <c:extLst>
            <c:ext xmlns:c16="http://schemas.microsoft.com/office/drawing/2014/chart" uri="{C3380CC4-5D6E-409C-BE32-E72D297353CC}">
              <c16:uniqueId val="{00000002-BFE8-4724-8491-8776380581BA}"/>
            </c:ext>
          </c:extLst>
        </c:ser>
        <c:ser>
          <c:idx val="4"/>
          <c:order val="4"/>
          <c:tx>
            <c:strRef>
              <c:f>'10 shock to resistor'!$F$6</c:f>
              <c:strCache>
                <c:ptCount val="1"/>
                <c:pt idx="0">
                  <c:v>Power (mW)</c:v>
                </c:pt>
              </c:strCache>
            </c:strRef>
          </c:tx>
          <c:spPr>
            <a:ln w="34925" cap="rnd">
              <a:solidFill>
                <a:schemeClr val="accent5"/>
              </a:solidFill>
              <a:round/>
            </a:ln>
            <a:effectLst>
              <a:outerShdw blurRad="57150" dist="19050" dir="5400000" algn="ctr" rotWithShape="0">
                <a:srgbClr val="000000">
                  <a:alpha val="63000"/>
                </a:srgbClr>
              </a:outerShdw>
            </a:effectLst>
          </c:spPr>
          <c:marker>
            <c:symbol val="none"/>
          </c:marker>
          <c:dLbls>
            <c:spPr>
              <a:noFill/>
              <a:ln>
                <a:noFill/>
              </a:ln>
              <a:effectLst/>
            </c:spPr>
            <c:txPr>
              <a:bodyPr rot="0" spcFirstLastPara="1" vertOverflow="ellipsis" vert="horz" wrap="square" anchor="ctr" anchorCtr="1"/>
              <a:lstStyle/>
              <a:p>
                <a:pPr>
                  <a:defRPr sz="2000" b="0" i="0" u="none" strike="noStrike" kern="1200" baseline="0">
                    <a:solidFill>
                      <a:schemeClr val="lt1">
                        <a:lumMod val="8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val>
            <c:numRef>
              <c:f>'10 shock to resistor'!$F$7:$F$16</c:f>
              <c:numCache>
                <c:formatCode>General</c:formatCode>
                <c:ptCount val="10"/>
                <c:pt idx="0">
                  <c:v>446.4</c:v>
                </c:pt>
                <c:pt idx="1">
                  <c:v>475.2</c:v>
                </c:pt>
                <c:pt idx="2">
                  <c:v>723.2</c:v>
                </c:pt>
                <c:pt idx="3">
                  <c:v>460</c:v>
                </c:pt>
                <c:pt idx="4">
                  <c:v>475.2</c:v>
                </c:pt>
                <c:pt idx="5">
                  <c:v>475.2</c:v>
                </c:pt>
                <c:pt idx="6">
                  <c:v>530.4</c:v>
                </c:pt>
                <c:pt idx="7">
                  <c:v>446.4</c:v>
                </c:pt>
                <c:pt idx="8">
                  <c:v>421.6</c:v>
                </c:pt>
                <c:pt idx="9">
                  <c:v>460</c:v>
                </c:pt>
              </c:numCache>
            </c:numRef>
          </c:val>
          <c:smooth val="0"/>
          <c:extLst>
            <c:ext xmlns:c16="http://schemas.microsoft.com/office/drawing/2014/chart" uri="{C3380CC4-5D6E-409C-BE32-E72D297353CC}">
              <c16:uniqueId val="{00000003-BFE8-4724-8491-8776380581BA}"/>
            </c:ext>
          </c:extLst>
        </c:ser>
        <c:dLbls>
          <c:dLblPos val="ctr"/>
          <c:showLegendKey val="0"/>
          <c:showVal val="1"/>
          <c:showCatName val="0"/>
          <c:showSerName val="0"/>
          <c:showPercent val="0"/>
          <c:showBubbleSize val="0"/>
        </c:dLbls>
        <c:smooth val="0"/>
        <c:axId val="747898736"/>
        <c:axId val="747900536"/>
        <c:extLst>
          <c:ext xmlns:c15="http://schemas.microsoft.com/office/drawing/2012/chart" uri="{02D57815-91ED-43cb-92C2-25804820EDAC}">
            <c15:filteredLineSeries>
              <c15:ser>
                <c:idx val="0"/>
                <c:order val="0"/>
                <c:tx>
                  <c:strRef>
                    <c:extLst>
                      <c:ext uri="{02D57815-91ED-43cb-92C2-25804820EDAC}">
                        <c15:formulaRef>
                          <c15:sqref>'10 shock to resistor'!$B$6</c15:sqref>
                        </c15:formulaRef>
                      </c:ext>
                    </c:extLst>
                    <c:strCache>
                      <c:ptCount val="1"/>
                      <c:pt idx="0">
                        <c:v>Test No.</c:v>
                      </c:pt>
                    </c:strCache>
                  </c:strRef>
                </c:tx>
                <c:spPr>
                  <a:ln w="34925" cap="rnd">
                    <a:solidFill>
                      <a:schemeClr val="accent1"/>
                    </a:solidFill>
                    <a:round/>
                  </a:ln>
                  <a:effectLst>
                    <a:outerShdw blurRad="57150" dist="19050" dir="5400000" algn="ctr" rotWithShape="0">
                      <a:srgbClr val="000000">
                        <a:alpha val="63000"/>
                      </a:srgbClr>
                    </a:outerShdw>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2000" b="0" i="0" u="none" strike="noStrike" kern="1200" baseline="0">
                          <a:solidFill>
                            <a:schemeClr val="lt1">
                              <a:lumMod val="8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uri="{CE6537A1-D6FC-4f65-9D91-7224C49458BB}">
                      <c15:showLeaderLines val="1"/>
                      <c15:leaderLines>
                        <c:spPr>
                          <a:ln w="9525">
                            <a:solidFill>
                              <a:schemeClr val="lt1">
                                <a:lumMod val="95000"/>
                                <a:alpha val="54000"/>
                              </a:schemeClr>
                            </a:solidFill>
                          </a:ln>
                          <a:effectLst/>
                        </c:spPr>
                      </c15:leaderLines>
                    </c:ext>
                  </c:extLst>
                </c:dLbls>
                <c:val>
                  <c:numRef>
                    <c:extLst>
                      <c:ext uri="{02D57815-91ED-43cb-92C2-25804820EDAC}">
                        <c15:formulaRef>
                          <c15:sqref>'10 shock to resistor'!$B$7:$B$16</c15:sqref>
                        </c15:formulaRef>
                      </c:ext>
                    </c:extLst>
                    <c:numCache>
                      <c:formatCode>General</c:formatCode>
                      <c:ptCount val="10"/>
                      <c:pt idx="0">
                        <c:v>1</c:v>
                      </c:pt>
                      <c:pt idx="1">
                        <c:v>2</c:v>
                      </c:pt>
                      <c:pt idx="2">
                        <c:v>3</c:v>
                      </c:pt>
                      <c:pt idx="3">
                        <c:v>4</c:v>
                      </c:pt>
                      <c:pt idx="4">
                        <c:v>5</c:v>
                      </c:pt>
                      <c:pt idx="5">
                        <c:v>6</c:v>
                      </c:pt>
                      <c:pt idx="6">
                        <c:v>7</c:v>
                      </c:pt>
                      <c:pt idx="7">
                        <c:v>8</c:v>
                      </c:pt>
                      <c:pt idx="8">
                        <c:v>9</c:v>
                      </c:pt>
                      <c:pt idx="9">
                        <c:v>10</c:v>
                      </c:pt>
                    </c:numCache>
                  </c:numRef>
                </c:val>
                <c:smooth val="0"/>
                <c:extLst>
                  <c:ext xmlns:c16="http://schemas.microsoft.com/office/drawing/2014/chart" uri="{C3380CC4-5D6E-409C-BE32-E72D297353CC}">
                    <c16:uniqueId val="{00000004-BFE8-4724-8491-8776380581BA}"/>
                  </c:ext>
                </c:extLst>
              </c15:ser>
            </c15:filteredLineSeries>
          </c:ext>
        </c:extLst>
      </c:lineChart>
      <c:catAx>
        <c:axId val="747898736"/>
        <c:scaling>
          <c:orientation val="minMax"/>
        </c:scaling>
        <c:delete val="0"/>
        <c:axPos val="b"/>
        <c:title>
          <c:tx>
            <c:rich>
              <a:bodyPr rot="0" spcFirstLastPara="1" vertOverflow="ellipsis" vert="horz" wrap="square" anchor="ctr" anchorCtr="1"/>
              <a:lstStyle/>
              <a:p>
                <a:pPr>
                  <a:defRPr sz="2000" b="1" i="0" u="none" strike="noStrike" kern="1200" cap="all" baseline="0">
                    <a:solidFill>
                      <a:schemeClr val="lt1">
                        <a:lumMod val="85000"/>
                      </a:schemeClr>
                    </a:solidFill>
                    <a:latin typeface="+mn-lt"/>
                    <a:ea typeface="+mn-ea"/>
                    <a:cs typeface="+mn-cs"/>
                  </a:defRPr>
                </a:pPr>
                <a:r>
                  <a:rPr lang="en-GB" dirty="0"/>
                  <a:t>Test NO.</a:t>
                </a:r>
              </a:p>
            </c:rich>
          </c:tx>
          <c:overlay val="0"/>
          <c:spPr>
            <a:noFill/>
            <a:ln>
              <a:noFill/>
            </a:ln>
            <a:effectLst/>
          </c:spPr>
          <c:txPr>
            <a:bodyPr rot="0" spcFirstLastPara="1" vertOverflow="ellipsis" vert="horz" wrap="square" anchor="ctr" anchorCtr="1"/>
            <a:lstStyle/>
            <a:p>
              <a:pPr>
                <a:defRPr sz="2000" b="1" i="0" u="none" strike="noStrike" kern="1200" cap="all" baseline="0">
                  <a:solidFill>
                    <a:schemeClr val="lt1">
                      <a:lumMod val="85000"/>
                    </a:schemeClr>
                  </a:solidFill>
                  <a:latin typeface="+mn-lt"/>
                  <a:ea typeface="+mn-ea"/>
                  <a:cs typeface="+mn-cs"/>
                </a:defRPr>
              </a:pPr>
              <a:endParaRPr lang="en-US"/>
            </a:p>
          </c:txPr>
        </c:title>
        <c:majorTickMark val="none"/>
        <c:minorTickMark val="none"/>
        <c:tickLblPos val="nextTo"/>
        <c:spPr>
          <a:noFill/>
          <a:ln w="9525" cap="flat" cmpd="sng" algn="ctr">
            <a:solidFill>
              <a:schemeClr val="lt1">
                <a:lumMod val="95000"/>
                <a:alpha val="10000"/>
              </a:schemeClr>
            </a:solidFill>
            <a:round/>
          </a:ln>
          <a:effectLst/>
        </c:spPr>
        <c:txPr>
          <a:bodyPr rot="-60000000" spcFirstLastPara="1" vertOverflow="ellipsis" vert="horz" wrap="square" anchor="ctr" anchorCtr="1"/>
          <a:lstStyle/>
          <a:p>
            <a:pPr>
              <a:defRPr sz="2000" b="0" i="0" u="none" strike="noStrike" kern="1200" baseline="0">
                <a:solidFill>
                  <a:schemeClr val="lt1">
                    <a:lumMod val="85000"/>
                  </a:schemeClr>
                </a:solidFill>
                <a:latin typeface="+mn-lt"/>
                <a:ea typeface="+mn-ea"/>
                <a:cs typeface="+mn-cs"/>
              </a:defRPr>
            </a:pPr>
            <a:endParaRPr lang="en-US"/>
          </a:p>
        </c:txPr>
        <c:crossAx val="747900536"/>
        <c:crosses val="autoZero"/>
        <c:auto val="1"/>
        <c:lblAlgn val="ctr"/>
        <c:lblOffset val="100"/>
        <c:noMultiLvlLbl val="0"/>
      </c:catAx>
      <c:valAx>
        <c:axId val="747900536"/>
        <c:scaling>
          <c:orientation val="minMax"/>
        </c:scaling>
        <c:delete val="1"/>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crossAx val="74789873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2000" b="0" i="0" u="none" strike="noStrike" kern="1200" baseline="0">
              <a:solidFill>
                <a:schemeClr val="lt1">
                  <a:lumMod val="8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sz="2000"/>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33">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9525" cap="flat" cmpd="sng" algn="ctr">
        <a:solidFill>
          <a:schemeClr val="lt1">
            <a:lumMod val="95000"/>
            <a:alpha val="10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D89F86-0DA8-4550-AB80-E6D2DA979AD9}" type="doc">
      <dgm:prSet loTypeId="urn:microsoft.com/office/officeart/2005/8/layout/cycle5" loCatId="cycle" qsTypeId="urn:microsoft.com/office/officeart/2005/8/quickstyle/simple2" qsCatId="simple" csTypeId="urn:microsoft.com/office/officeart/2005/8/colors/colorful4" csCatId="colorful" phldr="1"/>
      <dgm:spPr/>
      <dgm:t>
        <a:bodyPr/>
        <a:lstStyle/>
        <a:p>
          <a:endParaRPr lang="en-GB"/>
        </a:p>
      </dgm:t>
    </dgm:pt>
    <dgm:pt modelId="{C331CD74-0444-436F-B68B-A0A112C707CF}">
      <dgm:prSet phldrT="[Text]"/>
      <dgm:spPr/>
      <dgm:t>
        <a:bodyPr/>
        <a:lstStyle/>
        <a:p>
          <a:r>
            <a:rPr lang="en-GB" dirty="0"/>
            <a:t>Phase 1: Initial Assessment &amp; Constraints Identification</a:t>
          </a:r>
        </a:p>
      </dgm:t>
    </dgm:pt>
    <dgm:pt modelId="{5802F948-5DEA-49B0-9DF2-829D56EAAED3}" type="parTrans" cxnId="{9D211028-DDF8-4D4F-A1AC-E839194A3364}">
      <dgm:prSet/>
      <dgm:spPr/>
      <dgm:t>
        <a:bodyPr/>
        <a:lstStyle/>
        <a:p>
          <a:endParaRPr lang="en-GB"/>
        </a:p>
      </dgm:t>
    </dgm:pt>
    <dgm:pt modelId="{78FEE99F-D431-4D48-9AAC-E438DE22ADD8}" type="sibTrans" cxnId="{9D211028-DDF8-4D4F-A1AC-E839194A3364}">
      <dgm:prSet/>
      <dgm:spPr/>
      <dgm:t>
        <a:bodyPr/>
        <a:lstStyle/>
        <a:p>
          <a:endParaRPr lang="en-GB"/>
        </a:p>
      </dgm:t>
    </dgm:pt>
    <dgm:pt modelId="{453DFF02-8677-4631-88D8-CBF579E359F4}">
      <dgm:prSet phldrT="[Text]"/>
      <dgm:spPr/>
      <dgm:t>
        <a:bodyPr/>
        <a:lstStyle/>
        <a:p>
          <a:r>
            <a:rPr lang="en-GB" dirty="0"/>
            <a:t>Phase 2: Tool Selection</a:t>
          </a:r>
        </a:p>
      </dgm:t>
    </dgm:pt>
    <dgm:pt modelId="{42F535F9-F877-4999-98D1-FDE19653EC12}" type="parTrans" cxnId="{4BD985FE-D0AB-42E6-8167-29E333CE342A}">
      <dgm:prSet/>
      <dgm:spPr/>
      <dgm:t>
        <a:bodyPr/>
        <a:lstStyle/>
        <a:p>
          <a:endParaRPr lang="en-GB"/>
        </a:p>
      </dgm:t>
    </dgm:pt>
    <dgm:pt modelId="{BDC76680-5F45-4077-9CF5-43A80DEEBC7E}" type="sibTrans" cxnId="{4BD985FE-D0AB-42E6-8167-29E333CE342A}">
      <dgm:prSet/>
      <dgm:spPr/>
      <dgm:t>
        <a:bodyPr/>
        <a:lstStyle/>
        <a:p>
          <a:endParaRPr lang="en-GB"/>
        </a:p>
      </dgm:t>
    </dgm:pt>
    <dgm:pt modelId="{FD490208-FAF1-4ADF-AB40-9985D9AA8BF8}">
      <dgm:prSet phldrT="[Text]"/>
      <dgm:spPr/>
      <dgm:t>
        <a:bodyPr/>
        <a:lstStyle/>
        <a:p>
          <a:r>
            <a:rPr lang="en-GB" dirty="0"/>
            <a:t>Phase 3: Review &amp; Finalisation</a:t>
          </a:r>
        </a:p>
      </dgm:t>
    </dgm:pt>
    <dgm:pt modelId="{38DAC72E-4D0C-4DDA-B090-44C798BCD530}" type="parTrans" cxnId="{4C34EEF9-9CC8-4288-A446-795E7CC5B8D4}">
      <dgm:prSet/>
      <dgm:spPr/>
      <dgm:t>
        <a:bodyPr/>
        <a:lstStyle/>
        <a:p>
          <a:endParaRPr lang="en-GB"/>
        </a:p>
      </dgm:t>
    </dgm:pt>
    <dgm:pt modelId="{E9BFA2A3-680A-4CCE-8A8C-F75667A7631C}" type="sibTrans" cxnId="{4C34EEF9-9CC8-4288-A446-795E7CC5B8D4}">
      <dgm:prSet/>
      <dgm:spPr/>
      <dgm:t>
        <a:bodyPr/>
        <a:lstStyle/>
        <a:p>
          <a:endParaRPr lang="en-GB"/>
        </a:p>
      </dgm:t>
    </dgm:pt>
    <dgm:pt modelId="{70A5C163-B759-44F3-BD84-1609BBC55A10}">
      <dgm:prSet phldrT="[Text]"/>
      <dgm:spPr/>
      <dgm:t>
        <a:bodyPr/>
        <a:lstStyle/>
        <a:p>
          <a:r>
            <a:rPr lang="en-GB" dirty="0"/>
            <a:t>Phase 4: Implementation</a:t>
          </a:r>
        </a:p>
      </dgm:t>
    </dgm:pt>
    <dgm:pt modelId="{D9C19658-32FA-467D-8D86-D7E604E5CCFF}" type="parTrans" cxnId="{05ACFBEF-A8F9-40EA-A253-007C46587090}">
      <dgm:prSet/>
      <dgm:spPr/>
      <dgm:t>
        <a:bodyPr/>
        <a:lstStyle/>
        <a:p>
          <a:endParaRPr lang="en-GB"/>
        </a:p>
      </dgm:t>
    </dgm:pt>
    <dgm:pt modelId="{A671875A-FF8B-44CA-ADB2-DFBB05388F9B}" type="sibTrans" cxnId="{05ACFBEF-A8F9-40EA-A253-007C46587090}">
      <dgm:prSet/>
      <dgm:spPr/>
      <dgm:t>
        <a:bodyPr/>
        <a:lstStyle/>
        <a:p>
          <a:endParaRPr lang="en-GB"/>
        </a:p>
      </dgm:t>
    </dgm:pt>
    <dgm:pt modelId="{84B146C4-6A34-48A2-AAEA-E5AAF9EF77D7}">
      <dgm:prSet phldrT="[Text]"/>
      <dgm:spPr/>
      <dgm:t>
        <a:bodyPr/>
        <a:lstStyle/>
        <a:p>
          <a:r>
            <a:rPr lang="en-GB" dirty="0"/>
            <a:t>Phase 5: Review &amp; Feedback</a:t>
          </a:r>
        </a:p>
      </dgm:t>
    </dgm:pt>
    <dgm:pt modelId="{3C846990-343A-4C05-B626-A93607E68687}" type="parTrans" cxnId="{051910C6-A381-4B29-AEFF-32E7B9D7D050}">
      <dgm:prSet/>
      <dgm:spPr/>
      <dgm:t>
        <a:bodyPr/>
        <a:lstStyle/>
        <a:p>
          <a:endParaRPr lang="en-GB"/>
        </a:p>
      </dgm:t>
    </dgm:pt>
    <dgm:pt modelId="{8F69161E-E657-496E-9CF4-065CC2650373}" type="sibTrans" cxnId="{051910C6-A381-4B29-AEFF-32E7B9D7D050}">
      <dgm:prSet/>
      <dgm:spPr/>
      <dgm:t>
        <a:bodyPr/>
        <a:lstStyle/>
        <a:p>
          <a:endParaRPr lang="en-GB"/>
        </a:p>
      </dgm:t>
    </dgm:pt>
    <dgm:pt modelId="{E7FCCE6E-E2B8-4E8A-8086-A9FDB4BF3BD3}" type="pres">
      <dgm:prSet presAssocID="{FDD89F86-0DA8-4550-AB80-E6D2DA979AD9}" presName="cycle" presStyleCnt="0">
        <dgm:presLayoutVars>
          <dgm:dir/>
          <dgm:resizeHandles val="exact"/>
        </dgm:presLayoutVars>
      </dgm:prSet>
      <dgm:spPr/>
    </dgm:pt>
    <dgm:pt modelId="{6E454CFA-4225-442E-A848-03B3E450D4D2}" type="pres">
      <dgm:prSet presAssocID="{C331CD74-0444-436F-B68B-A0A112C707CF}" presName="node" presStyleLbl="node1" presStyleIdx="0" presStyleCnt="5">
        <dgm:presLayoutVars>
          <dgm:bulletEnabled val="1"/>
        </dgm:presLayoutVars>
      </dgm:prSet>
      <dgm:spPr/>
    </dgm:pt>
    <dgm:pt modelId="{E3AC3EF7-EF2D-415D-A62F-F2186CFF674A}" type="pres">
      <dgm:prSet presAssocID="{C331CD74-0444-436F-B68B-A0A112C707CF}" presName="spNode" presStyleCnt="0"/>
      <dgm:spPr/>
    </dgm:pt>
    <dgm:pt modelId="{AAA8D4F9-2690-473F-B191-10566E64D348}" type="pres">
      <dgm:prSet presAssocID="{78FEE99F-D431-4D48-9AAC-E438DE22ADD8}" presName="sibTrans" presStyleLbl="sibTrans1D1" presStyleIdx="0" presStyleCnt="5"/>
      <dgm:spPr/>
    </dgm:pt>
    <dgm:pt modelId="{00BFD2CC-738D-41B0-9059-60F72B74F173}" type="pres">
      <dgm:prSet presAssocID="{453DFF02-8677-4631-88D8-CBF579E359F4}" presName="node" presStyleLbl="node1" presStyleIdx="1" presStyleCnt="5">
        <dgm:presLayoutVars>
          <dgm:bulletEnabled val="1"/>
        </dgm:presLayoutVars>
      </dgm:prSet>
      <dgm:spPr/>
    </dgm:pt>
    <dgm:pt modelId="{A110093B-8081-4FCB-94FB-32673AA74487}" type="pres">
      <dgm:prSet presAssocID="{453DFF02-8677-4631-88D8-CBF579E359F4}" presName="spNode" presStyleCnt="0"/>
      <dgm:spPr/>
    </dgm:pt>
    <dgm:pt modelId="{4CD9F95E-2AFD-410A-8738-2774F33ADDB5}" type="pres">
      <dgm:prSet presAssocID="{BDC76680-5F45-4077-9CF5-43A80DEEBC7E}" presName="sibTrans" presStyleLbl="sibTrans1D1" presStyleIdx="1" presStyleCnt="5"/>
      <dgm:spPr/>
    </dgm:pt>
    <dgm:pt modelId="{CC0B73D4-638E-43D6-95E9-553835FF21D3}" type="pres">
      <dgm:prSet presAssocID="{FD490208-FAF1-4ADF-AB40-9985D9AA8BF8}" presName="node" presStyleLbl="node1" presStyleIdx="2" presStyleCnt="5">
        <dgm:presLayoutVars>
          <dgm:bulletEnabled val="1"/>
        </dgm:presLayoutVars>
      </dgm:prSet>
      <dgm:spPr/>
    </dgm:pt>
    <dgm:pt modelId="{09BA466D-F83D-4F9A-9AA1-2437BE4B56BD}" type="pres">
      <dgm:prSet presAssocID="{FD490208-FAF1-4ADF-AB40-9985D9AA8BF8}" presName="spNode" presStyleCnt="0"/>
      <dgm:spPr/>
    </dgm:pt>
    <dgm:pt modelId="{4BA4B3A8-58FB-4761-B818-2F3C4017AF98}" type="pres">
      <dgm:prSet presAssocID="{E9BFA2A3-680A-4CCE-8A8C-F75667A7631C}" presName="sibTrans" presStyleLbl="sibTrans1D1" presStyleIdx="2" presStyleCnt="5"/>
      <dgm:spPr/>
    </dgm:pt>
    <dgm:pt modelId="{C81FE271-F6AB-4ED0-B87A-C52CB262F08C}" type="pres">
      <dgm:prSet presAssocID="{70A5C163-B759-44F3-BD84-1609BBC55A10}" presName="node" presStyleLbl="node1" presStyleIdx="3" presStyleCnt="5">
        <dgm:presLayoutVars>
          <dgm:bulletEnabled val="1"/>
        </dgm:presLayoutVars>
      </dgm:prSet>
      <dgm:spPr/>
    </dgm:pt>
    <dgm:pt modelId="{53C0BB13-F21C-444A-A82E-4BF95321CCD2}" type="pres">
      <dgm:prSet presAssocID="{70A5C163-B759-44F3-BD84-1609BBC55A10}" presName="spNode" presStyleCnt="0"/>
      <dgm:spPr/>
    </dgm:pt>
    <dgm:pt modelId="{0310C5DE-5320-4ABA-90FF-21E46322A38D}" type="pres">
      <dgm:prSet presAssocID="{A671875A-FF8B-44CA-ADB2-DFBB05388F9B}" presName="sibTrans" presStyleLbl="sibTrans1D1" presStyleIdx="3" presStyleCnt="5"/>
      <dgm:spPr/>
    </dgm:pt>
    <dgm:pt modelId="{3381CB54-D682-4499-86D9-8B79D0D4410D}" type="pres">
      <dgm:prSet presAssocID="{84B146C4-6A34-48A2-AAEA-E5AAF9EF77D7}" presName="node" presStyleLbl="node1" presStyleIdx="4" presStyleCnt="5">
        <dgm:presLayoutVars>
          <dgm:bulletEnabled val="1"/>
        </dgm:presLayoutVars>
      </dgm:prSet>
      <dgm:spPr/>
    </dgm:pt>
    <dgm:pt modelId="{5C029DE6-7854-4831-B118-07ECC28370A4}" type="pres">
      <dgm:prSet presAssocID="{84B146C4-6A34-48A2-AAEA-E5AAF9EF77D7}" presName="spNode" presStyleCnt="0"/>
      <dgm:spPr/>
    </dgm:pt>
    <dgm:pt modelId="{D154F056-2D82-4B0F-B34C-9ACDA7ED0FD3}" type="pres">
      <dgm:prSet presAssocID="{8F69161E-E657-496E-9CF4-065CC2650373}" presName="sibTrans" presStyleLbl="sibTrans1D1" presStyleIdx="4" presStyleCnt="5"/>
      <dgm:spPr/>
    </dgm:pt>
  </dgm:ptLst>
  <dgm:cxnLst>
    <dgm:cxn modelId="{9D211028-DDF8-4D4F-A1AC-E839194A3364}" srcId="{FDD89F86-0DA8-4550-AB80-E6D2DA979AD9}" destId="{C331CD74-0444-436F-B68B-A0A112C707CF}" srcOrd="0" destOrd="0" parTransId="{5802F948-5DEA-49B0-9DF2-829D56EAAED3}" sibTransId="{78FEE99F-D431-4D48-9AAC-E438DE22ADD8}"/>
    <dgm:cxn modelId="{1EF34B2D-D526-4BD4-B960-AA56420F2AC4}" type="presOf" srcId="{A671875A-FF8B-44CA-ADB2-DFBB05388F9B}" destId="{0310C5DE-5320-4ABA-90FF-21E46322A38D}" srcOrd="0" destOrd="0" presId="urn:microsoft.com/office/officeart/2005/8/layout/cycle5"/>
    <dgm:cxn modelId="{C5D8A443-6AEA-4696-A5B9-0BA84E9D76F6}" type="presOf" srcId="{FDD89F86-0DA8-4550-AB80-E6D2DA979AD9}" destId="{E7FCCE6E-E2B8-4E8A-8086-A9FDB4BF3BD3}" srcOrd="0" destOrd="0" presId="urn:microsoft.com/office/officeart/2005/8/layout/cycle5"/>
    <dgm:cxn modelId="{B9303351-D39A-4536-93D1-FDB13D554DD4}" type="presOf" srcId="{78FEE99F-D431-4D48-9AAC-E438DE22ADD8}" destId="{AAA8D4F9-2690-473F-B191-10566E64D348}" srcOrd="0" destOrd="0" presId="urn:microsoft.com/office/officeart/2005/8/layout/cycle5"/>
    <dgm:cxn modelId="{5EC98658-49C0-453D-96F1-7D4446144A57}" type="presOf" srcId="{70A5C163-B759-44F3-BD84-1609BBC55A10}" destId="{C81FE271-F6AB-4ED0-B87A-C52CB262F08C}" srcOrd="0" destOrd="0" presId="urn:microsoft.com/office/officeart/2005/8/layout/cycle5"/>
    <dgm:cxn modelId="{2CAD9071-609F-49F0-9E1E-6DC5E49BE672}" type="presOf" srcId="{453DFF02-8677-4631-88D8-CBF579E359F4}" destId="{00BFD2CC-738D-41B0-9059-60F72B74F173}" srcOrd="0" destOrd="0" presId="urn:microsoft.com/office/officeart/2005/8/layout/cycle5"/>
    <dgm:cxn modelId="{763D43BE-B85D-4566-B7C3-1361238CDC1A}" type="presOf" srcId="{FD490208-FAF1-4ADF-AB40-9985D9AA8BF8}" destId="{CC0B73D4-638E-43D6-95E9-553835FF21D3}" srcOrd="0" destOrd="0" presId="urn:microsoft.com/office/officeart/2005/8/layout/cycle5"/>
    <dgm:cxn modelId="{5A6800C3-ACB9-4813-9480-F4947B44ABC7}" type="presOf" srcId="{8F69161E-E657-496E-9CF4-065CC2650373}" destId="{D154F056-2D82-4B0F-B34C-9ACDA7ED0FD3}" srcOrd="0" destOrd="0" presId="urn:microsoft.com/office/officeart/2005/8/layout/cycle5"/>
    <dgm:cxn modelId="{051910C6-A381-4B29-AEFF-32E7B9D7D050}" srcId="{FDD89F86-0DA8-4550-AB80-E6D2DA979AD9}" destId="{84B146C4-6A34-48A2-AAEA-E5AAF9EF77D7}" srcOrd="4" destOrd="0" parTransId="{3C846990-343A-4C05-B626-A93607E68687}" sibTransId="{8F69161E-E657-496E-9CF4-065CC2650373}"/>
    <dgm:cxn modelId="{D279B9D1-D735-415C-B20E-5182E36B0CE2}" type="presOf" srcId="{C331CD74-0444-436F-B68B-A0A112C707CF}" destId="{6E454CFA-4225-442E-A848-03B3E450D4D2}" srcOrd="0" destOrd="0" presId="urn:microsoft.com/office/officeart/2005/8/layout/cycle5"/>
    <dgm:cxn modelId="{45268FD6-0ABB-42C1-A935-8586502981CE}" type="presOf" srcId="{E9BFA2A3-680A-4CCE-8A8C-F75667A7631C}" destId="{4BA4B3A8-58FB-4761-B818-2F3C4017AF98}" srcOrd="0" destOrd="0" presId="urn:microsoft.com/office/officeart/2005/8/layout/cycle5"/>
    <dgm:cxn modelId="{64D0BFDA-4D5E-4403-8BC9-000406FDAA54}" type="presOf" srcId="{84B146C4-6A34-48A2-AAEA-E5AAF9EF77D7}" destId="{3381CB54-D682-4499-86D9-8B79D0D4410D}" srcOrd="0" destOrd="0" presId="urn:microsoft.com/office/officeart/2005/8/layout/cycle5"/>
    <dgm:cxn modelId="{05ACFBEF-A8F9-40EA-A253-007C46587090}" srcId="{FDD89F86-0DA8-4550-AB80-E6D2DA979AD9}" destId="{70A5C163-B759-44F3-BD84-1609BBC55A10}" srcOrd="3" destOrd="0" parTransId="{D9C19658-32FA-467D-8D86-D7E604E5CCFF}" sibTransId="{A671875A-FF8B-44CA-ADB2-DFBB05388F9B}"/>
    <dgm:cxn modelId="{9BC920F7-1168-4A6E-9A58-E6C7062E621D}" type="presOf" srcId="{BDC76680-5F45-4077-9CF5-43A80DEEBC7E}" destId="{4CD9F95E-2AFD-410A-8738-2774F33ADDB5}" srcOrd="0" destOrd="0" presId="urn:microsoft.com/office/officeart/2005/8/layout/cycle5"/>
    <dgm:cxn modelId="{4C34EEF9-9CC8-4288-A446-795E7CC5B8D4}" srcId="{FDD89F86-0DA8-4550-AB80-E6D2DA979AD9}" destId="{FD490208-FAF1-4ADF-AB40-9985D9AA8BF8}" srcOrd="2" destOrd="0" parTransId="{38DAC72E-4D0C-4DDA-B090-44C798BCD530}" sibTransId="{E9BFA2A3-680A-4CCE-8A8C-F75667A7631C}"/>
    <dgm:cxn modelId="{4BD985FE-D0AB-42E6-8167-29E333CE342A}" srcId="{FDD89F86-0DA8-4550-AB80-E6D2DA979AD9}" destId="{453DFF02-8677-4631-88D8-CBF579E359F4}" srcOrd="1" destOrd="0" parTransId="{42F535F9-F877-4999-98D1-FDE19653EC12}" sibTransId="{BDC76680-5F45-4077-9CF5-43A80DEEBC7E}"/>
    <dgm:cxn modelId="{1C6F8002-23AC-4101-AD46-7E0B5A7D2078}" type="presParOf" srcId="{E7FCCE6E-E2B8-4E8A-8086-A9FDB4BF3BD3}" destId="{6E454CFA-4225-442E-A848-03B3E450D4D2}" srcOrd="0" destOrd="0" presId="urn:microsoft.com/office/officeart/2005/8/layout/cycle5"/>
    <dgm:cxn modelId="{B8AD738A-CEE1-44AD-874C-8E11E6B39AF9}" type="presParOf" srcId="{E7FCCE6E-E2B8-4E8A-8086-A9FDB4BF3BD3}" destId="{E3AC3EF7-EF2D-415D-A62F-F2186CFF674A}" srcOrd="1" destOrd="0" presId="urn:microsoft.com/office/officeart/2005/8/layout/cycle5"/>
    <dgm:cxn modelId="{BACF180D-3906-4537-A1C7-C47376833897}" type="presParOf" srcId="{E7FCCE6E-E2B8-4E8A-8086-A9FDB4BF3BD3}" destId="{AAA8D4F9-2690-473F-B191-10566E64D348}" srcOrd="2" destOrd="0" presId="urn:microsoft.com/office/officeart/2005/8/layout/cycle5"/>
    <dgm:cxn modelId="{B1117A32-8AB6-4160-95B1-B48A01928B96}" type="presParOf" srcId="{E7FCCE6E-E2B8-4E8A-8086-A9FDB4BF3BD3}" destId="{00BFD2CC-738D-41B0-9059-60F72B74F173}" srcOrd="3" destOrd="0" presId="urn:microsoft.com/office/officeart/2005/8/layout/cycle5"/>
    <dgm:cxn modelId="{56B45668-EEA9-4BBC-91D3-5798DD52ACFA}" type="presParOf" srcId="{E7FCCE6E-E2B8-4E8A-8086-A9FDB4BF3BD3}" destId="{A110093B-8081-4FCB-94FB-32673AA74487}" srcOrd="4" destOrd="0" presId="urn:microsoft.com/office/officeart/2005/8/layout/cycle5"/>
    <dgm:cxn modelId="{469DFCF5-1C76-4084-B25A-2D7A9F4DBB59}" type="presParOf" srcId="{E7FCCE6E-E2B8-4E8A-8086-A9FDB4BF3BD3}" destId="{4CD9F95E-2AFD-410A-8738-2774F33ADDB5}" srcOrd="5" destOrd="0" presId="urn:microsoft.com/office/officeart/2005/8/layout/cycle5"/>
    <dgm:cxn modelId="{C2CDDF22-DE22-4D54-94F4-6497E86F8B4A}" type="presParOf" srcId="{E7FCCE6E-E2B8-4E8A-8086-A9FDB4BF3BD3}" destId="{CC0B73D4-638E-43D6-95E9-553835FF21D3}" srcOrd="6" destOrd="0" presId="urn:microsoft.com/office/officeart/2005/8/layout/cycle5"/>
    <dgm:cxn modelId="{95400A25-9353-4EE1-84B3-90E64BE515C6}" type="presParOf" srcId="{E7FCCE6E-E2B8-4E8A-8086-A9FDB4BF3BD3}" destId="{09BA466D-F83D-4F9A-9AA1-2437BE4B56BD}" srcOrd="7" destOrd="0" presId="urn:microsoft.com/office/officeart/2005/8/layout/cycle5"/>
    <dgm:cxn modelId="{EC398CDD-635D-4880-AC6D-27C77D56C41D}" type="presParOf" srcId="{E7FCCE6E-E2B8-4E8A-8086-A9FDB4BF3BD3}" destId="{4BA4B3A8-58FB-4761-B818-2F3C4017AF98}" srcOrd="8" destOrd="0" presId="urn:microsoft.com/office/officeart/2005/8/layout/cycle5"/>
    <dgm:cxn modelId="{A01D7EB3-2E29-4518-AECD-B9D7028763FF}" type="presParOf" srcId="{E7FCCE6E-E2B8-4E8A-8086-A9FDB4BF3BD3}" destId="{C81FE271-F6AB-4ED0-B87A-C52CB262F08C}" srcOrd="9" destOrd="0" presId="urn:microsoft.com/office/officeart/2005/8/layout/cycle5"/>
    <dgm:cxn modelId="{A036037E-B691-45F8-B409-011ED6A1002F}" type="presParOf" srcId="{E7FCCE6E-E2B8-4E8A-8086-A9FDB4BF3BD3}" destId="{53C0BB13-F21C-444A-A82E-4BF95321CCD2}" srcOrd="10" destOrd="0" presId="urn:microsoft.com/office/officeart/2005/8/layout/cycle5"/>
    <dgm:cxn modelId="{EBCD85B6-473C-4A57-AB8E-FF572FAAE4D3}" type="presParOf" srcId="{E7FCCE6E-E2B8-4E8A-8086-A9FDB4BF3BD3}" destId="{0310C5DE-5320-4ABA-90FF-21E46322A38D}" srcOrd="11" destOrd="0" presId="urn:microsoft.com/office/officeart/2005/8/layout/cycle5"/>
    <dgm:cxn modelId="{D88B3B88-1709-4C10-9767-A82FDA54A13E}" type="presParOf" srcId="{E7FCCE6E-E2B8-4E8A-8086-A9FDB4BF3BD3}" destId="{3381CB54-D682-4499-86D9-8B79D0D4410D}" srcOrd="12" destOrd="0" presId="urn:microsoft.com/office/officeart/2005/8/layout/cycle5"/>
    <dgm:cxn modelId="{D5930C4A-55EA-439B-ABDB-856A0F0C493C}" type="presParOf" srcId="{E7FCCE6E-E2B8-4E8A-8086-A9FDB4BF3BD3}" destId="{5C029DE6-7854-4831-B118-07ECC28370A4}" srcOrd="13" destOrd="0" presId="urn:microsoft.com/office/officeart/2005/8/layout/cycle5"/>
    <dgm:cxn modelId="{912B3B73-B304-4E73-B86F-FD815949919E}" type="presParOf" srcId="{E7FCCE6E-E2B8-4E8A-8086-A9FDB4BF3BD3}" destId="{D154F056-2D82-4B0F-B34C-9ACDA7ED0FD3}" srcOrd="14" destOrd="0" presId="urn:microsoft.com/office/officeart/2005/8/layout/cycle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454CFA-4225-442E-A848-03B3E450D4D2}">
      <dsp:nvSpPr>
        <dsp:cNvPr id="0" name=""/>
        <dsp:cNvSpPr/>
      </dsp:nvSpPr>
      <dsp:spPr>
        <a:xfrm>
          <a:off x="1092046" y="762"/>
          <a:ext cx="499183" cy="324469"/>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dirty="0"/>
            <a:t>Phase 1: Initial Assessment &amp; Constraints Identification</a:t>
          </a:r>
        </a:p>
      </dsp:txBody>
      <dsp:txXfrm>
        <a:off x="1107885" y="16601"/>
        <a:ext cx="467505" cy="292791"/>
      </dsp:txXfrm>
    </dsp:sp>
    <dsp:sp modelId="{AAA8D4F9-2690-473F-B191-10566E64D348}">
      <dsp:nvSpPr>
        <dsp:cNvPr id="0" name=""/>
        <dsp:cNvSpPr/>
      </dsp:nvSpPr>
      <dsp:spPr>
        <a:xfrm>
          <a:off x="692903" y="162997"/>
          <a:ext cx="1297468" cy="1297468"/>
        </a:xfrm>
        <a:custGeom>
          <a:avLst/>
          <a:gdLst/>
          <a:ahLst/>
          <a:cxnLst/>
          <a:rect l="0" t="0" r="0" b="0"/>
          <a:pathLst>
            <a:path>
              <a:moveTo>
                <a:pt x="965317" y="82490"/>
              </a:moveTo>
              <a:arcTo wR="648734" hR="648734" stAng="17952554" swAng="1212937"/>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00BFD2CC-738D-41B0-9059-60F72B74F173}">
      <dsp:nvSpPr>
        <dsp:cNvPr id="0" name=""/>
        <dsp:cNvSpPr/>
      </dsp:nvSpPr>
      <dsp:spPr>
        <a:xfrm>
          <a:off x="1709029" y="449027"/>
          <a:ext cx="499183" cy="324469"/>
        </a:xfrm>
        <a:prstGeom prst="roundRect">
          <a:avLst/>
        </a:prstGeom>
        <a:solidFill>
          <a:schemeClr val="accent4">
            <a:hueOff val="-2355800"/>
            <a:satOff val="6462"/>
            <a:lumOff val="3186"/>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dirty="0"/>
            <a:t>Phase 2: Tool Selection</a:t>
          </a:r>
        </a:p>
      </dsp:txBody>
      <dsp:txXfrm>
        <a:off x="1724868" y="464866"/>
        <a:ext cx="467505" cy="292791"/>
      </dsp:txXfrm>
    </dsp:sp>
    <dsp:sp modelId="{4CD9F95E-2AFD-410A-8738-2774F33ADDB5}">
      <dsp:nvSpPr>
        <dsp:cNvPr id="0" name=""/>
        <dsp:cNvSpPr/>
      </dsp:nvSpPr>
      <dsp:spPr>
        <a:xfrm>
          <a:off x="692903" y="162997"/>
          <a:ext cx="1297468" cy="1297468"/>
        </a:xfrm>
        <a:custGeom>
          <a:avLst/>
          <a:gdLst/>
          <a:ahLst/>
          <a:cxnLst/>
          <a:rect l="0" t="0" r="0" b="0"/>
          <a:pathLst>
            <a:path>
              <a:moveTo>
                <a:pt x="1295918" y="693555"/>
              </a:moveTo>
              <a:arcTo wR="648734" hR="648734" stAng="21837702" swAng="1360808"/>
            </a:path>
          </a:pathLst>
        </a:custGeom>
        <a:noFill/>
        <a:ln w="6350" cap="flat" cmpd="sng" algn="ctr">
          <a:solidFill>
            <a:schemeClr val="accent4">
              <a:hueOff val="-2355800"/>
              <a:satOff val="6462"/>
              <a:lumOff val="318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CC0B73D4-638E-43D6-95E9-553835FF21D3}">
      <dsp:nvSpPr>
        <dsp:cNvPr id="0" name=""/>
        <dsp:cNvSpPr/>
      </dsp:nvSpPr>
      <dsp:spPr>
        <a:xfrm>
          <a:off x="1473362" y="1174334"/>
          <a:ext cx="499183" cy="324469"/>
        </a:xfrm>
        <a:prstGeom prst="roundRect">
          <a:avLst/>
        </a:prstGeom>
        <a:solidFill>
          <a:schemeClr val="accent4">
            <a:hueOff val="-4711600"/>
            <a:satOff val="12924"/>
            <a:lumOff val="637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dirty="0"/>
            <a:t>Phase 3: Review &amp; Finalisation</a:t>
          </a:r>
        </a:p>
      </dsp:txBody>
      <dsp:txXfrm>
        <a:off x="1489201" y="1190173"/>
        <a:ext cx="467505" cy="292791"/>
      </dsp:txXfrm>
    </dsp:sp>
    <dsp:sp modelId="{4BA4B3A8-58FB-4761-B818-2F3C4017AF98}">
      <dsp:nvSpPr>
        <dsp:cNvPr id="0" name=""/>
        <dsp:cNvSpPr/>
      </dsp:nvSpPr>
      <dsp:spPr>
        <a:xfrm>
          <a:off x="692903" y="162997"/>
          <a:ext cx="1297468" cy="1297468"/>
        </a:xfrm>
        <a:custGeom>
          <a:avLst/>
          <a:gdLst/>
          <a:ahLst/>
          <a:cxnLst/>
          <a:rect l="0" t="0" r="0" b="0"/>
          <a:pathLst>
            <a:path>
              <a:moveTo>
                <a:pt x="728489" y="1292547"/>
              </a:moveTo>
              <a:arcTo wR="648734" hR="648734" stAng="4976294" swAng="847412"/>
            </a:path>
          </a:pathLst>
        </a:custGeom>
        <a:noFill/>
        <a:ln w="6350" cap="flat" cmpd="sng" algn="ctr">
          <a:solidFill>
            <a:schemeClr val="accent4">
              <a:hueOff val="-4711600"/>
              <a:satOff val="12924"/>
              <a:lumOff val="637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C81FE271-F6AB-4ED0-B87A-C52CB262F08C}">
      <dsp:nvSpPr>
        <dsp:cNvPr id="0" name=""/>
        <dsp:cNvSpPr/>
      </dsp:nvSpPr>
      <dsp:spPr>
        <a:xfrm>
          <a:off x="710729" y="1174334"/>
          <a:ext cx="499183" cy="324469"/>
        </a:xfrm>
        <a:prstGeom prst="roundRect">
          <a:avLst/>
        </a:prstGeom>
        <a:solidFill>
          <a:schemeClr val="accent4">
            <a:hueOff val="-7067401"/>
            <a:satOff val="19387"/>
            <a:lumOff val="955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dirty="0"/>
            <a:t>Phase 4: Implementation</a:t>
          </a:r>
        </a:p>
      </dsp:txBody>
      <dsp:txXfrm>
        <a:off x="726568" y="1190173"/>
        <a:ext cx="467505" cy="292791"/>
      </dsp:txXfrm>
    </dsp:sp>
    <dsp:sp modelId="{0310C5DE-5320-4ABA-90FF-21E46322A38D}">
      <dsp:nvSpPr>
        <dsp:cNvPr id="0" name=""/>
        <dsp:cNvSpPr/>
      </dsp:nvSpPr>
      <dsp:spPr>
        <a:xfrm>
          <a:off x="692903" y="162997"/>
          <a:ext cx="1297468" cy="1297468"/>
        </a:xfrm>
        <a:custGeom>
          <a:avLst/>
          <a:gdLst/>
          <a:ahLst/>
          <a:cxnLst/>
          <a:rect l="0" t="0" r="0" b="0"/>
          <a:pathLst>
            <a:path>
              <a:moveTo>
                <a:pt x="68878" y="939634"/>
              </a:moveTo>
              <a:arcTo wR="648734" hR="648734" stAng="9201490" swAng="1360808"/>
            </a:path>
          </a:pathLst>
        </a:custGeom>
        <a:noFill/>
        <a:ln w="6350" cap="flat" cmpd="sng" algn="ctr">
          <a:solidFill>
            <a:schemeClr val="accent4">
              <a:hueOff val="-7067401"/>
              <a:satOff val="19387"/>
              <a:lumOff val="955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3381CB54-D682-4499-86D9-8B79D0D4410D}">
      <dsp:nvSpPr>
        <dsp:cNvPr id="0" name=""/>
        <dsp:cNvSpPr/>
      </dsp:nvSpPr>
      <dsp:spPr>
        <a:xfrm>
          <a:off x="475062" y="449027"/>
          <a:ext cx="499183" cy="324469"/>
        </a:xfrm>
        <a:prstGeom prst="roundRect">
          <a:avLst/>
        </a:prstGeom>
        <a:solidFill>
          <a:schemeClr val="accent4">
            <a:hueOff val="-9423201"/>
            <a:satOff val="25849"/>
            <a:lumOff val="1274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dirty="0"/>
            <a:t>Phase 5: Review &amp; Feedback</a:t>
          </a:r>
        </a:p>
      </dsp:txBody>
      <dsp:txXfrm>
        <a:off x="490901" y="464866"/>
        <a:ext cx="467505" cy="292791"/>
      </dsp:txXfrm>
    </dsp:sp>
    <dsp:sp modelId="{D154F056-2D82-4B0F-B34C-9ACDA7ED0FD3}">
      <dsp:nvSpPr>
        <dsp:cNvPr id="0" name=""/>
        <dsp:cNvSpPr/>
      </dsp:nvSpPr>
      <dsp:spPr>
        <a:xfrm>
          <a:off x="692903" y="162997"/>
          <a:ext cx="1297468" cy="1297468"/>
        </a:xfrm>
        <a:custGeom>
          <a:avLst/>
          <a:gdLst/>
          <a:ahLst/>
          <a:cxnLst/>
          <a:rect l="0" t="0" r="0" b="0"/>
          <a:pathLst>
            <a:path>
              <a:moveTo>
                <a:pt x="155985" y="226768"/>
              </a:moveTo>
              <a:arcTo wR="648734" hR="648734" stAng="13234509" swAng="1212937"/>
            </a:path>
          </a:pathLst>
        </a:custGeom>
        <a:noFill/>
        <a:ln w="6350" cap="flat" cmpd="sng" algn="ctr">
          <a:solidFill>
            <a:schemeClr val="accent4">
              <a:hueOff val="-9423201"/>
              <a:satOff val="25849"/>
              <a:lumOff val="1274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http://schemas.openxmlformats.org/drawingml/2006/chart">
  <cdr:relSizeAnchor xmlns:cdr="http://schemas.openxmlformats.org/drawingml/2006/chartDrawing">
    <cdr:from>
      <cdr:x>0.08095</cdr:x>
      <cdr:y>0.1716</cdr:y>
    </cdr:from>
    <cdr:to>
      <cdr:x>0.43957</cdr:x>
      <cdr:y>0.50567</cdr:y>
    </cdr:to>
    <cdr:sp macro="" textlink="">
      <cdr:nvSpPr>
        <cdr:cNvPr id="2" name="TextBox 1">
          <a:extLst xmlns:a="http://schemas.openxmlformats.org/drawingml/2006/main">
            <a:ext uri="{FF2B5EF4-FFF2-40B4-BE49-F238E27FC236}">
              <a16:creationId xmlns:a16="http://schemas.microsoft.com/office/drawing/2014/main" id="{1F980155-3088-6BD1-538F-022AE6B468D9}"/>
            </a:ext>
          </a:extLst>
        </cdr:cNvPr>
        <cdr:cNvSpPr txBox="1"/>
      </cdr:nvSpPr>
      <cdr:spPr>
        <a:xfrm xmlns:a="http://schemas.openxmlformats.org/drawingml/2006/main">
          <a:off x="1224137" y="1596731"/>
          <a:ext cx="5422926" cy="3108543"/>
        </a:xfrm>
        <a:prstGeom xmlns:a="http://schemas.openxmlformats.org/drawingml/2006/main" prst="rect">
          <a:avLst/>
        </a:prstGeom>
        <a:noFill xmlns:a="http://schemas.openxmlformats.org/drawingml/2006/main"/>
      </cdr:spPr>
      <cdr:txBody>
        <a:bodyPr xmlns:a="http://schemas.openxmlformats.org/drawingml/2006/main" vertOverflow="clip" wrap="square" rtlCol="0">
          <a:spAutoFit/>
        </a:bodyPr>
        <a:lstStyle xmlns:a="http://schemas.openxmlformats.org/drawingml/2006/main"/>
        <a:p xmlns:a="http://schemas.openxmlformats.org/drawingml/2006/main">
          <a:pPr marL="285750" indent="-285750" algn="just">
            <a:buClr>
              <a:schemeClr val="accent1"/>
            </a:buClr>
            <a:buSzPct val="110000"/>
            <a:buFont typeface="Wingdings" panose="05000000000000000000" pitchFamily="2" charset="2"/>
            <a:buChar char="§"/>
          </a:pPr>
          <a:r>
            <a:rPr lang="en-GB" sz="2800" dirty="0"/>
            <a:t>The Initial measurement condition shows variance, despite identical experimental setup. This suggests environmental factors are influencing the measured voltage.</a:t>
          </a:r>
        </a:p>
      </cdr:txBody>
    </cdr:sp>
  </cdr:relSizeAnchor>
  <cdr:relSizeAnchor xmlns:cdr="http://schemas.openxmlformats.org/drawingml/2006/chartDrawing">
    <cdr:from>
      <cdr:x>0.11401</cdr:x>
      <cdr:y>0.4979</cdr:y>
    </cdr:from>
    <cdr:to>
      <cdr:x>0.16598</cdr:x>
      <cdr:y>0.65823</cdr:y>
    </cdr:to>
    <cdr:cxnSp macro="">
      <cdr:nvCxnSpPr>
        <cdr:cNvPr id="4" name="Straight Arrow Connector 3">
          <a:extLst xmlns:a="http://schemas.openxmlformats.org/drawingml/2006/main">
            <a:ext uri="{FF2B5EF4-FFF2-40B4-BE49-F238E27FC236}">
              <a16:creationId xmlns:a16="http://schemas.microsoft.com/office/drawing/2014/main" id="{E7C7F84A-5618-D2FB-E0C7-3C903BA5E0A0}"/>
            </a:ext>
          </a:extLst>
        </cdr:cNvPr>
        <cdr:cNvCxnSpPr/>
      </cdr:nvCxnSpPr>
      <cdr:spPr>
        <a:xfrm xmlns:a="http://schemas.openxmlformats.org/drawingml/2006/main">
          <a:off x="1723942" y="4632994"/>
          <a:ext cx="785903" cy="1491903"/>
        </a:xfrm>
        <a:prstGeom xmlns:a="http://schemas.openxmlformats.org/drawingml/2006/main" prst="straightConnector1">
          <a:avLst/>
        </a:prstGeom>
        <a:ln xmlns:a="http://schemas.openxmlformats.org/drawingml/2006/main">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8A8FCF-C228-6549-B9AE-E83766B2E345}" type="datetimeFigureOut">
              <a:rPr lang="en-US" smtClean="0"/>
              <a:t>2/18/26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50BD1E-9C1C-8148-821A-72F916454142}" type="slidenum">
              <a:rPr lang="en-US" smtClean="0"/>
              <a:t>‹#›</a:t>
            </a:fld>
            <a:endParaRPr lang="en-US"/>
          </a:p>
        </p:txBody>
      </p:sp>
    </p:spTree>
    <p:extLst>
      <p:ext uri="{BB962C8B-B14F-4D97-AF65-F5344CB8AC3E}">
        <p14:creationId xmlns:p14="http://schemas.microsoft.com/office/powerpoint/2010/main" val="6690505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mailto:dstlimagery@dstl.gov.uk"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mailto:dstlimagery@dstl.gov.uk"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mailto:dstlimagery@dstl.gov.uk"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mailto:dstlimagery@dstl.gov.uk"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sz="7200" b="1" kern="1200" dirty="0">
                <a:solidFill>
                  <a:schemeClr val="tx1"/>
                </a:solidFill>
                <a:effectLst/>
                <a:latin typeface="Arial" pitchFamily="34" charset="0"/>
                <a:ea typeface="+mn-ea"/>
                <a:cs typeface="Arial" pitchFamily="34" charset="0"/>
              </a:rPr>
              <a:t>A0 Poster Guidelines</a:t>
            </a:r>
            <a:br>
              <a:rPr lang="en-GB" sz="5626" kern="1200" dirty="0">
                <a:solidFill>
                  <a:schemeClr val="tx1"/>
                </a:solidFill>
                <a:effectLst/>
                <a:latin typeface="Arial" pitchFamily="34" charset="0"/>
                <a:ea typeface="+mn-ea"/>
                <a:cs typeface="Arial" pitchFamily="34" charset="0"/>
              </a:rPr>
            </a:br>
            <a:endParaRPr lang="en-GB" sz="5626" kern="1200" dirty="0">
              <a:solidFill>
                <a:schemeClr val="tx1"/>
              </a:solidFill>
              <a:effectLst/>
              <a:latin typeface="Arial" pitchFamily="34" charset="0"/>
              <a:ea typeface="+mn-ea"/>
              <a:cs typeface="Arial" pitchFamily="34" charset="0"/>
            </a:endParaRPr>
          </a:p>
          <a:p>
            <a:r>
              <a:rPr lang="en-GB" sz="5626" kern="1200" dirty="0">
                <a:solidFill>
                  <a:schemeClr val="tx1"/>
                </a:solidFill>
                <a:effectLst/>
                <a:latin typeface="Arial" pitchFamily="34" charset="0"/>
                <a:ea typeface="+mn-ea"/>
                <a:cs typeface="Arial" pitchFamily="34" charset="0"/>
              </a:rPr>
              <a:t>Please follow these guidelines to ensure that your poster is</a:t>
            </a:r>
            <a:r>
              <a:rPr lang="en-GB" sz="5626" kern="1200" baseline="0" dirty="0">
                <a:solidFill>
                  <a:schemeClr val="tx1"/>
                </a:solidFill>
                <a:effectLst/>
                <a:latin typeface="Arial" pitchFamily="34" charset="0"/>
                <a:ea typeface="+mn-ea"/>
                <a:cs typeface="Arial" pitchFamily="34" charset="0"/>
              </a:rPr>
              <a:t> on-brand. The PowerPoint template is A0 landscape (1189 x 841mm) and uses a 5 column layout. View the guides by clicking on the ribbon &gt; view &gt; guides. </a:t>
            </a:r>
            <a:br>
              <a:rPr lang="en-GB" sz="5626" kern="1200" baseline="0" dirty="0">
                <a:solidFill>
                  <a:schemeClr val="tx1"/>
                </a:solidFill>
                <a:effectLst/>
                <a:latin typeface="Arial" pitchFamily="34" charset="0"/>
                <a:ea typeface="+mn-ea"/>
                <a:cs typeface="Arial" pitchFamily="34" charset="0"/>
              </a:rPr>
            </a:br>
            <a:r>
              <a:rPr lang="en-GB" sz="5626" kern="1200" baseline="0" dirty="0">
                <a:solidFill>
                  <a:schemeClr val="tx1"/>
                </a:solidFill>
                <a:effectLst/>
                <a:latin typeface="Arial" pitchFamily="34" charset="0"/>
                <a:ea typeface="+mn-ea"/>
                <a:cs typeface="Arial" pitchFamily="34" charset="0"/>
              </a:rPr>
              <a:t>The placeholder content can be modified and rearranged as required. The text top-left is in a fixed position and can be edited by clicking on the ribbon &gt; view &gt; slide master. The same applies to the classification marking.</a:t>
            </a:r>
            <a:br>
              <a:rPr lang="en-GB" sz="5626" kern="1200" dirty="0">
                <a:solidFill>
                  <a:schemeClr val="tx1"/>
                </a:solidFill>
                <a:effectLst/>
                <a:latin typeface="Arial" pitchFamily="34" charset="0"/>
                <a:ea typeface="+mn-ea"/>
                <a:cs typeface="Arial" pitchFamily="34" charset="0"/>
              </a:rPr>
            </a:br>
            <a:br>
              <a:rPr lang="en-GB" sz="5626" kern="1200" dirty="0">
                <a:solidFill>
                  <a:schemeClr val="tx1"/>
                </a:solidFill>
                <a:effectLst/>
                <a:latin typeface="Arial" pitchFamily="34" charset="0"/>
                <a:ea typeface="+mn-ea"/>
                <a:cs typeface="Arial" pitchFamily="34" charset="0"/>
              </a:rPr>
            </a:br>
            <a:r>
              <a:rPr lang="en-GB" sz="5626" kern="1200" dirty="0">
                <a:solidFill>
                  <a:schemeClr val="tx1"/>
                </a:solidFill>
                <a:effectLst/>
                <a:latin typeface="Arial" pitchFamily="34" charset="0"/>
                <a:ea typeface="+mn-ea"/>
                <a:cs typeface="Arial" pitchFamily="34" charset="0"/>
              </a:rPr>
              <a:t>The Creative Hub team are no longer able to offer design support with laying out and designing posters. We will however be available to answer any questions you may have. Once you have completed your poster please export it to a PDF and send it along with your cost code, deadline, size, print quantities and preferred finish to </a:t>
            </a:r>
            <a:r>
              <a:rPr lang="en-GB" sz="5626" u="sng" kern="1200" dirty="0">
                <a:solidFill>
                  <a:schemeClr val="tx1"/>
                </a:solidFill>
                <a:effectLst/>
                <a:latin typeface="Arial" pitchFamily="34" charset="0"/>
                <a:ea typeface="+mn-ea"/>
                <a:cs typeface="Arial" pitchFamily="34" charset="0"/>
                <a:hlinkClick r:id="rId3"/>
              </a:rPr>
              <a:t>dstlimagery@dstl.gov.uk</a:t>
            </a:r>
            <a:r>
              <a:rPr lang="en-GB" sz="5626" kern="1200" dirty="0">
                <a:solidFill>
                  <a:schemeClr val="tx1"/>
                </a:solidFill>
                <a:effectLst/>
                <a:latin typeface="Arial" pitchFamily="34" charset="0"/>
                <a:ea typeface="+mn-ea"/>
                <a:cs typeface="Arial" pitchFamily="34" charset="0"/>
              </a:rPr>
              <a:t>. </a:t>
            </a:r>
            <a:r>
              <a:rPr lang="en-GB" sz="5626" u="sng" kern="1200" dirty="0">
                <a:solidFill>
                  <a:schemeClr val="tx1"/>
                </a:solidFill>
                <a:effectLst/>
                <a:latin typeface="Arial" pitchFamily="34" charset="0"/>
                <a:ea typeface="+mn-ea"/>
                <a:cs typeface="Arial" pitchFamily="34" charset="0"/>
              </a:rPr>
              <a:t>Please allow 7 working days for it to be printed</a:t>
            </a:r>
            <a:r>
              <a:rPr lang="en-GB" sz="5626" kern="1200" dirty="0">
                <a:solidFill>
                  <a:schemeClr val="tx1"/>
                </a:solidFill>
                <a:effectLst/>
                <a:latin typeface="Arial" pitchFamily="34" charset="0"/>
                <a:ea typeface="+mn-ea"/>
                <a:cs typeface="Arial" pitchFamily="34" charset="0"/>
              </a:rPr>
              <a:t>. Posters</a:t>
            </a:r>
            <a:r>
              <a:rPr lang="en-GB" sz="5626" kern="1200" baseline="0" dirty="0">
                <a:solidFill>
                  <a:schemeClr val="tx1"/>
                </a:solidFill>
                <a:effectLst/>
                <a:latin typeface="Arial" pitchFamily="34" charset="0"/>
                <a:ea typeface="+mn-ea"/>
                <a:cs typeface="Arial" pitchFamily="34" charset="0"/>
              </a:rPr>
              <a:t> sent in last minute may not be printed in time for your event.</a:t>
            </a:r>
            <a:br>
              <a:rPr lang="en-GB" sz="5626" kern="1200" dirty="0">
                <a:solidFill>
                  <a:schemeClr val="tx1"/>
                </a:solidFill>
                <a:effectLst/>
                <a:latin typeface="Arial" pitchFamily="34" charset="0"/>
                <a:ea typeface="+mn-ea"/>
                <a:cs typeface="Arial" pitchFamily="34" charset="0"/>
              </a:rPr>
            </a:br>
            <a:br>
              <a:rPr lang="en-GB" sz="5626" kern="1200" dirty="0">
                <a:solidFill>
                  <a:schemeClr val="tx1"/>
                </a:solidFill>
                <a:effectLst/>
                <a:latin typeface="Arial" pitchFamily="34" charset="0"/>
                <a:ea typeface="+mn-ea"/>
                <a:cs typeface="Arial" pitchFamily="34" charset="0"/>
              </a:rPr>
            </a:br>
            <a:r>
              <a:rPr lang="en-GB" sz="6000" b="1" kern="1200" dirty="0">
                <a:solidFill>
                  <a:schemeClr val="tx1"/>
                </a:solidFill>
                <a:effectLst/>
                <a:latin typeface="Arial" pitchFamily="34" charset="0"/>
                <a:ea typeface="+mn-ea"/>
                <a:cs typeface="Arial" pitchFamily="34" charset="0"/>
              </a:rPr>
              <a:t>Ensuring Consistency:</a:t>
            </a:r>
            <a:br>
              <a:rPr lang="en-GB" sz="5626" kern="1200" dirty="0">
                <a:solidFill>
                  <a:schemeClr val="tx1"/>
                </a:solidFill>
                <a:effectLst/>
                <a:latin typeface="Arial" pitchFamily="34" charset="0"/>
                <a:ea typeface="+mn-ea"/>
                <a:cs typeface="Arial" pitchFamily="34" charset="0"/>
              </a:rPr>
            </a:br>
            <a:endParaRPr lang="en-GB" sz="5626" kern="1200" dirty="0">
              <a:solidFill>
                <a:schemeClr val="tx1"/>
              </a:solidFill>
              <a:effectLst/>
              <a:latin typeface="Arial" pitchFamily="34" charset="0"/>
              <a:ea typeface="+mn-ea"/>
              <a:cs typeface="Arial" pitchFamily="34" charset="0"/>
            </a:endParaRPr>
          </a:p>
          <a:p>
            <a:pPr marL="180000" marR="0" lvl="0" indent="-180000" algn="l" defTabSz="4357267" rtl="0" eaLnBrk="0" fontAlgn="base" latinLnBrk="0" hangingPunct="0">
              <a:lnSpc>
                <a:spcPct val="100000"/>
              </a:lnSpc>
              <a:spcBef>
                <a:spcPts val="500"/>
              </a:spcBef>
              <a:spcAft>
                <a:spcPct val="0"/>
              </a:spcAft>
              <a:buClrTx/>
              <a:buSzTx/>
              <a:buFont typeface="Arial" panose="020B0604020202020204" pitchFamily="34" charset="0"/>
              <a:buChar char="•"/>
              <a:tabLst/>
              <a:defRPr/>
            </a:pPr>
            <a:r>
              <a:rPr lang="en-GB" sz="5626" kern="1200" dirty="0">
                <a:solidFill>
                  <a:schemeClr val="tx1"/>
                </a:solidFill>
                <a:effectLst/>
                <a:latin typeface="Arial" pitchFamily="34" charset="0"/>
                <a:ea typeface="+mn-ea"/>
                <a:cs typeface="Arial" pitchFamily="34" charset="0"/>
              </a:rPr>
              <a:t>Try to follow the formatting displayed in this template and adhere to the sizing and styling of the typography.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The margins around the top, left and right edges of the page are 40 mm wide.</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The band at the bottom is 88mm high in Midnight Purple. DO NOT add any additional text or logos in this area.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The body copy font is 40pt in Arial regular and bold.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The template uses a 5 column grid. Columns are 201.1mm wide. Gutters (space between columns) are 25mm. Text boxes and</a:t>
            </a:r>
            <a:r>
              <a:rPr lang="en-GB" sz="5626" kern="1200" baseline="0" dirty="0">
                <a:solidFill>
                  <a:schemeClr val="tx1"/>
                </a:solidFill>
                <a:effectLst/>
                <a:latin typeface="Arial" pitchFamily="34" charset="0"/>
                <a:ea typeface="+mn-ea"/>
                <a:cs typeface="Arial" pitchFamily="34" charset="0"/>
              </a:rPr>
              <a:t> images c</a:t>
            </a:r>
            <a:r>
              <a:rPr lang="en-GB" sz="5626" kern="1200" dirty="0">
                <a:solidFill>
                  <a:schemeClr val="tx1"/>
                </a:solidFill>
                <a:effectLst/>
                <a:latin typeface="Arial" pitchFamily="34" charset="0"/>
                <a:ea typeface="+mn-ea"/>
                <a:cs typeface="Arial" pitchFamily="34" charset="0"/>
              </a:rPr>
              <a:t>an span across more than one </a:t>
            </a:r>
            <a:r>
              <a:rPr lang="en-GB" sz="5626" kern="1200">
                <a:solidFill>
                  <a:schemeClr val="tx1"/>
                </a:solidFill>
                <a:effectLst/>
                <a:latin typeface="Arial" pitchFamily="34" charset="0"/>
                <a:ea typeface="+mn-ea"/>
                <a:cs typeface="Arial" pitchFamily="34" charset="0"/>
              </a:rPr>
              <a:t>column.</a:t>
            </a:r>
            <a:endParaRPr lang="en-GB" sz="5626" kern="1200" dirty="0">
              <a:solidFill>
                <a:schemeClr val="tx1"/>
              </a:solidFill>
              <a:effectLst/>
              <a:latin typeface="Arial" pitchFamily="34" charset="0"/>
              <a:ea typeface="+mn-ea"/>
              <a:cs typeface="Arial" pitchFamily="34" charset="0"/>
            </a:endParaRPr>
          </a:p>
          <a:p>
            <a:pPr marL="180000" marR="0" lvl="0" indent="-180000" algn="l" defTabSz="4357267" rtl="0" eaLnBrk="0" fontAlgn="base" latinLnBrk="0" hangingPunct="0">
              <a:lnSpc>
                <a:spcPct val="100000"/>
              </a:lnSpc>
              <a:spcBef>
                <a:spcPts val="500"/>
              </a:spcBef>
              <a:spcAft>
                <a:spcPct val="0"/>
              </a:spcAft>
              <a:buClrTx/>
              <a:buSzTx/>
              <a:buFont typeface="Arial" panose="020B0604020202020204" pitchFamily="34" charset="0"/>
              <a:buChar char="•"/>
              <a:tabLst/>
              <a:defRPr/>
            </a:pPr>
            <a:r>
              <a:rPr lang="en-GB" sz="5626" kern="1200" dirty="0">
                <a:solidFill>
                  <a:schemeClr val="tx1"/>
                </a:solidFill>
                <a:effectLst/>
                <a:latin typeface="Arial" pitchFamily="34" charset="0"/>
                <a:ea typeface="+mn-ea"/>
                <a:cs typeface="Arial" pitchFamily="34" charset="0"/>
              </a:rPr>
              <a:t>Try to follow the suggested sizing and colour palette. The secondary Dstl colour palette is reserved for graphs and diagrams.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Line spacing to be set at 1.0. Leave a line space between paragraphs. Bullets to be square and in Rose Red.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Text boxes are only allowed to be in Grey at 60% transparency or White.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Please use Grey for the </a:t>
            </a:r>
            <a:r>
              <a:rPr lang="en-GB" sz="5626" kern="1200" dirty="0" err="1">
                <a:solidFill>
                  <a:schemeClr val="tx1"/>
                </a:solidFill>
                <a:effectLst/>
                <a:latin typeface="Arial" pitchFamily="34" charset="0"/>
                <a:ea typeface="+mn-ea"/>
                <a:cs typeface="Arial" pitchFamily="34" charset="0"/>
              </a:rPr>
              <a:t>the</a:t>
            </a:r>
            <a:r>
              <a:rPr lang="en-GB" sz="5626" kern="1200" dirty="0">
                <a:solidFill>
                  <a:schemeClr val="tx1"/>
                </a:solidFill>
                <a:effectLst/>
                <a:latin typeface="Arial" pitchFamily="34" charset="0"/>
                <a:ea typeface="+mn-ea"/>
                <a:cs typeface="Arial" pitchFamily="34" charset="0"/>
              </a:rPr>
              <a:t> graph axis and chart legends.</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Tables to be in the Dstl Primary colours only.</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All Images and logos need to be high resolution.</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Image captions to be in displayed in a Midnight Purple box with White text. These must always be placed at the bottom of an image.</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Avoid adding bevels, drop shadows or other embellishments.</a:t>
            </a:r>
          </a:p>
        </p:txBody>
      </p:sp>
      <p:sp>
        <p:nvSpPr>
          <p:cNvPr id="4" name="Header Placeholder 3"/>
          <p:cNvSpPr>
            <a:spLocks noGrp="1"/>
          </p:cNvSpPr>
          <p:nvPr>
            <p:ph type="hdr" sz="quarter" idx="10"/>
          </p:nvPr>
        </p:nvSpPr>
        <p:spPr/>
        <p:txBody>
          <a:bodyPr/>
          <a:lstStyle/>
          <a:p>
            <a:pPr marL="0" marR="0" lvl="0" indent="0" algn="l" defTabSz="853318"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pitchFamily="34" charset="0"/>
                <a:ea typeface="+mn-ea"/>
                <a:cs typeface="Arial" pitchFamily="34" charset="0"/>
              </a:rPr>
              <a:t>Uncontrolled copy when printed</a:t>
            </a:r>
            <a:endParaRPr kumimoji="0" lang="en-GB" sz="12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5" name="Date Placeholder 4"/>
          <p:cNvSpPr>
            <a:spLocks noGrp="1"/>
          </p:cNvSpPr>
          <p:nvPr>
            <p:ph type="dt" idx="11"/>
          </p:nvPr>
        </p:nvSpPr>
        <p:spPr/>
        <p:txBody>
          <a:bodyPr/>
          <a:lstStyle/>
          <a:p>
            <a:pPr marL="0" marR="0" lvl="0" indent="0" algn="r" defTabSz="853318" rtl="0" eaLnBrk="1" fontAlgn="auto" latinLnBrk="0" hangingPunct="1">
              <a:lnSpc>
                <a:spcPct val="100000"/>
              </a:lnSpc>
              <a:spcBef>
                <a:spcPts val="0"/>
              </a:spcBef>
              <a:spcAft>
                <a:spcPts val="0"/>
              </a:spcAft>
              <a:buClrTx/>
              <a:buSzTx/>
              <a:buFontTx/>
              <a:buNone/>
              <a:tabLst/>
              <a:defRPr/>
            </a:pPr>
            <a:fld id="{63C7F269-31FF-49BB-A308-19E27FEE6816}" type="datetime1">
              <a:rPr kumimoji="0" lang="en-GB" sz="12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853318" rtl="0" eaLnBrk="1" fontAlgn="auto" latinLnBrk="0" hangingPunct="1">
                <a:lnSpc>
                  <a:spcPct val="100000"/>
                </a:lnSpc>
                <a:spcBef>
                  <a:spcPts val="0"/>
                </a:spcBef>
                <a:spcAft>
                  <a:spcPts val="0"/>
                </a:spcAft>
                <a:buClrTx/>
                <a:buSzTx/>
                <a:buFontTx/>
                <a:buNone/>
                <a:tabLst/>
                <a:defRPr/>
              </a:pPr>
              <a:t>18/02/2026</a:t>
            </a:fld>
            <a:endParaRPr kumimoji="0" lang="en-GB" sz="12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6" name="Footer Placeholder 5"/>
          <p:cNvSpPr>
            <a:spLocks noGrp="1"/>
          </p:cNvSpPr>
          <p:nvPr>
            <p:ph type="ftr" sz="quarter" idx="12"/>
          </p:nvPr>
        </p:nvSpPr>
        <p:spPr/>
        <p:txBody>
          <a:bodyPr/>
          <a:lstStyle/>
          <a:p>
            <a:pPr marL="0" marR="0" lvl="0" indent="0" algn="l" defTabSz="853318"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pitchFamily="34" charset="0"/>
                <a:ea typeface="+mn-ea"/>
                <a:cs typeface="Arial" pitchFamily="34" charset="0"/>
              </a:rPr>
              <a:t>© Crown copyright 2020 Dstl</a:t>
            </a:r>
          </a:p>
        </p:txBody>
      </p:sp>
      <p:sp>
        <p:nvSpPr>
          <p:cNvPr id="7" name="Slide Number Placeholder 6"/>
          <p:cNvSpPr>
            <a:spLocks noGrp="1"/>
          </p:cNvSpPr>
          <p:nvPr>
            <p:ph type="sldNum" sz="quarter" idx="13"/>
          </p:nvPr>
        </p:nvSpPr>
        <p:spPr/>
        <p:txBody>
          <a:bodyPr/>
          <a:lstStyle/>
          <a:p>
            <a:pPr marL="0" marR="0" lvl="0" indent="0" algn="r" defTabSz="853318" rtl="0" eaLnBrk="1" fontAlgn="auto" latinLnBrk="0" hangingPunct="1">
              <a:lnSpc>
                <a:spcPct val="100000"/>
              </a:lnSpc>
              <a:spcBef>
                <a:spcPts val="0"/>
              </a:spcBef>
              <a:spcAft>
                <a:spcPts val="0"/>
              </a:spcAft>
              <a:buClrTx/>
              <a:buSzTx/>
              <a:buFontTx/>
              <a:buNone/>
              <a:tabLst/>
              <a:defRPr/>
            </a:pPr>
            <a:fld id="{6AC03C9E-463D-47B2-8BF7-CCC2C082E4A8}" type="slidenum">
              <a:rPr kumimoji="0" lang="en-GB" sz="12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853318"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Tree>
    <p:extLst>
      <p:ext uri="{BB962C8B-B14F-4D97-AF65-F5344CB8AC3E}">
        <p14:creationId xmlns:p14="http://schemas.microsoft.com/office/powerpoint/2010/main" val="38953772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sz="7200" b="1" kern="1200" dirty="0">
                <a:solidFill>
                  <a:schemeClr val="tx1"/>
                </a:solidFill>
                <a:effectLst/>
                <a:latin typeface="Arial" pitchFamily="34" charset="0"/>
                <a:ea typeface="+mn-ea"/>
                <a:cs typeface="Arial" pitchFamily="34" charset="0"/>
              </a:rPr>
              <a:t>A0 Poster Guidelines</a:t>
            </a:r>
            <a:br>
              <a:rPr lang="en-GB" sz="5626" kern="1200" dirty="0">
                <a:solidFill>
                  <a:schemeClr val="tx1"/>
                </a:solidFill>
                <a:effectLst/>
                <a:latin typeface="Arial" pitchFamily="34" charset="0"/>
                <a:ea typeface="+mn-ea"/>
                <a:cs typeface="Arial" pitchFamily="34" charset="0"/>
              </a:rPr>
            </a:br>
            <a:endParaRPr lang="en-GB" sz="5626" kern="1200" dirty="0">
              <a:solidFill>
                <a:schemeClr val="tx1"/>
              </a:solidFill>
              <a:effectLst/>
              <a:latin typeface="Arial" pitchFamily="34" charset="0"/>
              <a:ea typeface="+mn-ea"/>
              <a:cs typeface="Arial" pitchFamily="34" charset="0"/>
            </a:endParaRPr>
          </a:p>
          <a:p>
            <a:r>
              <a:rPr lang="en-GB" sz="5626" kern="1200" dirty="0">
                <a:solidFill>
                  <a:schemeClr val="tx1"/>
                </a:solidFill>
                <a:effectLst/>
                <a:latin typeface="Arial" pitchFamily="34" charset="0"/>
                <a:ea typeface="+mn-ea"/>
                <a:cs typeface="Arial" pitchFamily="34" charset="0"/>
              </a:rPr>
              <a:t>Please follow these guidelines to ensure that your poster is</a:t>
            </a:r>
            <a:r>
              <a:rPr lang="en-GB" sz="5626" kern="1200" baseline="0" dirty="0">
                <a:solidFill>
                  <a:schemeClr val="tx1"/>
                </a:solidFill>
                <a:effectLst/>
                <a:latin typeface="Arial" pitchFamily="34" charset="0"/>
                <a:ea typeface="+mn-ea"/>
                <a:cs typeface="Arial" pitchFamily="34" charset="0"/>
              </a:rPr>
              <a:t> on-brand. The PowerPoint template is A0 landscape (1189 x 841mm) and uses a 5 column layout. View the guides by clicking on the ribbon &gt; view &gt; guides. </a:t>
            </a:r>
            <a:br>
              <a:rPr lang="en-GB" sz="5626" kern="1200" baseline="0" dirty="0">
                <a:solidFill>
                  <a:schemeClr val="tx1"/>
                </a:solidFill>
                <a:effectLst/>
                <a:latin typeface="Arial" pitchFamily="34" charset="0"/>
                <a:ea typeface="+mn-ea"/>
                <a:cs typeface="Arial" pitchFamily="34" charset="0"/>
              </a:rPr>
            </a:br>
            <a:r>
              <a:rPr lang="en-GB" sz="5626" kern="1200" baseline="0" dirty="0">
                <a:solidFill>
                  <a:schemeClr val="tx1"/>
                </a:solidFill>
                <a:effectLst/>
                <a:latin typeface="Arial" pitchFamily="34" charset="0"/>
                <a:ea typeface="+mn-ea"/>
                <a:cs typeface="Arial" pitchFamily="34" charset="0"/>
              </a:rPr>
              <a:t>The placeholder content can be modified and rearranged as required. The text top-left is in a fixed position and can be edited by clicking on the ribbon &gt; view &gt; slide master. The same applies to the classification marking.</a:t>
            </a:r>
            <a:br>
              <a:rPr lang="en-GB" sz="5626" kern="1200" dirty="0">
                <a:solidFill>
                  <a:schemeClr val="tx1"/>
                </a:solidFill>
                <a:effectLst/>
                <a:latin typeface="Arial" pitchFamily="34" charset="0"/>
                <a:ea typeface="+mn-ea"/>
                <a:cs typeface="Arial" pitchFamily="34" charset="0"/>
              </a:rPr>
            </a:br>
            <a:br>
              <a:rPr lang="en-GB" sz="5626" kern="1200" dirty="0">
                <a:solidFill>
                  <a:schemeClr val="tx1"/>
                </a:solidFill>
                <a:effectLst/>
                <a:latin typeface="Arial" pitchFamily="34" charset="0"/>
                <a:ea typeface="+mn-ea"/>
                <a:cs typeface="Arial" pitchFamily="34" charset="0"/>
              </a:rPr>
            </a:br>
            <a:r>
              <a:rPr lang="en-GB" sz="5626" kern="1200" dirty="0">
                <a:solidFill>
                  <a:schemeClr val="tx1"/>
                </a:solidFill>
                <a:effectLst/>
                <a:latin typeface="Arial" pitchFamily="34" charset="0"/>
                <a:ea typeface="+mn-ea"/>
                <a:cs typeface="Arial" pitchFamily="34" charset="0"/>
              </a:rPr>
              <a:t>The Creative Hub team are no longer able to offer design support with laying out and designing posters. We will however be available to answer any questions you may have. Once you have completed your poster please export it to a PDF and send it along with your cost code, deadline, size, print quantities and preferred finish to </a:t>
            </a:r>
            <a:r>
              <a:rPr lang="en-GB" sz="5626" u="sng" kern="1200" dirty="0">
                <a:solidFill>
                  <a:schemeClr val="tx1"/>
                </a:solidFill>
                <a:effectLst/>
                <a:latin typeface="Arial" pitchFamily="34" charset="0"/>
                <a:ea typeface="+mn-ea"/>
                <a:cs typeface="Arial" pitchFamily="34" charset="0"/>
                <a:hlinkClick r:id="rId3"/>
              </a:rPr>
              <a:t>dstlimagery@dstl.gov.uk</a:t>
            </a:r>
            <a:r>
              <a:rPr lang="en-GB" sz="5626" kern="1200" dirty="0">
                <a:solidFill>
                  <a:schemeClr val="tx1"/>
                </a:solidFill>
                <a:effectLst/>
                <a:latin typeface="Arial" pitchFamily="34" charset="0"/>
                <a:ea typeface="+mn-ea"/>
                <a:cs typeface="Arial" pitchFamily="34" charset="0"/>
              </a:rPr>
              <a:t>. </a:t>
            </a:r>
            <a:r>
              <a:rPr lang="en-GB" sz="5626" u="sng" kern="1200" dirty="0">
                <a:solidFill>
                  <a:schemeClr val="tx1"/>
                </a:solidFill>
                <a:effectLst/>
                <a:latin typeface="Arial" pitchFamily="34" charset="0"/>
                <a:ea typeface="+mn-ea"/>
                <a:cs typeface="Arial" pitchFamily="34" charset="0"/>
              </a:rPr>
              <a:t>Please allow 7 working days for it to be printed</a:t>
            </a:r>
            <a:r>
              <a:rPr lang="en-GB" sz="5626" kern="1200" dirty="0">
                <a:solidFill>
                  <a:schemeClr val="tx1"/>
                </a:solidFill>
                <a:effectLst/>
                <a:latin typeface="Arial" pitchFamily="34" charset="0"/>
                <a:ea typeface="+mn-ea"/>
                <a:cs typeface="Arial" pitchFamily="34" charset="0"/>
              </a:rPr>
              <a:t>. Posters</a:t>
            </a:r>
            <a:r>
              <a:rPr lang="en-GB" sz="5626" kern="1200" baseline="0" dirty="0">
                <a:solidFill>
                  <a:schemeClr val="tx1"/>
                </a:solidFill>
                <a:effectLst/>
                <a:latin typeface="Arial" pitchFamily="34" charset="0"/>
                <a:ea typeface="+mn-ea"/>
                <a:cs typeface="Arial" pitchFamily="34" charset="0"/>
              </a:rPr>
              <a:t> sent in last minute may not be printed in time for your event.</a:t>
            </a:r>
            <a:br>
              <a:rPr lang="en-GB" sz="5626" kern="1200" dirty="0">
                <a:solidFill>
                  <a:schemeClr val="tx1"/>
                </a:solidFill>
                <a:effectLst/>
                <a:latin typeface="Arial" pitchFamily="34" charset="0"/>
                <a:ea typeface="+mn-ea"/>
                <a:cs typeface="Arial" pitchFamily="34" charset="0"/>
              </a:rPr>
            </a:br>
            <a:br>
              <a:rPr lang="en-GB" sz="5626" kern="1200" dirty="0">
                <a:solidFill>
                  <a:schemeClr val="tx1"/>
                </a:solidFill>
                <a:effectLst/>
                <a:latin typeface="Arial" pitchFamily="34" charset="0"/>
                <a:ea typeface="+mn-ea"/>
                <a:cs typeface="Arial" pitchFamily="34" charset="0"/>
              </a:rPr>
            </a:br>
            <a:r>
              <a:rPr lang="en-GB" sz="6000" b="1" kern="1200" dirty="0">
                <a:solidFill>
                  <a:schemeClr val="tx1"/>
                </a:solidFill>
                <a:effectLst/>
                <a:latin typeface="Arial" pitchFamily="34" charset="0"/>
                <a:ea typeface="+mn-ea"/>
                <a:cs typeface="Arial" pitchFamily="34" charset="0"/>
              </a:rPr>
              <a:t>Ensuring Consistency:</a:t>
            </a:r>
            <a:br>
              <a:rPr lang="en-GB" sz="5626" kern="1200" dirty="0">
                <a:solidFill>
                  <a:schemeClr val="tx1"/>
                </a:solidFill>
                <a:effectLst/>
                <a:latin typeface="Arial" pitchFamily="34" charset="0"/>
                <a:ea typeface="+mn-ea"/>
                <a:cs typeface="Arial" pitchFamily="34" charset="0"/>
              </a:rPr>
            </a:br>
            <a:endParaRPr lang="en-GB" sz="5626" kern="1200" dirty="0">
              <a:solidFill>
                <a:schemeClr val="tx1"/>
              </a:solidFill>
              <a:effectLst/>
              <a:latin typeface="Arial" pitchFamily="34" charset="0"/>
              <a:ea typeface="+mn-ea"/>
              <a:cs typeface="Arial" pitchFamily="34" charset="0"/>
            </a:endParaRPr>
          </a:p>
          <a:p>
            <a:pPr marL="180000" marR="0" lvl="0" indent="-180000" algn="l" defTabSz="4357267" rtl="0" eaLnBrk="0" fontAlgn="base" latinLnBrk="0" hangingPunct="0">
              <a:lnSpc>
                <a:spcPct val="100000"/>
              </a:lnSpc>
              <a:spcBef>
                <a:spcPts val="500"/>
              </a:spcBef>
              <a:spcAft>
                <a:spcPct val="0"/>
              </a:spcAft>
              <a:buClrTx/>
              <a:buSzTx/>
              <a:buFont typeface="Arial" panose="020B0604020202020204" pitchFamily="34" charset="0"/>
              <a:buChar char="•"/>
              <a:tabLst/>
              <a:defRPr/>
            </a:pPr>
            <a:r>
              <a:rPr lang="en-GB" sz="5626" kern="1200" dirty="0">
                <a:solidFill>
                  <a:schemeClr val="tx1"/>
                </a:solidFill>
                <a:effectLst/>
                <a:latin typeface="Arial" pitchFamily="34" charset="0"/>
                <a:ea typeface="+mn-ea"/>
                <a:cs typeface="Arial" pitchFamily="34" charset="0"/>
              </a:rPr>
              <a:t>Try to follow the formatting displayed in this template and adhere to the sizing and styling of the typography.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The margins around the top, left and right edges of the page are 40 mm wide.</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The band at the bottom is 88mm high in Midnight Purple. DO NOT add any additional text or logos in this area.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The body copy font is 40pt in Arial regular and bold.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The template uses a 5 column grid. Columns are 201.1mm wide. Gutters (space between columns) are 25mm. Text boxes and</a:t>
            </a:r>
            <a:r>
              <a:rPr lang="en-GB" sz="5626" kern="1200" baseline="0" dirty="0">
                <a:solidFill>
                  <a:schemeClr val="tx1"/>
                </a:solidFill>
                <a:effectLst/>
                <a:latin typeface="Arial" pitchFamily="34" charset="0"/>
                <a:ea typeface="+mn-ea"/>
                <a:cs typeface="Arial" pitchFamily="34" charset="0"/>
              </a:rPr>
              <a:t> images c</a:t>
            </a:r>
            <a:r>
              <a:rPr lang="en-GB" sz="5626" kern="1200" dirty="0">
                <a:solidFill>
                  <a:schemeClr val="tx1"/>
                </a:solidFill>
                <a:effectLst/>
                <a:latin typeface="Arial" pitchFamily="34" charset="0"/>
                <a:ea typeface="+mn-ea"/>
                <a:cs typeface="Arial" pitchFamily="34" charset="0"/>
              </a:rPr>
              <a:t>an span across more than one </a:t>
            </a:r>
            <a:r>
              <a:rPr lang="en-GB" sz="5626" kern="1200">
                <a:solidFill>
                  <a:schemeClr val="tx1"/>
                </a:solidFill>
                <a:effectLst/>
                <a:latin typeface="Arial" pitchFamily="34" charset="0"/>
                <a:ea typeface="+mn-ea"/>
                <a:cs typeface="Arial" pitchFamily="34" charset="0"/>
              </a:rPr>
              <a:t>column.</a:t>
            </a:r>
            <a:endParaRPr lang="en-GB" sz="5626" kern="1200" dirty="0">
              <a:solidFill>
                <a:schemeClr val="tx1"/>
              </a:solidFill>
              <a:effectLst/>
              <a:latin typeface="Arial" pitchFamily="34" charset="0"/>
              <a:ea typeface="+mn-ea"/>
              <a:cs typeface="Arial" pitchFamily="34" charset="0"/>
            </a:endParaRPr>
          </a:p>
          <a:p>
            <a:pPr marL="180000" marR="0" lvl="0" indent="-180000" algn="l" defTabSz="4357267" rtl="0" eaLnBrk="0" fontAlgn="base" latinLnBrk="0" hangingPunct="0">
              <a:lnSpc>
                <a:spcPct val="100000"/>
              </a:lnSpc>
              <a:spcBef>
                <a:spcPts val="500"/>
              </a:spcBef>
              <a:spcAft>
                <a:spcPct val="0"/>
              </a:spcAft>
              <a:buClrTx/>
              <a:buSzTx/>
              <a:buFont typeface="Arial" panose="020B0604020202020204" pitchFamily="34" charset="0"/>
              <a:buChar char="•"/>
              <a:tabLst/>
              <a:defRPr/>
            </a:pPr>
            <a:r>
              <a:rPr lang="en-GB" sz="5626" kern="1200" dirty="0">
                <a:solidFill>
                  <a:schemeClr val="tx1"/>
                </a:solidFill>
                <a:effectLst/>
                <a:latin typeface="Arial" pitchFamily="34" charset="0"/>
                <a:ea typeface="+mn-ea"/>
                <a:cs typeface="Arial" pitchFamily="34" charset="0"/>
              </a:rPr>
              <a:t>Try to follow the suggested sizing and colour palette. The secondary Dstl colour palette is reserved for graphs and diagrams.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Line spacing to be set at 1.0. Leave a line space between paragraphs. Bullets to be square and in Rose Red.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Text boxes are only allowed to be in Grey at 60% transparency or White.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Please use Grey for the </a:t>
            </a:r>
            <a:r>
              <a:rPr lang="en-GB" sz="5626" kern="1200" dirty="0" err="1">
                <a:solidFill>
                  <a:schemeClr val="tx1"/>
                </a:solidFill>
                <a:effectLst/>
                <a:latin typeface="Arial" pitchFamily="34" charset="0"/>
                <a:ea typeface="+mn-ea"/>
                <a:cs typeface="Arial" pitchFamily="34" charset="0"/>
              </a:rPr>
              <a:t>the</a:t>
            </a:r>
            <a:r>
              <a:rPr lang="en-GB" sz="5626" kern="1200" dirty="0">
                <a:solidFill>
                  <a:schemeClr val="tx1"/>
                </a:solidFill>
                <a:effectLst/>
                <a:latin typeface="Arial" pitchFamily="34" charset="0"/>
                <a:ea typeface="+mn-ea"/>
                <a:cs typeface="Arial" pitchFamily="34" charset="0"/>
              </a:rPr>
              <a:t> graph axis and chart legends.</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Tables to be in the Dstl Primary colours only.</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All Images and logos need to be high resolution.</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Image captions to be in displayed in a Midnight Purple box with White text. These must always be placed at the bottom of an image.</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Avoid adding bevels, drop shadows or other embellishments.</a:t>
            </a:r>
          </a:p>
        </p:txBody>
      </p:sp>
      <p:sp>
        <p:nvSpPr>
          <p:cNvPr id="4" name="Header Placeholder 3"/>
          <p:cNvSpPr>
            <a:spLocks noGrp="1"/>
          </p:cNvSpPr>
          <p:nvPr>
            <p:ph type="hdr" sz="quarter" idx="10"/>
          </p:nvPr>
        </p:nvSpPr>
        <p:spPr/>
        <p:txBody>
          <a:bodyPr/>
          <a:lstStyle/>
          <a:p>
            <a:pPr marL="0" marR="0" lvl="0" indent="0" algn="l" defTabSz="853318"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pitchFamily="34" charset="0"/>
                <a:ea typeface="+mn-ea"/>
                <a:cs typeface="Arial" pitchFamily="34" charset="0"/>
              </a:rPr>
              <a:t>Uncontrolled copy when printed</a:t>
            </a:r>
            <a:endParaRPr kumimoji="0" lang="en-GB" sz="12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5" name="Date Placeholder 4"/>
          <p:cNvSpPr>
            <a:spLocks noGrp="1"/>
          </p:cNvSpPr>
          <p:nvPr>
            <p:ph type="dt" idx="11"/>
          </p:nvPr>
        </p:nvSpPr>
        <p:spPr/>
        <p:txBody>
          <a:bodyPr/>
          <a:lstStyle/>
          <a:p>
            <a:pPr marL="0" marR="0" lvl="0" indent="0" algn="r" defTabSz="853318" rtl="0" eaLnBrk="1" fontAlgn="auto" latinLnBrk="0" hangingPunct="1">
              <a:lnSpc>
                <a:spcPct val="100000"/>
              </a:lnSpc>
              <a:spcBef>
                <a:spcPts val="0"/>
              </a:spcBef>
              <a:spcAft>
                <a:spcPts val="0"/>
              </a:spcAft>
              <a:buClrTx/>
              <a:buSzTx/>
              <a:buFontTx/>
              <a:buNone/>
              <a:tabLst/>
              <a:defRPr/>
            </a:pPr>
            <a:fld id="{63C7F269-31FF-49BB-A308-19E27FEE6816}" type="datetime1">
              <a:rPr kumimoji="0" lang="en-GB" sz="12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853318" rtl="0" eaLnBrk="1" fontAlgn="auto" latinLnBrk="0" hangingPunct="1">
                <a:lnSpc>
                  <a:spcPct val="100000"/>
                </a:lnSpc>
                <a:spcBef>
                  <a:spcPts val="0"/>
                </a:spcBef>
                <a:spcAft>
                  <a:spcPts val="0"/>
                </a:spcAft>
                <a:buClrTx/>
                <a:buSzTx/>
                <a:buFontTx/>
                <a:buNone/>
                <a:tabLst/>
                <a:defRPr/>
              </a:pPr>
              <a:t>18/02/2026</a:t>
            </a:fld>
            <a:endParaRPr kumimoji="0" lang="en-GB" sz="12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6" name="Footer Placeholder 5"/>
          <p:cNvSpPr>
            <a:spLocks noGrp="1"/>
          </p:cNvSpPr>
          <p:nvPr>
            <p:ph type="ftr" sz="quarter" idx="12"/>
          </p:nvPr>
        </p:nvSpPr>
        <p:spPr/>
        <p:txBody>
          <a:bodyPr/>
          <a:lstStyle/>
          <a:p>
            <a:pPr marL="0" marR="0" lvl="0" indent="0" algn="l" defTabSz="853318"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pitchFamily="34" charset="0"/>
                <a:ea typeface="+mn-ea"/>
                <a:cs typeface="Arial" pitchFamily="34" charset="0"/>
              </a:rPr>
              <a:t>© Crown copyright 2020 Dstl</a:t>
            </a:r>
          </a:p>
        </p:txBody>
      </p:sp>
      <p:sp>
        <p:nvSpPr>
          <p:cNvPr id="7" name="Slide Number Placeholder 6"/>
          <p:cNvSpPr>
            <a:spLocks noGrp="1"/>
          </p:cNvSpPr>
          <p:nvPr>
            <p:ph type="sldNum" sz="quarter" idx="13"/>
          </p:nvPr>
        </p:nvSpPr>
        <p:spPr/>
        <p:txBody>
          <a:bodyPr/>
          <a:lstStyle/>
          <a:p>
            <a:pPr marL="0" marR="0" lvl="0" indent="0" algn="r" defTabSz="853318" rtl="0" eaLnBrk="1" fontAlgn="auto" latinLnBrk="0" hangingPunct="1">
              <a:lnSpc>
                <a:spcPct val="100000"/>
              </a:lnSpc>
              <a:spcBef>
                <a:spcPts val="0"/>
              </a:spcBef>
              <a:spcAft>
                <a:spcPts val="0"/>
              </a:spcAft>
              <a:buClrTx/>
              <a:buSzTx/>
              <a:buFontTx/>
              <a:buNone/>
              <a:tabLst/>
              <a:defRPr/>
            </a:pPr>
            <a:fld id="{6AC03C9E-463D-47B2-8BF7-CCC2C082E4A8}" type="slidenum">
              <a:rPr kumimoji="0" lang="en-GB" sz="12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853318"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Tree>
    <p:extLst>
      <p:ext uri="{BB962C8B-B14F-4D97-AF65-F5344CB8AC3E}">
        <p14:creationId xmlns:p14="http://schemas.microsoft.com/office/powerpoint/2010/main" val="32440552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Slide Image Placeholder 1">
            <a:extLst>
              <a:ext uri="{FF2B5EF4-FFF2-40B4-BE49-F238E27FC236}">
                <a16:creationId xmlns:a16="http://schemas.microsoft.com/office/drawing/2014/main" id="{775ADF95-29BF-EE46-733A-59E0FAA820A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6268B5E0-BA1C-D9C8-FA41-0C153B64F30A}"/>
              </a:ext>
            </a:extLst>
          </p:cNvPr>
          <p:cNvSpPr>
            <a:spLocks noGrp="1"/>
          </p:cNvSpPr>
          <p:nvPr>
            <p:ph type="body" idx="1"/>
          </p:nvPr>
        </p:nvSpPr>
        <p:spPr/>
        <p:txBody>
          <a:bodyPr>
            <a:normAutofit fontScale="25000" lnSpcReduction="20000"/>
          </a:bodyPr>
          <a:lstStyle/>
          <a:p>
            <a:pPr defTabSz="4357267">
              <a:defRPr/>
            </a:pPr>
            <a:r>
              <a:rPr lang="en-GB" sz="7200" b="1" dirty="0"/>
              <a:t>A0 Poster Guidelines</a:t>
            </a:r>
            <a:br>
              <a:rPr lang="en-GB" sz="5626" dirty="0"/>
            </a:br>
            <a:endParaRPr lang="en-GB" sz="5626" dirty="0"/>
          </a:p>
          <a:p>
            <a:pPr defTabSz="4357267">
              <a:defRPr/>
            </a:pPr>
            <a:r>
              <a:rPr lang="en-GB" sz="5626" dirty="0"/>
              <a:t>Please follow these guidelines to ensure that your poster is on-brand. The PowerPoint template is A0 landscape (1189 x 841mm) and uses a 5 column layout. View the guides by clicking on the ribbon &gt; view &gt; guides. </a:t>
            </a:r>
            <a:br>
              <a:rPr lang="en-GB" sz="5626" dirty="0"/>
            </a:br>
            <a:r>
              <a:rPr lang="en-GB" sz="5626" dirty="0"/>
              <a:t>The placeholder content can be modified and rearranged as required. The text top-left is in a fixed position and can be edited by clicking on the ribbon &gt; view &gt; slide master. The same applies to the classification marking.</a:t>
            </a:r>
            <a:br>
              <a:rPr lang="en-GB" sz="5626" dirty="0"/>
            </a:br>
            <a:br>
              <a:rPr lang="en-GB" sz="5626" dirty="0"/>
            </a:br>
            <a:r>
              <a:rPr lang="en-GB" sz="5626" dirty="0"/>
              <a:t>The Creative Hub team are no longer able to offer design support with laying out and designing posters. We will however be available to answer any questions you may have. Once you have completed your poster please export it to a PDF and send it along with your cost code, deadline, size, print quantities and preferred finish to </a:t>
            </a:r>
            <a:r>
              <a:rPr lang="en-GB" sz="5626" u="sng" dirty="0">
                <a:hlinkClick r:id="rId3"/>
              </a:rPr>
              <a:t>dstlimagery@dstl.gov.uk</a:t>
            </a:r>
            <a:r>
              <a:rPr lang="en-GB" sz="5626" dirty="0"/>
              <a:t>. </a:t>
            </a:r>
            <a:r>
              <a:rPr lang="en-GB" sz="5626" u="sng" dirty="0"/>
              <a:t>Please allow 7 working days for it to be printed</a:t>
            </a:r>
            <a:r>
              <a:rPr lang="en-GB" sz="5626" dirty="0"/>
              <a:t>. Posters sent in last minute may not be printed in time for your event.</a:t>
            </a:r>
            <a:br>
              <a:rPr lang="en-GB" sz="5626" dirty="0"/>
            </a:br>
            <a:br>
              <a:rPr lang="en-GB" sz="5626" dirty="0"/>
            </a:br>
            <a:r>
              <a:rPr lang="en-GB" sz="6000" b="1" dirty="0"/>
              <a:t>Ensuring Consistency:</a:t>
            </a:r>
            <a:br>
              <a:rPr lang="en-GB" sz="5626" dirty="0"/>
            </a:br>
            <a:endParaRPr lang="en-GB" sz="5626" dirty="0"/>
          </a:p>
          <a:p>
            <a:pPr marL="180000" indent="-180000" defTabSz="4357267">
              <a:spcBef>
                <a:spcPts val="500"/>
              </a:spcBef>
              <a:buFont typeface="Arial" panose="020B0604020202020204" pitchFamily="34" charset="0"/>
              <a:buChar char="•"/>
              <a:defRPr/>
            </a:pPr>
            <a:r>
              <a:rPr lang="en-GB" sz="5626" dirty="0"/>
              <a:t>Try to follow the formatting displayed in this template and adhere to the sizing and styling of the typography. </a:t>
            </a:r>
          </a:p>
          <a:p>
            <a:pPr marL="180000" indent="-180000" defTabSz="4357267">
              <a:spcBef>
                <a:spcPts val="500"/>
              </a:spcBef>
              <a:buFont typeface="Arial" panose="020B0604020202020204" pitchFamily="34" charset="0"/>
              <a:buChar char="•"/>
              <a:defRPr/>
            </a:pPr>
            <a:r>
              <a:rPr lang="en-GB" sz="5626" dirty="0"/>
              <a:t>The margins around the top, left and right edges of the page are 40 mm wide.</a:t>
            </a:r>
          </a:p>
          <a:p>
            <a:pPr marL="180000" indent="-180000" defTabSz="4357267">
              <a:spcBef>
                <a:spcPts val="500"/>
              </a:spcBef>
              <a:buFont typeface="Arial" panose="020B0604020202020204" pitchFamily="34" charset="0"/>
              <a:buChar char="•"/>
              <a:defRPr/>
            </a:pPr>
            <a:r>
              <a:rPr lang="en-GB" sz="5626" dirty="0"/>
              <a:t>The band at the bottom is 88mm high in Midnight Purple. DO NOT add any additional text or logos in this area. </a:t>
            </a:r>
          </a:p>
          <a:p>
            <a:pPr marL="180000" indent="-180000" defTabSz="4357267">
              <a:spcBef>
                <a:spcPts val="500"/>
              </a:spcBef>
              <a:buFont typeface="Arial" panose="020B0604020202020204" pitchFamily="34" charset="0"/>
              <a:buChar char="•"/>
              <a:defRPr/>
            </a:pPr>
            <a:r>
              <a:rPr lang="en-GB" sz="5626" dirty="0"/>
              <a:t>The body copy font is 40pt in Arial regular and bold. </a:t>
            </a:r>
          </a:p>
          <a:p>
            <a:pPr marL="180000" indent="-180000" defTabSz="4357267">
              <a:spcBef>
                <a:spcPts val="500"/>
              </a:spcBef>
              <a:buFont typeface="Arial" panose="020B0604020202020204" pitchFamily="34" charset="0"/>
              <a:buChar char="•"/>
              <a:defRPr/>
            </a:pPr>
            <a:r>
              <a:rPr lang="en-GB" sz="5626" dirty="0"/>
              <a:t>The template uses a 5 column grid. Columns are 201.1mm wide. Gutters (space between columns) are 25mm. Text boxes and images can span across more than one </a:t>
            </a:r>
            <a:r>
              <a:rPr lang="en-GB" sz="5626"/>
              <a:t>column.</a:t>
            </a:r>
            <a:endParaRPr lang="en-GB" sz="5626" dirty="0"/>
          </a:p>
          <a:p>
            <a:pPr marL="180000" indent="-180000" defTabSz="4357267">
              <a:spcBef>
                <a:spcPts val="500"/>
              </a:spcBef>
              <a:buFont typeface="Arial" panose="020B0604020202020204" pitchFamily="34" charset="0"/>
              <a:buChar char="•"/>
              <a:defRPr/>
            </a:pPr>
            <a:r>
              <a:rPr lang="en-GB" sz="5626" dirty="0"/>
              <a:t>Try to follow the suggested sizing and colour palette. The secondary Dstl colour palette is reserved for graphs and diagrams. </a:t>
            </a:r>
          </a:p>
          <a:p>
            <a:pPr marL="180000" indent="-180000" defTabSz="4357267">
              <a:spcBef>
                <a:spcPts val="500"/>
              </a:spcBef>
              <a:buFont typeface="Arial" panose="020B0604020202020204" pitchFamily="34" charset="0"/>
              <a:buChar char="•"/>
              <a:defRPr/>
            </a:pPr>
            <a:r>
              <a:rPr lang="en-GB" sz="5626" dirty="0"/>
              <a:t>Line spacing to be set at 1.0. Leave a line space between paragraphs. Bullets to be square and in Rose Red.                                   </a:t>
            </a:r>
          </a:p>
          <a:p>
            <a:pPr marL="180000" indent="-180000" defTabSz="4357267">
              <a:spcBef>
                <a:spcPts val="500"/>
              </a:spcBef>
              <a:buFont typeface="Arial" panose="020B0604020202020204" pitchFamily="34" charset="0"/>
              <a:buChar char="•"/>
              <a:defRPr/>
            </a:pPr>
            <a:r>
              <a:rPr lang="en-GB" sz="5626" dirty="0"/>
              <a:t>Text boxes are only allowed to be in Grey at 60% transparency or White. </a:t>
            </a:r>
          </a:p>
          <a:p>
            <a:pPr marL="180000" indent="-180000" defTabSz="4357267">
              <a:spcBef>
                <a:spcPts val="500"/>
              </a:spcBef>
              <a:buFont typeface="Arial" panose="020B0604020202020204" pitchFamily="34" charset="0"/>
              <a:buChar char="•"/>
              <a:defRPr/>
            </a:pPr>
            <a:r>
              <a:rPr lang="en-GB" sz="5626" dirty="0"/>
              <a:t>Please use Grey for the </a:t>
            </a:r>
            <a:r>
              <a:rPr lang="en-GB" sz="5626" dirty="0" err="1"/>
              <a:t>the</a:t>
            </a:r>
            <a:r>
              <a:rPr lang="en-GB" sz="5626" dirty="0"/>
              <a:t> graph axis and chart legends.</a:t>
            </a:r>
          </a:p>
          <a:p>
            <a:pPr marL="180000" indent="-180000" defTabSz="4357267">
              <a:spcBef>
                <a:spcPts val="500"/>
              </a:spcBef>
              <a:buFont typeface="Arial" panose="020B0604020202020204" pitchFamily="34" charset="0"/>
              <a:buChar char="•"/>
              <a:defRPr/>
            </a:pPr>
            <a:r>
              <a:rPr lang="en-GB" sz="5626" dirty="0"/>
              <a:t>Tables to be in the Dstl Primary colours only.</a:t>
            </a:r>
          </a:p>
          <a:p>
            <a:pPr marL="180000" indent="-180000" defTabSz="4357267">
              <a:spcBef>
                <a:spcPts val="500"/>
              </a:spcBef>
              <a:buFont typeface="Arial" panose="020B0604020202020204" pitchFamily="34" charset="0"/>
              <a:buChar char="•"/>
              <a:defRPr/>
            </a:pPr>
            <a:r>
              <a:rPr lang="en-GB" sz="5626" dirty="0"/>
              <a:t>All Images and logos need to be high resolution.</a:t>
            </a:r>
          </a:p>
          <a:p>
            <a:pPr marL="180000" indent="-180000" defTabSz="4357267">
              <a:spcBef>
                <a:spcPts val="500"/>
              </a:spcBef>
              <a:buFont typeface="Arial" panose="020B0604020202020204" pitchFamily="34" charset="0"/>
              <a:buChar char="•"/>
              <a:defRPr/>
            </a:pPr>
            <a:r>
              <a:rPr lang="en-GB" sz="5626" dirty="0"/>
              <a:t>Image captions to be in displayed in a Midnight Purple box with White text. These must always be placed at the bottom of an image.</a:t>
            </a:r>
          </a:p>
          <a:p>
            <a:pPr marL="180000" indent="-180000" defTabSz="4357267">
              <a:spcBef>
                <a:spcPts val="500"/>
              </a:spcBef>
              <a:buFont typeface="Arial" panose="020B0604020202020204" pitchFamily="34" charset="0"/>
              <a:buChar char="•"/>
              <a:defRPr/>
            </a:pPr>
            <a:r>
              <a:rPr lang="en-GB" sz="5626" dirty="0"/>
              <a:t>Avoid adding bevels, drop shadows or other embellishments.</a:t>
            </a:r>
          </a:p>
        </p:txBody>
      </p:sp>
      <p:sp>
        <p:nvSpPr>
          <p:cNvPr id="5123" name="Header Placeholder 3">
            <a:extLst>
              <a:ext uri="{FF2B5EF4-FFF2-40B4-BE49-F238E27FC236}">
                <a16:creationId xmlns:a16="http://schemas.microsoft.com/office/drawing/2014/main" id="{80930C77-0C78-CB5F-122D-BC0C887D8B0C}"/>
              </a:ext>
            </a:extLst>
          </p:cNvPr>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defTabSz="852488">
              <a:defRPr sz="8600">
                <a:solidFill>
                  <a:schemeClr val="tx1"/>
                </a:solidFill>
                <a:latin typeface="Arial" panose="020B0604020202020204" pitchFamily="34" charset="0"/>
              </a:defRPr>
            </a:lvl1pPr>
            <a:lvl2pPr defTabSz="852488">
              <a:defRPr sz="8600">
                <a:solidFill>
                  <a:schemeClr val="tx1"/>
                </a:solidFill>
                <a:latin typeface="Arial" panose="020B0604020202020204" pitchFamily="34" charset="0"/>
              </a:defRPr>
            </a:lvl2pPr>
            <a:lvl3pPr defTabSz="852488">
              <a:defRPr sz="8600">
                <a:solidFill>
                  <a:schemeClr val="tx1"/>
                </a:solidFill>
                <a:latin typeface="Arial" panose="020B0604020202020204" pitchFamily="34" charset="0"/>
              </a:defRPr>
            </a:lvl3pPr>
            <a:lvl4pPr defTabSz="852488">
              <a:defRPr sz="8600">
                <a:solidFill>
                  <a:schemeClr val="tx1"/>
                </a:solidFill>
                <a:latin typeface="Arial" panose="020B0604020202020204" pitchFamily="34" charset="0"/>
              </a:defRPr>
            </a:lvl4pPr>
            <a:lvl5pPr defTabSz="852488">
              <a:defRPr sz="8600">
                <a:solidFill>
                  <a:schemeClr val="tx1"/>
                </a:solidFill>
                <a:latin typeface="Arial" panose="020B0604020202020204" pitchFamily="34" charset="0"/>
              </a:defRPr>
            </a:lvl5pPr>
            <a:lvl6pPr marL="9178925" indent="623888" defTabSz="852488" eaLnBrk="0" fontAlgn="base" hangingPunct="0">
              <a:spcBef>
                <a:spcPct val="0"/>
              </a:spcBef>
              <a:spcAft>
                <a:spcPct val="0"/>
              </a:spcAft>
              <a:defRPr sz="8600">
                <a:solidFill>
                  <a:schemeClr val="tx1"/>
                </a:solidFill>
                <a:latin typeface="Arial" panose="020B0604020202020204" pitchFamily="34" charset="0"/>
              </a:defRPr>
            </a:lvl6pPr>
            <a:lvl7pPr marL="9636125" indent="623888" defTabSz="852488" eaLnBrk="0" fontAlgn="base" hangingPunct="0">
              <a:spcBef>
                <a:spcPct val="0"/>
              </a:spcBef>
              <a:spcAft>
                <a:spcPct val="0"/>
              </a:spcAft>
              <a:defRPr sz="8600">
                <a:solidFill>
                  <a:schemeClr val="tx1"/>
                </a:solidFill>
                <a:latin typeface="Arial" panose="020B0604020202020204" pitchFamily="34" charset="0"/>
              </a:defRPr>
            </a:lvl7pPr>
            <a:lvl8pPr marL="10093325" indent="623888" defTabSz="852488" eaLnBrk="0" fontAlgn="base" hangingPunct="0">
              <a:spcBef>
                <a:spcPct val="0"/>
              </a:spcBef>
              <a:spcAft>
                <a:spcPct val="0"/>
              </a:spcAft>
              <a:defRPr sz="8600">
                <a:solidFill>
                  <a:schemeClr val="tx1"/>
                </a:solidFill>
                <a:latin typeface="Arial" panose="020B0604020202020204" pitchFamily="34" charset="0"/>
              </a:defRPr>
            </a:lvl8pPr>
            <a:lvl9pPr marL="10550525" indent="623888" defTabSz="852488" eaLnBrk="0" fontAlgn="base" hangingPunct="0">
              <a:spcBef>
                <a:spcPct val="0"/>
              </a:spcBef>
              <a:spcAft>
                <a:spcPct val="0"/>
              </a:spcAft>
              <a:defRPr sz="8600">
                <a:solidFill>
                  <a:schemeClr val="tx1"/>
                </a:solidFill>
                <a:latin typeface="Arial" panose="020B0604020202020204" pitchFamily="34" charset="0"/>
              </a:defRPr>
            </a:lvl9pPr>
          </a:lstStyle>
          <a:p>
            <a:pPr marL="0" marR="0" lvl="0" indent="0" algn="l" defTabSz="852488"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itchFamily="34" charset="0"/>
              </a:rPr>
              <a:t>Uncontrolled copy when printed</a:t>
            </a:r>
          </a:p>
        </p:txBody>
      </p:sp>
      <p:sp>
        <p:nvSpPr>
          <p:cNvPr id="5124" name="Date Placeholder 4">
            <a:extLst>
              <a:ext uri="{FF2B5EF4-FFF2-40B4-BE49-F238E27FC236}">
                <a16:creationId xmlns:a16="http://schemas.microsoft.com/office/drawing/2014/main" id="{56304A6E-306E-B626-7D4C-42564C71AF45}"/>
              </a:ext>
            </a:extLst>
          </p:cNvPr>
          <p:cNvSpPr>
            <a:spLocks noGrp="1" noChangeArrowheads="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defTabSz="852488">
              <a:defRPr sz="8600">
                <a:solidFill>
                  <a:schemeClr val="tx1"/>
                </a:solidFill>
                <a:latin typeface="Arial" panose="020B0604020202020204" pitchFamily="34" charset="0"/>
              </a:defRPr>
            </a:lvl1pPr>
            <a:lvl2pPr defTabSz="852488">
              <a:defRPr sz="8600">
                <a:solidFill>
                  <a:schemeClr val="tx1"/>
                </a:solidFill>
                <a:latin typeface="Arial" panose="020B0604020202020204" pitchFamily="34" charset="0"/>
              </a:defRPr>
            </a:lvl2pPr>
            <a:lvl3pPr defTabSz="852488">
              <a:defRPr sz="8600">
                <a:solidFill>
                  <a:schemeClr val="tx1"/>
                </a:solidFill>
                <a:latin typeface="Arial" panose="020B0604020202020204" pitchFamily="34" charset="0"/>
              </a:defRPr>
            </a:lvl3pPr>
            <a:lvl4pPr defTabSz="852488">
              <a:defRPr sz="8600">
                <a:solidFill>
                  <a:schemeClr val="tx1"/>
                </a:solidFill>
                <a:latin typeface="Arial" panose="020B0604020202020204" pitchFamily="34" charset="0"/>
              </a:defRPr>
            </a:lvl4pPr>
            <a:lvl5pPr defTabSz="852488">
              <a:defRPr sz="8600">
                <a:solidFill>
                  <a:schemeClr val="tx1"/>
                </a:solidFill>
                <a:latin typeface="Arial" panose="020B0604020202020204" pitchFamily="34" charset="0"/>
              </a:defRPr>
            </a:lvl5pPr>
            <a:lvl6pPr marL="9178925" indent="623888" defTabSz="852488" eaLnBrk="0" fontAlgn="base" hangingPunct="0">
              <a:spcBef>
                <a:spcPct val="0"/>
              </a:spcBef>
              <a:spcAft>
                <a:spcPct val="0"/>
              </a:spcAft>
              <a:defRPr sz="8600">
                <a:solidFill>
                  <a:schemeClr val="tx1"/>
                </a:solidFill>
                <a:latin typeface="Arial" panose="020B0604020202020204" pitchFamily="34" charset="0"/>
              </a:defRPr>
            </a:lvl6pPr>
            <a:lvl7pPr marL="9636125" indent="623888" defTabSz="852488" eaLnBrk="0" fontAlgn="base" hangingPunct="0">
              <a:spcBef>
                <a:spcPct val="0"/>
              </a:spcBef>
              <a:spcAft>
                <a:spcPct val="0"/>
              </a:spcAft>
              <a:defRPr sz="8600">
                <a:solidFill>
                  <a:schemeClr val="tx1"/>
                </a:solidFill>
                <a:latin typeface="Arial" panose="020B0604020202020204" pitchFamily="34" charset="0"/>
              </a:defRPr>
            </a:lvl7pPr>
            <a:lvl8pPr marL="10093325" indent="623888" defTabSz="852488" eaLnBrk="0" fontAlgn="base" hangingPunct="0">
              <a:spcBef>
                <a:spcPct val="0"/>
              </a:spcBef>
              <a:spcAft>
                <a:spcPct val="0"/>
              </a:spcAft>
              <a:defRPr sz="8600">
                <a:solidFill>
                  <a:schemeClr val="tx1"/>
                </a:solidFill>
                <a:latin typeface="Arial" panose="020B0604020202020204" pitchFamily="34" charset="0"/>
              </a:defRPr>
            </a:lvl8pPr>
            <a:lvl9pPr marL="10550525" indent="623888" defTabSz="852488" eaLnBrk="0" fontAlgn="base" hangingPunct="0">
              <a:spcBef>
                <a:spcPct val="0"/>
              </a:spcBef>
              <a:spcAft>
                <a:spcPct val="0"/>
              </a:spcAft>
              <a:defRPr sz="8600">
                <a:solidFill>
                  <a:schemeClr val="tx1"/>
                </a:solidFill>
                <a:latin typeface="Arial" panose="020B0604020202020204" pitchFamily="34" charset="0"/>
              </a:defRPr>
            </a:lvl9pPr>
          </a:lstStyle>
          <a:p>
            <a:pPr marL="0" marR="0" lvl="0" indent="0" algn="r" defTabSz="852488" rtl="0" eaLnBrk="1" fontAlgn="base" latinLnBrk="0" hangingPunct="1">
              <a:lnSpc>
                <a:spcPct val="100000"/>
              </a:lnSpc>
              <a:spcBef>
                <a:spcPct val="0"/>
              </a:spcBef>
              <a:spcAft>
                <a:spcPct val="0"/>
              </a:spcAft>
              <a:buClrTx/>
              <a:buSzTx/>
              <a:buFontTx/>
              <a:buNone/>
              <a:tabLst/>
              <a:defRPr/>
            </a:pPr>
            <a:fld id="{4FD237CC-A6F5-9146-94B0-F1D681DE845A}" type="datetime1">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itchFamily="34" charset="0"/>
              </a:rPr>
              <a:pPr marL="0" marR="0" lvl="0" indent="0" algn="r" defTabSz="852488" rtl="0" eaLnBrk="1" fontAlgn="base" latinLnBrk="0" hangingPunct="1">
                <a:lnSpc>
                  <a:spcPct val="100000"/>
                </a:lnSpc>
                <a:spcBef>
                  <a:spcPct val="0"/>
                </a:spcBef>
                <a:spcAft>
                  <a:spcPct val="0"/>
                </a:spcAft>
                <a:buClrTx/>
                <a:buSzTx/>
                <a:buFontTx/>
                <a:buNone/>
                <a:tabLst/>
                <a:defRPr/>
              </a:pPr>
              <a:t>18/02/2026</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itchFamily="34" charset="0"/>
            </a:endParaRPr>
          </a:p>
        </p:txBody>
      </p:sp>
      <p:sp>
        <p:nvSpPr>
          <p:cNvPr id="5125" name="Footer Placeholder 5">
            <a:extLst>
              <a:ext uri="{FF2B5EF4-FFF2-40B4-BE49-F238E27FC236}">
                <a16:creationId xmlns:a16="http://schemas.microsoft.com/office/drawing/2014/main" id="{94A81CF8-59C1-BDE7-7621-D94266D72E3A}"/>
              </a:ext>
            </a:extLst>
          </p:cNvPr>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defTabSz="852488">
              <a:defRPr sz="8600">
                <a:solidFill>
                  <a:schemeClr val="tx1"/>
                </a:solidFill>
                <a:latin typeface="Arial" panose="020B0604020202020204" pitchFamily="34" charset="0"/>
              </a:defRPr>
            </a:lvl1pPr>
            <a:lvl2pPr defTabSz="852488">
              <a:defRPr sz="8600">
                <a:solidFill>
                  <a:schemeClr val="tx1"/>
                </a:solidFill>
                <a:latin typeface="Arial" panose="020B0604020202020204" pitchFamily="34" charset="0"/>
              </a:defRPr>
            </a:lvl2pPr>
            <a:lvl3pPr defTabSz="852488">
              <a:defRPr sz="8600">
                <a:solidFill>
                  <a:schemeClr val="tx1"/>
                </a:solidFill>
                <a:latin typeface="Arial" panose="020B0604020202020204" pitchFamily="34" charset="0"/>
              </a:defRPr>
            </a:lvl3pPr>
            <a:lvl4pPr defTabSz="852488">
              <a:defRPr sz="8600">
                <a:solidFill>
                  <a:schemeClr val="tx1"/>
                </a:solidFill>
                <a:latin typeface="Arial" panose="020B0604020202020204" pitchFamily="34" charset="0"/>
              </a:defRPr>
            </a:lvl4pPr>
            <a:lvl5pPr defTabSz="852488">
              <a:defRPr sz="8600">
                <a:solidFill>
                  <a:schemeClr val="tx1"/>
                </a:solidFill>
                <a:latin typeface="Arial" panose="020B0604020202020204" pitchFamily="34" charset="0"/>
              </a:defRPr>
            </a:lvl5pPr>
            <a:lvl6pPr marL="9178925" indent="623888" defTabSz="852488" eaLnBrk="0" fontAlgn="base" hangingPunct="0">
              <a:spcBef>
                <a:spcPct val="0"/>
              </a:spcBef>
              <a:spcAft>
                <a:spcPct val="0"/>
              </a:spcAft>
              <a:defRPr sz="8600">
                <a:solidFill>
                  <a:schemeClr val="tx1"/>
                </a:solidFill>
                <a:latin typeface="Arial" panose="020B0604020202020204" pitchFamily="34" charset="0"/>
              </a:defRPr>
            </a:lvl6pPr>
            <a:lvl7pPr marL="9636125" indent="623888" defTabSz="852488" eaLnBrk="0" fontAlgn="base" hangingPunct="0">
              <a:spcBef>
                <a:spcPct val="0"/>
              </a:spcBef>
              <a:spcAft>
                <a:spcPct val="0"/>
              </a:spcAft>
              <a:defRPr sz="8600">
                <a:solidFill>
                  <a:schemeClr val="tx1"/>
                </a:solidFill>
                <a:latin typeface="Arial" panose="020B0604020202020204" pitchFamily="34" charset="0"/>
              </a:defRPr>
            </a:lvl7pPr>
            <a:lvl8pPr marL="10093325" indent="623888" defTabSz="852488" eaLnBrk="0" fontAlgn="base" hangingPunct="0">
              <a:spcBef>
                <a:spcPct val="0"/>
              </a:spcBef>
              <a:spcAft>
                <a:spcPct val="0"/>
              </a:spcAft>
              <a:defRPr sz="8600">
                <a:solidFill>
                  <a:schemeClr val="tx1"/>
                </a:solidFill>
                <a:latin typeface="Arial" panose="020B0604020202020204" pitchFamily="34" charset="0"/>
              </a:defRPr>
            </a:lvl8pPr>
            <a:lvl9pPr marL="10550525" indent="623888" defTabSz="852488" eaLnBrk="0" fontAlgn="base" hangingPunct="0">
              <a:spcBef>
                <a:spcPct val="0"/>
              </a:spcBef>
              <a:spcAft>
                <a:spcPct val="0"/>
              </a:spcAft>
              <a:defRPr sz="8600">
                <a:solidFill>
                  <a:schemeClr val="tx1"/>
                </a:solidFill>
                <a:latin typeface="Arial" panose="020B0604020202020204" pitchFamily="34" charset="0"/>
              </a:defRPr>
            </a:lvl9pPr>
          </a:lstStyle>
          <a:p>
            <a:pPr marL="0" marR="0" lvl="0" indent="0" algn="l" defTabSz="852488"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itchFamily="34" charset="0"/>
              </a:rPr>
              <a:t>© Crown copyright 2020 Dstl</a:t>
            </a:r>
          </a:p>
        </p:txBody>
      </p:sp>
      <p:sp>
        <p:nvSpPr>
          <p:cNvPr id="5126" name="Slide Number Placeholder 6">
            <a:extLst>
              <a:ext uri="{FF2B5EF4-FFF2-40B4-BE49-F238E27FC236}">
                <a16:creationId xmlns:a16="http://schemas.microsoft.com/office/drawing/2014/main" id="{80236C6A-AF68-8259-2715-035A244A611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defTabSz="852488">
              <a:defRPr sz="8600">
                <a:solidFill>
                  <a:schemeClr val="tx1"/>
                </a:solidFill>
                <a:latin typeface="Arial" panose="020B0604020202020204" pitchFamily="34" charset="0"/>
              </a:defRPr>
            </a:lvl1pPr>
            <a:lvl2pPr defTabSz="852488">
              <a:defRPr sz="8600">
                <a:solidFill>
                  <a:schemeClr val="tx1"/>
                </a:solidFill>
                <a:latin typeface="Arial" panose="020B0604020202020204" pitchFamily="34" charset="0"/>
              </a:defRPr>
            </a:lvl2pPr>
            <a:lvl3pPr defTabSz="852488">
              <a:defRPr sz="8600">
                <a:solidFill>
                  <a:schemeClr val="tx1"/>
                </a:solidFill>
                <a:latin typeface="Arial" panose="020B0604020202020204" pitchFamily="34" charset="0"/>
              </a:defRPr>
            </a:lvl3pPr>
            <a:lvl4pPr defTabSz="852488">
              <a:defRPr sz="8600">
                <a:solidFill>
                  <a:schemeClr val="tx1"/>
                </a:solidFill>
                <a:latin typeface="Arial" panose="020B0604020202020204" pitchFamily="34" charset="0"/>
              </a:defRPr>
            </a:lvl4pPr>
            <a:lvl5pPr defTabSz="852488">
              <a:defRPr sz="8600">
                <a:solidFill>
                  <a:schemeClr val="tx1"/>
                </a:solidFill>
                <a:latin typeface="Arial" panose="020B0604020202020204" pitchFamily="34" charset="0"/>
              </a:defRPr>
            </a:lvl5pPr>
            <a:lvl6pPr marL="9178925" indent="623888" defTabSz="852488" eaLnBrk="0" fontAlgn="base" hangingPunct="0">
              <a:spcBef>
                <a:spcPct val="0"/>
              </a:spcBef>
              <a:spcAft>
                <a:spcPct val="0"/>
              </a:spcAft>
              <a:defRPr sz="8600">
                <a:solidFill>
                  <a:schemeClr val="tx1"/>
                </a:solidFill>
                <a:latin typeface="Arial" panose="020B0604020202020204" pitchFamily="34" charset="0"/>
              </a:defRPr>
            </a:lvl6pPr>
            <a:lvl7pPr marL="9636125" indent="623888" defTabSz="852488" eaLnBrk="0" fontAlgn="base" hangingPunct="0">
              <a:spcBef>
                <a:spcPct val="0"/>
              </a:spcBef>
              <a:spcAft>
                <a:spcPct val="0"/>
              </a:spcAft>
              <a:defRPr sz="8600">
                <a:solidFill>
                  <a:schemeClr val="tx1"/>
                </a:solidFill>
                <a:latin typeface="Arial" panose="020B0604020202020204" pitchFamily="34" charset="0"/>
              </a:defRPr>
            </a:lvl7pPr>
            <a:lvl8pPr marL="10093325" indent="623888" defTabSz="852488" eaLnBrk="0" fontAlgn="base" hangingPunct="0">
              <a:spcBef>
                <a:spcPct val="0"/>
              </a:spcBef>
              <a:spcAft>
                <a:spcPct val="0"/>
              </a:spcAft>
              <a:defRPr sz="8600">
                <a:solidFill>
                  <a:schemeClr val="tx1"/>
                </a:solidFill>
                <a:latin typeface="Arial" panose="020B0604020202020204" pitchFamily="34" charset="0"/>
              </a:defRPr>
            </a:lvl8pPr>
            <a:lvl9pPr marL="10550525" indent="623888" defTabSz="852488" eaLnBrk="0" fontAlgn="base" hangingPunct="0">
              <a:spcBef>
                <a:spcPct val="0"/>
              </a:spcBef>
              <a:spcAft>
                <a:spcPct val="0"/>
              </a:spcAft>
              <a:defRPr sz="8600">
                <a:solidFill>
                  <a:schemeClr val="tx1"/>
                </a:solidFill>
                <a:latin typeface="Arial" panose="020B0604020202020204" pitchFamily="34" charset="0"/>
              </a:defRPr>
            </a:lvl9pPr>
          </a:lstStyle>
          <a:p>
            <a:pPr marL="0" marR="0" lvl="0" indent="0" algn="r" defTabSz="852488" rtl="0" eaLnBrk="1" fontAlgn="base" latinLnBrk="0" hangingPunct="1">
              <a:lnSpc>
                <a:spcPct val="100000"/>
              </a:lnSpc>
              <a:spcBef>
                <a:spcPct val="0"/>
              </a:spcBef>
              <a:spcAft>
                <a:spcPct val="0"/>
              </a:spcAft>
              <a:buClrTx/>
              <a:buSzTx/>
              <a:buFontTx/>
              <a:buNone/>
              <a:tabLst/>
              <a:defRPr/>
            </a:pPr>
            <a:fld id="{BDA30D17-0EC9-4143-9921-F90AFB25571E}"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itchFamily="34" charset="0"/>
              </a:rPr>
              <a:pPr marL="0" marR="0" lvl="0" indent="0" algn="r" defTabSz="852488"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sz="7200" b="1" kern="1200" dirty="0">
                <a:solidFill>
                  <a:schemeClr val="tx1"/>
                </a:solidFill>
                <a:effectLst/>
                <a:latin typeface="Arial" pitchFamily="34" charset="0"/>
                <a:ea typeface="+mn-ea"/>
                <a:cs typeface="Arial" pitchFamily="34" charset="0"/>
              </a:rPr>
              <a:t>A0 Poster Guidelines</a:t>
            </a:r>
            <a:br>
              <a:rPr lang="en-GB" sz="5626" kern="1200" dirty="0">
                <a:solidFill>
                  <a:schemeClr val="tx1"/>
                </a:solidFill>
                <a:effectLst/>
                <a:latin typeface="Arial" pitchFamily="34" charset="0"/>
                <a:ea typeface="+mn-ea"/>
                <a:cs typeface="Arial" pitchFamily="34" charset="0"/>
              </a:rPr>
            </a:br>
            <a:endParaRPr lang="en-GB" sz="5626" kern="1200" dirty="0">
              <a:solidFill>
                <a:schemeClr val="tx1"/>
              </a:solidFill>
              <a:effectLst/>
              <a:latin typeface="Arial" pitchFamily="34" charset="0"/>
              <a:ea typeface="+mn-ea"/>
              <a:cs typeface="Arial" pitchFamily="34" charset="0"/>
            </a:endParaRPr>
          </a:p>
          <a:p>
            <a:r>
              <a:rPr lang="en-GB" sz="5626" kern="1200" dirty="0">
                <a:solidFill>
                  <a:schemeClr val="tx1"/>
                </a:solidFill>
                <a:effectLst/>
                <a:latin typeface="Arial" pitchFamily="34" charset="0"/>
                <a:ea typeface="+mn-ea"/>
                <a:cs typeface="Arial" pitchFamily="34" charset="0"/>
              </a:rPr>
              <a:t>Please follow these guidelines to ensure that your poster is</a:t>
            </a:r>
            <a:r>
              <a:rPr lang="en-GB" sz="5626" kern="1200" baseline="0" dirty="0">
                <a:solidFill>
                  <a:schemeClr val="tx1"/>
                </a:solidFill>
                <a:effectLst/>
                <a:latin typeface="Arial" pitchFamily="34" charset="0"/>
                <a:ea typeface="+mn-ea"/>
                <a:cs typeface="Arial" pitchFamily="34" charset="0"/>
              </a:rPr>
              <a:t> on-brand. The PowerPoint template is A0 landscape (1189 x 841mm) and uses a 5 column layout. View the guides by clicking on the ribbon &gt; view &gt; guides. </a:t>
            </a:r>
            <a:br>
              <a:rPr lang="en-GB" sz="5626" kern="1200" baseline="0" dirty="0">
                <a:solidFill>
                  <a:schemeClr val="tx1"/>
                </a:solidFill>
                <a:effectLst/>
                <a:latin typeface="Arial" pitchFamily="34" charset="0"/>
                <a:ea typeface="+mn-ea"/>
                <a:cs typeface="Arial" pitchFamily="34" charset="0"/>
              </a:rPr>
            </a:br>
            <a:r>
              <a:rPr lang="en-GB" sz="5626" kern="1200" baseline="0" dirty="0">
                <a:solidFill>
                  <a:schemeClr val="tx1"/>
                </a:solidFill>
                <a:effectLst/>
                <a:latin typeface="Arial" pitchFamily="34" charset="0"/>
                <a:ea typeface="+mn-ea"/>
                <a:cs typeface="Arial" pitchFamily="34" charset="0"/>
              </a:rPr>
              <a:t>The placeholder content can be modified and rearranged as required. The text top-left is in a fixed position and can be edited by clicking on the ribbon &gt; view &gt; slide master. The same applies to the classification marking.</a:t>
            </a:r>
            <a:br>
              <a:rPr lang="en-GB" sz="5626" kern="1200" dirty="0">
                <a:solidFill>
                  <a:schemeClr val="tx1"/>
                </a:solidFill>
                <a:effectLst/>
                <a:latin typeface="Arial" pitchFamily="34" charset="0"/>
                <a:ea typeface="+mn-ea"/>
                <a:cs typeface="Arial" pitchFamily="34" charset="0"/>
              </a:rPr>
            </a:br>
            <a:br>
              <a:rPr lang="en-GB" sz="5626" kern="1200" dirty="0">
                <a:solidFill>
                  <a:schemeClr val="tx1"/>
                </a:solidFill>
                <a:effectLst/>
                <a:latin typeface="Arial" pitchFamily="34" charset="0"/>
                <a:ea typeface="+mn-ea"/>
                <a:cs typeface="Arial" pitchFamily="34" charset="0"/>
              </a:rPr>
            </a:br>
            <a:r>
              <a:rPr lang="en-GB" sz="5626" kern="1200" dirty="0">
                <a:solidFill>
                  <a:schemeClr val="tx1"/>
                </a:solidFill>
                <a:effectLst/>
                <a:latin typeface="Arial" pitchFamily="34" charset="0"/>
                <a:ea typeface="+mn-ea"/>
                <a:cs typeface="Arial" pitchFamily="34" charset="0"/>
              </a:rPr>
              <a:t>The Creative Hub team are no longer able to offer design support with laying out and designing posters. We will however be available to answer any questions you may have. Once you have completed your poster please export it to a PDF and send it along with your cost code, deadline, size, print quantities and preferred finish to </a:t>
            </a:r>
            <a:r>
              <a:rPr lang="en-GB" sz="5626" u="sng" kern="1200" dirty="0">
                <a:solidFill>
                  <a:schemeClr val="tx1"/>
                </a:solidFill>
                <a:effectLst/>
                <a:latin typeface="Arial" pitchFamily="34" charset="0"/>
                <a:ea typeface="+mn-ea"/>
                <a:cs typeface="Arial" pitchFamily="34" charset="0"/>
                <a:hlinkClick r:id="rId3"/>
              </a:rPr>
              <a:t>dstlimagery@dstl.gov.uk</a:t>
            </a:r>
            <a:r>
              <a:rPr lang="en-GB" sz="5626" kern="1200" dirty="0">
                <a:solidFill>
                  <a:schemeClr val="tx1"/>
                </a:solidFill>
                <a:effectLst/>
                <a:latin typeface="Arial" pitchFamily="34" charset="0"/>
                <a:ea typeface="+mn-ea"/>
                <a:cs typeface="Arial" pitchFamily="34" charset="0"/>
              </a:rPr>
              <a:t>. </a:t>
            </a:r>
            <a:r>
              <a:rPr lang="en-GB" sz="5626" u="sng" kern="1200" dirty="0">
                <a:solidFill>
                  <a:schemeClr val="tx1"/>
                </a:solidFill>
                <a:effectLst/>
                <a:latin typeface="Arial" pitchFamily="34" charset="0"/>
                <a:ea typeface="+mn-ea"/>
                <a:cs typeface="Arial" pitchFamily="34" charset="0"/>
              </a:rPr>
              <a:t>Please allow 7 working days for it to be printed</a:t>
            </a:r>
            <a:r>
              <a:rPr lang="en-GB" sz="5626" kern="1200" dirty="0">
                <a:solidFill>
                  <a:schemeClr val="tx1"/>
                </a:solidFill>
                <a:effectLst/>
                <a:latin typeface="Arial" pitchFamily="34" charset="0"/>
                <a:ea typeface="+mn-ea"/>
                <a:cs typeface="Arial" pitchFamily="34" charset="0"/>
              </a:rPr>
              <a:t>. Posters</a:t>
            </a:r>
            <a:r>
              <a:rPr lang="en-GB" sz="5626" kern="1200" baseline="0" dirty="0">
                <a:solidFill>
                  <a:schemeClr val="tx1"/>
                </a:solidFill>
                <a:effectLst/>
                <a:latin typeface="Arial" pitchFamily="34" charset="0"/>
                <a:ea typeface="+mn-ea"/>
                <a:cs typeface="Arial" pitchFamily="34" charset="0"/>
              </a:rPr>
              <a:t> sent in last minute may not be printed in time for your event.</a:t>
            </a:r>
            <a:br>
              <a:rPr lang="en-GB" sz="5626" kern="1200" dirty="0">
                <a:solidFill>
                  <a:schemeClr val="tx1"/>
                </a:solidFill>
                <a:effectLst/>
                <a:latin typeface="Arial" pitchFamily="34" charset="0"/>
                <a:ea typeface="+mn-ea"/>
                <a:cs typeface="Arial" pitchFamily="34" charset="0"/>
              </a:rPr>
            </a:br>
            <a:br>
              <a:rPr lang="en-GB" sz="5626" kern="1200" dirty="0">
                <a:solidFill>
                  <a:schemeClr val="tx1"/>
                </a:solidFill>
                <a:effectLst/>
                <a:latin typeface="Arial" pitchFamily="34" charset="0"/>
                <a:ea typeface="+mn-ea"/>
                <a:cs typeface="Arial" pitchFamily="34" charset="0"/>
              </a:rPr>
            </a:br>
            <a:r>
              <a:rPr lang="en-GB" sz="6000" b="1" kern="1200" dirty="0">
                <a:solidFill>
                  <a:schemeClr val="tx1"/>
                </a:solidFill>
                <a:effectLst/>
                <a:latin typeface="Arial" pitchFamily="34" charset="0"/>
                <a:ea typeface="+mn-ea"/>
                <a:cs typeface="Arial" pitchFamily="34" charset="0"/>
              </a:rPr>
              <a:t>Ensuring Consistency:</a:t>
            </a:r>
            <a:br>
              <a:rPr lang="en-GB" sz="5626" kern="1200" dirty="0">
                <a:solidFill>
                  <a:schemeClr val="tx1"/>
                </a:solidFill>
                <a:effectLst/>
                <a:latin typeface="Arial" pitchFamily="34" charset="0"/>
                <a:ea typeface="+mn-ea"/>
                <a:cs typeface="Arial" pitchFamily="34" charset="0"/>
              </a:rPr>
            </a:br>
            <a:endParaRPr lang="en-GB" sz="5626" kern="1200" dirty="0">
              <a:solidFill>
                <a:schemeClr val="tx1"/>
              </a:solidFill>
              <a:effectLst/>
              <a:latin typeface="Arial" pitchFamily="34" charset="0"/>
              <a:ea typeface="+mn-ea"/>
              <a:cs typeface="Arial" pitchFamily="34" charset="0"/>
            </a:endParaRPr>
          </a:p>
          <a:p>
            <a:pPr marL="180000" marR="0" lvl="0" indent="-180000" algn="l" defTabSz="4357267" rtl="0" eaLnBrk="0" fontAlgn="base" latinLnBrk="0" hangingPunct="0">
              <a:lnSpc>
                <a:spcPct val="100000"/>
              </a:lnSpc>
              <a:spcBef>
                <a:spcPts val="500"/>
              </a:spcBef>
              <a:spcAft>
                <a:spcPct val="0"/>
              </a:spcAft>
              <a:buClrTx/>
              <a:buSzTx/>
              <a:buFont typeface="Arial" panose="020B0604020202020204" pitchFamily="34" charset="0"/>
              <a:buChar char="•"/>
              <a:tabLst/>
              <a:defRPr/>
            </a:pPr>
            <a:r>
              <a:rPr lang="en-GB" sz="5626" kern="1200" dirty="0">
                <a:solidFill>
                  <a:schemeClr val="tx1"/>
                </a:solidFill>
                <a:effectLst/>
                <a:latin typeface="Arial" pitchFamily="34" charset="0"/>
                <a:ea typeface="+mn-ea"/>
                <a:cs typeface="Arial" pitchFamily="34" charset="0"/>
              </a:rPr>
              <a:t>Try to follow the formatting displayed in this template and adhere to the sizing and styling of the typography.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The margins around the top, left and right edges of the page are 40 mm wide.</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The band at the bottom is 88mm high in Midnight Purple. DO NOT add any additional text or logos in this area.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The body copy font is 40pt in Arial regular and bold.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The template uses a 5 column grid. Columns are 201.1mm wide. Gutters (space between columns) are 25mm. Text boxes and</a:t>
            </a:r>
            <a:r>
              <a:rPr lang="en-GB" sz="5626" kern="1200" baseline="0" dirty="0">
                <a:solidFill>
                  <a:schemeClr val="tx1"/>
                </a:solidFill>
                <a:effectLst/>
                <a:latin typeface="Arial" pitchFamily="34" charset="0"/>
                <a:ea typeface="+mn-ea"/>
                <a:cs typeface="Arial" pitchFamily="34" charset="0"/>
              </a:rPr>
              <a:t> images c</a:t>
            </a:r>
            <a:r>
              <a:rPr lang="en-GB" sz="5626" kern="1200" dirty="0">
                <a:solidFill>
                  <a:schemeClr val="tx1"/>
                </a:solidFill>
                <a:effectLst/>
                <a:latin typeface="Arial" pitchFamily="34" charset="0"/>
                <a:ea typeface="+mn-ea"/>
                <a:cs typeface="Arial" pitchFamily="34" charset="0"/>
              </a:rPr>
              <a:t>an span across more than one </a:t>
            </a:r>
            <a:r>
              <a:rPr lang="en-GB" sz="5626" kern="1200">
                <a:solidFill>
                  <a:schemeClr val="tx1"/>
                </a:solidFill>
                <a:effectLst/>
                <a:latin typeface="Arial" pitchFamily="34" charset="0"/>
                <a:ea typeface="+mn-ea"/>
                <a:cs typeface="Arial" pitchFamily="34" charset="0"/>
              </a:rPr>
              <a:t>column.</a:t>
            </a:r>
            <a:endParaRPr lang="en-GB" sz="5626" kern="1200" dirty="0">
              <a:solidFill>
                <a:schemeClr val="tx1"/>
              </a:solidFill>
              <a:effectLst/>
              <a:latin typeface="Arial" pitchFamily="34" charset="0"/>
              <a:ea typeface="+mn-ea"/>
              <a:cs typeface="Arial" pitchFamily="34" charset="0"/>
            </a:endParaRPr>
          </a:p>
          <a:p>
            <a:pPr marL="180000" marR="0" lvl="0" indent="-180000" algn="l" defTabSz="4357267" rtl="0" eaLnBrk="0" fontAlgn="base" latinLnBrk="0" hangingPunct="0">
              <a:lnSpc>
                <a:spcPct val="100000"/>
              </a:lnSpc>
              <a:spcBef>
                <a:spcPts val="500"/>
              </a:spcBef>
              <a:spcAft>
                <a:spcPct val="0"/>
              </a:spcAft>
              <a:buClrTx/>
              <a:buSzTx/>
              <a:buFont typeface="Arial" panose="020B0604020202020204" pitchFamily="34" charset="0"/>
              <a:buChar char="•"/>
              <a:tabLst/>
              <a:defRPr/>
            </a:pPr>
            <a:r>
              <a:rPr lang="en-GB" sz="5626" kern="1200" dirty="0">
                <a:solidFill>
                  <a:schemeClr val="tx1"/>
                </a:solidFill>
                <a:effectLst/>
                <a:latin typeface="Arial" pitchFamily="34" charset="0"/>
                <a:ea typeface="+mn-ea"/>
                <a:cs typeface="Arial" pitchFamily="34" charset="0"/>
              </a:rPr>
              <a:t>Try to follow the suggested sizing and colour palette. The secondary Dstl colour palette is reserved for graphs and diagrams.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Line spacing to be set at 1.0. Leave a line space between paragraphs. Bullets to be square and in Rose Red.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Text boxes are only allowed to be in Grey at 60% transparency or White.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Please use Grey for the </a:t>
            </a:r>
            <a:r>
              <a:rPr lang="en-GB" sz="5626" kern="1200" dirty="0" err="1">
                <a:solidFill>
                  <a:schemeClr val="tx1"/>
                </a:solidFill>
                <a:effectLst/>
                <a:latin typeface="Arial" pitchFamily="34" charset="0"/>
                <a:ea typeface="+mn-ea"/>
                <a:cs typeface="Arial" pitchFamily="34" charset="0"/>
              </a:rPr>
              <a:t>the</a:t>
            </a:r>
            <a:r>
              <a:rPr lang="en-GB" sz="5626" kern="1200" dirty="0">
                <a:solidFill>
                  <a:schemeClr val="tx1"/>
                </a:solidFill>
                <a:effectLst/>
                <a:latin typeface="Arial" pitchFamily="34" charset="0"/>
                <a:ea typeface="+mn-ea"/>
                <a:cs typeface="Arial" pitchFamily="34" charset="0"/>
              </a:rPr>
              <a:t> graph axis and chart legends.</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Tables to be in the Dstl Primary colours only.</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All Images and logos need to be high resolution.</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Image captions to be in displayed in a Midnight Purple box with White text. These must always be placed at the bottom of an image.</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Avoid adding bevels, drop shadows or other embellishments.</a:t>
            </a:r>
          </a:p>
        </p:txBody>
      </p:sp>
      <p:sp>
        <p:nvSpPr>
          <p:cNvPr id="4" name="Header Placeholder 3"/>
          <p:cNvSpPr>
            <a:spLocks noGrp="1"/>
          </p:cNvSpPr>
          <p:nvPr>
            <p:ph type="hdr" sz="quarter" idx="10"/>
          </p:nvPr>
        </p:nvSpPr>
        <p:spPr/>
        <p:txBody>
          <a:bodyPr/>
          <a:lstStyle/>
          <a:p>
            <a:pPr marL="0" marR="0" lvl="0" indent="0" algn="l" defTabSz="853318"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pitchFamily="34" charset="0"/>
                <a:ea typeface="+mn-ea"/>
                <a:cs typeface="Arial" pitchFamily="34" charset="0"/>
              </a:rPr>
              <a:t>Uncontrolled copy when printed</a:t>
            </a:r>
            <a:endParaRPr kumimoji="0" lang="en-GB" sz="12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5" name="Date Placeholder 4"/>
          <p:cNvSpPr>
            <a:spLocks noGrp="1"/>
          </p:cNvSpPr>
          <p:nvPr>
            <p:ph type="dt" idx="11"/>
          </p:nvPr>
        </p:nvSpPr>
        <p:spPr/>
        <p:txBody>
          <a:bodyPr/>
          <a:lstStyle/>
          <a:p>
            <a:pPr marL="0" marR="0" lvl="0" indent="0" algn="r" defTabSz="853318" rtl="0" eaLnBrk="1" fontAlgn="auto" latinLnBrk="0" hangingPunct="1">
              <a:lnSpc>
                <a:spcPct val="100000"/>
              </a:lnSpc>
              <a:spcBef>
                <a:spcPts val="0"/>
              </a:spcBef>
              <a:spcAft>
                <a:spcPts val="0"/>
              </a:spcAft>
              <a:buClrTx/>
              <a:buSzTx/>
              <a:buFontTx/>
              <a:buNone/>
              <a:tabLst/>
              <a:defRPr/>
            </a:pPr>
            <a:fld id="{63C7F269-31FF-49BB-A308-19E27FEE6816}" type="datetime1">
              <a:rPr kumimoji="0" lang="en-GB" sz="12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853318" rtl="0" eaLnBrk="1" fontAlgn="auto" latinLnBrk="0" hangingPunct="1">
                <a:lnSpc>
                  <a:spcPct val="100000"/>
                </a:lnSpc>
                <a:spcBef>
                  <a:spcPts val="0"/>
                </a:spcBef>
                <a:spcAft>
                  <a:spcPts val="0"/>
                </a:spcAft>
                <a:buClrTx/>
                <a:buSzTx/>
                <a:buFontTx/>
                <a:buNone/>
                <a:tabLst/>
                <a:defRPr/>
              </a:pPr>
              <a:t>18/02/2026</a:t>
            </a:fld>
            <a:endParaRPr kumimoji="0" lang="en-GB" sz="12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6" name="Footer Placeholder 5"/>
          <p:cNvSpPr>
            <a:spLocks noGrp="1"/>
          </p:cNvSpPr>
          <p:nvPr>
            <p:ph type="ftr" sz="quarter" idx="12"/>
          </p:nvPr>
        </p:nvSpPr>
        <p:spPr/>
        <p:txBody>
          <a:bodyPr/>
          <a:lstStyle/>
          <a:p>
            <a:pPr marL="0" marR="0" lvl="0" indent="0" algn="l" defTabSz="853318"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rial" pitchFamily="34" charset="0"/>
                <a:ea typeface="+mn-ea"/>
                <a:cs typeface="Arial" pitchFamily="34" charset="0"/>
              </a:rPr>
              <a:t>© Crown copyright 2020 Dstl</a:t>
            </a:r>
          </a:p>
        </p:txBody>
      </p:sp>
      <p:sp>
        <p:nvSpPr>
          <p:cNvPr id="7" name="Slide Number Placeholder 6"/>
          <p:cNvSpPr>
            <a:spLocks noGrp="1"/>
          </p:cNvSpPr>
          <p:nvPr>
            <p:ph type="sldNum" sz="quarter" idx="13"/>
          </p:nvPr>
        </p:nvSpPr>
        <p:spPr/>
        <p:txBody>
          <a:bodyPr/>
          <a:lstStyle/>
          <a:p>
            <a:pPr marL="0" marR="0" lvl="0" indent="0" algn="r" defTabSz="853318" rtl="0" eaLnBrk="1" fontAlgn="auto" latinLnBrk="0" hangingPunct="1">
              <a:lnSpc>
                <a:spcPct val="100000"/>
              </a:lnSpc>
              <a:spcBef>
                <a:spcPts val="0"/>
              </a:spcBef>
              <a:spcAft>
                <a:spcPts val="0"/>
              </a:spcAft>
              <a:buClrTx/>
              <a:buSzTx/>
              <a:buFontTx/>
              <a:buNone/>
              <a:tabLst/>
              <a:defRPr/>
            </a:pPr>
            <a:fld id="{6AC03C9E-463D-47B2-8BF7-CCC2C082E4A8}" type="slidenum">
              <a:rPr kumimoji="0" lang="en-GB" sz="1200" b="0" i="0" u="none" strike="noStrike" kern="1200" cap="none" spc="0" normalizeH="0" baseline="0" noProof="0" smtClean="0">
                <a:ln>
                  <a:noFill/>
                </a:ln>
                <a:solidFill>
                  <a:prstClr val="black"/>
                </a:solidFill>
                <a:effectLst/>
                <a:uLnTx/>
                <a:uFillTx/>
                <a:latin typeface="Arial" pitchFamily="34" charset="0"/>
                <a:ea typeface="+mn-ea"/>
                <a:cs typeface="Arial" pitchFamily="34" charset="0"/>
              </a:rPr>
              <a:pPr marL="0" marR="0" lvl="0" indent="0" algn="r" defTabSz="853318"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Tree>
    <p:extLst>
      <p:ext uri="{BB962C8B-B14F-4D97-AF65-F5344CB8AC3E}">
        <p14:creationId xmlns:p14="http://schemas.microsoft.com/office/powerpoint/2010/main" val="3895377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23324C-4AC0-183B-064A-87567CAAAF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BA6B15-DA67-93DD-131C-8DE7506A39DA}"/>
              </a:ext>
            </a:extLst>
          </p:cNvPr>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D7E4E939-0925-0848-26CC-CFF8F0457F0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A5CE873-A3AD-63B1-26D5-A26123F5A724}"/>
              </a:ext>
            </a:extLst>
          </p:cNvPr>
          <p:cNvSpPr>
            <a:spLocks noGrp="1"/>
          </p:cNvSpPr>
          <p:nvPr>
            <p:ph type="sldNum"/>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45916E6-E8A7-45C8-B251-EDDD6AA60402}" type="slidenum">
              <a:rPr kumimoji="0" lang="en-IN" sz="1400" b="0" i="0" u="none" strike="noStrike" kern="1200" cap="none" spc="0" normalizeH="0" baseline="0" noProof="0" smtClean="0">
                <a:ln>
                  <a:noFill/>
                </a:ln>
                <a:solidFill>
                  <a:prstClr val="black"/>
                </a:solidFill>
                <a:effectLst/>
                <a:uLnTx/>
                <a:uFillTx/>
                <a:latin typeface="Times New Roman"/>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IN" sz="1800" b="0" i="0" u="none" strike="noStrike" kern="1200" cap="none" spc="0" normalizeH="0" baseline="0" noProof="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25014208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4B4C2-DFEC-E4A5-06D7-823FFF7F882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91A62E4-91D4-D32E-239D-BAEE376121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7AF1343-859D-9CFB-C377-4508BA1FC6C1}"/>
              </a:ext>
            </a:extLst>
          </p:cNvPr>
          <p:cNvSpPr>
            <a:spLocks noGrp="1"/>
          </p:cNvSpPr>
          <p:nvPr>
            <p:ph type="dt" sz="half" idx="10"/>
          </p:nvPr>
        </p:nvSpPr>
        <p:spPr/>
        <p:txBody>
          <a:bodyPr/>
          <a:lstStyle/>
          <a:p>
            <a:fld id="{E2B0B139-D997-F444-852C-741CE9BFE52C}" type="datetimeFigureOut">
              <a:rPr lang="en-US" smtClean="0"/>
              <a:t>2/18/26</a:t>
            </a:fld>
            <a:endParaRPr lang="en-US"/>
          </a:p>
        </p:txBody>
      </p:sp>
      <p:sp>
        <p:nvSpPr>
          <p:cNvPr id="5" name="Footer Placeholder 4">
            <a:extLst>
              <a:ext uri="{FF2B5EF4-FFF2-40B4-BE49-F238E27FC236}">
                <a16:creationId xmlns:a16="http://schemas.microsoft.com/office/drawing/2014/main" id="{08B84B99-0E5A-DE79-0B16-F15A895B6F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86A6B1-1B80-BED6-1CF5-F01FB1786A34}"/>
              </a:ext>
            </a:extLst>
          </p:cNvPr>
          <p:cNvSpPr>
            <a:spLocks noGrp="1"/>
          </p:cNvSpPr>
          <p:nvPr>
            <p:ph type="sldNum" sz="quarter" idx="12"/>
          </p:nvPr>
        </p:nvSpPr>
        <p:spPr/>
        <p:txBody>
          <a:bodyPr/>
          <a:lstStyle/>
          <a:p>
            <a:fld id="{A38E6E70-7DBD-644B-B8D1-368173DCA3F5}" type="slidenum">
              <a:rPr lang="en-US" smtClean="0"/>
              <a:t>‹#›</a:t>
            </a:fld>
            <a:endParaRPr lang="en-US"/>
          </a:p>
        </p:txBody>
      </p:sp>
    </p:spTree>
    <p:extLst>
      <p:ext uri="{BB962C8B-B14F-4D97-AF65-F5344CB8AC3E}">
        <p14:creationId xmlns:p14="http://schemas.microsoft.com/office/powerpoint/2010/main" val="1782846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97F13-5A9E-4D01-B575-18441661580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B341D38-689D-6FCB-3981-FD8D9E71A27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92D9435-8692-E769-98EB-B45C690F4871}"/>
              </a:ext>
            </a:extLst>
          </p:cNvPr>
          <p:cNvSpPr>
            <a:spLocks noGrp="1"/>
          </p:cNvSpPr>
          <p:nvPr>
            <p:ph type="dt" sz="half" idx="10"/>
          </p:nvPr>
        </p:nvSpPr>
        <p:spPr/>
        <p:txBody>
          <a:bodyPr/>
          <a:lstStyle/>
          <a:p>
            <a:fld id="{E2B0B139-D997-F444-852C-741CE9BFE52C}" type="datetimeFigureOut">
              <a:rPr lang="en-US" smtClean="0"/>
              <a:t>2/18/26</a:t>
            </a:fld>
            <a:endParaRPr lang="en-US"/>
          </a:p>
        </p:txBody>
      </p:sp>
      <p:sp>
        <p:nvSpPr>
          <p:cNvPr id="5" name="Footer Placeholder 4">
            <a:extLst>
              <a:ext uri="{FF2B5EF4-FFF2-40B4-BE49-F238E27FC236}">
                <a16:creationId xmlns:a16="http://schemas.microsoft.com/office/drawing/2014/main" id="{E6B6CFBB-D367-162D-1329-176C3CBEF3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557D6E-BDD9-30F8-70CE-B488781917F1}"/>
              </a:ext>
            </a:extLst>
          </p:cNvPr>
          <p:cNvSpPr>
            <a:spLocks noGrp="1"/>
          </p:cNvSpPr>
          <p:nvPr>
            <p:ph type="sldNum" sz="quarter" idx="12"/>
          </p:nvPr>
        </p:nvSpPr>
        <p:spPr/>
        <p:txBody>
          <a:bodyPr/>
          <a:lstStyle/>
          <a:p>
            <a:fld id="{A38E6E70-7DBD-644B-B8D1-368173DCA3F5}" type="slidenum">
              <a:rPr lang="en-US" smtClean="0"/>
              <a:t>‹#›</a:t>
            </a:fld>
            <a:endParaRPr lang="en-US"/>
          </a:p>
        </p:txBody>
      </p:sp>
    </p:spTree>
    <p:extLst>
      <p:ext uri="{BB962C8B-B14F-4D97-AF65-F5344CB8AC3E}">
        <p14:creationId xmlns:p14="http://schemas.microsoft.com/office/powerpoint/2010/main" val="2916849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31375-9524-362D-9EE7-AA727161AE6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17C51C8-A107-0D62-D7DB-603A85731BF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E4371CD-ECD3-D1DB-3AFE-F7F5DCEEF7A0}"/>
              </a:ext>
            </a:extLst>
          </p:cNvPr>
          <p:cNvSpPr>
            <a:spLocks noGrp="1"/>
          </p:cNvSpPr>
          <p:nvPr>
            <p:ph type="dt" sz="half" idx="10"/>
          </p:nvPr>
        </p:nvSpPr>
        <p:spPr/>
        <p:txBody>
          <a:bodyPr/>
          <a:lstStyle/>
          <a:p>
            <a:fld id="{E2B0B139-D997-F444-852C-741CE9BFE52C}" type="datetimeFigureOut">
              <a:rPr lang="en-US" smtClean="0"/>
              <a:t>2/18/26</a:t>
            </a:fld>
            <a:endParaRPr lang="en-US"/>
          </a:p>
        </p:txBody>
      </p:sp>
      <p:sp>
        <p:nvSpPr>
          <p:cNvPr id="5" name="Footer Placeholder 4">
            <a:extLst>
              <a:ext uri="{FF2B5EF4-FFF2-40B4-BE49-F238E27FC236}">
                <a16:creationId xmlns:a16="http://schemas.microsoft.com/office/drawing/2014/main" id="{74C8FBFD-079C-7173-BB7F-580363C8CC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E4E4DE-556C-1C33-01FD-8E80530581B3}"/>
              </a:ext>
            </a:extLst>
          </p:cNvPr>
          <p:cNvSpPr>
            <a:spLocks noGrp="1"/>
          </p:cNvSpPr>
          <p:nvPr>
            <p:ph type="sldNum" sz="quarter" idx="12"/>
          </p:nvPr>
        </p:nvSpPr>
        <p:spPr/>
        <p:txBody>
          <a:bodyPr/>
          <a:lstStyle/>
          <a:p>
            <a:fld id="{A38E6E70-7DBD-644B-B8D1-368173DCA3F5}" type="slidenum">
              <a:rPr lang="en-US" smtClean="0"/>
              <a:t>‹#›</a:t>
            </a:fld>
            <a:endParaRPr lang="en-US"/>
          </a:p>
        </p:txBody>
      </p:sp>
    </p:spTree>
    <p:extLst>
      <p:ext uri="{BB962C8B-B14F-4D97-AF65-F5344CB8AC3E}">
        <p14:creationId xmlns:p14="http://schemas.microsoft.com/office/powerpoint/2010/main" val="1345408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C8F01-B54F-D7B6-081F-DED44F465B2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C24C0FC-4DCD-FB46-D65E-A38315CB5AE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4697DF-AE0C-AE16-AACB-D321CA45891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4673344-9C86-7ED7-D889-8462B71CF92E}"/>
              </a:ext>
            </a:extLst>
          </p:cNvPr>
          <p:cNvSpPr>
            <a:spLocks noGrp="1"/>
          </p:cNvSpPr>
          <p:nvPr>
            <p:ph type="dt" sz="half" idx="10"/>
          </p:nvPr>
        </p:nvSpPr>
        <p:spPr/>
        <p:txBody>
          <a:bodyPr/>
          <a:lstStyle/>
          <a:p>
            <a:fld id="{E2B0B139-D997-F444-852C-741CE9BFE52C}" type="datetimeFigureOut">
              <a:rPr lang="en-US" smtClean="0"/>
              <a:t>2/18/26</a:t>
            </a:fld>
            <a:endParaRPr lang="en-US"/>
          </a:p>
        </p:txBody>
      </p:sp>
      <p:sp>
        <p:nvSpPr>
          <p:cNvPr id="6" name="Footer Placeholder 5">
            <a:extLst>
              <a:ext uri="{FF2B5EF4-FFF2-40B4-BE49-F238E27FC236}">
                <a16:creationId xmlns:a16="http://schemas.microsoft.com/office/drawing/2014/main" id="{B3CAE814-B198-9E5F-5BE2-9BB242EF49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F96B03-6F48-AB16-8119-C17EB2C62745}"/>
              </a:ext>
            </a:extLst>
          </p:cNvPr>
          <p:cNvSpPr>
            <a:spLocks noGrp="1"/>
          </p:cNvSpPr>
          <p:nvPr>
            <p:ph type="sldNum" sz="quarter" idx="12"/>
          </p:nvPr>
        </p:nvSpPr>
        <p:spPr/>
        <p:txBody>
          <a:bodyPr/>
          <a:lstStyle/>
          <a:p>
            <a:fld id="{A38E6E70-7DBD-644B-B8D1-368173DCA3F5}" type="slidenum">
              <a:rPr lang="en-US" smtClean="0"/>
              <a:t>‹#›</a:t>
            </a:fld>
            <a:endParaRPr lang="en-US"/>
          </a:p>
        </p:txBody>
      </p:sp>
    </p:spTree>
    <p:extLst>
      <p:ext uri="{BB962C8B-B14F-4D97-AF65-F5344CB8AC3E}">
        <p14:creationId xmlns:p14="http://schemas.microsoft.com/office/powerpoint/2010/main" val="1759093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8FD92-4FF8-2885-D37F-FF77D95769E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5D4E978-622B-3F76-68FA-ECCCE229EC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2910094-8E7C-4D83-C250-0D8A7503935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47056F4-7D3F-8423-8ECD-6E60754F2DF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01E70EC-2081-CC9E-9095-C009A3F64CD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F55C32F-A312-57E2-45A9-769B76BC8A47}"/>
              </a:ext>
            </a:extLst>
          </p:cNvPr>
          <p:cNvSpPr>
            <a:spLocks noGrp="1"/>
          </p:cNvSpPr>
          <p:nvPr>
            <p:ph type="dt" sz="half" idx="10"/>
          </p:nvPr>
        </p:nvSpPr>
        <p:spPr/>
        <p:txBody>
          <a:bodyPr/>
          <a:lstStyle/>
          <a:p>
            <a:fld id="{E2B0B139-D997-F444-852C-741CE9BFE52C}" type="datetimeFigureOut">
              <a:rPr lang="en-US" smtClean="0"/>
              <a:t>2/18/26</a:t>
            </a:fld>
            <a:endParaRPr lang="en-US"/>
          </a:p>
        </p:txBody>
      </p:sp>
      <p:sp>
        <p:nvSpPr>
          <p:cNvPr id="8" name="Footer Placeholder 7">
            <a:extLst>
              <a:ext uri="{FF2B5EF4-FFF2-40B4-BE49-F238E27FC236}">
                <a16:creationId xmlns:a16="http://schemas.microsoft.com/office/drawing/2014/main" id="{528BF574-24A8-A895-5B41-9B1DA08EE40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675D783-C274-14EF-58DC-20485F2F4A4D}"/>
              </a:ext>
            </a:extLst>
          </p:cNvPr>
          <p:cNvSpPr>
            <a:spLocks noGrp="1"/>
          </p:cNvSpPr>
          <p:nvPr>
            <p:ph type="sldNum" sz="quarter" idx="12"/>
          </p:nvPr>
        </p:nvSpPr>
        <p:spPr/>
        <p:txBody>
          <a:bodyPr/>
          <a:lstStyle/>
          <a:p>
            <a:fld id="{A38E6E70-7DBD-644B-B8D1-368173DCA3F5}" type="slidenum">
              <a:rPr lang="en-US" smtClean="0"/>
              <a:t>‹#›</a:t>
            </a:fld>
            <a:endParaRPr lang="en-US"/>
          </a:p>
        </p:txBody>
      </p:sp>
    </p:spTree>
    <p:extLst>
      <p:ext uri="{BB962C8B-B14F-4D97-AF65-F5344CB8AC3E}">
        <p14:creationId xmlns:p14="http://schemas.microsoft.com/office/powerpoint/2010/main" val="2164573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7F053-E4E7-7C53-FCB5-AF004426324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92558BF-6CF0-BD80-ED21-3691E7BD9C98}"/>
              </a:ext>
            </a:extLst>
          </p:cNvPr>
          <p:cNvSpPr>
            <a:spLocks noGrp="1"/>
          </p:cNvSpPr>
          <p:nvPr>
            <p:ph type="dt" sz="half" idx="10"/>
          </p:nvPr>
        </p:nvSpPr>
        <p:spPr/>
        <p:txBody>
          <a:bodyPr/>
          <a:lstStyle/>
          <a:p>
            <a:fld id="{E2B0B139-D997-F444-852C-741CE9BFE52C}" type="datetimeFigureOut">
              <a:rPr lang="en-US" smtClean="0"/>
              <a:t>2/18/26</a:t>
            </a:fld>
            <a:endParaRPr lang="en-US"/>
          </a:p>
        </p:txBody>
      </p:sp>
      <p:sp>
        <p:nvSpPr>
          <p:cNvPr id="4" name="Footer Placeholder 3">
            <a:extLst>
              <a:ext uri="{FF2B5EF4-FFF2-40B4-BE49-F238E27FC236}">
                <a16:creationId xmlns:a16="http://schemas.microsoft.com/office/drawing/2014/main" id="{605432EC-4B4A-7C28-7CFA-14EDA0D9066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36CAFB1-90DE-C771-8A26-1971D61B8561}"/>
              </a:ext>
            </a:extLst>
          </p:cNvPr>
          <p:cNvSpPr>
            <a:spLocks noGrp="1"/>
          </p:cNvSpPr>
          <p:nvPr>
            <p:ph type="sldNum" sz="quarter" idx="12"/>
          </p:nvPr>
        </p:nvSpPr>
        <p:spPr/>
        <p:txBody>
          <a:bodyPr/>
          <a:lstStyle/>
          <a:p>
            <a:fld id="{A38E6E70-7DBD-644B-B8D1-368173DCA3F5}" type="slidenum">
              <a:rPr lang="en-US" smtClean="0"/>
              <a:t>‹#›</a:t>
            </a:fld>
            <a:endParaRPr lang="en-US"/>
          </a:p>
        </p:txBody>
      </p:sp>
    </p:spTree>
    <p:extLst>
      <p:ext uri="{BB962C8B-B14F-4D97-AF65-F5344CB8AC3E}">
        <p14:creationId xmlns:p14="http://schemas.microsoft.com/office/powerpoint/2010/main" val="41228255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7C751A-ECA0-3CCA-DC18-E8ADBF62FB63}"/>
              </a:ext>
            </a:extLst>
          </p:cNvPr>
          <p:cNvSpPr>
            <a:spLocks noGrp="1"/>
          </p:cNvSpPr>
          <p:nvPr>
            <p:ph type="dt" sz="half" idx="10"/>
          </p:nvPr>
        </p:nvSpPr>
        <p:spPr/>
        <p:txBody>
          <a:bodyPr/>
          <a:lstStyle/>
          <a:p>
            <a:fld id="{E2B0B139-D997-F444-852C-741CE9BFE52C}" type="datetimeFigureOut">
              <a:rPr lang="en-US" smtClean="0"/>
              <a:t>2/18/26</a:t>
            </a:fld>
            <a:endParaRPr lang="en-US"/>
          </a:p>
        </p:txBody>
      </p:sp>
      <p:sp>
        <p:nvSpPr>
          <p:cNvPr id="3" name="Footer Placeholder 2">
            <a:extLst>
              <a:ext uri="{FF2B5EF4-FFF2-40B4-BE49-F238E27FC236}">
                <a16:creationId xmlns:a16="http://schemas.microsoft.com/office/drawing/2014/main" id="{C0257842-4D59-8A07-110C-C7B10948C08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035EEAE-4753-CB46-317E-32A526EF62EB}"/>
              </a:ext>
            </a:extLst>
          </p:cNvPr>
          <p:cNvSpPr>
            <a:spLocks noGrp="1"/>
          </p:cNvSpPr>
          <p:nvPr>
            <p:ph type="sldNum" sz="quarter" idx="12"/>
          </p:nvPr>
        </p:nvSpPr>
        <p:spPr/>
        <p:txBody>
          <a:bodyPr/>
          <a:lstStyle/>
          <a:p>
            <a:fld id="{A38E6E70-7DBD-644B-B8D1-368173DCA3F5}" type="slidenum">
              <a:rPr lang="en-US" smtClean="0"/>
              <a:t>‹#›</a:t>
            </a:fld>
            <a:endParaRPr lang="en-US"/>
          </a:p>
        </p:txBody>
      </p:sp>
    </p:spTree>
    <p:extLst>
      <p:ext uri="{BB962C8B-B14F-4D97-AF65-F5344CB8AC3E}">
        <p14:creationId xmlns:p14="http://schemas.microsoft.com/office/powerpoint/2010/main" val="33692231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1FA19-8813-489B-8E40-15289A4FFB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B27B242-0664-84AA-B673-2BE274E7B9B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FBCB69E-69D7-F853-2137-BC7CE0FD37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B3BFF31-642E-4D7F-A886-DA306805B743}"/>
              </a:ext>
            </a:extLst>
          </p:cNvPr>
          <p:cNvSpPr>
            <a:spLocks noGrp="1"/>
          </p:cNvSpPr>
          <p:nvPr>
            <p:ph type="dt" sz="half" idx="10"/>
          </p:nvPr>
        </p:nvSpPr>
        <p:spPr/>
        <p:txBody>
          <a:bodyPr/>
          <a:lstStyle/>
          <a:p>
            <a:fld id="{E2B0B139-D997-F444-852C-741CE9BFE52C}" type="datetimeFigureOut">
              <a:rPr lang="en-US" smtClean="0"/>
              <a:t>2/18/26</a:t>
            </a:fld>
            <a:endParaRPr lang="en-US"/>
          </a:p>
        </p:txBody>
      </p:sp>
      <p:sp>
        <p:nvSpPr>
          <p:cNvPr id="6" name="Footer Placeholder 5">
            <a:extLst>
              <a:ext uri="{FF2B5EF4-FFF2-40B4-BE49-F238E27FC236}">
                <a16:creationId xmlns:a16="http://schemas.microsoft.com/office/drawing/2014/main" id="{AEF41ED0-BA46-B710-3937-AD2E10F1E46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46D099-B2E5-D9B7-A1BE-91DD4AD6DEB1}"/>
              </a:ext>
            </a:extLst>
          </p:cNvPr>
          <p:cNvSpPr>
            <a:spLocks noGrp="1"/>
          </p:cNvSpPr>
          <p:nvPr>
            <p:ph type="sldNum" sz="quarter" idx="12"/>
          </p:nvPr>
        </p:nvSpPr>
        <p:spPr/>
        <p:txBody>
          <a:bodyPr/>
          <a:lstStyle/>
          <a:p>
            <a:fld id="{A38E6E70-7DBD-644B-B8D1-368173DCA3F5}" type="slidenum">
              <a:rPr lang="en-US" smtClean="0"/>
              <a:t>‹#›</a:t>
            </a:fld>
            <a:endParaRPr lang="en-US"/>
          </a:p>
        </p:txBody>
      </p:sp>
    </p:spTree>
    <p:extLst>
      <p:ext uri="{BB962C8B-B14F-4D97-AF65-F5344CB8AC3E}">
        <p14:creationId xmlns:p14="http://schemas.microsoft.com/office/powerpoint/2010/main" val="13475629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BEFBB-EE73-BF51-A100-D40CBE2500B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BCD3CBA-F768-F40B-75DA-AA626D1591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8B0404A-9761-B9F9-8E10-6FBAB9C551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BBC6877-90A7-AC56-8069-73EAF8483488}"/>
              </a:ext>
            </a:extLst>
          </p:cNvPr>
          <p:cNvSpPr>
            <a:spLocks noGrp="1"/>
          </p:cNvSpPr>
          <p:nvPr>
            <p:ph type="dt" sz="half" idx="10"/>
          </p:nvPr>
        </p:nvSpPr>
        <p:spPr/>
        <p:txBody>
          <a:bodyPr/>
          <a:lstStyle/>
          <a:p>
            <a:fld id="{E2B0B139-D997-F444-852C-741CE9BFE52C}" type="datetimeFigureOut">
              <a:rPr lang="en-US" smtClean="0"/>
              <a:t>2/18/26</a:t>
            </a:fld>
            <a:endParaRPr lang="en-US"/>
          </a:p>
        </p:txBody>
      </p:sp>
      <p:sp>
        <p:nvSpPr>
          <p:cNvPr id="6" name="Footer Placeholder 5">
            <a:extLst>
              <a:ext uri="{FF2B5EF4-FFF2-40B4-BE49-F238E27FC236}">
                <a16:creationId xmlns:a16="http://schemas.microsoft.com/office/drawing/2014/main" id="{3840ED2D-FE37-123D-0FC4-472D9E15F9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C775A86-2070-2FF4-3D00-4D4AD83E650C}"/>
              </a:ext>
            </a:extLst>
          </p:cNvPr>
          <p:cNvSpPr>
            <a:spLocks noGrp="1"/>
          </p:cNvSpPr>
          <p:nvPr>
            <p:ph type="sldNum" sz="quarter" idx="12"/>
          </p:nvPr>
        </p:nvSpPr>
        <p:spPr/>
        <p:txBody>
          <a:bodyPr/>
          <a:lstStyle/>
          <a:p>
            <a:fld id="{A38E6E70-7DBD-644B-B8D1-368173DCA3F5}" type="slidenum">
              <a:rPr lang="en-US" smtClean="0"/>
              <a:t>‹#›</a:t>
            </a:fld>
            <a:endParaRPr lang="en-US"/>
          </a:p>
        </p:txBody>
      </p:sp>
    </p:spTree>
    <p:extLst>
      <p:ext uri="{BB962C8B-B14F-4D97-AF65-F5344CB8AC3E}">
        <p14:creationId xmlns:p14="http://schemas.microsoft.com/office/powerpoint/2010/main" val="32307732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C5B4F-00D8-7C93-66D1-AD8AD86BCAF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F3600B0-9300-8623-D76C-07D14036AAB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F7BA7CE-FBD4-DD38-0183-EEE0FE7ED3EB}"/>
              </a:ext>
            </a:extLst>
          </p:cNvPr>
          <p:cNvSpPr>
            <a:spLocks noGrp="1"/>
          </p:cNvSpPr>
          <p:nvPr>
            <p:ph type="dt" sz="half" idx="10"/>
          </p:nvPr>
        </p:nvSpPr>
        <p:spPr/>
        <p:txBody>
          <a:bodyPr/>
          <a:lstStyle/>
          <a:p>
            <a:fld id="{E2B0B139-D997-F444-852C-741CE9BFE52C}" type="datetimeFigureOut">
              <a:rPr lang="en-US" smtClean="0"/>
              <a:t>2/18/26</a:t>
            </a:fld>
            <a:endParaRPr lang="en-US"/>
          </a:p>
        </p:txBody>
      </p:sp>
      <p:sp>
        <p:nvSpPr>
          <p:cNvPr id="5" name="Footer Placeholder 4">
            <a:extLst>
              <a:ext uri="{FF2B5EF4-FFF2-40B4-BE49-F238E27FC236}">
                <a16:creationId xmlns:a16="http://schemas.microsoft.com/office/drawing/2014/main" id="{BED27420-2702-CBC1-5487-BBC200FC81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A82A1A-6098-2D22-BDC1-B6BA6115EB21}"/>
              </a:ext>
            </a:extLst>
          </p:cNvPr>
          <p:cNvSpPr>
            <a:spLocks noGrp="1"/>
          </p:cNvSpPr>
          <p:nvPr>
            <p:ph type="sldNum" sz="quarter" idx="12"/>
          </p:nvPr>
        </p:nvSpPr>
        <p:spPr/>
        <p:txBody>
          <a:bodyPr/>
          <a:lstStyle/>
          <a:p>
            <a:fld id="{A38E6E70-7DBD-644B-B8D1-368173DCA3F5}" type="slidenum">
              <a:rPr lang="en-US" smtClean="0"/>
              <a:t>‹#›</a:t>
            </a:fld>
            <a:endParaRPr lang="en-US"/>
          </a:p>
        </p:txBody>
      </p:sp>
    </p:spTree>
    <p:extLst>
      <p:ext uri="{BB962C8B-B14F-4D97-AF65-F5344CB8AC3E}">
        <p14:creationId xmlns:p14="http://schemas.microsoft.com/office/powerpoint/2010/main" val="1343534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C3D2F6-A053-4396-4504-DA63ED6F278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C4AF2F1-F0CF-78CD-C996-D0F9F133745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7C9D169-7D63-5460-469D-CE73A5079B35}"/>
              </a:ext>
            </a:extLst>
          </p:cNvPr>
          <p:cNvSpPr>
            <a:spLocks noGrp="1"/>
          </p:cNvSpPr>
          <p:nvPr>
            <p:ph type="dt" sz="half" idx="10"/>
          </p:nvPr>
        </p:nvSpPr>
        <p:spPr/>
        <p:txBody>
          <a:bodyPr/>
          <a:lstStyle/>
          <a:p>
            <a:fld id="{E2B0B139-D997-F444-852C-741CE9BFE52C}" type="datetimeFigureOut">
              <a:rPr lang="en-US" smtClean="0"/>
              <a:t>2/18/26</a:t>
            </a:fld>
            <a:endParaRPr lang="en-US"/>
          </a:p>
        </p:txBody>
      </p:sp>
      <p:sp>
        <p:nvSpPr>
          <p:cNvPr id="5" name="Footer Placeholder 4">
            <a:extLst>
              <a:ext uri="{FF2B5EF4-FFF2-40B4-BE49-F238E27FC236}">
                <a16:creationId xmlns:a16="http://schemas.microsoft.com/office/drawing/2014/main" id="{9D1D4E65-EBA0-C89A-C016-7F6F7055B2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273BC0-5E56-7198-52AF-F149E50FD6BF}"/>
              </a:ext>
            </a:extLst>
          </p:cNvPr>
          <p:cNvSpPr>
            <a:spLocks noGrp="1"/>
          </p:cNvSpPr>
          <p:nvPr>
            <p:ph type="sldNum" sz="quarter" idx="12"/>
          </p:nvPr>
        </p:nvSpPr>
        <p:spPr/>
        <p:txBody>
          <a:bodyPr/>
          <a:lstStyle/>
          <a:p>
            <a:fld id="{A38E6E70-7DBD-644B-B8D1-368173DCA3F5}" type="slidenum">
              <a:rPr lang="en-US" smtClean="0"/>
              <a:t>‹#›</a:t>
            </a:fld>
            <a:endParaRPr lang="en-US"/>
          </a:p>
        </p:txBody>
      </p:sp>
    </p:spTree>
    <p:extLst>
      <p:ext uri="{BB962C8B-B14F-4D97-AF65-F5344CB8AC3E}">
        <p14:creationId xmlns:p14="http://schemas.microsoft.com/office/powerpoint/2010/main" val="1668496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830130999"/>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188" indent="0" algn="ctr">
              <a:buNone/>
              <a:defRPr sz="2000"/>
            </a:lvl2pPr>
            <a:lvl3pPr marL="914377" indent="0" algn="ctr">
              <a:buNone/>
              <a:defRPr sz="1800"/>
            </a:lvl3pPr>
            <a:lvl4pPr marL="1371565" indent="0" algn="ctr">
              <a:buNone/>
              <a:defRPr sz="1600"/>
            </a:lvl4pPr>
            <a:lvl5pPr marL="1828754" indent="0" algn="ctr">
              <a:buNone/>
              <a:defRPr sz="1600"/>
            </a:lvl5pPr>
            <a:lvl6pPr marL="2285942" indent="0" algn="ctr">
              <a:buNone/>
              <a:defRPr sz="1600"/>
            </a:lvl6pPr>
            <a:lvl7pPr marL="2743131" indent="0" algn="ctr">
              <a:buNone/>
              <a:defRPr sz="1600"/>
            </a:lvl7pPr>
            <a:lvl8pPr marL="3200319" indent="0" algn="ctr">
              <a:buNone/>
              <a:defRPr sz="1600"/>
            </a:lvl8pPr>
            <a:lvl9pPr marL="3657507"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2/18/26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7103788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2/18/26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5710684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1" y="4589464"/>
            <a:ext cx="10515600" cy="1500187"/>
          </a:xfrm>
        </p:spPr>
        <p:txBody>
          <a:bodyPr/>
          <a:lstStyle>
            <a:lvl1pPr marL="0" indent="0">
              <a:buNone/>
              <a:defRPr sz="2400">
                <a:solidFill>
                  <a:schemeClr val="tx1"/>
                </a:solidFill>
              </a:defRPr>
            </a:lvl1pPr>
            <a:lvl2pPr marL="457188" indent="0">
              <a:buNone/>
              <a:defRPr sz="2000">
                <a:solidFill>
                  <a:schemeClr val="tx1">
                    <a:tint val="75000"/>
                  </a:schemeClr>
                </a:solidFill>
              </a:defRPr>
            </a:lvl2pPr>
            <a:lvl3pPr marL="914377" indent="0">
              <a:buNone/>
              <a:defRPr sz="1800">
                <a:solidFill>
                  <a:schemeClr val="tx1">
                    <a:tint val="75000"/>
                  </a:schemeClr>
                </a:solidFill>
              </a:defRPr>
            </a:lvl3pPr>
            <a:lvl4pPr marL="1371565" indent="0">
              <a:buNone/>
              <a:defRPr sz="1600">
                <a:solidFill>
                  <a:schemeClr val="tx1">
                    <a:tint val="75000"/>
                  </a:schemeClr>
                </a:solidFill>
              </a:defRPr>
            </a:lvl4pPr>
            <a:lvl5pPr marL="1828754" indent="0">
              <a:buNone/>
              <a:defRPr sz="1600">
                <a:solidFill>
                  <a:schemeClr val="tx1">
                    <a:tint val="75000"/>
                  </a:schemeClr>
                </a:solidFill>
              </a:defRPr>
            </a:lvl5pPr>
            <a:lvl6pPr marL="2285942" indent="0">
              <a:buNone/>
              <a:defRPr sz="1600">
                <a:solidFill>
                  <a:schemeClr val="tx1">
                    <a:tint val="75000"/>
                  </a:schemeClr>
                </a:solidFill>
              </a:defRPr>
            </a:lvl6pPr>
            <a:lvl7pPr marL="2743131" indent="0">
              <a:buNone/>
              <a:defRPr sz="1600">
                <a:solidFill>
                  <a:schemeClr val="tx1">
                    <a:tint val="75000"/>
                  </a:schemeClr>
                </a:solidFill>
              </a:defRPr>
            </a:lvl7pPr>
            <a:lvl8pPr marL="3200319" indent="0">
              <a:buNone/>
              <a:defRPr sz="1600">
                <a:solidFill>
                  <a:schemeClr val="tx1">
                    <a:tint val="75000"/>
                  </a:schemeClr>
                </a:solidFill>
              </a:defRPr>
            </a:lvl8pPr>
            <a:lvl9pPr marL="3657507"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2/18/26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374400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2/18/26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6100842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188" indent="0">
              <a:buNone/>
              <a:defRPr sz="2000" b="1"/>
            </a:lvl2pPr>
            <a:lvl3pPr marL="914377" indent="0">
              <a:buNone/>
              <a:defRPr sz="1800" b="1"/>
            </a:lvl3pPr>
            <a:lvl4pPr marL="1371565" indent="0">
              <a:buNone/>
              <a:defRPr sz="1600" b="1"/>
            </a:lvl4pPr>
            <a:lvl5pPr marL="1828754" indent="0">
              <a:buNone/>
              <a:defRPr sz="1600" b="1"/>
            </a:lvl5pPr>
            <a:lvl6pPr marL="2285942" indent="0">
              <a:buNone/>
              <a:defRPr sz="1600" b="1"/>
            </a:lvl6pPr>
            <a:lvl7pPr marL="2743131" indent="0">
              <a:buNone/>
              <a:defRPr sz="1600" b="1"/>
            </a:lvl7pPr>
            <a:lvl8pPr marL="3200319" indent="0">
              <a:buNone/>
              <a:defRPr sz="1600" b="1"/>
            </a:lvl8pPr>
            <a:lvl9pPr marL="3657507"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188" indent="0">
              <a:buNone/>
              <a:defRPr sz="2000" b="1"/>
            </a:lvl2pPr>
            <a:lvl3pPr marL="914377" indent="0">
              <a:buNone/>
              <a:defRPr sz="1800" b="1"/>
            </a:lvl3pPr>
            <a:lvl4pPr marL="1371565" indent="0">
              <a:buNone/>
              <a:defRPr sz="1600" b="1"/>
            </a:lvl4pPr>
            <a:lvl5pPr marL="1828754" indent="0">
              <a:buNone/>
              <a:defRPr sz="1600" b="1"/>
            </a:lvl5pPr>
            <a:lvl6pPr marL="2285942" indent="0">
              <a:buNone/>
              <a:defRPr sz="1600" b="1"/>
            </a:lvl6pPr>
            <a:lvl7pPr marL="2743131" indent="0">
              <a:buNone/>
              <a:defRPr sz="1600" b="1"/>
            </a:lvl7pPr>
            <a:lvl8pPr marL="3200319" indent="0">
              <a:buNone/>
              <a:defRPr sz="1600" b="1"/>
            </a:lvl8pPr>
            <a:lvl9pPr marL="3657507"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2/18/26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530553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2/18/26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9126839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2/18/26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056912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188" indent="0">
              <a:buNone/>
              <a:defRPr sz="1400"/>
            </a:lvl2pPr>
            <a:lvl3pPr marL="914377" indent="0">
              <a:buNone/>
              <a:defRPr sz="1200"/>
            </a:lvl3pPr>
            <a:lvl4pPr marL="1371565" indent="0">
              <a:buNone/>
              <a:defRPr sz="1000"/>
            </a:lvl4pPr>
            <a:lvl5pPr marL="1828754" indent="0">
              <a:buNone/>
              <a:defRPr sz="1000"/>
            </a:lvl5pPr>
            <a:lvl6pPr marL="2285942" indent="0">
              <a:buNone/>
              <a:defRPr sz="1000"/>
            </a:lvl6pPr>
            <a:lvl7pPr marL="2743131" indent="0">
              <a:buNone/>
              <a:defRPr sz="1000"/>
            </a:lvl7pPr>
            <a:lvl8pPr marL="3200319" indent="0">
              <a:buNone/>
              <a:defRPr sz="1000"/>
            </a:lvl8pPr>
            <a:lvl9pPr marL="3657507"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2/18/26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465574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6"/>
            <a:ext cx="6172200" cy="4873625"/>
          </a:xfrm>
        </p:spPr>
        <p:txBody>
          <a:bodyPr anchor="t"/>
          <a:lstStyle>
            <a:lvl1pPr marL="0" indent="0">
              <a:buNone/>
              <a:defRPr sz="3200"/>
            </a:lvl1pPr>
            <a:lvl2pPr marL="457188" indent="0">
              <a:buNone/>
              <a:defRPr sz="2800"/>
            </a:lvl2pPr>
            <a:lvl3pPr marL="914377" indent="0">
              <a:buNone/>
              <a:defRPr sz="2400"/>
            </a:lvl3pPr>
            <a:lvl4pPr marL="1371565" indent="0">
              <a:buNone/>
              <a:defRPr sz="2000"/>
            </a:lvl4pPr>
            <a:lvl5pPr marL="1828754" indent="0">
              <a:buNone/>
              <a:defRPr sz="2000"/>
            </a:lvl5pPr>
            <a:lvl6pPr marL="2285942" indent="0">
              <a:buNone/>
              <a:defRPr sz="2000"/>
            </a:lvl6pPr>
            <a:lvl7pPr marL="2743131" indent="0">
              <a:buNone/>
              <a:defRPr sz="2000"/>
            </a:lvl7pPr>
            <a:lvl8pPr marL="3200319" indent="0">
              <a:buNone/>
              <a:defRPr sz="2000"/>
            </a:lvl8pPr>
            <a:lvl9pPr marL="3657507"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188" indent="0">
              <a:buNone/>
              <a:defRPr sz="1400"/>
            </a:lvl2pPr>
            <a:lvl3pPr marL="914377" indent="0">
              <a:buNone/>
              <a:defRPr sz="1200"/>
            </a:lvl3pPr>
            <a:lvl4pPr marL="1371565" indent="0">
              <a:buNone/>
              <a:defRPr sz="1000"/>
            </a:lvl4pPr>
            <a:lvl5pPr marL="1828754" indent="0">
              <a:buNone/>
              <a:defRPr sz="1000"/>
            </a:lvl5pPr>
            <a:lvl6pPr marL="2285942" indent="0">
              <a:buNone/>
              <a:defRPr sz="1000"/>
            </a:lvl6pPr>
            <a:lvl7pPr marL="2743131" indent="0">
              <a:buNone/>
              <a:defRPr sz="1000"/>
            </a:lvl7pPr>
            <a:lvl8pPr marL="3200319" indent="0">
              <a:buNone/>
              <a:defRPr sz="1000"/>
            </a:lvl8pPr>
            <a:lvl9pPr marL="3657507"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2/18/26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728494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2/18/26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024378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2/18/26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81906688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DES Content - SingleContentAqua">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270788" y="254698"/>
            <a:ext cx="11705040" cy="487431"/>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p:nvPr userDrawn="1"/>
        </p:nvCxnSpPr>
        <p:spPr>
          <a:xfrm>
            <a:off x="270788" y="795139"/>
            <a:ext cx="11705040" cy="0"/>
          </a:xfrm>
          <a:prstGeom prst="line">
            <a:avLst/>
          </a:prstGeom>
          <a:ln w="76200">
            <a:solidFill>
              <a:srgbClr val="3CDBC0"/>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310550" y="1037121"/>
            <a:ext cx="11705039" cy="380862"/>
          </a:xfrm>
        </p:spPr>
        <p:txBody>
          <a:bodyPr>
            <a:normAutofit/>
          </a:bodyPr>
          <a:lstStyle>
            <a:lvl1pPr marL="0" indent="0">
              <a:buFont typeface="Arial" panose="020B0604020202020204" pitchFamily="34" charset="0"/>
              <a:buNone/>
              <a:defRPr sz="641" b="1">
                <a:solidFill>
                  <a:srgbClr val="3CDBC0"/>
                </a:solidFill>
              </a:defRPr>
            </a:lvl1pPr>
            <a:lvl2pPr marL="146626" indent="0">
              <a:buNone/>
              <a:defRPr/>
            </a:lvl2pPr>
          </a:lstStyle>
          <a:p>
            <a:pPr lvl="0"/>
            <a:r>
              <a:rPr lang="en-US" dirty="0"/>
              <a:t>Sub-title text on the slide needs to be Font Arial Bold size 20pts</a:t>
            </a:r>
          </a:p>
        </p:txBody>
      </p:sp>
      <p:sp>
        <p:nvSpPr>
          <p:cNvPr id="3" name="Content Placeholder 2">
            <a:extLst>
              <a:ext uri="{FF2B5EF4-FFF2-40B4-BE49-F238E27FC236}">
                <a16:creationId xmlns:a16="http://schemas.microsoft.com/office/drawing/2014/main" id="{6B760F82-0C12-4756-4BCE-07AD7D702214}"/>
              </a:ext>
            </a:extLst>
          </p:cNvPr>
          <p:cNvSpPr>
            <a:spLocks noGrp="1"/>
          </p:cNvSpPr>
          <p:nvPr>
            <p:ph sz="half" idx="1" hasCustomPrompt="1"/>
          </p:nvPr>
        </p:nvSpPr>
        <p:spPr>
          <a:xfrm>
            <a:off x="310550" y="1843295"/>
            <a:ext cx="11705039" cy="4351338"/>
          </a:xfrm>
        </p:spPr>
        <p:txBody>
          <a:bodyPr>
            <a:normAutofit/>
          </a:bodyPr>
          <a:lstStyle>
            <a:lvl1pPr marL="0" indent="0">
              <a:lnSpc>
                <a:spcPct val="100000"/>
              </a:lnSpc>
              <a:buFont typeface="Arial" panose="020B0604020202020204" pitchFamily="34" charset="0"/>
              <a:buNone/>
              <a:defRPr sz="577" b="0"/>
            </a:lvl1pPr>
            <a:lvl2pPr marL="146626" indent="0">
              <a:buNone/>
              <a:defRPr/>
            </a:lvl2pPr>
          </a:lstStyle>
          <a:p>
            <a:pPr lvl="0"/>
            <a:r>
              <a:rPr lang="en-US" dirty="0"/>
              <a:t>Body text on the slide needs to be Font Arial size 18pts</a:t>
            </a:r>
          </a:p>
        </p:txBody>
      </p:sp>
      <p:pic>
        <p:nvPicPr>
          <p:cNvPr id="9" name="Picture 8">
            <a:extLst>
              <a:ext uri="{FF2B5EF4-FFF2-40B4-BE49-F238E27FC236}">
                <a16:creationId xmlns:a16="http://schemas.microsoft.com/office/drawing/2014/main" id="{9A1A7463-8805-C7CF-F69C-D371503FADA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1287478" y="6367542"/>
            <a:ext cx="722655" cy="280347"/>
          </a:xfrm>
          <a:prstGeom prst="rect">
            <a:avLst/>
          </a:prstGeom>
        </p:spPr>
      </p:pic>
    </p:spTree>
    <p:extLst>
      <p:ext uri="{BB962C8B-B14F-4D97-AF65-F5344CB8AC3E}">
        <p14:creationId xmlns:p14="http://schemas.microsoft.com/office/powerpoint/2010/main" val="281341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DES Content - DoubleContentAqua">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270788" y="254698"/>
            <a:ext cx="11705040" cy="487431"/>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p:nvPr userDrawn="1"/>
        </p:nvCxnSpPr>
        <p:spPr>
          <a:xfrm>
            <a:off x="270788" y="795139"/>
            <a:ext cx="11705040" cy="0"/>
          </a:xfrm>
          <a:prstGeom prst="line">
            <a:avLst/>
          </a:prstGeom>
          <a:ln w="76200">
            <a:solidFill>
              <a:srgbClr val="3CDBC0"/>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310549" y="1037121"/>
            <a:ext cx="11665285" cy="380862"/>
          </a:xfrm>
          <a:ln>
            <a:noFill/>
          </a:ln>
        </p:spPr>
        <p:txBody>
          <a:bodyPr>
            <a:normAutofit/>
          </a:bodyPr>
          <a:lstStyle>
            <a:lvl1pPr marL="0" indent="0">
              <a:buFont typeface="Arial" panose="020B0604020202020204" pitchFamily="34" charset="0"/>
              <a:buNone/>
              <a:defRPr sz="641" b="1">
                <a:solidFill>
                  <a:srgbClr val="3CDBC0"/>
                </a:solidFill>
              </a:defRPr>
            </a:lvl1pPr>
            <a:lvl2pPr marL="146626" indent="0">
              <a:buNone/>
              <a:defRPr/>
            </a:lvl2pPr>
          </a:lstStyle>
          <a:p>
            <a:pPr lvl="0"/>
            <a:r>
              <a:rPr lang="en-US" dirty="0"/>
              <a:t>Sub-title text on the slide needs to be Font Arial Bold size 20pts</a:t>
            </a:r>
          </a:p>
        </p:txBody>
      </p:sp>
      <p:sp>
        <p:nvSpPr>
          <p:cNvPr id="3" name="Content Placeholder 2">
            <a:extLst>
              <a:ext uri="{FF2B5EF4-FFF2-40B4-BE49-F238E27FC236}">
                <a16:creationId xmlns:a16="http://schemas.microsoft.com/office/drawing/2014/main" id="{6B760F82-0C12-4756-4BCE-07AD7D702214}"/>
              </a:ext>
            </a:extLst>
          </p:cNvPr>
          <p:cNvSpPr>
            <a:spLocks noGrp="1"/>
          </p:cNvSpPr>
          <p:nvPr>
            <p:ph sz="half" idx="1" hasCustomPrompt="1"/>
          </p:nvPr>
        </p:nvSpPr>
        <p:spPr>
          <a:xfrm>
            <a:off x="310543" y="1843295"/>
            <a:ext cx="5400000" cy="4351338"/>
          </a:xfrm>
        </p:spPr>
        <p:txBody>
          <a:bodyPr>
            <a:normAutofit/>
          </a:bodyPr>
          <a:lstStyle>
            <a:lvl1pPr marL="0" indent="0">
              <a:lnSpc>
                <a:spcPct val="100000"/>
              </a:lnSpc>
              <a:buFont typeface="Arial" panose="020B0604020202020204" pitchFamily="34" charset="0"/>
              <a:buNone/>
              <a:defRPr sz="513" b="0"/>
            </a:lvl1pPr>
            <a:lvl2pPr marL="146626" indent="0">
              <a:buNone/>
              <a:defRPr/>
            </a:lvl2pPr>
          </a:lstStyle>
          <a:p>
            <a:pPr lvl="0"/>
            <a:r>
              <a:rPr lang="en-US" dirty="0"/>
              <a:t>Body text on the slide needs minimum Font Arial 16pts. Images can be place either on the left or the right</a:t>
            </a:r>
          </a:p>
        </p:txBody>
      </p:sp>
      <p:sp>
        <p:nvSpPr>
          <p:cNvPr id="4" name="Content Placeholder 2">
            <a:extLst>
              <a:ext uri="{FF2B5EF4-FFF2-40B4-BE49-F238E27FC236}">
                <a16:creationId xmlns:a16="http://schemas.microsoft.com/office/drawing/2014/main" id="{E1613EBC-4576-3837-C88F-EC5FE061F8A9}"/>
              </a:ext>
            </a:extLst>
          </p:cNvPr>
          <p:cNvSpPr>
            <a:spLocks noGrp="1"/>
          </p:cNvSpPr>
          <p:nvPr>
            <p:ph sz="half" idx="13" hasCustomPrompt="1"/>
          </p:nvPr>
        </p:nvSpPr>
        <p:spPr>
          <a:xfrm>
            <a:off x="6575828" y="1843295"/>
            <a:ext cx="5400000" cy="4351338"/>
          </a:xfrm>
        </p:spPr>
        <p:txBody>
          <a:bodyPr>
            <a:normAutofit/>
          </a:bodyPr>
          <a:lstStyle>
            <a:lvl1pPr marL="0" indent="0">
              <a:lnSpc>
                <a:spcPct val="100000"/>
              </a:lnSpc>
              <a:buFont typeface="Arial" panose="020B0604020202020204" pitchFamily="34" charset="0"/>
              <a:buNone/>
              <a:defRPr sz="513" b="0"/>
            </a:lvl1pPr>
            <a:lvl2pPr marL="146626" indent="0">
              <a:buNone/>
              <a:defRPr/>
            </a:lvl2pPr>
          </a:lstStyle>
          <a:p>
            <a:pPr lvl="0"/>
            <a:r>
              <a:rPr lang="en-GB" dirty="0"/>
              <a:t>Body text on the slide needs minimum Font Arial 16pts. Images can be place either on the left or the right</a:t>
            </a:r>
          </a:p>
        </p:txBody>
      </p:sp>
      <p:pic>
        <p:nvPicPr>
          <p:cNvPr id="6" name="Picture 5">
            <a:extLst>
              <a:ext uri="{FF2B5EF4-FFF2-40B4-BE49-F238E27FC236}">
                <a16:creationId xmlns:a16="http://schemas.microsoft.com/office/drawing/2014/main" id="{564B3F5F-5A54-0236-74AA-F4A97DD80A2D}"/>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1287478" y="6367542"/>
            <a:ext cx="722655" cy="280347"/>
          </a:xfrm>
          <a:prstGeom prst="rect">
            <a:avLst/>
          </a:prstGeom>
        </p:spPr>
      </p:pic>
    </p:spTree>
    <p:extLst>
      <p:ext uri="{BB962C8B-B14F-4D97-AF65-F5344CB8AC3E}">
        <p14:creationId xmlns:p14="http://schemas.microsoft.com/office/powerpoint/2010/main" val="30599356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DES Content - FullBleedImageAqua">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270789" y="254698"/>
            <a:ext cx="5825212" cy="487431"/>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a:cxnSpLocks/>
          </p:cNvCxnSpPr>
          <p:nvPr userDrawn="1"/>
        </p:nvCxnSpPr>
        <p:spPr>
          <a:xfrm>
            <a:off x="270789" y="795139"/>
            <a:ext cx="5776811" cy="0"/>
          </a:xfrm>
          <a:prstGeom prst="line">
            <a:avLst/>
          </a:prstGeom>
          <a:ln w="76200">
            <a:solidFill>
              <a:srgbClr val="3CDBC0"/>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310550" y="1037121"/>
            <a:ext cx="5785457" cy="380862"/>
          </a:xfrm>
        </p:spPr>
        <p:txBody>
          <a:bodyPr>
            <a:normAutofit/>
          </a:bodyPr>
          <a:lstStyle>
            <a:lvl1pPr marL="0" indent="0">
              <a:buFont typeface="Arial" panose="020B0604020202020204" pitchFamily="34" charset="0"/>
              <a:buNone/>
              <a:defRPr sz="641" b="1">
                <a:solidFill>
                  <a:srgbClr val="3CDBC0"/>
                </a:solidFill>
              </a:defRPr>
            </a:lvl1pPr>
            <a:lvl2pPr marL="146626" indent="0">
              <a:buNone/>
              <a:defRPr/>
            </a:lvl2pPr>
          </a:lstStyle>
          <a:p>
            <a:pPr lvl="0"/>
            <a:r>
              <a:rPr lang="en-US" dirty="0"/>
              <a:t>Sub-title text Font Arial Bold size 20pts</a:t>
            </a:r>
          </a:p>
        </p:txBody>
      </p:sp>
      <p:sp>
        <p:nvSpPr>
          <p:cNvPr id="3" name="Content Placeholder 2">
            <a:extLst>
              <a:ext uri="{FF2B5EF4-FFF2-40B4-BE49-F238E27FC236}">
                <a16:creationId xmlns:a16="http://schemas.microsoft.com/office/drawing/2014/main" id="{6B760F82-0C12-4756-4BCE-07AD7D702214}"/>
              </a:ext>
            </a:extLst>
          </p:cNvPr>
          <p:cNvSpPr>
            <a:spLocks noGrp="1"/>
          </p:cNvSpPr>
          <p:nvPr>
            <p:ph sz="half" idx="1" hasCustomPrompt="1"/>
          </p:nvPr>
        </p:nvSpPr>
        <p:spPr>
          <a:xfrm>
            <a:off x="310550" y="1843295"/>
            <a:ext cx="5785457" cy="4351338"/>
          </a:xfrm>
        </p:spPr>
        <p:txBody>
          <a:bodyPr>
            <a:normAutofit/>
          </a:bodyPr>
          <a:lstStyle>
            <a:lvl1pPr marL="0" indent="0">
              <a:lnSpc>
                <a:spcPct val="100000"/>
              </a:lnSpc>
              <a:buFont typeface="Arial" panose="020B0604020202020204" pitchFamily="34" charset="0"/>
              <a:buNone/>
              <a:defRPr sz="513" b="0"/>
            </a:lvl1pPr>
            <a:lvl2pPr marL="146626" indent="0">
              <a:buNone/>
              <a:defRPr/>
            </a:lvl2pPr>
          </a:lstStyle>
          <a:p>
            <a:pPr lvl="0"/>
            <a:r>
              <a:rPr lang="en-US" dirty="0"/>
              <a:t>Body text Font Arial minimum size 16pts</a:t>
            </a:r>
          </a:p>
        </p:txBody>
      </p:sp>
      <p:sp>
        <p:nvSpPr>
          <p:cNvPr id="5" name="Content Placeholder 2">
            <a:extLst>
              <a:ext uri="{FF2B5EF4-FFF2-40B4-BE49-F238E27FC236}">
                <a16:creationId xmlns:a16="http://schemas.microsoft.com/office/drawing/2014/main" id="{42C28B79-3E61-70CB-3CF9-5AB6D742F7CC}"/>
              </a:ext>
            </a:extLst>
          </p:cNvPr>
          <p:cNvSpPr>
            <a:spLocks noGrp="1"/>
          </p:cNvSpPr>
          <p:nvPr>
            <p:ph sz="half" idx="13" hasCustomPrompt="1"/>
          </p:nvPr>
        </p:nvSpPr>
        <p:spPr>
          <a:xfrm>
            <a:off x="6399354" y="0"/>
            <a:ext cx="5785457" cy="6858001"/>
          </a:xfrm>
        </p:spPr>
        <p:txBody>
          <a:bodyPr anchor="ctr">
            <a:normAutofit/>
          </a:bodyPr>
          <a:lstStyle>
            <a:lvl1pPr marL="0" indent="0">
              <a:lnSpc>
                <a:spcPct val="100000"/>
              </a:lnSpc>
              <a:buFont typeface="Arial" panose="020B0604020202020204" pitchFamily="34" charset="0"/>
              <a:buNone/>
              <a:defRPr sz="513" b="0"/>
            </a:lvl1pPr>
            <a:lvl2pPr marL="146626" indent="0">
              <a:buNone/>
              <a:defRPr/>
            </a:lvl2pPr>
          </a:lstStyle>
          <a:p>
            <a:pPr lvl="0"/>
            <a:r>
              <a:rPr lang="en-US" dirty="0"/>
              <a:t>Full bleed image here.</a:t>
            </a:r>
          </a:p>
        </p:txBody>
      </p:sp>
      <p:pic>
        <p:nvPicPr>
          <p:cNvPr id="9" name="Picture 8">
            <a:extLst>
              <a:ext uri="{FF2B5EF4-FFF2-40B4-BE49-F238E27FC236}">
                <a16:creationId xmlns:a16="http://schemas.microsoft.com/office/drawing/2014/main" id="{9A1A7463-8805-C7CF-F69C-D371503FADA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314594" y="6367542"/>
            <a:ext cx="722655" cy="280347"/>
          </a:xfrm>
          <a:prstGeom prst="rect">
            <a:avLst/>
          </a:prstGeom>
        </p:spPr>
      </p:pic>
    </p:spTree>
    <p:extLst>
      <p:ext uri="{BB962C8B-B14F-4D97-AF65-F5344CB8AC3E}">
        <p14:creationId xmlns:p14="http://schemas.microsoft.com/office/powerpoint/2010/main" val="39892371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SingleContentTropical">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270788" y="254698"/>
            <a:ext cx="11705040" cy="487431"/>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p:nvPr userDrawn="1"/>
        </p:nvCxnSpPr>
        <p:spPr>
          <a:xfrm>
            <a:off x="270788" y="795139"/>
            <a:ext cx="11705040" cy="0"/>
          </a:xfrm>
          <a:prstGeom prst="line">
            <a:avLst/>
          </a:prstGeom>
          <a:ln w="76200">
            <a:solidFill>
              <a:srgbClr val="F39200"/>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310550" y="1037121"/>
            <a:ext cx="11705039" cy="380862"/>
          </a:xfrm>
        </p:spPr>
        <p:txBody>
          <a:bodyPr>
            <a:normAutofit/>
          </a:bodyPr>
          <a:lstStyle>
            <a:lvl1pPr marL="0" indent="0">
              <a:buFont typeface="Arial" panose="020B0604020202020204" pitchFamily="34" charset="0"/>
              <a:buNone/>
              <a:defRPr sz="641" b="1">
                <a:solidFill>
                  <a:srgbClr val="F39200"/>
                </a:solidFill>
              </a:defRPr>
            </a:lvl1pPr>
            <a:lvl2pPr marL="146626" indent="0">
              <a:buNone/>
              <a:defRPr/>
            </a:lvl2pPr>
          </a:lstStyle>
          <a:p>
            <a:pPr lvl="0"/>
            <a:r>
              <a:rPr lang="en-US" dirty="0"/>
              <a:t>Sub-title text on the slide needs to be Font Arial Bold size 20pts</a:t>
            </a:r>
          </a:p>
        </p:txBody>
      </p:sp>
      <p:sp>
        <p:nvSpPr>
          <p:cNvPr id="3" name="Content Placeholder 2">
            <a:extLst>
              <a:ext uri="{FF2B5EF4-FFF2-40B4-BE49-F238E27FC236}">
                <a16:creationId xmlns:a16="http://schemas.microsoft.com/office/drawing/2014/main" id="{6B760F82-0C12-4756-4BCE-07AD7D702214}"/>
              </a:ext>
            </a:extLst>
          </p:cNvPr>
          <p:cNvSpPr>
            <a:spLocks noGrp="1"/>
          </p:cNvSpPr>
          <p:nvPr>
            <p:ph sz="half" idx="1" hasCustomPrompt="1"/>
          </p:nvPr>
        </p:nvSpPr>
        <p:spPr>
          <a:xfrm>
            <a:off x="310550" y="1843295"/>
            <a:ext cx="11705039" cy="4351338"/>
          </a:xfrm>
        </p:spPr>
        <p:txBody>
          <a:bodyPr>
            <a:normAutofit/>
          </a:bodyPr>
          <a:lstStyle>
            <a:lvl1pPr marL="0" indent="0">
              <a:lnSpc>
                <a:spcPct val="100000"/>
              </a:lnSpc>
              <a:buFont typeface="Arial" panose="020B0604020202020204" pitchFamily="34" charset="0"/>
              <a:buNone/>
              <a:defRPr sz="577" b="0"/>
            </a:lvl1pPr>
            <a:lvl2pPr marL="146626" indent="0">
              <a:buNone/>
              <a:defRPr/>
            </a:lvl2pPr>
          </a:lstStyle>
          <a:p>
            <a:pPr lvl="0"/>
            <a:r>
              <a:rPr lang="en-US" dirty="0"/>
              <a:t>Body text on the slide needs to be Font Arial size 18pts</a:t>
            </a:r>
          </a:p>
        </p:txBody>
      </p:sp>
      <p:pic>
        <p:nvPicPr>
          <p:cNvPr id="7" name="Picture 6">
            <a:extLst>
              <a:ext uri="{FF2B5EF4-FFF2-40B4-BE49-F238E27FC236}">
                <a16:creationId xmlns:a16="http://schemas.microsoft.com/office/drawing/2014/main" id="{42501D56-D54A-9C82-534D-DB9F2BE4E82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1287478" y="6367542"/>
            <a:ext cx="722655" cy="280347"/>
          </a:xfrm>
          <a:prstGeom prst="rect">
            <a:avLst/>
          </a:prstGeom>
        </p:spPr>
      </p:pic>
    </p:spTree>
    <p:extLst>
      <p:ext uri="{BB962C8B-B14F-4D97-AF65-F5344CB8AC3E}">
        <p14:creationId xmlns:p14="http://schemas.microsoft.com/office/powerpoint/2010/main" val="383083315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DoubleContentTropical">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270788" y="254698"/>
            <a:ext cx="11705040" cy="487431"/>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p:nvPr userDrawn="1"/>
        </p:nvCxnSpPr>
        <p:spPr>
          <a:xfrm>
            <a:off x="270788" y="795139"/>
            <a:ext cx="11705040" cy="0"/>
          </a:xfrm>
          <a:prstGeom prst="line">
            <a:avLst/>
          </a:prstGeom>
          <a:ln w="76200">
            <a:solidFill>
              <a:srgbClr val="F39200"/>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310550" y="1037121"/>
            <a:ext cx="11705039" cy="380862"/>
          </a:xfrm>
        </p:spPr>
        <p:txBody>
          <a:bodyPr>
            <a:normAutofit/>
          </a:bodyPr>
          <a:lstStyle>
            <a:lvl1pPr marL="0" indent="0">
              <a:buFont typeface="Arial" panose="020B0604020202020204" pitchFamily="34" charset="0"/>
              <a:buNone/>
              <a:defRPr sz="641" b="1">
                <a:solidFill>
                  <a:srgbClr val="F39200"/>
                </a:solidFill>
              </a:defRPr>
            </a:lvl1pPr>
            <a:lvl2pPr marL="146626" indent="0">
              <a:buNone/>
              <a:defRPr/>
            </a:lvl2pPr>
          </a:lstStyle>
          <a:p>
            <a:pPr lvl="0"/>
            <a:r>
              <a:rPr lang="en-US" dirty="0"/>
              <a:t>Sub-title text on the slide needs to be Font Arial Bold size 20pts</a:t>
            </a:r>
          </a:p>
        </p:txBody>
      </p:sp>
      <p:sp>
        <p:nvSpPr>
          <p:cNvPr id="4" name="Content Placeholder 2">
            <a:extLst>
              <a:ext uri="{FF2B5EF4-FFF2-40B4-BE49-F238E27FC236}">
                <a16:creationId xmlns:a16="http://schemas.microsoft.com/office/drawing/2014/main" id="{0DF105A7-ABA4-1752-254F-46E3C014C0D8}"/>
              </a:ext>
            </a:extLst>
          </p:cNvPr>
          <p:cNvSpPr>
            <a:spLocks noGrp="1"/>
          </p:cNvSpPr>
          <p:nvPr>
            <p:ph sz="half" idx="1" hasCustomPrompt="1"/>
          </p:nvPr>
        </p:nvSpPr>
        <p:spPr>
          <a:xfrm>
            <a:off x="310543" y="1843295"/>
            <a:ext cx="5400000" cy="4351338"/>
          </a:xfrm>
        </p:spPr>
        <p:txBody>
          <a:bodyPr>
            <a:normAutofit/>
          </a:bodyPr>
          <a:lstStyle>
            <a:lvl1pPr marL="0" indent="0">
              <a:lnSpc>
                <a:spcPct val="100000"/>
              </a:lnSpc>
              <a:buFont typeface="Arial" panose="020B0604020202020204" pitchFamily="34" charset="0"/>
              <a:buNone/>
              <a:defRPr sz="513" b="0"/>
            </a:lvl1pPr>
            <a:lvl2pPr marL="146626" indent="0">
              <a:buNone/>
              <a:defRPr/>
            </a:lvl2pPr>
          </a:lstStyle>
          <a:p>
            <a:pPr lvl="0"/>
            <a:r>
              <a:rPr lang="en-GB" dirty="0"/>
              <a:t>Body text on the slide needs minimum Font Arial 16pts</a:t>
            </a:r>
          </a:p>
          <a:p>
            <a:pPr lvl="0"/>
            <a:r>
              <a:rPr lang="en-GB" dirty="0"/>
              <a:t>Images can be place either on the left or the right</a:t>
            </a:r>
          </a:p>
        </p:txBody>
      </p:sp>
      <p:sp>
        <p:nvSpPr>
          <p:cNvPr id="5" name="Content Placeholder 2">
            <a:extLst>
              <a:ext uri="{FF2B5EF4-FFF2-40B4-BE49-F238E27FC236}">
                <a16:creationId xmlns:a16="http://schemas.microsoft.com/office/drawing/2014/main" id="{2764BE8E-79E6-C373-642F-A13843EB2449}"/>
              </a:ext>
            </a:extLst>
          </p:cNvPr>
          <p:cNvSpPr>
            <a:spLocks noGrp="1"/>
          </p:cNvSpPr>
          <p:nvPr>
            <p:ph sz="half" idx="13" hasCustomPrompt="1"/>
          </p:nvPr>
        </p:nvSpPr>
        <p:spPr>
          <a:xfrm>
            <a:off x="6575828" y="1843295"/>
            <a:ext cx="5400000" cy="4351338"/>
          </a:xfrm>
        </p:spPr>
        <p:txBody>
          <a:bodyPr>
            <a:normAutofit/>
          </a:bodyPr>
          <a:lstStyle>
            <a:lvl1pPr marL="0" indent="0">
              <a:lnSpc>
                <a:spcPct val="100000"/>
              </a:lnSpc>
              <a:buFont typeface="Arial" panose="020B0604020202020204" pitchFamily="34" charset="0"/>
              <a:buNone/>
              <a:defRPr sz="513" b="0"/>
            </a:lvl1pPr>
            <a:lvl2pPr marL="146626" indent="0">
              <a:buNone/>
              <a:defRPr/>
            </a:lvl2pPr>
          </a:lstStyle>
          <a:p>
            <a:pPr lvl="0"/>
            <a:r>
              <a:rPr lang="en-GB" dirty="0"/>
              <a:t>Body text on the slide needs minimum Font Arial 16pts</a:t>
            </a:r>
          </a:p>
          <a:p>
            <a:pPr lvl="0"/>
            <a:r>
              <a:rPr lang="en-GB" dirty="0"/>
              <a:t>Images can be place either on the left or the right</a:t>
            </a:r>
          </a:p>
        </p:txBody>
      </p:sp>
      <p:pic>
        <p:nvPicPr>
          <p:cNvPr id="6" name="Picture 5">
            <a:extLst>
              <a:ext uri="{FF2B5EF4-FFF2-40B4-BE49-F238E27FC236}">
                <a16:creationId xmlns:a16="http://schemas.microsoft.com/office/drawing/2014/main" id="{BB511AF9-8B28-0FF5-9465-20A32821345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1287478" y="6367542"/>
            <a:ext cx="722655" cy="280347"/>
          </a:xfrm>
          <a:prstGeom prst="rect">
            <a:avLst/>
          </a:prstGeom>
        </p:spPr>
      </p:pic>
    </p:spTree>
    <p:extLst>
      <p:ext uri="{BB962C8B-B14F-4D97-AF65-F5344CB8AC3E}">
        <p14:creationId xmlns:p14="http://schemas.microsoft.com/office/powerpoint/2010/main" val="1843331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DES Content - FullBleedImageTropical">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270789" y="254698"/>
            <a:ext cx="5825212" cy="487431"/>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a:cxnSpLocks/>
          </p:cNvCxnSpPr>
          <p:nvPr userDrawn="1"/>
        </p:nvCxnSpPr>
        <p:spPr>
          <a:xfrm>
            <a:off x="270789" y="795139"/>
            <a:ext cx="5776811" cy="0"/>
          </a:xfrm>
          <a:prstGeom prst="line">
            <a:avLst/>
          </a:prstGeom>
          <a:ln w="76200">
            <a:solidFill>
              <a:srgbClr val="F39200"/>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310550" y="1037121"/>
            <a:ext cx="5785457" cy="380862"/>
          </a:xfrm>
        </p:spPr>
        <p:txBody>
          <a:bodyPr>
            <a:normAutofit/>
          </a:bodyPr>
          <a:lstStyle>
            <a:lvl1pPr marL="0" indent="0">
              <a:buFont typeface="Arial" panose="020B0604020202020204" pitchFamily="34" charset="0"/>
              <a:buNone/>
              <a:defRPr sz="641" b="1">
                <a:solidFill>
                  <a:srgbClr val="F39200"/>
                </a:solidFill>
              </a:defRPr>
            </a:lvl1pPr>
            <a:lvl2pPr marL="146626" indent="0">
              <a:buNone/>
              <a:defRPr/>
            </a:lvl2pPr>
          </a:lstStyle>
          <a:p>
            <a:pPr lvl="0"/>
            <a:r>
              <a:rPr lang="en-US" dirty="0"/>
              <a:t>Sub-title text Font Arial Bold size 20pts</a:t>
            </a:r>
          </a:p>
        </p:txBody>
      </p:sp>
      <p:sp>
        <p:nvSpPr>
          <p:cNvPr id="3" name="Content Placeholder 2">
            <a:extLst>
              <a:ext uri="{FF2B5EF4-FFF2-40B4-BE49-F238E27FC236}">
                <a16:creationId xmlns:a16="http://schemas.microsoft.com/office/drawing/2014/main" id="{6B760F82-0C12-4756-4BCE-07AD7D702214}"/>
              </a:ext>
            </a:extLst>
          </p:cNvPr>
          <p:cNvSpPr>
            <a:spLocks noGrp="1"/>
          </p:cNvSpPr>
          <p:nvPr>
            <p:ph sz="half" idx="1" hasCustomPrompt="1"/>
          </p:nvPr>
        </p:nvSpPr>
        <p:spPr>
          <a:xfrm>
            <a:off x="310550" y="1843295"/>
            <a:ext cx="5785457" cy="4351338"/>
          </a:xfrm>
        </p:spPr>
        <p:txBody>
          <a:bodyPr>
            <a:normAutofit/>
          </a:bodyPr>
          <a:lstStyle>
            <a:lvl1pPr marL="0" indent="0">
              <a:lnSpc>
                <a:spcPct val="100000"/>
              </a:lnSpc>
              <a:buFont typeface="Arial" panose="020B0604020202020204" pitchFamily="34" charset="0"/>
              <a:buNone/>
              <a:defRPr sz="513" b="0"/>
            </a:lvl1pPr>
            <a:lvl2pPr marL="146626" indent="0">
              <a:buNone/>
              <a:defRPr/>
            </a:lvl2pPr>
          </a:lstStyle>
          <a:p>
            <a:pPr lvl="0"/>
            <a:r>
              <a:rPr lang="en-US" dirty="0"/>
              <a:t>Body text Font Arial minimum size 16pts</a:t>
            </a:r>
          </a:p>
        </p:txBody>
      </p:sp>
      <p:sp>
        <p:nvSpPr>
          <p:cNvPr id="5" name="Content Placeholder 2">
            <a:extLst>
              <a:ext uri="{FF2B5EF4-FFF2-40B4-BE49-F238E27FC236}">
                <a16:creationId xmlns:a16="http://schemas.microsoft.com/office/drawing/2014/main" id="{42C28B79-3E61-70CB-3CF9-5AB6D742F7CC}"/>
              </a:ext>
            </a:extLst>
          </p:cNvPr>
          <p:cNvSpPr>
            <a:spLocks noGrp="1"/>
          </p:cNvSpPr>
          <p:nvPr>
            <p:ph sz="half" idx="13" hasCustomPrompt="1"/>
          </p:nvPr>
        </p:nvSpPr>
        <p:spPr>
          <a:xfrm>
            <a:off x="6399354" y="0"/>
            <a:ext cx="5785457" cy="6858001"/>
          </a:xfrm>
        </p:spPr>
        <p:txBody>
          <a:bodyPr anchor="ctr">
            <a:normAutofit/>
          </a:bodyPr>
          <a:lstStyle>
            <a:lvl1pPr marL="0" indent="0">
              <a:lnSpc>
                <a:spcPct val="100000"/>
              </a:lnSpc>
              <a:buFont typeface="Arial" panose="020B0604020202020204" pitchFamily="34" charset="0"/>
              <a:buNone/>
              <a:defRPr sz="513" b="0"/>
            </a:lvl1pPr>
            <a:lvl2pPr marL="146626" indent="0">
              <a:buNone/>
              <a:defRPr/>
            </a:lvl2pPr>
          </a:lstStyle>
          <a:p>
            <a:pPr lvl="0"/>
            <a:r>
              <a:rPr lang="en-US" dirty="0"/>
              <a:t>Full bleed image here.</a:t>
            </a:r>
          </a:p>
        </p:txBody>
      </p:sp>
      <p:pic>
        <p:nvPicPr>
          <p:cNvPr id="9" name="Picture 8">
            <a:extLst>
              <a:ext uri="{FF2B5EF4-FFF2-40B4-BE49-F238E27FC236}">
                <a16:creationId xmlns:a16="http://schemas.microsoft.com/office/drawing/2014/main" id="{9A1A7463-8805-C7CF-F69C-D371503FADA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314594" y="6367542"/>
            <a:ext cx="722655" cy="280347"/>
          </a:xfrm>
          <a:prstGeom prst="rect">
            <a:avLst/>
          </a:prstGeom>
        </p:spPr>
      </p:pic>
    </p:spTree>
    <p:extLst>
      <p:ext uri="{BB962C8B-B14F-4D97-AF65-F5344CB8AC3E}">
        <p14:creationId xmlns:p14="http://schemas.microsoft.com/office/powerpoint/2010/main" val="142704760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SingleContentBrightGreen">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270788" y="254698"/>
            <a:ext cx="11705040" cy="487431"/>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p:nvPr userDrawn="1"/>
        </p:nvCxnSpPr>
        <p:spPr>
          <a:xfrm>
            <a:off x="270788" y="795139"/>
            <a:ext cx="11705040" cy="0"/>
          </a:xfrm>
          <a:prstGeom prst="line">
            <a:avLst/>
          </a:prstGeom>
          <a:ln w="76200">
            <a:solidFill>
              <a:srgbClr val="AFCA14"/>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310550" y="1037121"/>
            <a:ext cx="11705039" cy="380862"/>
          </a:xfrm>
        </p:spPr>
        <p:txBody>
          <a:bodyPr>
            <a:normAutofit/>
          </a:bodyPr>
          <a:lstStyle>
            <a:lvl1pPr marL="0" indent="0">
              <a:buFont typeface="Arial" panose="020B0604020202020204" pitchFamily="34" charset="0"/>
              <a:buNone/>
              <a:defRPr sz="641" b="1">
                <a:solidFill>
                  <a:srgbClr val="AFCA14"/>
                </a:solidFill>
              </a:defRPr>
            </a:lvl1pPr>
            <a:lvl2pPr marL="146626" indent="0">
              <a:buNone/>
              <a:defRPr/>
            </a:lvl2pPr>
          </a:lstStyle>
          <a:p>
            <a:pPr lvl="0"/>
            <a:r>
              <a:rPr lang="en-US" dirty="0"/>
              <a:t>Sub-title text on the slide needs to be Font Arial Bold size 20pts</a:t>
            </a:r>
          </a:p>
        </p:txBody>
      </p:sp>
      <p:sp>
        <p:nvSpPr>
          <p:cNvPr id="3" name="Content Placeholder 2">
            <a:extLst>
              <a:ext uri="{FF2B5EF4-FFF2-40B4-BE49-F238E27FC236}">
                <a16:creationId xmlns:a16="http://schemas.microsoft.com/office/drawing/2014/main" id="{6B760F82-0C12-4756-4BCE-07AD7D702214}"/>
              </a:ext>
            </a:extLst>
          </p:cNvPr>
          <p:cNvSpPr>
            <a:spLocks noGrp="1"/>
          </p:cNvSpPr>
          <p:nvPr>
            <p:ph sz="half" idx="1" hasCustomPrompt="1"/>
          </p:nvPr>
        </p:nvSpPr>
        <p:spPr>
          <a:xfrm>
            <a:off x="310550" y="1843295"/>
            <a:ext cx="11705039" cy="4351338"/>
          </a:xfrm>
        </p:spPr>
        <p:txBody>
          <a:bodyPr>
            <a:normAutofit/>
          </a:bodyPr>
          <a:lstStyle>
            <a:lvl1pPr marL="0" indent="0">
              <a:lnSpc>
                <a:spcPct val="100000"/>
              </a:lnSpc>
              <a:buFont typeface="Arial" panose="020B0604020202020204" pitchFamily="34" charset="0"/>
              <a:buNone/>
              <a:defRPr sz="577" b="0"/>
            </a:lvl1pPr>
            <a:lvl2pPr marL="146626" indent="0">
              <a:buNone/>
              <a:defRPr/>
            </a:lvl2pPr>
          </a:lstStyle>
          <a:p>
            <a:pPr lvl="0"/>
            <a:r>
              <a:rPr lang="en-US" dirty="0"/>
              <a:t>Body text on the slide needs to be Font Arial size 18pts</a:t>
            </a:r>
          </a:p>
        </p:txBody>
      </p:sp>
      <p:pic>
        <p:nvPicPr>
          <p:cNvPr id="5" name="Picture 4">
            <a:extLst>
              <a:ext uri="{FF2B5EF4-FFF2-40B4-BE49-F238E27FC236}">
                <a16:creationId xmlns:a16="http://schemas.microsoft.com/office/drawing/2014/main" id="{490FABAC-DABC-53BD-4070-A5D32889E58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1287478" y="6367542"/>
            <a:ext cx="722655" cy="280347"/>
          </a:xfrm>
          <a:prstGeom prst="rect">
            <a:avLst/>
          </a:prstGeom>
        </p:spPr>
      </p:pic>
    </p:spTree>
    <p:extLst>
      <p:ext uri="{BB962C8B-B14F-4D97-AF65-F5344CB8AC3E}">
        <p14:creationId xmlns:p14="http://schemas.microsoft.com/office/powerpoint/2010/main" val="23026405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DoubleContentBrightGreen">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270788" y="254698"/>
            <a:ext cx="11705040" cy="487431"/>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p:nvPr userDrawn="1"/>
        </p:nvCxnSpPr>
        <p:spPr>
          <a:xfrm>
            <a:off x="270788" y="795139"/>
            <a:ext cx="11705040" cy="0"/>
          </a:xfrm>
          <a:prstGeom prst="line">
            <a:avLst/>
          </a:prstGeom>
          <a:ln w="76200">
            <a:solidFill>
              <a:srgbClr val="AFCA14"/>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310550" y="1037121"/>
            <a:ext cx="11705039" cy="380862"/>
          </a:xfrm>
          <a:ln>
            <a:noFill/>
          </a:ln>
        </p:spPr>
        <p:txBody>
          <a:bodyPr>
            <a:normAutofit/>
          </a:bodyPr>
          <a:lstStyle>
            <a:lvl1pPr marL="0" indent="0">
              <a:buFont typeface="Arial" panose="020B0604020202020204" pitchFamily="34" charset="0"/>
              <a:buNone/>
              <a:defRPr sz="641" b="1">
                <a:solidFill>
                  <a:srgbClr val="AFCA14"/>
                </a:solidFill>
              </a:defRPr>
            </a:lvl1pPr>
            <a:lvl2pPr marL="146626" indent="0">
              <a:buNone/>
              <a:defRPr/>
            </a:lvl2pPr>
          </a:lstStyle>
          <a:p>
            <a:pPr lvl="0"/>
            <a:r>
              <a:rPr lang="en-US" dirty="0"/>
              <a:t>Sub-title text on the slide needs to be Font Arial Bold size 20pts</a:t>
            </a:r>
          </a:p>
        </p:txBody>
      </p:sp>
      <p:sp>
        <p:nvSpPr>
          <p:cNvPr id="4" name="Content Placeholder 2">
            <a:extLst>
              <a:ext uri="{FF2B5EF4-FFF2-40B4-BE49-F238E27FC236}">
                <a16:creationId xmlns:a16="http://schemas.microsoft.com/office/drawing/2014/main" id="{133F35FC-AF1F-68EF-2A9C-30752FBDF36F}"/>
              </a:ext>
            </a:extLst>
          </p:cNvPr>
          <p:cNvSpPr>
            <a:spLocks noGrp="1"/>
          </p:cNvSpPr>
          <p:nvPr>
            <p:ph sz="half" idx="1" hasCustomPrompt="1"/>
          </p:nvPr>
        </p:nvSpPr>
        <p:spPr>
          <a:xfrm>
            <a:off x="310543" y="1843295"/>
            <a:ext cx="5400000" cy="4351338"/>
          </a:xfrm>
        </p:spPr>
        <p:txBody>
          <a:bodyPr>
            <a:normAutofit/>
          </a:bodyPr>
          <a:lstStyle>
            <a:lvl1pPr marL="0" indent="0">
              <a:lnSpc>
                <a:spcPct val="100000"/>
              </a:lnSpc>
              <a:buFont typeface="Arial" panose="020B0604020202020204" pitchFamily="34" charset="0"/>
              <a:buNone/>
              <a:defRPr sz="513" b="0"/>
            </a:lvl1pPr>
            <a:lvl2pPr marL="146626" indent="0">
              <a:buNone/>
              <a:defRPr/>
            </a:lvl2pPr>
          </a:lstStyle>
          <a:p>
            <a:pPr lvl="0"/>
            <a:r>
              <a:rPr lang="en-GB" dirty="0"/>
              <a:t>Body text on the slide needs minimum Font Arial 16pts</a:t>
            </a:r>
          </a:p>
          <a:p>
            <a:pPr lvl="0"/>
            <a:r>
              <a:rPr lang="en-GB" dirty="0"/>
              <a:t>Images can be place either on the left or the right</a:t>
            </a:r>
          </a:p>
        </p:txBody>
      </p:sp>
      <p:sp>
        <p:nvSpPr>
          <p:cNvPr id="5" name="Content Placeholder 2">
            <a:extLst>
              <a:ext uri="{FF2B5EF4-FFF2-40B4-BE49-F238E27FC236}">
                <a16:creationId xmlns:a16="http://schemas.microsoft.com/office/drawing/2014/main" id="{67EF4EC7-8600-7FD5-5C6B-197994DA20C4}"/>
              </a:ext>
            </a:extLst>
          </p:cNvPr>
          <p:cNvSpPr>
            <a:spLocks noGrp="1"/>
          </p:cNvSpPr>
          <p:nvPr>
            <p:ph sz="half" idx="13" hasCustomPrompt="1"/>
          </p:nvPr>
        </p:nvSpPr>
        <p:spPr>
          <a:xfrm>
            <a:off x="6575828" y="1843295"/>
            <a:ext cx="5400000" cy="4351338"/>
          </a:xfrm>
        </p:spPr>
        <p:txBody>
          <a:bodyPr>
            <a:normAutofit/>
          </a:bodyPr>
          <a:lstStyle>
            <a:lvl1pPr marL="0" indent="0">
              <a:lnSpc>
                <a:spcPct val="100000"/>
              </a:lnSpc>
              <a:buFont typeface="Arial" panose="020B0604020202020204" pitchFamily="34" charset="0"/>
              <a:buNone/>
              <a:defRPr sz="513" b="0"/>
            </a:lvl1pPr>
            <a:lvl2pPr marL="146626" indent="0">
              <a:buNone/>
              <a:defRPr/>
            </a:lvl2pPr>
          </a:lstStyle>
          <a:p>
            <a:pPr lvl="0"/>
            <a:r>
              <a:rPr lang="en-GB" dirty="0"/>
              <a:t>Body text on the slide needs minimum Font Arial 16pts</a:t>
            </a:r>
          </a:p>
          <a:p>
            <a:pPr lvl="0"/>
            <a:r>
              <a:rPr lang="en-GB" dirty="0"/>
              <a:t>Images can be place either on the left or the right</a:t>
            </a:r>
          </a:p>
        </p:txBody>
      </p:sp>
      <p:pic>
        <p:nvPicPr>
          <p:cNvPr id="6" name="Picture 5">
            <a:extLst>
              <a:ext uri="{FF2B5EF4-FFF2-40B4-BE49-F238E27FC236}">
                <a16:creationId xmlns:a16="http://schemas.microsoft.com/office/drawing/2014/main" id="{738AE529-EAA9-C5FD-47C7-1397743FF0E2}"/>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1287478" y="6367542"/>
            <a:ext cx="722655" cy="280347"/>
          </a:xfrm>
          <a:prstGeom prst="rect">
            <a:avLst/>
          </a:prstGeom>
        </p:spPr>
      </p:pic>
    </p:spTree>
    <p:extLst>
      <p:ext uri="{BB962C8B-B14F-4D97-AF65-F5344CB8AC3E}">
        <p14:creationId xmlns:p14="http://schemas.microsoft.com/office/powerpoint/2010/main" val="42181424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3_DES Content - FullBleedImageBrightGreen">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270789" y="254698"/>
            <a:ext cx="5825212" cy="487431"/>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a:cxnSpLocks/>
          </p:cNvCxnSpPr>
          <p:nvPr userDrawn="1"/>
        </p:nvCxnSpPr>
        <p:spPr>
          <a:xfrm>
            <a:off x="270789" y="795139"/>
            <a:ext cx="5776811" cy="0"/>
          </a:xfrm>
          <a:prstGeom prst="line">
            <a:avLst/>
          </a:prstGeom>
          <a:ln w="76200">
            <a:solidFill>
              <a:srgbClr val="AFCA14"/>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310550" y="1037121"/>
            <a:ext cx="5785457" cy="380862"/>
          </a:xfrm>
        </p:spPr>
        <p:txBody>
          <a:bodyPr>
            <a:normAutofit/>
          </a:bodyPr>
          <a:lstStyle>
            <a:lvl1pPr marL="0" indent="0">
              <a:buFont typeface="Arial" panose="020B0604020202020204" pitchFamily="34" charset="0"/>
              <a:buNone/>
              <a:defRPr sz="641" b="1">
                <a:solidFill>
                  <a:srgbClr val="AFCA14"/>
                </a:solidFill>
              </a:defRPr>
            </a:lvl1pPr>
            <a:lvl2pPr marL="146626" indent="0">
              <a:buNone/>
              <a:defRPr/>
            </a:lvl2pPr>
          </a:lstStyle>
          <a:p>
            <a:pPr lvl="0"/>
            <a:r>
              <a:rPr lang="en-US" dirty="0"/>
              <a:t>Sub-title text Font Arial Bold size 20pts</a:t>
            </a:r>
          </a:p>
        </p:txBody>
      </p:sp>
      <p:sp>
        <p:nvSpPr>
          <p:cNvPr id="3" name="Content Placeholder 2">
            <a:extLst>
              <a:ext uri="{FF2B5EF4-FFF2-40B4-BE49-F238E27FC236}">
                <a16:creationId xmlns:a16="http://schemas.microsoft.com/office/drawing/2014/main" id="{6B760F82-0C12-4756-4BCE-07AD7D702214}"/>
              </a:ext>
            </a:extLst>
          </p:cNvPr>
          <p:cNvSpPr>
            <a:spLocks noGrp="1"/>
          </p:cNvSpPr>
          <p:nvPr>
            <p:ph sz="half" idx="1" hasCustomPrompt="1"/>
          </p:nvPr>
        </p:nvSpPr>
        <p:spPr>
          <a:xfrm>
            <a:off x="310550" y="1843295"/>
            <a:ext cx="5785457" cy="4351338"/>
          </a:xfrm>
        </p:spPr>
        <p:txBody>
          <a:bodyPr>
            <a:normAutofit/>
          </a:bodyPr>
          <a:lstStyle>
            <a:lvl1pPr marL="0" indent="0">
              <a:lnSpc>
                <a:spcPct val="100000"/>
              </a:lnSpc>
              <a:buFont typeface="Arial" panose="020B0604020202020204" pitchFamily="34" charset="0"/>
              <a:buNone/>
              <a:defRPr sz="513" b="0"/>
            </a:lvl1pPr>
            <a:lvl2pPr marL="146626" indent="0">
              <a:buNone/>
              <a:defRPr/>
            </a:lvl2pPr>
          </a:lstStyle>
          <a:p>
            <a:pPr lvl="0"/>
            <a:r>
              <a:rPr lang="en-US" dirty="0"/>
              <a:t>Body text Font Arial minimum size 16pts</a:t>
            </a:r>
          </a:p>
        </p:txBody>
      </p:sp>
      <p:sp>
        <p:nvSpPr>
          <p:cNvPr id="5" name="Content Placeholder 2">
            <a:extLst>
              <a:ext uri="{FF2B5EF4-FFF2-40B4-BE49-F238E27FC236}">
                <a16:creationId xmlns:a16="http://schemas.microsoft.com/office/drawing/2014/main" id="{42C28B79-3E61-70CB-3CF9-5AB6D742F7CC}"/>
              </a:ext>
            </a:extLst>
          </p:cNvPr>
          <p:cNvSpPr>
            <a:spLocks noGrp="1"/>
          </p:cNvSpPr>
          <p:nvPr>
            <p:ph sz="half" idx="13" hasCustomPrompt="1"/>
          </p:nvPr>
        </p:nvSpPr>
        <p:spPr>
          <a:xfrm>
            <a:off x="6399354" y="0"/>
            <a:ext cx="5785457" cy="6858001"/>
          </a:xfrm>
        </p:spPr>
        <p:txBody>
          <a:bodyPr anchor="ctr">
            <a:normAutofit/>
          </a:bodyPr>
          <a:lstStyle>
            <a:lvl1pPr marL="0" indent="0">
              <a:lnSpc>
                <a:spcPct val="100000"/>
              </a:lnSpc>
              <a:buFont typeface="Arial" panose="020B0604020202020204" pitchFamily="34" charset="0"/>
              <a:buNone/>
              <a:defRPr sz="513" b="0"/>
            </a:lvl1pPr>
            <a:lvl2pPr marL="146626" indent="0">
              <a:buNone/>
              <a:defRPr/>
            </a:lvl2pPr>
          </a:lstStyle>
          <a:p>
            <a:pPr lvl="0"/>
            <a:r>
              <a:rPr lang="en-US" dirty="0"/>
              <a:t>Full bleed image here.</a:t>
            </a:r>
          </a:p>
        </p:txBody>
      </p:sp>
      <p:pic>
        <p:nvPicPr>
          <p:cNvPr id="9" name="Picture 8">
            <a:extLst>
              <a:ext uri="{FF2B5EF4-FFF2-40B4-BE49-F238E27FC236}">
                <a16:creationId xmlns:a16="http://schemas.microsoft.com/office/drawing/2014/main" id="{9A1A7463-8805-C7CF-F69C-D371503FADA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314594" y="6367542"/>
            <a:ext cx="722655" cy="280347"/>
          </a:xfrm>
          <a:prstGeom prst="rect">
            <a:avLst/>
          </a:prstGeom>
        </p:spPr>
      </p:pic>
    </p:spTree>
    <p:extLst>
      <p:ext uri="{BB962C8B-B14F-4D97-AF65-F5344CB8AC3E}">
        <p14:creationId xmlns:p14="http://schemas.microsoft.com/office/powerpoint/2010/main" val="4668007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SingleContentMidAqua">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270788" y="254698"/>
            <a:ext cx="11705040" cy="487431"/>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p:nvPr userDrawn="1"/>
        </p:nvCxnSpPr>
        <p:spPr>
          <a:xfrm>
            <a:off x="270788" y="795139"/>
            <a:ext cx="11705040" cy="0"/>
          </a:xfrm>
          <a:prstGeom prst="line">
            <a:avLst/>
          </a:prstGeom>
          <a:ln w="76200">
            <a:solidFill>
              <a:srgbClr val="0AB4C1"/>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310550" y="1037121"/>
            <a:ext cx="11705039" cy="380862"/>
          </a:xfrm>
        </p:spPr>
        <p:txBody>
          <a:bodyPr>
            <a:normAutofit/>
          </a:bodyPr>
          <a:lstStyle>
            <a:lvl1pPr marL="0" indent="0">
              <a:buFont typeface="Arial" panose="020B0604020202020204" pitchFamily="34" charset="0"/>
              <a:buNone/>
              <a:defRPr sz="641" b="1">
                <a:solidFill>
                  <a:srgbClr val="0AB4C1"/>
                </a:solidFill>
              </a:defRPr>
            </a:lvl1pPr>
            <a:lvl2pPr marL="146626" indent="0">
              <a:buNone/>
              <a:defRPr/>
            </a:lvl2pPr>
          </a:lstStyle>
          <a:p>
            <a:pPr lvl="0"/>
            <a:r>
              <a:rPr lang="en-US" dirty="0"/>
              <a:t>Sub-title text on the slide needs to be Font Arial Bold size 20pts</a:t>
            </a:r>
          </a:p>
        </p:txBody>
      </p:sp>
      <p:sp>
        <p:nvSpPr>
          <p:cNvPr id="3" name="Content Placeholder 2">
            <a:extLst>
              <a:ext uri="{FF2B5EF4-FFF2-40B4-BE49-F238E27FC236}">
                <a16:creationId xmlns:a16="http://schemas.microsoft.com/office/drawing/2014/main" id="{6B760F82-0C12-4756-4BCE-07AD7D702214}"/>
              </a:ext>
            </a:extLst>
          </p:cNvPr>
          <p:cNvSpPr>
            <a:spLocks noGrp="1"/>
          </p:cNvSpPr>
          <p:nvPr>
            <p:ph sz="half" idx="1" hasCustomPrompt="1"/>
          </p:nvPr>
        </p:nvSpPr>
        <p:spPr>
          <a:xfrm>
            <a:off x="310550" y="1843295"/>
            <a:ext cx="11705039" cy="4351338"/>
          </a:xfrm>
        </p:spPr>
        <p:txBody>
          <a:bodyPr>
            <a:normAutofit/>
          </a:bodyPr>
          <a:lstStyle>
            <a:lvl1pPr marL="0" indent="0">
              <a:lnSpc>
                <a:spcPct val="100000"/>
              </a:lnSpc>
              <a:buFont typeface="Arial" panose="020B0604020202020204" pitchFamily="34" charset="0"/>
              <a:buNone/>
              <a:defRPr sz="577" b="0"/>
            </a:lvl1pPr>
            <a:lvl2pPr marL="146626" indent="0">
              <a:buNone/>
              <a:defRPr/>
            </a:lvl2pPr>
          </a:lstStyle>
          <a:p>
            <a:pPr lvl="0"/>
            <a:r>
              <a:rPr lang="en-US" dirty="0"/>
              <a:t>Body text on the slide needs to be Font Arial size 18pts</a:t>
            </a:r>
          </a:p>
        </p:txBody>
      </p:sp>
      <p:pic>
        <p:nvPicPr>
          <p:cNvPr id="7" name="Picture 6">
            <a:extLst>
              <a:ext uri="{FF2B5EF4-FFF2-40B4-BE49-F238E27FC236}">
                <a16:creationId xmlns:a16="http://schemas.microsoft.com/office/drawing/2014/main" id="{9910DE5E-0ECB-E7A3-539D-908276CD688D}"/>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1287478" y="6367542"/>
            <a:ext cx="722655" cy="280347"/>
          </a:xfrm>
          <a:prstGeom prst="rect">
            <a:avLst/>
          </a:prstGeom>
        </p:spPr>
      </p:pic>
    </p:spTree>
    <p:extLst>
      <p:ext uri="{BB962C8B-B14F-4D97-AF65-F5344CB8AC3E}">
        <p14:creationId xmlns:p14="http://schemas.microsoft.com/office/powerpoint/2010/main" val="5596861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DoubleContentMidAqua">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270788" y="254698"/>
            <a:ext cx="11705040" cy="487431"/>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p:nvPr userDrawn="1"/>
        </p:nvCxnSpPr>
        <p:spPr>
          <a:xfrm>
            <a:off x="270788" y="795139"/>
            <a:ext cx="11705040" cy="0"/>
          </a:xfrm>
          <a:prstGeom prst="line">
            <a:avLst/>
          </a:prstGeom>
          <a:ln w="76200">
            <a:solidFill>
              <a:srgbClr val="0AB4C1"/>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310550" y="1037121"/>
            <a:ext cx="11705039" cy="380862"/>
          </a:xfrm>
        </p:spPr>
        <p:txBody>
          <a:bodyPr>
            <a:normAutofit/>
          </a:bodyPr>
          <a:lstStyle>
            <a:lvl1pPr marL="0" indent="0">
              <a:buFont typeface="Arial" panose="020B0604020202020204" pitchFamily="34" charset="0"/>
              <a:buNone/>
              <a:defRPr sz="641" b="1">
                <a:solidFill>
                  <a:srgbClr val="0AB4C1"/>
                </a:solidFill>
              </a:defRPr>
            </a:lvl1pPr>
            <a:lvl2pPr marL="146626" indent="0">
              <a:buNone/>
              <a:defRPr/>
            </a:lvl2pPr>
          </a:lstStyle>
          <a:p>
            <a:pPr lvl="0"/>
            <a:r>
              <a:rPr lang="en-US" dirty="0"/>
              <a:t>Sub-title text on the slide needs to be Font Arial Bold size 20pts</a:t>
            </a:r>
          </a:p>
        </p:txBody>
      </p:sp>
      <p:sp>
        <p:nvSpPr>
          <p:cNvPr id="4" name="Content Placeholder 2">
            <a:extLst>
              <a:ext uri="{FF2B5EF4-FFF2-40B4-BE49-F238E27FC236}">
                <a16:creationId xmlns:a16="http://schemas.microsoft.com/office/drawing/2014/main" id="{46729C43-0DF8-4B86-97E4-6992FAA5E7D7}"/>
              </a:ext>
            </a:extLst>
          </p:cNvPr>
          <p:cNvSpPr>
            <a:spLocks noGrp="1"/>
          </p:cNvSpPr>
          <p:nvPr>
            <p:ph sz="half" idx="1" hasCustomPrompt="1"/>
          </p:nvPr>
        </p:nvSpPr>
        <p:spPr>
          <a:xfrm>
            <a:off x="310543" y="1843295"/>
            <a:ext cx="5400000" cy="4351338"/>
          </a:xfrm>
        </p:spPr>
        <p:txBody>
          <a:bodyPr>
            <a:normAutofit/>
          </a:bodyPr>
          <a:lstStyle>
            <a:lvl1pPr marL="0" indent="0">
              <a:lnSpc>
                <a:spcPct val="100000"/>
              </a:lnSpc>
              <a:buFont typeface="Arial" panose="020B0604020202020204" pitchFamily="34" charset="0"/>
              <a:buNone/>
              <a:defRPr sz="513" b="0"/>
            </a:lvl1pPr>
            <a:lvl2pPr marL="146626" indent="0">
              <a:buNone/>
              <a:defRPr/>
            </a:lvl2pPr>
          </a:lstStyle>
          <a:p>
            <a:pPr lvl="0"/>
            <a:r>
              <a:rPr lang="en-GB" dirty="0"/>
              <a:t>Body text on the slide needs minimum Font Arial 16pts</a:t>
            </a:r>
          </a:p>
          <a:p>
            <a:pPr lvl="0"/>
            <a:r>
              <a:rPr lang="en-GB" dirty="0"/>
              <a:t>Images can be place either on the left or the right</a:t>
            </a:r>
          </a:p>
        </p:txBody>
      </p:sp>
      <p:sp>
        <p:nvSpPr>
          <p:cNvPr id="5" name="Content Placeholder 2">
            <a:extLst>
              <a:ext uri="{FF2B5EF4-FFF2-40B4-BE49-F238E27FC236}">
                <a16:creationId xmlns:a16="http://schemas.microsoft.com/office/drawing/2014/main" id="{A75F02E0-FFE7-6029-297A-0E17F5258C13}"/>
              </a:ext>
            </a:extLst>
          </p:cNvPr>
          <p:cNvSpPr>
            <a:spLocks noGrp="1"/>
          </p:cNvSpPr>
          <p:nvPr>
            <p:ph sz="half" idx="13" hasCustomPrompt="1"/>
          </p:nvPr>
        </p:nvSpPr>
        <p:spPr>
          <a:xfrm>
            <a:off x="6575828" y="1843295"/>
            <a:ext cx="5400000" cy="4351338"/>
          </a:xfrm>
        </p:spPr>
        <p:txBody>
          <a:bodyPr>
            <a:normAutofit/>
          </a:bodyPr>
          <a:lstStyle>
            <a:lvl1pPr marL="0" indent="0">
              <a:lnSpc>
                <a:spcPct val="100000"/>
              </a:lnSpc>
              <a:buFont typeface="Arial" panose="020B0604020202020204" pitchFamily="34" charset="0"/>
              <a:buNone/>
              <a:defRPr sz="513" b="0"/>
            </a:lvl1pPr>
            <a:lvl2pPr marL="146626" indent="0">
              <a:buNone/>
              <a:defRPr/>
            </a:lvl2pPr>
          </a:lstStyle>
          <a:p>
            <a:pPr lvl="0"/>
            <a:r>
              <a:rPr lang="en-GB" dirty="0"/>
              <a:t>Body text on the slide needs minimum Font Arial 16pts</a:t>
            </a:r>
          </a:p>
          <a:p>
            <a:pPr lvl="0"/>
            <a:r>
              <a:rPr lang="en-GB" dirty="0"/>
              <a:t>Images can be place either on the left or the right</a:t>
            </a:r>
          </a:p>
        </p:txBody>
      </p:sp>
      <p:pic>
        <p:nvPicPr>
          <p:cNvPr id="6" name="Picture 5">
            <a:extLst>
              <a:ext uri="{FF2B5EF4-FFF2-40B4-BE49-F238E27FC236}">
                <a16:creationId xmlns:a16="http://schemas.microsoft.com/office/drawing/2014/main" id="{3F4A2C9A-6834-FED8-AC21-6291AA02C3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1287478" y="6367542"/>
            <a:ext cx="722655" cy="280347"/>
          </a:xfrm>
          <a:prstGeom prst="rect">
            <a:avLst/>
          </a:prstGeom>
        </p:spPr>
      </p:pic>
    </p:spTree>
    <p:extLst>
      <p:ext uri="{BB962C8B-B14F-4D97-AF65-F5344CB8AC3E}">
        <p14:creationId xmlns:p14="http://schemas.microsoft.com/office/powerpoint/2010/main" val="30590416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4_DES Content - FullBleedImageMidAqua">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270789" y="254698"/>
            <a:ext cx="5825212" cy="487431"/>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a:cxnSpLocks/>
          </p:cNvCxnSpPr>
          <p:nvPr userDrawn="1"/>
        </p:nvCxnSpPr>
        <p:spPr>
          <a:xfrm>
            <a:off x="270789" y="795139"/>
            <a:ext cx="5776811" cy="0"/>
          </a:xfrm>
          <a:prstGeom prst="line">
            <a:avLst/>
          </a:prstGeom>
          <a:ln w="76200">
            <a:solidFill>
              <a:srgbClr val="0AB4C1"/>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310550" y="1037121"/>
            <a:ext cx="5785457" cy="380862"/>
          </a:xfrm>
        </p:spPr>
        <p:txBody>
          <a:bodyPr>
            <a:normAutofit/>
          </a:bodyPr>
          <a:lstStyle>
            <a:lvl1pPr marL="0" indent="0">
              <a:buFont typeface="Arial" panose="020B0604020202020204" pitchFamily="34" charset="0"/>
              <a:buNone/>
              <a:defRPr sz="641" b="1">
                <a:solidFill>
                  <a:schemeClr val="bg1">
                    <a:lumMod val="95000"/>
                  </a:schemeClr>
                </a:solidFill>
              </a:defRPr>
            </a:lvl1pPr>
            <a:lvl2pPr marL="146626" indent="0">
              <a:buNone/>
              <a:defRPr/>
            </a:lvl2pPr>
          </a:lstStyle>
          <a:p>
            <a:pPr lvl="0"/>
            <a:r>
              <a:rPr lang="en-US" dirty="0"/>
              <a:t>Sub-title text Font Arial Bold size 20pts</a:t>
            </a:r>
          </a:p>
        </p:txBody>
      </p:sp>
      <p:sp>
        <p:nvSpPr>
          <p:cNvPr id="3" name="Content Placeholder 2">
            <a:extLst>
              <a:ext uri="{FF2B5EF4-FFF2-40B4-BE49-F238E27FC236}">
                <a16:creationId xmlns:a16="http://schemas.microsoft.com/office/drawing/2014/main" id="{6B760F82-0C12-4756-4BCE-07AD7D702214}"/>
              </a:ext>
            </a:extLst>
          </p:cNvPr>
          <p:cNvSpPr>
            <a:spLocks noGrp="1"/>
          </p:cNvSpPr>
          <p:nvPr>
            <p:ph sz="half" idx="1" hasCustomPrompt="1"/>
          </p:nvPr>
        </p:nvSpPr>
        <p:spPr>
          <a:xfrm>
            <a:off x="310550" y="1843295"/>
            <a:ext cx="5785457" cy="4351338"/>
          </a:xfrm>
        </p:spPr>
        <p:txBody>
          <a:bodyPr>
            <a:normAutofit/>
          </a:bodyPr>
          <a:lstStyle>
            <a:lvl1pPr marL="0" indent="0">
              <a:lnSpc>
                <a:spcPct val="100000"/>
              </a:lnSpc>
              <a:buFont typeface="Arial" panose="020B0604020202020204" pitchFamily="34" charset="0"/>
              <a:buNone/>
              <a:defRPr sz="513" b="0"/>
            </a:lvl1pPr>
            <a:lvl2pPr marL="146626" indent="0">
              <a:buNone/>
              <a:defRPr/>
            </a:lvl2pPr>
          </a:lstStyle>
          <a:p>
            <a:pPr lvl="0"/>
            <a:r>
              <a:rPr lang="en-US" dirty="0"/>
              <a:t>Body text Font Arial minimum size 16pts</a:t>
            </a:r>
          </a:p>
        </p:txBody>
      </p:sp>
      <p:sp>
        <p:nvSpPr>
          <p:cNvPr id="5" name="Content Placeholder 2">
            <a:extLst>
              <a:ext uri="{FF2B5EF4-FFF2-40B4-BE49-F238E27FC236}">
                <a16:creationId xmlns:a16="http://schemas.microsoft.com/office/drawing/2014/main" id="{42C28B79-3E61-70CB-3CF9-5AB6D742F7CC}"/>
              </a:ext>
            </a:extLst>
          </p:cNvPr>
          <p:cNvSpPr>
            <a:spLocks noGrp="1"/>
          </p:cNvSpPr>
          <p:nvPr>
            <p:ph sz="half" idx="13" hasCustomPrompt="1"/>
          </p:nvPr>
        </p:nvSpPr>
        <p:spPr>
          <a:xfrm>
            <a:off x="6399354" y="0"/>
            <a:ext cx="5785457" cy="6858001"/>
          </a:xfrm>
        </p:spPr>
        <p:txBody>
          <a:bodyPr anchor="ctr">
            <a:normAutofit/>
          </a:bodyPr>
          <a:lstStyle>
            <a:lvl1pPr marL="0" indent="0">
              <a:lnSpc>
                <a:spcPct val="100000"/>
              </a:lnSpc>
              <a:buFont typeface="Arial" panose="020B0604020202020204" pitchFamily="34" charset="0"/>
              <a:buNone/>
              <a:defRPr sz="513" b="0"/>
            </a:lvl1pPr>
            <a:lvl2pPr marL="146626" indent="0">
              <a:buNone/>
              <a:defRPr/>
            </a:lvl2pPr>
          </a:lstStyle>
          <a:p>
            <a:pPr lvl="0"/>
            <a:r>
              <a:rPr lang="en-US" dirty="0"/>
              <a:t>Full bleed image here.</a:t>
            </a:r>
          </a:p>
        </p:txBody>
      </p:sp>
      <p:pic>
        <p:nvPicPr>
          <p:cNvPr id="9" name="Picture 8">
            <a:extLst>
              <a:ext uri="{FF2B5EF4-FFF2-40B4-BE49-F238E27FC236}">
                <a16:creationId xmlns:a16="http://schemas.microsoft.com/office/drawing/2014/main" id="{9A1A7463-8805-C7CF-F69C-D371503FADA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314594" y="6367542"/>
            <a:ext cx="722655" cy="280347"/>
          </a:xfrm>
          <a:prstGeom prst="rect">
            <a:avLst/>
          </a:prstGeom>
        </p:spPr>
      </p:pic>
    </p:spTree>
    <p:extLst>
      <p:ext uri="{BB962C8B-B14F-4D97-AF65-F5344CB8AC3E}">
        <p14:creationId xmlns:p14="http://schemas.microsoft.com/office/powerpoint/2010/main" val="354785133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SingleContentBrightPink">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270788" y="254698"/>
            <a:ext cx="11705040" cy="487431"/>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p:nvPr userDrawn="1"/>
        </p:nvCxnSpPr>
        <p:spPr>
          <a:xfrm>
            <a:off x="270788" y="795139"/>
            <a:ext cx="11705040" cy="0"/>
          </a:xfrm>
          <a:prstGeom prst="line">
            <a:avLst/>
          </a:prstGeom>
          <a:ln w="76200">
            <a:solidFill>
              <a:srgbClr val="F04D98"/>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310550" y="1037121"/>
            <a:ext cx="11705039" cy="380862"/>
          </a:xfrm>
        </p:spPr>
        <p:txBody>
          <a:bodyPr>
            <a:normAutofit/>
          </a:bodyPr>
          <a:lstStyle>
            <a:lvl1pPr marL="0" indent="0">
              <a:buFont typeface="Arial" panose="020B0604020202020204" pitchFamily="34" charset="0"/>
              <a:buNone/>
              <a:defRPr sz="641" b="1">
                <a:solidFill>
                  <a:srgbClr val="F04D98"/>
                </a:solidFill>
              </a:defRPr>
            </a:lvl1pPr>
            <a:lvl2pPr marL="146626" indent="0">
              <a:buNone/>
              <a:defRPr/>
            </a:lvl2pPr>
          </a:lstStyle>
          <a:p>
            <a:pPr lvl="0"/>
            <a:r>
              <a:rPr lang="en-US" dirty="0"/>
              <a:t>Sub-title text on the slide needs to be Font Arial Bold size 20pts</a:t>
            </a:r>
          </a:p>
        </p:txBody>
      </p:sp>
      <p:sp>
        <p:nvSpPr>
          <p:cNvPr id="3" name="Content Placeholder 2">
            <a:extLst>
              <a:ext uri="{FF2B5EF4-FFF2-40B4-BE49-F238E27FC236}">
                <a16:creationId xmlns:a16="http://schemas.microsoft.com/office/drawing/2014/main" id="{6B760F82-0C12-4756-4BCE-07AD7D702214}"/>
              </a:ext>
            </a:extLst>
          </p:cNvPr>
          <p:cNvSpPr>
            <a:spLocks noGrp="1"/>
          </p:cNvSpPr>
          <p:nvPr>
            <p:ph sz="half" idx="1" hasCustomPrompt="1"/>
          </p:nvPr>
        </p:nvSpPr>
        <p:spPr>
          <a:xfrm>
            <a:off x="310550" y="1843295"/>
            <a:ext cx="11705039" cy="4351338"/>
          </a:xfrm>
        </p:spPr>
        <p:txBody>
          <a:bodyPr>
            <a:normAutofit/>
          </a:bodyPr>
          <a:lstStyle>
            <a:lvl1pPr marL="0" indent="0">
              <a:lnSpc>
                <a:spcPct val="100000"/>
              </a:lnSpc>
              <a:buFont typeface="Arial" panose="020B0604020202020204" pitchFamily="34" charset="0"/>
              <a:buNone/>
              <a:defRPr sz="577" b="0"/>
            </a:lvl1pPr>
            <a:lvl2pPr marL="146626" indent="0">
              <a:buNone/>
              <a:defRPr/>
            </a:lvl2pPr>
          </a:lstStyle>
          <a:p>
            <a:pPr lvl="0"/>
            <a:r>
              <a:rPr lang="en-US" dirty="0"/>
              <a:t>Body text on the slide needs to be Font Arial size 18pts</a:t>
            </a:r>
          </a:p>
        </p:txBody>
      </p:sp>
      <p:pic>
        <p:nvPicPr>
          <p:cNvPr id="5" name="Picture 4">
            <a:extLst>
              <a:ext uri="{FF2B5EF4-FFF2-40B4-BE49-F238E27FC236}">
                <a16:creationId xmlns:a16="http://schemas.microsoft.com/office/drawing/2014/main" id="{10D67A48-35B0-52D8-EEE6-A2C87E538E3B}"/>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1287478" y="6367542"/>
            <a:ext cx="722655" cy="280347"/>
          </a:xfrm>
          <a:prstGeom prst="rect">
            <a:avLst/>
          </a:prstGeom>
        </p:spPr>
      </p:pic>
    </p:spTree>
    <p:extLst>
      <p:ext uri="{BB962C8B-B14F-4D97-AF65-F5344CB8AC3E}">
        <p14:creationId xmlns:p14="http://schemas.microsoft.com/office/powerpoint/2010/main" val="419448824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DoubleContentBrightPink">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270788" y="254698"/>
            <a:ext cx="11705040" cy="487431"/>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p:nvPr userDrawn="1"/>
        </p:nvCxnSpPr>
        <p:spPr>
          <a:xfrm>
            <a:off x="270788" y="795139"/>
            <a:ext cx="11705040" cy="0"/>
          </a:xfrm>
          <a:prstGeom prst="line">
            <a:avLst/>
          </a:prstGeom>
          <a:ln w="76200">
            <a:solidFill>
              <a:srgbClr val="F04D98"/>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310550" y="1037121"/>
            <a:ext cx="11705039" cy="380862"/>
          </a:xfrm>
        </p:spPr>
        <p:txBody>
          <a:bodyPr>
            <a:normAutofit/>
          </a:bodyPr>
          <a:lstStyle>
            <a:lvl1pPr marL="0" indent="0">
              <a:buFont typeface="Arial" panose="020B0604020202020204" pitchFamily="34" charset="0"/>
              <a:buNone/>
              <a:defRPr sz="641" b="1">
                <a:solidFill>
                  <a:srgbClr val="F04D98"/>
                </a:solidFill>
              </a:defRPr>
            </a:lvl1pPr>
            <a:lvl2pPr marL="146626" indent="0">
              <a:buNone/>
              <a:defRPr/>
            </a:lvl2pPr>
          </a:lstStyle>
          <a:p>
            <a:pPr lvl="0"/>
            <a:r>
              <a:rPr lang="en-US" dirty="0"/>
              <a:t>Sub-title text on the slide needs to be Font Arial Bold size 20pts</a:t>
            </a:r>
          </a:p>
        </p:txBody>
      </p:sp>
      <p:sp>
        <p:nvSpPr>
          <p:cNvPr id="4" name="Content Placeholder 2">
            <a:extLst>
              <a:ext uri="{FF2B5EF4-FFF2-40B4-BE49-F238E27FC236}">
                <a16:creationId xmlns:a16="http://schemas.microsoft.com/office/drawing/2014/main" id="{46729C43-0DF8-4B86-97E4-6992FAA5E7D7}"/>
              </a:ext>
            </a:extLst>
          </p:cNvPr>
          <p:cNvSpPr>
            <a:spLocks noGrp="1"/>
          </p:cNvSpPr>
          <p:nvPr>
            <p:ph sz="half" idx="1" hasCustomPrompt="1"/>
          </p:nvPr>
        </p:nvSpPr>
        <p:spPr>
          <a:xfrm>
            <a:off x="310543" y="1843295"/>
            <a:ext cx="5400000" cy="4351338"/>
          </a:xfrm>
        </p:spPr>
        <p:txBody>
          <a:bodyPr>
            <a:normAutofit/>
          </a:bodyPr>
          <a:lstStyle>
            <a:lvl1pPr marL="0" indent="0">
              <a:lnSpc>
                <a:spcPct val="100000"/>
              </a:lnSpc>
              <a:buFont typeface="Arial" panose="020B0604020202020204" pitchFamily="34" charset="0"/>
              <a:buNone/>
              <a:defRPr sz="513" b="0"/>
            </a:lvl1pPr>
            <a:lvl2pPr marL="146626" indent="0">
              <a:buNone/>
              <a:defRPr/>
            </a:lvl2pPr>
          </a:lstStyle>
          <a:p>
            <a:pPr lvl="0"/>
            <a:r>
              <a:rPr lang="en-GB" dirty="0"/>
              <a:t>Body text on the slide needs minimum Font Arial 16pts</a:t>
            </a:r>
          </a:p>
          <a:p>
            <a:pPr lvl="0"/>
            <a:r>
              <a:rPr lang="en-GB" dirty="0"/>
              <a:t>Images can be place either on the left or the right</a:t>
            </a:r>
          </a:p>
        </p:txBody>
      </p:sp>
      <p:sp>
        <p:nvSpPr>
          <p:cNvPr id="5" name="Content Placeholder 2">
            <a:extLst>
              <a:ext uri="{FF2B5EF4-FFF2-40B4-BE49-F238E27FC236}">
                <a16:creationId xmlns:a16="http://schemas.microsoft.com/office/drawing/2014/main" id="{A75F02E0-FFE7-6029-297A-0E17F5258C13}"/>
              </a:ext>
            </a:extLst>
          </p:cNvPr>
          <p:cNvSpPr>
            <a:spLocks noGrp="1"/>
          </p:cNvSpPr>
          <p:nvPr>
            <p:ph sz="half" idx="13" hasCustomPrompt="1"/>
          </p:nvPr>
        </p:nvSpPr>
        <p:spPr>
          <a:xfrm>
            <a:off x="6575828" y="1843295"/>
            <a:ext cx="5400000" cy="4351338"/>
          </a:xfrm>
        </p:spPr>
        <p:txBody>
          <a:bodyPr>
            <a:normAutofit/>
          </a:bodyPr>
          <a:lstStyle>
            <a:lvl1pPr marL="0" indent="0">
              <a:lnSpc>
                <a:spcPct val="100000"/>
              </a:lnSpc>
              <a:buFont typeface="Arial" panose="020B0604020202020204" pitchFamily="34" charset="0"/>
              <a:buNone/>
              <a:defRPr sz="513" b="0"/>
            </a:lvl1pPr>
            <a:lvl2pPr marL="146626" indent="0">
              <a:buNone/>
              <a:defRPr/>
            </a:lvl2pPr>
          </a:lstStyle>
          <a:p>
            <a:pPr lvl="0"/>
            <a:r>
              <a:rPr lang="en-GB" dirty="0"/>
              <a:t>Body text on the slide needs minimum Font Arial 16pts</a:t>
            </a:r>
          </a:p>
          <a:p>
            <a:pPr lvl="0"/>
            <a:r>
              <a:rPr lang="en-GB" dirty="0"/>
              <a:t>Images can be place either on the left or the right</a:t>
            </a:r>
          </a:p>
        </p:txBody>
      </p:sp>
      <p:pic>
        <p:nvPicPr>
          <p:cNvPr id="6" name="Picture 5">
            <a:extLst>
              <a:ext uri="{FF2B5EF4-FFF2-40B4-BE49-F238E27FC236}">
                <a16:creationId xmlns:a16="http://schemas.microsoft.com/office/drawing/2014/main" id="{0A0A5713-835D-8038-421D-E89F833C4A9D}"/>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1287478" y="6367542"/>
            <a:ext cx="722655" cy="280347"/>
          </a:xfrm>
          <a:prstGeom prst="rect">
            <a:avLst/>
          </a:prstGeom>
        </p:spPr>
      </p:pic>
    </p:spTree>
    <p:extLst>
      <p:ext uri="{BB962C8B-B14F-4D97-AF65-F5344CB8AC3E}">
        <p14:creationId xmlns:p14="http://schemas.microsoft.com/office/powerpoint/2010/main" val="135892956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5_DES Content - FullBleedImageBrightPink">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270789" y="254698"/>
            <a:ext cx="5825212" cy="487431"/>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a:cxnSpLocks/>
          </p:cNvCxnSpPr>
          <p:nvPr userDrawn="1"/>
        </p:nvCxnSpPr>
        <p:spPr>
          <a:xfrm>
            <a:off x="270789" y="795139"/>
            <a:ext cx="5776811" cy="0"/>
          </a:xfrm>
          <a:prstGeom prst="line">
            <a:avLst/>
          </a:prstGeom>
          <a:ln w="76200">
            <a:solidFill>
              <a:srgbClr val="F04D98"/>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310550" y="1037121"/>
            <a:ext cx="5785457" cy="380862"/>
          </a:xfrm>
        </p:spPr>
        <p:txBody>
          <a:bodyPr>
            <a:normAutofit/>
          </a:bodyPr>
          <a:lstStyle>
            <a:lvl1pPr marL="0" indent="0">
              <a:buFont typeface="Arial" panose="020B0604020202020204" pitchFamily="34" charset="0"/>
              <a:buNone/>
              <a:defRPr sz="641" b="1">
                <a:solidFill>
                  <a:srgbClr val="F04D98"/>
                </a:solidFill>
              </a:defRPr>
            </a:lvl1pPr>
            <a:lvl2pPr marL="146626" indent="0">
              <a:buNone/>
              <a:defRPr/>
            </a:lvl2pPr>
          </a:lstStyle>
          <a:p>
            <a:pPr lvl="0"/>
            <a:r>
              <a:rPr lang="en-US" dirty="0"/>
              <a:t>Sub-title text Font Arial Bold size 20pts</a:t>
            </a:r>
          </a:p>
        </p:txBody>
      </p:sp>
      <p:sp>
        <p:nvSpPr>
          <p:cNvPr id="3" name="Content Placeholder 2">
            <a:extLst>
              <a:ext uri="{FF2B5EF4-FFF2-40B4-BE49-F238E27FC236}">
                <a16:creationId xmlns:a16="http://schemas.microsoft.com/office/drawing/2014/main" id="{6B760F82-0C12-4756-4BCE-07AD7D702214}"/>
              </a:ext>
            </a:extLst>
          </p:cNvPr>
          <p:cNvSpPr>
            <a:spLocks noGrp="1"/>
          </p:cNvSpPr>
          <p:nvPr>
            <p:ph sz="half" idx="1" hasCustomPrompt="1"/>
          </p:nvPr>
        </p:nvSpPr>
        <p:spPr>
          <a:xfrm>
            <a:off x="310550" y="1843295"/>
            <a:ext cx="5785457" cy="4351338"/>
          </a:xfrm>
        </p:spPr>
        <p:txBody>
          <a:bodyPr>
            <a:normAutofit/>
          </a:bodyPr>
          <a:lstStyle>
            <a:lvl1pPr marL="0" indent="0">
              <a:lnSpc>
                <a:spcPct val="100000"/>
              </a:lnSpc>
              <a:buFont typeface="Arial" panose="020B0604020202020204" pitchFamily="34" charset="0"/>
              <a:buNone/>
              <a:defRPr sz="513" b="0"/>
            </a:lvl1pPr>
            <a:lvl2pPr marL="146626" indent="0">
              <a:buNone/>
              <a:defRPr/>
            </a:lvl2pPr>
          </a:lstStyle>
          <a:p>
            <a:pPr lvl="0"/>
            <a:r>
              <a:rPr lang="en-US" dirty="0"/>
              <a:t>Body text Font Arial minimum size 16pts</a:t>
            </a:r>
          </a:p>
        </p:txBody>
      </p:sp>
      <p:sp>
        <p:nvSpPr>
          <p:cNvPr id="5" name="Content Placeholder 2">
            <a:extLst>
              <a:ext uri="{FF2B5EF4-FFF2-40B4-BE49-F238E27FC236}">
                <a16:creationId xmlns:a16="http://schemas.microsoft.com/office/drawing/2014/main" id="{42C28B79-3E61-70CB-3CF9-5AB6D742F7CC}"/>
              </a:ext>
            </a:extLst>
          </p:cNvPr>
          <p:cNvSpPr>
            <a:spLocks noGrp="1"/>
          </p:cNvSpPr>
          <p:nvPr>
            <p:ph sz="half" idx="13" hasCustomPrompt="1"/>
          </p:nvPr>
        </p:nvSpPr>
        <p:spPr>
          <a:xfrm>
            <a:off x="6399354" y="0"/>
            <a:ext cx="5785457" cy="6858001"/>
          </a:xfrm>
        </p:spPr>
        <p:txBody>
          <a:bodyPr anchor="ctr">
            <a:normAutofit/>
          </a:bodyPr>
          <a:lstStyle>
            <a:lvl1pPr marL="0" indent="0">
              <a:lnSpc>
                <a:spcPct val="100000"/>
              </a:lnSpc>
              <a:buFont typeface="Arial" panose="020B0604020202020204" pitchFamily="34" charset="0"/>
              <a:buNone/>
              <a:defRPr sz="513" b="0"/>
            </a:lvl1pPr>
            <a:lvl2pPr marL="146626" indent="0">
              <a:buNone/>
              <a:defRPr/>
            </a:lvl2pPr>
          </a:lstStyle>
          <a:p>
            <a:pPr lvl="0"/>
            <a:r>
              <a:rPr lang="en-US" dirty="0"/>
              <a:t>Full bleed image here.</a:t>
            </a:r>
          </a:p>
        </p:txBody>
      </p:sp>
      <p:pic>
        <p:nvPicPr>
          <p:cNvPr id="9" name="Picture 8">
            <a:extLst>
              <a:ext uri="{FF2B5EF4-FFF2-40B4-BE49-F238E27FC236}">
                <a16:creationId xmlns:a16="http://schemas.microsoft.com/office/drawing/2014/main" id="{9A1A7463-8805-C7CF-F69C-D371503FADA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314594" y="6367542"/>
            <a:ext cx="722655" cy="280347"/>
          </a:xfrm>
          <a:prstGeom prst="rect">
            <a:avLst/>
          </a:prstGeom>
        </p:spPr>
      </p:pic>
    </p:spTree>
    <p:extLst>
      <p:ext uri="{BB962C8B-B14F-4D97-AF65-F5344CB8AC3E}">
        <p14:creationId xmlns:p14="http://schemas.microsoft.com/office/powerpoint/2010/main" val="172628464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mparison Slide Bullets">
    <p:bg>
      <p:bgPr>
        <a:solidFill>
          <a:srgbClr val="221C35"/>
        </a:solid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D67BA755-A562-E690-6FF7-62FE7951A262}"/>
              </a:ext>
            </a:extLst>
          </p:cNvPr>
          <p:cNvSpPr txBox="1">
            <a:spLocks/>
          </p:cNvSpPr>
          <p:nvPr userDrawn="1"/>
        </p:nvSpPr>
        <p:spPr>
          <a:xfrm>
            <a:off x="270788" y="254698"/>
            <a:ext cx="11705040" cy="487431"/>
          </a:xfrm>
          <a:prstGeom prst="rect">
            <a:avLst/>
          </a:prstGeom>
        </p:spPr>
        <p:txBody>
          <a:bodyPr vert="horz" lIns="29326" tIns="14663" rIns="29326" bIns="14663" rtlCol="0" anchor="t">
            <a:norm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GB" sz="1026" dirty="0">
                <a:solidFill>
                  <a:schemeClr val="bg1"/>
                </a:solidFill>
              </a:rPr>
              <a:t>Click to edit title</a:t>
            </a:r>
          </a:p>
        </p:txBody>
      </p:sp>
      <p:cxnSp>
        <p:nvCxnSpPr>
          <p:cNvPr id="10" name="Straight Connector 9">
            <a:extLst>
              <a:ext uri="{FF2B5EF4-FFF2-40B4-BE49-F238E27FC236}">
                <a16:creationId xmlns:a16="http://schemas.microsoft.com/office/drawing/2014/main" id="{70DB1C96-40DF-E654-7268-DE2CCB07D40D}"/>
              </a:ext>
              <a:ext uri="{C183D7F6-B498-43B3-948B-1728B52AA6E4}">
                <adec:decorative xmlns:adec="http://schemas.microsoft.com/office/drawing/2017/decorative" val="1"/>
              </a:ext>
            </a:extLst>
          </p:cNvPr>
          <p:cNvCxnSpPr/>
          <p:nvPr userDrawn="1"/>
        </p:nvCxnSpPr>
        <p:spPr>
          <a:xfrm>
            <a:off x="270788" y="795139"/>
            <a:ext cx="11705040" cy="0"/>
          </a:xfrm>
          <a:prstGeom prst="line">
            <a:avLst/>
          </a:prstGeom>
          <a:ln w="76200">
            <a:solidFill>
              <a:srgbClr val="3CDBC0"/>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7D80F1D0-0A21-25A2-FD03-421AE427287A}"/>
              </a:ext>
            </a:extLst>
          </p:cNvPr>
          <p:cNvSpPr>
            <a:spLocks noGrp="1"/>
          </p:cNvSpPr>
          <p:nvPr>
            <p:ph type="body" idx="1" hasCustomPrompt="1"/>
          </p:nvPr>
        </p:nvSpPr>
        <p:spPr>
          <a:xfrm>
            <a:off x="839789" y="1681163"/>
            <a:ext cx="5157787" cy="823912"/>
          </a:xfrm>
          <a:ln>
            <a:noFill/>
          </a:ln>
        </p:spPr>
        <p:txBody>
          <a:bodyPr anchor="b">
            <a:normAutofit/>
          </a:bodyPr>
          <a:lstStyle>
            <a:lvl1pPr marL="0" indent="0">
              <a:lnSpc>
                <a:spcPct val="100000"/>
              </a:lnSpc>
              <a:buNone/>
              <a:defRPr sz="641" b="1">
                <a:solidFill>
                  <a:srgbClr val="3CDBC0"/>
                </a:solidFill>
              </a:defRPr>
            </a:lvl1pPr>
            <a:lvl2pPr marL="146626" indent="0">
              <a:buNone/>
              <a:defRPr sz="641" b="1"/>
            </a:lvl2pPr>
            <a:lvl3pPr marL="293252" indent="0">
              <a:buNone/>
              <a:defRPr sz="577" b="1"/>
            </a:lvl3pPr>
            <a:lvl4pPr marL="439879" indent="0">
              <a:buNone/>
              <a:defRPr sz="513" b="1"/>
            </a:lvl4pPr>
            <a:lvl5pPr marL="586505" indent="0">
              <a:buNone/>
              <a:defRPr sz="513" b="1"/>
            </a:lvl5pPr>
            <a:lvl6pPr marL="733131" indent="0">
              <a:buNone/>
              <a:defRPr sz="513" b="1"/>
            </a:lvl6pPr>
            <a:lvl7pPr marL="879758" indent="0">
              <a:buNone/>
              <a:defRPr sz="513" b="1"/>
            </a:lvl7pPr>
            <a:lvl8pPr marL="1026384" indent="0">
              <a:buNone/>
              <a:defRPr sz="513" b="1"/>
            </a:lvl8pPr>
            <a:lvl9pPr marL="1173010" indent="0">
              <a:buNone/>
              <a:defRPr sz="513" b="1"/>
            </a:lvl9pPr>
          </a:lstStyle>
          <a:p>
            <a:pPr lvl="0"/>
            <a:r>
              <a:rPr lang="en-US" dirty="0"/>
              <a:t>Click to edit sub-title</a:t>
            </a:r>
          </a:p>
        </p:txBody>
      </p:sp>
      <p:sp>
        <p:nvSpPr>
          <p:cNvPr id="4" name="Content Placeholder 3">
            <a:extLst>
              <a:ext uri="{FF2B5EF4-FFF2-40B4-BE49-F238E27FC236}">
                <a16:creationId xmlns:a16="http://schemas.microsoft.com/office/drawing/2014/main" id="{114A0A99-5CBF-19F7-D17E-865A1414259A}"/>
              </a:ext>
            </a:extLst>
          </p:cNvPr>
          <p:cNvSpPr>
            <a:spLocks noGrp="1"/>
          </p:cNvSpPr>
          <p:nvPr>
            <p:ph sz="half" idx="2"/>
          </p:nvPr>
        </p:nvSpPr>
        <p:spPr>
          <a:xfrm>
            <a:off x="839789" y="2505075"/>
            <a:ext cx="5157787" cy="3684588"/>
          </a:xfrm>
        </p:spPr>
        <p:txBody>
          <a:bodyPr/>
          <a:lstStyle>
            <a:lvl1pPr marL="91642" indent="-91642">
              <a:lnSpc>
                <a:spcPct val="100000"/>
              </a:lnSpc>
              <a:buFont typeface="Arial" panose="020B0604020202020204" pitchFamily="34" charset="0"/>
              <a:buChar char="•"/>
              <a:defRPr sz="513"/>
            </a:lvl1pPr>
            <a:lvl2pPr>
              <a:lnSpc>
                <a:spcPct val="100000"/>
              </a:lnSpc>
              <a:defRPr sz="449"/>
            </a:lvl2pPr>
            <a:lvl3pPr>
              <a:lnSpc>
                <a:spcPct val="100000"/>
              </a:lnSpc>
              <a:defRPr sz="449"/>
            </a:lvl3pPr>
            <a:lvl4pPr>
              <a:lnSpc>
                <a:spcPct val="100000"/>
              </a:lnSpc>
              <a:defRPr sz="449"/>
            </a:lvl4pPr>
            <a:lvl5pPr>
              <a:lnSpc>
                <a:spcPct val="100000"/>
              </a:lnSpc>
              <a:defRPr sz="449"/>
            </a:lvl5pPr>
          </a:lstStyle>
          <a:p>
            <a:pPr lvl="0"/>
            <a:r>
              <a:rPr lang="en-US" dirty="0"/>
              <a:t>Click to edit</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Text Placeholder 4">
            <a:extLst>
              <a:ext uri="{FF2B5EF4-FFF2-40B4-BE49-F238E27FC236}">
                <a16:creationId xmlns:a16="http://schemas.microsoft.com/office/drawing/2014/main" id="{A9EEB41E-54E2-CBD6-4F28-5272048941AC}"/>
              </a:ext>
            </a:extLst>
          </p:cNvPr>
          <p:cNvSpPr>
            <a:spLocks noGrp="1"/>
          </p:cNvSpPr>
          <p:nvPr>
            <p:ph type="body" sz="quarter" idx="3" hasCustomPrompt="1"/>
          </p:nvPr>
        </p:nvSpPr>
        <p:spPr>
          <a:xfrm>
            <a:off x="6172201" y="1681163"/>
            <a:ext cx="5183188" cy="823912"/>
          </a:xfrm>
          <a:ln>
            <a:noFill/>
          </a:ln>
        </p:spPr>
        <p:txBody>
          <a:bodyPr anchor="b">
            <a:normAutofit/>
          </a:bodyPr>
          <a:lstStyle>
            <a:lvl1pPr marL="0" indent="0">
              <a:lnSpc>
                <a:spcPct val="100000"/>
              </a:lnSpc>
              <a:buNone/>
              <a:defRPr sz="641" b="1">
                <a:solidFill>
                  <a:srgbClr val="3CDBC0"/>
                </a:solidFill>
              </a:defRPr>
            </a:lvl1pPr>
            <a:lvl2pPr marL="146626" indent="0">
              <a:buNone/>
              <a:defRPr sz="641" b="1"/>
            </a:lvl2pPr>
            <a:lvl3pPr marL="293252" indent="0">
              <a:buNone/>
              <a:defRPr sz="577" b="1"/>
            </a:lvl3pPr>
            <a:lvl4pPr marL="439879" indent="0">
              <a:buNone/>
              <a:defRPr sz="513" b="1"/>
            </a:lvl4pPr>
            <a:lvl5pPr marL="586505" indent="0">
              <a:buNone/>
              <a:defRPr sz="513" b="1"/>
            </a:lvl5pPr>
            <a:lvl6pPr marL="733131" indent="0">
              <a:buNone/>
              <a:defRPr sz="513" b="1"/>
            </a:lvl6pPr>
            <a:lvl7pPr marL="879758" indent="0">
              <a:buNone/>
              <a:defRPr sz="513" b="1"/>
            </a:lvl7pPr>
            <a:lvl8pPr marL="1026384" indent="0">
              <a:buNone/>
              <a:defRPr sz="513" b="1"/>
            </a:lvl8pPr>
            <a:lvl9pPr marL="1173010" indent="0">
              <a:buNone/>
              <a:defRPr sz="513" b="1"/>
            </a:lvl9pPr>
          </a:lstStyle>
          <a:p>
            <a:pPr lvl="0"/>
            <a:r>
              <a:rPr lang="en-US" dirty="0"/>
              <a:t>Click to edit sub-title</a:t>
            </a:r>
          </a:p>
        </p:txBody>
      </p:sp>
      <p:sp>
        <p:nvSpPr>
          <p:cNvPr id="6" name="Content Placeholder 5">
            <a:extLst>
              <a:ext uri="{FF2B5EF4-FFF2-40B4-BE49-F238E27FC236}">
                <a16:creationId xmlns:a16="http://schemas.microsoft.com/office/drawing/2014/main" id="{E1A5C6A0-033F-E937-2B33-D409A8B86BFA}"/>
              </a:ext>
            </a:extLst>
          </p:cNvPr>
          <p:cNvSpPr>
            <a:spLocks noGrp="1"/>
          </p:cNvSpPr>
          <p:nvPr>
            <p:ph sz="quarter" idx="4"/>
          </p:nvPr>
        </p:nvSpPr>
        <p:spPr>
          <a:xfrm>
            <a:off x="6172201" y="2505075"/>
            <a:ext cx="5183188" cy="3684588"/>
          </a:xfrm>
        </p:spPr>
        <p:txBody>
          <a:bodyPr/>
          <a:lstStyle>
            <a:lvl1pPr>
              <a:lnSpc>
                <a:spcPct val="100000"/>
              </a:lnSpc>
              <a:defRPr sz="513"/>
            </a:lvl1pPr>
            <a:lvl2pPr>
              <a:lnSpc>
                <a:spcPct val="100000"/>
              </a:lnSpc>
              <a:defRPr sz="385"/>
            </a:lvl2pPr>
            <a:lvl3pPr>
              <a:lnSpc>
                <a:spcPct val="100000"/>
              </a:lnSpc>
              <a:defRPr sz="385"/>
            </a:lvl3pPr>
            <a:lvl4pPr>
              <a:lnSpc>
                <a:spcPct val="100000"/>
              </a:lnSpc>
              <a:defRPr sz="385"/>
            </a:lvl4pPr>
            <a:lvl5pPr>
              <a:lnSpc>
                <a:spcPct val="100000"/>
              </a:lnSpc>
              <a:defRPr sz="385"/>
            </a:lvl5pPr>
          </a:lstStyle>
          <a:p>
            <a:pPr lvl="0"/>
            <a:r>
              <a:rPr lang="en-US" dirty="0"/>
              <a:t>Click to edit</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7" name="Picture 6">
            <a:extLst>
              <a:ext uri="{FF2B5EF4-FFF2-40B4-BE49-F238E27FC236}">
                <a16:creationId xmlns:a16="http://schemas.microsoft.com/office/drawing/2014/main" id="{468C7FE3-B8F6-A374-F284-DC4275B2B63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1287478" y="6367542"/>
            <a:ext cx="722655" cy="280347"/>
          </a:xfrm>
          <a:prstGeom prst="rect">
            <a:avLst/>
          </a:prstGeom>
        </p:spPr>
      </p:pic>
    </p:spTree>
    <p:extLst>
      <p:ext uri="{BB962C8B-B14F-4D97-AF65-F5344CB8AC3E}">
        <p14:creationId xmlns:p14="http://schemas.microsoft.com/office/powerpoint/2010/main" val="287246212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803973143"/>
      </p:ext>
    </p:extLst>
  </p:cSld>
  <p:clrMapOvr>
    <a:masterClrMapping/>
  </p:clrMapOvr>
  <p:hf hdr="0"/>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56977633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3" name="PlaceHolder 1"/>
          <p:cNvSpPr>
            <a:spLocks noGrp="1"/>
          </p:cNvSpPr>
          <p:nvPr>
            <p:ph type="title"/>
          </p:nvPr>
        </p:nvSpPr>
        <p:spPr>
          <a:xfrm>
            <a:off x="415601" y="992775"/>
            <a:ext cx="11360700" cy="2736825"/>
          </a:xfrm>
          <a:prstGeom prst="rect">
            <a:avLst/>
          </a:prstGeom>
        </p:spPr>
        <p:txBody>
          <a:bodyPr lIns="0" tIns="0" rIns="0" bIns="0" anchor="ctr"/>
          <a:lstStyle/>
          <a:p>
            <a:endParaRPr/>
          </a:p>
        </p:txBody>
      </p:sp>
      <p:sp>
        <p:nvSpPr>
          <p:cNvPr id="4" name="PlaceHolder 2"/>
          <p:cNvSpPr>
            <a:spLocks noGrp="1"/>
          </p:cNvSpPr>
          <p:nvPr>
            <p:ph type="subTitle"/>
          </p:nvPr>
        </p:nvSpPr>
        <p:spPr>
          <a:xfrm>
            <a:off x="609600" y="1604700"/>
            <a:ext cx="10972700" cy="3977625"/>
          </a:xfrm>
          <a:prstGeom prst="rect">
            <a:avLst/>
          </a:prstGeom>
        </p:spPr>
        <p:txBody>
          <a:bodyPr lIns="0" tIns="0" rIns="0" bIns="0" anchor="ctr"/>
          <a:lstStyle/>
          <a:p>
            <a:pPr algn="ctr"/>
            <a:endParaRPr/>
          </a:p>
        </p:txBody>
      </p:sp>
    </p:spTree>
    <p:extLst>
      <p:ext uri="{BB962C8B-B14F-4D97-AF65-F5344CB8AC3E}">
        <p14:creationId xmlns:p14="http://schemas.microsoft.com/office/powerpoint/2010/main" val="37058718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5" name="PlaceHolder 1"/>
          <p:cNvSpPr>
            <a:spLocks noGrp="1"/>
          </p:cNvSpPr>
          <p:nvPr>
            <p:ph type="title"/>
          </p:nvPr>
        </p:nvSpPr>
        <p:spPr>
          <a:xfrm>
            <a:off x="415601" y="992775"/>
            <a:ext cx="11360700" cy="2736825"/>
          </a:xfrm>
          <a:prstGeom prst="rect">
            <a:avLst/>
          </a:prstGeom>
        </p:spPr>
        <p:txBody>
          <a:bodyPr lIns="0" tIns="0" rIns="0" bIns="0" anchor="ctr"/>
          <a:lstStyle/>
          <a:p>
            <a:endParaRPr/>
          </a:p>
        </p:txBody>
      </p:sp>
      <p:sp>
        <p:nvSpPr>
          <p:cNvPr id="6" name="PlaceHolder 2"/>
          <p:cNvSpPr>
            <a:spLocks noGrp="1"/>
          </p:cNvSpPr>
          <p:nvPr>
            <p:ph type="body"/>
          </p:nvPr>
        </p:nvSpPr>
        <p:spPr>
          <a:xfrm>
            <a:off x="609600" y="1604700"/>
            <a:ext cx="10972700" cy="3977550"/>
          </a:xfrm>
          <a:prstGeom prst="rect">
            <a:avLst/>
          </a:prstGeom>
        </p:spPr>
        <p:txBody>
          <a:bodyPr lIns="0" tIns="0" rIns="0" bIns="0"/>
          <a:lstStyle/>
          <a:p>
            <a:endParaRPr/>
          </a:p>
        </p:txBody>
      </p:sp>
    </p:spTree>
    <p:extLst>
      <p:ext uri="{BB962C8B-B14F-4D97-AF65-F5344CB8AC3E}">
        <p14:creationId xmlns:p14="http://schemas.microsoft.com/office/powerpoint/2010/main" val="311252337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415601" y="992775"/>
            <a:ext cx="11360700" cy="2736825"/>
          </a:xfrm>
          <a:prstGeom prst="rect">
            <a:avLst/>
          </a:prstGeom>
        </p:spPr>
        <p:txBody>
          <a:bodyPr lIns="0" tIns="0" rIns="0" bIns="0" anchor="ctr"/>
          <a:lstStyle/>
          <a:p>
            <a:endParaRPr/>
          </a:p>
        </p:txBody>
      </p:sp>
      <p:sp>
        <p:nvSpPr>
          <p:cNvPr id="8" name="PlaceHolder 2"/>
          <p:cNvSpPr>
            <a:spLocks noGrp="1"/>
          </p:cNvSpPr>
          <p:nvPr>
            <p:ph type="body"/>
          </p:nvPr>
        </p:nvSpPr>
        <p:spPr>
          <a:xfrm>
            <a:off x="609600" y="1604700"/>
            <a:ext cx="5354600" cy="3977550"/>
          </a:xfrm>
          <a:prstGeom prst="rect">
            <a:avLst/>
          </a:prstGeom>
        </p:spPr>
        <p:txBody>
          <a:bodyPr lIns="0" tIns="0" rIns="0" bIns="0"/>
          <a:lstStyle/>
          <a:p>
            <a:endParaRPr/>
          </a:p>
        </p:txBody>
      </p:sp>
      <p:sp>
        <p:nvSpPr>
          <p:cNvPr id="9" name="PlaceHolder 3"/>
          <p:cNvSpPr>
            <a:spLocks noGrp="1"/>
          </p:cNvSpPr>
          <p:nvPr>
            <p:ph type="body"/>
          </p:nvPr>
        </p:nvSpPr>
        <p:spPr>
          <a:xfrm>
            <a:off x="6232000" y="1604700"/>
            <a:ext cx="5354600" cy="3977550"/>
          </a:xfrm>
          <a:prstGeom prst="rect">
            <a:avLst/>
          </a:prstGeom>
        </p:spPr>
        <p:txBody>
          <a:bodyPr lIns="0" tIns="0" rIns="0" bIns="0"/>
          <a:lstStyle/>
          <a:p>
            <a:endParaRPr/>
          </a:p>
        </p:txBody>
      </p:sp>
    </p:spTree>
    <p:extLst>
      <p:ext uri="{BB962C8B-B14F-4D97-AF65-F5344CB8AC3E}">
        <p14:creationId xmlns:p14="http://schemas.microsoft.com/office/powerpoint/2010/main" val="259936745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 name="PlaceHolder 1"/>
          <p:cNvSpPr>
            <a:spLocks noGrp="1"/>
          </p:cNvSpPr>
          <p:nvPr>
            <p:ph type="title"/>
          </p:nvPr>
        </p:nvSpPr>
        <p:spPr>
          <a:xfrm>
            <a:off x="415601" y="992775"/>
            <a:ext cx="11360700" cy="2736825"/>
          </a:xfrm>
          <a:prstGeom prst="rect">
            <a:avLst/>
          </a:prstGeom>
        </p:spPr>
        <p:txBody>
          <a:bodyPr lIns="0" tIns="0" rIns="0" bIns="0" anchor="ctr"/>
          <a:lstStyle/>
          <a:p>
            <a:endParaRPr/>
          </a:p>
        </p:txBody>
      </p:sp>
    </p:spTree>
    <p:extLst>
      <p:ext uri="{BB962C8B-B14F-4D97-AF65-F5344CB8AC3E}">
        <p14:creationId xmlns:p14="http://schemas.microsoft.com/office/powerpoint/2010/main" val="339433331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1" name="PlaceHolder 1"/>
          <p:cNvSpPr>
            <a:spLocks noGrp="1"/>
          </p:cNvSpPr>
          <p:nvPr>
            <p:ph type="subTitle"/>
          </p:nvPr>
        </p:nvSpPr>
        <p:spPr>
          <a:xfrm>
            <a:off x="415601" y="992775"/>
            <a:ext cx="11360700" cy="12686250"/>
          </a:xfrm>
          <a:prstGeom prst="rect">
            <a:avLst/>
          </a:prstGeom>
        </p:spPr>
        <p:txBody>
          <a:bodyPr lIns="0" tIns="0" rIns="0" bIns="0" anchor="ctr"/>
          <a:lstStyle/>
          <a:p>
            <a:pPr algn="ctr"/>
            <a:endParaRPr/>
          </a:p>
        </p:txBody>
      </p:sp>
    </p:spTree>
    <p:extLst>
      <p:ext uri="{BB962C8B-B14F-4D97-AF65-F5344CB8AC3E}">
        <p14:creationId xmlns:p14="http://schemas.microsoft.com/office/powerpoint/2010/main" val="214910837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2" name="PlaceHolder 1"/>
          <p:cNvSpPr>
            <a:spLocks noGrp="1"/>
          </p:cNvSpPr>
          <p:nvPr>
            <p:ph type="title"/>
          </p:nvPr>
        </p:nvSpPr>
        <p:spPr>
          <a:xfrm>
            <a:off x="415601" y="992775"/>
            <a:ext cx="11360700" cy="2736825"/>
          </a:xfrm>
          <a:prstGeom prst="rect">
            <a:avLst/>
          </a:prstGeom>
        </p:spPr>
        <p:txBody>
          <a:bodyPr lIns="0" tIns="0" rIns="0" bIns="0" anchor="ctr"/>
          <a:lstStyle/>
          <a:p>
            <a:endParaRPr/>
          </a:p>
        </p:txBody>
      </p:sp>
      <p:sp>
        <p:nvSpPr>
          <p:cNvPr id="13" name="PlaceHolder 2"/>
          <p:cNvSpPr>
            <a:spLocks noGrp="1"/>
          </p:cNvSpPr>
          <p:nvPr>
            <p:ph type="body"/>
          </p:nvPr>
        </p:nvSpPr>
        <p:spPr>
          <a:xfrm>
            <a:off x="609600" y="1604700"/>
            <a:ext cx="5354600" cy="1897275"/>
          </a:xfrm>
          <a:prstGeom prst="rect">
            <a:avLst/>
          </a:prstGeom>
        </p:spPr>
        <p:txBody>
          <a:bodyPr lIns="0" tIns="0" rIns="0" bIns="0"/>
          <a:lstStyle/>
          <a:p>
            <a:endParaRPr/>
          </a:p>
        </p:txBody>
      </p:sp>
      <p:sp>
        <p:nvSpPr>
          <p:cNvPr id="14" name="PlaceHolder 3"/>
          <p:cNvSpPr>
            <a:spLocks noGrp="1"/>
          </p:cNvSpPr>
          <p:nvPr>
            <p:ph type="body"/>
          </p:nvPr>
        </p:nvSpPr>
        <p:spPr>
          <a:xfrm>
            <a:off x="609600" y="3682275"/>
            <a:ext cx="5354600" cy="1897275"/>
          </a:xfrm>
          <a:prstGeom prst="rect">
            <a:avLst/>
          </a:prstGeom>
        </p:spPr>
        <p:txBody>
          <a:bodyPr lIns="0" tIns="0" rIns="0" bIns="0"/>
          <a:lstStyle/>
          <a:p>
            <a:endParaRPr/>
          </a:p>
        </p:txBody>
      </p:sp>
      <p:sp>
        <p:nvSpPr>
          <p:cNvPr id="15" name="PlaceHolder 4"/>
          <p:cNvSpPr>
            <a:spLocks noGrp="1"/>
          </p:cNvSpPr>
          <p:nvPr>
            <p:ph type="body"/>
          </p:nvPr>
        </p:nvSpPr>
        <p:spPr>
          <a:xfrm>
            <a:off x="6232000" y="1604700"/>
            <a:ext cx="5354600" cy="3977550"/>
          </a:xfrm>
          <a:prstGeom prst="rect">
            <a:avLst/>
          </a:prstGeom>
        </p:spPr>
        <p:txBody>
          <a:bodyPr lIns="0" tIns="0" rIns="0" bIns="0"/>
          <a:lstStyle/>
          <a:p>
            <a:endParaRPr/>
          </a:p>
        </p:txBody>
      </p:sp>
    </p:spTree>
    <p:extLst>
      <p:ext uri="{BB962C8B-B14F-4D97-AF65-F5344CB8AC3E}">
        <p14:creationId xmlns:p14="http://schemas.microsoft.com/office/powerpoint/2010/main" val="422464091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6" name="PlaceHolder 1"/>
          <p:cNvSpPr>
            <a:spLocks noGrp="1"/>
          </p:cNvSpPr>
          <p:nvPr>
            <p:ph type="title"/>
          </p:nvPr>
        </p:nvSpPr>
        <p:spPr>
          <a:xfrm>
            <a:off x="415601" y="992775"/>
            <a:ext cx="11360700" cy="2736825"/>
          </a:xfrm>
          <a:prstGeom prst="rect">
            <a:avLst/>
          </a:prstGeom>
        </p:spPr>
        <p:txBody>
          <a:bodyPr lIns="0" tIns="0" rIns="0" bIns="0" anchor="ctr"/>
          <a:lstStyle/>
          <a:p>
            <a:endParaRPr/>
          </a:p>
        </p:txBody>
      </p:sp>
      <p:sp>
        <p:nvSpPr>
          <p:cNvPr id="17" name="PlaceHolder 2"/>
          <p:cNvSpPr>
            <a:spLocks noGrp="1"/>
          </p:cNvSpPr>
          <p:nvPr>
            <p:ph type="body"/>
          </p:nvPr>
        </p:nvSpPr>
        <p:spPr>
          <a:xfrm>
            <a:off x="609600" y="1604700"/>
            <a:ext cx="5354600" cy="3977550"/>
          </a:xfrm>
          <a:prstGeom prst="rect">
            <a:avLst/>
          </a:prstGeom>
        </p:spPr>
        <p:txBody>
          <a:bodyPr lIns="0" tIns="0" rIns="0" bIns="0"/>
          <a:lstStyle/>
          <a:p>
            <a:endParaRPr/>
          </a:p>
        </p:txBody>
      </p:sp>
      <p:sp>
        <p:nvSpPr>
          <p:cNvPr id="18" name="PlaceHolder 3"/>
          <p:cNvSpPr>
            <a:spLocks noGrp="1"/>
          </p:cNvSpPr>
          <p:nvPr>
            <p:ph type="body"/>
          </p:nvPr>
        </p:nvSpPr>
        <p:spPr>
          <a:xfrm>
            <a:off x="6232000" y="1604700"/>
            <a:ext cx="5354600" cy="1897275"/>
          </a:xfrm>
          <a:prstGeom prst="rect">
            <a:avLst/>
          </a:prstGeom>
        </p:spPr>
        <p:txBody>
          <a:bodyPr lIns="0" tIns="0" rIns="0" bIns="0"/>
          <a:lstStyle/>
          <a:p>
            <a:endParaRPr/>
          </a:p>
        </p:txBody>
      </p:sp>
      <p:sp>
        <p:nvSpPr>
          <p:cNvPr id="19" name="PlaceHolder 4"/>
          <p:cNvSpPr>
            <a:spLocks noGrp="1"/>
          </p:cNvSpPr>
          <p:nvPr>
            <p:ph type="body"/>
          </p:nvPr>
        </p:nvSpPr>
        <p:spPr>
          <a:xfrm>
            <a:off x="6232000" y="3682275"/>
            <a:ext cx="5354600" cy="1897275"/>
          </a:xfrm>
          <a:prstGeom prst="rect">
            <a:avLst/>
          </a:prstGeom>
        </p:spPr>
        <p:txBody>
          <a:bodyPr lIns="0" tIns="0" rIns="0" bIns="0"/>
          <a:lstStyle/>
          <a:p>
            <a:endParaRPr/>
          </a:p>
        </p:txBody>
      </p:sp>
    </p:spTree>
    <p:extLst>
      <p:ext uri="{BB962C8B-B14F-4D97-AF65-F5344CB8AC3E}">
        <p14:creationId xmlns:p14="http://schemas.microsoft.com/office/powerpoint/2010/main" val="70212666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0" name="PlaceHolder 1"/>
          <p:cNvSpPr>
            <a:spLocks noGrp="1"/>
          </p:cNvSpPr>
          <p:nvPr>
            <p:ph type="title"/>
          </p:nvPr>
        </p:nvSpPr>
        <p:spPr>
          <a:xfrm>
            <a:off x="415601" y="992775"/>
            <a:ext cx="11360700" cy="2736825"/>
          </a:xfrm>
          <a:prstGeom prst="rect">
            <a:avLst/>
          </a:prstGeom>
        </p:spPr>
        <p:txBody>
          <a:bodyPr lIns="0" tIns="0" rIns="0" bIns="0" anchor="ctr"/>
          <a:lstStyle/>
          <a:p>
            <a:endParaRPr/>
          </a:p>
        </p:txBody>
      </p:sp>
      <p:sp>
        <p:nvSpPr>
          <p:cNvPr id="21" name="PlaceHolder 2"/>
          <p:cNvSpPr>
            <a:spLocks noGrp="1"/>
          </p:cNvSpPr>
          <p:nvPr>
            <p:ph type="body"/>
          </p:nvPr>
        </p:nvSpPr>
        <p:spPr>
          <a:xfrm>
            <a:off x="609600" y="1604700"/>
            <a:ext cx="5354600" cy="1897275"/>
          </a:xfrm>
          <a:prstGeom prst="rect">
            <a:avLst/>
          </a:prstGeom>
        </p:spPr>
        <p:txBody>
          <a:bodyPr lIns="0" tIns="0" rIns="0" bIns="0"/>
          <a:lstStyle/>
          <a:p>
            <a:endParaRPr/>
          </a:p>
        </p:txBody>
      </p:sp>
      <p:sp>
        <p:nvSpPr>
          <p:cNvPr id="22" name="PlaceHolder 3"/>
          <p:cNvSpPr>
            <a:spLocks noGrp="1"/>
          </p:cNvSpPr>
          <p:nvPr>
            <p:ph type="body"/>
          </p:nvPr>
        </p:nvSpPr>
        <p:spPr>
          <a:xfrm>
            <a:off x="6232000" y="1604700"/>
            <a:ext cx="5354600" cy="1897275"/>
          </a:xfrm>
          <a:prstGeom prst="rect">
            <a:avLst/>
          </a:prstGeom>
        </p:spPr>
        <p:txBody>
          <a:bodyPr lIns="0" tIns="0" rIns="0" bIns="0"/>
          <a:lstStyle/>
          <a:p>
            <a:endParaRPr/>
          </a:p>
        </p:txBody>
      </p:sp>
      <p:sp>
        <p:nvSpPr>
          <p:cNvPr id="23" name="PlaceHolder 4"/>
          <p:cNvSpPr>
            <a:spLocks noGrp="1"/>
          </p:cNvSpPr>
          <p:nvPr>
            <p:ph type="body"/>
          </p:nvPr>
        </p:nvSpPr>
        <p:spPr>
          <a:xfrm>
            <a:off x="609600" y="3682275"/>
            <a:ext cx="10972700" cy="1897275"/>
          </a:xfrm>
          <a:prstGeom prst="rect">
            <a:avLst/>
          </a:prstGeom>
        </p:spPr>
        <p:txBody>
          <a:bodyPr lIns="0" tIns="0" rIns="0" bIns="0"/>
          <a:lstStyle/>
          <a:p>
            <a:endParaRPr/>
          </a:p>
        </p:txBody>
      </p:sp>
    </p:spTree>
    <p:extLst>
      <p:ext uri="{BB962C8B-B14F-4D97-AF65-F5344CB8AC3E}">
        <p14:creationId xmlns:p14="http://schemas.microsoft.com/office/powerpoint/2010/main" val="351256063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4" name="PlaceHolder 1"/>
          <p:cNvSpPr>
            <a:spLocks noGrp="1"/>
          </p:cNvSpPr>
          <p:nvPr>
            <p:ph type="title"/>
          </p:nvPr>
        </p:nvSpPr>
        <p:spPr>
          <a:xfrm>
            <a:off x="415601" y="992775"/>
            <a:ext cx="11360700" cy="2736825"/>
          </a:xfrm>
          <a:prstGeom prst="rect">
            <a:avLst/>
          </a:prstGeom>
        </p:spPr>
        <p:txBody>
          <a:bodyPr lIns="0" tIns="0" rIns="0" bIns="0" anchor="ctr"/>
          <a:lstStyle/>
          <a:p>
            <a:endParaRPr/>
          </a:p>
        </p:txBody>
      </p:sp>
      <p:sp>
        <p:nvSpPr>
          <p:cNvPr id="25" name="PlaceHolder 2"/>
          <p:cNvSpPr>
            <a:spLocks noGrp="1"/>
          </p:cNvSpPr>
          <p:nvPr>
            <p:ph type="body"/>
          </p:nvPr>
        </p:nvSpPr>
        <p:spPr>
          <a:xfrm>
            <a:off x="609600" y="1604700"/>
            <a:ext cx="10972700" cy="1897275"/>
          </a:xfrm>
          <a:prstGeom prst="rect">
            <a:avLst/>
          </a:prstGeom>
        </p:spPr>
        <p:txBody>
          <a:bodyPr lIns="0" tIns="0" rIns="0" bIns="0"/>
          <a:lstStyle/>
          <a:p>
            <a:endParaRPr/>
          </a:p>
        </p:txBody>
      </p:sp>
      <p:sp>
        <p:nvSpPr>
          <p:cNvPr id="26" name="PlaceHolder 3"/>
          <p:cNvSpPr>
            <a:spLocks noGrp="1"/>
          </p:cNvSpPr>
          <p:nvPr>
            <p:ph type="body"/>
          </p:nvPr>
        </p:nvSpPr>
        <p:spPr>
          <a:xfrm>
            <a:off x="609600" y="3682275"/>
            <a:ext cx="10972700" cy="1897275"/>
          </a:xfrm>
          <a:prstGeom prst="rect">
            <a:avLst/>
          </a:prstGeom>
        </p:spPr>
        <p:txBody>
          <a:bodyPr lIns="0" tIns="0" rIns="0" bIns="0"/>
          <a:lstStyle/>
          <a:p>
            <a:endParaRPr/>
          </a:p>
        </p:txBody>
      </p:sp>
    </p:spTree>
    <p:extLst>
      <p:ext uri="{BB962C8B-B14F-4D97-AF65-F5344CB8AC3E}">
        <p14:creationId xmlns:p14="http://schemas.microsoft.com/office/powerpoint/2010/main" val="189470037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415601" y="992775"/>
            <a:ext cx="11360700" cy="2736825"/>
          </a:xfrm>
          <a:prstGeom prst="rect">
            <a:avLst/>
          </a:prstGeom>
        </p:spPr>
        <p:txBody>
          <a:bodyPr lIns="0" tIns="0" rIns="0" bIns="0" anchor="ctr"/>
          <a:lstStyle/>
          <a:p>
            <a:endParaRPr/>
          </a:p>
        </p:txBody>
      </p:sp>
      <p:sp>
        <p:nvSpPr>
          <p:cNvPr id="28" name="PlaceHolder 2"/>
          <p:cNvSpPr>
            <a:spLocks noGrp="1"/>
          </p:cNvSpPr>
          <p:nvPr>
            <p:ph type="body"/>
          </p:nvPr>
        </p:nvSpPr>
        <p:spPr>
          <a:xfrm>
            <a:off x="609600" y="1604700"/>
            <a:ext cx="5354600" cy="1897275"/>
          </a:xfrm>
          <a:prstGeom prst="rect">
            <a:avLst/>
          </a:prstGeom>
        </p:spPr>
        <p:txBody>
          <a:bodyPr lIns="0" tIns="0" rIns="0" bIns="0"/>
          <a:lstStyle/>
          <a:p>
            <a:endParaRPr/>
          </a:p>
        </p:txBody>
      </p:sp>
      <p:sp>
        <p:nvSpPr>
          <p:cNvPr id="29" name="PlaceHolder 3"/>
          <p:cNvSpPr>
            <a:spLocks noGrp="1"/>
          </p:cNvSpPr>
          <p:nvPr>
            <p:ph type="body"/>
          </p:nvPr>
        </p:nvSpPr>
        <p:spPr>
          <a:xfrm>
            <a:off x="6232000" y="1604700"/>
            <a:ext cx="5354600" cy="1897275"/>
          </a:xfrm>
          <a:prstGeom prst="rect">
            <a:avLst/>
          </a:prstGeom>
        </p:spPr>
        <p:txBody>
          <a:bodyPr lIns="0" tIns="0" rIns="0" bIns="0"/>
          <a:lstStyle/>
          <a:p>
            <a:endParaRPr/>
          </a:p>
        </p:txBody>
      </p:sp>
      <p:sp>
        <p:nvSpPr>
          <p:cNvPr id="30" name="PlaceHolder 4"/>
          <p:cNvSpPr>
            <a:spLocks noGrp="1"/>
          </p:cNvSpPr>
          <p:nvPr>
            <p:ph type="body"/>
          </p:nvPr>
        </p:nvSpPr>
        <p:spPr>
          <a:xfrm>
            <a:off x="6232000" y="3682275"/>
            <a:ext cx="5354600" cy="1897275"/>
          </a:xfrm>
          <a:prstGeom prst="rect">
            <a:avLst/>
          </a:prstGeom>
        </p:spPr>
        <p:txBody>
          <a:bodyPr lIns="0" tIns="0" rIns="0" bIns="0"/>
          <a:lstStyle/>
          <a:p>
            <a:endParaRPr/>
          </a:p>
        </p:txBody>
      </p:sp>
      <p:sp>
        <p:nvSpPr>
          <p:cNvPr id="31" name="PlaceHolder 5"/>
          <p:cNvSpPr>
            <a:spLocks noGrp="1"/>
          </p:cNvSpPr>
          <p:nvPr>
            <p:ph type="body"/>
          </p:nvPr>
        </p:nvSpPr>
        <p:spPr>
          <a:xfrm>
            <a:off x="609600" y="3682275"/>
            <a:ext cx="5354600" cy="1897275"/>
          </a:xfrm>
          <a:prstGeom prst="rect">
            <a:avLst/>
          </a:prstGeom>
        </p:spPr>
        <p:txBody>
          <a:bodyPr lIns="0" tIns="0" rIns="0" bIns="0"/>
          <a:lstStyle/>
          <a:p>
            <a:endParaRPr/>
          </a:p>
        </p:txBody>
      </p:sp>
    </p:spTree>
    <p:extLst>
      <p:ext uri="{BB962C8B-B14F-4D97-AF65-F5344CB8AC3E}">
        <p14:creationId xmlns:p14="http://schemas.microsoft.com/office/powerpoint/2010/main" val="279581129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2" name="PlaceHolder 1"/>
          <p:cNvSpPr>
            <a:spLocks noGrp="1"/>
          </p:cNvSpPr>
          <p:nvPr>
            <p:ph type="title"/>
          </p:nvPr>
        </p:nvSpPr>
        <p:spPr>
          <a:xfrm>
            <a:off x="415601" y="992775"/>
            <a:ext cx="11360700" cy="2736825"/>
          </a:xfrm>
          <a:prstGeom prst="rect">
            <a:avLst/>
          </a:prstGeom>
        </p:spPr>
        <p:txBody>
          <a:bodyPr lIns="0" tIns="0" rIns="0" bIns="0" anchor="ctr"/>
          <a:lstStyle/>
          <a:p>
            <a:endParaRPr/>
          </a:p>
        </p:txBody>
      </p:sp>
      <p:sp>
        <p:nvSpPr>
          <p:cNvPr id="33" name="PlaceHolder 2"/>
          <p:cNvSpPr>
            <a:spLocks noGrp="1"/>
          </p:cNvSpPr>
          <p:nvPr>
            <p:ph type="body"/>
          </p:nvPr>
        </p:nvSpPr>
        <p:spPr>
          <a:xfrm>
            <a:off x="609600" y="1604700"/>
            <a:ext cx="10972700" cy="3977550"/>
          </a:xfrm>
          <a:prstGeom prst="rect">
            <a:avLst/>
          </a:prstGeom>
        </p:spPr>
        <p:txBody>
          <a:bodyPr lIns="0" tIns="0" rIns="0" bIns="0"/>
          <a:lstStyle/>
          <a:p>
            <a:endParaRPr/>
          </a:p>
        </p:txBody>
      </p:sp>
      <p:sp>
        <p:nvSpPr>
          <p:cNvPr id="34" name="PlaceHolder 3"/>
          <p:cNvSpPr>
            <a:spLocks noGrp="1"/>
          </p:cNvSpPr>
          <p:nvPr>
            <p:ph type="body"/>
          </p:nvPr>
        </p:nvSpPr>
        <p:spPr>
          <a:xfrm>
            <a:off x="609600" y="1604700"/>
            <a:ext cx="10972700" cy="3977550"/>
          </a:xfrm>
          <a:prstGeom prst="rect">
            <a:avLst/>
          </a:prstGeom>
        </p:spPr>
        <p:txBody>
          <a:bodyPr lIns="0" tIns="0" rIns="0" bIns="0"/>
          <a:lstStyle/>
          <a:p>
            <a:endParaRPr/>
          </a:p>
        </p:txBody>
      </p:sp>
      <p:pic>
        <p:nvPicPr>
          <p:cNvPr id="35" name="Picture 34"/>
          <p:cNvPicPr/>
          <p:nvPr/>
        </p:nvPicPr>
        <p:blipFill>
          <a:blip r:embed="rId2"/>
          <a:stretch>
            <a:fillRect/>
          </a:stretch>
        </p:blipFill>
        <p:spPr>
          <a:xfrm>
            <a:off x="2772401" y="1604700"/>
            <a:ext cx="6646900" cy="3977550"/>
          </a:xfrm>
          <a:prstGeom prst="rect">
            <a:avLst/>
          </a:prstGeom>
          <a:ln>
            <a:noFill/>
          </a:ln>
        </p:spPr>
      </p:pic>
      <p:pic>
        <p:nvPicPr>
          <p:cNvPr id="36" name="Picture 35"/>
          <p:cNvPicPr/>
          <p:nvPr/>
        </p:nvPicPr>
        <p:blipFill>
          <a:blip r:embed="rId2"/>
          <a:stretch>
            <a:fillRect/>
          </a:stretch>
        </p:blipFill>
        <p:spPr>
          <a:xfrm>
            <a:off x="2772401" y="1604700"/>
            <a:ext cx="6646900" cy="3977550"/>
          </a:xfrm>
          <a:prstGeom prst="rect">
            <a:avLst/>
          </a:prstGeom>
          <a:ln>
            <a:noFill/>
          </a:ln>
        </p:spPr>
      </p:pic>
    </p:spTree>
    <p:extLst>
      <p:ext uri="{BB962C8B-B14F-4D97-AF65-F5344CB8AC3E}">
        <p14:creationId xmlns:p14="http://schemas.microsoft.com/office/powerpoint/2010/main" val="146703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26" Type="http://schemas.openxmlformats.org/officeDocument/2006/relationships/slideLayout" Target="../slideLayouts/slideLayout38.xml"/><Relationship Id="rId3" Type="http://schemas.openxmlformats.org/officeDocument/2006/relationships/slideLayout" Target="../slideLayouts/slideLayout15.xml"/><Relationship Id="rId21" Type="http://schemas.openxmlformats.org/officeDocument/2006/relationships/slideLayout" Target="../slideLayouts/slideLayout33.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5" Type="http://schemas.openxmlformats.org/officeDocument/2006/relationships/slideLayout" Target="../slideLayouts/slideLayout37.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0" Type="http://schemas.openxmlformats.org/officeDocument/2006/relationships/slideLayout" Target="../slideLayouts/slideLayout3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24" Type="http://schemas.openxmlformats.org/officeDocument/2006/relationships/slideLayout" Target="../slideLayouts/slideLayout36.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23" Type="http://schemas.openxmlformats.org/officeDocument/2006/relationships/slideLayout" Target="../slideLayouts/slideLayout35.xml"/><Relationship Id="rId28" Type="http://schemas.openxmlformats.org/officeDocument/2006/relationships/theme" Target="../theme/theme3.xml"/><Relationship Id="rId10" Type="http://schemas.openxmlformats.org/officeDocument/2006/relationships/slideLayout" Target="../slideLayouts/slideLayout22.xml"/><Relationship Id="rId19" Type="http://schemas.openxmlformats.org/officeDocument/2006/relationships/slideLayout" Target="../slideLayouts/slideLayout31.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 Id="rId22" Type="http://schemas.openxmlformats.org/officeDocument/2006/relationships/slideLayout" Target="../slideLayouts/slideLayout34.xml"/><Relationship Id="rId27" Type="http://schemas.openxmlformats.org/officeDocument/2006/relationships/slideLayout" Target="../slideLayouts/slideLayout39.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40.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5.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B79926-248F-FA7E-CC33-5C3BDB8491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685B510-2BD0-BF6D-7345-A0F1E992AE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5F8AD28-6108-6CD2-0253-1F0E084AAC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2B0B139-D997-F444-852C-741CE9BFE52C}" type="datetimeFigureOut">
              <a:rPr lang="en-US" smtClean="0"/>
              <a:t>2/18/26</a:t>
            </a:fld>
            <a:endParaRPr lang="en-US"/>
          </a:p>
        </p:txBody>
      </p:sp>
      <p:sp>
        <p:nvSpPr>
          <p:cNvPr id="5" name="Footer Placeholder 4">
            <a:extLst>
              <a:ext uri="{FF2B5EF4-FFF2-40B4-BE49-F238E27FC236}">
                <a16:creationId xmlns:a16="http://schemas.microsoft.com/office/drawing/2014/main" id="{232B3509-B8F4-D705-28A8-2605109E5E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4AA1ECAB-DD5E-D3D0-20FE-66E7948536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38E6E70-7DBD-644B-B8D1-368173DCA3F5}" type="slidenum">
              <a:rPr lang="en-US" smtClean="0"/>
              <a:t>‹#›</a:t>
            </a:fld>
            <a:endParaRPr lang="en-US"/>
          </a:p>
        </p:txBody>
      </p:sp>
    </p:spTree>
    <p:extLst>
      <p:ext uri="{BB962C8B-B14F-4D97-AF65-F5344CB8AC3E}">
        <p14:creationId xmlns:p14="http://schemas.microsoft.com/office/powerpoint/2010/main" val="14891139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gray">
      <p:bgRef idx="1001">
        <a:schemeClr val="bg1"/>
      </p:bgRef>
    </p:bg>
    <p:spTree>
      <p:nvGrpSpPr>
        <p:cNvPr id="1" name=""/>
        <p:cNvGrpSpPr/>
        <p:nvPr/>
      </p:nvGrpSpPr>
      <p:grpSpPr>
        <a:xfrm>
          <a:off x="0" y="0"/>
          <a:ext cx="0" cy="0"/>
          <a:chOff x="0" y="0"/>
          <a:chExt cx="0" cy="0"/>
        </a:xfrm>
      </p:grpSpPr>
      <p:sp>
        <p:nvSpPr>
          <p:cNvPr id="2" name="Rectangle 1"/>
          <p:cNvSpPr/>
          <p:nvPr userDrawn="1"/>
        </p:nvSpPr>
        <p:spPr>
          <a:xfrm>
            <a:off x="0" y="6136788"/>
            <a:ext cx="12192000" cy="7212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408"/>
          </a:p>
        </p:txBody>
      </p:sp>
      <p:pic>
        <p:nvPicPr>
          <p:cNvPr id="7" name="Picture 6"/>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414624" y="6287594"/>
            <a:ext cx="2063687" cy="421295"/>
          </a:xfrm>
          <a:prstGeom prst="rect">
            <a:avLst/>
          </a:prstGeom>
        </p:spPr>
      </p:pic>
    </p:spTree>
    <p:extLst>
      <p:ext uri="{BB962C8B-B14F-4D97-AF65-F5344CB8AC3E}">
        <p14:creationId xmlns:p14="http://schemas.microsoft.com/office/powerpoint/2010/main" val="1026293119"/>
      </p:ext>
    </p:extLst>
  </p:cSld>
  <p:clrMap bg1="lt1" tx1="dk1" bg2="lt2" tx2="dk2" accent1="accent1" accent2="accent2" accent3="accent3" accent4="accent4" accent5="accent5" accent6="accent6" hlink="hlink" folHlink="folHlink"/>
  <p:sldLayoutIdLst>
    <p:sldLayoutId id="2147483661" r:id="rId1"/>
  </p:sldLayoutIdLst>
  <p:hf hdr="0" dt="0"/>
  <p:txStyles>
    <p:titleStyle>
      <a:lvl1pPr algn="l" defTabSz="727048" rtl="0" eaLnBrk="1" latinLnBrk="0" hangingPunct="1">
        <a:lnSpc>
          <a:spcPct val="90000"/>
        </a:lnSpc>
        <a:spcBef>
          <a:spcPct val="0"/>
        </a:spcBef>
        <a:buNone/>
        <a:defRPr lang="en-GB" sz="2120" kern="1200" dirty="0">
          <a:solidFill>
            <a:schemeClr val="bg1"/>
          </a:solidFill>
          <a:latin typeface="Arial" panose="020B0604020202020204" pitchFamily="34" charset="0"/>
          <a:ea typeface="+mj-ea"/>
          <a:cs typeface="Arial" panose="020B0604020202020204" pitchFamily="34" charset="0"/>
        </a:defRPr>
      </a:lvl1pPr>
    </p:titleStyle>
    <p:bodyStyle>
      <a:lvl1pPr marL="181762" indent="-181762" algn="l" defTabSz="727048" rtl="0" eaLnBrk="1" latinLnBrk="0" hangingPunct="1">
        <a:lnSpc>
          <a:spcPct val="90000"/>
        </a:lnSpc>
        <a:spcBef>
          <a:spcPts val="795"/>
        </a:spcBef>
        <a:buClr>
          <a:schemeClr val="accent1"/>
        </a:buClr>
        <a:buSzPct val="110000"/>
        <a:buFont typeface="Wingdings" panose="05000000000000000000" pitchFamily="2" charset="2"/>
        <a:buChar char="§"/>
        <a:defRPr lang="en-US" sz="2120" kern="1200" smtClean="0">
          <a:solidFill>
            <a:schemeClr val="tx1"/>
          </a:solidFill>
          <a:latin typeface="Arial" pitchFamily="34" charset="0"/>
          <a:ea typeface="+mn-ea"/>
          <a:cs typeface="Arial" pitchFamily="34" charset="0"/>
        </a:defRPr>
      </a:lvl1pPr>
      <a:lvl2pPr marL="566526" indent="-227203" algn="l" defTabSz="727048" rtl="0" eaLnBrk="1" latinLnBrk="0" hangingPunct="1">
        <a:lnSpc>
          <a:spcPct val="90000"/>
        </a:lnSpc>
        <a:spcBef>
          <a:spcPts val="398"/>
        </a:spcBef>
        <a:buClr>
          <a:schemeClr val="accent1"/>
        </a:buClr>
        <a:buSzPct val="110000"/>
        <a:buFont typeface="Arial" panose="020B0604020202020204" pitchFamily="34" charset="0"/>
        <a:buChar char="–"/>
        <a:defRPr lang="en-US" sz="1908" kern="1200" smtClean="0">
          <a:solidFill>
            <a:schemeClr val="tx1"/>
          </a:solidFill>
          <a:latin typeface="Arial" pitchFamily="34" charset="0"/>
          <a:ea typeface="+mn-ea"/>
          <a:cs typeface="Arial" pitchFamily="34" charset="0"/>
        </a:defRPr>
      </a:lvl2pPr>
      <a:lvl3pPr marL="908810" indent="-181762" algn="l" defTabSz="727048" rtl="0" eaLnBrk="1" latinLnBrk="0" hangingPunct="1">
        <a:lnSpc>
          <a:spcPct val="90000"/>
        </a:lnSpc>
        <a:spcBef>
          <a:spcPts val="398"/>
        </a:spcBef>
        <a:buClr>
          <a:schemeClr val="accent1"/>
        </a:buClr>
        <a:buSzPct val="110000"/>
        <a:buFont typeface="Arial" panose="020B0604020202020204" pitchFamily="34" charset="0"/>
        <a:buChar char="•"/>
        <a:defRPr lang="en-US" sz="1908" kern="1200" smtClean="0">
          <a:solidFill>
            <a:schemeClr val="tx1"/>
          </a:solidFill>
          <a:latin typeface="Arial" pitchFamily="34" charset="0"/>
          <a:ea typeface="+mn-ea"/>
          <a:cs typeface="Arial" pitchFamily="34" charset="0"/>
        </a:defRPr>
      </a:lvl3pPr>
      <a:lvl4pPr marL="1272332" indent="-181762" algn="l" defTabSz="727048" rtl="0" eaLnBrk="1" latinLnBrk="0" hangingPunct="1">
        <a:lnSpc>
          <a:spcPct val="90000"/>
        </a:lnSpc>
        <a:spcBef>
          <a:spcPts val="398"/>
        </a:spcBef>
        <a:buClr>
          <a:schemeClr val="accent1"/>
        </a:buClr>
        <a:buSzPct val="110000"/>
        <a:buFont typeface="Arial" panose="020B0604020202020204" pitchFamily="34" charset="0"/>
        <a:buChar char="–"/>
        <a:defRPr lang="en-US" sz="1484" kern="1200" smtClean="0">
          <a:solidFill>
            <a:schemeClr val="tx1"/>
          </a:solidFill>
          <a:latin typeface="Arial" pitchFamily="34" charset="0"/>
          <a:ea typeface="+mn-ea"/>
          <a:cs typeface="Arial" pitchFamily="34" charset="0"/>
        </a:defRPr>
      </a:lvl4pPr>
      <a:lvl5pPr marL="1635856" indent="-181762" algn="l" defTabSz="727048" rtl="0" eaLnBrk="1" latinLnBrk="0" hangingPunct="1">
        <a:lnSpc>
          <a:spcPct val="90000"/>
        </a:lnSpc>
        <a:spcBef>
          <a:spcPts val="398"/>
        </a:spcBef>
        <a:buClr>
          <a:schemeClr val="accent1"/>
        </a:buClr>
        <a:buSzPct val="110000"/>
        <a:buFont typeface="Arial" panose="020B0604020202020204" pitchFamily="34" charset="0"/>
        <a:buChar char="»"/>
        <a:defRPr lang="en-GB" sz="1166" kern="1200">
          <a:solidFill>
            <a:schemeClr val="tx1"/>
          </a:solidFill>
          <a:latin typeface="Arial" pitchFamily="34" charset="0"/>
          <a:ea typeface="+mn-ea"/>
          <a:cs typeface="Arial" pitchFamily="34" charset="0"/>
        </a:defRPr>
      </a:lvl5pPr>
      <a:lvl6pPr marL="1999380" indent="-181762" algn="l" defTabSz="727048" rtl="0" eaLnBrk="1" latinLnBrk="0" hangingPunct="1">
        <a:lnSpc>
          <a:spcPct val="90000"/>
        </a:lnSpc>
        <a:spcBef>
          <a:spcPts val="398"/>
        </a:spcBef>
        <a:buFont typeface="Arial" panose="020B0604020202020204" pitchFamily="34" charset="0"/>
        <a:buChar char="•"/>
        <a:defRPr sz="1431" kern="1200">
          <a:solidFill>
            <a:schemeClr val="tx1"/>
          </a:solidFill>
          <a:latin typeface="+mn-lt"/>
          <a:ea typeface="+mn-ea"/>
          <a:cs typeface="+mn-cs"/>
        </a:defRPr>
      </a:lvl6pPr>
      <a:lvl7pPr marL="2362904" indent="-181762" algn="l" defTabSz="727048" rtl="0" eaLnBrk="1" latinLnBrk="0" hangingPunct="1">
        <a:lnSpc>
          <a:spcPct val="90000"/>
        </a:lnSpc>
        <a:spcBef>
          <a:spcPts val="398"/>
        </a:spcBef>
        <a:buFont typeface="Arial" panose="020B0604020202020204" pitchFamily="34" charset="0"/>
        <a:buChar char="•"/>
        <a:defRPr sz="1431" kern="1200">
          <a:solidFill>
            <a:schemeClr val="tx1"/>
          </a:solidFill>
          <a:latin typeface="+mn-lt"/>
          <a:ea typeface="+mn-ea"/>
          <a:cs typeface="+mn-cs"/>
        </a:defRPr>
      </a:lvl7pPr>
      <a:lvl8pPr marL="2726428" indent="-181762" algn="l" defTabSz="727048" rtl="0" eaLnBrk="1" latinLnBrk="0" hangingPunct="1">
        <a:lnSpc>
          <a:spcPct val="90000"/>
        </a:lnSpc>
        <a:spcBef>
          <a:spcPts val="398"/>
        </a:spcBef>
        <a:buFont typeface="Arial" panose="020B0604020202020204" pitchFamily="34" charset="0"/>
        <a:buChar char="•"/>
        <a:defRPr sz="1431" kern="1200">
          <a:solidFill>
            <a:schemeClr val="tx1"/>
          </a:solidFill>
          <a:latin typeface="+mn-lt"/>
          <a:ea typeface="+mn-ea"/>
          <a:cs typeface="+mn-cs"/>
        </a:defRPr>
      </a:lvl8pPr>
      <a:lvl9pPr marL="3089952" indent="-181762" algn="l" defTabSz="727048" rtl="0" eaLnBrk="1" latinLnBrk="0" hangingPunct="1">
        <a:lnSpc>
          <a:spcPct val="90000"/>
        </a:lnSpc>
        <a:spcBef>
          <a:spcPts val="398"/>
        </a:spcBef>
        <a:buFont typeface="Arial" panose="020B0604020202020204" pitchFamily="34" charset="0"/>
        <a:buChar char="•"/>
        <a:defRPr sz="1431" kern="1200">
          <a:solidFill>
            <a:schemeClr val="tx1"/>
          </a:solidFill>
          <a:latin typeface="+mn-lt"/>
          <a:ea typeface="+mn-ea"/>
          <a:cs typeface="+mn-cs"/>
        </a:defRPr>
      </a:lvl9pPr>
    </p:bodyStyle>
    <p:otherStyle>
      <a:defPPr>
        <a:defRPr lang="en-US"/>
      </a:defPPr>
      <a:lvl1pPr marL="0" algn="l" defTabSz="727048" rtl="0" eaLnBrk="1" latinLnBrk="0" hangingPunct="1">
        <a:defRPr sz="1431" kern="1200">
          <a:solidFill>
            <a:schemeClr val="tx1"/>
          </a:solidFill>
          <a:latin typeface="+mn-lt"/>
          <a:ea typeface="+mn-ea"/>
          <a:cs typeface="+mn-cs"/>
        </a:defRPr>
      </a:lvl1pPr>
      <a:lvl2pPr marL="363524" algn="l" defTabSz="727048" rtl="0" eaLnBrk="1" latinLnBrk="0" hangingPunct="1">
        <a:defRPr sz="1431" kern="1200">
          <a:solidFill>
            <a:schemeClr val="tx1"/>
          </a:solidFill>
          <a:latin typeface="+mn-lt"/>
          <a:ea typeface="+mn-ea"/>
          <a:cs typeface="+mn-cs"/>
        </a:defRPr>
      </a:lvl2pPr>
      <a:lvl3pPr marL="727048" algn="l" defTabSz="727048" rtl="0" eaLnBrk="1" latinLnBrk="0" hangingPunct="1">
        <a:defRPr sz="1431" kern="1200">
          <a:solidFill>
            <a:schemeClr val="tx1"/>
          </a:solidFill>
          <a:latin typeface="+mn-lt"/>
          <a:ea typeface="+mn-ea"/>
          <a:cs typeface="+mn-cs"/>
        </a:defRPr>
      </a:lvl3pPr>
      <a:lvl4pPr marL="1090572" algn="l" defTabSz="727048" rtl="0" eaLnBrk="1" latinLnBrk="0" hangingPunct="1">
        <a:defRPr sz="1431" kern="1200">
          <a:solidFill>
            <a:schemeClr val="tx1"/>
          </a:solidFill>
          <a:latin typeface="+mn-lt"/>
          <a:ea typeface="+mn-ea"/>
          <a:cs typeface="+mn-cs"/>
        </a:defRPr>
      </a:lvl4pPr>
      <a:lvl5pPr marL="1454096" algn="l" defTabSz="727048" rtl="0" eaLnBrk="1" latinLnBrk="0" hangingPunct="1">
        <a:defRPr sz="1431" kern="1200">
          <a:solidFill>
            <a:schemeClr val="tx1"/>
          </a:solidFill>
          <a:latin typeface="+mn-lt"/>
          <a:ea typeface="+mn-ea"/>
          <a:cs typeface="+mn-cs"/>
        </a:defRPr>
      </a:lvl5pPr>
      <a:lvl6pPr marL="1817618" algn="l" defTabSz="727048" rtl="0" eaLnBrk="1" latinLnBrk="0" hangingPunct="1">
        <a:defRPr sz="1431" kern="1200">
          <a:solidFill>
            <a:schemeClr val="tx1"/>
          </a:solidFill>
          <a:latin typeface="+mn-lt"/>
          <a:ea typeface="+mn-ea"/>
          <a:cs typeface="+mn-cs"/>
        </a:defRPr>
      </a:lvl6pPr>
      <a:lvl7pPr marL="2181142" algn="l" defTabSz="727048" rtl="0" eaLnBrk="1" latinLnBrk="0" hangingPunct="1">
        <a:defRPr sz="1431" kern="1200">
          <a:solidFill>
            <a:schemeClr val="tx1"/>
          </a:solidFill>
          <a:latin typeface="+mn-lt"/>
          <a:ea typeface="+mn-ea"/>
          <a:cs typeface="+mn-cs"/>
        </a:defRPr>
      </a:lvl7pPr>
      <a:lvl8pPr marL="2544666" algn="l" defTabSz="727048" rtl="0" eaLnBrk="1" latinLnBrk="0" hangingPunct="1">
        <a:defRPr sz="1431" kern="1200">
          <a:solidFill>
            <a:schemeClr val="tx1"/>
          </a:solidFill>
          <a:latin typeface="+mn-lt"/>
          <a:ea typeface="+mn-ea"/>
          <a:cs typeface="+mn-cs"/>
        </a:defRPr>
      </a:lvl8pPr>
      <a:lvl9pPr marL="2908190" algn="l" defTabSz="727048" rtl="0" eaLnBrk="1" latinLnBrk="0" hangingPunct="1">
        <a:defRPr sz="1431"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t>2/18/26</a:t>
            </a:fld>
            <a:endParaRPr lang="en-US" dirty="0"/>
          </a:p>
        </p:txBody>
      </p:sp>
      <p:sp>
        <p:nvSpPr>
          <p:cNvPr id="5" name="Footer Placeholder 4"/>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1211803768"/>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5" r:id="rId13"/>
    <p:sldLayoutId id="2147483676" r:id="rId14"/>
    <p:sldLayoutId id="2147483677" r:id="rId15"/>
    <p:sldLayoutId id="2147483678" r:id="rId16"/>
    <p:sldLayoutId id="2147483679" r:id="rId17"/>
    <p:sldLayoutId id="2147483680" r:id="rId18"/>
    <p:sldLayoutId id="2147483681" r:id="rId19"/>
    <p:sldLayoutId id="2147483682" r:id="rId20"/>
    <p:sldLayoutId id="2147483683" r:id="rId21"/>
    <p:sldLayoutId id="2147483684" r:id="rId22"/>
    <p:sldLayoutId id="2147483685" r:id="rId23"/>
    <p:sldLayoutId id="2147483686" r:id="rId24"/>
    <p:sldLayoutId id="2147483687" r:id="rId25"/>
    <p:sldLayoutId id="2147483688" r:id="rId26"/>
    <p:sldLayoutId id="2147483689" r:id="rId27"/>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8"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5"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1"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8"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5"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2"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19" algn="l" defTabSz="914377" rtl="0" eaLnBrk="1" latinLnBrk="0" hangingPunct="1">
        <a:defRPr sz="1800" kern="1200">
          <a:solidFill>
            <a:schemeClr val="tx1"/>
          </a:solidFill>
          <a:latin typeface="+mn-lt"/>
          <a:ea typeface="+mn-ea"/>
          <a:cs typeface="+mn-cs"/>
        </a:defRPr>
      </a:lvl8pPr>
      <a:lvl9pPr marL="3657507" algn="l" defTabSz="914377"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bwMode="gray">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C8F4520-5DD6-6D8C-EF6A-812458FABABB}"/>
              </a:ext>
            </a:extLst>
          </p:cNvPr>
          <p:cNvSpPr/>
          <p:nvPr userDrawn="1"/>
        </p:nvSpPr>
        <p:spPr>
          <a:xfrm>
            <a:off x="0" y="6136635"/>
            <a:ext cx="12192000" cy="72136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86921" eaLnBrk="1" hangingPunct="1">
              <a:defRPr/>
            </a:pPr>
            <a:endParaRPr lang="en-GB" sz="1969"/>
          </a:p>
        </p:txBody>
      </p:sp>
      <p:pic>
        <p:nvPicPr>
          <p:cNvPr id="1027" name="Picture 6">
            <a:extLst>
              <a:ext uri="{FF2B5EF4-FFF2-40B4-BE49-F238E27FC236}">
                <a16:creationId xmlns:a16="http://schemas.microsoft.com/office/drawing/2014/main" id="{F3D35797-CE44-B9E6-B344-42AA21397DA0}"/>
              </a:ext>
            </a:extLst>
          </p:cNvPr>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414645" y="6287669"/>
            <a:ext cx="2063728" cy="421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48161353"/>
      </p:ext>
    </p:extLst>
  </p:cSld>
  <p:clrMap bg1="lt1" tx1="dk1" bg2="lt2" tx2="dk2" accent1="accent1" accent2="accent2" accent3="accent3" accent4="accent4" accent5="accent5" accent6="accent6" hlink="hlink" folHlink="folHlink"/>
  <p:sldLayoutIdLst>
    <p:sldLayoutId id="2147483691" r:id="rId1"/>
  </p:sldLayoutIdLst>
  <p:hf hdr="0" dt="0"/>
  <p:txStyles>
    <p:titleStyle>
      <a:lvl1pPr algn="l" defTabSz="726689" rtl="0" fontAlgn="base">
        <a:lnSpc>
          <a:spcPct val="90000"/>
        </a:lnSpc>
        <a:spcBef>
          <a:spcPct val="0"/>
        </a:spcBef>
        <a:spcAft>
          <a:spcPct val="0"/>
        </a:spcAft>
        <a:defRPr lang="en-GB" sz="2106" kern="1200" dirty="0">
          <a:solidFill>
            <a:schemeClr val="bg1"/>
          </a:solidFill>
          <a:latin typeface="Arial" panose="020B0604020202020204" pitchFamily="34" charset="0"/>
          <a:ea typeface="+mj-ea"/>
          <a:cs typeface="Arial" panose="020B0604020202020204" pitchFamily="34" charset="0"/>
        </a:defRPr>
      </a:lvl1pPr>
      <a:lvl2pPr algn="l" defTabSz="726689" rtl="0" fontAlgn="base">
        <a:lnSpc>
          <a:spcPct val="90000"/>
        </a:lnSpc>
        <a:spcBef>
          <a:spcPct val="0"/>
        </a:spcBef>
        <a:spcAft>
          <a:spcPct val="0"/>
        </a:spcAft>
        <a:defRPr sz="2106">
          <a:solidFill>
            <a:schemeClr val="bg1"/>
          </a:solidFill>
          <a:latin typeface="Arial" panose="020B0604020202020204" pitchFamily="34" charset="0"/>
          <a:cs typeface="Arial" panose="020B0604020202020204" pitchFamily="34" charset="0"/>
        </a:defRPr>
      </a:lvl2pPr>
      <a:lvl3pPr algn="l" defTabSz="726689" rtl="0" fontAlgn="base">
        <a:lnSpc>
          <a:spcPct val="90000"/>
        </a:lnSpc>
        <a:spcBef>
          <a:spcPct val="0"/>
        </a:spcBef>
        <a:spcAft>
          <a:spcPct val="0"/>
        </a:spcAft>
        <a:defRPr sz="2106">
          <a:solidFill>
            <a:schemeClr val="bg1"/>
          </a:solidFill>
          <a:latin typeface="Arial" panose="020B0604020202020204" pitchFamily="34" charset="0"/>
          <a:cs typeface="Arial" panose="020B0604020202020204" pitchFamily="34" charset="0"/>
        </a:defRPr>
      </a:lvl3pPr>
      <a:lvl4pPr algn="l" defTabSz="726689" rtl="0" fontAlgn="base">
        <a:lnSpc>
          <a:spcPct val="90000"/>
        </a:lnSpc>
        <a:spcBef>
          <a:spcPct val="0"/>
        </a:spcBef>
        <a:spcAft>
          <a:spcPct val="0"/>
        </a:spcAft>
        <a:defRPr sz="2106">
          <a:solidFill>
            <a:schemeClr val="bg1"/>
          </a:solidFill>
          <a:latin typeface="Arial" panose="020B0604020202020204" pitchFamily="34" charset="0"/>
          <a:cs typeface="Arial" panose="020B0604020202020204" pitchFamily="34" charset="0"/>
        </a:defRPr>
      </a:lvl4pPr>
      <a:lvl5pPr algn="l" defTabSz="726689" rtl="0" fontAlgn="base">
        <a:lnSpc>
          <a:spcPct val="90000"/>
        </a:lnSpc>
        <a:spcBef>
          <a:spcPct val="0"/>
        </a:spcBef>
        <a:spcAft>
          <a:spcPct val="0"/>
        </a:spcAft>
        <a:defRPr sz="2106">
          <a:solidFill>
            <a:schemeClr val="bg1"/>
          </a:solidFill>
          <a:latin typeface="Arial" panose="020B0604020202020204" pitchFamily="34" charset="0"/>
          <a:cs typeface="Arial" panose="020B0604020202020204" pitchFamily="34" charset="0"/>
        </a:defRPr>
      </a:lvl5pPr>
      <a:lvl6pPr marL="103556" algn="l" defTabSz="726689" rtl="0" fontAlgn="base">
        <a:lnSpc>
          <a:spcPct val="90000"/>
        </a:lnSpc>
        <a:spcBef>
          <a:spcPct val="0"/>
        </a:spcBef>
        <a:spcAft>
          <a:spcPct val="0"/>
        </a:spcAft>
        <a:defRPr sz="2106">
          <a:solidFill>
            <a:schemeClr val="bg1"/>
          </a:solidFill>
          <a:latin typeface="Arial" panose="020B0604020202020204" pitchFamily="34" charset="0"/>
          <a:cs typeface="Arial" panose="020B0604020202020204" pitchFamily="34" charset="0"/>
        </a:defRPr>
      </a:lvl6pPr>
      <a:lvl7pPr marL="207112" algn="l" defTabSz="726689" rtl="0" fontAlgn="base">
        <a:lnSpc>
          <a:spcPct val="90000"/>
        </a:lnSpc>
        <a:spcBef>
          <a:spcPct val="0"/>
        </a:spcBef>
        <a:spcAft>
          <a:spcPct val="0"/>
        </a:spcAft>
        <a:defRPr sz="2106">
          <a:solidFill>
            <a:schemeClr val="bg1"/>
          </a:solidFill>
          <a:latin typeface="Arial" panose="020B0604020202020204" pitchFamily="34" charset="0"/>
          <a:cs typeface="Arial" panose="020B0604020202020204" pitchFamily="34" charset="0"/>
        </a:defRPr>
      </a:lvl7pPr>
      <a:lvl8pPr marL="310667" algn="l" defTabSz="726689" rtl="0" fontAlgn="base">
        <a:lnSpc>
          <a:spcPct val="90000"/>
        </a:lnSpc>
        <a:spcBef>
          <a:spcPct val="0"/>
        </a:spcBef>
        <a:spcAft>
          <a:spcPct val="0"/>
        </a:spcAft>
        <a:defRPr sz="2106">
          <a:solidFill>
            <a:schemeClr val="bg1"/>
          </a:solidFill>
          <a:latin typeface="Arial" panose="020B0604020202020204" pitchFamily="34" charset="0"/>
          <a:cs typeface="Arial" panose="020B0604020202020204" pitchFamily="34" charset="0"/>
        </a:defRPr>
      </a:lvl8pPr>
      <a:lvl9pPr marL="414223" algn="l" defTabSz="726689" rtl="0" fontAlgn="base">
        <a:lnSpc>
          <a:spcPct val="90000"/>
        </a:lnSpc>
        <a:spcBef>
          <a:spcPct val="0"/>
        </a:spcBef>
        <a:spcAft>
          <a:spcPct val="0"/>
        </a:spcAft>
        <a:defRPr sz="2106">
          <a:solidFill>
            <a:schemeClr val="bg1"/>
          </a:solidFill>
          <a:latin typeface="Arial" panose="020B0604020202020204" pitchFamily="34" charset="0"/>
          <a:cs typeface="Arial" panose="020B0604020202020204" pitchFamily="34" charset="0"/>
        </a:defRPr>
      </a:lvl9pPr>
    </p:titleStyle>
    <p:bodyStyle>
      <a:lvl1pPr marL="181582" indent="-181582" algn="l" defTabSz="726689" rtl="0" fontAlgn="base">
        <a:lnSpc>
          <a:spcPct val="90000"/>
        </a:lnSpc>
        <a:spcBef>
          <a:spcPts val="796"/>
        </a:spcBef>
        <a:spcAft>
          <a:spcPct val="0"/>
        </a:spcAft>
        <a:buClr>
          <a:schemeClr val="accent1"/>
        </a:buClr>
        <a:buSzPct val="110000"/>
        <a:buFont typeface="Wingdings" pitchFamily="2" charset="2"/>
        <a:buChar char="§"/>
        <a:defRPr lang="en-US" sz="2106" kern="1200">
          <a:solidFill>
            <a:schemeClr val="tx1"/>
          </a:solidFill>
          <a:latin typeface="Arial" pitchFamily="34" charset="0"/>
          <a:ea typeface="+mn-ea"/>
          <a:cs typeface="Arial" pitchFamily="34" charset="0"/>
        </a:defRPr>
      </a:lvl1pPr>
      <a:lvl2pPr marL="566321" indent="-226888" algn="l" defTabSz="726689" rtl="0" fontAlgn="base">
        <a:lnSpc>
          <a:spcPct val="90000"/>
        </a:lnSpc>
        <a:spcBef>
          <a:spcPts val="396"/>
        </a:spcBef>
        <a:spcAft>
          <a:spcPct val="0"/>
        </a:spcAft>
        <a:buClr>
          <a:schemeClr val="accent1"/>
        </a:buClr>
        <a:buSzPct val="110000"/>
        <a:buFont typeface="Arial" panose="020B0604020202020204" pitchFamily="34" charset="0"/>
        <a:buChar char="–"/>
        <a:defRPr lang="en-US" sz="1903" kern="1200">
          <a:solidFill>
            <a:schemeClr val="tx1"/>
          </a:solidFill>
          <a:latin typeface="Arial" pitchFamily="34" charset="0"/>
          <a:ea typeface="+mn-ea"/>
          <a:cs typeface="Arial" pitchFamily="34" charset="0"/>
        </a:defRPr>
      </a:lvl2pPr>
      <a:lvl3pPr marL="908630" indent="-181582" algn="l" defTabSz="726689" rtl="0" fontAlgn="base">
        <a:lnSpc>
          <a:spcPct val="90000"/>
        </a:lnSpc>
        <a:spcBef>
          <a:spcPts val="396"/>
        </a:spcBef>
        <a:spcAft>
          <a:spcPct val="0"/>
        </a:spcAft>
        <a:buClr>
          <a:schemeClr val="accent1"/>
        </a:buClr>
        <a:buSzPct val="110000"/>
        <a:buFont typeface="Arial" panose="020B0604020202020204" pitchFamily="34" charset="0"/>
        <a:buChar char="•"/>
        <a:defRPr lang="en-US" sz="1903" kern="1200">
          <a:solidFill>
            <a:schemeClr val="tx1"/>
          </a:solidFill>
          <a:latin typeface="Arial" pitchFamily="34" charset="0"/>
          <a:ea typeface="+mn-ea"/>
          <a:cs typeface="Arial" pitchFamily="34" charset="0"/>
        </a:defRPr>
      </a:lvl3pPr>
      <a:lvl4pPr marL="1272154" indent="-181582" algn="l" defTabSz="726689" rtl="0" fontAlgn="base">
        <a:lnSpc>
          <a:spcPct val="90000"/>
        </a:lnSpc>
        <a:spcBef>
          <a:spcPts val="396"/>
        </a:spcBef>
        <a:spcAft>
          <a:spcPct val="0"/>
        </a:spcAft>
        <a:buClr>
          <a:schemeClr val="accent1"/>
        </a:buClr>
        <a:buSzPct val="110000"/>
        <a:buFont typeface="Arial" panose="020B0604020202020204" pitchFamily="34" charset="0"/>
        <a:buChar char="–"/>
        <a:defRPr lang="en-US" sz="1472" kern="1200">
          <a:solidFill>
            <a:schemeClr val="tx1"/>
          </a:solidFill>
          <a:latin typeface="Arial" pitchFamily="34" charset="0"/>
          <a:ea typeface="+mn-ea"/>
          <a:cs typeface="Arial" pitchFamily="34" charset="0"/>
        </a:defRPr>
      </a:lvl4pPr>
      <a:lvl5pPr marL="1635678" indent="-181582" algn="l" defTabSz="726689" rtl="0" fontAlgn="base">
        <a:lnSpc>
          <a:spcPct val="90000"/>
        </a:lnSpc>
        <a:spcBef>
          <a:spcPts val="396"/>
        </a:spcBef>
        <a:spcAft>
          <a:spcPct val="0"/>
        </a:spcAft>
        <a:buClr>
          <a:schemeClr val="accent1"/>
        </a:buClr>
        <a:buSzPct val="110000"/>
        <a:buFont typeface="Arial" panose="020B0604020202020204" pitchFamily="34" charset="0"/>
        <a:buChar char="»"/>
        <a:defRPr lang="en-GB" sz="1155" kern="1200">
          <a:solidFill>
            <a:schemeClr val="tx1"/>
          </a:solidFill>
          <a:latin typeface="Arial" pitchFamily="34" charset="0"/>
          <a:ea typeface="+mn-ea"/>
          <a:cs typeface="Arial" pitchFamily="34" charset="0"/>
        </a:defRPr>
      </a:lvl5pPr>
      <a:lvl6pPr marL="1999380" indent="-181762" algn="l" defTabSz="727048" rtl="0" eaLnBrk="1" latinLnBrk="0" hangingPunct="1">
        <a:lnSpc>
          <a:spcPct val="90000"/>
        </a:lnSpc>
        <a:spcBef>
          <a:spcPts val="398"/>
        </a:spcBef>
        <a:buFont typeface="Arial" panose="020B0604020202020204" pitchFamily="34" charset="0"/>
        <a:buChar char="•"/>
        <a:defRPr sz="1431" kern="1200">
          <a:solidFill>
            <a:schemeClr val="tx1"/>
          </a:solidFill>
          <a:latin typeface="+mn-lt"/>
          <a:ea typeface="+mn-ea"/>
          <a:cs typeface="+mn-cs"/>
        </a:defRPr>
      </a:lvl6pPr>
      <a:lvl7pPr marL="2362904" indent="-181762" algn="l" defTabSz="727048" rtl="0" eaLnBrk="1" latinLnBrk="0" hangingPunct="1">
        <a:lnSpc>
          <a:spcPct val="90000"/>
        </a:lnSpc>
        <a:spcBef>
          <a:spcPts val="398"/>
        </a:spcBef>
        <a:buFont typeface="Arial" panose="020B0604020202020204" pitchFamily="34" charset="0"/>
        <a:buChar char="•"/>
        <a:defRPr sz="1431" kern="1200">
          <a:solidFill>
            <a:schemeClr val="tx1"/>
          </a:solidFill>
          <a:latin typeface="+mn-lt"/>
          <a:ea typeface="+mn-ea"/>
          <a:cs typeface="+mn-cs"/>
        </a:defRPr>
      </a:lvl7pPr>
      <a:lvl8pPr marL="2726428" indent="-181762" algn="l" defTabSz="727048" rtl="0" eaLnBrk="1" latinLnBrk="0" hangingPunct="1">
        <a:lnSpc>
          <a:spcPct val="90000"/>
        </a:lnSpc>
        <a:spcBef>
          <a:spcPts val="398"/>
        </a:spcBef>
        <a:buFont typeface="Arial" panose="020B0604020202020204" pitchFamily="34" charset="0"/>
        <a:buChar char="•"/>
        <a:defRPr sz="1431" kern="1200">
          <a:solidFill>
            <a:schemeClr val="tx1"/>
          </a:solidFill>
          <a:latin typeface="+mn-lt"/>
          <a:ea typeface="+mn-ea"/>
          <a:cs typeface="+mn-cs"/>
        </a:defRPr>
      </a:lvl8pPr>
      <a:lvl9pPr marL="3089952" indent="-181762" algn="l" defTabSz="727048" rtl="0" eaLnBrk="1" latinLnBrk="0" hangingPunct="1">
        <a:lnSpc>
          <a:spcPct val="90000"/>
        </a:lnSpc>
        <a:spcBef>
          <a:spcPts val="398"/>
        </a:spcBef>
        <a:buFont typeface="Arial" panose="020B0604020202020204" pitchFamily="34" charset="0"/>
        <a:buChar char="•"/>
        <a:defRPr sz="1431" kern="1200">
          <a:solidFill>
            <a:schemeClr val="tx1"/>
          </a:solidFill>
          <a:latin typeface="+mn-lt"/>
          <a:ea typeface="+mn-ea"/>
          <a:cs typeface="+mn-cs"/>
        </a:defRPr>
      </a:lvl9pPr>
    </p:bodyStyle>
    <p:otherStyle>
      <a:defPPr>
        <a:defRPr lang="en-US"/>
      </a:defPPr>
      <a:lvl1pPr marL="0" algn="l" defTabSz="727048" rtl="0" eaLnBrk="1" latinLnBrk="0" hangingPunct="1">
        <a:defRPr sz="1431" kern="1200">
          <a:solidFill>
            <a:schemeClr val="tx1"/>
          </a:solidFill>
          <a:latin typeface="+mn-lt"/>
          <a:ea typeface="+mn-ea"/>
          <a:cs typeface="+mn-cs"/>
        </a:defRPr>
      </a:lvl1pPr>
      <a:lvl2pPr marL="363524" algn="l" defTabSz="727048" rtl="0" eaLnBrk="1" latinLnBrk="0" hangingPunct="1">
        <a:defRPr sz="1431" kern="1200">
          <a:solidFill>
            <a:schemeClr val="tx1"/>
          </a:solidFill>
          <a:latin typeface="+mn-lt"/>
          <a:ea typeface="+mn-ea"/>
          <a:cs typeface="+mn-cs"/>
        </a:defRPr>
      </a:lvl2pPr>
      <a:lvl3pPr marL="727048" algn="l" defTabSz="727048" rtl="0" eaLnBrk="1" latinLnBrk="0" hangingPunct="1">
        <a:defRPr sz="1431" kern="1200">
          <a:solidFill>
            <a:schemeClr val="tx1"/>
          </a:solidFill>
          <a:latin typeface="+mn-lt"/>
          <a:ea typeface="+mn-ea"/>
          <a:cs typeface="+mn-cs"/>
        </a:defRPr>
      </a:lvl3pPr>
      <a:lvl4pPr marL="1090572" algn="l" defTabSz="727048" rtl="0" eaLnBrk="1" latinLnBrk="0" hangingPunct="1">
        <a:defRPr sz="1431" kern="1200">
          <a:solidFill>
            <a:schemeClr val="tx1"/>
          </a:solidFill>
          <a:latin typeface="+mn-lt"/>
          <a:ea typeface="+mn-ea"/>
          <a:cs typeface="+mn-cs"/>
        </a:defRPr>
      </a:lvl4pPr>
      <a:lvl5pPr marL="1454096" algn="l" defTabSz="727048" rtl="0" eaLnBrk="1" latinLnBrk="0" hangingPunct="1">
        <a:defRPr sz="1431" kern="1200">
          <a:solidFill>
            <a:schemeClr val="tx1"/>
          </a:solidFill>
          <a:latin typeface="+mn-lt"/>
          <a:ea typeface="+mn-ea"/>
          <a:cs typeface="+mn-cs"/>
        </a:defRPr>
      </a:lvl5pPr>
      <a:lvl6pPr marL="1817618" algn="l" defTabSz="727048" rtl="0" eaLnBrk="1" latinLnBrk="0" hangingPunct="1">
        <a:defRPr sz="1431" kern="1200">
          <a:solidFill>
            <a:schemeClr val="tx1"/>
          </a:solidFill>
          <a:latin typeface="+mn-lt"/>
          <a:ea typeface="+mn-ea"/>
          <a:cs typeface="+mn-cs"/>
        </a:defRPr>
      </a:lvl6pPr>
      <a:lvl7pPr marL="2181142" algn="l" defTabSz="727048" rtl="0" eaLnBrk="1" latinLnBrk="0" hangingPunct="1">
        <a:defRPr sz="1431" kern="1200">
          <a:solidFill>
            <a:schemeClr val="tx1"/>
          </a:solidFill>
          <a:latin typeface="+mn-lt"/>
          <a:ea typeface="+mn-ea"/>
          <a:cs typeface="+mn-cs"/>
        </a:defRPr>
      </a:lvl7pPr>
      <a:lvl8pPr marL="2544666" algn="l" defTabSz="727048" rtl="0" eaLnBrk="1" latinLnBrk="0" hangingPunct="1">
        <a:defRPr sz="1431" kern="1200">
          <a:solidFill>
            <a:schemeClr val="tx1"/>
          </a:solidFill>
          <a:latin typeface="+mn-lt"/>
          <a:ea typeface="+mn-ea"/>
          <a:cs typeface="+mn-cs"/>
        </a:defRPr>
      </a:lvl8pPr>
      <a:lvl9pPr marL="2908190" algn="l" defTabSz="727048" rtl="0" eaLnBrk="1" latinLnBrk="0" hangingPunct="1">
        <a:defRPr sz="1431"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PlaceHolder 1"/>
          <p:cNvSpPr>
            <a:spLocks noGrp="1"/>
          </p:cNvSpPr>
          <p:nvPr>
            <p:ph type="title"/>
          </p:nvPr>
        </p:nvSpPr>
        <p:spPr>
          <a:xfrm>
            <a:off x="415601" y="992775"/>
            <a:ext cx="11360700" cy="2736750"/>
          </a:xfrm>
          <a:prstGeom prst="rect">
            <a:avLst/>
          </a:prstGeom>
        </p:spPr>
        <p:txBody>
          <a:bodyPr lIns="487440" tIns="487440" rIns="487440" bIns="487440" anchor="b"/>
          <a:lstStyle/>
          <a:p>
            <a:r>
              <a:rPr lang="en-IN" sz="7573">
                <a:latin typeface="Arial"/>
              </a:rPr>
              <a:t>Click to edit the title text format</a:t>
            </a:r>
            <a:endParaRPr/>
          </a:p>
        </p:txBody>
      </p:sp>
      <p:sp>
        <p:nvSpPr>
          <p:cNvPr id="4" name="PlaceHolder 2"/>
          <p:cNvSpPr>
            <a:spLocks noGrp="1"/>
          </p:cNvSpPr>
          <p:nvPr>
            <p:ph type="sldNum"/>
          </p:nvPr>
        </p:nvSpPr>
        <p:spPr>
          <a:xfrm>
            <a:off x="11296600" y="6217650"/>
            <a:ext cx="731500" cy="524700"/>
          </a:xfrm>
          <a:prstGeom prst="rect">
            <a:avLst/>
          </a:prstGeom>
        </p:spPr>
        <p:txBody>
          <a:bodyPr lIns="487440" tIns="487440" rIns="487440" bIns="487440" anchor="ctr"/>
          <a:lstStyle/>
          <a:p>
            <a:pPr>
              <a:lnSpc>
                <a:spcPct val="100000"/>
              </a:lnSpc>
            </a:pPr>
            <a:fld id="{D947A323-11F2-46F4-9240-370675176F29}" type="slidenum">
              <a:rPr lang="en-IN" sz="383">
                <a:solidFill>
                  <a:srgbClr val="000000"/>
                </a:solidFill>
                <a:latin typeface="Arial"/>
                <a:ea typeface="Arial"/>
              </a:rPr>
              <a:t>‹#›</a:t>
            </a:fld>
            <a:endParaRPr/>
          </a:p>
        </p:txBody>
      </p:sp>
      <p:sp>
        <p:nvSpPr>
          <p:cNvPr id="2" name="PlaceHolder 3"/>
          <p:cNvSpPr>
            <a:spLocks noGrp="1"/>
          </p:cNvSpPr>
          <p:nvPr>
            <p:ph type="body"/>
          </p:nvPr>
        </p:nvSpPr>
        <p:spPr>
          <a:xfrm>
            <a:off x="609600" y="1604700"/>
            <a:ext cx="10972700" cy="3977550"/>
          </a:xfrm>
          <a:prstGeom prst="rect">
            <a:avLst/>
          </a:prstGeom>
        </p:spPr>
        <p:txBody>
          <a:bodyPr lIns="0" tIns="0" rIns="0" bIns="0"/>
          <a:lstStyle/>
          <a:p>
            <a:pPr>
              <a:buSzPct val="45000"/>
              <a:buFont typeface="StarSymbol"/>
              <a:buChar char=""/>
            </a:pPr>
            <a:r>
              <a:rPr lang="en-IN" sz="383">
                <a:latin typeface="Arial"/>
              </a:rPr>
              <a:t>Click to edit the outline text format</a:t>
            </a:r>
            <a:endParaRPr/>
          </a:p>
          <a:p>
            <a:pPr lvl="1">
              <a:buSzPct val="75000"/>
              <a:buFont typeface="StarSymbol"/>
              <a:buChar char=""/>
            </a:pPr>
            <a:r>
              <a:rPr lang="en-IN" sz="383">
                <a:latin typeface="Arial"/>
              </a:rPr>
              <a:t>Second Outline Level</a:t>
            </a:r>
            <a:endParaRPr/>
          </a:p>
          <a:p>
            <a:pPr lvl="2">
              <a:buSzPct val="45000"/>
              <a:buFont typeface="StarSymbol"/>
              <a:buChar char=""/>
            </a:pPr>
            <a:r>
              <a:rPr lang="en-IN" sz="383">
                <a:latin typeface="Arial"/>
              </a:rPr>
              <a:t>Third Outline Level</a:t>
            </a:r>
            <a:endParaRPr/>
          </a:p>
          <a:p>
            <a:pPr lvl="3">
              <a:buSzPct val="75000"/>
              <a:buFont typeface="StarSymbol"/>
              <a:buChar char=""/>
            </a:pPr>
            <a:r>
              <a:rPr lang="en-IN" sz="383">
                <a:latin typeface="Arial"/>
              </a:rPr>
              <a:t>Fourth Outline Level</a:t>
            </a:r>
            <a:endParaRPr/>
          </a:p>
          <a:p>
            <a:pPr lvl="4">
              <a:buSzPct val="45000"/>
              <a:buFont typeface="StarSymbol"/>
              <a:buChar char=""/>
            </a:pPr>
            <a:r>
              <a:rPr lang="en-IN" sz="547">
                <a:latin typeface="Arial"/>
              </a:rPr>
              <a:t>Fifth Outline Level</a:t>
            </a:r>
            <a:endParaRPr/>
          </a:p>
          <a:p>
            <a:pPr lvl="5">
              <a:buSzPct val="45000"/>
              <a:buFont typeface="StarSymbol"/>
              <a:buChar char=""/>
            </a:pPr>
            <a:r>
              <a:rPr lang="en-IN" sz="547">
                <a:latin typeface="Arial"/>
              </a:rPr>
              <a:t>Sixth Outline Level</a:t>
            </a:r>
            <a:endParaRPr/>
          </a:p>
          <a:p>
            <a:pPr lvl="6">
              <a:buSzPct val="45000"/>
              <a:buFont typeface="StarSymbol"/>
              <a:buChar char=""/>
            </a:pPr>
            <a:r>
              <a:rPr lang="en-IN" sz="547">
                <a:latin typeface="Arial"/>
              </a:rPr>
              <a:t>Seventh Outline Level</a:t>
            </a:r>
            <a:endParaRPr/>
          </a:p>
        </p:txBody>
      </p:sp>
    </p:spTree>
    <p:extLst>
      <p:ext uri="{BB962C8B-B14F-4D97-AF65-F5344CB8AC3E}">
        <p14:creationId xmlns:p14="http://schemas.microsoft.com/office/powerpoint/2010/main" val="4044959938"/>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Lst>
  <p:txStyles>
    <p:titleStyle/>
    <p:bodyStyle/>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hyperlink" Target="https://www.nationalarchives.gov.uk/doc/open-government-licence/" TargetMode="External"/><Relationship Id="rId7" Type="http://schemas.openxmlformats.org/officeDocument/2006/relationships/diagramLayout" Target="../diagrams/layout1.xm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diagramData" Target="../diagrams/data1.xml"/><Relationship Id="rId11" Type="http://schemas.openxmlformats.org/officeDocument/2006/relationships/image" Target="../media/image6.png"/><Relationship Id="rId5" Type="http://schemas.openxmlformats.org/officeDocument/2006/relationships/image" Target="../media/image5.jpeg"/><Relationship Id="rId10" Type="http://schemas.microsoft.com/office/2007/relationships/diagramDrawing" Target="../diagrams/drawing1.xml"/><Relationship Id="rId4" Type="http://schemas.openxmlformats.org/officeDocument/2006/relationships/image" Target="../media/image4.png"/><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image" Target="../media/image12.pn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png"/></Relationships>
</file>

<file path=ppt/slides/_rels/slide6.xml.rels><?xml version="1.0" encoding="UTF-8" standalone="yes"?>
<Relationships xmlns="http://schemas.openxmlformats.org/package/2006/relationships"><Relationship Id="rId8" Type="http://schemas.openxmlformats.org/officeDocument/2006/relationships/image" Target="../media/image21.emf"/><Relationship Id="rId3" Type="http://schemas.openxmlformats.org/officeDocument/2006/relationships/image" Target="../media/image19.png"/><Relationship Id="rId7" Type="http://schemas.openxmlformats.org/officeDocument/2006/relationships/oleObject" Target="../embeddings/oleObject1.bin"/><Relationship Id="rId2" Type="http://schemas.openxmlformats.org/officeDocument/2006/relationships/notesSlide" Target="../notesSlides/notesSlide3.xml"/><Relationship Id="rId1" Type="http://schemas.openxmlformats.org/officeDocument/2006/relationships/slideLayout" Target="../slideLayouts/slideLayout40.xml"/><Relationship Id="rId6" Type="http://schemas.openxmlformats.org/officeDocument/2006/relationships/image" Target="../media/image20.png"/><Relationship Id="rId5" Type="http://schemas.openxmlformats.org/officeDocument/2006/relationships/image" Target="../media/image4.png"/><Relationship Id="rId10" Type="http://schemas.openxmlformats.org/officeDocument/2006/relationships/image" Target="../media/image22.emf"/><Relationship Id="rId4" Type="http://schemas.openxmlformats.org/officeDocument/2006/relationships/hyperlink" Target="https://www.nationalarchives.gov.uk/doc/open-government-licence/" TargetMode="External"/><Relationship Id="rId9" Type="http://schemas.openxmlformats.org/officeDocument/2006/relationships/oleObject" Target="../embeddings/oleObject2.bin"/></Relationships>
</file>

<file path=ppt/slides/_rels/slide7.xml.rels><?xml version="1.0" encoding="UTF-8" standalone="yes"?>
<Relationships xmlns="http://schemas.openxmlformats.org/package/2006/relationships"><Relationship Id="rId8" Type="http://schemas.openxmlformats.org/officeDocument/2006/relationships/chart" Target="../charts/chart1.xml"/><Relationship Id="rId3" Type="http://schemas.openxmlformats.org/officeDocument/2006/relationships/hyperlink" Target="https://www.nationalarchives.gov.uk/doc/open-government-licence/" TargetMode="External"/><Relationship Id="rId7" Type="http://schemas.openxmlformats.org/officeDocument/2006/relationships/image" Target="../media/image24.jpeg"/><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image" Target="../media/image23.png"/><Relationship Id="rId5" Type="http://schemas.openxmlformats.org/officeDocument/2006/relationships/image" Target="../media/image20.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31.png"/><Relationship Id="rId13" Type="http://schemas.openxmlformats.org/officeDocument/2006/relationships/image" Target="../media/image36.pn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5.png"/><Relationship Id="rId2" Type="http://schemas.openxmlformats.org/officeDocument/2006/relationships/notesSlide" Target="../notesSlides/notesSlide5.xml"/><Relationship Id="rId1" Type="http://schemas.openxmlformats.org/officeDocument/2006/relationships/slideLayout" Target="../slideLayouts/slideLayout41.xml"/><Relationship Id="rId6" Type="http://schemas.openxmlformats.org/officeDocument/2006/relationships/image" Target="../media/image29.png"/><Relationship Id="rId11" Type="http://schemas.openxmlformats.org/officeDocument/2006/relationships/image" Target="../media/image34.png"/><Relationship Id="rId5" Type="http://schemas.openxmlformats.org/officeDocument/2006/relationships/image" Target="../media/image28.png"/><Relationship Id="rId10" Type="http://schemas.openxmlformats.org/officeDocument/2006/relationships/image" Target="../media/image33.jpeg"/><Relationship Id="rId4" Type="http://schemas.openxmlformats.org/officeDocument/2006/relationships/image" Target="../media/image27.png"/><Relationship Id="rId9" Type="http://schemas.openxmlformats.org/officeDocument/2006/relationships/image" Target="../media/image32.jpeg"/><Relationship Id="rId14" Type="http://schemas.openxmlformats.org/officeDocument/2006/relationships/image" Target="../media/image37.png"/></Relationships>
</file>

<file path=ppt/slides/_rels/slide10.xml.rels><?xml version="1.0" encoding="UTF-8" standalone="yes"?>
<Relationships xmlns="http://schemas.openxmlformats.org/package/2006/relationships"><Relationship Id="rId2" Type="http://schemas.openxmlformats.org/officeDocument/2006/relationships/image" Target="../media/image38.em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13.xml"/><Relationship Id="rId5" Type="http://schemas.openxmlformats.org/officeDocument/2006/relationships/chart" Target="../charts/chart2.xml"/><Relationship Id="rId4" Type="http://schemas.openxmlformats.org/officeDocument/2006/relationships/image" Target="cid:image002.jpg@01DBFAFB.2E87D230"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9F569-3C6C-5AD0-2419-CF2E0E233739}"/>
              </a:ext>
            </a:extLst>
          </p:cNvPr>
          <p:cNvSpPr>
            <a:spLocks noGrp="1"/>
          </p:cNvSpPr>
          <p:nvPr>
            <p:ph type="ctrTitle"/>
          </p:nvPr>
        </p:nvSpPr>
        <p:spPr/>
        <p:txBody>
          <a:bodyPr/>
          <a:lstStyle/>
          <a:p>
            <a:r>
              <a:rPr lang="en-US" dirty="0"/>
              <a:t>Technical Authoring</a:t>
            </a:r>
          </a:p>
        </p:txBody>
      </p:sp>
      <p:sp>
        <p:nvSpPr>
          <p:cNvPr id="3" name="Subtitle 2">
            <a:extLst>
              <a:ext uri="{FF2B5EF4-FFF2-40B4-BE49-F238E27FC236}">
                <a16:creationId xmlns:a16="http://schemas.microsoft.com/office/drawing/2014/main" id="{EBEA538A-907D-25E5-D847-25A6A672DA7C}"/>
              </a:ext>
            </a:extLst>
          </p:cNvPr>
          <p:cNvSpPr>
            <a:spLocks noGrp="1"/>
          </p:cNvSpPr>
          <p:nvPr>
            <p:ph type="subTitle" idx="1"/>
          </p:nvPr>
        </p:nvSpPr>
        <p:spPr/>
        <p:txBody>
          <a:bodyPr/>
          <a:lstStyle/>
          <a:p>
            <a:r>
              <a:rPr lang="en-US" dirty="0"/>
              <a:t>What does good look like?</a:t>
            </a:r>
          </a:p>
        </p:txBody>
      </p:sp>
    </p:spTree>
    <p:extLst>
      <p:ext uri="{BB962C8B-B14F-4D97-AF65-F5344CB8AC3E}">
        <p14:creationId xmlns:p14="http://schemas.microsoft.com/office/powerpoint/2010/main" val="42565947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577761" y="1748270"/>
            <a:ext cx="1635636" cy="2141740"/>
          </a:xfrm>
          <a:prstGeom prst="rect">
            <a:avLst/>
          </a:prstGeom>
          <a:noFill/>
        </p:spPr>
        <p:txBody>
          <a:bodyPr wrap="square" numCol="1" spcCol="180000" rtlCol="0">
            <a:spAutoFit/>
          </a:bodyPr>
          <a:lstStyle/>
          <a:p>
            <a:pPr defTabSz="986921" fontAlgn="base"/>
            <a:r>
              <a:rPr lang="en-GB" sz="634" b="1" dirty="0">
                <a:solidFill>
                  <a:srgbClr val="CD2456"/>
                </a:solidFill>
                <a:latin typeface="Arial" panose="020B0604020202020204" pitchFamily="34" charset="0"/>
                <a:cs typeface="Arial" panose="020B0604020202020204" pitchFamily="34" charset="0"/>
              </a:rPr>
              <a:t>Introduction</a:t>
            </a:r>
            <a:endParaRPr lang="en-GB" sz="634" dirty="0">
              <a:solidFill>
                <a:srgbClr val="000000"/>
              </a:solidFill>
              <a:latin typeface="Arial" panose="020B0604020202020204" pitchFamily="34" charset="0"/>
              <a:cs typeface="Arial" panose="020B0604020202020204" pitchFamily="34" charset="0"/>
            </a:endParaRPr>
          </a:p>
          <a:p>
            <a:pPr defTabSz="986921" fontAlgn="base"/>
            <a:r>
              <a:rPr lang="en-GB" sz="634" dirty="0">
                <a:solidFill>
                  <a:srgbClr val="000000"/>
                </a:solidFill>
                <a:latin typeface="Arial" panose="020B0604020202020204" pitchFamily="34" charset="0"/>
                <a:cs typeface="Arial" panose="020B0604020202020204" pitchFamily="34" charset="0"/>
              </a:rPr>
              <a:t>The Dstl Support to Operations and Crises (S2OC) Programme delivers impactful science and technology (S&amp;T) in highly dynamic and challenging environments. This leads to a balance needing to be struck between speed of delivery and engineering rigour to deliver safe, reliable, and effective systems that provide users with a strategic advantage. Traditional, document-centric frameworks are often too slow, while Agile methods have shown mixed success when applied to S2OC projects in the past [1]. This study aimed to develop a tailored Systems Engineering (SE) approach to address this specific challenge, providing S2OC projects with a “handrail” for effective decision-making under pressure.</a:t>
            </a:r>
          </a:p>
          <a:p>
            <a:pPr defTabSz="986921" fontAlgn="base">
              <a:buClr>
                <a:srgbClr val="CE2256"/>
              </a:buClr>
            </a:pPr>
            <a:endParaRPr lang="en-GB" sz="634" dirty="0">
              <a:solidFill>
                <a:srgbClr val="000000"/>
              </a:solidFill>
              <a:latin typeface="Arial" panose="020B0604020202020204" pitchFamily="34" charset="0"/>
              <a:cs typeface="Arial" panose="020B0604020202020204" pitchFamily="34" charset="0"/>
            </a:endParaRPr>
          </a:p>
        </p:txBody>
      </p:sp>
      <p:sp>
        <p:nvSpPr>
          <p:cNvPr id="8" name="TextBox 7"/>
          <p:cNvSpPr txBox="1"/>
          <p:nvPr/>
        </p:nvSpPr>
        <p:spPr>
          <a:xfrm>
            <a:off x="5331905" y="3010853"/>
            <a:ext cx="1646236" cy="3020058"/>
          </a:xfrm>
          <a:prstGeom prst="rect">
            <a:avLst/>
          </a:prstGeom>
          <a:noFill/>
        </p:spPr>
        <p:txBody>
          <a:bodyPr wrap="square" numCol="1" spcCol="180000" rtlCol="0">
            <a:spAutoFit/>
          </a:bodyPr>
          <a:lstStyle/>
          <a:p>
            <a:pPr defTabSz="986921" fontAlgn="base"/>
            <a:r>
              <a:rPr lang="en-GB" sz="634" b="1" dirty="0">
                <a:solidFill>
                  <a:srgbClr val="CD2456"/>
                </a:solidFill>
                <a:latin typeface="Arial" panose="020B0604020202020204" pitchFamily="34" charset="0"/>
                <a:cs typeface="Arial" panose="020B0604020202020204" pitchFamily="34" charset="0"/>
              </a:rPr>
              <a:t>Case Study</a:t>
            </a:r>
          </a:p>
          <a:p>
            <a:pPr defTabSz="986921" fontAlgn="base"/>
            <a:r>
              <a:rPr lang="en-GB" sz="634" dirty="0">
                <a:solidFill>
                  <a:srgbClr val="000000"/>
                </a:solidFill>
                <a:latin typeface="Arial" panose="020B0604020202020204" pitchFamily="34" charset="0"/>
                <a:cs typeface="Arial" panose="020B0604020202020204" pitchFamily="34" charset="0"/>
              </a:rPr>
              <a:t>Project X required a payload system to be delivered within a six-month timeframe. This included design, modelling, down-select, and test &amp; evaluation of the system to be integrated onto a third-party platform. The analysis of the case study identified several critical, systemic limitations the team had to navigate:</a:t>
            </a:r>
          </a:p>
          <a:p>
            <a:pPr marL="103556" indent="-103556" defTabSz="986921" fontAlgn="base">
              <a:buFont typeface="Arial" panose="020B0604020202020204" pitchFamily="34" charset="0"/>
              <a:buChar char="•"/>
            </a:pPr>
            <a:r>
              <a:rPr lang="en-GB" sz="634" b="1" dirty="0">
                <a:solidFill>
                  <a:srgbClr val="000000"/>
                </a:solidFill>
                <a:latin typeface="Arial" panose="020B0604020202020204" pitchFamily="34" charset="0"/>
                <a:cs typeface="Arial" panose="020B0604020202020204" pitchFamily="34" charset="0"/>
              </a:rPr>
              <a:t>Extreme time pressure:</a:t>
            </a:r>
            <a:r>
              <a:rPr lang="en-GB" sz="634" dirty="0">
                <a:solidFill>
                  <a:srgbClr val="000000"/>
                </a:solidFill>
                <a:latin typeface="Arial" panose="020B0604020202020204" pitchFamily="34" charset="0"/>
                <a:cs typeface="Arial" panose="020B0604020202020204" pitchFamily="34" charset="0"/>
              </a:rPr>
              <a:t> thorough front-end planning was unachievable.</a:t>
            </a:r>
          </a:p>
          <a:p>
            <a:pPr marL="103556" indent="-103556" defTabSz="986921" fontAlgn="base">
              <a:buFont typeface="Arial" panose="020B0604020202020204" pitchFamily="34" charset="0"/>
              <a:buChar char="•"/>
            </a:pPr>
            <a:r>
              <a:rPr lang="en-GB" sz="634" b="1" dirty="0">
                <a:solidFill>
                  <a:srgbClr val="000000"/>
                </a:solidFill>
                <a:latin typeface="Arial" panose="020B0604020202020204" pitchFamily="34" charset="0"/>
                <a:cs typeface="Arial" panose="020B0604020202020204" pitchFamily="34" charset="0"/>
              </a:rPr>
              <a:t>Key person dependency:</a:t>
            </a:r>
            <a:r>
              <a:rPr lang="en-GB" sz="634" dirty="0">
                <a:solidFill>
                  <a:srgbClr val="000000"/>
                </a:solidFill>
                <a:latin typeface="Arial" panose="020B0604020202020204" pitchFamily="34" charset="0"/>
                <a:cs typeface="Arial" panose="020B0604020202020204" pitchFamily="34" charset="0"/>
              </a:rPr>
              <a:t> Project success relied heavily on one-deep Subject Matter Experts (SMEs).</a:t>
            </a:r>
          </a:p>
          <a:p>
            <a:pPr marL="103556" indent="-103556" defTabSz="986921" fontAlgn="base">
              <a:buFont typeface="Arial" panose="020B0604020202020204" pitchFamily="34" charset="0"/>
              <a:buChar char="•"/>
            </a:pPr>
            <a:r>
              <a:rPr lang="en-GB" sz="634" b="1" dirty="0">
                <a:solidFill>
                  <a:srgbClr val="000000"/>
                </a:solidFill>
                <a:latin typeface="Arial" panose="020B0604020202020204" pitchFamily="34" charset="0"/>
                <a:cs typeface="Arial" panose="020B0604020202020204" pitchFamily="34" charset="0"/>
              </a:rPr>
              <a:t>Communication barriers:</a:t>
            </a:r>
            <a:r>
              <a:rPr lang="en-GB" sz="634" dirty="0">
                <a:solidFill>
                  <a:srgbClr val="000000"/>
                </a:solidFill>
                <a:latin typeface="Arial" panose="020B0604020202020204" pitchFamily="34" charset="0"/>
                <a:cs typeface="Arial" panose="020B0604020202020204" pitchFamily="34" charset="0"/>
              </a:rPr>
              <a:t> Contractual “firewalls” and lack of direct end-user access increased risk of delays and ambiguity.</a:t>
            </a:r>
          </a:p>
          <a:p>
            <a:pPr marL="103556" indent="-103556" defTabSz="986921" fontAlgn="base">
              <a:buFont typeface="Arial" panose="020B0604020202020204" pitchFamily="34" charset="0"/>
              <a:buChar char="•"/>
            </a:pPr>
            <a:r>
              <a:rPr lang="en-GB" sz="634" b="1" dirty="0">
                <a:solidFill>
                  <a:srgbClr val="000000"/>
                </a:solidFill>
                <a:latin typeface="Arial" panose="020B0604020202020204" pitchFamily="34" charset="0"/>
                <a:cs typeface="Arial" panose="020B0604020202020204" pitchFamily="34" charset="0"/>
              </a:rPr>
              <a:t>Resource constraints:</a:t>
            </a:r>
            <a:r>
              <a:rPr lang="en-GB" sz="634" dirty="0">
                <a:solidFill>
                  <a:srgbClr val="000000"/>
                </a:solidFill>
                <a:latin typeface="Arial" panose="020B0604020202020204" pitchFamily="34" charset="0"/>
                <a:cs typeface="Arial" panose="020B0604020202020204" pitchFamily="34" charset="0"/>
              </a:rPr>
              <a:t> Reliance on SME availability through priority-pulling from ongoing work.</a:t>
            </a:r>
          </a:p>
          <a:p>
            <a:pPr defTabSz="986921" fontAlgn="base"/>
            <a:r>
              <a:rPr lang="en-GB" sz="634" dirty="0">
                <a:solidFill>
                  <a:srgbClr val="000000"/>
                </a:solidFill>
                <a:latin typeface="Arial" panose="020B0604020202020204" pitchFamily="34" charset="0"/>
                <a:cs typeface="Arial" panose="020B0604020202020204" pitchFamily="34" charset="0"/>
              </a:rPr>
              <a:t>Retrospective application of the various SE frameworks identified through the literature review revealed that while certain tools from each approach could have helped, none would have been able to solve all the issues the project team faced. This conclusion confirmed the need for a flexible, hybrid approach.</a:t>
            </a:r>
          </a:p>
        </p:txBody>
      </p:sp>
      <p:sp>
        <p:nvSpPr>
          <p:cNvPr id="9" name="TextBox 8"/>
          <p:cNvSpPr txBox="1"/>
          <p:nvPr/>
        </p:nvSpPr>
        <p:spPr>
          <a:xfrm>
            <a:off x="7146613" y="2355338"/>
            <a:ext cx="1639928" cy="4191147"/>
          </a:xfrm>
          <a:prstGeom prst="rect">
            <a:avLst/>
          </a:prstGeom>
          <a:noFill/>
        </p:spPr>
        <p:txBody>
          <a:bodyPr wrap="square" numCol="1" spcCol="180000" rtlCol="0">
            <a:spAutoFit/>
          </a:bodyPr>
          <a:lstStyle/>
          <a:p>
            <a:pPr defTabSz="986921" fontAlgn="base"/>
            <a:r>
              <a:rPr lang="en-GB" sz="634" b="1" dirty="0">
                <a:solidFill>
                  <a:srgbClr val="CD2456"/>
                </a:solidFill>
                <a:latin typeface="Arial" panose="020B0604020202020204" pitchFamily="34" charset="0"/>
                <a:cs typeface="Arial" panose="020B0604020202020204" pitchFamily="34" charset="0"/>
              </a:rPr>
              <a:t>The Systems Engineering Toolkit</a:t>
            </a:r>
          </a:p>
          <a:p>
            <a:pPr defTabSz="986921" fontAlgn="base"/>
            <a:r>
              <a:rPr lang="en-GB" sz="634" dirty="0">
                <a:solidFill>
                  <a:srgbClr val="000000"/>
                </a:solidFill>
                <a:latin typeface="Arial" panose="020B0604020202020204" pitchFamily="34" charset="0"/>
                <a:cs typeface="Arial" panose="020B0604020202020204" pitchFamily="34" charset="0"/>
              </a:rPr>
              <a:t>The principal output of this study is a modular toolkit structured across the project lifecycle, from concept to disposal. It empowers teams to select appropriate tools based on their project’s specific context, rather than enforcing a rigid approach. Fig. 2 and 3 detail the phases and activities required to apply the toolkit to a new project.</a:t>
            </a:r>
          </a:p>
          <a:p>
            <a:pPr defTabSz="986921" fontAlgn="base"/>
            <a:endParaRPr lang="en-GB" sz="634" dirty="0">
              <a:solidFill>
                <a:srgbClr val="000000"/>
              </a:solidFill>
              <a:latin typeface="Arial" panose="020B0604020202020204" pitchFamily="34" charset="0"/>
              <a:cs typeface="Arial" panose="020B0604020202020204" pitchFamily="34" charset="0"/>
            </a:endParaRPr>
          </a:p>
          <a:p>
            <a:pPr defTabSz="986921" fontAlgn="base"/>
            <a:r>
              <a:rPr lang="en-GB" sz="634" dirty="0">
                <a:solidFill>
                  <a:srgbClr val="000000"/>
                </a:solidFill>
                <a:latin typeface="Arial" panose="020B0604020202020204" pitchFamily="34" charset="0"/>
                <a:cs typeface="Arial" panose="020B0604020202020204" pitchFamily="34" charset="0"/>
              </a:rPr>
              <a:t>Key tools include:</a:t>
            </a:r>
          </a:p>
          <a:p>
            <a:pPr marL="103556" indent="-103556" defTabSz="986921" fontAlgn="base">
              <a:buFont typeface="Arial" panose="020B0604020202020204" pitchFamily="34" charset="0"/>
              <a:buChar char="•"/>
            </a:pPr>
            <a:r>
              <a:rPr lang="en-GB" sz="634" b="1" dirty="0">
                <a:solidFill>
                  <a:srgbClr val="000000"/>
                </a:solidFill>
                <a:latin typeface="Arial" panose="020B0604020202020204" pitchFamily="34" charset="0"/>
                <a:cs typeface="Arial" panose="020B0604020202020204" pitchFamily="34" charset="0"/>
              </a:rPr>
              <a:t>Problem structuring and scoping:</a:t>
            </a:r>
            <a:r>
              <a:rPr lang="en-GB" sz="634" dirty="0">
                <a:solidFill>
                  <a:srgbClr val="000000"/>
                </a:solidFill>
                <a:latin typeface="Arial" panose="020B0604020202020204" pitchFamily="34" charset="0"/>
                <a:cs typeface="Arial" panose="020B0604020202020204" pitchFamily="34" charset="0"/>
              </a:rPr>
              <a:t> Rich pictures and system context diagrams</a:t>
            </a:r>
          </a:p>
          <a:p>
            <a:pPr marL="103556" indent="-103556" defTabSz="986921" fontAlgn="base">
              <a:buFont typeface="Arial" panose="020B0604020202020204" pitchFamily="34" charset="0"/>
              <a:buChar char="•"/>
            </a:pPr>
            <a:r>
              <a:rPr lang="en-GB" sz="634" b="1" dirty="0">
                <a:solidFill>
                  <a:srgbClr val="000000"/>
                </a:solidFill>
                <a:latin typeface="Arial" panose="020B0604020202020204" pitchFamily="34" charset="0"/>
                <a:cs typeface="Arial" panose="020B0604020202020204" pitchFamily="34" charset="0"/>
              </a:rPr>
              <a:t>Requirements and planning:</a:t>
            </a:r>
            <a:r>
              <a:rPr lang="en-GB" sz="634" dirty="0">
                <a:solidFill>
                  <a:srgbClr val="000000"/>
                </a:solidFill>
                <a:latin typeface="Arial" panose="020B0604020202020204" pitchFamily="34" charset="0"/>
                <a:cs typeface="Arial" panose="020B0604020202020204" pitchFamily="34" charset="0"/>
              </a:rPr>
              <a:t> Stakeholder influence maps, user stories, and </a:t>
            </a:r>
            <a:r>
              <a:rPr lang="en-GB" sz="634" dirty="0" err="1">
                <a:solidFill>
                  <a:srgbClr val="000000"/>
                </a:solidFill>
                <a:latin typeface="Arial" panose="020B0604020202020204" pitchFamily="34" charset="0"/>
                <a:cs typeface="Arial" panose="020B0604020202020204" pitchFamily="34" charset="0"/>
              </a:rPr>
              <a:t>MoSCoW</a:t>
            </a:r>
            <a:r>
              <a:rPr lang="en-GB" sz="634" dirty="0">
                <a:solidFill>
                  <a:srgbClr val="000000"/>
                </a:solidFill>
                <a:latin typeface="Arial" panose="020B0604020202020204" pitchFamily="34" charset="0"/>
                <a:cs typeface="Arial" panose="020B0604020202020204" pitchFamily="34" charset="0"/>
              </a:rPr>
              <a:t> prioritisation</a:t>
            </a:r>
          </a:p>
          <a:p>
            <a:pPr marL="103556" indent="-103556" defTabSz="986921" fontAlgn="base">
              <a:buFont typeface="Arial" panose="020B0604020202020204" pitchFamily="34" charset="0"/>
              <a:buChar char="•"/>
            </a:pPr>
            <a:r>
              <a:rPr lang="en-GB" sz="634" b="1" dirty="0">
                <a:solidFill>
                  <a:srgbClr val="000000"/>
                </a:solidFill>
                <a:latin typeface="Arial" panose="020B0604020202020204" pitchFamily="34" charset="0"/>
                <a:cs typeface="Arial" panose="020B0604020202020204" pitchFamily="34" charset="0"/>
              </a:rPr>
              <a:t>Design and risk management:</a:t>
            </a:r>
            <a:r>
              <a:rPr lang="en-GB" sz="634" dirty="0">
                <a:solidFill>
                  <a:srgbClr val="000000"/>
                </a:solidFill>
                <a:latin typeface="Arial" panose="020B0604020202020204" pitchFamily="34" charset="0"/>
                <a:cs typeface="Arial" panose="020B0604020202020204" pitchFamily="34" charset="0"/>
              </a:rPr>
              <a:t> Failure Modes &amp; Effects Analysis (FMEA), P-diagrams, and Daily stand-ups.</a:t>
            </a:r>
          </a:p>
          <a:p>
            <a:pPr marL="103556" indent="-103556" defTabSz="986921" fontAlgn="base">
              <a:buFont typeface="Arial" panose="020B0604020202020204" pitchFamily="34" charset="0"/>
              <a:buChar char="•"/>
            </a:pPr>
            <a:r>
              <a:rPr lang="en-GB" sz="634" b="1" dirty="0">
                <a:solidFill>
                  <a:srgbClr val="000000"/>
                </a:solidFill>
                <a:latin typeface="Arial" panose="020B0604020202020204" pitchFamily="34" charset="0"/>
                <a:cs typeface="Arial" panose="020B0604020202020204" pitchFamily="34" charset="0"/>
              </a:rPr>
              <a:t>Development: </a:t>
            </a:r>
            <a:r>
              <a:rPr lang="en-GB" sz="634" dirty="0">
                <a:solidFill>
                  <a:srgbClr val="000000"/>
                </a:solidFill>
                <a:latin typeface="Arial" panose="020B0604020202020204" pitchFamily="34" charset="0"/>
                <a:cs typeface="Arial" panose="020B0604020202020204" pitchFamily="34" charset="0"/>
              </a:rPr>
              <a:t>Sprints, Kanban boards, QFD.</a:t>
            </a:r>
          </a:p>
          <a:p>
            <a:pPr marL="103556" indent="-103556" defTabSz="986921" fontAlgn="base">
              <a:buFont typeface="Arial" panose="020B0604020202020204" pitchFamily="34" charset="0"/>
              <a:buChar char="•"/>
            </a:pPr>
            <a:r>
              <a:rPr lang="en-GB" sz="634" b="1" dirty="0">
                <a:solidFill>
                  <a:srgbClr val="000000"/>
                </a:solidFill>
                <a:latin typeface="Arial" panose="020B0604020202020204" pitchFamily="34" charset="0"/>
                <a:cs typeface="Arial" panose="020B0604020202020204" pitchFamily="34" charset="0"/>
              </a:rPr>
              <a:t>Verification &amp; Validation:</a:t>
            </a:r>
            <a:r>
              <a:rPr lang="en-GB" sz="634" dirty="0">
                <a:solidFill>
                  <a:srgbClr val="000000"/>
                </a:solidFill>
                <a:latin typeface="Arial" panose="020B0604020202020204" pitchFamily="34" charset="0"/>
                <a:cs typeface="Arial" panose="020B0604020202020204" pitchFamily="34" charset="0"/>
              </a:rPr>
              <a:t> Acceptance criteria, Sprint reviews</a:t>
            </a:r>
          </a:p>
          <a:p>
            <a:pPr defTabSz="986921" fontAlgn="base"/>
            <a:endParaRPr lang="en-GB" sz="634" dirty="0">
              <a:solidFill>
                <a:srgbClr val="000000"/>
              </a:solidFill>
              <a:latin typeface="Arial" panose="020B0604020202020204" pitchFamily="34" charset="0"/>
              <a:cs typeface="Arial" panose="020B0604020202020204" pitchFamily="34" charset="0"/>
            </a:endParaRPr>
          </a:p>
          <a:p>
            <a:pPr defTabSz="986921" fontAlgn="base"/>
            <a:r>
              <a:rPr lang="en-GB" sz="634" dirty="0">
                <a:solidFill>
                  <a:srgbClr val="000000"/>
                </a:solidFill>
                <a:latin typeface="Arial" panose="020B0604020202020204" pitchFamily="34" charset="0"/>
                <a:cs typeface="Arial" panose="020B0604020202020204" pitchFamily="34" charset="0"/>
              </a:rPr>
              <a:t>This approach allows teams to create a “fit-for-purpose” SE approach for each unique project.</a:t>
            </a:r>
          </a:p>
          <a:p>
            <a:pPr defTabSz="986921" fontAlgn="base"/>
            <a:endParaRPr lang="en-GB" sz="634" dirty="0">
              <a:solidFill>
                <a:srgbClr val="000000"/>
              </a:solidFill>
              <a:latin typeface="Arial" panose="020B0604020202020204" pitchFamily="34" charset="0"/>
              <a:cs typeface="Arial" panose="020B0604020202020204" pitchFamily="34" charset="0"/>
            </a:endParaRPr>
          </a:p>
          <a:p>
            <a:pPr defTabSz="986921" fontAlgn="base"/>
            <a:r>
              <a:rPr lang="en-GB" sz="634" b="1" dirty="0">
                <a:solidFill>
                  <a:srgbClr val="CD2456"/>
                </a:solidFill>
                <a:latin typeface="Arial" panose="020B0604020202020204" pitchFamily="34" charset="0"/>
                <a:cs typeface="Arial" panose="020B0604020202020204" pitchFamily="34" charset="0"/>
              </a:rPr>
              <a:t>Discussion</a:t>
            </a:r>
          </a:p>
          <a:p>
            <a:pPr defTabSz="986921" fontAlgn="base"/>
            <a:r>
              <a:rPr lang="en-GB" sz="634" dirty="0">
                <a:solidFill>
                  <a:srgbClr val="000000"/>
                </a:solidFill>
                <a:latin typeface="Arial" panose="020B0604020202020204" pitchFamily="34" charset="0"/>
                <a:cs typeface="Arial" panose="020B0604020202020204" pitchFamily="34" charset="0"/>
              </a:rPr>
              <a:t>The primary benefit the toolkit provides is its flexibility, allowing teams to blend Agile speed with traditional SE rigour. It provides a scalable “handrail” for making better, justifiable and recorded decisions under pressure.</a:t>
            </a:r>
          </a:p>
          <a:p>
            <a:pPr defTabSz="986921" fontAlgn="base"/>
            <a:endParaRPr lang="en-GB" sz="634" dirty="0">
              <a:solidFill>
                <a:srgbClr val="000000"/>
              </a:solidFill>
              <a:latin typeface="Arial" panose="020B0604020202020204" pitchFamily="34" charset="0"/>
              <a:cs typeface="Arial" panose="020B0604020202020204" pitchFamily="34" charset="0"/>
            </a:endParaRPr>
          </a:p>
          <a:p>
            <a:pPr defTabSz="986921" fontAlgn="base"/>
            <a:r>
              <a:rPr lang="en-GB" sz="634" dirty="0">
                <a:solidFill>
                  <a:srgbClr val="000000"/>
                </a:solidFill>
                <a:latin typeface="Arial" panose="020B0604020202020204" pitchFamily="34" charset="0"/>
                <a:cs typeface="Arial" panose="020B0604020202020204" pitchFamily="34" charset="0"/>
              </a:rPr>
              <a:t>The toolkit should not be assumed to be a silver bullet. Its effectiveness is limited by:</a:t>
            </a:r>
          </a:p>
        </p:txBody>
      </p:sp>
      <p:sp>
        <p:nvSpPr>
          <p:cNvPr id="10" name="TextBox 9"/>
          <p:cNvSpPr txBox="1"/>
          <p:nvPr/>
        </p:nvSpPr>
        <p:spPr>
          <a:xfrm>
            <a:off x="3488928" y="1691132"/>
            <a:ext cx="1563143" cy="1977742"/>
          </a:xfrm>
          <a:prstGeom prst="rect">
            <a:avLst/>
          </a:prstGeom>
          <a:solidFill>
            <a:srgbClr val="ACAFB2">
              <a:alpha val="30000"/>
            </a:srgbClr>
          </a:solidFill>
        </p:spPr>
        <p:txBody>
          <a:bodyPr wrap="square" lIns="40774" tIns="81548" rIns="40774" bIns="40774" numCol="1" spcCol="180000" rtlCol="0">
            <a:spAutoFit/>
          </a:bodyPr>
          <a:lstStyle/>
          <a:p>
            <a:pPr defTabSz="986921" fontAlgn="base"/>
            <a:r>
              <a:rPr lang="en-GB" sz="634" b="1" dirty="0">
                <a:solidFill>
                  <a:srgbClr val="CD2456"/>
                </a:solidFill>
                <a:latin typeface="Arial" panose="020B0604020202020204" pitchFamily="34" charset="0"/>
                <a:cs typeface="Arial" panose="020B0604020202020204" pitchFamily="34" charset="0"/>
              </a:rPr>
              <a:t>Literature Review</a:t>
            </a:r>
            <a:endParaRPr lang="en-GB" sz="634" dirty="0">
              <a:solidFill>
                <a:srgbClr val="000000"/>
              </a:solidFill>
              <a:latin typeface="Arial" panose="020B0604020202020204" pitchFamily="34" charset="0"/>
              <a:cs typeface="Arial" panose="020B0604020202020204" pitchFamily="34" charset="0"/>
            </a:endParaRPr>
          </a:p>
          <a:p>
            <a:pPr defTabSz="986921" fontAlgn="base"/>
            <a:r>
              <a:rPr lang="en-GB" sz="634" dirty="0">
                <a:solidFill>
                  <a:srgbClr val="000000"/>
                </a:solidFill>
                <a:latin typeface="Arial" panose="020B0604020202020204" pitchFamily="34" charset="0"/>
                <a:cs typeface="Arial" panose="020B0604020202020204" pitchFamily="34" charset="0"/>
              </a:rPr>
              <a:t>The literature confirms that no single framework provides a one-size-fits-all solution to SE. Traditional practices offer rigour but lack speed. Agile methods provide speed and flexibility but can be challenging to apply to hardware-intensive projects that require formal qualification. Systems thinking offers a crucial holistic perspective for understanding messy and complex problem spaces which are common in the S2OC portfolio [5], while MBSE can be highly effective tool for managing complexity. The key gap identified through the literature was the lack of a consolidated, practical guide that helps practitioners blend these different philosophies in a cohesive way.</a:t>
            </a:r>
          </a:p>
        </p:txBody>
      </p:sp>
      <p:sp>
        <p:nvSpPr>
          <p:cNvPr id="11" name="TextBox 10"/>
          <p:cNvSpPr txBox="1"/>
          <p:nvPr/>
        </p:nvSpPr>
        <p:spPr>
          <a:xfrm>
            <a:off x="1567543" y="3576839"/>
            <a:ext cx="1644501" cy="2465696"/>
          </a:xfrm>
          <a:prstGeom prst="rect">
            <a:avLst/>
          </a:prstGeom>
          <a:solidFill>
            <a:srgbClr val="ACAFB2">
              <a:alpha val="30000"/>
            </a:srgbClr>
          </a:solidFill>
        </p:spPr>
        <p:txBody>
          <a:bodyPr wrap="square" lIns="40774" tIns="81548" rIns="40774" bIns="40774" numCol="1" spcCol="180000" rtlCol="0">
            <a:spAutoFit/>
          </a:bodyPr>
          <a:lstStyle/>
          <a:p>
            <a:pPr defTabSz="986921" fontAlgn="base"/>
            <a:r>
              <a:rPr lang="en-GB" sz="634" b="1" dirty="0">
                <a:solidFill>
                  <a:srgbClr val="CD2456"/>
                </a:solidFill>
                <a:latin typeface="Arial" panose="020B0604020202020204" pitchFamily="34" charset="0"/>
                <a:cs typeface="Arial" panose="020B0604020202020204" pitchFamily="34" charset="0"/>
              </a:rPr>
              <a:t>Methodology</a:t>
            </a:r>
            <a:endParaRPr lang="en-GB" sz="634" b="1" dirty="0">
              <a:solidFill>
                <a:srgbClr val="000000"/>
              </a:solidFill>
              <a:latin typeface="Arial" panose="020B0604020202020204" pitchFamily="34" charset="0"/>
              <a:cs typeface="Arial" panose="020B0604020202020204" pitchFamily="34" charset="0"/>
            </a:endParaRPr>
          </a:p>
          <a:p>
            <a:pPr defTabSz="986921" fontAlgn="base"/>
            <a:r>
              <a:rPr lang="en-GB" sz="634" dirty="0">
                <a:solidFill>
                  <a:srgbClr val="000000"/>
                </a:solidFill>
                <a:latin typeface="Arial" panose="020B0604020202020204" pitchFamily="34" charset="0"/>
                <a:cs typeface="Arial" panose="020B0604020202020204" pitchFamily="34" charset="0"/>
              </a:rPr>
              <a:t>A multi-stage qualitative methodology was used to address the research question:</a:t>
            </a:r>
          </a:p>
          <a:p>
            <a:pPr marL="116500" indent="-116500" defTabSz="986921" fontAlgn="base">
              <a:buFont typeface="+mj-lt"/>
              <a:buAutoNum type="arabicPeriod"/>
            </a:pPr>
            <a:r>
              <a:rPr lang="en-GB" sz="634" b="1" dirty="0">
                <a:solidFill>
                  <a:srgbClr val="000000"/>
                </a:solidFill>
                <a:latin typeface="Arial" panose="020B0604020202020204" pitchFamily="34" charset="0"/>
                <a:cs typeface="Arial" panose="020B0604020202020204" pitchFamily="34" charset="0"/>
              </a:rPr>
              <a:t>Literature Review: </a:t>
            </a:r>
            <a:r>
              <a:rPr lang="en-GB" sz="634" dirty="0">
                <a:solidFill>
                  <a:srgbClr val="000000"/>
                </a:solidFill>
                <a:latin typeface="Arial" panose="020B0604020202020204" pitchFamily="34" charset="0"/>
                <a:cs typeface="Arial" panose="020B0604020202020204" pitchFamily="34" charset="0"/>
              </a:rPr>
              <a:t>A comprehensive review was conducted on traditional SE (e.g. CADMID, Waterfall, V-Model [fig.1], etc.), Agile methodologies [2] [3] [4] (e.g. Scrum and Dynamic Systems Development Model), systems thinking and Model-Based Systems Engineering (MBSE) to identify a spectrum of established practices.</a:t>
            </a:r>
          </a:p>
          <a:p>
            <a:pPr marL="116500" indent="-116500" defTabSz="986921" fontAlgn="base">
              <a:buFont typeface="+mj-lt"/>
              <a:buAutoNum type="arabicPeriod"/>
            </a:pPr>
            <a:r>
              <a:rPr lang="en-GB" sz="634" b="1" dirty="0">
                <a:solidFill>
                  <a:srgbClr val="000000"/>
                </a:solidFill>
                <a:latin typeface="Arial" panose="020B0604020202020204" pitchFamily="34" charset="0"/>
                <a:cs typeface="Arial" panose="020B0604020202020204" pitchFamily="34" charset="0"/>
              </a:rPr>
              <a:t>Case Study Analysis:</a:t>
            </a:r>
            <a:r>
              <a:rPr lang="en-GB" sz="634" dirty="0">
                <a:solidFill>
                  <a:srgbClr val="000000"/>
                </a:solidFill>
                <a:latin typeface="Arial" panose="020B0604020202020204" pitchFamily="34" charset="0"/>
                <a:cs typeface="Arial" panose="020B0604020202020204" pitchFamily="34" charset="0"/>
              </a:rPr>
              <a:t> A retrospective analysis of a representative S2OC project (“Project X”) was performed to identify the real-world constraints and systemic challenges faced by rapid development teams, including stakeholder availability, resource constraints and dynamic requirements.</a:t>
            </a:r>
          </a:p>
          <a:p>
            <a:pPr marL="116500" indent="-116500" defTabSz="986921" fontAlgn="base">
              <a:buFont typeface="+mj-lt"/>
              <a:buAutoNum type="arabicPeriod"/>
            </a:pPr>
            <a:r>
              <a:rPr lang="en-GB" sz="634" b="1" dirty="0">
                <a:solidFill>
                  <a:srgbClr val="000000"/>
                </a:solidFill>
                <a:latin typeface="Arial" panose="020B0604020202020204" pitchFamily="34" charset="0"/>
                <a:cs typeface="Arial" panose="020B0604020202020204" pitchFamily="34" charset="0"/>
              </a:rPr>
              <a:t>Toolkit Development:</a:t>
            </a:r>
            <a:r>
              <a:rPr lang="en-GB" sz="634" dirty="0">
                <a:solidFill>
                  <a:srgbClr val="000000"/>
                </a:solidFill>
                <a:latin typeface="Arial" panose="020B0604020202020204" pitchFamily="34" charset="0"/>
                <a:cs typeface="Arial" panose="020B0604020202020204" pitchFamily="34" charset="0"/>
              </a:rPr>
              <a:t> Insights from the literature review and case study were synthesised to develop the primary output: A practical, modular SE toolkit.</a:t>
            </a:r>
            <a:endParaRPr lang="en-GB" sz="634" b="1" dirty="0">
              <a:solidFill>
                <a:srgbClr val="000000"/>
              </a:solidFill>
              <a:latin typeface="Arial" panose="020B0604020202020204" pitchFamily="34" charset="0"/>
              <a:cs typeface="Arial" panose="020B0604020202020204" pitchFamily="34" charset="0"/>
            </a:endParaRPr>
          </a:p>
        </p:txBody>
      </p:sp>
      <p:sp>
        <p:nvSpPr>
          <p:cNvPr id="21" name="TextBox 20"/>
          <p:cNvSpPr txBox="1"/>
          <p:nvPr/>
        </p:nvSpPr>
        <p:spPr>
          <a:xfrm>
            <a:off x="9016387" y="3940045"/>
            <a:ext cx="1525101" cy="1207510"/>
          </a:xfrm>
          <a:prstGeom prst="rect">
            <a:avLst/>
          </a:prstGeom>
          <a:noFill/>
        </p:spPr>
        <p:txBody>
          <a:bodyPr wrap="square" numCol="1" spcCol="180000" rtlCol="0">
            <a:spAutoFit/>
          </a:bodyPr>
          <a:lstStyle/>
          <a:p>
            <a:pPr defTabSz="986921" fontAlgn="base"/>
            <a:r>
              <a:rPr lang="en-GB" sz="453" b="1" dirty="0">
                <a:solidFill>
                  <a:srgbClr val="CD2456"/>
                </a:solidFill>
                <a:latin typeface="Arial" panose="020B0604020202020204" pitchFamily="34" charset="0"/>
                <a:cs typeface="Arial" panose="020B0604020202020204" pitchFamily="34" charset="0"/>
              </a:rPr>
              <a:t>References</a:t>
            </a:r>
          </a:p>
          <a:p>
            <a:pPr defTabSz="986921" fontAlgn="base"/>
            <a:r>
              <a:rPr lang="en-GB" sz="453" dirty="0">
                <a:solidFill>
                  <a:srgbClr val="000000"/>
                </a:solidFill>
                <a:latin typeface="Arial" panose="020B0604020202020204" pitchFamily="34" charset="0"/>
                <a:cs typeface="Arial" panose="020B0604020202020204" pitchFamily="34" charset="0"/>
              </a:rPr>
              <a:t>[1] Dstl, </a:t>
            </a:r>
            <a:r>
              <a:rPr lang="en-GB" sz="453" i="1" dirty="0">
                <a:solidFill>
                  <a:srgbClr val="000000"/>
                </a:solidFill>
                <a:latin typeface="Arial" panose="020B0604020202020204" pitchFamily="34" charset="0"/>
                <a:cs typeface="Arial" panose="020B0604020202020204" pitchFamily="34" charset="0"/>
              </a:rPr>
              <a:t>Systems Engineering Community of Practice, </a:t>
            </a:r>
            <a:r>
              <a:rPr lang="en-GB" sz="453" dirty="0">
                <a:solidFill>
                  <a:srgbClr val="000000"/>
                </a:solidFill>
                <a:latin typeface="Arial" panose="020B0604020202020204" pitchFamily="34" charset="0"/>
                <a:cs typeface="Arial" panose="020B0604020202020204" pitchFamily="34" charset="0"/>
              </a:rPr>
              <a:t>Salisbury: Dstl, 2025.</a:t>
            </a:r>
          </a:p>
          <a:p>
            <a:pPr defTabSz="986921" fontAlgn="base"/>
            <a:r>
              <a:rPr lang="en-GB" sz="453" dirty="0">
                <a:solidFill>
                  <a:srgbClr val="000000"/>
                </a:solidFill>
                <a:latin typeface="Arial" panose="020B0604020202020204" pitchFamily="34" charset="0"/>
                <a:cs typeface="Arial" panose="020B0604020202020204" pitchFamily="34" charset="0"/>
              </a:rPr>
              <a:t>[2] B. P. Douglass, Agile Systems Engineering, Waltham: Elsevier, 2016.</a:t>
            </a:r>
          </a:p>
          <a:p>
            <a:pPr defTabSz="986921" fontAlgn="base"/>
            <a:r>
              <a:rPr lang="en-GB" sz="453" dirty="0">
                <a:solidFill>
                  <a:srgbClr val="000000"/>
                </a:solidFill>
                <a:latin typeface="Arial" panose="020B0604020202020204" pitchFamily="34" charset="0"/>
                <a:cs typeface="Arial" panose="020B0604020202020204" pitchFamily="34" charset="0"/>
              </a:rPr>
              <a:t>[3] B. </a:t>
            </a:r>
            <a:r>
              <a:rPr lang="en-GB" sz="453" dirty="0" err="1">
                <a:solidFill>
                  <a:srgbClr val="000000"/>
                </a:solidFill>
                <a:latin typeface="Arial" panose="020B0604020202020204" pitchFamily="34" charset="0"/>
                <a:cs typeface="Arial" panose="020B0604020202020204" pitchFamily="34" charset="0"/>
              </a:rPr>
              <a:t>Wernham</a:t>
            </a:r>
            <a:r>
              <a:rPr lang="en-GB" sz="453" dirty="0">
                <a:solidFill>
                  <a:srgbClr val="000000"/>
                </a:solidFill>
                <a:latin typeface="Arial" panose="020B0604020202020204" pitchFamily="34" charset="0"/>
                <a:cs typeface="Arial" panose="020B0604020202020204" pitchFamily="34" charset="0"/>
              </a:rPr>
              <a:t>, Agile Project Management for Government, London: Maitland and Strong, 2012. </a:t>
            </a:r>
          </a:p>
          <a:p>
            <a:pPr defTabSz="986921" fontAlgn="base"/>
            <a:r>
              <a:rPr lang="en-GB" sz="453" dirty="0">
                <a:solidFill>
                  <a:srgbClr val="000000"/>
                </a:solidFill>
                <a:latin typeface="Arial" panose="020B0604020202020204" pitchFamily="34" charset="0"/>
                <a:cs typeface="Arial" panose="020B0604020202020204" pitchFamily="34" charset="0"/>
              </a:rPr>
              <a:t>[4] M. Bott and B. Mesmer,</a:t>
            </a:r>
            <a:r>
              <a:rPr lang="en-GB" sz="453" i="1" dirty="0">
                <a:solidFill>
                  <a:srgbClr val="000000"/>
                </a:solidFill>
                <a:latin typeface="Arial" panose="020B0604020202020204" pitchFamily="34" charset="0"/>
                <a:cs typeface="Arial" panose="020B0604020202020204" pitchFamily="34" charset="0"/>
              </a:rPr>
              <a:t> “An analysis of theories supporting agile scrum and the use of scrum in systems engineering,”</a:t>
            </a:r>
            <a:r>
              <a:rPr lang="en-GB" sz="453" dirty="0">
                <a:solidFill>
                  <a:srgbClr val="000000"/>
                </a:solidFill>
                <a:latin typeface="Arial" panose="020B0604020202020204" pitchFamily="34" charset="0"/>
                <a:cs typeface="Arial" panose="020B0604020202020204" pitchFamily="34" charset="0"/>
              </a:rPr>
              <a:t> </a:t>
            </a:r>
            <a:r>
              <a:rPr lang="en-GB" sz="453" i="1" dirty="0">
                <a:solidFill>
                  <a:srgbClr val="000000"/>
                </a:solidFill>
                <a:latin typeface="Arial" panose="020B0604020202020204" pitchFamily="34" charset="0"/>
                <a:cs typeface="Arial" panose="020B0604020202020204" pitchFamily="34" charset="0"/>
              </a:rPr>
              <a:t>Engineering Management Journal</a:t>
            </a:r>
            <a:r>
              <a:rPr lang="en-GB" sz="453" dirty="0">
                <a:solidFill>
                  <a:srgbClr val="000000"/>
                </a:solidFill>
                <a:latin typeface="Arial" panose="020B0604020202020204" pitchFamily="34" charset="0"/>
                <a:cs typeface="Arial" panose="020B0604020202020204" pitchFamily="34" charset="0"/>
              </a:rPr>
              <a:t>, vol. 32, pp. 76-85. April 2020.</a:t>
            </a:r>
          </a:p>
          <a:p>
            <a:pPr defTabSz="986921" fontAlgn="base"/>
            <a:r>
              <a:rPr lang="en-GB" sz="453" dirty="0">
                <a:solidFill>
                  <a:srgbClr val="000000"/>
                </a:solidFill>
                <a:latin typeface="Arial" panose="020B0604020202020204" pitchFamily="34" charset="0"/>
                <a:cs typeface="Arial" panose="020B0604020202020204" pitchFamily="34" charset="0"/>
              </a:rPr>
              <a:t>[5] J. </a:t>
            </a:r>
            <a:r>
              <a:rPr lang="en-GB" sz="453" dirty="0" err="1">
                <a:solidFill>
                  <a:srgbClr val="000000"/>
                </a:solidFill>
                <a:latin typeface="Arial" panose="020B0604020202020204" pitchFamily="34" charset="0"/>
                <a:cs typeface="Arial" panose="020B0604020202020204" pitchFamily="34" charset="0"/>
              </a:rPr>
              <a:t>Gharajedaghi</a:t>
            </a:r>
            <a:r>
              <a:rPr lang="en-GB" sz="453" dirty="0">
                <a:solidFill>
                  <a:srgbClr val="000000"/>
                </a:solidFill>
                <a:latin typeface="Arial" panose="020B0604020202020204" pitchFamily="34" charset="0"/>
                <a:cs typeface="Arial" panose="020B0604020202020204" pitchFamily="34" charset="0"/>
              </a:rPr>
              <a:t>, Systems Thinking – Managing Chaos and Complexity: A Platform for Designing Business Architecture, Oxford: Elsevier, 2006</a:t>
            </a:r>
          </a:p>
          <a:p>
            <a:pPr defTabSz="986921" fontAlgn="base"/>
            <a:r>
              <a:rPr lang="en-GB" sz="453" dirty="0">
                <a:solidFill>
                  <a:srgbClr val="000000"/>
                </a:solidFill>
                <a:latin typeface="Arial" panose="020B0604020202020204" pitchFamily="34" charset="0"/>
                <a:cs typeface="Arial" panose="020B0604020202020204" pitchFamily="34" charset="0"/>
              </a:rPr>
              <a:t> </a:t>
            </a:r>
          </a:p>
          <a:p>
            <a:pPr defTabSz="986921" fontAlgn="base"/>
            <a:r>
              <a:rPr lang="en-GB" sz="453" dirty="0">
                <a:solidFill>
                  <a:srgbClr val="000000"/>
                </a:solidFill>
                <a:latin typeface="Arial" panose="020B0604020202020204" pitchFamily="34" charset="0"/>
                <a:cs typeface="Arial" panose="020B0604020202020204" pitchFamily="34" charset="0"/>
              </a:rPr>
              <a:t>. </a:t>
            </a:r>
          </a:p>
        </p:txBody>
      </p:sp>
      <p:sp>
        <p:nvSpPr>
          <p:cNvPr id="3" name="TextBox 2"/>
          <p:cNvSpPr txBox="1"/>
          <p:nvPr/>
        </p:nvSpPr>
        <p:spPr>
          <a:xfrm>
            <a:off x="7119886" y="2059236"/>
            <a:ext cx="3494353" cy="179935"/>
          </a:xfrm>
          <a:prstGeom prst="rect">
            <a:avLst/>
          </a:prstGeom>
          <a:solidFill>
            <a:schemeClr val="tx2"/>
          </a:solidFill>
        </p:spPr>
        <p:txBody>
          <a:bodyPr wrap="square" lIns="40774" tIns="40774" rIns="40774" bIns="40774" rtlCol="0">
            <a:spAutoFit/>
          </a:bodyPr>
          <a:lstStyle/>
          <a:p>
            <a:pPr defTabSz="986921" fontAlgn="base">
              <a:spcBef>
                <a:spcPct val="0"/>
              </a:spcBef>
              <a:spcAft>
                <a:spcPct val="0"/>
              </a:spcAft>
              <a:buClr>
                <a:srgbClr val="CD2456"/>
              </a:buClr>
              <a:buSzPct val="110000"/>
            </a:pPr>
            <a:r>
              <a:rPr lang="en-GB" sz="634" dirty="0">
                <a:solidFill>
                  <a:prstClr val="white"/>
                </a:solidFill>
                <a:latin typeface="Arial" charset="0"/>
              </a:rPr>
              <a:t>Fig. 3 – SE Toolkit Implementation Flowchart</a:t>
            </a:r>
          </a:p>
        </p:txBody>
      </p:sp>
      <p:sp>
        <p:nvSpPr>
          <p:cNvPr id="15" name="TextBox 14"/>
          <p:cNvSpPr txBox="1"/>
          <p:nvPr/>
        </p:nvSpPr>
        <p:spPr>
          <a:xfrm>
            <a:off x="3459603" y="5544774"/>
            <a:ext cx="1641808" cy="179935"/>
          </a:xfrm>
          <a:prstGeom prst="rect">
            <a:avLst/>
          </a:prstGeom>
          <a:solidFill>
            <a:schemeClr val="tx2"/>
          </a:solidFill>
        </p:spPr>
        <p:txBody>
          <a:bodyPr wrap="square" lIns="40774" tIns="40774" rIns="40774" bIns="40774" rtlCol="0">
            <a:spAutoFit/>
          </a:bodyPr>
          <a:lstStyle/>
          <a:p>
            <a:pPr defTabSz="986921" fontAlgn="base">
              <a:spcBef>
                <a:spcPct val="0"/>
              </a:spcBef>
              <a:spcAft>
                <a:spcPct val="0"/>
              </a:spcAft>
              <a:buClr>
                <a:srgbClr val="CD2456"/>
              </a:buClr>
              <a:buSzPct val="110000"/>
            </a:pPr>
            <a:r>
              <a:rPr lang="en-GB" sz="634" dirty="0">
                <a:solidFill>
                  <a:prstClr val="white"/>
                </a:solidFill>
                <a:latin typeface="Arial" charset="0"/>
              </a:rPr>
              <a:t>Fig.1 – V-model diagram</a:t>
            </a:r>
          </a:p>
        </p:txBody>
      </p:sp>
      <p:sp>
        <p:nvSpPr>
          <p:cNvPr id="16" name="TextBox 15"/>
          <p:cNvSpPr txBox="1"/>
          <p:nvPr/>
        </p:nvSpPr>
        <p:spPr>
          <a:xfrm>
            <a:off x="1577761" y="231967"/>
            <a:ext cx="3489228" cy="1045671"/>
          </a:xfrm>
          <a:prstGeom prst="rect">
            <a:avLst/>
          </a:prstGeom>
          <a:noFill/>
        </p:spPr>
        <p:txBody>
          <a:bodyPr wrap="square" lIns="0" tIns="0" rIns="0" bIns="0" rtlCol="0">
            <a:spAutoFit/>
          </a:bodyPr>
          <a:lstStyle/>
          <a:p>
            <a:pPr defTabSz="986921" fontAlgn="base">
              <a:spcBef>
                <a:spcPct val="0"/>
              </a:spcBef>
              <a:spcAft>
                <a:spcPct val="0"/>
              </a:spcAft>
            </a:pPr>
            <a:r>
              <a:rPr lang="en-GB" sz="2265" b="1" dirty="0">
                <a:solidFill>
                  <a:srgbClr val="14022E"/>
                </a:solidFill>
                <a:latin typeface="Arial" panose="020B0604020202020204" pitchFamily="34" charset="0"/>
                <a:cs typeface="Arial" panose="020B0604020202020204" pitchFamily="34" charset="0"/>
              </a:rPr>
              <a:t>A systems engineering toolkit for rapid payload developments</a:t>
            </a:r>
          </a:p>
        </p:txBody>
      </p:sp>
      <p:sp>
        <p:nvSpPr>
          <p:cNvPr id="17" name="TextBox 16"/>
          <p:cNvSpPr txBox="1"/>
          <p:nvPr/>
        </p:nvSpPr>
        <p:spPr>
          <a:xfrm>
            <a:off x="1569476" y="1342105"/>
            <a:ext cx="3245951" cy="438582"/>
          </a:xfrm>
          <a:prstGeom prst="rect">
            <a:avLst/>
          </a:prstGeom>
          <a:noFill/>
        </p:spPr>
        <p:txBody>
          <a:bodyPr wrap="square" rtlCol="0">
            <a:spAutoFit/>
          </a:bodyPr>
          <a:lstStyle/>
          <a:p>
            <a:pPr defTabSz="986921" fontAlgn="base">
              <a:lnSpc>
                <a:spcPts val="906"/>
              </a:lnSpc>
              <a:spcBef>
                <a:spcPct val="0"/>
              </a:spcBef>
              <a:spcAft>
                <a:spcPct val="0"/>
              </a:spcAft>
            </a:pPr>
            <a:r>
              <a:rPr lang="en-GB" sz="1133" b="1" dirty="0">
                <a:solidFill>
                  <a:srgbClr val="CD2456"/>
                </a:solidFill>
                <a:latin typeface="Arial" panose="020B0604020202020204" pitchFamily="34" charset="0"/>
                <a:cs typeface="Arial" panose="020B0604020202020204" pitchFamily="34" charset="0"/>
              </a:rPr>
              <a:t>[NAME]</a:t>
            </a:r>
          </a:p>
          <a:p>
            <a:pPr defTabSz="986921" fontAlgn="base">
              <a:lnSpc>
                <a:spcPts val="906"/>
              </a:lnSpc>
              <a:spcBef>
                <a:spcPct val="0"/>
              </a:spcBef>
              <a:spcAft>
                <a:spcPct val="0"/>
              </a:spcAft>
            </a:pPr>
            <a:r>
              <a:rPr lang="en-GB" sz="906" b="1" dirty="0">
                <a:solidFill>
                  <a:srgbClr val="14022E"/>
                </a:solidFill>
                <a:latin typeface="Arial" panose="020B0604020202020204" pitchFamily="34" charset="0"/>
                <a:cs typeface="Arial" panose="020B0604020202020204" pitchFamily="34" charset="0"/>
              </a:rPr>
              <a:t>Surface Warfare 2 | Lethality and Protection – DSTL/TR171192</a:t>
            </a:r>
            <a:endParaRPr lang="en-GB" sz="1133" dirty="0">
              <a:solidFill>
                <a:srgbClr val="000000"/>
              </a:solidFill>
              <a:latin typeface="Arial" charset="0"/>
            </a:endParaRPr>
          </a:p>
        </p:txBody>
      </p:sp>
      <p:sp>
        <p:nvSpPr>
          <p:cNvPr id="22" name="TextBox 21"/>
          <p:cNvSpPr txBox="1"/>
          <p:nvPr/>
        </p:nvSpPr>
        <p:spPr>
          <a:xfrm>
            <a:off x="5109161" y="6384256"/>
            <a:ext cx="1973678" cy="259623"/>
          </a:xfrm>
          <a:prstGeom prst="rect">
            <a:avLst/>
          </a:prstGeom>
          <a:noFill/>
        </p:spPr>
        <p:txBody>
          <a:bodyPr wrap="square" rtlCol="0">
            <a:spAutoFit/>
          </a:bodyPr>
          <a:lstStyle/>
          <a:p>
            <a:pPr algn="ctr" defTabSz="986921" fontAlgn="base">
              <a:spcBef>
                <a:spcPct val="0"/>
              </a:spcBef>
              <a:spcAft>
                <a:spcPct val="0"/>
              </a:spcAft>
              <a:buClr>
                <a:srgbClr val="CD2456"/>
              </a:buClr>
              <a:buSzPct val="110000"/>
            </a:pPr>
            <a:r>
              <a:rPr lang="en-GB" sz="1087" b="1" dirty="0">
                <a:solidFill>
                  <a:prstClr val="white"/>
                </a:solidFill>
                <a:latin typeface="Arial" charset="0"/>
              </a:rPr>
              <a:t>UK OFFICIAL</a:t>
            </a:r>
          </a:p>
        </p:txBody>
      </p:sp>
      <p:sp>
        <p:nvSpPr>
          <p:cNvPr id="23" name="Rectangle 22"/>
          <p:cNvSpPr/>
          <p:nvPr/>
        </p:nvSpPr>
        <p:spPr>
          <a:xfrm>
            <a:off x="8820003" y="6415629"/>
            <a:ext cx="1928352" cy="423577"/>
          </a:xfrm>
          <a:prstGeom prst="rect">
            <a:avLst/>
          </a:prstGeom>
        </p:spPr>
        <p:txBody>
          <a:bodyPr wrap="square">
            <a:spAutoFit/>
          </a:bodyPr>
          <a:lstStyle/>
          <a:p>
            <a:pPr defTabSz="986921" fontAlgn="base">
              <a:spcBef>
                <a:spcPct val="0"/>
              </a:spcBef>
              <a:spcAft>
                <a:spcPct val="0"/>
              </a:spcAft>
            </a:pPr>
            <a:r>
              <a:rPr lang="en-GB" sz="249" dirty="0">
                <a:solidFill>
                  <a:prstClr val="white"/>
                </a:solidFill>
                <a:latin typeface="Arial" charset="0"/>
              </a:rPr>
              <a:t>The contents include material subject to © Crown copyright (YYYY), Dstl.</a:t>
            </a:r>
          </a:p>
          <a:p>
            <a:pPr defTabSz="986921" fontAlgn="base">
              <a:spcBef>
                <a:spcPct val="0"/>
              </a:spcBef>
              <a:spcAft>
                <a:spcPct val="0"/>
              </a:spcAft>
            </a:pPr>
            <a:endParaRPr lang="en-GB" sz="159" dirty="0">
              <a:solidFill>
                <a:prstClr val="white"/>
              </a:solidFill>
              <a:latin typeface="Arial" charset="0"/>
            </a:endParaRPr>
          </a:p>
          <a:p>
            <a:pPr defTabSz="986921" fontAlgn="base">
              <a:spcBef>
                <a:spcPct val="0"/>
              </a:spcBef>
              <a:spcAft>
                <a:spcPct val="0"/>
              </a:spcAft>
            </a:pPr>
            <a:r>
              <a:rPr lang="en-GB" sz="249" dirty="0">
                <a:solidFill>
                  <a:prstClr val="white"/>
                </a:solidFill>
                <a:latin typeface="Arial" charset="0"/>
              </a:rPr>
              <a:t>This information is licensed under the Open Government Licence v3.0. To view this licence, visit </a:t>
            </a:r>
            <a:r>
              <a:rPr lang="en-GB" sz="249" dirty="0">
                <a:solidFill>
                  <a:prstClr val="white"/>
                </a:solidFill>
                <a:latin typeface="Arial" charset="0"/>
                <a:hlinkClick r:id="rId3"/>
              </a:rPr>
              <a:t>https://www.nationalarchives.gov.uk/doc/open-government-licence/</a:t>
            </a:r>
            <a:endParaRPr lang="en-GB" sz="249" dirty="0">
              <a:solidFill>
                <a:prstClr val="white"/>
              </a:solidFill>
              <a:latin typeface="Arial" charset="0"/>
            </a:endParaRPr>
          </a:p>
          <a:p>
            <a:pPr defTabSz="986921" fontAlgn="base">
              <a:spcBef>
                <a:spcPct val="0"/>
              </a:spcBef>
              <a:spcAft>
                <a:spcPct val="0"/>
              </a:spcAft>
            </a:pPr>
            <a:endParaRPr lang="en-GB" sz="249" dirty="0">
              <a:solidFill>
                <a:prstClr val="white"/>
              </a:solidFill>
              <a:latin typeface="Arial" charset="0"/>
            </a:endParaRPr>
          </a:p>
          <a:p>
            <a:pPr defTabSz="986921" fontAlgn="base">
              <a:spcBef>
                <a:spcPct val="0"/>
              </a:spcBef>
              <a:spcAft>
                <a:spcPct val="0"/>
              </a:spcAft>
            </a:pPr>
            <a:r>
              <a:rPr lang="en-GB" sz="249" dirty="0">
                <a:solidFill>
                  <a:prstClr val="white"/>
                </a:solidFill>
                <a:latin typeface="Arial" charset="0"/>
              </a:rPr>
              <a:t>Where we have identified any third party copyright information you will need to obtain permission from the copyright holders concerned.</a:t>
            </a:r>
          </a:p>
          <a:p>
            <a:pPr defTabSz="986921" fontAlgn="base">
              <a:spcBef>
                <a:spcPct val="0"/>
              </a:spcBef>
              <a:spcAft>
                <a:spcPct val="0"/>
              </a:spcAft>
            </a:pPr>
            <a:r>
              <a:rPr lang="en-GB" sz="249" dirty="0">
                <a:solidFill>
                  <a:prstClr val="white"/>
                </a:solidFill>
                <a:latin typeface="Arial" charset="0"/>
              </a:rPr>
              <a:t>Any enquiries regarding this publication should be sent to: centralenquiries@dstl.gov.uk  [other author(s) / authoring organisation(s)].</a:t>
            </a:r>
          </a:p>
        </p:txBody>
      </p:sp>
      <p:pic>
        <p:nvPicPr>
          <p:cNvPr id="24" name="Picture 23">
            <a:extLst>
              <a:ext uri="{FF2B5EF4-FFF2-40B4-BE49-F238E27FC236}">
                <a16:creationId xmlns:a16="http://schemas.microsoft.com/office/drawing/2014/main" id="{DC8B9A2F-FFAC-A5A8-856E-0CC312C762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36314" y="6258862"/>
            <a:ext cx="310046" cy="127894"/>
          </a:xfrm>
          <a:prstGeom prst="rect">
            <a:avLst/>
          </a:prstGeom>
        </p:spPr>
      </p:pic>
      <p:grpSp>
        <p:nvGrpSpPr>
          <p:cNvPr id="4" name="Canvas 2">
            <a:extLst>
              <a:ext uri="{FF2B5EF4-FFF2-40B4-BE49-F238E27FC236}">
                <a16:creationId xmlns:a16="http://schemas.microsoft.com/office/drawing/2014/main" id="{4FAA24D6-965C-0642-2C40-922F5916E042}"/>
              </a:ext>
            </a:extLst>
          </p:cNvPr>
          <p:cNvGrpSpPr>
            <a:grpSpLocks noChangeAspect="1"/>
          </p:cNvGrpSpPr>
          <p:nvPr/>
        </p:nvGrpSpPr>
        <p:grpSpPr>
          <a:xfrm>
            <a:off x="3175613" y="3982253"/>
            <a:ext cx="2201246" cy="1561114"/>
            <a:chOff x="0" y="0"/>
            <a:chExt cx="5400040" cy="3829685"/>
          </a:xfrm>
        </p:grpSpPr>
        <p:sp>
          <p:nvSpPr>
            <p:cNvPr id="6" name="Rectangle 5">
              <a:extLst>
                <a:ext uri="{FF2B5EF4-FFF2-40B4-BE49-F238E27FC236}">
                  <a16:creationId xmlns:a16="http://schemas.microsoft.com/office/drawing/2014/main" id="{B8CD582F-A930-AD09-B07D-EA39FC268545}"/>
                </a:ext>
              </a:extLst>
            </p:cNvPr>
            <p:cNvSpPr/>
            <p:nvPr/>
          </p:nvSpPr>
          <p:spPr>
            <a:xfrm>
              <a:off x="0" y="0"/>
              <a:ext cx="5400040" cy="3829685"/>
            </a:xfrm>
            <a:prstGeom prst="rect">
              <a:avLst/>
            </a:prstGeom>
            <a:noFill/>
          </p:spPr>
          <p:txBody>
            <a:bodyPr/>
            <a:lstStyle/>
            <a:p>
              <a:pPr defTabSz="986921" fontAlgn="base">
                <a:spcBef>
                  <a:spcPct val="0"/>
                </a:spcBef>
                <a:spcAft>
                  <a:spcPct val="0"/>
                </a:spcAft>
              </a:pPr>
              <a:endParaRPr lang="en-GB" sz="1969">
                <a:solidFill>
                  <a:srgbClr val="000000"/>
                </a:solidFill>
                <a:latin typeface="Arial" charset="0"/>
              </a:endParaRPr>
            </a:p>
          </p:txBody>
        </p:sp>
        <p:sp>
          <p:nvSpPr>
            <p:cNvPr id="18" name="Parallelogram 17">
              <a:extLst>
                <a:ext uri="{FF2B5EF4-FFF2-40B4-BE49-F238E27FC236}">
                  <a16:creationId xmlns:a16="http://schemas.microsoft.com/office/drawing/2014/main" id="{8AAD2677-C0C6-EFAC-2F7F-06DF42BC16FE}"/>
                </a:ext>
              </a:extLst>
            </p:cNvPr>
            <p:cNvSpPr/>
            <p:nvPr/>
          </p:nvSpPr>
          <p:spPr>
            <a:xfrm>
              <a:off x="3494700" y="926909"/>
              <a:ext cx="1463040" cy="609600"/>
            </a:xfrm>
            <a:prstGeom prst="parallelogram">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20713" tIns="10357" rIns="20713" bIns="10357" numCol="1" spcCol="0" rtlCol="0" fromWordArt="0" anchor="ctr" anchorCtr="0" forceAA="0" compatLnSpc="1">
              <a:prstTxWarp prst="textNoShape">
                <a:avLst/>
              </a:prstTxWarp>
              <a:noAutofit/>
            </a:bodyPr>
            <a:lstStyle/>
            <a:p>
              <a:pPr algn="ctr" defTabSz="986921" fontAlgn="base">
                <a:lnSpc>
                  <a:spcPct val="107000"/>
                </a:lnSpc>
                <a:spcBef>
                  <a:spcPct val="0"/>
                </a:spcBef>
                <a:spcAft>
                  <a:spcPts val="181"/>
                </a:spcAft>
              </a:pPr>
              <a:r>
                <a:rPr lang="en-GB" sz="408" kern="100">
                  <a:solidFill>
                    <a:prstClr val="white"/>
                  </a:solidFill>
                  <a:latin typeface="Arial" panose="020B0604020202020204"/>
                  <a:ea typeface="Calibri" panose="020F0502020204030204" pitchFamily="34" charset="0"/>
                  <a:cs typeface="Times New Roman" panose="02020603050405020304" pitchFamily="18" charset="0"/>
                </a:rPr>
                <a:t>Realised System</a:t>
              </a:r>
            </a:p>
          </p:txBody>
        </p:sp>
        <p:sp>
          <p:nvSpPr>
            <p:cNvPr id="19" name="Parallelogram 18">
              <a:extLst>
                <a:ext uri="{FF2B5EF4-FFF2-40B4-BE49-F238E27FC236}">
                  <a16:creationId xmlns:a16="http://schemas.microsoft.com/office/drawing/2014/main" id="{1DAC2836-B5D4-A2F8-0D43-39AF4B65FCEA}"/>
                </a:ext>
              </a:extLst>
            </p:cNvPr>
            <p:cNvSpPr/>
            <p:nvPr/>
          </p:nvSpPr>
          <p:spPr>
            <a:xfrm>
              <a:off x="3307080" y="1635569"/>
              <a:ext cx="1463040" cy="609600"/>
            </a:xfrm>
            <a:prstGeom prst="parallelogram">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20713" tIns="10357" rIns="20713" bIns="10357" numCol="1" spcCol="0" rtlCol="0" fromWordArt="0" anchor="ctr" anchorCtr="0" forceAA="0" compatLnSpc="1">
              <a:prstTxWarp prst="textNoShape">
                <a:avLst/>
              </a:prstTxWarp>
              <a:noAutofit/>
            </a:bodyPr>
            <a:lstStyle/>
            <a:p>
              <a:pPr algn="ctr" defTabSz="986921" fontAlgn="base">
                <a:lnSpc>
                  <a:spcPct val="107000"/>
                </a:lnSpc>
                <a:spcBef>
                  <a:spcPct val="0"/>
                </a:spcBef>
                <a:spcAft>
                  <a:spcPts val="181"/>
                </a:spcAft>
              </a:pPr>
              <a:r>
                <a:rPr lang="en-GB" sz="408" kern="100">
                  <a:solidFill>
                    <a:prstClr val="white"/>
                  </a:solidFill>
                  <a:latin typeface="Arial" panose="020B0604020202020204"/>
                  <a:ea typeface="Calibri" panose="020F0502020204030204" pitchFamily="34" charset="0"/>
                  <a:cs typeface="Times New Roman" panose="02020603050405020304" pitchFamily="18" charset="0"/>
                </a:rPr>
                <a:t>Realised Sub-system</a:t>
              </a:r>
            </a:p>
          </p:txBody>
        </p:sp>
        <p:sp>
          <p:nvSpPr>
            <p:cNvPr id="25" name="Parallelogram 24">
              <a:extLst>
                <a:ext uri="{FF2B5EF4-FFF2-40B4-BE49-F238E27FC236}">
                  <a16:creationId xmlns:a16="http://schemas.microsoft.com/office/drawing/2014/main" id="{76536FE9-A0A5-9D42-3600-595B351A46CC}"/>
                </a:ext>
              </a:extLst>
            </p:cNvPr>
            <p:cNvSpPr/>
            <p:nvPr/>
          </p:nvSpPr>
          <p:spPr>
            <a:xfrm flipH="1">
              <a:off x="416220" y="924029"/>
              <a:ext cx="1463040" cy="609600"/>
            </a:xfrm>
            <a:prstGeom prst="parallelogram">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20713" tIns="10357" rIns="20713" bIns="10357" numCol="1" spcCol="0" rtlCol="0" fromWordArt="0" anchor="ctr" anchorCtr="0" forceAA="0" compatLnSpc="1">
              <a:prstTxWarp prst="textNoShape">
                <a:avLst/>
              </a:prstTxWarp>
              <a:noAutofit/>
            </a:bodyPr>
            <a:lstStyle/>
            <a:p>
              <a:pPr algn="ctr" defTabSz="986921" fontAlgn="base">
                <a:lnSpc>
                  <a:spcPct val="107000"/>
                </a:lnSpc>
                <a:spcBef>
                  <a:spcPct val="0"/>
                </a:spcBef>
                <a:spcAft>
                  <a:spcPts val="181"/>
                </a:spcAft>
              </a:pPr>
              <a:r>
                <a:rPr lang="en-GB" sz="408" kern="100">
                  <a:solidFill>
                    <a:prstClr val="white"/>
                  </a:solidFill>
                  <a:latin typeface="Arial" panose="020B0604020202020204"/>
                  <a:ea typeface="Calibri" panose="020F0502020204030204" pitchFamily="34" charset="0"/>
                  <a:cs typeface="Times New Roman" panose="02020603050405020304" pitchFamily="18" charset="0"/>
                </a:rPr>
                <a:t>System Requirements</a:t>
              </a:r>
            </a:p>
          </p:txBody>
        </p:sp>
        <p:sp>
          <p:nvSpPr>
            <p:cNvPr id="26" name="Parallelogram 25">
              <a:extLst>
                <a:ext uri="{FF2B5EF4-FFF2-40B4-BE49-F238E27FC236}">
                  <a16:creationId xmlns:a16="http://schemas.microsoft.com/office/drawing/2014/main" id="{3B5D83F2-B7B2-A348-4F69-D32B4F9D13AC}"/>
                </a:ext>
              </a:extLst>
            </p:cNvPr>
            <p:cNvSpPr/>
            <p:nvPr/>
          </p:nvSpPr>
          <p:spPr>
            <a:xfrm flipH="1">
              <a:off x="621960" y="1635569"/>
              <a:ext cx="1463040" cy="609600"/>
            </a:xfrm>
            <a:prstGeom prst="parallelogram">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20713" tIns="10357" rIns="20713" bIns="10357" numCol="1" spcCol="0" rtlCol="0" fromWordArt="0" anchor="ctr" anchorCtr="0" forceAA="0" compatLnSpc="1">
              <a:prstTxWarp prst="textNoShape">
                <a:avLst/>
              </a:prstTxWarp>
              <a:noAutofit/>
            </a:bodyPr>
            <a:lstStyle/>
            <a:p>
              <a:pPr algn="ctr" defTabSz="986921" fontAlgn="base">
                <a:lnSpc>
                  <a:spcPct val="107000"/>
                </a:lnSpc>
                <a:spcBef>
                  <a:spcPct val="0"/>
                </a:spcBef>
                <a:spcAft>
                  <a:spcPts val="181"/>
                </a:spcAft>
              </a:pPr>
              <a:r>
                <a:rPr lang="en-GB" sz="408" kern="100">
                  <a:solidFill>
                    <a:prstClr val="white"/>
                  </a:solidFill>
                  <a:latin typeface="Arial" panose="020B0604020202020204"/>
                  <a:ea typeface="Calibri" panose="020F0502020204030204" pitchFamily="34" charset="0"/>
                  <a:cs typeface="Times New Roman" panose="02020603050405020304" pitchFamily="18" charset="0"/>
                </a:rPr>
                <a:t>Sub-system Requirements</a:t>
              </a:r>
            </a:p>
          </p:txBody>
        </p:sp>
        <p:sp>
          <p:nvSpPr>
            <p:cNvPr id="27" name="Trapezoid 1747585504">
              <a:extLst>
                <a:ext uri="{FF2B5EF4-FFF2-40B4-BE49-F238E27FC236}">
                  <a16:creationId xmlns:a16="http://schemas.microsoft.com/office/drawing/2014/main" id="{203C9CFC-3365-DC45-7920-C3E7C6EBCFFB}"/>
                </a:ext>
              </a:extLst>
            </p:cNvPr>
            <p:cNvSpPr/>
            <p:nvPr/>
          </p:nvSpPr>
          <p:spPr>
            <a:xfrm flipV="1">
              <a:off x="955673" y="3068129"/>
              <a:ext cx="3509648" cy="556260"/>
            </a:xfrm>
            <a:prstGeom prst="trapezoid">
              <a:avLst/>
            </a:prstGeom>
            <a:gradFill flip="none" rotWithShape="1">
              <a:gsLst>
                <a:gs pos="0">
                  <a:schemeClr val="accent1">
                    <a:lumMod val="40000"/>
                    <a:lumOff val="60000"/>
                    <a:shade val="30000"/>
                    <a:satMod val="115000"/>
                  </a:schemeClr>
                </a:gs>
                <a:gs pos="50000">
                  <a:schemeClr val="accent1">
                    <a:lumMod val="40000"/>
                    <a:lumOff val="60000"/>
                    <a:shade val="67500"/>
                    <a:satMod val="115000"/>
                  </a:schemeClr>
                </a:gs>
                <a:gs pos="100000">
                  <a:schemeClr val="accent1">
                    <a:lumMod val="40000"/>
                    <a:lumOff val="60000"/>
                    <a:shade val="100000"/>
                    <a:satMod val="115000"/>
                  </a:schemeClr>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20713" tIns="10357" rIns="20713" bIns="10357" numCol="1" spcCol="0" rtlCol="0" fromWordArt="0" anchor="ctr" anchorCtr="0" forceAA="0" compatLnSpc="1">
              <a:prstTxWarp prst="textNoShape">
                <a:avLst/>
              </a:prstTxWarp>
              <a:noAutofit/>
            </a:bodyPr>
            <a:lstStyle/>
            <a:p>
              <a:pPr algn="ctr" defTabSz="986921" fontAlgn="base">
                <a:lnSpc>
                  <a:spcPct val="107000"/>
                </a:lnSpc>
                <a:spcBef>
                  <a:spcPct val="0"/>
                </a:spcBef>
                <a:spcAft>
                  <a:spcPts val="181"/>
                </a:spcAft>
              </a:pPr>
              <a:r>
                <a:rPr lang="en-GB" sz="249" kern="100">
                  <a:solidFill>
                    <a:prstClr val="white"/>
                  </a:solidFill>
                  <a:latin typeface="Arial" panose="020B0604020202020204"/>
                  <a:ea typeface="Calibri" panose="020F0502020204030204" pitchFamily="34" charset="0"/>
                  <a:cs typeface="Times New Roman" panose="02020603050405020304" pitchFamily="18" charset="0"/>
                </a:rPr>
                <a:t> </a:t>
              </a:r>
            </a:p>
          </p:txBody>
        </p:sp>
        <p:sp>
          <p:nvSpPr>
            <p:cNvPr id="28" name="Parallelogram 27">
              <a:extLst>
                <a:ext uri="{FF2B5EF4-FFF2-40B4-BE49-F238E27FC236}">
                  <a16:creationId xmlns:a16="http://schemas.microsoft.com/office/drawing/2014/main" id="{EDFB9BA4-105A-F9B7-786D-44637E400D12}"/>
                </a:ext>
              </a:extLst>
            </p:cNvPr>
            <p:cNvSpPr/>
            <p:nvPr/>
          </p:nvSpPr>
          <p:spPr>
            <a:xfrm>
              <a:off x="3142615" y="2344229"/>
              <a:ext cx="1463040" cy="609600"/>
            </a:xfrm>
            <a:prstGeom prst="parallelogram">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20713" tIns="10357" rIns="20713" bIns="10357" numCol="1" spcCol="0" rtlCol="0" fromWordArt="0" anchor="ctr" anchorCtr="0" forceAA="0" compatLnSpc="1">
              <a:prstTxWarp prst="textNoShape">
                <a:avLst/>
              </a:prstTxWarp>
              <a:noAutofit/>
            </a:bodyPr>
            <a:lstStyle/>
            <a:p>
              <a:pPr algn="ctr" defTabSz="986921" fontAlgn="base">
                <a:lnSpc>
                  <a:spcPct val="107000"/>
                </a:lnSpc>
                <a:spcBef>
                  <a:spcPct val="0"/>
                </a:spcBef>
                <a:spcAft>
                  <a:spcPts val="181"/>
                </a:spcAft>
              </a:pPr>
              <a:r>
                <a:rPr lang="en-GB" sz="408" kern="100">
                  <a:solidFill>
                    <a:prstClr val="white"/>
                  </a:solidFill>
                  <a:latin typeface="Arial" panose="020B0604020202020204"/>
                  <a:ea typeface="Calibri" panose="020F0502020204030204" pitchFamily="34" charset="0"/>
                  <a:cs typeface="Times New Roman" panose="02020603050405020304" pitchFamily="18" charset="0"/>
                </a:rPr>
                <a:t>Realised Components</a:t>
              </a:r>
            </a:p>
          </p:txBody>
        </p:sp>
        <p:sp>
          <p:nvSpPr>
            <p:cNvPr id="29" name="Parallelogram 28">
              <a:extLst>
                <a:ext uri="{FF2B5EF4-FFF2-40B4-BE49-F238E27FC236}">
                  <a16:creationId xmlns:a16="http://schemas.microsoft.com/office/drawing/2014/main" id="{EFF3EBBE-BD84-30EC-3C9B-E89C7B61CC89}"/>
                </a:ext>
              </a:extLst>
            </p:cNvPr>
            <p:cNvSpPr/>
            <p:nvPr/>
          </p:nvSpPr>
          <p:spPr>
            <a:xfrm flipH="1">
              <a:off x="792480" y="2344229"/>
              <a:ext cx="1463040" cy="609600"/>
            </a:xfrm>
            <a:prstGeom prst="parallelogram">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20713" tIns="10357" rIns="20713" bIns="10357" numCol="1" spcCol="0" rtlCol="0" fromWordArt="0" anchor="ctr" anchorCtr="0" forceAA="0" compatLnSpc="1">
              <a:prstTxWarp prst="textNoShape">
                <a:avLst/>
              </a:prstTxWarp>
              <a:noAutofit/>
            </a:bodyPr>
            <a:lstStyle/>
            <a:p>
              <a:pPr algn="ctr" defTabSz="986921" fontAlgn="base">
                <a:lnSpc>
                  <a:spcPct val="106000"/>
                </a:lnSpc>
                <a:spcBef>
                  <a:spcPct val="0"/>
                </a:spcBef>
                <a:spcAft>
                  <a:spcPts val="181"/>
                </a:spcAft>
              </a:pPr>
              <a:r>
                <a:rPr lang="en-GB" sz="408" kern="100" dirty="0">
                  <a:solidFill>
                    <a:prstClr val="white"/>
                  </a:solidFill>
                  <a:latin typeface="Arial" panose="020B0604020202020204"/>
                  <a:ea typeface="Calibri" panose="020F0502020204030204" pitchFamily="34" charset="0"/>
                  <a:cs typeface="Times New Roman" panose="02020603050405020304" pitchFamily="18" charset="0"/>
                </a:rPr>
                <a:t>Component Requirements</a:t>
              </a:r>
            </a:p>
          </p:txBody>
        </p:sp>
        <p:sp>
          <p:nvSpPr>
            <p:cNvPr id="30" name="Text Box 1438159075">
              <a:extLst>
                <a:ext uri="{FF2B5EF4-FFF2-40B4-BE49-F238E27FC236}">
                  <a16:creationId xmlns:a16="http://schemas.microsoft.com/office/drawing/2014/main" id="{ED6B1E27-42D0-9380-1F6E-912990945443}"/>
                </a:ext>
              </a:extLst>
            </p:cNvPr>
            <p:cNvSpPr txBox="1"/>
            <p:nvPr/>
          </p:nvSpPr>
          <p:spPr>
            <a:xfrm>
              <a:off x="2061713" y="3253608"/>
              <a:ext cx="1276710" cy="187655"/>
            </a:xfrm>
            <a:prstGeom prst="rect">
              <a:avLst/>
            </a:prstGeom>
            <a:noFill/>
            <a:ln w="6350">
              <a:noFill/>
            </a:ln>
          </p:spPr>
          <p:txBody>
            <a:bodyPr rot="0" spcFirstLastPara="0" vert="horz" wrap="square" lIns="20713" tIns="10357" rIns="20713" bIns="10357" numCol="1" spcCol="0" rtlCol="0" fromWordArt="0" anchor="t" anchorCtr="0" forceAA="0" compatLnSpc="1">
              <a:prstTxWarp prst="textNoShape">
                <a:avLst/>
              </a:prstTxWarp>
              <a:noAutofit/>
            </a:bodyPr>
            <a:lstStyle/>
            <a:p>
              <a:pPr algn="ctr" defTabSz="986921" fontAlgn="base">
                <a:lnSpc>
                  <a:spcPct val="107000"/>
                </a:lnSpc>
                <a:spcBef>
                  <a:spcPct val="0"/>
                </a:spcBef>
                <a:spcAft>
                  <a:spcPts val="181"/>
                </a:spcAft>
              </a:pPr>
              <a:r>
                <a:rPr lang="en-GB" sz="408" kern="100" dirty="0">
                  <a:solidFill>
                    <a:srgbClr val="FFFFFF"/>
                  </a:solidFill>
                  <a:latin typeface="Calibri" panose="020F0502020204030204" pitchFamily="34" charset="0"/>
                  <a:ea typeface="Calibri" panose="020F0502020204030204" pitchFamily="34" charset="0"/>
                  <a:cs typeface="Times New Roman" panose="02020603050405020304" pitchFamily="18" charset="0"/>
                </a:rPr>
                <a:t>Build Phase</a:t>
              </a:r>
              <a:endParaRPr lang="en-GB" sz="408" kern="100"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p:txBody>
        </p:sp>
        <p:cxnSp>
          <p:nvCxnSpPr>
            <p:cNvPr id="31" name="Straight Arrow Connector 30">
              <a:extLst>
                <a:ext uri="{FF2B5EF4-FFF2-40B4-BE49-F238E27FC236}">
                  <a16:creationId xmlns:a16="http://schemas.microsoft.com/office/drawing/2014/main" id="{CF4C1E00-96AE-1D35-A9B6-A0AD6B48DCCC}"/>
                </a:ext>
              </a:extLst>
            </p:cNvPr>
            <p:cNvCxnSpPr>
              <a:stCxn id="28" idx="5"/>
              <a:endCxn id="29" idx="5"/>
            </p:cNvCxnSpPr>
            <p:nvPr/>
          </p:nvCxnSpPr>
          <p:spPr>
            <a:xfrm flipH="1">
              <a:off x="2179326" y="2648873"/>
              <a:ext cx="103948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AD3FE209-9E40-67EE-CA62-9B2176BA107D}"/>
                </a:ext>
              </a:extLst>
            </p:cNvPr>
            <p:cNvCxnSpPr>
              <a:stCxn id="19" idx="5"/>
              <a:endCxn id="26" idx="5"/>
            </p:cNvCxnSpPr>
            <p:nvPr/>
          </p:nvCxnSpPr>
          <p:spPr>
            <a:xfrm flipH="1">
              <a:off x="2008806" y="1940271"/>
              <a:ext cx="137446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6BF26AD7-FAF4-C60E-5172-DCC09A361630}"/>
                </a:ext>
              </a:extLst>
            </p:cNvPr>
            <p:cNvCxnSpPr>
              <a:stCxn id="18" idx="5"/>
              <a:endCxn id="25" idx="5"/>
            </p:cNvCxnSpPr>
            <p:nvPr/>
          </p:nvCxnSpPr>
          <p:spPr>
            <a:xfrm flipH="1" flipV="1">
              <a:off x="1803066" y="1228789"/>
              <a:ext cx="1767828" cy="28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4" name="Parallelogram 33">
              <a:extLst>
                <a:ext uri="{FF2B5EF4-FFF2-40B4-BE49-F238E27FC236}">
                  <a16:creationId xmlns:a16="http://schemas.microsoft.com/office/drawing/2014/main" id="{59D6CD58-052A-1FB6-0584-EFB37D3FC50B}"/>
                </a:ext>
              </a:extLst>
            </p:cNvPr>
            <p:cNvSpPr/>
            <p:nvPr/>
          </p:nvSpPr>
          <p:spPr>
            <a:xfrm>
              <a:off x="3681176" y="199792"/>
              <a:ext cx="1463040" cy="608965"/>
            </a:xfrm>
            <a:prstGeom prst="parallelogram">
              <a:avLst/>
            </a:prstGeom>
            <a:gradFill flip="none" rotWithShape="1">
              <a:gsLst>
                <a:gs pos="0">
                  <a:schemeClr val="accent1">
                    <a:lumMod val="50000"/>
                    <a:shade val="30000"/>
                    <a:satMod val="115000"/>
                  </a:schemeClr>
                </a:gs>
                <a:gs pos="50000">
                  <a:schemeClr val="accent1">
                    <a:lumMod val="50000"/>
                    <a:shade val="67500"/>
                    <a:satMod val="115000"/>
                  </a:schemeClr>
                </a:gs>
                <a:gs pos="100000">
                  <a:schemeClr val="accent1">
                    <a:lumMod val="50000"/>
                    <a:shade val="100000"/>
                    <a:satMod val="115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20713" tIns="10357" rIns="20713" bIns="10357" numCol="1" spcCol="0" rtlCol="0" fromWordArt="0" anchor="ctr" anchorCtr="0" forceAA="0" compatLnSpc="1">
              <a:prstTxWarp prst="textNoShape">
                <a:avLst/>
              </a:prstTxWarp>
              <a:noAutofit/>
            </a:bodyPr>
            <a:lstStyle/>
            <a:p>
              <a:pPr algn="ctr" defTabSz="986921" fontAlgn="base">
                <a:lnSpc>
                  <a:spcPct val="106000"/>
                </a:lnSpc>
                <a:spcBef>
                  <a:spcPct val="0"/>
                </a:spcBef>
                <a:spcAft>
                  <a:spcPts val="181"/>
                </a:spcAft>
              </a:pPr>
              <a:r>
                <a:rPr lang="en-GB" sz="408" kern="100" dirty="0">
                  <a:solidFill>
                    <a:prstClr val="white"/>
                  </a:solidFill>
                  <a:latin typeface="Arial" panose="020B0604020202020204"/>
                  <a:ea typeface="Calibri" panose="020F0502020204030204" pitchFamily="34" charset="0"/>
                  <a:cs typeface="Times New Roman" panose="02020603050405020304" pitchFamily="18" charset="0"/>
                </a:rPr>
                <a:t>Acceptance / Qualification</a:t>
              </a:r>
            </a:p>
          </p:txBody>
        </p:sp>
        <p:sp>
          <p:nvSpPr>
            <p:cNvPr id="35" name="Parallelogram 34">
              <a:extLst>
                <a:ext uri="{FF2B5EF4-FFF2-40B4-BE49-F238E27FC236}">
                  <a16:creationId xmlns:a16="http://schemas.microsoft.com/office/drawing/2014/main" id="{41FAE9C3-E903-6AD6-210A-576E2B4412FA}"/>
                </a:ext>
              </a:extLst>
            </p:cNvPr>
            <p:cNvSpPr/>
            <p:nvPr/>
          </p:nvSpPr>
          <p:spPr>
            <a:xfrm flipH="1">
              <a:off x="214504" y="197252"/>
              <a:ext cx="1463040" cy="608965"/>
            </a:xfrm>
            <a:prstGeom prst="parallelogram">
              <a:avLst/>
            </a:prstGeom>
            <a:gradFill flip="none" rotWithShape="1">
              <a:gsLst>
                <a:gs pos="0">
                  <a:schemeClr val="accent1">
                    <a:lumMod val="50000"/>
                    <a:shade val="30000"/>
                    <a:satMod val="115000"/>
                  </a:schemeClr>
                </a:gs>
                <a:gs pos="50000">
                  <a:schemeClr val="accent1">
                    <a:lumMod val="50000"/>
                    <a:shade val="67500"/>
                    <a:satMod val="115000"/>
                  </a:schemeClr>
                </a:gs>
                <a:gs pos="100000">
                  <a:schemeClr val="accent1">
                    <a:lumMod val="50000"/>
                    <a:shade val="100000"/>
                    <a:satMod val="115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20713" tIns="10357" rIns="20713" bIns="10357" numCol="1" spcCol="0" rtlCol="0" fromWordArt="0" anchor="ctr" anchorCtr="0" forceAA="0" compatLnSpc="1">
              <a:prstTxWarp prst="textNoShape">
                <a:avLst/>
              </a:prstTxWarp>
              <a:noAutofit/>
            </a:bodyPr>
            <a:lstStyle/>
            <a:p>
              <a:pPr algn="ctr" defTabSz="986921" fontAlgn="base">
                <a:lnSpc>
                  <a:spcPct val="106000"/>
                </a:lnSpc>
                <a:spcBef>
                  <a:spcPct val="0"/>
                </a:spcBef>
                <a:spcAft>
                  <a:spcPts val="181"/>
                </a:spcAft>
              </a:pPr>
              <a:r>
                <a:rPr lang="en-GB" sz="408" kern="100">
                  <a:solidFill>
                    <a:prstClr val="white"/>
                  </a:solidFill>
                  <a:latin typeface="Arial" panose="020B0604020202020204"/>
                  <a:ea typeface="Calibri" panose="020F0502020204030204" pitchFamily="34" charset="0"/>
                  <a:cs typeface="Times New Roman" panose="02020603050405020304" pitchFamily="18" charset="0"/>
                </a:rPr>
                <a:t>Concept of Operation</a:t>
              </a:r>
            </a:p>
          </p:txBody>
        </p:sp>
        <p:cxnSp>
          <p:nvCxnSpPr>
            <p:cNvPr id="36" name="Straight Arrow Connector 35">
              <a:extLst>
                <a:ext uri="{FF2B5EF4-FFF2-40B4-BE49-F238E27FC236}">
                  <a16:creationId xmlns:a16="http://schemas.microsoft.com/office/drawing/2014/main" id="{67A176F6-655C-99E1-6665-974E243C977A}"/>
                </a:ext>
              </a:extLst>
            </p:cNvPr>
            <p:cNvCxnSpPr>
              <a:stCxn id="34" idx="5"/>
              <a:endCxn id="35" idx="5"/>
            </p:cNvCxnSpPr>
            <p:nvPr/>
          </p:nvCxnSpPr>
          <p:spPr>
            <a:xfrm flipH="1" flipV="1">
              <a:off x="1601427" y="501711"/>
              <a:ext cx="2155866" cy="25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7" name="Text Box 1631518074">
              <a:extLst>
                <a:ext uri="{FF2B5EF4-FFF2-40B4-BE49-F238E27FC236}">
                  <a16:creationId xmlns:a16="http://schemas.microsoft.com/office/drawing/2014/main" id="{E80C5DA5-0E67-1106-BB18-F7D9409436A6}"/>
                </a:ext>
              </a:extLst>
            </p:cNvPr>
            <p:cNvSpPr txBox="1"/>
            <p:nvPr/>
          </p:nvSpPr>
          <p:spPr>
            <a:xfrm>
              <a:off x="2191108" y="2286008"/>
              <a:ext cx="1043797" cy="457200"/>
            </a:xfrm>
            <a:prstGeom prst="rect">
              <a:avLst/>
            </a:prstGeom>
            <a:noFill/>
            <a:ln w="6350">
              <a:noFill/>
            </a:ln>
          </p:spPr>
          <p:txBody>
            <a:bodyPr rot="0" spcFirstLastPara="0" vert="horz" wrap="square" lIns="20713" tIns="10357" rIns="20713" bIns="10357" numCol="1" spcCol="0" rtlCol="0" fromWordArt="0" anchor="t" anchorCtr="0" forceAA="0" compatLnSpc="1">
              <a:prstTxWarp prst="textNoShape">
                <a:avLst/>
              </a:prstTxWarp>
              <a:noAutofit/>
            </a:bodyPr>
            <a:lstStyle/>
            <a:p>
              <a:pPr algn="ctr" defTabSz="986921" fontAlgn="base">
                <a:lnSpc>
                  <a:spcPct val="107000"/>
                </a:lnSpc>
                <a:spcBef>
                  <a:spcPct val="0"/>
                </a:spcBef>
                <a:spcAft>
                  <a:spcPts val="181"/>
                </a:spcAft>
              </a:pPr>
              <a:r>
                <a:rPr lang="en-GB" sz="272" kern="100">
                  <a:solidFill>
                    <a:srgbClr val="000000"/>
                  </a:solidFill>
                  <a:latin typeface="Calibri" panose="020F0502020204030204" pitchFamily="34" charset="0"/>
                  <a:ea typeface="Calibri" panose="020F0502020204030204" pitchFamily="34" charset="0"/>
                  <a:cs typeface="Times New Roman" panose="02020603050405020304" pitchFamily="18" charset="0"/>
                </a:rPr>
                <a:t>Verifies and validates against</a:t>
              </a:r>
              <a:endParaRPr lang="en-GB" sz="408"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38" name="Text Box 1">
              <a:extLst>
                <a:ext uri="{FF2B5EF4-FFF2-40B4-BE49-F238E27FC236}">
                  <a16:creationId xmlns:a16="http://schemas.microsoft.com/office/drawing/2014/main" id="{C70504A9-0A1A-C9BD-4D9E-55EE5BDFDDC3}"/>
                </a:ext>
              </a:extLst>
            </p:cNvPr>
            <p:cNvSpPr txBox="1"/>
            <p:nvPr/>
          </p:nvSpPr>
          <p:spPr>
            <a:xfrm>
              <a:off x="2181318" y="1578632"/>
              <a:ext cx="1043305" cy="456565"/>
            </a:xfrm>
            <a:prstGeom prst="rect">
              <a:avLst/>
            </a:prstGeom>
            <a:noFill/>
            <a:ln w="6350">
              <a:noFill/>
            </a:ln>
          </p:spPr>
          <p:txBody>
            <a:bodyPr rot="0" spcFirstLastPara="0" vert="horz" wrap="square" lIns="20713" tIns="10357" rIns="20713" bIns="10357" numCol="1" spcCol="0" rtlCol="0" fromWordArt="0" anchor="t" anchorCtr="0" forceAA="0" compatLnSpc="1">
              <a:prstTxWarp prst="textNoShape">
                <a:avLst/>
              </a:prstTxWarp>
              <a:noAutofit/>
            </a:bodyPr>
            <a:lstStyle/>
            <a:p>
              <a:pPr algn="ctr" defTabSz="986921" fontAlgn="base">
                <a:lnSpc>
                  <a:spcPct val="106000"/>
                </a:lnSpc>
                <a:spcBef>
                  <a:spcPct val="0"/>
                </a:spcBef>
                <a:spcAft>
                  <a:spcPts val="181"/>
                </a:spcAft>
              </a:pPr>
              <a:r>
                <a:rPr lang="en-GB" sz="272" kern="100">
                  <a:solidFill>
                    <a:srgbClr val="000000"/>
                  </a:solidFill>
                  <a:latin typeface="Calibri" panose="020F0502020204030204" pitchFamily="34" charset="0"/>
                  <a:ea typeface="Calibri" panose="020F0502020204030204" pitchFamily="34" charset="0"/>
                  <a:cs typeface="Times New Roman" panose="02020603050405020304" pitchFamily="18" charset="0"/>
                </a:rPr>
                <a:t>Verifies and validates against</a:t>
              </a:r>
              <a:endParaRPr lang="en-GB" sz="408" kern="100">
                <a:solidFill>
                  <a:srgbClr val="000000"/>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39" name="Text Box 1">
              <a:extLst>
                <a:ext uri="{FF2B5EF4-FFF2-40B4-BE49-F238E27FC236}">
                  <a16:creationId xmlns:a16="http://schemas.microsoft.com/office/drawing/2014/main" id="{430BD74E-FB8D-AED8-F6F6-EE7457A86643}"/>
                </a:ext>
              </a:extLst>
            </p:cNvPr>
            <p:cNvSpPr txBox="1"/>
            <p:nvPr/>
          </p:nvSpPr>
          <p:spPr>
            <a:xfrm>
              <a:off x="2181321" y="1000664"/>
              <a:ext cx="1043305" cy="456565"/>
            </a:xfrm>
            <a:prstGeom prst="rect">
              <a:avLst/>
            </a:prstGeom>
            <a:noFill/>
            <a:ln w="6350">
              <a:noFill/>
            </a:ln>
          </p:spPr>
          <p:txBody>
            <a:bodyPr rot="0" spcFirstLastPara="0" vert="horz" wrap="square" lIns="20713" tIns="10357" rIns="20713" bIns="10357" numCol="1" spcCol="0" rtlCol="0" fromWordArt="0" anchor="t" anchorCtr="0" forceAA="0" compatLnSpc="1">
              <a:prstTxWarp prst="textNoShape">
                <a:avLst/>
              </a:prstTxWarp>
              <a:noAutofit/>
            </a:bodyPr>
            <a:lstStyle/>
            <a:p>
              <a:pPr algn="ctr" defTabSz="986921" fontAlgn="base">
                <a:lnSpc>
                  <a:spcPct val="106000"/>
                </a:lnSpc>
                <a:spcBef>
                  <a:spcPct val="0"/>
                </a:spcBef>
                <a:spcAft>
                  <a:spcPts val="181"/>
                </a:spcAft>
              </a:pPr>
              <a:r>
                <a:rPr lang="en-GB" sz="272" kern="100" dirty="0">
                  <a:solidFill>
                    <a:srgbClr val="000000"/>
                  </a:solidFill>
                  <a:latin typeface="Calibri" panose="020F0502020204030204" pitchFamily="34" charset="0"/>
                  <a:ea typeface="Calibri" panose="020F0502020204030204" pitchFamily="34" charset="0"/>
                  <a:cs typeface="Times New Roman" panose="02020603050405020304" pitchFamily="18" charset="0"/>
                </a:rPr>
                <a:t>Verifies against</a:t>
              </a:r>
              <a:endParaRPr lang="en-GB" sz="408" kern="100"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40" name="Text Box 1">
              <a:extLst>
                <a:ext uri="{FF2B5EF4-FFF2-40B4-BE49-F238E27FC236}">
                  <a16:creationId xmlns:a16="http://schemas.microsoft.com/office/drawing/2014/main" id="{82530F81-B947-021B-F006-DB57E5F3CF9F}"/>
                </a:ext>
              </a:extLst>
            </p:cNvPr>
            <p:cNvSpPr txBox="1"/>
            <p:nvPr/>
          </p:nvSpPr>
          <p:spPr>
            <a:xfrm>
              <a:off x="2181329" y="267416"/>
              <a:ext cx="1043305" cy="455930"/>
            </a:xfrm>
            <a:prstGeom prst="rect">
              <a:avLst/>
            </a:prstGeom>
            <a:noFill/>
            <a:ln w="6350">
              <a:noFill/>
            </a:ln>
          </p:spPr>
          <p:txBody>
            <a:bodyPr rot="0" spcFirstLastPara="0" vert="horz" wrap="square" lIns="20713" tIns="10357" rIns="20713" bIns="10357" numCol="1" spcCol="0" rtlCol="0" fromWordArt="0" anchor="t" anchorCtr="0" forceAA="0" compatLnSpc="1">
              <a:prstTxWarp prst="textNoShape">
                <a:avLst/>
              </a:prstTxWarp>
              <a:noAutofit/>
            </a:bodyPr>
            <a:lstStyle/>
            <a:p>
              <a:pPr algn="ctr" defTabSz="986921" fontAlgn="base">
                <a:lnSpc>
                  <a:spcPct val="105000"/>
                </a:lnSpc>
                <a:spcBef>
                  <a:spcPct val="0"/>
                </a:spcBef>
                <a:spcAft>
                  <a:spcPts val="181"/>
                </a:spcAft>
              </a:pPr>
              <a:r>
                <a:rPr lang="en-GB" sz="272" kern="100" dirty="0">
                  <a:solidFill>
                    <a:srgbClr val="000000"/>
                  </a:solidFill>
                  <a:latin typeface="Calibri" panose="020F0502020204030204" pitchFamily="34" charset="0"/>
                  <a:ea typeface="Calibri" panose="020F0502020204030204" pitchFamily="34" charset="0"/>
                  <a:cs typeface="Times New Roman" panose="02020603050405020304" pitchFamily="18" charset="0"/>
                </a:rPr>
                <a:t>Validates against</a:t>
              </a:r>
              <a:endParaRPr lang="en-GB" sz="408" kern="100"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p:txBody>
        </p:sp>
      </p:grpSp>
      <p:pic>
        <p:nvPicPr>
          <p:cNvPr id="41" name="Picture 40" descr="A close-up of a sign&#10;&#10;AI-generated content may be incorrect.">
            <a:extLst>
              <a:ext uri="{FF2B5EF4-FFF2-40B4-BE49-F238E27FC236}">
                <a16:creationId xmlns:a16="http://schemas.microsoft.com/office/drawing/2014/main" id="{0A7DEA7F-A39D-4726-0B22-7BC90989607B}"/>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9254049" y="5201521"/>
            <a:ext cx="1287439" cy="516322"/>
          </a:xfrm>
          <a:prstGeom prst="rect">
            <a:avLst/>
          </a:prstGeom>
          <a:noFill/>
          <a:ln>
            <a:noFill/>
          </a:ln>
        </p:spPr>
      </p:pic>
      <p:sp>
        <p:nvSpPr>
          <p:cNvPr id="42" name="TextBox 41">
            <a:extLst>
              <a:ext uri="{FF2B5EF4-FFF2-40B4-BE49-F238E27FC236}">
                <a16:creationId xmlns:a16="http://schemas.microsoft.com/office/drawing/2014/main" id="{9838AB85-8C9C-9673-37A9-8B7917FB68E8}"/>
              </a:ext>
            </a:extLst>
          </p:cNvPr>
          <p:cNvSpPr txBox="1"/>
          <p:nvPr/>
        </p:nvSpPr>
        <p:spPr>
          <a:xfrm>
            <a:off x="8901560" y="2422898"/>
            <a:ext cx="1639928" cy="1653786"/>
          </a:xfrm>
          <a:prstGeom prst="rect">
            <a:avLst/>
          </a:prstGeom>
          <a:noFill/>
        </p:spPr>
        <p:txBody>
          <a:bodyPr wrap="square" numCol="1" spcCol="180000" rtlCol="0">
            <a:spAutoFit/>
          </a:bodyPr>
          <a:lstStyle/>
          <a:p>
            <a:pPr marL="103556" indent="-103556" defTabSz="986921" fontAlgn="base">
              <a:buFont typeface="Arial" panose="020B0604020202020204" pitchFamily="34" charset="0"/>
              <a:buChar char="•"/>
            </a:pPr>
            <a:r>
              <a:rPr lang="en-GB" sz="634" b="1" dirty="0">
                <a:solidFill>
                  <a:srgbClr val="000000"/>
                </a:solidFill>
                <a:latin typeface="Arial" panose="020B0604020202020204" pitchFamily="34" charset="0"/>
                <a:cs typeface="Arial" panose="020B0604020202020204" pitchFamily="34" charset="0"/>
              </a:rPr>
              <a:t>Choice:</a:t>
            </a:r>
            <a:r>
              <a:rPr lang="en-GB" sz="634" dirty="0">
                <a:solidFill>
                  <a:srgbClr val="000000"/>
                </a:solidFill>
                <a:latin typeface="Arial" panose="020B0604020202020204" pitchFamily="34" charset="0"/>
                <a:cs typeface="Arial" panose="020B0604020202020204" pitchFamily="34" charset="0"/>
              </a:rPr>
              <a:t> Teams need expertise to find the correct tools for their project. There may be some tool combinations that do not work.</a:t>
            </a:r>
          </a:p>
          <a:p>
            <a:pPr marL="103556" indent="-103556" defTabSz="986921" fontAlgn="base">
              <a:buFont typeface="Arial" panose="020B0604020202020204" pitchFamily="34" charset="0"/>
              <a:buChar char="•"/>
            </a:pPr>
            <a:r>
              <a:rPr lang="en-GB" sz="634" b="1" dirty="0">
                <a:solidFill>
                  <a:srgbClr val="000000"/>
                </a:solidFill>
                <a:latin typeface="Arial" panose="020B0604020202020204" pitchFamily="34" charset="0"/>
                <a:cs typeface="Arial" panose="020B0604020202020204" pitchFamily="34" charset="0"/>
              </a:rPr>
              <a:t>Retrospective analysis:</a:t>
            </a:r>
            <a:r>
              <a:rPr lang="en-GB" sz="634" dirty="0">
                <a:solidFill>
                  <a:srgbClr val="000000"/>
                </a:solidFill>
                <a:latin typeface="Arial" panose="020B0604020202020204" pitchFamily="34" charset="0"/>
                <a:cs typeface="Arial" panose="020B0604020202020204" pitchFamily="34" charset="0"/>
              </a:rPr>
              <a:t> None of the tools listed have real-world feedback as to their effectiveness within a Dstl project.</a:t>
            </a:r>
          </a:p>
          <a:p>
            <a:pPr marL="103556" indent="-103556" defTabSz="986921" fontAlgn="base">
              <a:buFont typeface="Arial" panose="020B0604020202020204" pitchFamily="34" charset="0"/>
              <a:buChar char="•"/>
            </a:pPr>
            <a:r>
              <a:rPr lang="en-GB" sz="634" b="1" dirty="0">
                <a:solidFill>
                  <a:srgbClr val="000000"/>
                </a:solidFill>
                <a:latin typeface="Arial" panose="020B0604020202020204" pitchFamily="34" charset="0"/>
                <a:cs typeface="Arial" panose="020B0604020202020204" pitchFamily="34" charset="0"/>
              </a:rPr>
              <a:t>Systemic constraints: </a:t>
            </a:r>
            <a:r>
              <a:rPr lang="en-GB" sz="634" dirty="0">
                <a:solidFill>
                  <a:srgbClr val="000000"/>
                </a:solidFill>
                <a:latin typeface="Arial" panose="020B0604020202020204" pitchFamily="34" charset="0"/>
                <a:cs typeface="Arial" panose="020B0604020202020204" pitchFamily="34" charset="0"/>
              </a:rPr>
              <a:t>the toolkit cannot fix wider organisational issues like availability and allocation of resources or contractual barriers.</a:t>
            </a:r>
          </a:p>
          <a:p>
            <a:pPr marL="103556" indent="-103556" defTabSz="986921" fontAlgn="base">
              <a:buFont typeface="Arial" panose="020B0604020202020204" pitchFamily="34" charset="0"/>
              <a:buChar char="•"/>
            </a:pPr>
            <a:r>
              <a:rPr lang="en-GB" sz="634" b="1" dirty="0">
                <a:solidFill>
                  <a:srgbClr val="000000"/>
                </a:solidFill>
                <a:latin typeface="Arial" panose="020B0604020202020204" pitchFamily="34" charset="0"/>
                <a:cs typeface="Arial" panose="020B0604020202020204" pitchFamily="34" charset="0"/>
              </a:rPr>
              <a:t>Additional burden: </a:t>
            </a:r>
            <a:r>
              <a:rPr lang="en-GB" sz="634" dirty="0">
                <a:solidFill>
                  <a:srgbClr val="000000"/>
                </a:solidFill>
                <a:latin typeface="Arial" panose="020B0604020202020204" pitchFamily="34" charset="0"/>
                <a:cs typeface="Arial" panose="020B0604020202020204" pitchFamily="34" charset="0"/>
              </a:rPr>
              <a:t>approaches utilising MBSE require model licencing and trained staff to use the models effectively.</a:t>
            </a:r>
          </a:p>
        </p:txBody>
      </p:sp>
      <p:graphicFrame>
        <p:nvGraphicFramePr>
          <p:cNvPr id="2" name="Diagram 1">
            <a:extLst>
              <a:ext uri="{FF2B5EF4-FFF2-40B4-BE49-F238E27FC236}">
                <a16:creationId xmlns:a16="http://schemas.microsoft.com/office/drawing/2014/main" id="{9CF9802A-5C79-2C36-B9E2-F7C27DE8BDD7}"/>
              </a:ext>
            </a:extLst>
          </p:cNvPr>
          <p:cNvGraphicFramePr>
            <a:graphicFrameLocks noChangeAspect="1"/>
          </p:cNvGraphicFramePr>
          <p:nvPr/>
        </p:nvGraphicFramePr>
        <p:xfrm>
          <a:off x="4762075" y="1027346"/>
          <a:ext cx="2683276" cy="152113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5" name="TextBox 4">
            <a:extLst>
              <a:ext uri="{FF2B5EF4-FFF2-40B4-BE49-F238E27FC236}">
                <a16:creationId xmlns:a16="http://schemas.microsoft.com/office/drawing/2014/main" id="{088D7884-3EE8-F327-D9D8-C70E69601C4C}"/>
              </a:ext>
            </a:extLst>
          </p:cNvPr>
          <p:cNvSpPr txBox="1"/>
          <p:nvPr/>
        </p:nvSpPr>
        <p:spPr>
          <a:xfrm>
            <a:off x="5154487" y="2676291"/>
            <a:ext cx="1928352" cy="179935"/>
          </a:xfrm>
          <a:prstGeom prst="rect">
            <a:avLst/>
          </a:prstGeom>
          <a:solidFill>
            <a:schemeClr val="tx2"/>
          </a:solidFill>
        </p:spPr>
        <p:txBody>
          <a:bodyPr wrap="square" lIns="40774" tIns="40774" rIns="40774" bIns="40774" rtlCol="0">
            <a:spAutoFit/>
          </a:bodyPr>
          <a:lstStyle/>
          <a:p>
            <a:pPr defTabSz="986921" fontAlgn="base">
              <a:spcBef>
                <a:spcPct val="0"/>
              </a:spcBef>
              <a:spcAft>
                <a:spcPct val="0"/>
              </a:spcAft>
              <a:buClr>
                <a:srgbClr val="CD2456"/>
              </a:buClr>
              <a:buSzPct val="110000"/>
            </a:pPr>
            <a:r>
              <a:rPr lang="en-GB" sz="634" dirty="0">
                <a:solidFill>
                  <a:prstClr val="white"/>
                </a:solidFill>
                <a:latin typeface="Arial" charset="0"/>
              </a:rPr>
              <a:t>Fig. 2 – SE Toolkit Implementation Cycle</a:t>
            </a:r>
          </a:p>
        </p:txBody>
      </p:sp>
      <p:pic>
        <p:nvPicPr>
          <p:cNvPr id="13" name="Picture 12">
            <a:extLst>
              <a:ext uri="{FF2B5EF4-FFF2-40B4-BE49-F238E27FC236}">
                <a16:creationId xmlns:a16="http://schemas.microsoft.com/office/drawing/2014/main" id="{B1B0DF67-C577-C6C2-BA10-43840344A53F}"/>
              </a:ext>
            </a:extLst>
          </p:cNvPr>
          <p:cNvPicPr>
            <a:picLocks noChangeAspect="1"/>
          </p:cNvPicPr>
          <p:nvPr/>
        </p:nvPicPr>
        <p:blipFill>
          <a:blip r:embed="rId11"/>
          <a:stretch>
            <a:fillRect/>
          </a:stretch>
        </p:blipFill>
        <p:spPr>
          <a:xfrm>
            <a:off x="7138499" y="864750"/>
            <a:ext cx="3455522" cy="1131158"/>
          </a:xfrm>
          <a:prstGeom prst="rect">
            <a:avLst/>
          </a:prstGeom>
        </p:spPr>
      </p:pic>
    </p:spTree>
    <p:extLst>
      <p:ext uri="{BB962C8B-B14F-4D97-AF65-F5344CB8AC3E}">
        <p14:creationId xmlns:p14="http://schemas.microsoft.com/office/powerpoint/2010/main" val="40357419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25F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oster with text and diagrams&#10;&#10;AI-generated content may be incorrect.">
            <a:extLst>
              <a:ext uri="{FF2B5EF4-FFF2-40B4-BE49-F238E27FC236}">
                <a16:creationId xmlns:a16="http://schemas.microsoft.com/office/drawing/2014/main" id="{69FC64A3-A13D-2899-0C11-3D9EBCE61043}"/>
              </a:ext>
            </a:extLst>
          </p:cNvPr>
          <p:cNvPicPr>
            <a:picLocks noChangeAspect="1"/>
          </p:cNvPicPr>
          <p:nvPr/>
        </p:nvPicPr>
        <p:blipFill>
          <a:blip r:embed="rId2"/>
          <a:stretch>
            <a:fillRect/>
          </a:stretch>
        </p:blipFill>
        <p:spPr>
          <a:xfrm>
            <a:off x="2293225" y="643467"/>
            <a:ext cx="7605550" cy="5571066"/>
          </a:xfrm>
          <a:prstGeom prst="rect">
            <a:avLst/>
          </a:prstGeom>
        </p:spPr>
      </p:pic>
    </p:spTree>
    <p:extLst>
      <p:ext uri="{BB962C8B-B14F-4D97-AF65-F5344CB8AC3E}">
        <p14:creationId xmlns:p14="http://schemas.microsoft.com/office/powerpoint/2010/main" val="1111815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oster of a microbial prescription surveillance system&#10;&#10;AI-generated content may be incorrect.">
            <a:extLst>
              <a:ext uri="{FF2B5EF4-FFF2-40B4-BE49-F238E27FC236}">
                <a16:creationId xmlns:a16="http://schemas.microsoft.com/office/drawing/2014/main" id="{44370147-1094-BA35-2EA1-7F9B2C43C622}"/>
              </a:ext>
            </a:extLst>
          </p:cNvPr>
          <p:cNvPicPr>
            <a:picLocks noChangeAspect="1"/>
          </p:cNvPicPr>
          <p:nvPr/>
        </p:nvPicPr>
        <p:blipFill>
          <a:blip r:embed="rId2"/>
          <a:stretch>
            <a:fillRect/>
          </a:stretch>
        </p:blipFill>
        <p:spPr>
          <a:xfrm>
            <a:off x="2159841" y="457200"/>
            <a:ext cx="7872317" cy="5943600"/>
          </a:xfrm>
          <a:prstGeom prst="rect">
            <a:avLst/>
          </a:prstGeom>
        </p:spPr>
      </p:pic>
    </p:spTree>
    <p:extLst>
      <p:ext uri="{BB962C8B-B14F-4D97-AF65-F5344CB8AC3E}">
        <p14:creationId xmlns:p14="http://schemas.microsoft.com/office/powerpoint/2010/main" val="616687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5233679" y="1620190"/>
            <a:ext cx="1635636" cy="2824876"/>
          </a:xfrm>
          <a:prstGeom prst="rect">
            <a:avLst/>
          </a:prstGeom>
          <a:noFill/>
        </p:spPr>
        <p:txBody>
          <a:bodyPr wrap="square" numCol="1" spcCol="180000" rtlCol="0">
            <a:spAutoFit/>
          </a:bodyPr>
          <a:lstStyle/>
          <a:p>
            <a:pPr defTabSz="986921" fontAlgn="base"/>
            <a:r>
              <a:rPr lang="en-GB" sz="634" b="1" dirty="0">
                <a:solidFill>
                  <a:srgbClr val="CD2456"/>
                </a:solidFill>
                <a:latin typeface="Arial" panose="020B0604020202020204" pitchFamily="34" charset="0"/>
                <a:cs typeface="Arial" panose="020B0604020202020204" pitchFamily="34" charset="0"/>
              </a:rPr>
              <a:t>Stage 1-Manufacture</a:t>
            </a:r>
          </a:p>
          <a:p>
            <a:pPr defTabSz="986921" fontAlgn="base"/>
            <a:endParaRPr lang="en-GB" sz="634" b="1" dirty="0">
              <a:solidFill>
                <a:srgbClr val="CD2456"/>
              </a:solidFill>
              <a:latin typeface="Arial" panose="020B0604020202020204" pitchFamily="34" charset="0"/>
              <a:cs typeface="Arial" panose="020B0604020202020204" pitchFamily="34" charset="0"/>
            </a:endParaRPr>
          </a:p>
          <a:p>
            <a:pPr defTabSz="986921" fontAlgn="base"/>
            <a:endParaRPr lang="en-GB" sz="634" b="1" dirty="0">
              <a:solidFill>
                <a:srgbClr val="CD2456"/>
              </a:solidFill>
              <a:latin typeface="Arial" panose="020B0604020202020204" pitchFamily="34" charset="0"/>
              <a:cs typeface="Arial" panose="020B0604020202020204" pitchFamily="34" charset="0"/>
            </a:endParaRPr>
          </a:p>
          <a:p>
            <a:pPr defTabSz="986921" fontAlgn="base"/>
            <a:endParaRPr lang="en-GB" sz="634" b="1" dirty="0">
              <a:solidFill>
                <a:srgbClr val="CD2456"/>
              </a:solidFill>
              <a:latin typeface="Arial" panose="020B0604020202020204" pitchFamily="34" charset="0"/>
              <a:cs typeface="Arial" panose="020B0604020202020204" pitchFamily="34" charset="0"/>
            </a:endParaRPr>
          </a:p>
          <a:p>
            <a:pPr defTabSz="986921" fontAlgn="base"/>
            <a:endParaRPr lang="en-GB" sz="634" b="1" dirty="0">
              <a:solidFill>
                <a:srgbClr val="CD2456"/>
              </a:solidFill>
              <a:latin typeface="Arial" panose="020B0604020202020204" pitchFamily="34" charset="0"/>
              <a:cs typeface="Arial" panose="020B0604020202020204" pitchFamily="34" charset="0"/>
            </a:endParaRPr>
          </a:p>
          <a:p>
            <a:pPr defTabSz="986921" fontAlgn="base"/>
            <a:endParaRPr lang="en-GB" sz="634" b="1" dirty="0">
              <a:solidFill>
                <a:srgbClr val="CD2456"/>
              </a:solidFill>
              <a:latin typeface="Arial" panose="020B0604020202020204" pitchFamily="34" charset="0"/>
              <a:cs typeface="Arial" panose="020B0604020202020204" pitchFamily="34" charset="0"/>
            </a:endParaRPr>
          </a:p>
          <a:p>
            <a:pPr defTabSz="986921" fontAlgn="base"/>
            <a:endParaRPr lang="en-GB" sz="634" b="1" dirty="0">
              <a:solidFill>
                <a:srgbClr val="CD2456"/>
              </a:solidFill>
              <a:latin typeface="Arial" panose="020B0604020202020204" pitchFamily="34" charset="0"/>
              <a:cs typeface="Arial" panose="020B0604020202020204" pitchFamily="34" charset="0"/>
            </a:endParaRPr>
          </a:p>
          <a:p>
            <a:pPr defTabSz="986921" fontAlgn="base"/>
            <a:endParaRPr lang="en-GB" sz="634" b="1" dirty="0">
              <a:solidFill>
                <a:srgbClr val="CD2456"/>
              </a:solidFill>
              <a:latin typeface="Arial" panose="020B0604020202020204" pitchFamily="34" charset="0"/>
              <a:cs typeface="Arial" panose="020B0604020202020204" pitchFamily="34" charset="0"/>
            </a:endParaRPr>
          </a:p>
          <a:p>
            <a:pPr defTabSz="986921" fontAlgn="base"/>
            <a:endParaRPr lang="en-GB" sz="634" b="1" dirty="0">
              <a:solidFill>
                <a:srgbClr val="CD2456"/>
              </a:solidFill>
              <a:latin typeface="Arial" panose="020B0604020202020204" pitchFamily="34" charset="0"/>
              <a:cs typeface="Arial" panose="020B0604020202020204" pitchFamily="34" charset="0"/>
            </a:endParaRPr>
          </a:p>
          <a:p>
            <a:pPr defTabSz="986921" fontAlgn="base"/>
            <a:endParaRPr lang="en-GB" sz="634" b="1" dirty="0">
              <a:solidFill>
                <a:srgbClr val="CD2456"/>
              </a:solidFill>
              <a:latin typeface="Arial" panose="020B0604020202020204" pitchFamily="34" charset="0"/>
              <a:cs typeface="Arial" panose="020B0604020202020204" pitchFamily="34" charset="0"/>
            </a:endParaRPr>
          </a:p>
          <a:p>
            <a:pPr defTabSz="986921" fontAlgn="base"/>
            <a:endParaRPr lang="en-GB" sz="634" b="1" dirty="0">
              <a:solidFill>
                <a:srgbClr val="CD2456"/>
              </a:solidFill>
              <a:latin typeface="Arial" panose="020B0604020202020204" pitchFamily="34" charset="0"/>
              <a:cs typeface="Arial" panose="020B0604020202020204" pitchFamily="34" charset="0"/>
            </a:endParaRPr>
          </a:p>
          <a:p>
            <a:pPr defTabSz="986921" fontAlgn="base"/>
            <a:endParaRPr lang="en-GB" sz="634" dirty="0">
              <a:solidFill>
                <a:srgbClr val="000000"/>
              </a:solidFill>
              <a:latin typeface="Arial" panose="020B0604020202020204" pitchFamily="34" charset="0"/>
              <a:cs typeface="Arial" panose="020B0604020202020204" pitchFamily="34" charset="0"/>
            </a:endParaRPr>
          </a:p>
          <a:p>
            <a:pPr defTabSz="986921" fontAlgn="base"/>
            <a:endParaRPr lang="en-GB" sz="634" dirty="0">
              <a:solidFill>
                <a:srgbClr val="000000"/>
              </a:solidFill>
              <a:latin typeface="Arial" panose="020B0604020202020204" pitchFamily="34" charset="0"/>
              <a:cs typeface="Arial" panose="020B0604020202020204" pitchFamily="34" charset="0"/>
            </a:endParaRPr>
          </a:p>
          <a:p>
            <a:pPr defTabSz="986921" fontAlgn="base"/>
            <a:endParaRPr lang="en-GB" sz="634" dirty="0">
              <a:solidFill>
                <a:srgbClr val="000000"/>
              </a:solidFill>
              <a:latin typeface="Arial" panose="020B0604020202020204" pitchFamily="34" charset="0"/>
              <a:cs typeface="Arial" panose="020B0604020202020204" pitchFamily="34" charset="0"/>
            </a:endParaRPr>
          </a:p>
          <a:p>
            <a:pPr defTabSz="986921" fontAlgn="base"/>
            <a:endParaRPr lang="en-GB" sz="634" dirty="0">
              <a:solidFill>
                <a:srgbClr val="000000"/>
              </a:solidFill>
              <a:latin typeface="Arial" panose="020B0604020202020204" pitchFamily="34" charset="0"/>
              <a:cs typeface="Arial" panose="020B0604020202020204" pitchFamily="34" charset="0"/>
            </a:endParaRPr>
          </a:p>
          <a:p>
            <a:pPr defTabSz="986921" fontAlgn="base"/>
            <a:r>
              <a:rPr lang="en-GB" sz="634" dirty="0">
                <a:solidFill>
                  <a:srgbClr val="000000"/>
                </a:solidFill>
                <a:latin typeface="Arial" panose="020B0604020202020204" pitchFamily="34" charset="0"/>
                <a:cs typeface="Arial" panose="020B0604020202020204" pitchFamily="34" charset="0"/>
              </a:rPr>
              <a:t>Photos from manufacturing mould pellets.</a:t>
            </a:r>
          </a:p>
          <a:p>
            <a:pPr defTabSz="986921" fontAlgn="base"/>
            <a:endParaRPr lang="en-GB" sz="634" dirty="0">
              <a:solidFill>
                <a:srgbClr val="000000"/>
              </a:solidFill>
              <a:latin typeface="Arial" panose="020B0604020202020204" pitchFamily="34" charset="0"/>
              <a:cs typeface="Arial" panose="020B0604020202020204" pitchFamily="34" charset="0"/>
            </a:endParaRPr>
          </a:p>
          <a:p>
            <a:pPr defTabSz="986921" fontAlgn="base"/>
            <a:endParaRPr lang="en-GB" sz="634" dirty="0">
              <a:solidFill>
                <a:srgbClr val="000000"/>
              </a:solidFill>
              <a:latin typeface="Arial" panose="020B0604020202020204" pitchFamily="34" charset="0"/>
              <a:cs typeface="Arial" panose="020B0604020202020204" pitchFamily="34" charset="0"/>
            </a:endParaRPr>
          </a:p>
          <a:p>
            <a:pPr defTabSz="986921" fontAlgn="base"/>
            <a:endParaRPr lang="en-GB" sz="634" dirty="0">
              <a:solidFill>
                <a:srgbClr val="000000"/>
              </a:solidFill>
              <a:latin typeface="Arial" panose="020B0604020202020204" pitchFamily="34" charset="0"/>
              <a:cs typeface="Arial" panose="020B0604020202020204" pitchFamily="34" charset="0"/>
            </a:endParaRPr>
          </a:p>
          <a:p>
            <a:pPr defTabSz="986921" fontAlgn="base"/>
            <a:endParaRPr lang="en-GB" sz="634" dirty="0">
              <a:solidFill>
                <a:srgbClr val="000000"/>
              </a:solidFill>
              <a:latin typeface="Arial" panose="020B0604020202020204" pitchFamily="34" charset="0"/>
              <a:cs typeface="Arial" panose="020B0604020202020204" pitchFamily="34" charset="0"/>
            </a:endParaRPr>
          </a:p>
          <a:p>
            <a:pPr defTabSz="986921" fontAlgn="base"/>
            <a:endParaRPr lang="en-GB" sz="634" dirty="0">
              <a:solidFill>
                <a:srgbClr val="000000"/>
              </a:solidFill>
              <a:latin typeface="Arial" panose="020B0604020202020204" pitchFamily="34" charset="0"/>
              <a:cs typeface="Arial" panose="020B0604020202020204" pitchFamily="34" charset="0"/>
            </a:endParaRPr>
          </a:p>
          <a:p>
            <a:pPr defTabSz="986921" fontAlgn="base"/>
            <a:endParaRPr lang="en-GB" sz="634" dirty="0">
              <a:solidFill>
                <a:srgbClr val="000000"/>
              </a:solidFill>
              <a:latin typeface="Arial" panose="020B0604020202020204" pitchFamily="34" charset="0"/>
              <a:cs typeface="Arial" panose="020B0604020202020204" pitchFamily="34" charset="0"/>
            </a:endParaRPr>
          </a:p>
          <a:p>
            <a:pPr defTabSz="986921" fontAlgn="base"/>
            <a:endParaRPr lang="en-GB" sz="634" dirty="0">
              <a:solidFill>
                <a:srgbClr val="000000"/>
              </a:solidFill>
              <a:latin typeface="Arial" panose="020B0604020202020204" pitchFamily="34" charset="0"/>
              <a:cs typeface="Arial" panose="020B0604020202020204" pitchFamily="34" charset="0"/>
            </a:endParaRPr>
          </a:p>
          <a:p>
            <a:pPr defTabSz="986921" fontAlgn="base"/>
            <a:endParaRPr lang="en-GB" sz="634" dirty="0">
              <a:solidFill>
                <a:srgbClr val="000000"/>
              </a:solidFill>
              <a:latin typeface="Arial" panose="020B0604020202020204" pitchFamily="34" charset="0"/>
              <a:cs typeface="Arial" panose="020B0604020202020204" pitchFamily="34" charset="0"/>
            </a:endParaRPr>
          </a:p>
          <a:p>
            <a:pPr defTabSz="986921" fontAlgn="base"/>
            <a:endParaRPr lang="en-GB" sz="634" dirty="0">
              <a:solidFill>
                <a:srgbClr val="000000"/>
              </a:solidFill>
              <a:latin typeface="Arial" panose="020B0604020202020204" pitchFamily="34" charset="0"/>
              <a:cs typeface="Arial" panose="020B0604020202020204" pitchFamily="34" charset="0"/>
            </a:endParaRPr>
          </a:p>
          <a:p>
            <a:pPr defTabSz="986921" fontAlgn="base"/>
            <a:endParaRPr lang="en-GB" sz="634" dirty="0">
              <a:solidFill>
                <a:srgbClr val="000000"/>
              </a:solidFill>
              <a:latin typeface="Arial" panose="020B0604020202020204" pitchFamily="34" charset="0"/>
              <a:cs typeface="Arial" panose="020B0604020202020204" pitchFamily="34" charset="0"/>
            </a:endParaRPr>
          </a:p>
          <a:p>
            <a:pPr defTabSz="986921" fontAlgn="base">
              <a:buClr>
                <a:srgbClr val="CE2256"/>
              </a:buClr>
            </a:pPr>
            <a:endParaRPr lang="en-GB" sz="634" dirty="0">
              <a:solidFill>
                <a:srgbClr val="000000"/>
              </a:solidFill>
              <a:latin typeface="Arial" panose="020B0604020202020204" pitchFamily="34" charset="0"/>
              <a:cs typeface="Arial" panose="020B0604020202020204" pitchFamily="34" charset="0"/>
            </a:endParaRPr>
          </a:p>
        </p:txBody>
      </p:sp>
      <p:sp>
        <p:nvSpPr>
          <p:cNvPr id="8" name="TextBox 7"/>
          <p:cNvSpPr txBox="1"/>
          <p:nvPr/>
        </p:nvSpPr>
        <p:spPr>
          <a:xfrm>
            <a:off x="5262196" y="4499925"/>
            <a:ext cx="1646236" cy="1653786"/>
          </a:xfrm>
          <a:prstGeom prst="rect">
            <a:avLst/>
          </a:prstGeom>
          <a:noFill/>
        </p:spPr>
        <p:txBody>
          <a:bodyPr wrap="square" numCol="1" spcCol="180000" rtlCol="0">
            <a:spAutoFit/>
          </a:bodyPr>
          <a:lstStyle/>
          <a:p>
            <a:pPr defTabSz="986921" fontAlgn="base"/>
            <a:r>
              <a:rPr lang="en-GB" sz="634" b="1" dirty="0">
                <a:solidFill>
                  <a:srgbClr val="CD2456"/>
                </a:solidFill>
                <a:latin typeface="Arial" panose="020B0604020202020204" pitchFamily="34" charset="0"/>
                <a:cs typeface="Arial" panose="020B0604020202020204" pitchFamily="34" charset="0"/>
              </a:rPr>
              <a:t>Stage 2- Testing</a:t>
            </a:r>
          </a:p>
          <a:p>
            <a:pPr defTabSz="986921" fontAlgn="base"/>
            <a:endParaRPr lang="en-GB" sz="634" b="1" dirty="0">
              <a:solidFill>
                <a:srgbClr val="CD2456"/>
              </a:solidFill>
              <a:latin typeface="Arial" panose="020B0604020202020204" pitchFamily="34" charset="0"/>
              <a:cs typeface="Arial" panose="020B0604020202020204" pitchFamily="34" charset="0"/>
            </a:endParaRPr>
          </a:p>
          <a:p>
            <a:pPr defTabSz="986921" fontAlgn="base"/>
            <a:endParaRPr lang="en-GB" sz="634" b="1" dirty="0">
              <a:solidFill>
                <a:srgbClr val="CD2456"/>
              </a:solidFill>
              <a:latin typeface="Arial" panose="020B0604020202020204" pitchFamily="34" charset="0"/>
              <a:cs typeface="Arial" panose="020B0604020202020204" pitchFamily="34" charset="0"/>
            </a:endParaRPr>
          </a:p>
          <a:p>
            <a:pPr defTabSz="986921" fontAlgn="base"/>
            <a:endParaRPr lang="en-GB" sz="634" b="1" dirty="0">
              <a:solidFill>
                <a:srgbClr val="CD2456"/>
              </a:solidFill>
              <a:latin typeface="Arial" panose="020B0604020202020204" pitchFamily="34" charset="0"/>
              <a:cs typeface="Arial" panose="020B0604020202020204" pitchFamily="34" charset="0"/>
            </a:endParaRPr>
          </a:p>
          <a:p>
            <a:pPr defTabSz="986921" fontAlgn="base"/>
            <a:endParaRPr lang="en-GB" sz="634" b="1" dirty="0">
              <a:solidFill>
                <a:srgbClr val="CD2456"/>
              </a:solidFill>
              <a:latin typeface="Arial" panose="020B0604020202020204" pitchFamily="34" charset="0"/>
              <a:cs typeface="Arial" panose="020B0604020202020204" pitchFamily="34" charset="0"/>
            </a:endParaRPr>
          </a:p>
          <a:p>
            <a:pPr defTabSz="986921" fontAlgn="base"/>
            <a:endParaRPr lang="en-GB" sz="634" b="1" dirty="0">
              <a:solidFill>
                <a:srgbClr val="CD2456"/>
              </a:solidFill>
              <a:latin typeface="Arial" panose="020B0604020202020204" pitchFamily="34" charset="0"/>
              <a:cs typeface="Arial" panose="020B0604020202020204" pitchFamily="34" charset="0"/>
            </a:endParaRPr>
          </a:p>
          <a:p>
            <a:pPr defTabSz="986921" fontAlgn="base"/>
            <a:endParaRPr lang="en-GB" sz="634" b="1" dirty="0">
              <a:solidFill>
                <a:srgbClr val="CD2456"/>
              </a:solidFill>
              <a:latin typeface="Arial" panose="020B0604020202020204" pitchFamily="34" charset="0"/>
              <a:cs typeface="Arial" panose="020B0604020202020204" pitchFamily="34" charset="0"/>
            </a:endParaRPr>
          </a:p>
          <a:p>
            <a:pPr defTabSz="986921" fontAlgn="base"/>
            <a:endParaRPr lang="en-GB" sz="634" b="1" dirty="0">
              <a:solidFill>
                <a:srgbClr val="CD2456"/>
              </a:solidFill>
              <a:latin typeface="Arial" panose="020B0604020202020204" pitchFamily="34" charset="0"/>
              <a:cs typeface="Arial" panose="020B0604020202020204" pitchFamily="34" charset="0"/>
            </a:endParaRPr>
          </a:p>
          <a:p>
            <a:pPr defTabSz="986921" fontAlgn="base"/>
            <a:endParaRPr lang="en-GB" sz="634" b="1" dirty="0">
              <a:solidFill>
                <a:srgbClr val="CD2456"/>
              </a:solidFill>
              <a:latin typeface="Arial" panose="020B0604020202020204" pitchFamily="34" charset="0"/>
              <a:cs typeface="Arial" panose="020B0604020202020204" pitchFamily="34" charset="0"/>
            </a:endParaRPr>
          </a:p>
          <a:p>
            <a:pPr defTabSz="986921" fontAlgn="base"/>
            <a:endParaRPr lang="en-GB" sz="634" b="1" dirty="0">
              <a:solidFill>
                <a:srgbClr val="CD2456"/>
              </a:solidFill>
              <a:latin typeface="Arial" panose="020B0604020202020204" pitchFamily="34" charset="0"/>
              <a:cs typeface="Arial" panose="020B0604020202020204" pitchFamily="34" charset="0"/>
            </a:endParaRPr>
          </a:p>
          <a:p>
            <a:pPr defTabSz="986921" fontAlgn="base"/>
            <a:endParaRPr lang="en-GB" sz="634" b="1" dirty="0">
              <a:solidFill>
                <a:srgbClr val="CD2456"/>
              </a:solidFill>
              <a:latin typeface="Arial" panose="020B0604020202020204" pitchFamily="34" charset="0"/>
              <a:cs typeface="Arial" panose="020B0604020202020204" pitchFamily="34" charset="0"/>
            </a:endParaRPr>
          </a:p>
          <a:p>
            <a:pPr defTabSz="986921" fontAlgn="base"/>
            <a:endParaRPr lang="en-GB" sz="634" b="1" dirty="0">
              <a:solidFill>
                <a:srgbClr val="CD2456"/>
              </a:solidFill>
              <a:latin typeface="Arial" panose="020B0604020202020204" pitchFamily="34" charset="0"/>
              <a:cs typeface="Arial" panose="020B0604020202020204" pitchFamily="34" charset="0"/>
            </a:endParaRPr>
          </a:p>
          <a:p>
            <a:pPr defTabSz="986921" fontAlgn="base"/>
            <a:endParaRPr lang="en-GB" sz="634" b="1" dirty="0">
              <a:solidFill>
                <a:srgbClr val="CD2456"/>
              </a:solidFill>
              <a:latin typeface="Arial" panose="020B0604020202020204" pitchFamily="34" charset="0"/>
              <a:cs typeface="Arial" panose="020B0604020202020204" pitchFamily="34" charset="0"/>
            </a:endParaRPr>
          </a:p>
          <a:p>
            <a:pPr defTabSz="986921" fontAlgn="base"/>
            <a:endParaRPr lang="en-GB" sz="634" b="1" dirty="0">
              <a:solidFill>
                <a:srgbClr val="CD2456"/>
              </a:solidFill>
              <a:latin typeface="Arial" panose="020B0604020202020204" pitchFamily="34" charset="0"/>
              <a:cs typeface="Arial" panose="020B0604020202020204" pitchFamily="34" charset="0"/>
            </a:endParaRPr>
          </a:p>
          <a:p>
            <a:pPr defTabSz="986921" fontAlgn="base"/>
            <a:endParaRPr lang="en-GB" sz="634" dirty="0">
              <a:solidFill>
                <a:srgbClr val="000000"/>
              </a:solidFill>
              <a:latin typeface="Arial" panose="020B0604020202020204" pitchFamily="34" charset="0"/>
              <a:cs typeface="Arial" panose="020B0604020202020204" pitchFamily="34" charset="0"/>
            </a:endParaRPr>
          </a:p>
          <a:p>
            <a:pPr defTabSz="986921" fontAlgn="base"/>
            <a:r>
              <a:rPr lang="en-GB" sz="634" dirty="0">
                <a:solidFill>
                  <a:srgbClr val="000000"/>
                </a:solidFill>
                <a:latin typeface="Arial" panose="020B0604020202020204" pitchFamily="34" charset="0"/>
                <a:cs typeface="Arial" panose="020B0604020202020204" pitchFamily="34" charset="0"/>
              </a:rPr>
              <a:t>Trial setup at COTEC</a:t>
            </a:r>
            <a:r>
              <a:rPr lang="en-GB" sz="634" b="1" dirty="0">
                <a:solidFill>
                  <a:srgbClr val="CD2456"/>
                </a:solidFill>
                <a:latin typeface="Arial" panose="020B0604020202020204" pitchFamily="34" charset="0"/>
                <a:cs typeface="Arial" panose="020B0604020202020204" pitchFamily="34" charset="0"/>
              </a:rPr>
              <a:t>.</a:t>
            </a:r>
            <a:endParaRPr lang="en-GB" sz="634" b="1" dirty="0">
              <a:solidFill>
                <a:srgbClr val="000000"/>
              </a:solidFill>
              <a:latin typeface="Arial" panose="020B0604020202020204" pitchFamily="34" charset="0"/>
              <a:cs typeface="Arial" panose="020B0604020202020204" pitchFamily="34" charset="0"/>
            </a:endParaRPr>
          </a:p>
        </p:txBody>
      </p:sp>
      <p:sp>
        <p:nvSpPr>
          <p:cNvPr id="9" name="TextBox 8"/>
          <p:cNvSpPr txBox="1"/>
          <p:nvPr/>
        </p:nvSpPr>
        <p:spPr>
          <a:xfrm>
            <a:off x="7119886" y="2681039"/>
            <a:ext cx="1024355" cy="1751377"/>
          </a:xfrm>
          <a:prstGeom prst="rect">
            <a:avLst/>
          </a:prstGeom>
          <a:solidFill>
            <a:schemeClr val="tx2">
              <a:lumMod val="10000"/>
              <a:lumOff val="90000"/>
              <a:alpha val="30000"/>
            </a:schemeClr>
          </a:solidFill>
        </p:spPr>
        <p:txBody>
          <a:bodyPr wrap="square" numCol="1" spcCol="180000" rtlCol="0">
            <a:spAutoFit/>
          </a:bodyPr>
          <a:lstStyle/>
          <a:p>
            <a:pPr defTabSz="986921" fontAlgn="base"/>
            <a:r>
              <a:rPr lang="en-GB" sz="634" b="1" dirty="0">
                <a:solidFill>
                  <a:srgbClr val="CD2456"/>
                </a:solidFill>
                <a:latin typeface="Arial" panose="020B0604020202020204" pitchFamily="34" charset="0"/>
                <a:cs typeface="Arial" panose="020B0604020202020204" pitchFamily="34" charset="0"/>
              </a:rPr>
              <a:t>Results</a:t>
            </a:r>
          </a:p>
          <a:p>
            <a:pPr defTabSz="986921" fontAlgn="base"/>
            <a:r>
              <a:rPr lang="en-GB" sz="634" dirty="0">
                <a:solidFill>
                  <a:srgbClr val="000000"/>
                </a:solidFill>
                <a:latin typeface="Arial" panose="020B0604020202020204" pitchFamily="34" charset="0"/>
                <a:cs typeface="Arial" panose="020B0604020202020204" pitchFamily="34" charset="0"/>
              </a:rPr>
              <a:t>When analysing the data from the main trial, it is clear to see that there is a linear relationship between burn surface area and radiant intensity output, and this supports the original hypothesis of the experiment. This is the general trend that is seen across all of the IR data, so it is concluded that the hypothesis is correct. </a:t>
            </a:r>
          </a:p>
          <a:p>
            <a:pPr defTabSz="986921" fontAlgn="base"/>
            <a:endParaRPr lang="en-GB" sz="634" dirty="0">
              <a:solidFill>
                <a:srgbClr val="CD2456"/>
              </a:solidFill>
              <a:latin typeface="Arial" panose="020B0604020202020204" pitchFamily="34" charset="0"/>
              <a:cs typeface="Arial" panose="020B0604020202020204" pitchFamily="34" charset="0"/>
            </a:endParaRPr>
          </a:p>
        </p:txBody>
      </p:sp>
      <p:sp>
        <p:nvSpPr>
          <p:cNvPr id="10" name="TextBox 9"/>
          <p:cNvSpPr txBox="1"/>
          <p:nvPr/>
        </p:nvSpPr>
        <p:spPr>
          <a:xfrm>
            <a:off x="1568373" y="1902828"/>
            <a:ext cx="3493956" cy="2075333"/>
          </a:xfrm>
          <a:prstGeom prst="rect">
            <a:avLst/>
          </a:prstGeom>
          <a:solidFill>
            <a:schemeClr val="accent1">
              <a:lumMod val="20000"/>
              <a:lumOff val="80000"/>
              <a:alpha val="70000"/>
            </a:schemeClr>
          </a:solidFill>
        </p:spPr>
        <p:txBody>
          <a:bodyPr wrap="square" lIns="40774" tIns="81548" rIns="40774" bIns="40774" numCol="1" spcCol="180000" rtlCol="0">
            <a:spAutoFit/>
          </a:bodyPr>
          <a:lstStyle/>
          <a:p>
            <a:pPr defTabSz="986921" fontAlgn="base"/>
            <a:r>
              <a:rPr lang="en-GB" sz="634" b="1" dirty="0">
                <a:solidFill>
                  <a:srgbClr val="CD2456"/>
                </a:solidFill>
                <a:latin typeface="Arial" panose="020B0604020202020204" pitchFamily="34" charset="0"/>
                <a:cs typeface="Arial" panose="020B0604020202020204" pitchFamily="34" charset="0"/>
              </a:rPr>
              <a:t>Summary</a:t>
            </a:r>
            <a:endParaRPr lang="en-GB" sz="634" dirty="0">
              <a:solidFill>
                <a:srgbClr val="000000"/>
              </a:solidFill>
              <a:latin typeface="Arial" panose="020B0604020202020204" pitchFamily="34" charset="0"/>
              <a:cs typeface="Arial" panose="020B0604020202020204" pitchFamily="34" charset="0"/>
            </a:endParaRPr>
          </a:p>
          <a:p>
            <a:pPr defTabSz="986921" fontAlgn="base"/>
            <a:r>
              <a:rPr lang="en-GB" sz="634" dirty="0">
                <a:solidFill>
                  <a:srgbClr val="000000"/>
                </a:solidFill>
                <a:latin typeface="Arial" panose="020B0604020202020204" pitchFamily="34" charset="0"/>
                <a:cs typeface="Arial" panose="020B0604020202020204" pitchFamily="34" charset="0"/>
              </a:rPr>
              <a:t>Pyrotechnic countermeasures form part of a suite of crucial defensive aids for aircraft in theatre, and act as lifesaving measures which protect the aircraft from being defeated by Infrared (IR) threats. These countermeasures often look to ‘distract’ or ‘seduce’ the threat, which targets the aircraft’s IR signature[1]. Some countermeasures work by producing IR effects which either match or overpower the aircraft’s IR output, which then leads the threat to target the flare rather than the aircraft and allows the aircraft a safe escape [2]. There are currently multiple MTV flare designs in service, and one that is being developed is the “On-Board Architecture” design.</a:t>
            </a:r>
          </a:p>
          <a:p>
            <a:pPr defTabSz="986921" fontAlgn="base"/>
            <a:r>
              <a:rPr lang="en-GB" sz="634" dirty="0">
                <a:solidFill>
                  <a:srgbClr val="000000"/>
                </a:solidFill>
                <a:latin typeface="Arial" panose="020B0604020202020204" pitchFamily="34" charset="0"/>
                <a:cs typeface="Arial" panose="020B0604020202020204" pitchFamily="34" charset="0"/>
              </a:rPr>
              <a:t>Whilst developing this design, some relationships need to be understood in order to maximise the countermeasure’s performance and ensure that the most effective flare is being designed. The main relationship that will be examined in this report is the relationship between the burn surface area of the MTV pellets and the apparent radiant output of the burn, and how various MTV pellet geometries could affect the output of the flare. The hypothesis is that the relationship is linear.</a:t>
            </a:r>
          </a:p>
          <a:p>
            <a:pPr defTabSz="986921" fontAlgn="base"/>
            <a:r>
              <a:rPr lang="en-GB" sz="634" dirty="0">
                <a:solidFill>
                  <a:srgbClr val="000000"/>
                </a:solidFill>
                <a:latin typeface="Arial" panose="020B0604020202020204" pitchFamily="34" charset="0"/>
                <a:cs typeface="Arial" panose="020B0604020202020204" pitchFamily="34" charset="0"/>
              </a:rPr>
              <a:t>Manufacture and testing phases were conducted over a period of a few months, with Infrared data being recorded at trial to observe the output of the pellets when burned, and how this compares to their burn surface area. The results show a mainly linear relationship between burn surface area and output, but the results also highlight that the 15mm diameter pellets may have an enhanced output compared to their surface area, and so could be optimal pellets to use for the on-board architecture design.</a:t>
            </a:r>
          </a:p>
        </p:txBody>
      </p:sp>
      <p:sp>
        <p:nvSpPr>
          <p:cNvPr id="11" name="TextBox 10"/>
          <p:cNvSpPr txBox="1"/>
          <p:nvPr/>
        </p:nvSpPr>
        <p:spPr>
          <a:xfrm>
            <a:off x="1577761" y="4107431"/>
            <a:ext cx="1738015" cy="1782560"/>
          </a:xfrm>
          <a:prstGeom prst="rect">
            <a:avLst/>
          </a:prstGeom>
          <a:solidFill>
            <a:schemeClr val="tx2">
              <a:lumMod val="10000"/>
              <a:lumOff val="90000"/>
              <a:alpha val="30000"/>
            </a:schemeClr>
          </a:solidFill>
        </p:spPr>
        <p:txBody>
          <a:bodyPr wrap="square" lIns="40774" tIns="81548" rIns="40774" bIns="40774" numCol="1" spcCol="180000" rtlCol="0">
            <a:spAutoFit/>
          </a:bodyPr>
          <a:lstStyle/>
          <a:p>
            <a:pPr defTabSz="986921" fontAlgn="base"/>
            <a:r>
              <a:rPr lang="en-GB" sz="634" b="1" dirty="0">
                <a:solidFill>
                  <a:srgbClr val="CD2456"/>
                </a:solidFill>
                <a:latin typeface="Arial" panose="020B0604020202020204" pitchFamily="34" charset="0"/>
                <a:cs typeface="Arial" panose="020B0604020202020204" pitchFamily="34" charset="0"/>
              </a:rPr>
              <a:t>Proposed design</a:t>
            </a:r>
            <a:endParaRPr lang="en-GB" sz="634" b="1" dirty="0">
              <a:solidFill>
                <a:srgbClr val="000000"/>
              </a:solidFill>
              <a:latin typeface="Arial" panose="020B0604020202020204" pitchFamily="34" charset="0"/>
              <a:cs typeface="Arial" panose="020B0604020202020204" pitchFamily="34" charset="0"/>
            </a:endParaRPr>
          </a:p>
          <a:p>
            <a:pPr defTabSz="986921" fontAlgn="base"/>
            <a:r>
              <a:rPr lang="en-GB" sz="634" dirty="0">
                <a:solidFill>
                  <a:srgbClr val="000000"/>
                </a:solidFill>
                <a:latin typeface="Arial" panose="020B0604020202020204" pitchFamily="34" charset="0"/>
                <a:cs typeface="Arial" panose="020B0604020202020204" pitchFamily="34" charset="0"/>
              </a:rPr>
              <a:t>The proposed design features internal hardware which partially ejects the payload from the flare can upon receiving an impulse, causing the first stage of the burn (cylindrical pellet) to start. After the delay burns through, the flare is then ejected fully from the aircraft, and the second stage of the flare deploys (118 pellet) and burns away from the aircraft so as to distract the threat.</a:t>
            </a:r>
          </a:p>
          <a:p>
            <a:pPr defTabSz="986921" fontAlgn="base"/>
            <a:r>
              <a:rPr lang="en-GB" sz="634" dirty="0">
                <a:solidFill>
                  <a:srgbClr val="000000"/>
                </a:solidFill>
                <a:latin typeface="Arial" panose="020B0604020202020204" pitchFamily="34" charset="0"/>
                <a:cs typeface="Arial" panose="020B0604020202020204" pitchFamily="34" charset="0"/>
              </a:rPr>
              <a:t>The proposed design features a cylindrical pellet, which is currently planned to be 15 mm in diameter as a guide size. To ensure this diameter of MTV gives the optimal radiant output, 15 mm cylindrical MTV pellets will be tested in comparison with other diameter pellets to compare the outputs.</a:t>
            </a:r>
          </a:p>
        </p:txBody>
      </p:sp>
      <p:sp>
        <p:nvSpPr>
          <p:cNvPr id="21" name="TextBox 20"/>
          <p:cNvSpPr txBox="1"/>
          <p:nvPr/>
        </p:nvSpPr>
        <p:spPr>
          <a:xfrm>
            <a:off x="8979156" y="5459160"/>
            <a:ext cx="1652019" cy="719621"/>
          </a:xfrm>
          <a:prstGeom prst="rect">
            <a:avLst/>
          </a:prstGeom>
          <a:noFill/>
        </p:spPr>
        <p:txBody>
          <a:bodyPr wrap="square" numCol="1" spcCol="180000" rtlCol="0">
            <a:spAutoFit/>
          </a:bodyPr>
          <a:lstStyle/>
          <a:p>
            <a:pPr defTabSz="986921" fontAlgn="base"/>
            <a:r>
              <a:rPr lang="en-GB" sz="453" b="1" dirty="0">
                <a:solidFill>
                  <a:srgbClr val="CD2456"/>
                </a:solidFill>
                <a:latin typeface="Arial" panose="020B0604020202020204" pitchFamily="34" charset="0"/>
                <a:cs typeface="Arial" panose="020B0604020202020204" pitchFamily="34" charset="0"/>
              </a:rPr>
              <a:t>References</a:t>
            </a:r>
          </a:p>
          <a:p>
            <a:pPr defTabSz="986921" fontAlgn="base"/>
            <a:endParaRPr lang="en-GB" sz="453" b="1" dirty="0">
              <a:solidFill>
                <a:srgbClr val="CD2456"/>
              </a:solidFill>
              <a:latin typeface="Arial" panose="020B0604020202020204" pitchFamily="34" charset="0"/>
              <a:cs typeface="Arial" panose="020B0604020202020204" pitchFamily="34" charset="0"/>
            </a:endParaRPr>
          </a:p>
          <a:p>
            <a:pPr defTabSz="986921" fontAlgn="base"/>
            <a:r>
              <a:rPr lang="en-GB" sz="453" dirty="0">
                <a:solidFill>
                  <a:srgbClr val="000000"/>
                </a:solidFill>
                <a:latin typeface="Arial" panose="020B0604020202020204" pitchFamily="34" charset="0"/>
                <a:cs typeface="Arial" panose="020B0604020202020204" pitchFamily="34" charset="0"/>
              </a:rPr>
              <a:t>1. P. D. Marco, Infrared Investigations, Pasquale De Marco, 2025.</a:t>
            </a:r>
          </a:p>
          <a:p>
            <a:pPr defTabSz="986921" fontAlgn="base"/>
            <a:r>
              <a:rPr lang="en-GB" sz="453" dirty="0">
                <a:solidFill>
                  <a:srgbClr val="000000"/>
                </a:solidFill>
                <a:latin typeface="Arial" panose="020B0604020202020204" pitchFamily="34" charset="0"/>
                <a:cs typeface="Arial" panose="020B0604020202020204" pitchFamily="34" charset="0"/>
              </a:rPr>
              <a:t>2. Air Force Logistics Management Centre, “Air Force Journal of Logistics,” </a:t>
            </a:r>
            <a:r>
              <a:rPr lang="en-GB" sz="453" i="1" dirty="0">
                <a:solidFill>
                  <a:srgbClr val="000000"/>
                </a:solidFill>
                <a:latin typeface="Arial" panose="020B0604020202020204" pitchFamily="34" charset="0"/>
                <a:cs typeface="Arial" panose="020B0604020202020204" pitchFamily="34" charset="0"/>
              </a:rPr>
              <a:t>Air Force Journal of Logistics</a:t>
            </a:r>
            <a:r>
              <a:rPr lang="en-GB" sz="453" dirty="0">
                <a:solidFill>
                  <a:srgbClr val="000000"/>
                </a:solidFill>
                <a:latin typeface="Arial" panose="020B0604020202020204" pitchFamily="34" charset="0"/>
                <a:cs typeface="Arial" panose="020B0604020202020204" pitchFamily="34" charset="0"/>
              </a:rPr>
              <a:t>, vol. 11, no. 1-4, 2011.</a:t>
            </a:r>
          </a:p>
          <a:p>
            <a:pPr marL="103556" indent="-103556" defTabSz="986921" fontAlgn="base">
              <a:buFontTx/>
              <a:buAutoNum type="arabicPeriod"/>
            </a:pPr>
            <a:endParaRPr lang="en-GB" sz="453" dirty="0">
              <a:solidFill>
                <a:srgbClr val="000000"/>
              </a:solidFill>
              <a:latin typeface="Arial" panose="020B0604020202020204" pitchFamily="34" charset="0"/>
              <a:cs typeface="Arial" panose="020B0604020202020204" pitchFamily="34" charset="0"/>
            </a:endParaRPr>
          </a:p>
          <a:p>
            <a:pPr defTabSz="986921" fontAlgn="base"/>
            <a:r>
              <a:rPr lang="en-GB" sz="453" dirty="0">
                <a:solidFill>
                  <a:srgbClr val="000000"/>
                </a:solidFill>
                <a:latin typeface="Arial" panose="020B0604020202020204" pitchFamily="34" charset="0"/>
                <a:cs typeface="Arial" panose="020B0604020202020204" pitchFamily="34" charset="0"/>
              </a:rPr>
              <a:t>. </a:t>
            </a:r>
          </a:p>
        </p:txBody>
      </p:sp>
      <p:sp>
        <p:nvSpPr>
          <p:cNvPr id="3" name="TextBox 2"/>
          <p:cNvSpPr txBox="1"/>
          <p:nvPr/>
        </p:nvSpPr>
        <p:spPr>
          <a:xfrm>
            <a:off x="7119886" y="2317086"/>
            <a:ext cx="3286640" cy="277526"/>
          </a:xfrm>
          <a:prstGeom prst="rect">
            <a:avLst/>
          </a:prstGeom>
          <a:solidFill>
            <a:schemeClr val="tx2"/>
          </a:solidFill>
        </p:spPr>
        <p:txBody>
          <a:bodyPr wrap="square" lIns="40774" tIns="40774" rIns="40774" bIns="40774" rtlCol="0">
            <a:spAutoFit/>
          </a:bodyPr>
          <a:lstStyle/>
          <a:p>
            <a:pPr defTabSz="986921" fontAlgn="base">
              <a:spcBef>
                <a:spcPct val="0"/>
              </a:spcBef>
              <a:spcAft>
                <a:spcPct val="0"/>
              </a:spcAft>
              <a:buClr>
                <a:srgbClr val="CD2456"/>
              </a:buClr>
              <a:buSzPct val="110000"/>
            </a:pPr>
            <a:r>
              <a:rPr lang="en-GB" sz="634" dirty="0">
                <a:solidFill>
                  <a:prstClr val="white"/>
                </a:solidFill>
                <a:latin typeface="Arial" charset="0"/>
              </a:rPr>
              <a:t>4 stages of the burn: Top left- initiator ignites. Top right- Primer ignites. Bottom left- Full MTV burn takes over. Bottom right- Burn finished. </a:t>
            </a:r>
          </a:p>
        </p:txBody>
      </p:sp>
      <p:sp>
        <p:nvSpPr>
          <p:cNvPr id="15" name="TextBox 14"/>
          <p:cNvSpPr txBox="1"/>
          <p:nvPr/>
        </p:nvSpPr>
        <p:spPr>
          <a:xfrm>
            <a:off x="3372376" y="5499759"/>
            <a:ext cx="1727308" cy="277526"/>
          </a:xfrm>
          <a:prstGeom prst="rect">
            <a:avLst/>
          </a:prstGeom>
          <a:solidFill>
            <a:schemeClr val="tx2"/>
          </a:solidFill>
        </p:spPr>
        <p:txBody>
          <a:bodyPr wrap="square" lIns="40774" tIns="40774" rIns="40774" bIns="40774" rtlCol="0">
            <a:spAutoFit/>
          </a:bodyPr>
          <a:lstStyle/>
          <a:p>
            <a:pPr defTabSz="986921" fontAlgn="base">
              <a:spcBef>
                <a:spcPct val="0"/>
              </a:spcBef>
              <a:spcAft>
                <a:spcPct val="0"/>
              </a:spcAft>
              <a:buClr>
                <a:srgbClr val="CD2456"/>
              </a:buClr>
              <a:buSzPct val="110000"/>
            </a:pPr>
            <a:r>
              <a:rPr lang="en-GB" sz="634" dirty="0">
                <a:solidFill>
                  <a:prstClr val="white"/>
                </a:solidFill>
                <a:latin typeface="Arial" charset="0"/>
              </a:rPr>
              <a:t>CAD components of On-Board Architecture design.. </a:t>
            </a:r>
          </a:p>
        </p:txBody>
      </p:sp>
      <p:graphicFrame>
        <p:nvGraphicFramePr>
          <p:cNvPr id="5" name="Table 4"/>
          <p:cNvGraphicFramePr>
            <a:graphicFrameLocks noGrp="1"/>
          </p:cNvGraphicFramePr>
          <p:nvPr/>
        </p:nvGraphicFramePr>
        <p:xfrm>
          <a:off x="7119887" y="4280507"/>
          <a:ext cx="1738016" cy="1582600"/>
        </p:xfrm>
        <a:graphic>
          <a:graphicData uri="http://schemas.openxmlformats.org/drawingml/2006/table">
            <a:tbl>
              <a:tblPr firstRow="1" bandRow="1">
                <a:tableStyleId>{5C22544A-7EE6-4342-B048-85BDC9FD1C3A}</a:tableStyleId>
              </a:tblPr>
              <a:tblGrid>
                <a:gridCol w="347603">
                  <a:extLst>
                    <a:ext uri="{9D8B030D-6E8A-4147-A177-3AD203B41FA5}">
                      <a16:colId xmlns:a16="http://schemas.microsoft.com/office/drawing/2014/main" val="185180792"/>
                    </a:ext>
                  </a:extLst>
                </a:gridCol>
                <a:gridCol w="299438">
                  <a:extLst>
                    <a:ext uri="{9D8B030D-6E8A-4147-A177-3AD203B41FA5}">
                      <a16:colId xmlns:a16="http://schemas.microsoft.com/office/drawing/2014/main" val="1330758504"/>
                    </a:ext>
                  </a:extLst>
                </a:gridCol>
                <a:gridCol w="395769">
                  <a:extLst>
                    <a:ext uri="{9D8B030D-6E8A-4147-A177-3AD203B41FA5}">
                      <a16:colId xmlns:a16="http://schemas.microsoft.com/office/drawing/2014/main" val="2746677308"/>
                    </a:ext>
                  </a:extLst>
                </a:gridCol>
                <a:gridCol w="347603">
                  <a:extLst>
                    <a:ext uri="{9D8B030D-6E8A-4147-A177-3AD203B41FA5}">
                      <a16:colId xmlns:a16="http://schemas.microsoft.com/office/drawing/2014/main" val="3480633111"/>
                    </a:ext>
                  </a:extLst>
                </a:gridCol>
                <a:gridCol w="347603">
                  <a:extLst>
                    <a:ext uri="{9D8B030D-6E8A-4147-A177-3AD203B41FA5}">
                      <a16:colId xmlns:a16="http://schemas.microsoft.com/office/drawing/2014/main" val="2082028148"/>
                    </a:ext>
                  </a:extLst>
                </a:gridCol>
              </a:tblGrid>
              <a:tr h="621340">
                <a:tc>
                  <a:txBody>
                    <a:bodyPr/>
                    <a:lstStyle/>
                    <a:p>
                      <a:r>
                        <a:rPr lang="en-GB" sz="600" dirty="0"/>
                        <a:t>Pellet Diameter (mm)</a:t>
                      </a:r>
                    </a:p>
                  </a:txBody>
                  <a:tcPr marL="20713" marR="20713" marT="10357" marB="10357"/>
                </a:tc>
                <a:tc>
                  <a:txBody>
                    <a:bodyPr/>
                    <a:lstStyle/>
                    <a:p>
                      <a:pPr marL="0" marR="0" lvl="0" indent="0" algn="l" defTabSz="3209924" rtl="0" eaLnBrk="1" fontAlgn="auto" latinLnBrk="0" hangingPunct="1">
                        <a:lnSpc>
                          <a:spcPct val="100000"/>
                        </a:lnSpc>
                        <a:spcBef>
                          <a:spcPts val="0"/>
                        </a:spcBef>
                        <a:spcAft>
                          <a:spcPts val="0"/>
                        </a:spcAft>
                        <a:buClrTx/>
                        <a:buSzTx/>
                        <a:buFontTx/>
                        <a:buNone/>
                        <a:tabLst/>
                        <a:defRPr/>
                      </a:pPr>
                      <a:r>
                        <a:rPr lang="en-GB" sz="600" dirty="0"/>
                        <a:t>Burn surface area (</a:t>
                      </a:r>
                      <a:r>
                        <a:rPr lang="en-GB" sz="600" b="1" kern="1200" dirty="0">
                          <a:solidFill>
                            <a:schemeClr val="lt1"/>
                          </a:solidFill>
                          <a:effectLst/>
                          <a:latin typeface="+mn-lt"/>
                          <a:ea typeface="+mn-ea"/>
                          <a:cs typeface="+mn-cs"/>
                        </a:rPr>
                        <a:t>mm</a:t>
                      </a:r>
                      <a:r>
                        <a:rPr lang="en-GB" sz="600" b="1" kern="1200" baseline="30000" dirty="0">
                          <a:solidFill>
                            <a:schemeClr val="lt1"/>
                          </a:solidFill>
                          <a:effectLst/>
                          <a:latin typeface="+mn-lt"/>
                          <a:ea typeface="+mn-ea"/>
                          <a:cs typeface="+mn-cs"/>
                        </a:rPr>
                        <a:t>2</a:t>
                      </a:r>
                      <a:r>
                        <a:rPr lang="en-GB" sz="600" b="1" kern="1200" dirty="0">
                          <a:solidFill>
                            <a:schemeClr val="lt1"/>
                          </a:solidFill>
                          <a:effectLst/>
                          <a:latin typeface="+mn-lt"/>
                          <a:ea typeface="+mn-ea"/>
                          <a:cs typeface="+mn-cs"/>
                        </a:rPr>
                        <a:t>)</a:t>
                      </a:r>
                      <a:endParaRPr lang="en-GB" sz="600" dirty="0"/>
                    </a:p>
                  </a:txBody>
                  <a:tcPr marL="20713" marR="20713" marT="10357" marB="10357"/>
                </a:tc>
                <a:tc>
                  <a:txBody>
                    <a:bodyPr/>
                    <a:lstStyle/>
                    <a:p>
                      <a:pPr marL="0" marR="0" lvl="0" indent="0" algn="l" defTabSz="3209924" rtl="0" eaLnBrk="1" fontAlgn="auto" latinLnBrk="0" hangingPunct="1">
                        <a:lnSpc>
                          <a:spcPct val="100000"/>
                        </a:lnSpc>
                        <a:spcBef>
                          <a:spcPts val="0"/>
                        </a:spcBef>
                        <a:spcAft>
                          <a:spcPts val="0"/>
                        </a:spcAft>
                        <a:buClrTx/>
                        <a:buSzTx/>
                        <a:buFontTx/>
                        <a:buNone/>
                        <a:tabLst/>
                        <a:defRPr/>
                      </a:pPr>
                      <a:r>
                        <a:rPr lang="en-GB" sz="600" dirty="0"/>
                        <a:t>% of 19.5mm burn surface area</a:t>
                      </a:r>
                    </a:p>
                  </a:txBody>
                  <a:tcPr marL="20713" marR="20713" marT="10357" marB="10357"/>
                </a:tc>
                <a:tc>
                  <a:txBody>
                    <a:bodyPr/>
                    <a:lstStyle/>
                    <a:p>
                      <a:pPr marL="0" marR="0" lvl="0" indent="0" algn="l" defTabSz="3209924" rtl="0" eaLnBrk="1" fontAlgn="auto" latinLnBrk="0" hangingPunct="1">
                        <a:lnSpc>
                          <a:spcPct val="100000"/>
                        </a:lnSpc>
                        <a:spcBef>
                          <a:spcPts val="0"/>
                        </a:spcBef>
                        <a:spcAft>
                          <a:spcPts val="0"/>
                        </a:spcAft>
                        <a:buClrTx/>
                        <a:buSzTx/>
                        <a:buFontTx/>
                        <a:buNone/>
                        <a:tabLst/>
                        <a:defRPr/>
                      </a:pPr>
                      <a:r>
                        <a:rPr lang="en-GB" sz="600" dirty="0"/>
                        <a:t>Peak output (W/sr)</a:t>
                      </a:r>
                    </a:p>
                  </a:txBody>
                  <a:tcPr marL="20713" marR="20713" marT="10357" marB="10357"/>
                </a:tc>
                <a:tc>
                  <a:txBody>
                    <a:bodyPr/>
                    <a:lstStyle/>
                    <a:p>
                      <a:pPr marL="0" marR="0" lvl="0" indent="0" algn="l" defTabSz="3209924" rtl="0" eaLnBrk="1" fontAlgn="auto" latinLnBrk="0" hangingPunct="1">
                        <a:lnSpc>
                          <a:spcPct val="100000"/>
                        </a:lnSpc>
                        <a:spcBef>
                          <a:spcPts val="0"/>
                        </a:spcBef>
                        <a:spcAft>
                          <a:spcPts val="0"/>
                        </a:spcAft>
                        <a:buClrTx/>
                        <a:buSzTx/>
                        <a:buFontTx/>
                        <a:buNone/>
                        <a:tabLst/>
                        <a:defRPr/>
                      </a:pPr>
                      <a:r>
                        <a:rPr lang="en-GB" sz="600" dirty="0"/>
                        <a:t>% of 19.5mm peal output</a:t>
                      </a:r>
                    </a:p>
                  </a:txBody>
                  <a:tcPr marL="20713" marR="20713" marT="10357" marB="10357"/>
                </a:tc>
                <a:extLst>
                  <a:ext uri="{0D108BD9-81ED-4DB2-BD59-A6C34878D82A}">
                    <a16:rowId xmlns:a16="http://schemas.microsoft.com/office/drawing/2014/main" val="1218756249"/>
                  </a:ext>
                </a:extLst>
              </a:tr>
              <a:tr h="240315">
                <a:tc>
                  <a:txBody>
                    <a:bodyPr/>
                    <a:lstStyle/>
                    <a:p>
                      <a:r>
                        <a:rPr lang="en-GB" sz="600" dirty="0"/>
                        <a:t>19.5</a:t>
                      </a:r>
                    </a:p>
                  </a:txBody>
                  <a:tcPr marL="20713" marR="20713" marT="10357" marB="10357"/>
                </a:tc>
                <a:tc>
                  <a:txBody>
                    <a:bodyPr/>
                    <a:lstStyle/>
                    <a:p>
                      <a:r>
                        <a:rPr lang="en-GB" sz="600" dirty="0"/>
                        <a:t>298.6</a:t>
                      </a:r>
                    </a:p>
                  </a:txBody>
                  <a:tcPr marL="20713" marR="20713" marT="10357" marB="10357"/>
                </a:tc>
                <a:tc>
                  <a:txBody>
                    <a:bodyPr/>
                    <a:lstStyle/>
                    <a:p>
                      <a:r>
                        <a:rPr lang="en-GB" sz="600" dirty="0"/>
                        <a:t>100%</a:t>
                      </a:r>
                    </a:p>
                  </a:txBody>
                  <a:tcPr marL="20713" marR="20713" marT="10357" marB="10357"/>
                </a:tc>
                <a:tc>
                  <a:txBody>
                    <a:bodyPr/>
                    <a:lstStyle/>
                    <a:p>
                      <a:r>
                        <a:rPr lang="en-GB" sz="600" dirty="0"/>
                        <a:t>206.0</a:t>
                      </a:r>
                    </a:p>
                  </a:txBody>
                  <a:tcPr marL="20713" marR="20713" marT="10357" marB="10357"/>
                </a:tc>
                <a:tc>
                  <a:txBody>
                    <a:bodyPr/>
                    <a:lstStyle/>
                    <a:p>
                      <a:r>
                        <a:rPr lang="en-GB" sz="600" dirty="0"/>
                        <a:t>100%</a:t>
                      </a:r>
                    </a:p>
                  </a:txBody>
                  <a:tcPr marL="20713" marR="20713" marT="10357" marB="10357"/>
                </a:tc>
                <a:extLst>
                  <a:ext uri="{0D108BD9-81ED-4DB2-BD59-A6C34878D82A}">
                    <a16:rowId xmlns:a16="http://schemas.microsoft.com/office/drawing/2014/main" val="3407683250"/>
                  </a:ext>
                </a:extLst>
              </a:tr>
              <a:tr h="240315">
                <a:tc>
                  <a:txBody>
                    <a:bodyPr/>
                    <a:lstStyle/>
                    <a:p>
                      <a:r>
                        <a:rPr lang="en-GB" sz="600" dirty="0"/>
                        <a:t>15</a:t>
                      </a:r>
                    </a:p>
                  </a:txBody>
                  <a:tcPr marL="20713" marR="20713" marT="10357" marB="10357"/>
                </a:tc>
                <a:tc>
                  <a:txBody>
                    <a:bodyPr/>
                    <a:lstStyle/>
                    <a:p>
                      <a:r>
                        <a:rPr lang="en-GB" sz="600" dirty="0"/>
                        <a:t>176.7</a:t>
                      </a:r>
                    </a:p>
                  </a:txBody>
                  <a:tcPr marL="20713" marR="20713" marT="10357" marB="10357"/>
                </a:tc>
                <a:tc>
                  <a:txBody>
                    <a:bodyPr/>
                    <a:lstStyle/>
                    <a:p>
                      <a:r>
                        <a:rPr lang="en-GB" sz="600" dirty="0"/>
                        <a:t>59.2%</a:t>
                      </a:r>
                    </a:p>
                  </a:txBody>
                  <a:tcPr marL="20713" marR="20713" marT="10357" marB="10357"/>
                </a:tc>
                <a:tc>
                  <a:txBody>
                    <a:bodyPr/>
                    <a:lstStyle/>
                    <a:p>
                      <a:r>
                        <a:rPr lang="en-GB" sz="600" dirty="0"/>
                        <a:t>173.7</a:t>
                      </a:r>
                    </a:p>
                  </a:txBody>
                  <a:tcPr marL="20713" marR="20713" marT="10357" marB="10357"/>
                </a:tc>
                <a:tc>
                  <a:txBody>
                    <a:bodyPr/>
                    <a:lstStyle/>
                    <a:p>
                      <a:r>
                        <a:rPr lang="en-GB" sz="600" dirty="0"/>
                        <a:t>84.3%</a:t>
                      </a:r>
                    </a:p>
                  </a:txBody>
                  <a:tcPr marL="20713" marR="20713" marT="10357" marB="10357"/>
                </a:tc>
                <a:extLst>
                  <a:ext uri="{0D108BD9-81ED-4DB2-BD59-A6C34878D82A}">
                    <a16:rowId xmlns:a16="http://schemas.microsoft.com/office/drawing/2014/main" val="440986955"/>
                  </a:ext>
                </a:extLst>
              </a:tr>
              <a:tr h="240315">
                <a:tc>
                  <a:txBody>
                    <a:bodyPr/>
                    <a:lstStyle/>
                    <a:p>
                      <a:r>
                        <a:rPr lang="en-GB" sz="600" dirty="0"/>
                        <a:t>12</a:t>
                      </a:r>
                    </a:p>
                  </a:txBody>
                  <a:tcPr marL="20713" marR="20713" marT="10357" marB="10357"/>
                </a:tc>
                <a:tc>
                  <a:txBody>
                    <a:bodyPr/>
                    <a:lstStyle/>
                    <a:p>
                      <a:r>
                        <a:rPr lang="en-GB" sz="600" dirty="0"/>
                        <a:t>113.1</a:t>
                      </a:r>
                    </a:p>
                  </a:txBody>
                  <a:tcPr marL="20713" marR="20713" marT="10357" marB="10357"/>
                </a:tc>
                <a:tc>
                  <a:txBody>
                    <a:bodyPr/>
                    <a:lstStyle/>
                    <a:p>
                      <a:r>
                        <a:rPr lang="en-GB" sz="600" dirty="0"/>
                        <a:t>37.9%</a:t>
                      </a:r>
                    </a:p>
                  </a:txBody>
                  <a:tcPr marL="20713" marR="20713" marT="10357" marB="10357"/>
                </a:tc>
                <a:tc>
                  <a:txBody>
                    <a:bodyPr/>
                    <a:lstStyle/>
                    <a:p>
                      <a:r>
                        <a:rPr lang="en-GB" sz="600" dirty="0"/>
                        <a:t>86.5</a:t>
                      </a:r>
                    </a:p>
                  </a:txBody>
                  <a:tcPr marL="20713" marR="20713" marT="10357" marB="10357"/>
                </a:tc>
                <a:tc>
                  <a:txBody>
                    <a:bodyPr/>
                    <a:lstStyle/>
                    <a:p>
                      <a:r>
                        <a:rPr lang="en-GB" sz="600" dirty="0"/>
                        <a:t>42.0%</a:t>
                      </a:r>
                    </a:p>
                  </a:txBody>
                  <a:tcPr marL="20713" marR="20713" marT="10357" marB="10357"/>
                </a:tc>
                <a:extLst>
                  <a:ext uri="{0D108BD9-81ED-4DB2-BD59-A6C34878D82A}">
                    <a16:rowId xmlns:a16="http://schemas.microsoft.com/office/drawing/2014/main" val="2545684511"/>
                  </a:ext>
                </a:extLst>
              </a:tr>
              <a:tr h="240315">
                <a:tc>
                  <a:txBody>
                    <a:bodyPr/>
                    <a:lstStyle/>
                    <a:p>
                      <a:r>
                        <a:rPr lang="en-GB" sz="600" dirty="0"/>
                        <a:t>8</a:t>
                      </a:r>
                    </a:p>
                  </a:txBody>
                  <a:tcPr marL="20713" marR="20713" marT="10357" marB="10357"/>
                </a:tc>
                <a:tc>
                  <a:txBody>
                    <a:bodyPr/>
                    <a:lstStyle/>
                    <a:p>
                      <a:r>
                        <a:rPr lang="en-GB" sz="600" dirty="0"/>
                        <a:t>50.3</a:t>
                      </a:r>
                    </a:p>
                  </a:txBody>
                  <a:tcPr marL="20713" marR="20713" marT="10357" marB="10357"/>
                </a:tc>
                <a:tc>
                  <a:txBody>
                    <a:bodyPr/>
                    <a:lstStyle/>
                    <a:p>
                      <a:r>
                        <a:rPr lang="en-GB" sz="600" dirty="0"/>
                        <a:t>16.8%</a:t>
                      </a:r>
                    </a:p>
                  </a:txBody>
                  <a:tcPr marL="20713" marR="20713" marT="10357" marB="10357"/>
                </a:tc>
                <a:tc>
                  <a:txBody>
                    <a:bodyPr/>
                    <a:lstStyle/>
                    <a:p>
                      <a:r>
                        <a:rPr lang="en-GB" sz="600" dirty="0"/>
                        <a:t>41.7</a:t>
                      </a:r>
                    </a:p>
                  </a:txBody>
                  <a:tcPr marL="20713" marR="20713" marT="10357" marB="10357"/>
                </a:tc>
                <a:tc>
                  <a:txBody>
                    <a:bodyPr/>
                    <a:lstStyle/>
                    <a:p>
                      <a:r>
                        <a:rPr lang="en-GB" sz="600" dirty="0"/>
                        <a:t>20.2%</a:t>
                      </a:r>
                    </a:p>
                  </a:txBody>
                  <a:tcPr marL="20713" marR="20713" marT="10357" marB="10357"/>
                </a:tc>
                <a:extLst>
                  <a:ext uri="{0D108BD9-81ED-4DB2-BD59-A6C34878D82A}">
                    <a16:rowId xmlns:a16="http://schemas.microsoft.com/office/drawing/2014/main" val="3951943714"/>
                  </a:ext>
                </a:extLst>
              </a:tr>
            </a:tbl>
          </a:graphicData>
        </a:graphic>
      </p:graphicFrame>
      <p:sp>
        <p:nvSpPr>
          <p:cNvPr id="16" name="TextBox 15"/>
          <p:cNvSpPr txBox="1"/>
          <p:nvPr/>
        </p:nvSpPr>
        <p:spPr>
          <a:xfrm>
            <a:off x="1577760" y="231967"/>
            <a:ext cx="5291554" cy="1045671"/>
          </a:xfrm>
          <a:prstGeom prst="rect">
            <a:avLst/>
          </a:prstGeom>
          <a:noFill/>
        </p:spPr>
        <p:txBody>
          <a:bodyPr wrap="square" lIns="0" tIns="0" rIns="0" bIns="0" rtlCol="0">
            <a:spAutoFit/>
          </a:bodyPr>
          <a:lstStyle/>
          <a:p>
            <a:pPr defTabSz="986921" fontAlgn="base">
              <a:spcBef>
                <a:spcPct val="0"/>
              </a:spcBef>
              <a:spcAft>
                <a:spcPct val="0"/>
              </a:spcAft>
            </a:pPr>
            <a:r>
              <a:rPr lang="en-GB" sz="2265" b="1" dirty="0">
                <a:solidFill>
                  <a:srgbClr val="14022E"/>
                </a:solidFill>
                <a:latin typeface="Arial" panose="020B0604020202020204" pitchFamily="34" charset="0"/>
                <a:cs typeface="Arial" panose="020B0604020202020204" pitchFamily="34" charset="0"/>
              </a:rPr>
              <a:t>Development and testing of new On-Board Architecture Countermeasure Design</a:t>
            </a:r>
          </a:p>
        </p:txBody>
      </p:sp>
      <p:sp>
        <p:nvSpPr>
          <p:cNvPr id="17" name="TextBox 16"/>
          <p:cNvSpPr txBox="1"/>
          <p:nvPr/>
        </p:nvSpPr>
        <p:spPr>
          <a:xfrm>
            <a:off x="1577761" y="1242057"/>
            <a:ext cx="3245951" cy="905120"/>
          </a:xfrm>
          <a:prstGeom prst="rect">
            <a:avLst/>
          </a:prstGeom>
          <a:noFill/>
        </p:spPr>
        <p:txBody>
          <a:bodyPr wrap="square" rtlCol="0">
            <a:spAutoFit/>
          </a:bodyPr>
          <a:lstStyle/>
          <a:p>
            <a:pPr defTabSz="986921" fontAlgn="base">
              <a:spcBef>
                <a:spcPct val="0"/>
              </a:spcBef>
              <a:spcAft>
                <a:spcPct val="0"/>
              </a:spcAft>
            </a:pPr>
            <a:r>
              <a:rPr lang="en-GB" sz="1133" dirty="0">
                <a:solidFill>
                  <a:srgbClr val="CD2456"/>
                </a:solidFill>
                <a:latin typeface="Arial" panose="020B0604020202020204" pitchFamily="34" charset="0"/>
                <a:cs typeface="Arial" panose="020B0604020202020204" pitchFamily="34" charset="0"/>
              </a:rPr>
              <a:t>[NAME], submitted as part of Ordnance, Munitions and Explosives Engineering B(Eng)(Hons)</a:t>
            </a:r>
            <a:endParaRPr lang="en-GB" sz="1133" b="1" dirty="0">
              <a:solidFill>
                <a:srgbClr val="CD2456"/>
              </a:solidFill>
              <a:latin typeface="Arial" panose="020B0604020202020204" pitchFamily="34" charset="0"/>
              <a:cs typeface="Arial" panose="020B0604020202020204" pitchFamily="34" charset="0"/>
            </a:endParaRPr>
          </a:p>
          <a:p>
            <a:pPr defTabSz="986921" fontAlgn="base">
              <a:lnSpc>
                <a:spcPts val="906"/>
              </a:lnSpc>
              <a:spcBef>
                <a:spcPct val="0"/>
              </a:spcBef>
              <a:spcAft>
                <a:spcPct val="0"/>
              </a:spcAft>
            </a:pPr>
            <a:r>
              <a:rPr lang="en-GB" sz="906" b="1" dirty="0">
                <a:solidFill>
                  <a:srgbClr val="14022E"/>
                </a:solidFill>
                <a:latin typeface="Arial" panose="020B0604020202020204" pitchFamily="34" charset="0"/>
                <a:cs typeface="Arial" panose="020B0604020202020204" pitchFamily="34" charset="0"/>
              </a:rPr>
              <a:t>Chemistry and Energetics, Porton Down, SP4 0JQ</a:t>
            </a:r>
          </a:p>
          <a:p>
            <a:pPr marL="64722" indent="-64722" defTabSz="986921" fontAlgn="base">
              <a:spcBef>
                <a:spcPct val="0"/>
              </a:spcBef>
              <a:spcAft>
                <a:spcPct val="0"/>
              </a:spcAft>
              <a:buClr>
                <a:srgbClr val="CD2456"/>
              </a:buClr>
              <a:buSzPct val="110000"/>
              <a:buFont typeface="Wingdings" panose="05000000000000000000" pitchFamily="2" charset="2"/>
              <a:buChar char="§"/>
            </a:pPr>
            <a:endParaRPr lang="en-GB" sz="1133" dirty="0">
              <a:solidFill>
                <a:srgbClr val="000000"/>
              </a:solidFill>
              <a:latin typeface="Arial" charset="0"/>
            </a:endParaRPr>
          </a:p>
        </p:txBody>
      </p:sp>
      <p:sp>
        <p:nvSpPr>
          <p:cNvPr id="22" name="TextBox 21"/>
          <p:cNvSpPr txBox="1"/>
          <p:nvPr/>
        </p:nvSpPr>
        <p:spPr>
          <a:xfrm>
            <a:off x="5109161" y="6405171"/>
            <a:ext cx="1973678" cy="259623"/>
          </a:xfrm>
          <a:prstGeom prst="rect">
            <a:avLst/>
          </a:prstGeom>
          <a:noFill/>
        </p:spPr>
        <p:txBody>
          <a:bodyPr wrap="square" rtlCol="0">
            <a:spAutoFit/>
          </a:bodyPr>
          <a:lstStyle/>
          <a:p>
            <a:pPr algn="ctr" defTabSz="986921" fontAlgn="base">
              <a:spcBef>
                <a:spcPct val="0"/>
              </a:spcBef>
              <a:spcAft>
                <a:spcPct val="0"/>
              </a:spcAft>
              <a:buClr>
                <a:srgbClr val="CD2456"/>
              </a:buClr>
              <a:buSzPct val="110000"/>
            </a:pPr>
            <a:r>
              <a:rPr lang="en-GB" sz="1087" b="1" dirty="0">
                <a:solidFill>
                  <a:prstClr val="white"/>
                </a:solidFill>
                <a:latin typeface="Arial" charset="0"/>
              </a:rPr>
              <a:t>UK OFFICIAL</a:t>
            </a:r>
          </a:p>
        </p:txBody>
      </p:sp>
      <p:pic>
        <p:nvPicPr>
          <p:cNvPr id="4" name="Picture 3">
            <a:extLst>
              <a:ext uri="{FF2B5EF4-FFF2-40B4-BE49-F238E27FC236}">
                <a16:creationId xmlns:a16="http://schemas.microsoft.com/office/drawing/2014/main" id="{12AEC11C-7BFF-DF5E-1E5A-D8A7E0E895BB}"/>
              </a:ext>
            </a:extLst>
          </p:cNvPr>
          <p:cNvPicPr>
            <a:picLocks noChangeAspect="1"/>
          </p:cNvPicPr>
          <p:nvPr/>
        </p:nvPicPr>
        <p:blipFill>
          <a:blip r:embed="rId3"/>
          <a:stretch>
            <a:fillRect/>
          </a:stretch>
        </p:blipFill>
        <p:spPr>
          <a:xfrm>
            <a:off x="3372376" y="4304575"/>
            <a:ext cx="1738015" cy="1207366"/>
          </a:xfrm>
          <a:prstGeom prst="rect">
            <a:avLst/>
          </a:prstGeom>
        </p:spPr>
      </p:pic>
      <p:pic>
        <p:nvPicPr>
          <p:cNvPr id="6" name="Picture 5">
            <a:extLst>
              <a:ext uri="{FF2B5EF4-FFF2-40B4-BE49-F238E27FC236}">
                <a16:creationId xmlns:a16="http://schemas.microsoft.com/office/drawing/2014/main" id="{DD6781FB-16BD-F779-BDE8-9720761E79B9}"/>
              </a:ext>
            </a:extLst>
          </p:cNvPr>
          <p:cNvPicPr>
            <a:picLocks noChangeAspect="1"/>
          </p:cNvPicPr>
          <p:nvPr/>
        </p:nvPicPr>
        <p:blipFill>
          <a:blip r:embed="rId4"/>
          <a:stretch>
            <a:fillRect/>
          </a:stretch>
        </p:blipFill>
        <p:spPr>
          <a:xfrm>
            <a:off x="5233679" y="1783813"/>
            <a:ext cx="1639928" cy="1229946"/>
          </a:xfrm>
          <a:prstGeom prst="rect">
            <a:avLst/>
          </a:prstGeom>
        </p:spPr>
      </p:pic>
      <p:pic>
        <p:nvPicPr>
          <p:cNvPr id="23" name="Picture 22">
            <a:extLst>
              <a:ext uri="{FF2B5EF4-FFF2-40B4-BE49-F238E27FC236}">
                <a16:creationId xmlns:a16="http://schemas.microsoft.com/office/drawing/2014/main" id="{8246DA86-0E59-B700-027A-009B7F39FDBF}"/>
              </a:ext>
            </a:extLst>
          </p:cNvPr>
          <p:cNvPicPr>
            <a:picLocks noChangeAspect="1"/>
          </p:cNvPicPr>
          <p:nvPr/>
        </p:nvPicPr>
        <p:blipFill>
          <a:blip r:embed="rId5"/>
          <a:stretch>
            <a:fillRect/>
          </a:stretch>
        </p:blipFill>
        <p:spPr>
          <a:xfrm>
            <a:off x="5229386" y="3226482"/>
            <a:ext cx="1639928" cy="1229946"/>
          </a:xfrm>
          <a:prstGeom prst="rect">
            <a:avLst/>
          </a:prstGeom>
        </p:spPr>
      </p:pic>
      <p:pic>
        <p:nvPicPr>
          <p:cNvPr id="24" name="Picture 23">
            <a:extLst>
              <a:ext uri="{FF2B5EF4-FFF2-40B4-BE49-F238E27FC236}">
                <a16:creationId xmlns:a16="http://schemas.microsoft.com/office/drawing/2014/main" id="{FA6BE1FD-92F8-07BE-D6C2-CCE9A7BF6B78}"/>
              </a:ext>
            </a:extLst>
          </p:cNvPr>
          <p:cNvPicPr>
            <a:picLocks noChangeAspect="1"/>
          </p:cNvPicPr>
          <p:nvPr/>
        </p:nvPicPr>
        <p:blipFill>
          <a:blip r:embed="rId6"/>
          <a:stretch>
            <a:fillRect/>
          </a:stretch>
        </p:blipFill>
        <p:spPr>
          <a:xfrm>
            <a:off x="5233678" y="4698483"/>
            <a:ext cx="1635636" cy="1228262"/>
          </a:xfrm>
          <a:prstGeom prst="rect">
            <a:avLst/>
          </a:prstGeom>
        </p:spPr>
      </p:pic>
      <p:pic>
        <p:nvPicPr>
          <p:cNvPr id="25" name="Picture 24">
            <a:extLst>
              <a:ext uri="{FF2B5EF4-FFF2-40B4-BE49-F238E27FC236}">
                <a16:creationId xmlns:a16="http://schemas.microsoft.com/office/drawing/2014/main" id="{3FDE7FD6-52F6-CC79-561A-6B858F0BCDA3}"/>
              </a:ext>
            </a:extLst>
          </p:cNvPr>
          <p:cNvPicPr>
            <a:picLocks noChangeAspect="1"/>
          </p:cNvPicPr>
          <p:nvPr/>
        </p:nvPicPr>
        <p:blipFill>
          <a:blip r:embed="rId7"/>
          <a:stretch>
            <a:fillRect/>
          </a:stretch>
        </p:blipFill>
        <p:spPr>
          <a:xfrm>
            <a:off x="7119886" y="231967"/>
            <a:ext cx="1636642" cy="1023380"/>
          </a:xfrm>
          <a:prstGeom prst="rect">
            <a:avLst/>
          </a:prstGeom>
        </p:spPr>
      </p:pic>
      <p:pic>
        <p:nvPicPr>
          <p:cNvPr id="26" name="Picture 25">
            <a:extLst>
              <a:ext uri="{FF2B5EF4-FFF2-40B4-BE49-F238E27FC236}">
                <a16:creationId xmlns:a16="http://schemas.microsoft.com/office/drawing/2014/main" id="{FD3729D9-3FB1-D63E-C071-74A952480940}"/>
              </a:ext>
            </a:extLst>
          </p:cNvPr>
          <p:cNvPicPr>
            <a:picLocks noChangeAspect="1"/>
          </p:cNvPicPr>
          <p:nvPr/>
        </p:nvPicPr>
        <p:blipFill>
          <a:blip r:embed="rId8"/>
          <a:stretch>
            <a:fillRect/>
          </a:stretch>
        </p:blipFill>
        <p:spPr>
          <a:xfrm>
            <a:off x="8766023" y="231967"/>
            <a:ext cx="1640503" cy="1023380"/>
          </a:xfrm>
          <a:prstGeom prst="rect">
            <a:avLst/>
          </a:prstGeom>
        </p:spPr>
      </p:pic>
      <p:pic>
        <p:nvPicPr>
          <p:cNvPr id="27" name="Picture 26">
            <a:extLst>
              <a:ext uri="{FF2B5EF4-FFF2-40B4-BE49-F238E27FC236}">
                <a16:creationId xmlns:a16="http://schemas.microsoft.com/office/drawing/2014/main" id="{F8BD315A-4C28-D1C0-2044-DCCB81CA6324}"/>
              </a:ext>
            </a:extLst>
          </p:cNvPr>
          <p:cNvPicPr>
            <a:picLocks noChangeAspect="1"/>
          </p:cNvPicPr>
          <p:nvPr/>
        </p:nvPicPr>
        <p:blipFill>
          <a:blip r:embed="rId9"/>
          <a:stretch>
            <a:fillRect/>
          </a:stretch>
        </p:blipFill>
        <p:spPr>
          <a:xfrm>
            <a:off x="7119886" y="1277739"/>
            <a:ext cx="1635636" cy="1021555"/>
          </a:xfrm>
          <a:prstGeom prst="rect">
            <a:avLst/>
          </a:prstGeom>
        </p:spPr>
      </p:pic>
      <p:pic>
        <p:nvPicPr>
          <p:cNvPr id="28" name="Picture 27">
            <a:extLst>
              <a:ext uri="{FF2B5EF4-FFF2-40B4-BE49-F238E27FC236}">
                <a16:creationId xmlns:a16="http://schemas.microsoft.com/office/drawing/2014/main" id="{890D8D8C-77DD-175D-773E-F4D9392BFC71}"/>
              </a:ext>
            </a:extLst>
          </p:cNvPr>
          <p:cNvPicPr>
            <a:picLocks noChangeAspect="1"/>
          </p:cNvPicPr>
          <p:nvPr/>
        </p:nvPicPr>
        <p:blipFill>
          <a:blip r:embed="rId10"/>
          <a:stretch>
            <a:fillRect/>
          </a:stretch>
        </p:blipFill>
        <p:spPr>
          <a:xfrm>
            <a:off x="8766023" y="1277739"/>
            <a:ext cx="1638179" cy="1023380"/>
          </a:xfrm>
          <a:prstGeom prst="rect">
            <a:avLst/>
          </a:prstGeom>
        </p:spPr>
      </p:pic>
      <p:pic>
        <p:nvPicPr>
          <p:cNvPr id="29" name="Picture 28">
            <a:extLst>
              <a:ext uri="{FF2B5EF4-FFF2-40B4-BE49-F238E27FC236}">
                <a16:creationId xmlns:a16="http://schemas.microsoft.com/office/drawing/2014/main" id="{1860B333-E97C-E035-B150-5D3BE047ED04}"/>
              </a:ext>
            </a:extLst>
          </p:cNvPr>
          <p:cNvPicPr>
            <a:picLocks noChangeAspect="1"/>
          </p:cNvPicPr>
          <p:nvPr/>
        </p:nvPicPr>
        <p:blipFill>
          <a:blip r:embed="rId11"/>
          <a:stretch>
            <a:fillRect/>
          </a:stretch>
        </p:blipFill>
        <p:spPr>
          <a:xfrm>
            <a:off x="8144241" y="2720874"/>
            <a:ext cx="2259961" cy="1473159"/>
          </a:xfrm>
          <a:prstGeom prst="rect">
            <a:avLst/>
          </a:prstGeom>
        </p:spPr>
      </p:pic>
      <p:sp>
        <p:nvSpPr>
          <p:cNvPr id="31" name="TextBox 30">
            <a:extLst>
              <a:ext uri="{FF2B5EF4-FFF2-40B4-BE49-F238E27FC236}">
                <a16:creationId xmlns:a16="http://schemas.microsoft.com/office/drawing/2014/main" id="{46BCDCCF-9419-681C-90E2-34B1FA390751}"/>
              </a:ext>
            </a:extLst>
          </p:cNvPr>
          <p:cNvSpPr txBox="1"/>
          <p:nvPr/>
        </p:nvSpPr>
        <p:spPr>
          <a:xfrm>
            <a:off x="8970465" y="4279309"/>
            <a:ext cx="1260626" cy="1263423"/>
          </a:xfrm>
          <a:prstGeom prst="rect">
            <a:avLst/>
          </a:prstGeom>
          <a:solidFill>
            <a:schemeClr val="tx2">
              <a:lumMod val="10000"/>
              <a:lumOff val="90000"/>
              <a:alpha val="30000"/>
            </a:schemeClr>
          </a:solidFill>
        </p:spPr>
        <p:txBody>
          <a:bodyPr wrap="square">
            <a:spAutoFit/>
          </a:bodyPr>
          <a:lstStyle/>
          <a:p>
            <a:pPr defTabSz="986921" fontAlgn="base">
              <a:spcBef>
                <a:spcPct val="0"/>
              </a:spcBef>
              <a:spcAft>
                <a:spcPct val="0"/>
              </a:spcAft>
            </a:pPr>
            <a:r>
              <a:rPr lang="en-US" sz="634" b="1" dirty="0">
                <a:solidFill>
                  <a:srgbClr val="CE2256"/>
                </a:solidFill>
                <a:latin typeface="Arial" charset="0"/>
              </a:rPr>
              <a:t>Burn surface area analysis</a:t>
            </a:r>
          </a:p>
          <a:p>
            <a:pPr defTabSz="986921" fontAlgn="base">
              <a:spcBef>
                <a:spcPct val="0"/>
              </a:spcBef>
              <a:spcAft>
                <a:spcPct val="0"/>
              </a:spcAft>
            </a:pPr>
            <a:r>
              <a:rPr lang="en-GB" sz="634" dirty="0">
                <a:solidFill>
                  <a:srgbClr val="000000"/>
                </a:solidFill>
                <a:latin typeface="Arial" charset="0"/>
              </a:rPr>
              <a:t>An observation can be made that the 15mm pellet has a higher peak output percentage than expected. This could be due to the fact that the ‘peak’ value was taken as being the highest value point on the graphs and averaging them, meaning that the intense priming spike is included in these results. </a:t>
            </a:r>
            <a:endParaRPr lang="en-US" sz="634" dirty="0">
              <a:solidFill>
                <a:srgbClr val="000000"/>
              </a:solidFill>
              <a:latin typeface="Arial" charset="0"/>
            </a:endParaRPr>
          </a:p>
        </p:txBody>
      </p:sp>
      <p:pic>
        <p:nvPicPr>
          <p:cNvPr id="32" name="Picture 31">
            <a:extLst>
              <a:ext uri="{FF2B5EF4-FFF2-40B4-BE49-F238E27FC236}">
                <a16:creationId xmlns:a16="http://schemas.microsoft.com/office/drawing/2014/main" id="{3F386233-2DD6-9037-C1B5-FFFC8FD89523}"/>
              </a:ext>
            </a:extLst>
          </p:cNvPr>
          <p:cNvPicPr>
            <a:picLocks noChangeAspect="1"/>
          </p:cNvPicPr>
          <p:nvPr/>
        </p:nvPicPr>
        <p:blipFill>
          <a:blip r:embed="rId12"/>
          <a:stretch>
            <a:fillRect/>
          </a:stretch>
        </p:blipFill>
        <p:spPr>
          <a:xfrm>
            <a:off x="5223160" y="936263"/>
            <a:ext cx="1503906" cy="602115"/>
          </a:xfrm>
          <a:prstGeom prst="rect">
            <a:avLst/>
          </a:prstGeom>
        </p:spPr>
      </p:pic>
    </p:spTree>
    <p:extLst>
      <p:ext uri="{BB962C8B-B14F-4D97-AF65-F5344CB8AC3E}">
        <p14:creationId xmlns:p14="http://schemas.microsoft.com/office/powerpoint/2010/main" val="3395147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C2B895B-EC89-D4A1-10C9-6A78127296CF}"/>
              </a:ext>
            </a:extLst>
          </p:cNvPr>
          <p:cNvSpPr txBox="1"/>
          <p:nvPr/>
        </p:nvSpPr>
        <p:spPr>
          <a:xfrm>
            <a:off x="5274126" y="2315847"/>
            <a:ext cx="1635477" cy="1458604"/>
          </a:xfrm>
          <a:prstGeom prst="rect">
            <a:avLst/>
          </a:prstGeom>
          <a:noFill/>
        </p:spPr>
        <p:txBody>
          <a:bodyPr spcCol="180000">
            <a:spAutoFit/>
          </a:bodyPr>
          <a:lstStyle/>
          <a:p>
            <a:pPr defTabSz="986921" fontAlgn="base">
              <a:defRPr/>
            </a:pPr>
            <a:r>
              <a:rPr lang="en-GB" sz="634" b="1" dirty="0">
                <a:solidFill>
                  <a:srgbClr val="CD2456"/>
                </a:solidFill>
                <a:latin typeface="Arial" panose="020B0604020202020204" pitchFamily="34" charset="0"/>
                <a:cs typeface="Arial" panose="020B0604020202020204" pitchFamily="34" charset="0"/>
              </a:rPr>
              <a:t>Assumptions</a:t>
            </a:r>
            <a:endParaRPr lang="en-GB" sz="634" dirty="0">
              <a:solidFill>
                <a:srgbClr val="000000"/>
              </a:solidFill>
              <a:latin typeface="Arial" panose="020B0604020202020204" pitchFamily="34" charset="0"/>
              <a:cs typeface="Arial" panose="020B0604020202020204" pitchFamily="34" charset="0"/>
            </a:endParaRPr>
          </a:p>
          <a:p>
            <a:pPr marL="129445" indent="-129445" defTabSz="986921" fontAlgn="base">
              <a:buClr>
                <a:srgbClr val="CE2256"/>
              </a:buClr>
              <a:buFont typeface="Wingdings" panose="05000000000000000000" pitchFamily="2" charset="2"/>
              <a:buChar char="§"/>
              <a:defRPr/>
            </a:pPr>
            <a:r>
              <a:rPr lang="en-GB" sz="634" dirty="0">
                <a:solidFill>
                  <a:srgbClr val="000000"/>
                </a:solidFill>
                <a:latin typeface="Arial" panose="020B0604020202020204" pitchFamily="34" charset="0"/>
                <a:cs typeface="Arial" panose="020B0604020202020204" pitchFamily="34" charset="0"/>
              </a:rPr>
              <a:t>Only the initial blast wave is considered, not subsequent bubble pulses. </a:t>
            </a:r>
          </a:p>
          <a:p>
            <a:pPr marL="129445" indent="-129445" defTabSz="986921" fontAlgn="base">
              <a:buClr>
                <a:srgbClr val="CE2256"/>
              </a:buClr>
              <a:buFont typeface="Wingdings" panose="05000000000000000000" pitchFamily="2" charset="2"/>
              <a:buChar char="§"/>
              <a:defRPr/>
            </a:pPr>
            <a:r>
              <a:rPr lang="en-GB" sz="634" dirty="0">
                <a:solidFill>
                  <a:srgbClr val="000000"/>
                </a:solidFill>
                <a:latin typeface="Arial" panose="020B0604020202020204" pitchFamily="34" charset="0"/>
                <a:cs typeface="Arial" panose="020B0604020202020204" pitchFamily="34" charset="0"/>
              </a:rPr>
              <a:t>Bubble migration and collapse against target ignored, as ROV beyond 17 bubble radii [4].</a:t>
            </a:r>
          </a:p>
          <a:p>
            <a:pPr marL="129445" indent="-129445" defTabSz="986921" fontAlgn="base">
              <a:buClr>
                <a:srgbClr val="CE2256"/>
              </a:buClr>
              <a:buFont typeface="Wingdings" panose="05000000000000000000" pitchFamily="2" charset="2"/>
              <a:buChar char="§"/>
              <a:defRPr/>
            </a:pPr>
            <a:r>
              <a:rPr lang="en-GB" sz="634" dirty="0">
                <a:solidFill>
                  <a:srgbClr val="000000"/>
                </a:solidFill>
                <a:latin typeface="Arial" panose="020B0604020202020204" pitchFamily="34" charset="0"/>
                <a:cs typeface="Arial" panose="020B0604020202020204" pitchFamily="34" charset="0"/>
              </a:rPr>
              <a:t>Charge is considered as a sphere of TNT, and to detonate perfectly. Effects of confinement and non-ideal detonations not considered.</a:t>
            </a:r>
          </a:p>
          <a:p>
            <a:pPr marL="129445" indent="-129445" defTabSz="986921" fontAlgn="base">
              <a:buClr>
                <a:srgbClr val="CE2256"/>
              </a:buClr>
              <a:buFont typeface="Wingdings" panose="05000000000000000000" pitchFamily="2" charset="2"/>
              <a:buChar char="§"/>
              <a:defRPr/>
            </a:pPr>
            <a:r>
              <a:rPr lang="en-GB" sz="634" dirty="0">
                <a:solidFill>
                  <a:srgbClr val="000000"/>
                </a:solidFill>
                <a:latin typeface="Arial" panose="020B0604020202020204" pitchFamily="34" charset="0"/>
                <a:cs typeface="Arial" panose="020B0604020202020204" pitchFamily="34" charset="0"/>
              </a:rPr>
              <a:t>1D model assumes blast is in the free-field, therefore does not model surface reflections.</a:t>
            </a:r>
          </a:p>
        </p:txBody>
      </p:sp>
      <p:sp>
        <p:nvSpPr>
          <p:cNvPr id="9" name="TextBox 8">
            <a:extLst>
              <a:ext uri="{FF2B5EF4-FFF2-40B4-BE49-F238E27FC236}">
                <a16:creationId xmlns:a16="http://schemas.microsoft.com/office/drawing/2014/main" id="{5BB2F901-53E5-0324-2CD2-4369ABA7117B}"/>
              </a:ext>
            </a:extLst>
          </p:cNvPr>
          <p:cNvSpPr txBox="1"/>
          <p:nvPr/>
        </p:nvSpPr>
        <p:spPr>
          <a:xfrm>
            <a:off x="7128961" y="2771105"/>
            <a:ext cx="1640152" cy="1946559"/>
          </a:xfrm>
          <a:prstGeom prst="rect">
            <a:avLst/>
          </a:prstGeom>
          <a:solidFill>
            <a:srgbClr val="E6E7E8"/>
          </a:solidFill>
        </p:spPr>
        <p:txBody>
          <a:bodyPr spcCol="180000">
            <a:spAutoFit/>
          </a:bodyPr>
          <a:lstStyle/>
          <a:p>
            <a:pPr defTabSz="986921" fontAlgn="base">
              <a:defRPr/>
            </a:pPr>
            <a:r>
              <a:rPr lang="en-GB" sz="634" b="1" dirty="0">
                <a:solidFill>
                  <a:srgbClr val="CD2456"/>
                </a:solidFill>
                <a:latin typeface="Arial" panose="020B0604020202020204" pitchFamily="34" charset="0"/>
                <a:cs typeface="Arial" panose="020B0604020202020204" pitchFamily="34" charset="0"/>
              </a:rPr>
              <a:t>Conclusions</a:t>
            </a:r>
          </a:p>
          <a:p>
            <a:pPr marL="129445" indent="-129445" defTabSz="986921" fontAlgn="base">
              <a:buClr>
                <a:srgbClr val="CE2256"/>
              </a:buClr>
              <a:buFont typeface="Wingdings" panose="05000000000000000000" pitchFamily="2" charset="2"/>
              <a:buChar char="§"/>
              <a:defRPr/>
            </a:pPr>
            <a:r>
              <a:rPr lang="en-GB" sz="634" dirty="0">
                <a:solidFill>
                  <a:srgbClr val="000000"/>
                </a:solidFill>
                <a:latin typeface="Arial" panose="020B0604020202020204" pitchFamily="34" charset="0"/>
                <a:cs typeface="Arial" panose="020B0604020202020204" pitchFamily="34" charset="0"/>
              </a:rPr>
              <a:t>Without validated test data, this report cannot make concrete conclusions on the accuracy of each prediction method discussed. </a:t>
            </a:r>
          </a:p>
          <a:p>
            <a:pPr marL="129445" indent="-129445" defTabSz="986921" fontAlgn="base">
              <a:buClr>
                <a:srgbClr val="CE2256"/>
              </a:buClr>
              <a:buFont typeface="Wingdings" panose="05000000000000000000" pitchFamily="2" charset="2"/>
              <a:buChar char="§"/>
              <a:defRPr/>
            </a:pPr>
            <a:r>
              <a:rPr lang="en-GB" sz="634" dirty="0">
                <a:solidFill>
                  <a:srgbClr val="000000"/>
                </a:solidFill>
                <a:latin typeface="Arial" panose="020B0604020202020204" pitchFamily="34" charset="0"/>
                <a:cs typeface="Arial" panose="020B0604020202020204" pitchFamily="34" charset="0"/>
              </a:rPr>
              <a:t>Prediction methods better considered as initial guidance tools for explosive trials, with safety factors to be applied with any recommendations.</a:t>
            </a:r>
          </a:p>
          <a:p>
            <a:pPr marL="129445" indent="-129445" defTabSz="986921" fontAlgn="base">
              <a:buClr>
                <a:srgbClr val="CE2256"/>
              </a:buClr>
              <a:buFont typeface="Wingdings" panose="05000000000000000000" pitchFamily="2" charset="2"/>
              <a:buChar char="§"/>
              <a:defRPr/>
            </a:pPr>
            <a:r>
              <a:rPr lang="en-GB" sz="634" dirty="0">
                <a:solidFill>
                  <a:srgbClr val="000000"/>
                </a:solidFill>
                <a:latin typeface="Arial" panose="020B0604020202020204" pitchFamily="34" charset="0"/>
                <a:cs typeface="Arial" panose="020B0604020202020204" pitchFamily="34" charset="0"/>
              </a:rPr>
              <a:t>As the only validated method, this report recommends that the 1D simulations be the basis for future prediction work.</a:t>
            </a:r>
          </a:p>
          <a:p>
            <a:pPr marL="103556" indent="-103556" defTabSz="986921" fontAlgn="base">
              <a:buClr>
                <a:srgbClr val="CD2456"/>
              </a:buClr>
              <a:buFont typeface="Wingdings" panose="05000000000000000000" pitchFamily="2" charset="2"/>
              <a:buChar char="§"/>
              <a:defRPr/>
            </a:pPr>
            <a:r>
              <a:rPr lang="en-GB" sz="634" dirty="0">
                <a:solidFill>
                  <a:srgbClr val="14022E"/>
                </a:solidFill>
                <a:latin typeface="Arial" panose="020B0604020202020204" pitchFamily="34" charset="0"/>
                <a:cs typeface="Arial" panose="020B0604020202020204" pitchFamily="34" charset="0"/>
              </a:rPr>
              <a:t>Further studies could be conducted into internal pressure wave reflections within the ROV case itself. </a:t>
            </a:r>
          </a:p>
          <a:p>
            <a:pPr marL="103556" indent="-103556" defTabSz="986921" fontAlgn="base">
              <a:buClr>
                <a:srgbClr val="CD2456"/>
              </a:buClr>
              <a:buFont typeface="Wingdings" panose="05000000000000000000" pitchFamily="2" charset="2"/>
              <a:buChar char="§"/>
              <a:defRPr/>
            </a:pPr>
            <a:r>
              <a:rPr lang="en-GB" sz="634" dirty="0">
                <a:solidFill>
                  <a:srgbClr val="14022E"/>
                </a:solidFill>
                <a:latin typeface="Arial" panose="020B0604020202020204" pitchFamily="34" charset="0"/>
                <a:cs typeface="Arial" panose="020B0604020202020204" pitchFamily="34" charset="0"/>
              </a:rPr>
              <a:t>Extra work is needed to validate the 3D models, and to include bubble collapse pressures. </a:t>
            </a:r>
          </a:p>
        </p:txBody>
      </p:sp>
      <p:sp>
        <p:nvSpPr>
          <p:cNvPr id="4099" name="TextBox 9">
            <a:extLst>
              <a:ext uri="{FF2B5EF4-FFF2-40B4-BE49-F238E27FC236}">
                <a16:creationId xmlns:a16="http://schemas.microsoft.com/office/drawing/2014/main" id="{29A3874F-559C-5898-B781-0EEF1EEFDC96}"/>
              </a:ext>
            </a:extLst>
          </p:cNvPr>
          <p:cNvSpPr txBox="1">
            <a:spLocks noChangeArrowheads="1"/>
          </p:cNvSpPr>
          <p:nvPr/>
        </p:nvSpPr>
        <p:spPr bwMode="auto">
          <a:xfrm>
            <a:off x="1576323" y="1971707"/>
            <a:ext cx="3493908" cy="2172924"/>
          </a:xfrm>
          <a:prstGeom prst="rect">
            <a:avLst/>
          </a:prstGeom>
          <a:solidFill>
            <a:srgbClr val="ACAFB2">
              <a:alpha val="30196"/>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lIns="40774" tIns="81548" rIns="40774" bIns="40774">
            <a:spAutoFit/>
          </a:bodyPr>
          <a:lstStyle/>
          <a:p>
            <a:pPr defTabSz="986657" fontAlgn="base">
              <a:spcBef>
                <a:spcPct val="0"/>
              </a:spcBef>
              <a:spcAft>
                <a:spcPct val="0"/>
              </a:spcAft>
            </a:pPr>
            <a:r>
              <a:rPr lang="en-GB" altLang="en-US" sz="634" b="1">
                <a:solidFill>
                  <a:srgbClr val="CD2456"/>
                </a:solidFill>
                <a:latin typeface="Arial" panose="020B0604020202020204" pitchFamily="34" charset="0"/>
                <a:cs typeface="Arial" panose="020B0604020202020204" pitchFamily="34" charset="0"/>
              </a:rPr>
              <a:t>Summary</a:t>
            </a:r>
            <a:endParaRPr lang="en-GB" altLang="en-US" sz="634">
              <a:solidFill>
                <a:srgbClr val="000000"/>
              </a:solidFill>
              <a:latin typeface="Arial" panose="020B0604020202020204" pitchFamily="34" charset="0"/>
              <a:cs typeface="Arial" panose="020B0604020202020204" pitchFamily="34" charset="0"/>
            </a:endParaRPr>
          </a:p>
          <a:p>
            <a:pPr defTabSz="986657" fontAlgn="base">
              <a:spcBef>
                <a:spcPct val="0"/>
              </a:spcBef>
              <a:spcAft>
                <a:spcPct val="0"/>
              </a:spcAft>
            </a:pPr>
            <a:r>
              <a:rPr lang="en-GB" altLang="en-US" sz="634">
                <a:solidFill>
                  <a:srgbClr val="000000"/>
                </a:solidFill>
                <a:latin typeface="Arial" panose="020B0604020202020204" pitchFamily="34" charset="0"/>
                <a:cs typeface="Arial" panose="020B0604020202020204" pitchFamily="34" charset="0"/>
              </a:rPr>
              <a:t>An explosive ordnance disposal (EOD) remotely operated vehicle (ROV) survived an underwater detonation during a recent trial. This report conducted a literature review to find prediction methods to estimate the survived blast pressure. </a:t>
            </a:r>
          </a:p>
          <a:p>
            <a:pPr defTabSz="986657" fontAlgn="base">
              <a:spcBef>
                <a:spcPct val="0"/>
              </a:spcBef>
              <a:spcAft>
                <a:spcPct val="0"/>
              </a:spcAft>
            </a:pPr>
            <a:endParaRPr lang="en-GB" altLang="en-US" sz="634">
              <a:solidFill>
                <a:srgbClr val="000000"/>
              </a:solidFill>
              <a:latin typeface="Arial" panose="020B0604020202020204" pitchFamily="34" charset="0"/>
              <a:cs typeface="Arial" panose="020B0604020202020204" pitchFamily="34" charset="0"/>
            </a:endParaRPr>
          </a:p>
          <a:p>
            <a:pPr defTabSz="986657" fontAlgn="base">
              <a:spcBef>
                <a:spcPct val="0"/>
              </a:spcBef>
              <a:spcAft>
                <a:spcPct val="0"/>
              </a:spcAft>
            </a:pPr>
            <a:r>
              <a:rPr lang="en-GB" altLang="en-US" sz="634">
                <a:solidFill>
                  <a:srgbClr val="000000"/>
                </a:solidFill>
                <a:latin typeface="Arial" panose="020B0604020202020204" pitchFamily="34" charset="0"/>
                <a:cs typeface="Arial" panose="020B0604020202020204" pitchFamily="34" charset="0"/>
              </a:rPr>
              <a:t>These numerical predictions were compared to 1D &amp; 3D simulations run using Apollo Blastsimulator. The 3D models compared simulations for sediment (Dense water model), Rock (Rigid seabed model) and a free-field environment (All water model). </a:t>
            </a:r>
          </a:p>
          <a:p>
            <a:pPr defTabSz="986657" fontAlgn="base">
              <a:spcBef>
                <a:spcPct val="0"/>
              </a:spcBef>
              <a:spcAft>
                <a:spcPct val="0"/>
              </a:spcAft>
            </a:pPr>
            <a:endParaRPr lang="en-GB" altLang="en-US" sz="634">
              <a:solidFill>
                <a:srgbClr val="000000"/>
              </a:solidFill>
              <a:latin typeface="Arial" panose="020B0604020202020204" pitchFamily="34" charset="0"/>
              <a:cs typeface="Arial" panose="020B0604020202020204" pitchFamily="34" charset="0"/>
            </a:endParaRPr>
          </a:p>
          <a:p>
            <a:pPr defTabSz="986657" fontAlgn="base">
              <a:spcBef>
                <a:spcPct val="0"/>
              </a:spcBef>
              <a:spcAft>
                <a:spcPct val="0"/>
              </a:spcAft>
            </a:pPr>
            <a:r>
              <a:rPr lang="en-GB" altLang="en-US" sz="634">
                <a:solidFill>
                  <a:srgbClr val="000000"/>
                </a:solidFill>
                <a:latin typeface="Arial" panose="020B0604020202020204" pitchFamily="34" charset="0"/>
                <a:cs typeface="Arial" panose="020B0604020202020204" pitchFamily="34" charset="0"/>
              </a:rPr>
              <a:t>The simulations showed that the Rigid seabed and All water models followed the same pattern of pressure distribution across space, a low at 45° to the charge, before rising as the gauges approached being directly above the charge or approached the seabed boundary.   </a:t>
            </a:r>
          </a:p>
          <a:p>
            <a:pPr defTabSz="986657" fontAlgn="base">
              <a:spcBef>
                <a:spcPct val="0"/>
              </a:spcBef>
              <a:spcAft>
                <a:spcPct val="0"/>
              </a:spcAft>
            </a:pPr>
            <a:endParaRPr lang="en-GB" altLang="en-US" sz="634">
              <a:solidFill>
                <a:srgbClr val="000000"/>
              </a:solidFill>
              <a:latin typeface="Arial" panose="020B0604020202020204" pitchFamily="34" charset="0"/>
              <a:cs typeface="Arial" panose="020B0604020202020204" pitchFamily="34" charset="0"/>
            </a:endParaRPr>
          </a:p>
          <a:p>
            <a:pPr defTabSz="986657" fontAlgn="base">
              <a:spcBef>
                <a:spcPct val="0"/>
              </a:spcBef>
              <a:spcAft>
                <a:spcPct val="0"/>
              </a:spcAft>
            </a:pPr>
            <a:r>
              <a:rPr lang="en-GB" altLang="en-US" sz="634">
                <a:solidFill>
                  <a:srgbClr val="000000"/>
                </a:solidFill>
                <a:latin typeface="Arial" panose="020B0604020202020204" pitchFamily="34" charset="0"/>
                <a:cs typeface="Arial" panose="020B0604020202020204" pitchFamily="34" charset="0"/>
              </a:rPr>
              <a:t>Using the 1D model peak pressure and an average peak pressure from the Dense water 3D model as a baseline, 1D models of larger charges at increasing depths were simulated to predict the distance at which the ROV would experience the same pressure. These results were compared to predictions from the four initial equations.</a:t>
            </a:r>
          </a:p>
          <a:p>
            <a:pPr defTabSz="986657" fontAlgn="base">
              <a:spcBef>
                <a:spcPct val="0"/>
              </a:spcBef>
              <a:spcAft>
                <a:spcPct val="0"/>
              </a:spcAft>
            </a:pPr>
            <a:endParaRPr lang="en-GB" altLang="en-US" sz="634">
              <a:solidFill>
                <a:srgbClr val="000000"/>
              </a:solidFill>
              <a:latin typeface="Arial" panose="020B0604020202020204" pitchFamily="34" charset="0"/>
              <a:cs typeface="Arial" panose="020B0604020202020204" pitchFamily="34" charset="0"/>
            </a:endParaRPr>
          </a:p>
          <a:p>
            <a:pPr defTabSz="986657" fontAlgn="base">
              <a:spcBef>
                <a:spcPct val="0"/>
              </a:spcBef>
              <a:spcAft>
                <a:spcPct val="0"/>
              </a:spcAft>
            </a:pPr>
            <a:r>
              <a:rPr lang="en-GB" altLang="en-US" sz="634">
                <a:solidFill>
                  <a:srgbClr val="000000"/>
                </a:solidFill>
                <a:latin typeface="Arial" panose="020B0604020202020204" pitchFamily="34" charset="0"/>
                <a:cs typeface="Arial" panose="020B0604020202020204" pitchFamily="34" charset="0"/>
              </a:rPr>
              <a:t>These predictions can be used as guidance for future explosive work aimed at validating this work, and this report encourages further exploration into ROV survivability, particularly as this report is based on a single data point of a survived blast. </a:t>
            </a:r>
          </a:p>
        </p:txBody>
      </p:sp>
      <p:sp>
        <p:nvSpPr>
          <p:cNvPr id="11" name="TextBox 10">
            <a:extLst>
              <a:ext uri="{FF2B5EF4-FFF2-40B4-BE49-F238E27FC236}">
                <a16:creationId xmlns:a16="http://schemas.microsoft.com/office/drawing/2014/main" id="{F8D8F3A6-F349-E71A-F065-287321089410}"/>
              </a:ext>
            </a:extLst>
          </p:cNvPr>
          <p:cNvSpPr txBox="1"/>
          <p:nvPr/>
        </p:nvSpPr>
        <p:spPr>
          <a:xfrm>
            <a:off x="1567692" y="4320997"/>
            <a:ext cx="1644467" cy="1587379"/>
          </a:xfrm>
          <a:prstGeom prst="rect">
            <a:avLst/>
          </a:prstGeom>
          <a:solidFill>
            <a:srgbClr val="E6E7E8"/>
          </a:solidFill>
        </p:spPr>
        <p:txBody>
          <a:bodyPr lIns="40774" tIns="81548" rIns="40774" bIns="40774" spcCol="180000">
            <a:spAutoFit/>
          </a:bodyPr>
          <a:lstStyle/>
          <a:p>
            <a:pPr defTabSz="986921" fontAlgn="base">
              <a:defRPr/>
            </a:pPr>
            <a:r>
              <a:rPr lang="en-GB" sz="634" b="1" dirty="0">
                <a:solidFill>
                  <a:srgbClr val="CD2456"/>
                </a:solidFill>
                <a:latin typeface="Arial" panose="020B0604020202020204" pitchFamily="34" charset="0"/>
                <a:cs typeface="Arial" panose="020B0604020202020204" pitchFamily="34" charset="0"/>
              </a:rPr>
              <a:t>Apollo Blastsimulator</a:t>
            </a:r>
            <a:endParaRPr lang="en-GB" sz="634" b="1" dirty="0">
              <a:solidFill>
                <a:srgbClr val="000000"/>
              </a:solidFill>
              <a:latin typeface="Arial" panose="020B0604020202020204" pitchFamily="34" charset="0"/>
              <a:cs typeface="Arial" panose="020B0604020202020204" pitchFamily="34" charset="0"/>
            </a:endParaRPr>
          </a:p>
          <a:p>
            <a:pPr marL="103556" indent="-103556" defTabSz="986921" fontAlgn="base">
              <a:buClr>
                <a:srgbClr val="CD2456"/>
              </a:buClr>
              <a:buFont typeface="Wingdings" panose="05000000000000000000" pitchFamily="2" charset="2"/>
              <a:buChar char="§"/>
              <a:defRPr/>
            </a:pPr>
            <a:r>
              <a:rPr lang="en-GB" sz="634" dirty="0">
                <a:solidFill>
                  <a:srgbClr val="000000"/>
                </a:solidFill>
                <a:latin typeface="Arial" panose="020B0604020202020204" pitchFamily="34" charset="0"/>
                <a:cs typeface="Arial" panose="020B0604020202020204" pitchFamily="34" charset="0"/>
              </a:rPr>
              <a:t>Simulations were constructed and run using Apollo Blastsimulator, a CFD tool for blast wave modelling [1]. </a:t>
            </a:r>
          </a:p>
          <a:p>
            <a:pPr marL="103556" indent="-103556" defTabSz="986921" fontAlgn="base">
              <a:buClr>
                <a:srgbClr val="CD2456"/>
              </a:buClr>
              <a:buFont typeface="Wingdings" panose="05000000000000000000" pitchFamily="2" charset="2"/>
              <a:buChar char="§"/>
              <a:defRPr/>
            </a:pPr>
            <a:endParaRPr lang="en-GB" sz="634" dirty="0">
              <a:solidFill>
                <a:srgbClr val="000000"/>
              </a:solidFill>
              <a:latin typeface="Arial" panose="020B0604020202020204" pitchFamily="34" charset="0"/>
              <a:cs typeface="Arial" panose="020B0604020202020204" pitchFamily="34" charset="0"/>
            </a:endParaRPr>
          </a:p>
          <a:p>
            <a:pPr marL="103556" indent="-103556" defTabSz="986921" fontAlgn="base">
              <a:buClr>
                <a:srgbClr val="CD2456"/>
              </a:buClr>
              <a:buFont typeface="Wingdings" panose="05000000000000000000" pitchFamily="2" charset="2"/>
              <a:buChar char="§"/>
              <a:defRPr/>
            </a:pPr>
            <a:r>
              <a:rPr lang="en-GB" sz="634" dirty="0">
                <a:solidFill>
                  <a:srgbClr val="000000"/>
                </a:solidFill>
                <a:latin typeface="Arial" panose="020B0604020202020204" pitchFamily="34" charset="0"/>
                <a:cs typeface="Arial" panose="020B0604020202020204" pitchFamily="34" charset="0"/>
              </a:rPr>
              <a:t>Apollo uses a compressible, inviscid Eulerian description to model the blast wave, with JWL [2] and Tait [3] equations of state for the TNT &amp; water respectively.  </a:t>
            </a:r>
          </a:p>
          <a:p>
            <a:pPr marL="103556" indent="-103556" defTabSz="986921" fontAlgn="base">
              <a:buClr>
                <a:srgbClr val="CD2456"/>
              </a:buClr>
              <a:buFont typeface="Wingdings" panose="05000000000000000000" pitchFamily="2" charset="2"/>
              <a:buChar char="§"/>
              <a:defRPr/>
            </a:pPr>
            <a:endParaRPr lang="en-GB" sz="634" dirty="0">
              <a:solidFill>
                <a:srgbClr val="000000"/>
              </a:solidFill>
              <a:latin typeface="Arial" panose="020B0604020202020204" pitchFamily="34" charset="0"/>
              <a:cs typeface="Arial" panose="020B0604020202020204" pitchFamily="34" charset="0"/>
            </a:endParaRPr>
          </a:p>
          <a:p>
            <a:pPr marL="103556" indent="-103556" defTabSz="986921" fontAlgn="base">
              <a:buClr>
                <a:srgbClr val="CD2456"/>
              </a:buClr>
              <a:buFont typeface="Wingdings" panose="05000000000000000000" pitchFamily="2" charset="2"/>
              <a:buChar char="§"/>
              <a:defRPr/>
            </a:pPr>
            <a:r>
              <a:rPr lang="en-GB" sz="634" dirty="0">
                <a:solidFill>
                  <a:srgbClr val="000000"/>
                </a:solidFill>
                <a:latin typeface="Arial" panose="020B0604020202020204" pitchFamily="34" charset="0"/>
                <a:cs typeface="Arial" panose="020B0604020202020204" pitchFamily="34" charset="0"/>
              </a:rPr>
              <a:t>Models used a uniform Eulerian mesh, with a 10mm mesh size used for the 1D simulation, and 6.5mm for the 3D simulations</a:t>
            </a:r>
          </a:p>
        </p:txBody>
      </p:sp>
      <p:pic>
        <p:nvPicPr>
          <p:cNvPr id="4101" name="Picture 11">
            <a:extLst>
              <a:ext uri="{FF2B5EF4-FFF2-40B4-BE49-F238E27FC236}">
                <a16:creationId xmlns:a16="http://schemas.microsoft.com/office/drawing/2014/main" id="{39359DC1-CA01-D40F-6358-6D2D6158846A}"/>
              </a:ext>
            </a:extLst>
          </p:cNvPr>
          <p:cNvPicPr>
            <a:picLocks noChangeAspect="1"/>
          </p:cNvPicPr>
          <p:nvPr/>
        </p:nvPicPr>
        <p:blipFill>
          <a:blip r:embed="rId3">
            <a:extLst>
              <a:ext uri="{28A0092B-C50C-407E-A947-70E740481C1C}">
                <a14:useLocalDpi xmlns:a14="http://schemas.microsoft.com/office/drawing/2010/main" val="0"/>
              </a:ext>
            </a:extLst>
          </a:blip>
          <a:srcRect l="769" r="26715"/>
          <a:stretch>
            <a:fillRect/>
          </a:stretch>
        </p:blipFill>
        <p:spPr bwMode="auto">
          <a:xfrm>
            <a:off x="7119971" y="231945"/>
            <a:ext cx="3494268" cy="219969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2" name="TextBox 20">
            <a:extLst>
              <a:ext uri="{FF2B5EF4-FFF2-40B4-BE49-F238E27FC236}">
                <a16:creationId xmlns:a16="http://schemas.microsoft.com/office/drawing/2014/main" id="{2D8FEA3D-142C-66B1-50D6-E0F1EB493160}"/>
              </a:ext>
            </a:extLst>
          </p:cNvPr>
          <p:cNvSpPr txBox="1">
            <a:spLocks noChangeArrowheads="1"/>
          </p:cNvSpPr>
          <p:nvPr/>
        </p:nvSpPr>
        <p:spPr bwMode="auto">
          <a:xfrm>
            <a:off x="8909718" y="4598251"/>
            <a:ext cx="1722861" cy="9984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defTabSz="986657" fontAlgn="base">
              <a:spcBef>
                <a:spcPct val="0"/>
              </a:spcBef>
              <a:spcAft>
                <a:spcPct val="0"/>
              </a:spcAft>
            </a:pPr>
            <a:r>
              <a:rPr lang="en-GB" altLang="en-US" sz="453" b="1">
                <a:solidFill>
                  <a:srgbClr val="CD2456"/>
                </a:solidFill>
                <a:latin typeface="Arial" panose="020B0604020202020204" pitchFamily="34" charset="0"/>
                <a:cs typeface="Arial" panose="020B0604020202020204" pitchFamily="34" charset="0"/>
              </a:rPr>
              <a:t>References</a:t>
            </a:r>
          </a:p>
          <a:p>
            <a:pPr defTabSz="986657" fontAlgn="base">
              <a:spcBef>
                <a:spcPct val="0"/>
              </a:spcBef>
              <a:spcAft>
                <a:spcPct val="0"/>
              </a:spcAft>
            </a:pPr>
            <a:r>
              <a:rPr lang="en-GB" altLang="en-US" sz="453">
                <a:solidFill>
                  <a:srgbClr val="000000"/>
                </a:solidFill>
                <a:latin typeface="Arial" panose="020B0604020202020204" pitchFamily="34" charset="0"/>
                <a:cs typeface="Arial" panose="020B0604020202020204" pitchFamily="34" charset="0"/>
              </a:rPr>
              <a:t>[1] Fraunhofer EMI, APOLLO Blastsimulator manual, Version: 2018.2, Fraunhofer Institute for High-Speed Dynamics, 2018</a:t>
            </a:r>
            <a:endParaRPr lang="en-GB" altLang="en-US" sz="453" b="1">
              <a:solidFill>
                <a:srgbClr val="CD2456"/>
              </a:solidFill>
              <a:latin typeface="Arial" panose="020B0604020202020204" pitchFamily="34" charset="0"/>
              <a:cs typeface="Arial" panose="020B0604020202020204" pitchFamily="34" charset="0"/>
            </a:endParaRPr>
          </a:p>
          <a:p>
            <a:pPr defTabSz="986657" fontAlgn="base">
              <a:spcBef>
                <a:spcPct val="0"/>
              </a:spcBef>
              <a:spcAft>
                <a:spcPct val="0"/>
              </a:spcAft>
            </a:pPr>
            <a:r>
              <a:rPr lang="en-GB" altLang="en-US" sz="453">
                <a:solidFill>
                  <a:srgbClr val="000000"/>
                </a:solidFill>
                <a:latin typeface="Arial" panose="020B0604020202020204" pitchFamily="34" charset="0"/>
                <a:cs typeface="Arial" panose="020B0604020202020204" pitchFamily="34" charset="0"/>
              </a:rPr>
              <a:t>[2] R. Menikoff, “JWL Equation of State,” Los Alamos National Laboratory, 2017.</a:t>
            </a:r>
          </a:p>
          <a:p>
            <a:pPr defTabSz="986657" fontAlgn="base">
              <a:spcBef>
                <a:spcPct val="0"/>
              </a:spcBef>
              <a:spcAft>
                <a:spcPct val="0"/>
              </a:spcAft>
            </a:pPr>
            <a:r>
              <a:rPr lang="en-GB" altLang="en-US" sz="453">
                <a:solidFill>
                  <a:srgbClr val="000000"/>
                </a:solidFill>
                <a:latin typeface="Arial" panose="020B0604020202020204" pitchFamily="34" charset="0"/>
                <a:cs typeface="Arial" panose="020B0604020202020204" pitchFamily="34" charset="0"/>
              </a:rPr>
              <a:t>[3] V. Verveyko et al., “Perspectives of Applicability and Validity of Tait Equations for Liquids,” </a:t>
            </a:r>
            <a:r>
              <a:rPr lang="en-GB" altLang="en-US" sz="453" i="1">
                <a:solidFill>
                  <a:srgbClr val="000000"/>
                </a:solidFill>
                <a:latin typeface="Arial" panose="020B0604020202020204" pitchFamily="34" charset="0"/>
                <a:cs typeface="Arial" panose="020B0604020202020204" pitchFamily="34" charset="0"/>
              </a:rPr>
              <a:t>International Journal of Thermophysics,</a:t>
            </a:r>
            <a:r>
              <a:rPr lang="en-GB" altLang="en-US" sz="453">
                <a:solidFill>
                  <a:srgbClr val="000000"/>
                </a:solidFill>
                <a:latin typeface="Arial" panose="020B0604020202020204" pitchFamily="34" charset="0"/>
                <a:cs typeface="Arial" panose="020B0604020202020204" pitchFamily="34" charset="0"/>
              </a:rPr>
              <a:t> vol. 35, pp. 2158-2165, 2014.</a:t>
            </a:r>
          </a:p>
          <a:p>
            <a:pPr defTabSz="986657" fontAlgn="base">
              <a:spcBef>
                <a:spcPct val="0"/>
              </a:spcBef>
              <a:spcAft>
                <a:spcPct val="0"/>
              </a:spcAft>
            </a:pPr>
            <a:r>
              <a:rPr lang="en-GB" altLang="en-US" sz="453">
                <a:solidFill>
                  <a:srgbClr val="000000"/>
                </a:solidFill>
                <a:latin typeface="Arial" panose="020B0604020202020204" pitchFamily="34" charset="0"/>
                <a:cs typeface="Arial" panose="020B0604020202020204" pitchFamily="34" charset="0"/>
              </a:rPr>
              <a:t>[4] R. H. Cole, Underwater Explosions, Dover Publications, 1948</a:t>
            </a:r>
          </a:p>
          <a:p>
            <a:pPr defTabSz="986657" fontAlgn="base">
              <a:spcBef>
                <a:spcPct val="0"/>
              </a:spcBef>
              <a:spcAft>
                <a:spcPct val="0"/>
              </a:spcAft>
            </a:pPr>
            <a:r>
              <a:rPr lang="en-GB" altLang="en-US" sz="453">
                <a:solidFill>
                  <a:srgbClr val="000000"/>
                </a:solidFill>
                <a:latin typeface="Arial" panose="020B0604020202020204" pitchFamily="34" charset="0"/>
                <a:cs typeface="Arial" panose="020B0604020202020204" pitchFamily="34" charset="0"/>
              </a:rPr>
              <a:t>[5] H. Matos et al., “A review of underwater shock and fluid-structure interactions,” </a:t>
            </a:r>
            <a:r>
              <a:rPr lang="en-GB" altLang="en-US" sz="453" i="1">
                <a:solidFill>
                  <a:srgbClr val="000000"/>
                </a:solidFill>
                <a:latin typeface="Arial" panose="020B0604020202020204" pitchFamily="34" charset="0"/>
                <a:cs typeface="Arial" panose="020B0604020202020204" pitchFamily="34" charset="0"/>
              </a:rPr>
              <a:t>Flow</a:t>
            </a:r>
            <a:r>
              <a:rPr lang="en-GB" altLang="en-US" sz="453">
                <a:solidFill>
                  <a:srgbClr val="000000"/>
                </a:solidFill>
                <a:latin typeface="Arial" panose="020B0604020202020204" pitchFamily="34" charset="0"/>
                <a:cs typeface="Arial" panose="020B0604020202020204" pitchFamily="34" charset="0"/>
              </a:rPr>
              <a:t>, vol. 4, no. 10, 2024 </a:t>
            </a:r>
          </a:p>
        </p:txBody>
      </p:sp>
      <p:sp>
        <p:nvSpPr>
          <p:cNvPr id="4103" name="TextBox 2">
            <a:extLst>
              <a:ext uri="{FF2B5EF4-FFF2-40B4-BE49-F238E27FC236}">
                <a16:creationId xmlns:a16="http://schemas.microsoft.com/office/drawing/2014/main" id="{3CA6A7F7-0D79-29D4-2D06-FAEDE4B9EE2D}"/>
              </a:ext>
            </a:extLst>
          </p:cNvPr>
          <p:cNvSpPr txBox="1">
            <a:spLocks noChangeArrowheads="1"/>
          </p:cNvSpPr>
          <p:nvPr/>
        </p:nvSpPr>
        <p:spPr bwMode="auto">
          <a:xfrm>
            <a:off x="7119971" y="2417974"/>
            <a:ext cx="3494268" cy="179935"/>
          </a:xfrm>
          <a:prstGeom prst="rect">
            <a:avLst/>
          </a:prstGeom>
          <a:solidFill>
            <a:schemeClr val="tx2"/>
          </a:solidFill>
          <a:ln w="9525">
            <a:solidFill>
              <a:srgbClr val="14022E"/>
            </a:solidFill>
            <a:miter lim="800000"/>
            <a:headEnd/>
            <a:tailEnd/>
          </a:ln>
        </p:spPr>
        <p:txBody>
          <a:bodyPr lIns="40774" tIns="40774" rIns="40774" bIns="40774">
            <a:spAutoFit/>
          </a:bodyPr>
          <a:lstStyle/>
          <a:p>
            <a:pPr defTabSz="986657" fontAlgn="base">
              <a:spcBef>
                <a:spcPct val="0"/>
              </a:spcBef>
              <a:spcAft>
                <a:spcPct val="0"/>
              </a:spcAft>
              <a:buClr>
                <a:srgbClr val="CD2456"/>
              </a:buClr>
              <a:buSzPct val="110000"/>
            </a:pPr>
            <a:r>
              <a:rPr lang="en-GB" altLang="en-US" sz="634">
                <a:solidFill>
                  <a:prstClr val="white"/>
                </a:solidFill>
                <a:latin typeface="Arial" panose="020B0604020202020204" pitchFamily="34" charset="0"/>
              </a:rPr>
              <a:t>Visualisation of the Dense water model as the blast wave passes X = 5m (left), and 11m (right)</a:t>
            </a:r>
          </a:p>
        </p:txBody>
      </p:sp>
      <p:sp>
        <p:nvSpPr>
          <p:cNvPr id="4104" name="TextBox 15">
            <a:extLst>
              <a:ext uri="{FF2B5EF4-FFF2-40B4-BE49-F238E27FC236}">
                <a16:creationId xmlns:a16="http://schemas.microsoft.com/office/drawing/2014/main" id="{94935EC5-57E6-E975-4EC7-05BC0932D249}"/>
              </a:ext>
            </a:extLst>
          </p:cNvPr>
          <p:cNvSpPr txBox="1">
            <a:spLocks noChangeArrowheads="1"/>
          </p:cNvSpPr>
          <p:nvPr/>
        </p:nvSpPr>
        <p:spPr bwMode="auto">
          <a:xfrm>
            <a:off x="1577761" y="231945"/>
            <a:ext cx="3489233" cy="6971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p>
            <a:pPr defTabSz="986657" fontAlgn="base">
              <a:spcBef>
                <a:spcPct val="0"/>
              </a:spcBef>
              <a:spcAft>
                <a:spcPct val="0"/>
              </a:spcAft>
            </a:pPr>
            <a:r>
              <a:rPr lang="en-GB" altLang="en-US" sz="2265" b="1" dirty="0">
                <a:solidFill>
                  <a:srgbClr val="14022E"/>
                </a:solidFill>
                <a:latin typeface="Arial" panose="020B0604020202020204" pitchFamily="34" charset="0"/>
                <a:cs typeface="Arial" panose="020B0604020202020204" pitchFamily="34" charset="0"/>
              </a:rPr>
              <a:t>Underwater Platform Survivability Assessment</a:t>
            </a:r>
          </a:p>
        </p:txBody>
      </p:sp>
      <p:sp>
        <p:nvSpPr>
          <p:cNvPr id="4105" name="TextBox 16">
            <a:extLst>
              <a:ext uri="{FF2B5EF4-FFF2-40B4-BE49-F238E27FC236}">
                <a16:creationId xmlns:a16="http://schemas.microsoft.com/office/drawing/2014/main" id="{2DE2B3A1-B5F0-0ADB-A1D5-83B15D5A3964}"/>
              </a:ext>
            </a:extLst>
          </p:cNvPr>
          <p:cNvSpPr txBox="1">
            <a:spLocks noChangeArrowheads="1"/>
          </p:cNvSpPr>
          <p:nvPr/>
        </p:nvSpPr>
        <p:spPr bwMode="auto">
          <a:xfrm>
            <a:off x="1567332" y="1103983"/>
            <a:ext cx="3246142" cy="846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defTabSz="986657" fontAlgn="base">
              <a:spcBef>
                <a:spcPct val="0"/>
              </a:spcBef>
              <a:spcAft>
                <a:spcPct val="0"/>
              </a:spcAft>
            </a:pPr>
            <a:r>
              <a:rPr lang="en-GB" altLang="en-US" sz="1133" b="1" dirty="0">
                <a:solidFill>
                  <a:srgbClr val="CD2456"/>
                </a:solidFill>
                <a:latin typeface="Arial" panose="020B0604020202020204" pitchFamily="34" charset="0"/>
                <a:cs typeface="Arial" panose="020B0604020202020204" pitchFamily="34" charset="0"/>
              </a:rPr>
              <a:t>[NAME], </a:t>
            </a:r>
            <a:r>
              <a:rPr lang="en-GB" altLang="en-US" sz="1133" dirty="0">
                <a:solidFill>
                  <a:srgbClr val="CD2456"/>
                </a:solidFill>
                <a:latin typeface="Arial" panose="020B0604020202020204" pitchFamily="34" charset="0"/>
                <a:cs typeface="Arial" panose="020B0604020202020204" pitchFamily="34" charset="0"/>
              </a:rPr>
              <a:t>submitted as part of Ordnance, Munitions and Explosives Engineering B(Eng)(Hons)</a:t>
            </a:r>
            <a:endParaRPr lang="en-GB" altLang="en-US" sz="1133" b="1" dirty="0">
              <a:solidFill>
                <a:srgbClr val="CD2456"/>
              </a:solidFill>
              <a:latin typeface="Arial" panose="020B0604020202020204" pitchFamily="34" charset="0"/>
              <a:cs typeface="Arial" panose="020B0604020202020204" pitchFamily="34" charset="0"/>
            </a:endParaRPr>
          </a:p>
          <a:p>
            <a:pPr defTabSz="986657" fontAlgn="base">
              <a:lnSpc>
                <a:spcPts val="906"/>
              </a:lnSpc>
              <a:spcBef>
                <a:spcPct val="0"/>
              </a:spcBef>
              <a:spcAft>
                <a:spcPct val="0"/>
              </a:spcAft>
            </a:pPr>
            <a:endParaRPr lang="en-GB" altLang="en-US" sz="1133" b="1" dirty="0">
              <a:solidFill>
                <a:srgbClr val="CD2456"/>
              </a:solidFill>
              <a:latin typeface="Arial" panose="020B0604020202020204" pitchFamily="34" charset="0"/>
              <a:cs typeface="Arial" panose="020B0604020202020204" pitchFamily="34" charset="0"/>
            </a:endParaRPr>
          </a:p>
          <a:p>
            <a:pPr defTabSz="986657" fontAlgn="base">
              <a:lnSpc>
                <a:spcPts val="906"/>
              </a:lnSpc>
              <a:spcBef>
                <a:spcPct val="0"/>
              </a:spcBef>
              <a:spcAft>
                <a:spcPct val="0"/>
              </a:spcAft>
            </a:pPr>
            <a:r>
              <a:rPr lang="en-GB" altLang="en-US" sz="906" b="1" dirty="0">
                <a:solidFill>
                  <a:srgbClr val="14022E"/>
                </a:solidFill>
                <a:latin typeface="Arial" panose="020B0604020202020204" pitchFamily="34" charset="0"/>
                <a:cs typeface="Arial" panose="020B0604020202020204" pitchFamily="34" charset="0"/>
              </a:rPr>
              <a:t>Chemistry &amp; Energetics, PTN, Salisbury, SP40JQ</a:t>
            </a:r>
          </a:p>
        </p:txBody>
      </p:sp>
      <p:sp>
        <p:nvSpPr>
          <p:cNvPr id="4106" name="Rectangle 17">
            <a:extLst>
              <a:ext uri="{FF2B5EF4-FFF2-40B4-BE49-F238E27FC236}">
                <a16:creationId xmlns:a16="http://schemas.microsoft.com/office/drawing/2014/main" id="{D0F560F4-615E-82E3-075B-EDA32B6EB53E}"/>
              </a:ext>
            </a:extLst>
          </p:cNvPr>
          <p:cNvSpPr>
            <a:spLocks noChangeArrowheads="1"/>
          </p:cNvSpPr>
          <p:nvPr/>
        </p:nvSpPr>
        <p:spPr bwMode="auto">
          <a:xfrm>
            <a:off x="8874118" y="6384402"/>
            <a:ext cx="1723220" cy="385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defTabSz="986657" fontAlgn="base">
              <a:spcBef>
                <a:spcPct val="0"/>
              </a:spcBef>
              <a:spcAft>
                <a:spcPct val="0"/>
              </a:spcAft>
            </a:pPr>
            <a:r>
              <a:rPr lang="en-GB" altLang="en-US" sz="249">
                <a:solidFill>
                  <a:prstClr val="white"/>
                </a:solidFill>
                <a:latin typeface="Arial" panose="020B0604020202020204" pitchFamily="34" charset="0"/>
              </a:rPr>
              <a:t>© Crown copyright (2025), Dstl </a:t>
            </a:r>
          </a:p>
          <a:p>
            <a:pPr defTabSz="986657" fontAlgn="base">
              <a:spcBef>
                <a:spcPct val="0"/>
              </a:spcBef>
              <a:spcAft>
                <a:spcPct val="0"/>
              </a:spcAft>
            </a:pPr>
            <a:endParaRPr lang="en-GB" altLang="en-US" sz="159">
              <a:solidFill>
                <a:prstClr val="white"/>
              </a:solidFill>
              <a:latin typeface="Arial" panose="020B0604020202020204" pitchFamily="34" charset="0"/>
            </a:endParaRPr>
          </a:p>
          <a:p>
            <a:pPr defTabSz="986657" fontAlgn="base">
              <a:spcBef>
                <a:spcPct val="0"/>
              </a:spcBef>
              <a:spcAft>
                <a:spcPct val="0"/>
              </a:spcAft>
            </a:pPr>
            <a:r>
              <a:rPr lang="en-GB" altLang="en-US" sz="249">
                <a:solidFill>
                  <a:prstClr val="white"/>
                </a:solidFill>
                <a:latin typeface="Arial" panose="020B0604020202020204" pitchFamily="34" charset="0"/>
              </a:rPr>
              <a:t>This information is licensed under the Open Government Licence v3.0. To view this licence, visit </a:t>
            </a:r>
            <a:r>
              <a:rPr lang="en-GB" altLang="en-US" sz="249">
                <a:solidFill>
                  <a:prstClr val="white"/>
                </a:solidFill>
                <a:latin typeface="Arial" panose="020B0604020202020204" pitchFamily="34" charset="0"/>
                <a:hlinkClick r:id="rId4"/>
              </a:rPr>
              <a:t>https://www.nationalarchives.gov.uk/doc/open-government-licence/</a:t>
            </a:r>
            <a:endParaRPr lang="en-GB" altLang="en-US" sz="249">
              <a:solidFill>
                <a:prstClr val="white"/>
              </a:solidFill>
              <a:latin typeface="Arial" panose="020B0604020202020204" pitchFamily="34" charset="0"/>
            </a:endParaRPr>
          </a:p>
          <a:p>
            <a:pPr defTabSz="986657" fontAlgn="base">
              <a:spcBef>
                <a:spcPct val="0"/>
              </a:spcBef>
              <a:spcAft>
                <a:spcPct val="0"/>
              </a:spcAft>
            </a:pPr>
            <a:endParaRPr lang="en-GB" altLang="en-US" sz="249">
              <a:solidFill>
                <a:prstClr val="white"/>
              </a:solidFill>
              <a:latin typeface="Arial" panose="020B0604020202020204" pitchFamily="34" charset="0"/>
            </a:endParaRPr>
          </a:p>
          <a:p>
            <a:pPr defTabSz="986657" fontAlgn="base">
              <a:spcBef>
                <a:spcPct val="0"/>
              </a:spcBef>
              <a:spcAft>
                <a:spcPct val="0"/>
              </a:spcAft>
            </a:pPr>
            <a:r>
              <a:rPr lang="en-GB" altLang="en-US" sz="249">
                <a:solidFill>
                  <a:prstClr val="white"/>
                </a:solidFill>
                <a:latin typeface="Arial" panose="020B0604020202020204" pitchFamily="34" charset="0"/>
              </a:rPr>
              <a:t>Where we have identified any third party copyright information you will need to obtain permission from the copyright holders concerned.</a:t>
            </a:r>
          </a:p>
          <a:p>
            <a:pPr defTabSz="986657" fontAlgn="base">
              <a:spcBef>
                <a:spcPct val="0"/>
              </a:spcBef>
              <a:spcAft>
                <a:spcPct val="0"/>
              </a:spcAft>
            </a:pPr>
            <a:r>
              <a:rPr lang="en-GB" altLang="en-US" sz="249">
                <a:solidFill>
                  <a:prstClr val="white"/>
                </a:solidFill>
                <a:latin typeface="Arial" panose="020B0604020202020204" pitchFamily="34" charset="0"/>
              </a:rPr>
              <a:t>Any enquiries regarding this publication should be sent to: centralenquiries@dstl.gov.uk.</a:t>
            </a:r>
          </a:p>
        </p:txBody>
      </p:sp>
      <p:pic>
        <p:nvPicPr>
          <p:cNvPr id="4107" name="Picture 18">
            <a:extLst>
              <a:ext uri="{FF2B5EF4-FFF2-40B4-BE49-F238E27FC236}">
                <a16:creationId xmlns:a16="http://schemas.microsoft.com/office/drawing/2014/main" id="{21959C86-651F-F413-8E48-DDC54A3FE6C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85266" y="6249911"/>
            <a:ext cx="309978" cy="127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8" name="TextBox 21">
            <a:extLst>
              <a:ext uri="{FF2B5EF4-FFF2-40B4-BE49-F238E27FC236}">
                <a16:creationId xmlns:a16="http://schemas.microsoft.com/office/drawing/2014/main" id="{4390B974-B637-E95F-949F-CE9B010D15C3}"/>
              </a:ext>
            </a:extLst>
          </p:cNvPr>
          <p:cNvSpPr txBox="1">
            <a:spLocks noChangeArrowheads="1"/>
          </p:cNvSpPr>
          <p:nvPr/>
        </p:nvSpPr>
        <p:spPr bwMode="auto">
          <a:xfrm>
            <a:off x="5109068" y="6405259"/>
            <a:ext cx="1973864" cy="259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defTabSz="986657" fontAlgn="base">
              <a:spcBef>
                <a:spcPct val="0"/>
              </a:spcBef>
              <a:spcAft>
                <a:spcPct val="0"/>
              </a:spcAft>
              <a:buClr>
                <a:srgbClr val="CD2456"/>
              </a:buClr>
              <a:buSzPct val="110000"/>
            </a:pPr>
            <a:r>
              <a:rPr lang="en-GB" altLang="en-US" sz="1087" b="1">
                <a:solidFill>
                  <a:prstClr val="white"/>
                </a:solidFill>
                <a:latin typeface="Arial" panose="020B0604020202020204" pitchFamily="34" charset="0"/>
              </a:rPr>
              <a:t>OFFICIAL</a:t>
            </a:r>
          </a:p>
        </p:txBody>
      </p:sp>
      <p:pic>
        <p:nvPicPr>
          <p:cNvPr id="4109" name="Picture 3">
            <a:extLst>
              <a:ext uri="{FF2B5EF4-FFF2-40B4-BE49-F238E27FC236}">
                <a16:creationId xmlns:a16="http://schemas.microsoft.com/office/drawing/2014/main" id="{8D706B81-DF58-B126-9F0A-529A1A753AC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922664" y="5392616"/>
            <a:ext cx="1503862" cy="6019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6" name="Table 5">
            <a:extLst>
              <a:ext uri="{FF2B5EF4-FFF2-40B4-BE49-F238E27FC236}">
                <a16:creationId xmlns:a16="http://schemas.microsoft.com/office/drawing/2014/main" id="{ACE8B0BE-B144-38C7-36CA-D25E8AD6BBAF}"/>
              </a:ext>
            </a:extLst>
          </p:cNvPr>
          <p:cNvGraphicFramePr>
            <a:graphicFrameLocks noGrp="1"/>
          </p:cNvGraphicFramePr>
          <p:nvPr/>
        </p:nvGraphicFramePr>
        <p:xfrm>
          <a:off x="3426123" y="4319918"/>
          <a:ext cx="1639793" cy="1509975"/>
        </p:xfrm>
        <a:graphic>
          <a:graphicData uri="http://schemas.openxmlformats.org/drawingml/2006/table">
            <a:tbl>
              <a:tblPr firstRow="1" firstCol="1" bandRow="1">
                <a:tableStyleId>{5C22544A-7EE6-4342-B048-85BDC9FD1C3A}</a:tableStyleId>
              </a:tblPr>
              <a:tblGrid>
                <a:gridCol w="893521">
                  <a:extLst>
                    <a:ext uri="{9D8B030D-6E8A-4147-A177-3AD203B41FA5}">
                      <a16:colId xmlns:a16="http://schemas.microsoft.com/office/drawing/2014/main" val="20000"/>
                    </a:ext>
                  </a:extLst>
                </a:gridCol>
                <a:gridCol w="375131">
                  <a:extLst>
                    <a:ext uri="{9D8B030D-6E8A-4147-A177-3AD203B41FA5}">
                      <a16:colId xmlns:a16="http://schemas.microsoft.com/office/drawing/2014/main" val="20001"/>
                    </a:ext>
                  </a:extLst>
                </a:gridCol>
                <a:gridCol w="371141">
                  <a:extLst>
                    <a:ext uri="{9D8B030D-6E8A-4147-A177-3AD203B41FA5}">
                      <a16:colId xmlns:a16="http://schemas.microsoft.com/office/drawing/2014/main" val="20002"/>
                    </a:ext>
                  </a:extLst>
                </a:gridCol>
              </a:tblGrid>
              <a:tr h="201637">
                <a:tc rowSpan="2">
                  <a:txBody>
                    <a:bodyPr/>
                    <a:lstStyle/>
                    <a:p>
                      <a:pPr algn="ctr">
                        <a:lnSpc>
                          <a:spcPct val="107000"/>
                        </a:lnSpc>
                        <a:spcAft>
                          <a:spcPts val="800"/>
                        </a:spcAft>
                      </a:pPr>
                      <a:r>
                        <a:rPr lang="en-GB" sz="600" dirty="0">
                          <a:effectLst/>
                        </a:rPr>
                        <a:t>Prediction method</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lnR w="28575" cap="flat" cmpd="sng" algn="ctr">
                      <a:solidFill>
                        <a:schemeClr val="bg1"/>
                      </a:solidFill>
                      <a:prstDash val="solid"/>
                      <a:round/>
                      <a:headEnd type="none" w="med" len="med"/>
                      <a:tailEnd type="none" w="med" len="med"/>
                    </a:lnR>
                  </a:tcPr>
                </a:tc>
                <a:tc gridSpan="2">
                  <a:txBody>
                    <a:bodyPr/>
                    <a:lstStyle/>
                    <a:p>
                      <a:pPr algn="ctr">
                        <a:lnSpc>
                          <a:spcPct val="107000"/>
                        </a:lnSpc>
                        <a:spcAft>
                          <a:spcPts val="800"/>
                        </a:spcAft>
                      </a:pPr>
                      <a:r>
                        <a:rPr lang="en-GB" sz="600" dirty="0">
                          <a:effectLst/>
                        </a:rPr>
                        <a:t>Overpressure (MPa)</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lnL w="28575" cap="flat" cmpd="sng" algn="ctr">
                      <a:solidFill>
                        <a:schemeClr val="bg1"/>
                      </a:solidFill>
                      <a:prstDash val="solid"/>
                      <a:round/>
                      <a:headEnd type="none" w="med" len="med"/>
                      <a:tailEnd type="none" w="med" len="med"/>
                    </a:lnL>
                  </a:tcPr>
                </a:tc>
                <a:tc hMerge="1">
                  <a:txBody>
                    <a:bodyPr/>
                    <a:lstStyle/>
                    <a:p>
                      <a:pPr algn="ctr">
                        <a:lnSpc>
                          <a:spcPct val="107000"/>
                        </a:lnSpc>
                        <a:spcAft>
                          <a:spcPts val="800"/>
                        </a:spcAft>
                      </a:pP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10000"/>
                  </a:ext>
                </a:extLst>
              </a:tr>
              <a:tr h="113133">
                <a:tc vMerge="1">
                  <a:txBody>
                    <a:bodyPr/>
                    <a:lstStyle/>
                    <a:p>
                      <a:endParaRPr lang="en-GB"/>
                    </a:p>
                  </a:txBody>
                  <a:tcPr/>
                </a:tc>
                <a:tc>
                  <a:txBody>
                    <a:bodyPr/>
                    <a:lstStyle/>
                    <a:p>
                      <a:pPr algn="ctr">
                        <a:lnSpc>
                          <a:spcPct val="107000"/>
                        </a:lnSpc>
                        <a:spcAft>
                          <a:spcPts val="800"/>
                        </a:spcAft>
                      </a:pPr>
                      <a:r>
                        <a:rPr lang="en-GB" sz="600" b="1" dirty="0">
                          <a:solidFill>
                            <a:schemeClr val="bg1"/>
                          </a:solidFill>
                          <a:effectLst/>
                        </a:rPr>
                        <a:t>Min</a:t>
                      </a:r>
                      <a:endParaRPr lang="en-GB" sz="800" b="1"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lnL w="28575" cap="flat" cmpd="sng" algn="ctr">
                      <a:solidFill>
                        <a:schemeClr val="bg1"/>
                      </a:solidFill>
                      <a:prstDash val="solid"/>
                      <a:round/>
                      <a:headEnd type="none" w="med" len="med"/>
                      <a:tailEnd type="none" w="med" len="med"/>
                    </a:lnL>
                    <a:lnR w="28575" cap="flat" cmpd="sng" algn="ctr">
                      <a:solidFill>
                        <a:schemeClr val="bg1"/>
                      </a:solidFill>
                      <a:prstDash val="solid"/>
                      <a:round/>
                      <a:headEnd type="none" w="med" len="med"/>
                      <a:tailEnd type="none" w="med" len="med"/>
                    </a:lnR>
                    <a:lnB w="28575" cap="flat" cmpd="sng" algn="ctr">
                      <a:solidFill>
                        <a:schemeClr val="bg1"/>
                      </a:solidFill>
                      <a:prstDash val="solid"/>
                      <a:round/>
                      <a:headEnd type="none" w="med" len="med"/>
                      <a:tailEnd type="none" w="med" len="med"/>
                    </a:lnB>
                    <a:solidFill>
                      <a:schemeClr val="accent1"/>
                    </a:solidFill>
                  </a:tcPr>
                </a:tc>
                <a:tc>
                  <a:txBody>
                    <a:bodyPr/>
                    <a:lstStyle/>
                    <a:p>
                      <a:pPr algn="ctr">
                        <a:lnSpc>
                          <a:spcPct val="107000"/>
                        </a:lnSpc>
                        <a:spcAft>
                          <a:spcPts val="800"/>
                        </a:spcAft>
                      </a:pPr>
                      <a:r>
                        <a:rPr lang="en-GB" sz="600" b="1" dirty="0">
                          <a:solidFill>
                            <a:schemeClr val="bg1"/>
                          </a:solidFill>
                          <a:effectLst/>
                        </a:rPr>
                        <a:t>Max</a:t>
                      </a:r>
                      <a:endParaRPr lang="en-GB" sz="800" b="1"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lnL w="28575" cap="flat" cmpd="sng" algn="ctr">
                      <a:solidFill>
                        <a:schemeClr val="bg1"/>
                      </a:solidFill>
                      <a:prstDash val="solid"/>
                      <a:round/>
                      <a:headEnd type="none" w="med" len="med"/>
                      <a:tailEnd type="none" w="med" len="med"/>
                    </a:lnL>
                    <a:lnB w="28575" cap="flat" cmpd="sng" algn="ctr">
                      <a:solidFill>
                        <a:schemeClr val="bg1"/>
                      </a:solidFill>
                      <a:prstDash val="solid"/>
                      <a:round/>
                      <a:headEnd type="none" w="med" len="med"/>
                      <a:tailEnd type="none" w="med" len="med"/>
                    </a:lnB>
                    <a:solidFill>
                      <a:schemeClr val="accent1"/>
                    </a:solidFill>
                  </a:tcPr>
                </a:tc>
                <a:extLst>
                  <a:ext uri="{0D108BD9-81ED-4DB2-BD59-A6C34878D82A}">
                    <a16:rowId xmlns:a16="http://schemas.microsoft.com/office/drawing/2014/main" val="10001"/>
                  </a:ext>
                </a:extLst>
              </a:tr>
              <a:tr h="113133">
                <a:tc>
                  <a:txBody>
                    <a:bodyPr/>
                    <a:lstStyle/>
                    <a:p>
                      <a:pPr algn="ctr">
                        <a:lnSpc>
                          <a:spcPct val="107000"/>
                        </a:lnSpc>
                        <a:spcAft>
                          <a:spcPts val="800"/>
                        </a:spcAft>
                      </a:pPr>
                      <a:r>
                        <a:rPr lang="en-GB" sz="600" dirty="0">
                          <a:effectLst/>
                        </a:rPr>
                        <a:t>R. Cole [4]</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tc>
                <a:tc gridSpan="2">
                  <a:txBody>
                    <a:bodyPr/>
                    <a:lstStyle/>
                    <a:p>
                      <a:pPr algn="ctr">
                        <a:lnSpc>
                          <a:spcPct val="107000"/>
                        </a:lnSpc>
                        <a:spcAft>
                          <a:spcPts val="800"/>
                        </a:spcAft>
                      </a:pPr>
                      <a:r>
                        <a:rPr lang="en-GB" sz="600" dirty="0">
                          <a:effectLst/>
                        </a:rPr>
                        <a:t>1.86</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lnT w="28575" cap="flat" cmpd="sng" algn="ctr">
                      <a:solidFill>
                        <a:schemeClr val="bg1"/>
                      </a:solidFill>
                      <a:prstDash val="solid"/>
                      <a:round/>
                      <a:headEnd type="none" w="med" len="med"/>
                      <a:tailEnd type="none" w="med" len="med"/>
                    </a:lnT>
                  </a:tcPr>
                </a:tc>
                <a:tc hMerge="1">
                  <a:txBody>
                    <a:bodyPr/>
                    <a:lstStyle/>
                    <a:p>
                      <a:pPr algn="ctr">
                        <a:lnSpc>
                          <a:spcPct val="107000"/>
                        </a:lnSpc>
                        <a:spcAft>
                          <a:spcPts val="800"/>
                        </a:spcAft>
                      </a:pP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10002"/>
                  </a:ext>
                </a:extLst>
              </a:tr>
              <a:tr h="113133">
                <a:tc>
                  <a:txBody>
                    <a:bodyPr/>
                    <a:lstStyle/>
                    <a:p>
                      <a:pPr algn="ctr">
                        <a:lnSpc>
                          <a:spcPct val="107000"/>
                        </a:lnSpc>
                        <a:spcAft>
                          <a:spcPts val="800"/>
                        </a:spcAft>
                      </a:pPr>
                      <a:r>
                        <a:rPr lang="en-GB" sz="600" dirty="0">
                          <a:effectLst/>
                        </a:rPr>
                        <a:t>R. Cole (Rigid seabed)</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tc>
                <a:tc gridSpan="2">
                  <a:txBody>
                    <a:bodyPr/>
                    <a:lstStyle/>
                    <a:p>
                      <a:pPr algn="ctr">
                        <a:lnSpc>
                          <a:spcPct val="107000"/>
                        </a:lnSpc>
                        <a:spcAft>
                          <a:spcPts val="800"/>
                        </a:spcAft>
                      </a:pPr>
                      <a:r>
                        <a:rPr lang="en-GB" sz="600" dirty="0">
                          <a:effectLst/>
                        </a:rPr>
                        <a:t>2.67</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tc hMerge="1">
                  <a:txBody>
                    <a:bodyPr/>
                    <a:lstStyle/>
                    <a:p>
                      <a:pPr algn="ctr">
                        <a:lnSpc>
                          <a:spcPct val="107000"/>
                        </a:lnSpc>
                        <a:spcAft>
                          <a:spcPts val="800"/>
                        </a:spcAft>
                      </a:pP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10003"/>
                  </a:ext>
                </a:extLst>
              </a:tr>
              <a:tr h="113133">
                <a:tc>
                  <a:txBody>
                    <a:bodyPr/>
                    <a:lstStyle/>
                    <a:p>
                      <a:pPr algn="ctr">
                        <a:lnSpc>
                          <a:spcPct val="107000"/>
                        </a:lnSpc>
                        <a:spcAft>
                          <a:spcPts val="800"/>
                        </a:spcAft>
                      </a:pPr>
                      <a:r>
                        <a:rPr lang="en-GB" sz="600" dirty="0">
                          <a:effectLst/>
                        </a:rPr>
                        <a:t>R. Cole (Adj. value)</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tc>
                <a:tc gridSpan="2">
                  <a:txBody>
                    <a:bodyPr/>
                    <a:lstStyle/>
                    <a:p>
                      <a:pPr algn="ctr">
                        <a:lnSpc>
                          <a:spcPct val="107000"/>
                        </a:lnSpc>
                        <a:spcAft>
                          <a:spcPts val="800"/>
                        </a:spcAft>
                      </a:pPr>
                      <a:r>
                        <a:rPr lang="en-GB" sz="600" dirty="0">
                          <a:effectLst/>
                        </a:rPr>
                        <a:t>2.05</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tc hMerge="1">
                  <a:txBody>
                    <a:bodyPr/>
                    <a:lstStyle/>
                    <a:p>
                      <a:pPr algn="ctr">
                        <a:lnSpc>
                          <a:spcPct val="107000"/>
                        </a:lnSpc>
                        <a:spcAft>
                          <a:spcPts val="800"/>
                        </a:spcAft>
                      </a:pP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10004"/>
                  </a:ext>
                </a:extLst>
              </a:tr>
              <a:tr h="113133">
                <a:tc>
                  <a:txBody>
                    <a:bodyPr/>
                    <a:lstStyle/>
                    <a:p>
                      <a:pPr algn="ctr">
                        <a:lnSpc>
                          <a:spcPct val="107000"/>
                        </a:lnSpc>
                        <a:spcAft>
                          <a:spcPts val="800"/>
                        </a:spcAft>
                      </a:pPr>
                      <a:r>
                        <a:rPr lang="en-GB" sz="600" dirty="0">
                          <a:effectLst/>
                        </a:rPr>
                        <a:t>W. Stiepanow [5]</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tc>
                <a:tc gridSpan="2">
                  <a:txBody>
                    <a:bodyPr/>
                    <a:lstStyle/>
                    <a:p>
                      <a:pPr algn="ctr">
                        <a:lnSpc>
                          <a:spcPct val="107000"/>
                        </a:lnSpc>
                        <a:spcAft>
                          <a:spcPts val="800"/>
                        </a:spcAft>
                      </a:pPr>
                      <a:r>
                        <a:rPr lang="en-GB" sz="600" dirty="0">
                          <a:effectLst/>
                        </a:rPr>
                        <a:t>1.58</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tc hMerge="1">
                  <a:txBody>
                    <a:bodyPr/>
                    <a:lstStyle/>
                    <a:p>
                      <a:pPr algn="ctr">
                        <a:lnSpc>
                          <a:spcPct val="107000"/>
                        </a:lnSpc>
                        <a:spcAft>
                          <a:spcPts val="800"/>
                        </a:spcAft>
                      </a:pP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10005"/>
                  </a:ext>
                </a:extLst>
              </a:tr>
              <a:tr h="113133">
                <a:tc>
                  <a:txBody>
                    <a:bodyPr/>
                    <a:lstStyle/>
                    <a:p>
                      <a:pPr algn="ctr">
                        <a:lnSpc>
                          <a:spcPct val="107000"/>
                        </a:lnSpc>
                        <a:spcAft>
                          <a:spcPts val="800"/>
                        </a:spcAft>
                      </a:pPr>
                      <a:r>
                        <a:rPr lang="en-GB" sz="600">
                          <a:effectLst/>
                        </a:rPr>
                        <a:t>1D Model</a:t>
                      </a:r>
                      <a:endParaRPr lang="en-GB" sz="80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tc>
                <a:tc gridSpan="2">
                  <a:txBody>
                    <a:bodyPr/>
                    <a:lstStyle/>
                    <a:p>
                      <a:pPr algn="ctr">
                        <a:lnSpc>
                          <a:spcPct val="107000"/>
                        </a:lnSpc>
                        <a:spcAft>
                          <a:spcPts val="800"/>
                        </a:spcAft>
                      </a:pPr>
                      <a:r>
                        <a:rPr lang="en-GB" sz="600" dirty="0">
                          <a:effectLst/>
                        </a:rPr>
                        <a:t>1.58</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tc hMerge="1">
                  <a:txBody>
                    <a:bodyPr/>
                    <a:lstStyle/>
                    <a:p>
                      <a:pPr algn="ctr">
                        <a:lnSpc>
                          <a:spcPct val="107000"/>
                        </a:lnSpc>
                        <a:spcAft>
                          <a:spcPts val="800"/>
                        </a:spcAft>
                      </a:pP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10006"/>
                  </a:ext>
                </a:extLst>
              </a:tr>
              <a:tr h="113133">
                <a:tc>
                  <a:txBody>
                    <a:bodyPr/>
                    <a:lstStyle/>
                    <a:p>
                      <a:pPr algn="ctr">
                        <a:lnSpc>
                          <a:spcPct val="107000"/>
                        </a:lnSpc>
                        <a:spcAft>
                          <a:spcPts val="800"/>
                        </a:spcAft>
                      </a:pPr>
                      <a:r>
                        <a:rPr lang="en-GB" sz="600">
                          <a:effectLst/>
                        </a:rPr>
                        <a:t>3D Model (Free field)</a:t>
                      </a:r>
                      <a:endParaRPr lang="en-GB" sz="80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tc>
                <a:tc gridSpan="2">
                  <a:txBody>
                    <a:bodyPr/>
                    <a:lstStyle/>
                    <a:p>
                      <a:pPr algn="ctr">
                        <a:lnSpc>
                          <a:spcPct val="107000"/>
                        </a:lnSpc>
                        <a:spcAft>
                          <a:spcPts val="800"/>
                        </a:spcAft>
                      </a:pPr>
                      <a:r>
                        <a:rPr lang="en-GB" sz="600" dirty="0">
                          <a:effectLst/>
                        </a:rPr>
                        <a:t>1.33</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tc hMerge="1">
                  <a:txBody>
                    <a:bodyPr/>
                    <a:lstStyle/>
                    <a:p>
                      <a:pPr algn="ctr">
                        <a:lnSpc>
                          <a:spcPct val="107000"/>
                        </a:lnSpc>
                        <a:spcAft>
                          <a:spcPts val="800"/>
                        </a:spcAft>
                      </a:pP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10007"/>
                  </a:ext>
                </a:extLst>
              </a:tr>
              <a:tr h="201637">
                <a:tc>
                  <a:txBody>
                    <a:bodyPr/>
                    <a:lstStyle/>
                    <a:p>
                      <a:pPr algn="ctr">
                        <a:lnSpc>
                          <a:spcPct val="107000"/>
                        </a:lnSpc>
                        <a:spcAft>
                          <a:spcPts val="800"/>
                        </a:spcAft>
                      </a:pPr>
                      <a:r>
                        <a:rPr lang="en-GB" sz="600" dirty="0">
                          <a:effectLst/>
                        </a:rPr>
                        <a:t>3D Model (Rigid seabed)</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tc>
                <a:tc>
                  <a:txBody>
                    <a:bodyPr/>
                    <a:lstStyle/>
                    <a:p>
                      <a:pPr algn="ctr">
                        <a:lnSpc>
                          <a:spcPct val="107000"/>
                        </a:lnSpc>
                        <a:spcAft>
                          <a:spcPts val="800"/>
                        </a:spcAft>
                      </a:pPr>
                      <a:r>
                        <a:rPr lang="en-GB" sz="600" dirty="0">
                          <a:effectLst/>
                        </a:rPr>
                        <a:t>1.64</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tc>
                  <a:txBody>
                    <a:bodyPr/>
                    <a:lstStyle/>
                    <a:p>
                      <a:pPr algn="ctr">
                        <a:lnSpc>
                          <a:spcPct val="107000"/>
                        </a:lnSpc>
                        <a:spcAft>
                          <a:spcPts val="800"/>
                        </a:spcAft>
                      </a:pPr>
                      <a:r>
                        <a:rPr lang="en-GB" sz="600" dirty="0">
                          <a:effectLst/>
                        </a:rPr>
                        <a:t>1.97</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extLst>
                  <a:ext uri="{0D108BD9-81ED-4DB2-BD59-A6C34878D82A}">
                    <a16:rowId xmlns:a16="http://schemas.microsoft.com/office/drawing/2014/main" val="10008"/>
                  </a:ext>
                </a:extLst>
              </a:tr>
              <a:tr h="201637">
                <a:tc>
                  <a:txBody>
                    <a:bodyPr/>
                    <a:lstStyle/>
                    <a:p>
                      <a:pPr algn="ctr">
                        <a:lnSpc>
                          <a:spcPct val="107000"/>
                        </a:lnSpc>
                        <a:spcAft>
                          <a:spcPts val="800"/>
                        </a:spcAft>
                      </a:pPr>
                      <a:r>
                        <a:rPr lang="en-GB" sz="600">
                          <a:effectLst/>
                        </a:rPr>
                        <a:t>3D Model (Dense water)</a:t>
                      </a:r>
                      <a:endParaRPr lang="en-GB" sz="80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tc>
                <a:tc>
                  <a:txBody>
                    <a:bodyPr/>
                    <a:lstStyle/>
                    <a:p>
                      <a:pPr algn="ctr">
                        <a:lnSpc>
                          <a:spcPct val="107000"/>
                        </a:lnSpc>
                        <a:spcAft>
                          <a:spcPts val="800"/>
                        </a:spcAft>
                      </a:pPr>
                      <a:r>
                        <a:rPr lang="en-GB" sz="600" dirty="0">
                          <a:effectLst/>
                        </a:rPr>
                        <a:t>0.48</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tc>
                  <a:txBody>
                    <a:bodyPr/>
                    <a:lstStyle/>
                    <a:p>
                      <a:pPr algn="ctr">
                        <a:lnSpc>
                          <a:spcPct val="107000"/>
                        </a:lnSpc>
                        <a:spcAft>
                          <a:spcPts val="800"/>
                        </a:spcAft>
                      </a:pPr>
                      <a:r>
                        <a:rPr lang="en-GB" sz="600" dirty="0">
                          <a:effectLst/>
                        </a:rPr>
                        <a:t>2.19</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extLst>
                  <a:ext uri="{0D108BD9-81ED-4DB2-BD59-A6C34878D82A}">
                    <a16:rowId xmlns:a16="http://schemas.microsoft.com/office/drawing/2014/main" val="10009"/>
                  </a:ext>
                </a:extLst>
              </a:tr>
              <a:tr h="113133">
                <a:tc>
                  <a:txBody>
                    <a:bodyPr/>
                    <a:lstStyle/>
                    <a:p>
                      <a:pPr algn="ctr">
                        <a:lnSpc>
                          <a:spcPct val="107000"/>
                        </a:lnSpc>
                        <a:spcAft>
                          <a:spcPts val="800"/>
                        </a:spcAft>
                      </a:pPr>
                      <a:r>
                        <a:rPr lang="en-GB" sz="600">
                          <a:effectLst/>
                        </a:rPr>
                        <a:t>3D Model (All water)</a:t>
                      </a:r>
                      <a:endParaRPr lang="en-GB" sz="80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tc>
                <a:tc>
                  <a:txBody>
                    <a:bodyPr/>
                    <a:lstStyle/>
                    <a:p>
                      <a:pPr algn="ctr">
                        <a:lnSpc>
                          <a:spcPct val="107000"/>
                        </a:lnSpc>
                        <a:spcAft>
                          <a:spcPts val="800"/>
                        </a:spcAft>
                      </a:pPr>
                      <a:r>
                        <a:rPr lang="en-GB" sz="600">
                          <a:effectLst/>
                        </a:rPr>
                        <a:t>1.18</a:t>
                      </a:r>
                      <a:endParaRPr lang="en-GB" sz="80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tc>
                  <a:txBody>
                    <a:bodyPr/>
                    <a:lstStyle/>
                    <a:p>
                      <a:pPr algn="ctr">
                        <a:lnSpc>
                          <a:spcPct val="107000"/>
                        </a:lnSpc>
                        <a:spcAft>
                          <a:spcPts val="800"/>
                        </a:spcAft>
                      </a:pPr>
                      <a:r>
                        <a:rPr lang="en-GB" sz="600" dirty="0">
                          <a:effectLst/>
                        </a:rPr>
                        <a:t>1.47</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extLst>
                  <a:ext uri="{0D108BD9-81ED-4DB2-BD59-A6C34878D82A}">
                    <a16:rowId xmlns:a16="http://schemas.microsoft.com/office/drawing/2014/main" val="10010"/>
                  </a:ext>
                </a:extLst>
              </a:tr>
            </a:tbl>
          </a:graphicData>
        </a:graphic>
      </p:graphicFrame>
      <p:graphicFrame>
        <p:nvGraphicFramePr>
          <p:cNvPr id="5" name="Table 4">
            <a:extLst>
              <a:ext uri="{FF2B5EF4-FFF2-40B4-BE49-F238E27FC236}">
                <a16:creationId xmlns:a16="http://schemas.microsoft.com/office/drawing/2014/main" id="{BBEC7DF4-5678-5EF2-AC33-79768B8F98AD}"/>
              </a:ext>
            </a:extLst>
          </p:cNvPr>
          <p:cNvGraphicFramePr>
            <a:graphicFrameLocks noGrp="1"/>
          </p:cNvGraphicFramePr>
          <p:nvPr/>
        </p:nvGraphicFramePr>
        <p:xfrm>
          <a:off x="7132198" y="4732743"/>
          <a:ext cx="1674314" cy="1029186"/>
        </p:xfrm>
        <a:graphic>
          <a:graphicData uri="http://schemas.openxmlformats.org/drawingml/2006/table">
            <a:tbl>
              <a:tblPr firstRow="1" firstCol="1" bandRow="1">
                <a:tableStyleId>{5C22544A-7EE6-4342-B048-85BDC9FD1C3A}</a:tableStyleId>
              </a:tblPr>
              <a:tblGrid>
                <a:gridCol w="444688">
                  <a:extLst>
                    <a:ext uri="{9D8B030D-6E8A-4147-A177-3AD203B41FA5}">
                      <a16:colId xmlns:a16="http://schemas.microsoft.com/office/drawing/2014/main" val="20000"/>
                    </a:ext>
                  </a:extLst>
                </a:gridCol>
                <a:gridCol w="414118">
                  <a:extLst>
                    <a:ext uri="{9D8B030D-6E8A-4147-A177-3AD203B41FA5}">
                      <a16:colId xmlns:a16="http://schemas.microsoft.com/office/drawing/2014/main" val="20001"/>
                    </a:ext>
                  </a:extLst>
                </a:gridCol>
                <a:gridCol w="391657">
                  <a:extLst>
                    <a:ext uri="{9D8B030D-6E8A-4147-A177-3AD203B41FA5}">
                      <a16:colId xmlns:a16="http://schemas.microsoft.com/office/drawing/2014/main" val="20002"/>
                    </a:ext>
                  </a:extLst>
                </a:gridCol>
                <a:gridCol w="423851">
                  <a:extLst>
                    <a:ext uri="{9D8B030D-6E8A-4147-A177-3AD203B41FA5}">
                      <a16:colId xmlns:a16="http://schemas.microsoft.com/office/drawing/2014/main" val="20003"/>
                    </a:ext>
                  </a:extLst>
                </a:gridCol>
              </a:tblGrid>
              <a:tr h="299611">
                <a:tc rowSpan="2">
                  <a:txBody>
                    <a:bodyPr/>
                    <a:lstStyle/>
                    <a:p>
                      <a:pPr algn="ctr">
                        <a:lnSpc>
                          <a:spcPct val="107000"/>
                        </a:lnSpc>
                        <a:spcAft>
                          <a:spcPts val="800"/>
                        </a:spcAft>
                      </a:pPr>
                      <a:r>
                        <a:rPr lang="en-GB" sz="600" dirty="0">
                          <a:effectLst/>
                        </a:rPr>
                        <a:t>Charge Mass (kg)</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tc rowSpan="2">
                  <a:txBody>
                    <a:bodyPr/>
                    <a:lstStyle/>
                    <a:p>
                      <a:pPr algn="ctr">
                        <a:lnSpc>
                          <a:spcPct val="107000"/>
                        </a:lnSpc>
                        <a:spcAft>
                          <a:spcPts val="800"/>
                        </a:spcAft>
                      </a:pPr>
                      <a:r>
                        <a:rPr lang="en-GB" sz="600" dirty="0">
                          <a:effectLst/>
                        </a:rPr>
                        <a:t>Depth (m)</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tc gridSpan="2">
                  <a:txBody>
                    <a:bodyPr/>
                    <a:lstStyle/>
                    <a:p>
                      <a:pPr algn="ctr">
                        <a:lnSpc>
                          <a:spcPct val="107000"/>
                        </a:lnSpc>
                        <a:spcAft>
                          <a:spcPts val="800"/>
                        </a:spcAft>
                      </a:pPr>
                      <a:r>
                        <a:rPr lang="en-GB" sz="600" dirty="0">
                          <a:effectLst/>
                        </a:rPr>
                        <a:t>Distance to match overpressure (m)</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tc hMerge="1">
                  <a:txBody>
                    <a:bodyPr/>
                    <a:lstStyle/>
                    <a:p>
                      <a:endParaRPr lang="en-GB"/>
                    </a:p>
                  </a:txBody>
                  <a:tcPr/>
                </a:tc>
                <a:extLst>
                  <a:ext uri="{0D108BD9-81ED-4DB2-BD59-A6C34878D82A}">
                    <a16:rowId xmlns:a16="http://schemas.microsoft.com/office/drawing/2014/main" val="10000"/>
                  </a:ext>
                </a:extLst>
              </a:tr>
              <a:tr h="145915">
                <a:tc vMerge="1">
                  <a:txBody>
                    <a:bodyPr/>
                    <a:lstStyle/>
                    <a:p>
                      <a:endParaRPr lang="en-GB"/>
                    </a:p>
                  </a:txBody>
                  <a:tcPr/>
                </a:tc>
                <a:tc vMerge="1">
                  <a:txBody>
                    <a:bodyPr/>
                    <a:lstStyle/>
                    <a:p>
                      <a:endParaRPr lang="en-GB"/>
                    </a:p>
                  </a:txBody>
                  <a:tcPr/>
                </a:tc>
                <a:tc>
                  <a:txBody>
                    <a:bodyPr/>
                    <a:lstStyle/>
                    <a:p>
                      <a:pPr algn="ctr">
                        <a:lnSpc>
                          <a:spcPct val="107000"/>
                        </a:lnSpc>
                        <a:spcAft>
                          <a:spcPts val="800"/>
                        </a:spcAft>
                      </a:pPr>
                      <a:r>
                        <a:rPr lang="en-GB" sz="600" dirty="0">
                          <a:effectLst/>
                        </a:rPr>
                        <a:t>1D Model</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tc>
                  <a:txBody>
                    <a:bodyPr/>
                    <a:lstStyle/>
                    <a:p>
                      <a:pPr algn="ctr">
                        <a:lnSpc>
                          <a:spcPct val="107000"/>
                        </a:lnSpc>
                        <a:spcAft>
                          <a:spcPts val="800"/>
                        </a:spcAft>
                      </a:pPr>
                      <a:r>
                        <a:rPr lang="en-GB" sz="600">
                          <a:effectLst/>
                        </a:rPr>
                        <a:t>3D Model</a:t>
                      </a:r>
                      <a:endParaRPr lang="en-GB" sz="80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extLst>
                  <a:ext uri="{0D108BD9-81ED-4DB2-BD59-A6C34878D82A}">
                    <a16:rowId xmlns:a16="http://schemas.microsoft.com/office/drawing/2014/main" val="10001"/>
                  </a:ext>
                </a:extLst>
              </a:tr>
              <a:tr h="145915">
                <a:tc rowSpan="2">
                  <a:txBody>
                    <a:bodyPr/>
                    <a:lstStyle/>
                    <a:p>
                      <a:pPr algn="ctr">
                        <a:lnSpc>
                          <a:spcPct val="107000"/>
                        </a:lnSpc>
                        <a:spcAft>
                          <a:spcPts val="800"/>
                        </a:spcAft>
                      </a:pPr>
                      <a:r>
                        <a:rPr lang="en-GB" sz="600" dirty="0">
                          <a:effectLst/>
                        </a:rPr>
                        <a:t>10</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tc>
                  <a:txBody>
                    <a:bodyPr/>
                    <a:lstStyle/>
                    <a:p>
                      <a:pPr algn="ctr">
                        <a:lnSpc>
                          <a:spcPct val="107000"/>
                        </a:lnSpc>
                        <a:spcAft>
                          <a:spcPts val="800"/>
                        </a:spcAft>
                      </a:pPr>
                      <a:r>
                        <a:rPr lang="en-GB" sz="600">
                          <a:effectLst/>
                        </a:rPr>
                        <a:t>20</a:t>
                      </a:r>
                      <a:endParaRPr lang="en-GB" sz="80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tc>
                  <a:txBody>
                    <a:bodyPr/>
                    <a:lstStyle/>
                    <a:p>
                      <a:pPr algn="ctr">
                        <a:lnSpc>
                          <a:spcPct val="107000"/>
                        </a:lnSpc>
                        <a:spcAft>
                          <a:spcPts val="800"/>
                        </a:spcAft>
                      </a:pPr>
                      <a:r>
                        <a:rPr lang="en-GB" sz="600">
                          <a:effectLst/>
                        </a:rPr>
                        <a:t>41.2</a:t>
                      </a:r>
                      <a:endParaRPr lang="en-GB" sz="80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tc>
                  <a:txBody>
                    <a:bodyPr/>
                    <a:lstStyle/>
                    <a:p>
                      <a:pPr algn="ctr">
                        <a:lnSpc>
                          <a:spcPct val="107000"/>
                        </a:lnSpc>
                        <a:spcAft>
                          <a:spcPts val="800"/>
                        </a:spcAft>
                      </a:pPr>
                      <a:r>
                        <a:rPr lang="en-GB" sz="600" dirty="0">
                          <a:effectLst/>
                        </a:rPr>
                        <a:t>44.7</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extLst>
                  <a:ext uri="{0D108BD9-81ED-4DB2-BD59-A6C34878D82A}">
                    <a16:rowId xmlns:a16="http://schemas.microsoft.com/office/drawing/2014/main" val="10002"/>
                  </a:ext>
                </a:extLst>
              </a:tr>
              <a:tr h="145915">
                <a:tc vMerge="1">
                  <a:txBody>
                    <a:bodyPr/>
                    <a:lstStyle/>
                    <a:p>
                      <a:endParaRPr lang="en-GB"/>
                    </a:p>
                  </a:txBody>
                  <a:tcPr/>
                </a:tc>
                <a:tc>
                  <a:txBody>
                    <a:bodyPr/>
                    <a:lstStyle/>
                    <a:p>
                      <a:pPr algn="ctr">
                        <a:lnSpc>
                          <a:spcPct val="107000"/>
                        </a:lnSpc>
                        <a:spcAft>
                          <a:spcPts val="800"/>
                        </a:spcAft>
                      </a:pPr>
                      <a:r>
                        <a:rPr lang="en-GB" sz="600" dirty="0">
                          <a:effectLst/>
                        </a:rPr>
                        <a:t>300</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tc>
                  <a:txBody>
                    <a:bodyPr/>
                    <a:lstStyle/>
                    <a:p>
                      <a:pPr algn="ctr">
                        <a:lnSpc>
                          <a:spcPct val="107000"/>
                        </a:lnSpc>
                        <a:spcAft>
                          <a:spcPts val="800"/>
                        </a:spcAft>
                      </a:pPr>
                      <a:r>
                        <a:rPr lang="en-GB" sz="600">
                          <a:effectLst/>
                        </a:rPr>
                        <a:t>41.1</a:t>
                      </a:r>
                      <a:endParaRPr lang="en-GB" sz="80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tc>
                  <a:txBody>
                    <a:bodyPr/>
                    <a:lstStyle/>
                    <a:p>
                      <a:pPr algn="ctr">
                        <a:lnSpc>
                          <a:spcPct val="107000"/>
                        </a:lnSpc>
                        <a:spcAft>
                          <a:spcPts val="800"/>
                        </a:spcAft>
                      </a:pPr>
                      <a:r>
                        <a:rPr lang="en-GB" sz="600">
                          <a:effectLst/>
                        </a:rPr>
                        <a:t>44.5</a:t>
                      </a:r>
                      <a:endParaRPr lang="en-GB" sz="80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extLst>
                  <a:ext uri="{0D108BD9-81ED-4DB2-BD59-A6C34878D82A}">
                    <a16:rowId xmlns:a16="http://schemas.microsoft.com/office/drawing/2014/main" val="10003"/>
                  </a:ext>
                </a:extLst>
              </a:tr>
              <a:tr h="145915">
                <a:tc rowSpan="2">
                  <a:txBody>
                    <a:bodyPr/>
                    <a:lstStyle/>
                    <a:p>
                      <a:pPr algn="ctr">
                        <a:lnSpc>
                          <a:spcPct val="107000"/>
                        </a:lnSpc>
                        <a:spcAft>
                          <a:spcPts val="800"/>
                        </a:spcAft>
                      </a:pPr>
                      <a:r>
                        <a:rPr lang="en-GB" sz="600" dirty="0">
                          <a:effectLst/>
                        </a:rPr>
                        <a:t>100</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tc>
                  <a:txBody>
                    <a:bodyPr/>
                    <a:lstStyle/>
                    <a:p>
                      <a:pPr algn="ctr">
                        <a:lnSpc>
                          <a:spcPct val="107000"/>
                        </a:lnSpc>
                        <a:spcAft>
                          <a:spcPts val="800"/>
                        </a:spcAft>
                      </a:pPr>
                      <a:r>
                        <a:rPr lang="en-GB" sz="600" dirty="0">
                          <a:effectLst/>
                        </a:rPr>
                        <a:t>20</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tc>
                  <a:txBody>
                    <a:bodyPr/>
                    <a:lstStyle/>
                    <a:p>
                      <a:pPr algn="ctr">
                        <a:lnSpc>
                          <a:spcPct val="107000"/>
                        </a:lnSpc>
                        <a:spcAft>
                          <a:spcPts val="800"/>
                        </a:spcAft>
                      </a:pPr>
                      <a:r>
                        <a:rPr lang="en-GB" sz="600" dirty="0">
                          <a:effectLst/>
                        </a:rPr>
                        <a:t>88.7</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tc>
                  <a:txBody>
                    <a:bodyPr/>
                    <a:lstStyle/>
                    <a:p>
                      <a:pPr algn="ctr">
                        <a:lnSpc>
                          <a:spcPct val="107000"/>
                        </a:lnSpc>
                        <a:spcAft>
                          <a:spcPts val="800"/>
                        </a:spcAft>
                      </a:pPr>
                      <a:r>
                        <a:rPr lang="en-GB" sz="600" dirty="0">
                          <a:effectLst/>
                        </a:rPr>
                        <a:t>105.3</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extLst>
                  <a:ext uri="{0D108BD9-81ED-4DB2-BD59-A6C34878D82A}">
                    <a16:rowId xmlns:a16="http://schemas.microsoft.com/office/drawing/2014/main" val="10004"/>
                  </a:ext>
                </a:extLst>
              </a:tr>
              <a:tr h="145915">
                <a:tc vMerge="1">
                  <a:txBody>
                    <a:bodyPr/>
                    <a:lstStyle/>
                    <a:p>
                      <a:endParaRPr lang="en-GB"/>
                    </a:p>
                  </a:txBody>
                  <a:tcPr/>
                </a:tc>
                <a:tc>
                  <a:txBody>
                    <a:bodyPr/>
                    <a:lstStyle/>
                    <a:p>
                      <a:pPr algn="ctr">
                        <a:lnSpc>
                          <a:spcPct val="107000"/>
                        </a:lnSpc>
                        <a:spcAft>
                          <a:spcPts val="800"/>
                        </a:spcAft>
                      </a:pPr>
                      <a:r>
                        <a:rPr lang="en-GB" sz="600">
                          <a:effectLst/>
                        </a:rPr>
                        <a:t>300</a:t>
                      </a:r>
                      <a:endParaRPr lang="en-GB" sz="80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tc>
                  <a:txBody>
                    <a:bodyPr/>
                    <a:lstStyle/>
                    <a:p>
                      <a:pPr algn="ctr">
                        <a:lnSpc>
                          <a:spcPct val="107000"/>
                        </a:lnSpc>
                        <a:spcAft>
                          <a:spcPts val="800"/>
                        </a:spcAft>
                      </a:pPr>
                      <a:r>
                        <a:rPr lang="en-GB" sz="600">
                          <a:effectLst/>
                        </a:rPr>
                        <a:t>88.4</a:t>
                      </a:r>
                      <a:endParaRPr lang="en-GB" sz="80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tc>
                  <a:txBody>
                    <a:bodyPr/>
                    <a:lstStyle/>
                    <a:p>
                      <a:pPr algn="ctr">
                        <a:lnSpc>
                          <a:spcPct val="107000"/>
                        </a:lnSpc>
                        <a:spcAft>
                          <a:spcPts val="800"/>
                        </a:spcAft>
                      </a:pPr>
                      <a:r>
                        <a:rPr lang="en-GB" sz="600" dirty="0">
                          <a:effectLst/>
                        </a:rPr>
                        <a:t>104.9</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15534" marR="15534" marT="0" marB="0" anchor="ctr"/>
                </a:tc>
                <a:extLst>
                  <a:ext uri="{0D108BD9-81ED-4DB2-BD59-A6C34878D82A}">
                    <a16:rowId xmlns:a16="http://schemas.microsoft.com/office/drawing/2014/main" val="10005"/>
                  </a:ext>
                </a:extLst>
              </a:tr>
            </a:tbl>
          </a:graphicData>
        </a:graphic>
      </p:graphicFrame>
      <p:sp>
        <p:nvSpPr>
          <p:cNvPr id="20" name="TextBox 19">
            <a:extLst>
              <a:ext uri="{FF2B5EF4-FFF2-40B4-BE49-F238E27FC236}">
                <a16:creationId xmlns:a16="http://schemas.microsoft.com/office/drawing/2014/main" id="{C99FFFB5-6533-C1FB-EC86-702729ABA7BD}"/>
              </a:ext>
            </a:extLst>
          </p:cNvPr>
          <p:cNvSpPr txBox="1"/>
          <p:nvPr/>
        </p:nvSpPr>
        <p:spPr>
          <a:xfrm>
            <a:off x="5274845" y="3672991"/>
            <a:ext cx="1635837" cy="2336922"/>
          </a:xfrm>
          <a:prstGeom prst="rect">
            <a:avLst/>
          </a:prstGeom>
          <a:noFill/>
        </p:spPr>
        <p:txBody>
          <a:bodyPr spcCol="180000">
            <a:spAutoFit/>
          </a:bodyPr>
          <a:lstStyle/>
          <a:p>
            <a:pPr defTabSz="986921" fontAlgn="base">
              <a:defRPr/>
            </a:pPr>
            <a:r>
              <a:rPr lang="en-GB" sz="634" b="1" dirty="0">
                <a:solidFill>
                  <a:srgbClr val="CD2456"/>
                </a:solidFill>
                <a:latin typeface="Arial" panose="020B0604020202020204" pitchFamily="34" charset="0"/>
                <a:cs typeface="Arial" panose="020B0604020202020204" pitchFamily="34" charset="0"/>
              </a:rPr>
              <a:t>Pressure predictions</a:t>
            </a:r>
          </a:p>
          <a:p>
            <a:pPr marL="103556" indent="-103556" defTabSz="986921" fontAlgn="base">
              <a:buClr>
                <a:srgbClr val="CD2456"/>
              </a:buClr>
              <a:buFont typeface="Wingdings" panose="05000000000000000000" pitchFamily="2" charset="2"/>
              <a:buChar char="§"/>
              <a:defRPr/>
            </a:pPr>
            <a:r>
              <a:rPr lang="en-GB" sz="634" dirty="0">
                <a:solidFill>
                  <a:srgbClr val="000000"/>
                </a:solidFill>
                <a:latin typeface="Arial" panose="020B0604020202020204" pitchFamily="34" charset="0"/>
                <a:cs typeface="Arial" panose="020B0604020202020204" pitchFamily="34" charset="0"/>
              </a:rPr>
              <a:t>Large discrepancies seen in the blast pressure, particularly when including the 3D simulations. </a:t>
            </a:r>
          </a:p>
          <a:p>
            <a:pPr marL="103556" indent="-103556" defTabSz="986921" fontAlgn="base">
              <a:buClr>
                <a:srgbClr val="CD2456"/>
              </a:buClr>
              <a:buFont typeface="Wingdings" panose="05000000000000000000" pitchFamily="2" charset="2"/>
              <a:buChar char="§"/>
              <a:defRPr/>
            </a:pPr>
            <a:r>
              <a:rPr lang="en-GB" sz="634" dirty="0">
                <a:solidFill>
                  <a:srgbClr val="000000"/>
                </a:solidFill>
                <a:latin typeface="Arial" panose="020B0604020202020204" pitchFamily="34" charset="0"/>
                <a:cs typeface="Arial" panose="020B0604020202020204" pitchFamily="34" charset="0"/>
              </a:rPr>
              <a:t>Free-field predictions show relative consistency, unlike comparisons between similar predictions for seabed reflections.</a:t>
            </a:r>
          </a:p>
          <a:p>
            <a:pPr marL="103556" indent="-103556" defTabSz="986921" fontAlgn="base">
              <a:buClr>
                <a:srgbClr val="CD2456"/>
              </a:buClr>
              <a:buFont typeface="Wingdings" panose="05000000000000000000" pitchFamily="2" charset="2"/>
              <a:buChar char="§"/>
              <a:defRPr/>
            </a:pPr>
            <a:r>
              <a:rPr lang="en-GB" sz="634" dirty="0">
                <a:solidFill>
                  <a:srgbClr val="000000"/>
                </a:solidFill>
                <a:latin typeface="Arial" panose="020B0604020202020204" pitchFamily="34" charset="0"/>
                <a:cs typeface="Arial" panose="020B0604020202020204" pitchFamily="34" charset="0"/>
              </a:rPr>
              <a:t>1D model is only methodology with validation at this NEQ and depth.  </a:t>
            </a:r>
          </a:p>
          <a:p>
            <a:pPr marL="103556" indent="-103556" defTabSz="986921" fontAlgn="base">
              <a:buClr>
                <a:srgbClr val="CD2456"/>
              </a:buClr>
              <a:buFont typeface="Wingdings" panose="05000000000000000000" pitchFamily="2" charset="2"/>
              <a:buChar char="§"/>
              <a:defRPr/>
            </a:pPr>
            <a:r>
              <a:rPr lang="en-GB" sz="634" dirty="0">
                <a:solidFill>
                  <a:srgbClr val="000000"/>
                </a:solidFill>
                <a:latin typeface="Arial" panose="020B0604020202020204" pitchFamily="34" charset="0"/>
                <a:cs typeface="Arial" panose="020B0604020202020204" pitchFamily="34" charset="0"/>
              </a:rPr>
              <a:t>3D models show that relative position to the charge at the same distance has effect on peak pressure.</a:t>
            </a:r>
          </a:p>
          <a:p>
            <a:pPr defTabSz="986921" fontAlgn="base">
              <a:defRPr/>
            </a:pPr>
            <a:endParaRPr lang="en-GB" sz="634" dirty="0">
              <a:solidFill>
                <a:srgbClr val="CD2456"/>
              </a:solidFill>
              <a:latin typeface="Arial" panose="020B0604020202020204" pitchFamily="34" charset="0"/>
              <a:cs typeface="Arial" panose="020B0604020202020204" pitchFamily="34" charset="0"/>
            </a:endParaRPr>
          </a:p>
          <a:p>
            <a:pPr defTabSz="986921" fontAlgn="base">
              <a:defRPr/>
            </a:pPr>
            <a:r>
              <a:rPr lang="en-GB" sz="634" b="1" dirty="0">
                <a:solidFill>
                  <a:srgbClr val="CD2456"/>
                </a:solidFill>
                <a:latin typeface="Arial" panose="020B0604020202020204" pitchFamily="34" charset="0"/>
                <a:cs typeface="Arial" panose="020B0604020202020204" pitchFamily="34" charset="0"/>
              </a:rPr>
              <a:t>Safety Distances</a:t>
            </a:r>
            <a:endParaRPr lang="en-GB" sz="634" dirty="0">
              <a:solidFill>
                <a:srgbClr val="000000"/>
              </a:solidFill>
              <a:latin typeface="Arial" panose="020B0604020202020204" pitchFamily="34" charset="0"/>
              <a:cs typeface="Arial" panose="020B0604020202020204" pitchFamily="34" charset="0"/>
            </a:endParaRPr>
          </a:p>
          <a:p>
            <a:pPr marL="129445" indent="-129445" defTabSz="986921" fontAlgn="base">
              <a:buClr>
                <a:srgbClr val="CE2256"/>
              </a:buClr>
              <a:buFont typeface="Wingdings" panose="05000000000000000000" pitchFamily="2" charset="2"/>
              <a:buChar char="§"/>
              <a:defRPr/>
            </a:pPr>
            <a:r>
              <a:rPr lang="en-GB" sz="634" dirty="0">
                <a:solidFill>
                  <a:srgbClr val="000000"/>
                </a:solidFill>
                <a:latin typeface="Arial" panose="020B0604020202020204" pitchFamily="34" charset="0"/>
                <a:cs typeface="Arial" panose="020B0604020202020204" pitchFamily="34" charset="0"/>
              </a:rPr>
              <a:t>Depth notably made an almost negligible impact on safety distance in both tested NEQs.</a:t>
            </a:r>
          </a:p>
          <a:p>
            <a:pPr marL="129445" indent="-129445" defTabSz="986921" fontAlgn="base">
              <a:buClr>
                <a:srgbClr val="CE2256"/>
              </a:buClr>
              <a:buFont typeface="Wingdings" panose="05000000000000000000" pitchFamily="2" charset="2"/>
              <a:buChar char="§"/>
              <a:defRPr/>
            </a:pPr>
            <a:r>
              <a:rPr lang="en-GB" sz="634" dirty="0">
                <a:solidFill>
                  <a:srgbClr val="000000"/>
                </a:solidFill>
                <a:latin typeface="Arial" panose="020B0604020202020204" pitchFamily="34" charset="0"/>
                <a:cs typeface="Arial" panose="020B0604020202020204" pitchFamily="34" charset="0"/>
              </a:rPr>
              <a:t>Safety distances produced would require a safety factor, likely proportional to the charge NEQ.  </a:t>
            </a:r>
          </a:p>
          <a:p>
            <a:pPr marL="129445" indent="-129445" defTabSz="986921" fontAlgn="base">
              <a:buClr>
                <a:srgbClr val="CE2256"/>
              </a:buClr>
              <a:buFont typeface="Wingdings" panose="05000000000000000000" pitchFamily="2" charset="2"/>
              <a:buChar char="§"/>
              <a:defRPr/>
            </a:pPr>
            <a:r>
              <a:rPr lang="en-GB" sz="634" dirty="0">
                <a:solidFill>
                  <a:srgbClr val="000000"/>
                </a:solidFill>
                <a:latin typeface="Arial" panose="020B0604020202020204" pitchFamily="34" charset="0"/>
                <a:cs typeface="Arial" panose="020B0604020202020204" pitchFamily="34" charset="0"/>
              </a:rPr>
              <a:t>W. Stiepanow equation closest prediction to 1D simulation. </a:t>
            </a:r>
          </a:p>
        </p:txBody>
      </p:sp>
      <p:sp>
        <p:nvSpPr>
          <p:cNvPr id="4191" name="TextBox 24">
            <a:extLst>
              <a:ext uri="{FF2B5EF4-FFF2-40B4-BE49-F238E27FC236}">
                <a16:creationId xmlns:a16="http://schemas.microsoft.com/office/drawing/2014/main" id="{C39F7143-EDE0-544B-B298-89C14E1FD3E3}"/>
              </a:ext>
            </a:extLst>
          </p:cNvPr>
          <p:cNvSpPr txBox="1">
            <a:spLocks noChangeArrowheads="1"/>
          </p:cNvSpPr>
          <p:nvPr/>
        </p:nvSpPr>
        <p:spPr bwMode="auto">
          <a:xfrm>
            <a:off x="5278082" y="1950490"/>
            <a:ext cx="1635837" cy="179935"/>
          </a:xfrm>
          <a:prstGeom prst="rect">
            <a:avLst/>
          </a:prstGeom>
          <a:solidFill>
            <a:schemeClr val="tx2"/>
          </a:solidFill>
          <a:ln>
            <a:noFill/>
          </a:ln>
          <a:extLst>
            <a:ext uri="{91240B29-F687-4F45-9708-019B960494DF}">
              <a14:hiddenLine xmlns:a14="http://schemas.microsoft.com/office/drawing/2010/main" w="9525">
                <a:solidFill>
                  <a:srgbClr val="000000"/>
                </a:solidFill>
                <a:miter lim="800000"/>
                <a:headEnd/>
                <a:tailEnd/>
              </a14:hiddenLine>
            </a:ext>
          </a:extLst>
        </p:spPr>
        <p:txBody>
          <a:bodyPr lIns="40774" tIns="40774" rIns="40774" bIns="40774">
            <a:spAutoFit/>
          </a:bodyPr>
          <a:lstStyle/>
          <a:p>
            <a:pPr defTabSz="986657" fontAlgn="base">
              <a:spcBef>
                <a:spcPct val="0"/>
              </a:spcBef>
              <a:spcAft>
                <a:spcPct val="0"/>
              </a:spcAft>
              <a:buClr>
                <a:srgbClr val="CD2456"/>
              </a:buClr>
              <a:buSzPct val="110000"/>
            </a:pPr>
            <a:r>
              <a:rPr lang="en-GB" altLang="en-US" sz="634">
                <a:solidFill>
                  <a:prstClr val="white"/>
                </a:solidFill>
                <a:latin typeface="Arial" panose="020B0604020202020204" pitchFamily="34" charset="0"/>
              </a:rPr>
              <a:t>Peak Pressure plots for the 3D simulations </a:t>
            </a:r>
          </a:p>
        </p:txBody>
      </p:sp>
      <p:graphicFrame>
        <p:nvGraphicFramePr>
          <p:cNvPr id="4192" name="Chart 25">
            <a:extLst>
              <a:ext uri="{FF2B5EF4-FFF2-40B4-BE49-F238E27FC236}">
                <a16:creationId xmlns:a16="http://schemas.microsoft.com/office/drawing/2014/main" id="{4F7910FF-5842-8678-17B7-362E0DA65B76}"/>
              </a:ext>
            </a:extLst>
          </p:cNvPr>
          <p:cNvGraphicFramePr>
            <a:graphicFrameLocks/>
          </p:cNvGraphicFramePr>
          <p:nvPr/>
        </p:nvGraphicFramePr>
        <p:xfrm>
          <a:off x="5261540" y="253161"/>
          <a:ext cx="1658492" cy="1708836"/>
        </p:xfrm>
        <a:graphic>
          <a:graphicData uri="http://schemas.openxmlformats.org/presentationml/2006/ole">
            <mc:AlternateContent xmlns:mc="http://schemas.openxmlformats.org/markup-compatibility/2006">
              <mc:Choice xmlns:v="urn:schemas-microsoft-com:vml" Requires="v">
                <p:oleObj name="Chart" r:id="rId7" imgW="18288000" imgH="9969500" progId="Excel.Chart.8">
                  <p:embed followColorScheme="full"/>
                </p:oleObj>
              </mc:Choice>
              <mc:Fallback>
                <p:oleObj name="Chart" r:id="rId7" imgW="18288000" imgH="9969500" progId="Excel.Chart.8">
                  <p:embed followColorScheme="full"/>
                  <p:pic>
                    <p:nvPicPr>
                      <p:cNvPr id="4192" name="Chart 25">
                        <a:extLst>
                          <a:ext uri="{FF2B5EF4-FFF2-40B4-BE49-F238E27FC236}">
                            <a16:creationId xmlns:a16="http://schemas.microsoft.com/office/drawing/2014/main" id="{4F7910FF-5842-8678-17B7-362E0DA65B76}"/>
                          </a:ext>
                        </a:extLst>
                      </p:cNvPr>
                      <p:cNvPicPr>
                        <a:picLocks noChangeArrowheads="1"/>
                      </p:cNvPicPr>
                      <p:nvPr/>
                    </p:nvPicPr>
                    <p:blipFill>
                      <a:blip r:embed="rId8"/>
                      <a:srcRect/>
                      <a:stretch>
                        <a:fillRect/>
                      </a:stretch>
                    </p:blipFill>
                    <p:spPr bwMode="auto">
                      <a:xfrm>
                        <a:off x="5261540" y="253161"/>
                        <a:ext cx="1658492" cy="1708836"/>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4193" name="Chart 26">
            <a:extLst>
              <a:ext uri="{FF2B5EF4-FFF2-40B4-BE49-F238E27FC236}">
                <a16:creationId xmlns:a16="http://schemas.microsoft.com/office/drawing/2014/main" id="{4DA2CD6D-70A7-2394-EF18-4D02D40F8596}"/>
              </a:ext>
            </a:extLst>
          </p:cNvPr>
          <p:cNvGraphicFramePr>
            <a:graphicFrameLocks/>
          </p:cNvGraphicFramePr>
          <p:nvPr/>
        </p:nvGraphicFramePr>
        <p:xfrm>
          <a:off x="8911157" y="2675451"/>
          <a:ext cx="1697689" cy="1858072"/>
        </p:xfrm>
        <a:graphic>
          <a:graphicData uri="http://schemas.openxmlformats.org/presentationml/2006/ole">
            <mc:AlternateContent xmlns:mc="http://schemas.openxmlformats.org/markup-compatibility/2006">
              <mc:Choice xmlns:v="urn:schemas-microsoft-com:vml" Requires="v">
                <p:oleObj name="Chart" r:id="rId9" imgW="18288000" imgH="9969500" progId="Excel.Chart.8">
                  <p:embed followColorScheme="full"/>
                </p:oleObj>
              </mc:Choice>
              <mc:Fallback>
                <p:oleObj name="Chart" r:id="rId9" imgW="18288000" imgH="9969500" progId="Excel.Chart.8">
                  <p:embed followColorScheme="full"/>
                  <p:pic>
                    <p:nvPicPr>
                      <p:cNvPr id="4193" name="Chart 26">
                        <a:extLst>
                          <a:ext uri="{FF2B5EF4-FFF2-40B4-BE49-F238E27FC236}">
                            <a16:creationId xmlns:a16="http://schemas.microsoft.com/office/drawing/2014/main" id="{4DA2CD6D-70A7-2394-EF18-4D02D40F8596}"/>
                          </a:ext>
                        </a:extLst>
                      </p:cNvPr>
                      <p:cNvPicPr>
                        <a:picLocks noChangeArrowheads="1"/>
                      </p:cNvPicPr>
                      <p:nvPr/>
                    </p:nvPicPr>
                    <p:blipFill>
                      <a:blip r:embed="rId10"/>
                      <a:srcRect/>
                      <a:stretch>
                        <a:fillRect/>
                      </a:stretch>
                    </p:blipFill>
                    <p:spPr bwMode="auto">
                      <a:xfrm>
                        <a:off x="8911157" y="2675451"/>
                        <a:ext cx="1697689" cy="185807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5209595" y="2238269"/>
            <a:ext cx="1635636" cy="4288738"/>
          </a:xfrm>
          <a:prstGeom prst="rect">
            <a:avLst/>
          </a:prstGeom>
          <a:noFill/>
        </p:spPr>
        <p:txBody>
          <a:bodyPr wrap="square" numCol="1" spcCol="180000" rtlCol="0">
            <a:spAutoFit/>
          </a:bodyPr>
          <a:lstStyle/>
          <a:p>
            <a:pPr defTabSz="986921" fontAlgn="base"/>
            <a:r>
              <a:rPr lang="en-GB" sz="634" b="1" dirty="0">
                <a:solidFill>
                  <a:srgbClr val="CD2456"/>
                </a:solidFill>
                <a:latin typeface="Arial" panose="020B0604020202020204" pitchFamily="34" charset="0"/>
                <a:cs typeface="Arial" panose="020B0604020202020204" pitchFamily="34" charset="0"/>
              </a:rPr>
              <a:t>Method Development Studies </a:t>
            </a:r>
            <a:endParaRPr lang="en-GB" sz="634" dirty="0">
              <a:solidFill>
                <a:srgbClr val="000000"/>
              </a:solidFill>
              <a:latin typeface="Arial" panose="020B0604020202020204" pitchFamily="34" charset="0"/>
              <a:cs typeface="Arial" panose="020B0604020202020204" pitchFamily="34" charset="0"/>
            </a:endParaRPr>
          </a:p>
          <a:p>
            <a:pPr algn="just" defTabSz="986921" fontAlgn="base"/>
            <a:r>
              <a:rPr lang="en-GB" sz="634" dirty="0">
                <a:solidFill>
                  <a:srgbClr val="000000"/>
                </a:solidFill>
                <a:latin typeface="Arial" panose="020B0604020202020204" pitchFamily="34" charset="0"/>
                <a:cs typeface="Arial" panose="020B0604020202020204" pitchFamily="34" charset="0"/>
              </a:rPr>
              <a:t>A number of different inert experiments were conducted prior to a trial involving energetic materials.</a:t>
            </a:r>
          </a:p>
          <a:p>
            <a:pPr algn="just" defTabSz="986921" fontAlgn="base"/>
            <a:endParaRPr lang="en-GB" sz="634" dirty="0">
              <a:solidFill>
                <a:srgbClr val="000000"/>
              </a:solidFill>
              <a:latin typeface="Arial" panose="020B0604020202020204" pitchFamily="34" charset="0"/>
              <a:cs typeface="Arial" panose="020B0604020202020204" pitchFamily="34" charset="0"/>
            </a:endParaRPr>
          </a:p>
          <a:p>
            <a:pPr algn="just" defTabSz="986921" fontAlgn="base"/>
            <a:r>
              <a:rPr lang="en-GB" sz="634" dirty="0">
                <a:solidFill>
                  <a:srgbClr val="000000"/>
                </a:solidFill>
                <a:latin typeface="Arial" panose="020B0604020202020204" pitchFamily="34" charset="0"/>
                <a:cs typeface="Arial" panose="020B0604020202020204" pitchFamily="34" charset="0"/>
              </a:rPr>
              <a:t>The trial involving energetic material utilised equipment known as a tapping rig, so the majority of method development also was conducted on this kit. The tapping rig is an instrument that moves a sample tube up and down whilst rotating to simulate the forces exerted during walking. </a:t>
            </a:r>
          </a:p>
          <a:p>
            <a:pPr algn="just" defTabSz="986921" fontAlgn="base"/>
            <a:endParaRPr lang="en-GB" sz="634" dirty="0">
              <a:solidFill>
                <a:srgbClr val="000000"/>
              </a:solidFill>
              <a:latin typeface="Arial" panose="020B0604020202020204" pitchFamily="34" charset="0"/>
              <a:cs typeface="Arial" panose="020B0604020202020204" pitchFamily="34" charset="0"/>
            </a:endParaRPr>
          </a:p>
          <a:p>
            <a:pPr algn="just" defTabSz="986921" fontAlgn="base"/>
            <a:r>
              <a:rPr lang="en-GB" sz="634" dirty="0">
                <a:solidFill>
                  <a:srgbClr val="000000"/>
                </a:solidFill>
                <a:latin typeface="Arial" panose="020B0604020202020204" pitchFamily="34" charset="0"/>
                <a:cs typeface="Arial" panose="020B0604020202020204" pitchFamily="34" charset="0"/>
              </a:rPr>
              <a:t>Initial method development experiments used a sample tube, both empty and with common lab materials inside. The sample tube was an insulator, made of non conducting plastic. The extent to which sample tube material effected results was not investigated in this project and is an aspect to be considered for further work.</a:t>
            </a:r>
          </a:p>
          <a:p>
            <a:pPr algn="just" defTabSz="986921" fontAlgn="base"/>
            <a:endParaRPr lang="en-GB" sz="634" dirty="0">
              <a:solidFill>
                <a:srgbClr val="000000"/>
              </a:solidFill>
              <a:latin typeface="Arial" panose="020B0604020202020204" pitchFamily="34" charset="0"/>
              <a:cs typeface="Arial" panose="020B0604020202020204" pitchFamily="34" charset="0"/>
            </a:endParaRPr>
          </a:p>
          <a:p>
            <a:pPr algn="just" defTabSz="986921" fontAlgn="base"/>
            <a:r>
              <a:rPr lang="en-GB" sz="634" dirty="0">
                <a:solidFill>
                  <a:srgbClr val="000000"/>
                </a:solidFill>
                <a:latin typeface="Arial" panose="020B0604020202020204" pitchFamily="34" charset="0"/>
                <a:cs typeface="Arial" panose="020B0604020202020204" pitchFamily="34" charset="0"/>
              </a:rPr>
              <a:t>Subsequent experiments used an inert, chemically similar compound to energetic material. Table sugar was chosen as it is also a crystalline organic molecule, similarly to many explosives. </a:t>
            </a:r>
          </a:p>
          <a:p>
            <a:pPr algn="just" defTabSz="986921" fontAlgn="base"/>
            <a:endParaRPr lang="en-GB" sz="634" dirty="0">
              <a:solidFill>
                <a:srgbClr val="CD2456"/>
              </a:solidFill>
              <a:latin typeface="Arial" panose="020B0604020202020204" pitchFamily="34" charset="0"/>
              <a:cs typeface="Arial" panose="020B0604020202020204" pitchFamily="34" charset="0"/>
            </a:endParaRPr>
          </a:p>
          <a:p>
            <a:pPr algn="just" defTabSz="986921" fontAlgn="base"/>
            <a:r>
              <a:rPr lang="en-GB" sz="634" dirty="0">
                <a:solidFill>
                  <a:srgbClr val="000000"/>
                </a:solidFill>
                <a:latin typeface="Arial" panose="020B0604020202020204" pitchFamily="34" charset="0"/>
                <a:cs typeface="Arial" panose="020B0604020202020204" pitchFamily="34" charset="0"/>
              </a:rPr>
              <a:t>Between experiments, observations could be made in the effect different parameters would have on the voltage reading. Some of the most notable were:</a:t>
            </a:r>
          </a:p>
          <a:p>
            <a:pPr marL="103556" indent="-103556" algn="just" defTabSz="986921" fontAlgn="base">
              <a:buFont typeface="Arial" panose="020B0604020202020204" pitchFamily="34" charset="0"/>
              <a:buChar char="•"/>
            </a:pPr>
            <a:r>
              <a:rPr lang="en-GB" sz="634" dirty="0">
                <a:solidFill>
                  <a:srgbClr val="000000"/>
                </a:solidFill>
                <a:latin typeface="Arial" panose="020B0604020202020204" pitchFamily="34" charset="0"/>
                <a:cs typeface="Arial" panose="020B0604020202020204" pitchFamily="34" charset="0"/>
              </a:rPr>
              <a:t>The addition of a 3D printed guard to keep the sample tube in place.</a:t>
            </a:r>
          </a:p>
          <a:p>
            <a:pPr marL="103556" indent="-103556" algn="just" defTabSz="986921" fontAlgn="base">
              <a:buFont typeface="Arial" panose="020B0604020202020204" pitchFamily="34" charset="0"/>
              <a:buChar char="•"/>
            </a:pPr>
            <a:r>
              <a:rPr lang="en-GB" sz="634" dirty="0">
                <a:solidFill>
                  <a:srgbClr val="000000"/>
                </a:solidFill>
                <a:latin typeface="Arial" panose="020B0604020202020204" pitchFamily="34" charset="0"/>
                <a:cs typeface="Arial" panose="020B0604020202020204" pitchFamily="34" charset="0"/>
              </a:rPr>
              <a:t>The addition of the sugar.</a:t>
            </a:r>
          </a:p>
          <a:p>
            <a:pPr marL="103556" indent="-103556" algn="just" defTabSz="986921" fontAlgn="base">
              <a:buFont typeface="Arial" panose="020B0604020202020204" pitchFamily="34" charset="0"/>
              <a:buChar char="•"/>
            </a:pPr>
            <a:r>
              <a:rPr lang="en-GB" sz="634" dirty="0">
                <a:solidFill>
                  <a:srgbClr val="000000"/>
                </a:solidFill>
                <a:latin typeface="Arial" panose="020B0604020202020204" pitchFamily="34" charset="0"/>
                <a:cs typeface="Arial" panose="020B0604020202020204" pitchFamily="34" charset="0"/>
              </a:rPr>
              <a:t>The position on the sample tube the voltage measurement was taken.</a:t>
            </a:r>
          </a:p>
          <a:p>
            <a:pPr marL="103556" indent="-103556" algn="just" defTabSz="986921" fontAlgn="base">
              <a:buFont typeface="Arial" panose="020B0604020202020204" pitchFamily="34" charset="0"/>
              <a:buChar char="•"/>
            </a:pPr>
            <a:r>
              <a:rPr lang="en-GB" sz="634" dirty="0">
                <a:solidFill>
                  <a:srgbClr val="000000"/>
                </a:solidFill>
                <a:latin typeface="Arial" panose="020B0604020202020204" pitchFamily="34" charset="0"/>
                <a:cs typeface="Arial" panose="020B0604020202020204" pitchFamily="34" charset="0"/>
              </a:rPr>
              <a:t>Whether the voltage reading was taken when the sample tube is on the bench vs. on the tapping rig.</a:t>
            </a:r>
          </a:p>
          <a:p>
            <a:pPr defTabSz="986921" fontAlgn="base">
              <a:buClr>
                <a:srgbClr val="CE2256"/>
              </a:buClr>
            </a:pPr>
            <a:endParaRPr lang="en-GB" sz="634" dirty="0">
              <a:solidFill>
                <a:srgbClr val="000000"/>
              </a:solidFill>
              <a:latin typeface="Arial" panose="020B0604020202020204" pitchFamily="34" charset="0"/>
              <a:cs typeface="Arial" panose="020B0604020202020204" pitchFamily="34" charset="0"/>
            </a:endParaRPr>
          </a:p>
        </p:txBody>
      </p:sp>
      <p:sp>
        <p:nvSpPr>
          <p:cNvPr id="9" name="TextBox 8"/>
          <p:cNvSpPr txBox="1"/>
          <p:nvPr/>
        </p:nvSpPr>
        <p:spPr>
          <a:xfrm>
            <a:off x="7119886" y="2681039"/>
            <a:ext cx="1639928" cy="3215239"/>
          </a:xfrm>
          <a:prstGeom prst="rect">
            <a:avLst/>
          </a:prstGeom>
          <a:noFill/>
        </p:spPr>
        <p:txBody>
          <a:bodyPr wrap="square" numCol="1" spcCol="180000" rtlCol="0">
            <a:spAutoFit/>
          </a:bodyPr>
          <a:lstStyle/>
          <a:p>
            <a:pPr defTabSz="986921" fontAlgn="base"/>
            <a:r>
              <a:rPr lang="en-GB" sz="634" b="1" dirty="0">
                <a:solidFill>
                  <a:srgbClr val="CD2456"/>
                </a:solidFill>
                <a:latin typeface="Arial" panose="020B0604020202020204" pitchFamily="34" charset="0"/>
                <a:cs typeface="Arial" panose="020B0604020202020204" pitchFamily="34" charset="0"/>
              </a:rPr>
              <a:t>Repeatability Experiment</a:t>
            </a:r>
          </a:p>
          <a:p>
            <a:pPr algn="just" defTabSz="986921" fontAlgn="base"/>
            <a:r>
              <a:rPr lang="en-GB" sz="634" dirty="0">
                <a:solidFill>
                  <a:srgbClr val="000000"/>
                </a:solidFill>
                <a:latin typeface="Arial" panose="020B0604020202020204" pitchFamily="34" charset="0"/>
                <a:cs typeface="Arial" panose="020B0604020202020204" pitchFamily="34" charset="0"/>
              </a:rPr>
              <a:t>In order to assess the repeatability of the static meter, and hence the accuracy of the results a specialised experiment was carried out. </a:t>
            </a:r>
          </a:p>
          <a:p>
            <a:pPr algn="just" defTabSz="986921" fontAlgn="base"/>
            <a:endParaRPr lang="en-GB" sz="634" dirty="0">
              <a:solidFill>
                <a:srgbClr val="000000"/>
              </a:solidFill>
              <a:latin typeface="Arial" panose="020B0604020202020204" pitchFamily="34" charset="0"/>
              <a:cs typeface="Arial" panose="020B0604020202020204" pitchFamily="34" charset="0"/>
            </a:endParaRPr>
          </a:p>
          <a:p>
            <a:pPr algn="just" defTabSz="986921" fontAlgn="base"/>
            <a:r>
              <a:rPr lang="en-GB" sz="634" dirty="0">
                <a:solidFill>
                  <a:srgbClr val="000000"/>
                </a:solidFill>
                <a:latin typeface="Arial" panose="020B0604020202020204" pitchFamily="34" charset="0"/>
                <a:cs typeface="Arial" panose="020B0604020202020204" pitchFamily="34" charset="0"/>
              </a:rPr>
              <a:t>Key takeaways from this experiment can be summarised as follows:</a:t>
            </a:r>
          </a:p>
          <a:p>
            <a:pPr marL="116500" indent="-116500" algn="just" defTabSz="986921" fontAlgn="base">
              <a:buFont typeface="+mj-lt"/>
              <a:buAutoNum type="arabicPeriod"/>
            </a:pPr>
            <a:r>
              <a:rPr lang="en-GB" sz="634" dirty="0">
                <a:solidFill>
                  <a:srgbClr val="000000"/>
                </a:solidFill>
                <a:latin typeface="Arial" panose="020B0604020202020204" pitchFamily="34" charset="0"/>
                <a:cs typeface="Arial" panose="020B0604020202020204" pitchFamily="34" charset="0"/>
              </a:rPr>
              <a:t>There is significant variation in voltage measurements under identical initial conditions.</a:t>
            </a:r>
          </a:p>
          <a:p>
            <a:pPr marL="116500" indent="-116500" algn="just" defTabSz="986921" fontAlgn="base">
              <a:buFont typeface="+mj-lt"/>
              <a:buAutoNum type="arabicPeriod"/>
            </a:pPr>
            <a:r>
              <a:rPr lang="en-GB" sz="634" dirty="0">
                <a:solidFill>
                  <a:srgbClr val="000000"/>
                </a:solidFill>
                <a:latin typeface="Arial" panose="020B0604020202020204" pitchFamily="34" charset="0"/>
                <a:cs typeface="Arial" panose="020B0604020202020204" pitchFamily="34" charset="0"/>
              </a:rPr>
              <a:t>Operating the tapping rig is generating a measurable increase in static charge.</a:t>
            </a:r>
          </a:p>
          <a:p>
            <a:pPr marL="116500" indent="-116500" algn="just" defTabSz="986921" fontAlgn="base">
              <a:buFont typeface="+mj-lt"/>
              <a:buAutoNum type="arabicPeriod"/>
            </a:pPr>
            <a:r>
              <a:rPr lang="en-GB" sz="634" dirty="0">
                <a:solidFill>
                  <a:srgbClr val="000000"/>
                </a:solidFill>
                <a:latin typeface="Arial" panose="020B0604020202020204" pitchFamily="34" charset="0"/>
                <a:cs typeface="Arial" panose="020B0604020202020204" pitchFamily="34" charset="0"/>
              </a:rPr>
              <a:t>A quench time appears to facilitate static dissipation.</a:t>
            </a:r>
          </a:p>
          <a:p>
            <a:pPr algn="just" defTabSz="986921" fontAlgn="base"/>
            <a:r>
              <a:rPr lang="en-GB" sz="634" dirty="0">
                <a:solidFill>
                  <a:srgbClr val="000000"/>
                </a:solidFill>
                <a:latin typeface="Arial" panose="020B0604020202020204" pitchFamily="34" charset="0"/>
                <a:cs typeface="Arial" panose="020B0604020202020204" pitchFamily="34" charset="0"/>
              </a:rPr>
              <a:t>Appropriate discussion points could cover whether the measurements fall within the statistical noise of the static meter, which has been covered in the main report.</a:t>
            </a:r>
          </a:p>
          <a:p>
            <a:pPr defTabSz="986921" fontAlgn="base"/>
            <a:endParaRPr lang="en-GB" sz="634" dirty="0">
              <a:solidFill>
                <a:srgbClr val="000000"/>
              </a:solidFill>
              <a:latin typeface="Arial" panose="020B0604020202020204" pitchFamily="34" charset="0"/>
              <a:cs typeface="Arial" panose="020B0604020202020204" pitchFamily="34" charset="0"/>
            </a:endParaRPr>
          </a:p>
          <a:p>
            <a:pPr defTabSz="986921" fontAlgn="base"/>
            <a:endParaRPr lang="en-GB" sz="634" dirty="0">
              <a:solidFill>
                <a:srgbClr val="000000"/>
              </a:solidFill>
              <a:latin typeface="Arial" panose="020B0604020202020204" pitchFamily="34" charset="0"/>
              <a:cs typeface="Arial" panose="020B0604020202020204" pitchFamily="34" charset="0"/>
            </a:endParaRPr>
          </a:p>
          <a:p>
            <a:pPr defTabSz="986921" fontAlgn="base"/>
            <a:endParaRPr lang="en-GB" sz="634" dirty="0">
              <a:solidFill>
                <a:srgbClr val="000000"/>
              </a:solidFill>
              <a:latin typeface="Arial" panose="020B0604020202020204" pitchFamily="34" charset="0"/>
              <a:cs typeface="Arial" panose="020B0604020202020204" pitchFamily="34" charset="0"/>
            </a:endParaRPr>
          </a:p>
          <a:p>
            <a:pPr defTabSz="986921" fontAlgn="base"/>
            <a:endParaRPr lang="en-GB" sz="634" dirty="0">
              <a:solidFill>
                <a:srgbClr val="000000"/>
              </a:solidFill>
              <a:latin typeface="Arial" panose="020B0604020202020204" pitchFamily="34" charset="0"/>
              <a:cs typeface="Arial" panose="020B0604020202020204" pitchFamily="34" charset="0"/>
            </a:endParaRPr>
          </a:p>
          <a:p>
            <a:pPr defTabSz="986921" fontAlgn="base"/>
            <a:endParaRPr lang="en-GB" sz="634" dirty="0">
              <a:solidFill>
                <a:srgbClr val="CD2456"/>
              </a:solidFill>
              <a:latin typeface="Arial" panose="020B0604020202020204" pitchFamily="34" charset="0"/>
              <a:cs typeface="Arial" panose="020B0604020202020204" pitchFamily="34" charset="0"/>
            </a:endParaRPr>
          </a:p>
          <a:p>
            <a:pPr defTabSz="986921" fontAlgn="base"/>
            <a:r>
              <a:rPr lang="en-GB" sz="634" b="1" dirty="0">
                <a:solidFill>
                  <a:srgbClr val="CD2456"/>
                </a:solidFill>
                <a:latin typeface="Arial" panose="020B0604020202020204" pitchFamily="34" charset="0"/>
                <a:cs typeface="Arial" panose="020B0604020202020204" pitchFamily="34" charset="0"/>
              </a:rPr>
              <a:t>Title Arial bold 28pt</a:t>
            </a:r>
          </a:p>
          <a:p>
            <a:pPr defTabSz="986921" fontAlgn="base"/>
            <a:r>
              <a:rPr lang="en-GB" sz="634" dirty="0">
                <a:solidFill>
                  <a:srgbClr val="000000"/>
                </a:solidFill>
                <a:latin typeface="Arial" panose="020B0604020202020204" pitchFamily="34" charset="0"/>
                <a:cs typeface="Arial" panose="020B0604020202020204" pitchFamily="34" charset="0"/>
              </a:rPr>
              <a:t>Body copy Arial Regular 28pt minimum (Black) </a:t>
            </a:r>
            <a:r>
              <a:rPr lang="en-GB" sz="634" dirty="0" err="1">
                <a:solidFill>
                  <a:srgbClr val="000000"/>
                </a:solidFill>
                <a:latin typeface="Arial" panose="020B0604020202020204" pitchFamily="34" charset="0"/>
                <a:cs typeface="Arial" panose="020B0604020202020204" pitchFamily="34" charset="0"/>
              </a:rPr>
              <a:t>Nequi</a:t>
            </a:r>
            <a:r>
              <a:rPr lang="en-GB" sz="634" dirty="0">
                <a:solidFill>
                  <a:srgbClr val="000000"/>
                </a:solidFill>
                <a:latin typeface="Arial" panose="020B0604020202020204" pitchFamily="34" charset="0"/>
                <a:cs typeface="Arial" panose="020B0604020202020204" pitchFamily="34" charset="0"/>
              </a:rPr>
              <a:t> </a:t>
            </a:r>
            <a:r>
              <a:rPr lang="en-GB" sz="634" dirty="0" err="1">
                <a:solidFill>
                  <a:srgbClr val="000000"/>
                </a:solidFill>
                <a:latin typeface="Arial" panose="020B0604020202020204" pitchFamily="34" charset="0"/>
                <a:cs typeface="Arial" panose="020B0604020202020204" pitchFamily="34" charset="0"/>
              </a:rPr>
              <a:t>remodios</a:t>
            </a:r>
            <a:r>
              <a:rPr lang="en-GB" sz="634" dirty="0">
                <a:solidFill>
                  <a:srgbClr val="000000"/>
                </a:solidFill>
                <a:latin typeface="Arial" panose="020B0604020202020204" pitchFamily="34" charset="0"/>
                <a:cs typeface="Arial" panose="020B0604020202020204" pitchFamily="34" charset="0"/>
              </a:rPr>
              <a:t> sum </a:t>
            </a:r>
            <a:r>
              <a:rPr lang="en-GB" sz="634" dirty="0" err="1">
                <a:solidFill>
                  <a:srgbClr val="000000"/>
                </a:solidFill>
                <a:latin typeface="Arial" panose="020B0604020202020204" pitchFamily="34" charset="0"/>
                <a:cs typeface="Arial" panose="020B0604020202020204" pitchFamily="34" charset="0"/>
              </a:rPr>
              <a:t>suntur</a:t>
            </a:r>
            <a:r>
              <a:rPr lang="en-GB" sz="634" dirty="0">
                <a:solidFill>
                  <a:srgbClr val="000000"/>
                </a:solidFill>
                <a:latin typeface="Arial" panose="020B0604020202020204" pitchFamily="34" charset="0"/>
                <a:cs typeface="Arial" panose="020B0604020202020204" pitchFamily="34" charset="0"/>
              </a:rPr>
              <a:t> am, </a:t>
            </a:r>
            <a:r>
              <a:rPr lang="en-GB" sz="634" dirty="0" err="1">
                <a:solidFill>
                  <a:srgbClr val="000000"/>
                </a:solidFill>
                <a:latin typeface="Arial" panose="020B0604020202020204" pitchFamily="34" charset="0"/>
                <a:cs typeface="Arial" panose="020B0604020202020204" pitchFamily="34" charset="0"/>
              </a:rPr>
              <a:t>sequas</a:t>
            </a:r>
            <a:r>
              <a:rPr lang="en-GB" sz="634" dirty="0">
                <a:solidFill>
                  <a:srgbClr val="000000"/>
                </a:solidFill>
                <a:latin typeface="Arial" panose="020B0604020202020204" pitchFamily="34" charset="0"/>
                <a:cs typeface="Arial" panose="020B0604020202020204" pitchFamily="34" charset="0"/>
              </a:rPr>
              <a:t> </a:t>
            </a:r>
            <a:r>
              <a:rPr lang="en-GB" sz="634" dirty="0" err="1">
                <a:solidFill>
                  <a:srgbClr val="000000"/>
                </a:solidFill>
                <a:latin typeface="Arial" panose="020B0604020202020204" pitchFamily="34" charset="0"/>
                <a:cs typeface="Arial" panose="020B0604020202020204" pitchFamily="34" charset="0"/>
              </a:rPr>
              <a:t>eossi</a:t>
            </a:r>
            <a:r>
              <a:rPr lang="en-GB" sz="634" dirty="0">
                <a:solidFill>
                  <a:srgbClr val="000000"/>
                </a:solidFill>
                <a:latin typeface="Arial" panose="020B0604020202020204" pitchFamily="34" charset="0"/>
                <a:cs typeface="Arial" panose="020B0604020202020204" pitchFamily="34" charset="0"/>
              </a:rPr>
              <a:t> </a:t>
            </a:r>
            <a:r>
              <a:rPr lang="en-GB" sz="634" dirty="0" err="1">
                <a:solidFill>
                  <a:srgbClr val="000000"/>
                </a:solidFill>
                <a:latin typeface="Arial" panose="020B0604020202020204" pitchFamily="34" charset="0"/>
                <a:cs typeface="Arial" panose="020B0604020202020204" pitchFamily="34" charset="0"/>
              </a:rPr>
              <a:t>berferi</a:t>
            </a:r>
            <a:r>
              <a:rPr lang="en-GB" sz="634" dirty="0">
                <a:solidFill>
                  <a:srgbClr val="000000"/>
                </a:solidFill>
                <a:latin typeface="Arial" panose="020B0604020202020204" pitchFamily="34" charset="0"/>
                <a:cs typeface="Arial" panose="020B0604020202020204" pitchFamily="34" charset="0"/>
              </a:rPr>
              <a:t> </a:t>
            </a:r>
            <a:r>
              <a:rPr lang="en-GB" sz="634" dirty="0" err="1">
                <a:solidFill>
                  <a:srgbClr val="000000"/>
                </a:solidFill>
                <a:latin typeface="Arial" panose="020B0604020202020204" pitchFamily="34" charset="0"/>
                <a:cs typeface="Arial" panose="020B0604020202020204" pitchFamily="34" charset="0"/>
              </a:rPr>
              <a:t>busandipsus</a:t>
            </a:r>
            <a:r>
              <a:rPr lang="en-GB" sz="634" dirty="0">
                <a:solidFill>
                  <a:srgbClr val="000000"/>
                </a:solidFill>
                <a:latin typeface="Arial" panose="020B0604020202020204" pitchFamily="34" charset="0"/>
                <a:cs typeface="Arial" panose="020B0604020202020204" pitchFamily="34" charset="0"/>
              </a:rPr>
              <a:t> et </a:t>
            </a:r>
            <a:r>
              <a:rPr lang="en-GB" sz="634" dirty="0" err="1">
                <a:solidFill>
                  <a:srgbClr val="000000"/>
                </a:solidFill>
                <a:latin typeface="Arial" panose="020B0604020202020204" pitchFamily="34" charset="0"/>
                <a:cs typeface="Arial" panose="020B0604020202020204" pitchFamily="34" charset="0"/>
              </a:rPr>
              <a:t>ut</a:t>
            </a:r>
            <a:r>
              <a:rPr lang="en-GB" sz="634" dirty="0">
                <a:solidFill>
                  <a:srgbClr val="000000"/>
                </a:solidFill>
                <a:latin typeface="Arial" panose="020B0604020202020204" pitchFamily="34" charset="0"/>
                <a:cs typeface="Arial" panose="020B0604020202020204" pitchFamily="34" charset="0"/>
              </a:rPr>
              <a:t> quid </a:t>
            </a:r>
            <a:r>
              <a:rPr lang="en-GB" sz="634" dirty="0" err="1">
                <a:solidFill>
                  <a:srgbClr val="000000"/>
                </a:solidFill>
                <a:latin typeface="Arial" panose="020B0604020202020204" pitchFamily="34" charset="0"/>
                <a:cs typeface="Arial" panose="020B0604020202020204" pitchFamily="34" charset="0"/>
              </a:rPr>
              <a:t>mo</a:t>
            </a:r>
            <a:r>
              <a:rPr lang="en-GB" sz="634" dirty="0">
                <a:solidFill>
                  <a:srgbClr val="000000"/>
                </a:solidFill>
                <a:latin typeface="Arial" panose="020B0604020202020204" pitchFamily="34" charset="0"/>
                <a:cs typeface="Arial" panose="020B0604020202020204" pitchFamily="34" charset="0"/>
              </a:rPr>
              <a:t> </a:t>
            </a:r>
            <a:r>
              <a:rPr lang="en-GB" sz="634" dirty="0" err="1">
                <a:solidFill>
                  <a:srgbClr val="000000"/>
                </a:solidFill>
                <a:latin typeface="Arial" panose="020B0604020202020204" pitchFamily="34" charset="0"/>
                <a:cs typeface="Arial" panose="020B0604020202020204" pitchFamily="34" charset="0"/>
              </a:rPr>
              <a:t>magnation</a:t>
            </a:r>
            <a:r>
              <a:rPr lang="en-GB" sz="634" dirty="0">
                <a:solidFill>
                  <a:srgbClr val="000000"/>
                </a:solidFill>
                <a:latin typeface="Arial" panose="020B0604020202020204" pitchFamily="34" charset="0"/>
                <a:cs typeface="Arial" panose="020B0604020202020204" pitchFamily="34" charset="0"/>
              </a:rPr>
              <a:t> </a:t>
            </a:r>
            <a:r>
              <a:rPr lang="en-GB" sz="634" dirty="0" err="1">
                <a:solidFill>
                  <a:srgbClr val="000000"/>
                </a:solidFill>
                <a:latin typeface="Arial" panose="020B0604020202020204" pitchFamily="34" charset="0"/>
                <a:cs typeface="Arial" panose="020B0604020202020204" pitchFamily="34" charset="0"/>
              </a:rPr>
              <a:t>prent</a:t>
            </a:r>
            <a:r>
              <a:rPr lang="en-GB" sz="634" dirty="0">
                <a:solidFill>
                  <a:srgbClr val="000000"/>
                </a:solidFill>
                <a:latin typeface="Arial" panose="020B0604020202020204" pitchFamily="34" charset="0"/>
                <a:cs typeface="Arial" panose="020B0604020202020204" pitchFamily="34" charset="0"/>
              </a:rPr>
              <a:t> </a:t>
            </a:r>
            <a:r>
              <a:rPr lang="en-GB" sz="634" dirty="0" err="1">
                <a:solidFill>
                  <a:srgbClr val="000000"/>
                </a:solidFill>
                <a:latin typeface="Arial" panose="020B0604020202020204" pitchFamily="34" charset="0"/>
                <a:cs typeface="Arial" panose="020B0604020202020204" pitchFamily="34" charset="0"/>
              </a:rPr>
              <a:t>poreptam</a:t>
            </a:r>
            <a:r>
              <a:rPr lang="en-GB" sz="634" dirty="0">
                <a:solidFill>
                  <a:srgbClr val="000000"/>
                </a:solidFill>
                <a:latin typeface="Arial" panose="020B0604020202020204" pitchFamily="34" charset="0"/>
                <a:cs typeface="Arial" panose="020B0604020202020204" pitchFamily="34" charset="0"/>
              </a:rPr>
              <a:t> et </a:t>
            </a:r>
            <a:r>
              <a:rPr lang="en-GB" sz="634" dirty="0" err="1">
                <a:solidFill>
                  <a:srgbClr val="000000"/>
                </a:solidFill>
                <a:latin typeface="Arial" panose="020B0604020202020204" pitchFamily="34" charset="0"/>
                <a:cs typeface="Arial" panose="020B0604020202020204" pitchFamily="34" charset="0"/>
              </a:rPr>
              <a:t>et</a:t>
            </a:r>
            <a:r>
              <a:rPr lang="en-GB" sz="634" dirty="0">
                <a:solidFill>
                  <a:srgbClr val="000000"/>
                </a:solidFill>
                <a:latin typeface="Arial" panose="020B0604020202020204" pitchFamily="34" charset="0"/>
                <a:cs typeface="Arial" panose="020B0604020202020204" pitchFamily="34" charset="0"/>
              </a:rPr>
              <a:t> </a:t>
            </a:r>
            <a:r>
              <a:rPr lang="en-GB" sz="634" dirty="0" err="1">
                <a:solidFill>
                  <a:srgbClr val="000000"/>
                </a:solidFill>
                <a:latin typeface="Arial" panose="020B0604020202020204" pitchFamily="34" charset="0"/>
                <a:cs typeface="Arial" panose="020B0604020202020204" pitchFamily="34" charset="0"/>
              </a:rPr>
              <a:t>enturit</a:t>
            </a:r>
            <a:endParaRPr lang="en-GB" sz="634" dirty="0">
              <a:solidFill>
                <a:srgbClr val="000000"/>
              </a:solidFill>
              <a:latin typeface="Arial" panose="020B0604020202020204" pitchFamily="34" charset="0"/>
              <a:cs typeface="Arial" panose="020B0604020202020204" pitchFamily="34" charset="0"/>
            </a:endParaRPr>
          </a:p>
        </p:txBody>
      </p:sp>
      <p:sp>
        <p:nvSpPr>
          <p:cNvPr id="10" name="TextBox 9"/>
          <p:cNvSpPr txBox="1"/>
          <p:nvPr/>
        </p:nvSpPr>
        <p:spPr>
          <a:xfrm>
            <a:off x="1555695" y="2259154"/>
            <a:ext cx="3492260" cy="2172924"/>
          </a:xfrm>
          <a:prstGeom prst="rect">
            <a:avLst/>
          </a:prstGeom>
          <a:solidFill>
            <a:srgbClr val="ACAFB2">
              <a:alpha val="30000"/>
            </a:srgbClr>
          </a:solidFill>
        </p:spPr>
        <p:txBody>
          <a:bodyPr wrap="square" lIns="40774" tIns="81548" rIns="40774" bIns="40774" numCol="1" spcCol="180000" rtlCol="0">
            <a:spAutoFit/>
          </a:bodyPr>
          <a:lstStyle/>
          <a:p>
            <a:pPr defTabSz="986921" fontAlgn="base"/>
            <a:r>
              <a:rPr lang="en-GB" sz="634" b="1" dirty="0">
                <a:solidFill>
                  <a:srgbClr val="CD2456"/>
                </a:solidFill>
                <a:latin typeface="Arial" panose="020B0604020202020204" pitchFamily="34" charset="0"/>
                <a:cs typeface="Arial" panose="020B0604020202020204" pitchFamily="34" charset="0"/>
              </a:rPr>
              <a:t>Summary</a:t>
            </a:r>
            <a:endParaRPr lang="en-GB" sz="634" dirty="0">
              <a:solidFill>
                <a:srgbClr val="000000"/>
              </a:solidFill>
              <a:latin typeface="Arial" panose="020B0604020202020204" pitchFamily="34" charset="0"/>
              <a:cs typeface="Arial" panose="020B0604020202020204" pitchFamily="34" charset="0"/>
            </a:endParaRPr>
          </a:p>
          <a:p>
            <a:pPr algn="just" defTabSz="986921" fontAlgn="base"/>
            <a:r>
              <a:rPr lang="en-GB" sz="634" dirty="0">
                <a:solidFill>
                  <a:srgbClr val="000000"/>
                </a:solidFill>
                <a:latin typeface="Arial" panose="020B0604020202020204" pitchFamily="34" charset="0"/>
                <a:cs typeface="Arial" panose="020B0604020202020204" pitchFamily="34" charset="0"/>
              </a:rPr>
              <a:t>Some energetic materials are sensitive to electrostatic discharge (ESD), as the stimulus it provides can contain sufficient energy to cause an explosive to detonate. Static electricity is the accumulation of an electric charge on the surface of a given material. The primary mechanism of charge generation is via triboelectric charging, which is a by-product of friction between the materials. </a:t>
            </a:r>
          </a:p>
          <a:p>
            <a:pPr algn="just" defTabSz="986921" fontAlgn="base"/>
            <a:endParaRPr lang="en-GB" sz="634" dirty="0">
              <a:solidFill>
                <a:srgbClr val="000000"/>
              </a:solidFill>
              <a:latin typeface="Arial" panose="020B0604020202020204" pitchFamily="34" charset="0"/>
              <a:cs typeface="Arial" panose="020B0604020202020204" pitchFamily="34" charset="0"/>
            </a:endParaRPr>
          </a:p>
          <a:p>
            <a:pPr algn="just" defTabSz="986921" fontAlgn="base"/>
            <a:r>
              <a:rPr lang="en-GB" sz="634" dirty="0">
                <a:solidFill>
                  <a:srgbClr val="000000"/>
                </a:solidFill>
                <a:latin typeface="Arial" panose="020B0604020202020204" pitchFamily="34" charset="0"/>
                <a:cs typeface="Arial" panose="020B0604020202020204" pitchFamily="34" charset="0"/>
              </a:rPr>
              <a:t>The aim of this project was to develop a novel test methodology for measuring static electricity, that could be applied to different processes involving energetic materials. This methodology was developed over a series of experiments, where conditions were revised iteratively, with appropriate adjustments made.</a:t>
            </a:r>
          </a:p>
          <a:p>
            <a:pPr algn="just" defTabSz="986921" fontAlgn="base"/>
            <a:endParaRPr lang="en-GB" sz="634" dirty="0">
              <a:solidFill>
                <a:srgbClr val="000000"/>
              </a:solidFill>
              <a:latin typeface="Arial" panose="020B0604020202020204" pitchFamily="34" charset="0"/>
              <a:cs typeface="Arial" panose="020B0604020202020204" pitchFamily="34" charset="0"/>
            </a:endParaRPr>
          </a:p>
          <a:p>
            <a:pPr algn="just" defTabSz="986921" fontAlgn="base"/>
            <a:r>
              <a:rPr lang="en-GB" sz="634" dirty="0">
                <a:solidFill>
                  <a:srgbClr val="000000"/>
                </a:solidFill>
                <a:latin typeface="Arial" panose="020B0604020202020204" pitchFamily="34" charset="0"/>
                <a:cs typeface="Arial" panose="020B0604020202020204" pitchFamily="34" charset="0"/>
              </a:rPr>
              <a:t>To conduct these experiments, a handheld electrostatic voltmeter was selected after a market survey. The Keyence SK-H050 was chosen as the most appropriate instrument. Following procurement, a Safe Systems of Work (SSoW) was generated, that allowed practical experiments to take place.</a:t>
            </a:r>
          </a:p>
          <a:p>
            <a:pPr algn="just" defTabSz="986921" fontAlgn="base"/>
            <a:endParaRPr lang="en-GB" sz="634" dirty="0">
              <a:solidFill>
                <a:srgbClr val="000000"/>
              </a:solidFill>
              <a:latin typeface="Arial" panose="020B0604020202020204" pitchFamily="34" charset="0"/>
              <a:cs typeface="Arial" panose="020B0604020202020204" pitchFamily="34" charset="0"/>
            </a:endParaRPr>
          </a:p>
          <a:p>
            <a:pPr algn="just" defTabSz="986921" fontAlgn="base"/>
            <a:r>
              <a:rPr lang="en-GB" sz="634" dirty="0">
                <a:solidFill>
                  <a:srgbClr val="000000"/>
                </a:solidFill>
                <a:latin typeface="Arial" panose="020B0604020202020204" pitchFamily="34" charset="0"/>
                <a:cs typeface="Arial" panose="020B0604020202020204" pitchFamily="34" charset="0"/>
              </a:rPr>
              <a:t>Over the different experiments, observations were made based upon the results. These observations helped to inform understanding relating to static electricity. Hard scientific conclusions were difficult to make from the data that was generated. However, useful observations were able to be made between the correlations in data across the experiments.</a:t>
            </a:r>
          </a:p>
        </p:txBody>
      </p:sp>
      <p:sp>
        <p:nvSpPr>
          <p:cNvPr id="11" name="TextBox 10"/>
          <p:cNvSpPr txBox="1"/>
          <p:nvPr/>
        </p:nvSpPr>
        <p:spPr>
          <a:xfrm>
            <a:off x="1567543" y="4532519"/>
            <a:ext cx="1644501" cy="1392197"/>
          </a:xfrm>
          <a:prstGeom prst="rect">
            <a:avLst/>
          </a:prstGeom>
          <a:solidFill>
            <a:srgbClr val="ACAFB2">
              <a:alpha val="30000"/>
            </a:srgbClr>
          </a:solidFill>
        </p:spPr>
        <p:txBody>
          <a:bodyPr wrap="square" lIns="40774" tIns="81548" rIns="40774" bIns="40774" numCol="1" spcCol="180000" rtlCol="0">
            <a:spAutoFit/>
          </a:bodyPr>
          <a:lstStyle/>
          <a:p>
            <a:pPr defTabSz="986921" fontAlgn="base"/>
            <a:r>
              <a:rPr lang="en-GB" sz="634" b="1" dirty="0">
                <a:solidFill>
                  <a:srgbClr val="CD2456"/>
                </a:solidFill>
                <a:latin typeface="Arial" panose="020B0604020202020204" pitchFamily="34" charset="0"/>
                <a:cs typeface="Arial" panose="020B0604020202020204" pitchFamily="34" charset="0"/>
              </a:rPr>
              <a:t>The Static Meter</a:t>
            </a:r>
            <a:endParaRPr lang="en-GB" sz="634" b="1" dirty="0">
              <a:solidFill>
                <a:srgbClr val="000000"/>
              </a:solidFill>
              <a:latin typeface="Arial" panose="020B0604020202020204" pitchFamily="34" charset="0"/>
              <a:cs typeface="Arial" panose="020B0604020202020204" pitchFamily="34" charset="0"/>
            </a:endParaRPr>
          </a:p>
          <a:p>
            <a:pPr algn="just" defTabSz="986921" fontAlgn="base"/>
            <a:r>
              <a:rPr lang="en-GB" sz="634" dirty="0">
                <a:solidFill>
                  <a:srgbClr val="000000"/>
                </a:solidFill>
                <a:latin typeface="Arial" panose="020B0604020202020204" pitchFamily="34" charset="0"/>
                <a:cs typeface="Arial" panose="020B0604020202020204" pitchFamily="34" charset="0"/>
              </a:rPr>
              <a:t>The Keyence SK-H050 was chosen as an appropriate measurement device for this project.  Measurements are recorded as a voltage reading. Some of the key features are listed below:</a:t>
            </a:r>
          </a:p>
          <a:p>
            <a:pPr algn="just" defTabSz="986921" fontAlgn="base"/>
            <a:endParaRPr lang="en-GB" sz="634" dirty="0">
              <a:solidFill>
                <a:srgbClr val="000000"/>
              </a:solidFill>
              <a:latin typeface="Arial" panose="020B0604020202020204" pitchFamily="34" charset="0"/>
              <a:cs typeface="Arial" panose="020B0604020202020204" pitchFamily="34" charset="0"/>
            </a:endParaRPr>
          </a:p>
          <a:p>
            <a:pPr marL="103556" indent="-103556" algn="just" defTabSz="986921" fontAlgn="base">
              <a:buFont typeface="Arial" panose="020B0604020202020204" pitchFamily="34" charset="0"/>
              <a:buChar char="•"/>
            </a:pPr>
            <a:r>
              <a:rPr lang="en-GB" sz="634" dirty="0">
                <a:solidFill>
                  <a:srgbClr val="000000"/>
                </a:solidFill>
                <a:latin typeface="Arial" panose="020B0604020202020204" pitchFamily="34" charset="0"/>
                <a:cs typeface="Arial" panose="020B0604020202020204" pitchFamily="34" charset="0"/>
              </a:rPr>
              <a:t>Capable of recording temperature and humidity</a:t>
            </a:r>
          </a:p>
          <a:p>
            <a:pPr marL="103556" indent="-103556" algn="just" defTabSz="986921" fontAlgn="base">
              <a:buFont typeface="Arial" panose="020B0604020202020204" pitchFamily="34" charset="0"/>
              <a:buChar char="•"/>
            </a:pPr>
            <a:r>
              <a:rPr lang="en-GB" sz="634" dirty="0">
                <a:solidFill>
                  <a:srgbClr val="000000"/>
                </a:solidFill>
                <a:latin typeface="Arial" panose="020B0604020202020204" pitchFamily="34" charset="0"/>
                <a:cs typeface="Arial" panose="020B0604020202020204" pitchFamily="34" charset="0"/>
              </a:rPr>
              <a:t>Non-contact measurement system</a:t>
            </a:r>
          </a:p>
          <a:p>
            <a:pPr marL="103556" indent="-103556" algn="just" defTabSz="986921" fontAlgn="base">
              <a:buFont typeface="Arial" panose="020B0604020202020204" pitchFamily="34" charset="0"/>
              <a:buChar char="•"/>
            </a:pPr>
            <a:r>
              <a:rPr lang="en-GB" sz="634" dirty="0">
                <a:solidFill>
                  <a:srgbClr val="000000"/>
                </a:solidFill>
                <a:latin typeface="Arial" panose="020B0604020202020204" pitchFamily="34" charset="0"/>
                <a:cs typeface="Arial" panose="020B0604020202020204" pitchFamily="34" charset="0"/>
              </a:rPr>
              <a:t>Laser stand-off for added accuracy</a:t>
            </a:r>
          </a:p>
          <a:p>
            <a:pPr marL="103556" indent="-103556" algn="just" defTabSz="986921" fontAlgn="base">
              <a:buFont typeface="Arial" panose="020B0604020202020204" pitchFamily="34" charset="0"/>
              <a:buChar char="•"/>
            </a:pPr>
            <a:r>
              <a:rPr lang="en-GB" sz="634" dirty="0">
                <a:solidFill>
                  <a:srgbClr val="000000"/>
                </a:solidFill>
                <a:latin typeface="Arial" panose="020B0604020202020204" pitchFamily="34" charset="0"/>
                <a:cs typeface="Arial" panose="020B0604020202020204" pitchFamily="34" charset="0"/>
              </a:rPr>
              <a:t>Grounding wire for enhanced safety</a:t>
            </a:r>
          </a:p>
          <a:p>
            <a:pPr marL="103556" indent="-103556" defTabSz="986921" fontAlgn="base">
              <a:buFont typeface="Arial" panose="020B0604020202020204" pitchFamily="34" charset="0"/>
              <a:buChar char="•"/>
            </a:pPr>
            <a:endParaRPr lang="en-GB" sz="634" dirty="0">
              <a:solidFill>
                <a:srgbClr val="000000"/>
              </a:solidFill>
              <a:latin typeface="Arial" panose="020B0604020202020204" pitchFamily="34" charset="0"/>
              <a:cs typeface="Arial" panose="020B0604020202020204" pitchFamily="34" charset="0"/>
            </a:endParaRPr>
          </a:p>
        </p:txBody>
      </p:sp>
      <p:sp>
        <p:nvSpPr>
          <p:cNvPr id="21" name="TextBox 20"/>
          <p:cNvSpPr txBox="1"/>
          <p:nvPr/>
        </p:nvSpPr>
        <p:spPr>
          <a:xfrm>
            <a:off x="8916272" y="5258655"/>
            <a:ext cx="1652019" cy="426976"/>
          </a:xfrm>
          <a:prstGeom prst="rect">
            <a:avLst/>
          </a:prstGeom>
          <a:noFill/>
        </p:spPr>
        <p:txBody>
          <a:bodyPr wrap="square" numCol="1" spcCol="180000" rtlCol="0">
            <a:spAutoFit/>
          </a:bodyPr>
          <a:lstStyle/>
          <a:p>
            <a:pPr defTabSz="986921" fontAlgn="base"/>
            <a:r>
              <a:rPr lang="en-GB" sz="453" b="1" dirty="0">
                <a:solidFill>
                  <a:srgbClr val="CD2456"/>
                </a:solidFill>
                <a:latin typeface="Arial" panose="020B0604020202020204" pitchFamily="34" charset="0"/>
                <a:cs typeface="Arial" panose="020B0604020202020204" pitchFamily="34" charset="0"/>
              </a:rPr>
              <a:t>Reference Arial 20pt Bold Rose Red</a:t>
            </a:r>
          </a:p>
          <a:p>
            <a:pPr defTabSz="986921" fontAlgn="base"/>
            <a:r>
              <a:rPr lang="en-GB" sz="453" dirty="0">
                <a:solidFill>
                  <a:srgbClr val="000000"/>
                </a:solidFill>
                <a:latin typeface="Arial" panose="020B0604020202020204" pitchFamily="34" charset="0"/>
                <a:cs typeface="Arial" panose="020B0604020202020204" pitchFamily="34" charset="0"/>
              </a:rPr>
              <a:t>[1] - </a:t>
            </a:r>
            <a:r>
              <a:rPr lang="en-GB" sz="408" dirty="0">
                <a:solidFill>
                  <a:srgbClr val="000000"/>
                </a:solidFill>
                <a:latin typeface="Calibri" panose="020F0502020204030204" pitchFamily="34" charset="0"/>
                <a:ea typeface="Calibri" panose="020F0502020204030204" pitchFamily="34" charset="0"/>
                <a:cs typeface="Times New Roman" panose="02020603050405020304" pitchFamily="18" charset="0"/>
              </a:rPr>
              <a:t>Keyence, “Electrostatic Sensor,” Keyence, [Online]. Available: https://www.keyence.co.uk/products/static/electrostatic/sk/models/sk-h050/. [Accessed 22 July 2025].</a:t>
            </a:r>
            <a:endParaRPr lang="en-GB" sz="453" dirty="0">
              <a:solidFill>
                <a:srgbClr val="000000"/>
              </a:solidFill>
              <a:latin typeface="Arial" panose="020B0604020202020204" pitchFamily="34" charset="0"/>
              <a:cs typeface="Arial" panose="020B0604020202020204" pitchFamily="34" charset="0"/>
            </a:endParaRPr>
          </a:p>
          <a:p>
            <a:pPr defTabSz="986921" fontAlgn="base"/>
            <a:endParaRPr lang="en-GB" sz="453" dirty="0">
              <a:solidFill>
                <a:srgbClr val="000000"/>
              </a:solidFill>
              <a:latin typeface="Arial" panose="020B0604020202020204" pitchFamily="34" charset="0"/>
              <a:cs typeface="Arial" panose="020B0604020202020204" pitchFamily="34" charset="0"/>
            </a:endParaRPr>
          </a:p>
        </p:txBody>
      </p:sp>
      <p:sp>
        <p:nvSpPr>
          <p:cNvPr id="3" name="TextBox 2"/>
          <p:cNvSpPr txBox="1"/>
          <p:nvPr/>
        </p:nvSpPr>
        <p:spPr>
          <a:xfrm>
            <a:off x="7188864" y="2324339"/>
            <a:ext cx="3447442" cy="179935"/>
          </a:xfrm>
          <a:prstGeom prst="rect">
            <a:avLst/>
          </a:prstGeom>
          <a:solidFill>
            <a:schemeClr val="tx2"/>
          </a:solidFill>
        </p:spPr>
        <p:txBody>
          <a:bodyPr wrap="square" lIns="40774" tIns="40774" rIns="40774" bIns="40774" rtlCol="0">
            <a:spAutoFit/>
          </a:bodyPr>
          <a:lstStyle/>
          <a:p>
            <a:pPr defTabSz="986921" fontAlgn="base">
              <a:spcBef>
                <a:spcPct val="0"/>
              </a:spcBef>
              <a:spcAft>
                <a:spcPct val="0"/>
              </a:spcAft>
              <a:buClr>
                <a:srgbClr val="CD2456"/>
              </a:buClr>
              <a:buSzPct val="110000"/>
            </a:pPr>
            <a:r>
              <a:rPr lang="en-GB" sz="634" dirty="0">
                <a:solidFill>
                  <a:prstClr val="white"/>
                </a:solidFill>
                <a:latin typeface="Arial" charset="0"/>
              </a:rPr>
              <a:t>Repeatability Experiment Data</a:t>
            </a:r>
          </a:p>
        </p:txBody>
      </p:sp>
      <p:sp>
        <p:nvSpPr>
          <p:cNvPr id="15" name="TextBox 14"/>
          <p:cNvSpPr txBox="1"/>
          <p:nvPr/>
        </p:nvSpPr>
        <p:spPr>
          <a:xfrm>
            <a:off x="3389915" y="5745218"/>
            <a:ext cx="1641808" cy="179935"/>
          </a:xfrm>
          <a:prstGeom prst="rect">
            <a:avLst/>
          </a:prstGeom>
          <a:solidFill>
            <a:schemeClr val="tx2"/>
          </a:solidFill>
        </p:spPr>
        <p:txBody>
          <a:bodyPr wrap="square" lIns="40774" tIns="40774" rIns="40774" bIns="40774" rtlCol="0">
            <a:spAutoFit/>
          </a:bodyPr>
          <a:lstStyle/>
          <a:p>
            <a:pPr defTabSz="986921" fontAlgn="base">
              <a:spcBef>
                <a:spcPct val="0"/>
              </a:spcBef>
              <a:spcAft>
                <a:spcPct val="0"/>
              </a:spcAft>
              <a:buClr>
                <a:srgbClr val="CD2456"/>
              </a:buClr>
              <a:buSzPct val="110000"/>
            </a:pPr>
            <a:r>
              <a:rPr lang="en-GB" sz="634" dirty="0">
                <a:solidFill>
                  <a:prstClr val="white"/>
                </a:solidFill>
                <a:latin typeface="Arial" charset="0"/>
              </a:rPr>
              <a:t>SK-H050 Electrostatic Voltmeter [1]</a:t>
            </a:r>
          </a:p>
        </p:txBody>
      </p:sp>
      <p:sp>
        <p:nvSpPr>
          <p:cNvPr id="16" name="TextBox 15"/>
          <p:cNvSpPr txBox="1"/>
          <p:nvPr/>
        </p:nvSpPr>
        <p:spPr>
          <a:xfrm>
            <a:off x="1537334" y="190635"/>
            <a:ext cx="3849472" cy="1464825"/>
          </a:xfrm>
          <a:prstGeom prst="rect">
            <a:avLst/>
          </a:prstGeom>
          <a:noFill/>
        </p:spPr>
        <p:txBody>
          <a:bodyPr wrap="square" lIns="0" tIns="0" rIns="0" bIns="0" rtlCol="0">
            <a:spAutoFit/>
          </a:bodyPr>
          <a:lstStyle/>
          <a:p>
            <a:pPr defTabSz="986921" fontAlgn="base">
              <a:lnSpc>
                <a:spcPct val="107000"/>
              </a:lnSpc>
              <a:spcBef>
                <a:spcPct val="0"/>
              </a:spcBef>
              <a:spcAft>
                <a:spcPts val="181"/>
              </a:spcAft>
            </a:pPr>
            <a:r>
              <a:rPr lang="en-GB" sz="2265" b="1" cap="all" dirty="0">
                <a:solidFill>
                  <a:srgbClr val="000000"/>
                </a:solidFill>
                <a:latin typeface="Arial" panose="020B0604020202020204"/>
                <a:ea typeface="Calibri" panose="020F0502020204030204" pitchFamily="34" charset="0"/>
                <a:cs typeface="Arial" panose="020B0604020202020204" pitchFamily="34" charset="0"/>
              </a:rPr>
              <a:t>Investigation of Static Electricity Buildup During Energetics Mixing Processes</a:t>
            </a:r>
            <a:endParaRPr lang="en-GB" sz="2265" b="1" dirty="0">
              <a:solidFill>
                <a:srgbClr val="000000"/>
              </a:solidFill>
              <a:latin typeface="Arial" panose="020B0604020202020204"/>
              <a:ea typeface="Calibri" panose="020F0502020204030204" pitchFamily="34" charset="0"/>
              <a:cs typeface="Times New Roman" panose="02020603050405020304" pitchFamily="18" charset="0"/>
            </a:endParaRPr>
          </a:p>
        </p:txBody>
      </p:sp>
      <p:sp>
        <p:nvSpPr>
          <p:cNvPr id="17" name="TextBox 16"/>
          <p:cNvSpPr txBox="1"/>
          <p:nvPr/>
        </p:nvSpPr>
        <p:spPr>
          <a:xfrm>
            <a:off x="1537334" y="1651058"/>
            <a:ext cx="3245951" cy="669414"/>
          </a:xfrm>
          <a:prstGeom prst="rect">
            <a:avLst/>
          </a:prstGeom>
          <a:noFill/>
        </p:spPr>
        <p:txBody>
          <a:bodyPr wrap="square" rtlCol="0">
            <a:spAutoFit/>
          </a:bodyPr>
          <a:lstStyle/>
          <a:p>
            <a:pPr algn="just" defTabSz="986921" fontAlgn="base">
              <a:lnSpc>
                <a:spcPts val="906"/>
              </a:lnSpc>
              <a:spcBef>
                <a:spcPct val="0"/>
              </a:spcBef>
              <a:spcAft>
                <a:spcPct val="0"/>
              </a:spcAft>
            </a:pPr>
            <a:r>
              <a:rPr lang="en-GB" sz="1133" dirty="0">
                <a:solidFill>
                  <a:srgbClr val="CD2456"/>
                </a:solidFill>
                <a:latin typeface="Arial" panose="020B0604020202020204" pitchFamily="34" charset="0"/>
                <a:cs typeface="Arial" panose="020B0604020202020204" pitchFamily="34" charset="0"/>
              </a:rPr>
              <a:t>[NAME], submitted as part of Ordnance, Munitions and Explosives Engineering B(Eng)(Hons)</a:t>
            </a:r>
          </a:p>
          <a:p>
            <a:pPr defTabSz="986921" fontAlgn="base">
              <a:lnSpc>
                <a:spcPts val="906"/>
              </a:lnSpc>
              <a:spcBef>
                <a:spcPct val="0"/>
              </a:spcBef>
              <a:spcAft>
                <a:spcPct val="0"/>
              </a:spcAft>
            </a:pPr>
            <a:endParaRPr lang="en-GB" sz="1133" b="1" dirty="0">
              <a:solidFill>
                <a:srgbClr val="CD2456"/>
              </a:solidFill>
              <a:latin typeface="Arial" panose="020B0604020202020204" pitchFamily="34" charset="0"/>
              <a:cs typeface="Arial" panose="020B0604020202020204" pitchFamily="34" charset="0"/>
            </a:endParaRPr>
          </a:p>
          <a:p>
            <a:pPr defTabSz="986921" fontAlgn="base">
              <a:lnSpc>
                <a:spcPts val="906"/>
              </a:lnSpc>
              <a:spcBef>
                <a:spcPct val="0"/>
              </a:spcBef>
              <a:spcAft>
                <a:spcPct val="0"/>
              </a:spcAft>
            </a:pPr>
            <a:r>
              <a:rPr lang="en-GB" sz="906" b="1" dirty="0">
                <a:solidFill>
                  <a:srgbClr val="14022E"/>
                </a:solidFill>
                <a:latin typeface="Arial" panose="020B0604020202020204" pitchFamily="34" charset="0"/>
                <a:cs typeface="Arial" panose="020B0604020202020204" pitchFamily="34" charset="0"/>
              </a:rPr>
              <a:t>Chemistry &amp; Energetics, PTN, Salisbury, SP4 0JQ</a:t>
            </a:r>
          </a:p>
        </p:txBody>
      </p:sp>
      <p:sp>
        <p:nvSpPr>
          <p:cNvPr id="22" name="TextBox 21"/>
          <p:cNvSpPr txBox="1"/>
          <p:nvPr/>
        </p:nvSpPr>
        <p:spPr>
          <a:xfrm>
            <a:off x="5109161" y="6384256"/>
            <a:ext cx="1973678" cy="259623"/>
          </a:xfrm>
          <a:prstGeom prst="rect">
            <a:avLst/>
          </a:prstGeom>
          <a:noFill/>
        </p:spPr>
        <p:txBody>
          <a:bodyPr wrap="square" rtlCol="0">
            <a:spAutoFit/>
          </a:bodyPr>
          <a:lstStyle/>
          <a:p>
            <a:pPr algn="ctr" defTabSz="986921" fontAlgn="base">
              <a:spcBef>
                <a:spcPct val="0"/>
              </a:spcBef>
              <a:spcAft>
                <a:spcPct val="0"/>
              </a:spcAft>
              <a:buClr>
                <a:srgbClr val="CD2456"/>
              </a:buClr>
              <a:buSzPct val="110000"/>
            </a:pPr>
            <a:r>
              <a:rPr lang="en-GB" sz="1087" b="1" dirty="0">
                <a:solidFill>
                  <a:prstClr val="white"/>
                </a:solidFill>
                <a:latin typeface="Arial" charset="0"/>
              </a:rPr>
              <a:t>OFFICIAL</a:t>
            </a:r>
          </a:p>
        </p:txBody>
      </p:sp>
      <p:sp>
        <p:nvSpPr>
          <p:cNvPr id="23" name="Rectangle 22"/>
          <p:cNvSpPr/>
          <p:nvPr/>
        </p:nvSpPr>
        <p:spPr>
          <a:xfrm>
            <a:off x="8820003" y="6415629"/>
            <a:ext cx="1928352" cy="423577"/>
          </a:xfrm>
          <a:prstGeom prst="rect">
            <a:avLst/>
          </a:prstGeom>
        </p:spPr>
        <p:txBody>
          <a:bodyPr wrap="square">
            <a:spAutoFit/>
          </a:bodyPr>
          <a:lstStyle/>
          <a:p>
            <a:pPr defTabSz="986921" fontAlgn="base">
              <a:spcBef>
                <a:spcPct val="0"/>
              </a:spcBef>
              <a:spcAft>
                <a:spcPct val="0"/>
              </a:spcAft>
            </a:pPr>
            <a:r>
              <a:rPr lang="en-GB" sz="249" dirty="0">
                <a:solidFill>
                  <a:prstClr val="white"/>
                </a:solidFill>
                <a:latin typeface="Arial" charset="0"/>
              </a:rPr>
              <a:t>The contents include material subject to © Crown copyright (2025), Dstl.</a:t>
            </a:r>
          </a:p>
          <a:p>
            <a:pPr defTabSz="986921" fontAlgn="base">
              <a:spcBef>
                <a:spcPct val="0"/>
              </a:spcBef>
              <a:spcAft>
                <a:spcPct val="0"/>
              </a:spcAft>
            </a:pPr>
            <a:endParaRPr lang="en-GB" sz="159" dirty="0">
              <a:solidFill>
                <a:prstClr val="white"/>
              </a:solidFill>
              <a:latin typeface="Arial" charset="0"/>
            </a:endParaRPr>
          </a:p>
          <a:p>
            <a:pPr defTabSz="986921" fontAlgn="base">
              <a:spcBef>
                <a:spcPct val="0"/>
              </a:spcBef>
              <a:spcAft>
                <a:spcPct val="0"/>
              </a:spcAft>
            </a:pPr>
            <a:r>
              <a:rPr lang="en-GB" sz="249" dirty="0">
                <a:solidFill>
                  <a:prstClr val="white"/>
                </a:solidFill>
                <a:latin typeface="Arial" charset="0"/>
              </a:rPr>
              <a:t>This information is licensed under the Open Government Licence v3.0. To view this licence, visit </a:t>
            </a:r>
            <a:r>
              <a:rPr lang="en-GB" sz="249" dirty="0">
                <a:solidFill>
                  <a:prstClr val="white"/>
                </a:solidFill>
                <a:latin typeface="Arial" charset="0"/>
                <a:hlinkClick r:id="rId3"/>
              </a:rPr>
              <a:t>https://www.nationalarchives.gov.uk/doc/open-government-licence/</a:t>
            </a:r>
            <a:endParaRPr lang="en-GB" sz="249" dirty="0">
              <a:solidFill>
                <a:prstClr val="white"/>
              </a:solidFill>
              <a:latin typeface="Arial" charset="0"/>
            </a:endParaRPr>
          </a:p>
          <a:p>
            <a:pPr defTabSz="986921" fontAlgn="base">
              <a:spcBef>
                <a:spcPct val="0"/>
              </a:spcBef>
              <a:spcAft>
                <a:spcPct val="0"/>
              </a:spcAft>
            </a:pPr>
            <a:endParaRPr lang="en-GB" sz="249" dirty="0">
              <a:solidFill>
                <a:prstClr val="white"/>
              </a:solidFill>
              <a:latin typeface="Arial" charset="0"/>
            </a:endParaRPr>
          </a:p>
          <a:p>
            <a:pPr defTabSz="986921" fontAlgn="base">
              <a:spcBef>
                <a:spcPct val="0"/>
              </a:spcBef>
              <a:spcAft>
                <a:spcPct val="0"/>
              </a:spcAft>
            </a:pPr>
            <a:r>
              <a:rPr lang="en-GB" sz="249" dirty="0">
                <a:solidFill>
                  <a:prstClr val="white"/>
                </a:solidFill>
                <a:latin typeface="Arial" charset="0"/>
              </a:rPr>
              <a:t>Where we have identified any third party copyright information you will need to obtain permission from the copyright holders concerned.</a:t>
            </a:r>
          </a:p>
          <a:p>
            <a:pPr defTabSz="986921" fontAlgn="base">
              <a:spcBef>
                <a:spcPct val="0"/>
              </a:spcBef>
              <a:spcAft>
                <a:spcPct val="0"/>
              </a:spcAft>
            </a:pPr>
            <a:r>
              <a:rPr lang="en-GB" sz="249" dirty="0">
                <a:solidFill>
                  <a:prstClr val="white"/>
                </a:solidFill>
                <a:latin typeface="Arial" charset="0"/>
              </a:rPr>
              <a:t>Any enquiries regarding this publication should be sent to: centralenquiries@dstl.gov.uk  [other author(s) / authoring organisation(s)].</a:t>
            </a:r>
          </a:p>
        </p:txBody>
      </p:sp>
      <p:pic>
        <p:nvPicPr>
          <p:cNvPr id="24" name="Picture 23">
            <a:extLst>
              <a:ext uri="{FF2B5EF4-FFF2-40B4-BE49-F238E27FC236}">
                <a16:creationId xmlns:a16="http://schemas.microsoft.com/office/drawing/2014/main" id="{DC8B9A2F-FFAC-A5A8-856E-0CC312C762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36314" y="6258862"/>
            <a:ext cx="310046" cy="127894"/>
          </a:xfrm>
          <a:prstGeom prst="rect">
            <a:avLst/>
          </a:prstGeom>
        </p:spPr>
      </p:pic>
      <p:pic>
        <p:nvPicPr>
          <p:cNvPr id="4" name="Picture 3">
            <a:extLst>
              <a:ext uri="{FF2B5EF4-FFF2-40B4-BE49-F238E27FC236}">
                <a16:creationId xmlns:a16="http://schemas.microsoft.com/office/drawing/2014/main" id="{2EBEE590-A059-5A02-F1E7-55F7746B9BB7}"/>
              </a:ext>
            </a:extLst>
          </p:cNvPr>
          <p:cNvPicPr>
            <a:picLocks noChangeAspect="1"/>
          </p:cNvPicPr>
          <p:nvPr/>
        </p:nvPicPr>
        <p:blipFill>
          <a:blip r:embed="rId5"/>
          <a:stretch>
            <a:fillRect/>
          </a:stretch>
        </p:blipFill>
        <p:spPr>
          <a:xfrm>
            <a:off x="9110333" y="5557785"/>
            <a:ext cx="1503906" cy="602115"/>
          </a:xfrm>
          <a:prstGeom prst="rect">
            <a:avLst/>
          </a:prstGeom>
        </p:spPr>
      </p:pic>
      <p:pic>
        <p:nvPicPr>
          <p:cNvPr id="27" name="Picture 26">
            <a:extLst>
              <a:ext uri="{FF2B5EF4-FFF2-40B4-BE49-F238E27FC236}">
                <a16:creationId xmlns:a16="http://schemas.microsoft.com/office/drawing/2014/main" id="{06672D54-6D3F-24B1-1723-9B13A26BA507}"/>
              </a:ext>
            </a:extLst>
          </p:cNvPr>
          <p:cNvPicPr>
            <a:picLocks noChangeAspect="1"/>
          </p:cNvPicPr>
          <p:nvPr/>
        </p:nvPicPr>
        <p:blipFill>
          <a:blip r:embed="rId6"/>
          <a:stretch>
            <a:fillRect/>
          </a:stretch>
        </p:blipFill>
        <p:spPr>
          <a:xfrm>
            <a:off x="3654970" y="4532519"/>
            <a:ext cx="1111833" cy="1171290"/>
          </a:xfrm>
          <a:prstGeom prst="rect">
            <a:avLst/>
          </a:prstGeom>
        </p:spPr>
      </p:pic>
      <p:pic>
        <p:nvPicPr>
          <p:cNvPr id="28" name="Picture 27">
            <a:extLst>
              <a:ext uri="{FF2B5EF4-FFF2-40B4-BE49-F238E27FC236}">
                <a16:creationId xmlns:a16="http://schemas.microsoft.com/office/drawing/2014/main" id="{CC52A4E4-3B69-93A6-72A7-DD5AF3C94418}"/>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19419" t="32952"/>
          <a:stretch/>
        </p:blipFill>
        <p:spPr bwMode="auto">
          <a:xfrm>
            <a:off x="4911766" y="640519"/>
            <a:ext cx="2079638" cy="1153705"/>
          </a:xfrm>
          <a:prstGeom prst="rect">
            <a:avLst/>
          </a:prstGeom>
          <a:noFill/>
          <a:ln>
            <a:noFill/>
          </a:ln>
          <a:extLst>
            <a:ext uri="{53640926-AAD7-44D8-BBD7-CCE9431645EC}">
              <a14:shadowObscured xmlns:a14="http://schemas.microsoft.com/office/drawing/2010/main"/>
            </a:ext>
          </a:extLst>
        </p:spPr>
      </p:pic>
      <p:sp>
        <p:nvSpPr>
          <p:cNvPr id="29" name="TextBox 28">
            <a:extLst>
              <a:ext uri="{FF2B5EF4-FFF2-40B4-BE49-F238E27FC236}">
                <a16:creationId xmlns:a16="http://schemas.microsoft.com/office/drawing/2014/main" id="{9C2FD9D0-31BC-F482-7492-3E029FA548DD}"/>
              </a:ext>
            </a:extLst>
          </p:cNvPr>
          <p:cNvSpPr txBox="1"/>
          <p:nvPr/>
        </p:nvSpPr>
        <p:spPr>
          <a:xfrm>
            <a:off x="4911766" y="1796250"/>
            <a:ext cx="2079638" cy="277526"/>
          </a:xfrm>
          <a:prstGeom prst="rect">
            <a:avLst/>
          </a:prstGeom>
          <a:solidFill>
            <a:schemeClr val="tx2"/>
          </a:solidFill>
        </p:spPr>
        <p:txBody>
          <a:bodyPr wrap="square" lIns="40774" tIns="40774" rIns="40774" bIns="40774" rtlCol="0">
            <a:spAutoFit/>
          </a:bodyPr>
          <a:lstStyle/>
          <a:p>
            <a:pPr defTabSz="986921" fontAlgn="base">
              <a:spcBef>
                <a:spcPct val="0"/>
              </a:spcBef>
              <a:spcAft>
                <a:spcPct val="0"/>
              </a:spcAft>
              <a:buClr>
                <a:srgbClr val="CD2456"/>
              </a:buClr>
              <a:buSzPct val="110000"/>
            </a:pPr>
            <a:r>
              <a:rPr lang="en-GB" sz="634" dirty="0">
                <a:solidFill>
                  <a:prstClr val="white"/>
                </a:solidFill>
                <a:latin typeface="Arial" charset="0"/>
              </a:rPr>
              <a:t>Experimental Setup with Static Meter and Tapping Rig During Energetics Trial</a:t>
            </a:r>
          </a:p>
        </p:txBody>
      </p:sp>
      <p:graphicFrame>
        <p:nvGraphicFramePr>
          <p:cNvPr id="30" name="Chart 29">
            <a:extLst>
              <a:ext uri="{FF2B5EF4-FFF2-40B4-BE49-F238E27FC236}">
                <a16:creationId xmlns:a16="http://schemas.microsoft.com/office/drawing/2014/main" id="{7C88317E-5A54-9BB0-8781-0EB1935539B2}"/>
              </a:ext>
            </a:extLst>
          </p:cNvPr>
          <p:cNvGraphicFramePr/>
          <p:nvPr/>
        </p:nvGraphicFramePr>
        <p:xfrm>
          <a:off x="7188863" y="209282"/>
          <a:ext cx="3425376" cy="2107804"/>
        </p:xfrm>
        <a:graphic>
          <a:graphicData uri="http://schemas.openxmlformats.org/drawingml/2006/chart">
            <c:chart xmlns:c="http://schemas.openxmlformats.org/drawingml/2006/chart" xmlns:r="http://schemas.openxmlformats.org/officeDocument/2006/relationships" r:id="rId8"/>
          </a:graphicData>
        </a:graphic>
      </p:graphicFrame>
      <p:graphicFrame>
        <p:nvGraphicFramePr>
          <p:cNvPr id="31" name="Table 30">
            <a:extLst>
              <a:ext uri="{FF2B5EF4-FFF2-40B4-BE49-F238E27FC236}">
                <a16:creationId xmlns:a16="http://schemas.microsoft.com/office/drawing/2014/main" id="{D148FA83-A026-589D-B517-B94D9970FE7F}"/>
              </a:ext>
            </a:extLst>
          </p:cNvPr>
          <p:cNvGraphicFramePr>
            <a:graphicFrameLocks noGrp="1"/>
          </p:cNvGraphicFramePr>
          <p:nvPr/>
        </p:nvGraphicFramePr>
        <p:xfrm>
          <a:off x="7119885" y="4632854"/>
          <a:ext cx="1722897" cy="1251601"/>
        </p:xfrm>
        <a:graphic>
          <a:graphicData uri="http://schemas.openxmlformats.org/drawingml/2006/table">
            <a:tbl>
              <a:tblPr firstRow="1" firstCol="1" bandRow="1">
                <a:tableStyleId>{5C22544A-7EE6-4342-B048-85BDC9FD1C3A}</a:tableStyleId>
              </a:tblPr>
              <a:tblGrid>
                <a:gridCol w="495826">
                  <a:extLst>
                    <a:ext uri="{9D8B030D-6E8A-4147-A177-3AD203B41FA5}">
                      <a16:colId xmlns:a16="http://schemas.microsoft.com/office/drawing/2014/main" val="562664301"/>
                    </a:ext>
                  </a:extLst>
                </a:gridCol>
                <a:gridCol w="267970">
                  <a:extLst>
                    <a:ext uri="{9D8B030D-6E8A-4147-A177-3AD203B41FA5}">
                      <a16:colId xmlns:a16="http://schemas.microsoft.com/office/drawing/2014/main" val="1881353796"/>
                    </a:ext>
                  </a:extLst>
                </a:gridCol>
                <a:gridCol w="274874">
                  <a:extLst>
                    <a:ext uri="{9D8B030D-6E8A-4147-A177-3AD203B41FA5}">
                      <a16:colId xmlns:a16="http://schemas.microsoft.com/office/drawing/2014/main" val="3199906138"/>
                    </a:ext>
                  </a:extLst>
                </a:gridCol>
                <a:gridCol w="333400">
                  <a:extLst>
                    <a:ext uri="{9D8B030D-6E8A-4147-A177-3AD203B41FA5}">
                      <a16:colId xmlns:a16="http://schemas.microsoft.com/office/drawing/2014/main" val="3641420918"/>
                    </a:ext>
                  </a:extLst>
                </a:gridCol>
                <a:gridCol w="350827">
                  <a:extLst>
                    <a:ext uri="{9D8B030D-6E8A-4147-A177-3AD203B41FA5}">
                      <a16:colId xmlns:a16="http://schemas.microsoft.com/office/drawing/2014/main" val="2338299390"/>
                    </a:ext>
                  </a:extLst>
                </a:gridCol>
              </a:tblGrid>
              <a:tr h="500641">
                <a:tc>
                  <a:txBody>
                    <a:bodyPr/>
                    <a:lstStyle/>
                    <a:p>
                      <a:pPr algn="ctr">
                        <a:lnSpc>
                          <a:spcPct val="107000"/>
                        </a:lnSpc>
                        <a:spcAft>
                          <a:spcPts val="800"/>
                        </a:spcAft>
                      </a:pPr>
                      <a:r>
                        <a:rPr lang="en-GB" sz="500" dirty="0">
                          <a:effectLst/>
                        </a:rPr>
                        <a:t>Measurement Condition</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txBody>
                  <a:tcPr marL="15535" marR="15535" marT="0" marB="0" anchor="ctr"/>
                </a:tc>
                <a:tc>
                  <a:txBody>
                    <a:bodyPr/>
                    <a:lstStyle/>
                    <a:p>
                      <a:pPr algn="ctr">
                        <a:lnSpc>
                          <a:spcPct val="107000"/>
                        </a:lnSpc>
                        <a:spcAft>
                          <a:spcPts val="800"/>
                        </a:spcAft>
                      </a:pPr>
                      <a:r>
                        <a:rPr lang="en-GB" sz="500" dirty="0">
                          <a:effectLst/>
                        </a:rPr>
                        <a:t>Mean</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txBody>
                  <a:tcPr marL="15535" marR="15535" marT="0" marB="0" anchor="ctr"/>
                </a:tc>
                <a:tc>
                  <a:txBody>
                    <a:bodyPr/>
                    <a:lstStyle/>
                    <a:p>
                      <a:pPr algn="ctr">
                        <a:lnSpc>
                          <a:spcPct val="107000"/>
                        </a:lnSpc>
                        <a:spcAft>
                          <a:spcPts val="800"/>
                        </a:spcAft>
                      </a:pPr>
                      <a:r>
                        <a:rPr lang="en-GB" sz="500" dirty="0">
                          <a:effectLst/>
                        </a:rPr>
                        <a:t>Range</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txBody>
                  <a:tcPr marL="15535" marR="15535" marT="0" marB="0" anchor="ctr"/>
                </a:tc>
                <a:tc>
                  <a:txBody>
                    <a:bodyPr/>
                    <a:lstStyle/>
                    <a:p>
                      <a:pPr algn="ctr">
                        <a:lnSpc>
                          <a:spcPct val="107000"/>
                        </a:lnSpc>
                        <a:spcAft>
                          <a:spcPts val="800"/>
                        </a:spcAft>
                      </a:pPr>
                      <a:r>
                        <a:rPr lang="en-GB" sz="500">
                          <a:effectLst/>
                        </a:rPr>
                        <a:t>Mode</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15535" marR="15535" marT="0" marB="0" anchor="ctr"/>
                </a:tc>
                <a:tc>
                  <a:txBody>
                    <a:bodyPr/>
                    <a:lstStyle/>
                    <a:p>
                      <a:pPr algn="ctr">
                        <a:lnSpc>
                          <a:spcPct val="107000"/>
                        </a:lnSpc>
                        <a:spcAft>
                          <a:spcPts val="800"/>
                        </a:spcAft>
                      </a:pPr>
                      <a:r>
                        <a:rPr lang="en-GB" sz="500">
                          <a:effectLst/>
                        </a:rPr>
                        <a:t>Std Dev</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15535" marR="15535" marT="0" marB="0" anchor="ctr"/>
                </a:tc>
                <a:extLst>
                  <a:ext uri="{0D108BD9-81ED-4DB2-BD59-A6C34878D82A}">
                    <a16:rowId xmlns:a16="http://schemas.microsoft.com/office/drawing/2014/main" val="2440073851"/>
                  </a:ext>
                </a:extLst>
              </a:tr>
              <a:tr h="250320">
                <a:tc>
                  <a:txBody>
                    <a:bodyPr/>
                    <a:lstStyle/>
                    <a:p>
                      <a:pPr algn="ctr">
                        <a:lnSpc>
                          <a:spcPct val="107000"/>
                        </a:lnSpc>
                        <a:spcAft>
                          <a:spcPts val="800"/>
                        </a:spcAft>
                      </a:pPr>
                      <a:r>
                        <a:rPr lang="en-GB" sz="500">
                          <a:effectLst/>
                        </a:rPr>
                        <a:t>Initial</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15535" marR="15535" marT="0" marB="0" anchor="ctr"/>
                </a:tc>
                <a:tc>
                  <a:txBody>
                    <a:bodyPr/>
                    <a:lstStyle/>
                    <a:p>
                      <a:pPr algn="ctr">
                        <a:lnSpc>
                          <a:spcPct val="107000"/>
                        </a:lnSpc>
                        <a:spcAft>
                          <a:spcPts val="800"/>
                        </a:spcAft>
                      </a:pPr>
                      <a:r>
                        <a:rPr lang="en-GB" sz="500">
                          <a:effectLst/>
                        </a:rPr>
                        <a:t>-5.35</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15535" marR="15535" marT="0" marB="0" anchor="ctr"/>
                </a:tc>
                <a:tc>
                  <a:txBody>
                    <a:bodyPr/>
                    <a:lstStyle/>
                    <a:p>
                      <a:pPr algn="ctr">
                        <a:lnSpc>
                          <a:spcPct val="107000"/>
                        </a:lnSpc>
                        <a:spcAft>
                          <a:spcPts val="800"/>
                        </a:spcAft>
                      </a:pPr>
                      <a:r>
                        <a:rPr lang="en-GB" sz="500" dirty="0">
                          <a:effectLst/>
                        </a:rPr>
                        <a:t>17</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txBody>
                  <a:tcPr marL="15535" marR="15535" marT="0" marB="0" anchor="ctr"/>
                </a:tc>
                <a:tc>
                  <a:txBody>
                    <a:bodyPr/>
                    <a:lstStyle/>
                    <a:p>
                      <a:pPr algn="ctr">
                        <a:lnSpc>
                          <a:spcPct val="107000"/>
                        </a:lnSpc>
                        <a:spcAft>
                          <a:spcPts val="800"/>
                        </a:spcAft>
                      </a:pPr>
                      <a:r>
                        <a:rPr lang="en-GB" sz="500">
                          <a:effectLst/>
                        </a:rPr>
                        <a:t>-9, -8, -6 (3x)</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15535" marR="15535" marT="0" marB="0" anchor="ctr"/>
                </a:tc>
                <a:tc>
                  <a:txBody>
                    <a:bodyPr/>
                    <a:lstStyle/>
                    <a:p>
                      <a:pPr algn="ctr">
                        <a:lnSpc>
                          <a:spcPct val="107000"/>
                        </a:lnSpc>
                        <a:spcAft>
                          <a:spcPts val="800"/>
                        </a:spcAft>
                      </a:pPr>
                      <a:r>
                        <a:rPr lang="en-GB" sz="500" dirty="0">
                          <a:effectLst/>
                        </a:rPr>
                        <a:t>4.48</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txBody>
                  <a:tcPr marL="15535" marR="15535" marT="0" marB="0" anchor="ctr"/>
                </a:tc>
                <a:extLst>
                  <a:ext uri="{0D108BD9-81ED-4DB2-BD59-A6C34878D82A}">
                    <a16:rowId xmlns:a16="http://schemas.microsoft.com/office/drawing/2014/main" val="789508164"/>
                  </a:ext>
                </a:extLst>
              </a:tr>
              <a:tr h="125160">
                <a:tc>
                  <a:txBody>
                    <a:bodyPr/>
                    <a:lstStyle/>
                    <a:p>
                      <a:pPr algn="ctr">
                        <a:lnSpc>
                          <a:spcPct val="107000"/>
                        </a:lnSpc>
                        <a:spcAft>
                          <a:spcPts val="800"/>
                        </a:spcAft>
                      </a:pPr>
                      <a:r>
                        <a:rPr lang="en-GB" sz="500">
                          <a:effectLst/>
                        </a:rPr>
                        <a:t>Zero</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15535" marR="15535" marT="0" marB="0" anchor="ctr"/>
                </a:tc>
                <a:tc>
                  <a:txBody>
                    <a:bodyPr/>
                    <a:lstStyle/>
                    <a:p>
                      <a:pPr algn="ctr">
                        <a:lnSpc>
                          <a:spcPct val="107000"/>
                        </a:lnSpc>
                        <a:spcAft>
                          <a:spcPts val="800"/>
                        </a:spcAft>
                      </a:pPr>
                      <a:r>
                        <a:rPr lang="en-GB" sz="500">
                          <a:effectLst/>
                        </a:rPr>
                        <a:t>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15535" marR="15535" marT="0" marB="0" anchor="ctr"/>
                </a:tc>
                <a:tc>
                  <a:txBody>
                    <a:bodyPr/>
                    <a:lstStyle/>
                    <a:p>
                      <a:pPr algn="ctr">
                        <a:lnSpc>
                          <a:spcPct val="107000"/>
                        </a:lnSpc>
                        <a:spcAft>
                          <a:spcPts val="800"/>
                        </a:spcAft>
                      </a:pPr>
                      <a:r>
                        <a:rPr lang="en-GB" sz="500">
                          <a:effectLst/>
                        </a:rPr>
                        <a:t>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15535" marR="15535" marT="0" marB="0" anchor="ctr"/>
                </a:tc>
                <a:tc>
                  <a:txBody>
                    <a:bodyPr/>
                    <a:lstStyle/>
                    <a:p>
                      <a:pPr algn="ctr">
                        <a:lnSpc>
                          <a:spcPct val="107000"/>
                        </a:lnSpc>
                        <a:spcAft>
                          <a:spcPts val="800"/>
                        </a:spcAft>
                      </a:pPr>
                      <a:r>
                        <a:rPr lang="en-GB" sz="500" dirty="0">
                          <a:effectLst/>
                        </a:rPr>
                        <a:t>0</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txBody>
                  <a:tcPr marL="15535" marR="15535" marT="0" marB="0" anchor="ctr"/>
                </a:tc>
                <a:tc>
                  <a:txBody>
                    <a:bodyPr/>
                    <a:lstStyle/>
                    <a:p>
                      <a:pPr algn="ctr">
                        <a:lnSpc>
                          <a:spcPct val="107000"/>
                        </a:lnSpc>
                        <a:spcAft>
                          <a:spcPts val="800"/>
                        </a:spcAft>
                      </a:pPr>
                      <a:r>
                        <a:rPr lang="en-GB" sz="500" dirty="0">
                          <a:effectLst/>
                        </a:rPr>
                        <a:t>0</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txBody>
                  <a:tcPr marL="15535" marR="15535" marT="0" marB="0" anchor="ctr"/>
                </a:tc>
                <a:extLst>
                  <a:ext uri="{0D108BD9-81ED-4DB2-BD59-A6C34878D82A}">
                    <a16:rowId xmlns:a16="http://schemas.microsoft.com/office/drawing/2014/main" val="125361927"/>
                  </a:ext>
                </a:extLst>
              </a:tr>
              <a:tr h="125160">
                <a:tc>
                  <a:txBody>
                    <a:bodyPr/>
                    <a:lstStyle/>
                    <a:p>
                      <a:pPr algn="ctr">
                        <a:lnSpc>
                          <a:spcPct val="107000"/>
                        </a:lnSpc>
                        <a:spcAft>
                          <a:spcPts val="800"/>
                        </a:spcAft>
                      </a:pPr>
                      <a:r>
                        <a:rPr lang="en-GB" sz="500">
                          <a:effectLst/>
                        </a:rPr>
                        <a:t>Post Tap</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15535" marR="15535" marT="0" marB="0" anchor="ctr"/>
                </a:tc>
                <a:tc>
                  <a:txBody>
                    <a:bodyPr/>
                    <a:lstStyle/>
                    <a:p>
                      <a:pPr algn="ctr">
                        <a:lnSpc>
                          <a:spcPct val="107000"/>
                        </a:lnSpc>
                        <a:spcAft>
                          <a:spcPts val="800"/>
                        </a:spcAft>
                      </a:pPr>
                      <a:r>
                        <a:rPr lang="en-GB" sz="500">
                          <a:effectLst/>
                        </a:rPr>
                        <a:t>10.6</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15535" marR="15535" marT="0" marB="0" anchor="ctr"/>
                </a:tc>
                <a:tc>
                  <a:txBody>
                    <a:bodyPr/>
                    <a:lstStyle/>
                    <a:p>
                      <a:pPr algn="ctr">
                        <a:lnSpc>
                          <a:spcPct val="107000"/>
                        </a:lnSpc>
                        <a:spcAft>
                          <a:spcPts val="800"/>
                        </a:spcAft>
                      </a:pPr>
                      <a:r>
                        <a:rPr lang="en-GB" sz="500">
                          <a:effectLst/>
                        </a:rPr>
                        <a:t>15</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15535" marR="15535" marT="0" marB="0" anchor="ctr"/>
                </a:tc>
                <a:tc>
                  <a:txBody>
                    <a:bodyPr/>
                    <a:lstStyle/>
                    <a:p>
                      <a:pPr algn="ctr">
                        <a:lnSpc>
                          <a:spcPct val="107000"/>
                        </a:lnSpc>
                        <a:spcAft>
                          <a:spcPts val="800"/>
                        </a:spcAft>
                      </a:pPr>
                      <a:r>
                        <a:rPr lang="en-GB" sz="500" dirty="0">
                          <a:effectLst/>
                        </a:rPr>
                        <a:t>9 (5x)</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txBody>
                  <a:tcPr marL="15535" marR="15535" marT="0" marB="0" anchor="ctr"/>
                </a:tc>
                <a:tc>
                  <a:txBody>
                    <a:bodyPr/>
                    <a:lstStyle/>
                    <a:p>
                      <a:pPr algn="ctr">
                        <a:lnSpc>
                          <a:spcPct val="107000"/>
                        </a:lnSpc>
                        <a:spcAft>
                          <a:spcPts val="800"/>
                        </a:spcAft>
                      </a:pPr>
                      <a:r>
                        <a:rPr lang="en-GB" sz="500" dirty="0">
                          <a:effectLst/>
                        </a:rPr>
                        <a:t>3.53</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txBody>
                  <a:tcPr marL="15535" marR="15535" marT="0" marB="0" anchor="ctr"/>
                </a:tc>
                <a:extLst>
                  <a:ext uri="{0D108BD9-81ED-4DB2-BD59-A6C34878D82A}">
                    <a16:rowId xmlns:a16="http://schemas.microsoft.com/office/drawing/2014/main" val="489339616"/>
                  </a:ext>
                </a:extLst>
              </a:tr>
              <a:tr h="250320">
                <a:tc>
                  <a:txBody>
                    <a:bodyPr/>
                    <a:lstStyle/>
                    <a:p>
                      <a:pPr algn="ctr">
                        <a:lnSpc>
                          <a:spcPct val="107000"/>
                        </a:lnSpc>
                        <a:spcAft>
                          <a:spcPts val="800"/>
                        </a:spcAft>
                      </a:pPr>
                      <a:r>
                        <a:rPr lang="en-GB" sz="500">
                          <a:effectLst/>
                        </a:rPr>
                        <a:t>2 Min Quench</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15535" marR="15535" marT="0" marB="0" anchor="ctr"/>
                </a:tc>
                <a:tc>
                  <a:txBody>
                    <a:bodyPr/>
                    <a:lstStyle/>
                    <a:p>
                      <a:pPr algn="ctr">
                        <a:lnSpc>
                          <a:spcPct val="107000"/>
                        </a:lnSpc>
                        <a:spcAft>
                          <a:spcPts val="800"/>
                        </a:spcAft>
                      </a:pPr>
                      <a:r>
                        <a:rPr lang="en-GB" sz="500">
                          <a:effectLst/>
                        </a:rPr>
                        <a:t>9.05</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15535" marR="15535" marT="0" marB="0" anchor="ctr"/>
                </a:tc>
                <a:tc>
                  <a:txBody>
                    <a:bodyPr/>
                    <a:lstStyle/>
                    <a:p>
                      <a:pPr algn="ctr">
                        <a:lnSpc>
                          <a:spcPct val="107000"/>
                        </a:lnSpc>
                        <a:spcAft>
                          <a:spcPts val="800"/>
                        </a:spcAft>
                      </a:pPr>
                      <a:r>
                        <a:rPr lang="en-GB" sz="500" dirty="0">
                          <a:effectLst/>
                        </a:rPr>
                        <a:t>14</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txBody>
                  <a:tcPr marL="15535" marR="15535" marT="0" marB="0" anchor="ctr"/>
                </a:tc>
                <a:tc>
                  <a:txBody>
                    <a:bodyPr/>
                    <a:lstStyle/>
                    <a:p>
                      <a:pPr algn="ctr">
                        <a:lnSpc>
                          <a:spcPct val="107000"/>
                        </a:lnSpc>
                        <a:spcAft>
                          <a:spcPts val="800"/>
                        </a:spcAft>
                      </a:pPr>
                      <a:r>
                        <a:rPr lang="en-GB" sz="500">
                          <a:effectLst/>
                        </a:rPr>
                        <a:t>10 (4x)</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15535" marR="15535" marT="0" marB="0" anchor="ctr"/>
                </a:tc>
                <a:tc>
                  <a:txBody>
                    <a:bodyPr/>
                    <a:lstStyle/>
                    <a:p>
                      <a:pPr algn="ctr">
                        <a:lnSpc>
                          <a:spcPct val="107000"/>
                        </a:lnSpc>
                        <a:spcAft>
                          <a:spcPts val="800"/>
                        </a:spcAft>
                      </a:pPr>
                      <a:r>
                        <a:rPr lang="en-GB" sz="500" dirty="0">
                          <a:effectLst/>
                        </a:rPr>
                        <a:t>2.82</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txBody>
                  <a:tcPr marL="15535" marR="15535" marT="0" marB="0" anchor="ctr"/>
                </a:tc>
                <a:extLst>
                  <a:ext uri="{0D108BD9-81ED-4DB2-BD59-A6C34878D82A}">
                    <a16:rowId xmlns:a16="http://schemas.microsoft.com/office/drawing/2014/main" val="1226336264"/>
                  </a:ext>
                </a:extLst>
              </a:tr>
            </a:tbl>
          </a:graphicData>
        </a:graphic>
      </p:graphicFrame>
      <p:sp>
        <p:nvSpPr>
          <p:cNvPr id="32" name="TextBox 31">
            <a:extLst>
              <a:ext uri="{FF2B5EF4-FFF2-40B4-BE49-F238E27FC236}">
                <a16:creationId xmlns:a16="http://schemas.microsoft.com/office/drawing/2014/main" id="{2C9D90ED-D9CF-893C-D876-11A24A52FF25}"/>
              </a:ext>
            </a:extLst>
          </p:cNvPr>
          <p:cNvSpPr txBox="1"/>
          <p:nvPr/>
        </p:nvSpPr>
        <p:spPr>
          <a:xfrm>
            <a:off x="7119886" y="5880987"/>
            <a:ext cx="1730190" cy="179935"/>
          </a:xfrm>
          <a:prstGeom prst="rect">
            <a:avLst/>
          </a:prstGeom>
          <a:solidFill>
            <a:schemeClr val="tx2"/>
          </a:solidFill>
        </p:spPr>
        <p:txBody>
          <a:bodyPr wrap="square" lIns="40774" tIns="40774" rIns="40774" bIns="40774" rtlCol="0">
            <a:spAutoFit/>
          </a:bodyPr>
          <a:lstStyle/>
          <a:p>
            <a:pPr defTabSz="986921" fontAlgn="base">
              <a:spcBef>
                <a:spcPct val="0"/>
              </a:spcBef>
              <a:spcAft>
                <a:spcPct val="0"/>
              </a:spcAft>
              <a:buClr>
                <a:srgbClr val="CD2456"/>
              </a:buClr>
              <a:buSzPct val="110000"/>
            </a:pPr>
            <a:r>
              <a:rPr lang="en-GB" sz="634" dirty="0">
                <a:solidFill>
                  <a:prstClr val="white"/>
                </a:solidFill>
                <a:latin typeface="Arial" charset="0"/>
              </a:rPr>
              <a:t>Statistical Analysis of Repeatability Data </a:t>
            </a:r>
          </a:p>
        </p:txBody>
      </p:sp>
      <p:sp>
        <p:nvSpPr>
          <p:cNvPr id="33" name="TextBox 32">
            <a:extLst>
              <a:ext uri="{FF2B5EF4-FFF2-40B4-BE49-F238E27FC236}">
                <a16:creationId xmlns:a16="http://schemas.microsoft.com/office/drawing/2014/main" id="{CA9CC175-877D-DC04-C51C-E4155978A46F}"/>
              </a:ext>
            </a:extLst>
          </p:cNvPr>
          <p:cNvSpPr txBox="1"/>
          <p:nvPr/>
        </p:nvSpPr>
        <p:spPr>
          <a:xfrm>
            <a:off x="8920032" y="2681039"/>
            <a:ext cx="1644501" cy="2465696"/>
          </a:xfrm>
          <a:prstGeom prst="rect">
            <a:avLst/>
          </a:prstGeom>
          <a:solidFill>
            <a:srgbClr val="ACAFB2">
              <a:alpha val="30000"/>
            </a:srgbClr>
          </a:solidFill>
        </p:spPr>
        <p:txBody>
          <a:bodyPr wrap="square" lIns="40774" tIns="81548" rIns="40774" bIns="40774" numCol="1" spcCol="180000" rtlCol="0">
            <a:spAutoFit/>
          </a:bodyPr>
          <a:lstStyle/>
          <a:p>
            <a:pPr defTabSz="986921" fontAlgn="base"/>
            <a:r>
              <a:rPr lang="en-GB" sz="634" b="1" dirty="0">
                <a:solidFill>
                  <a:srgbClr val="CD2456"/>
                </a:solidFill>
                <a:latin typeface="Arial" panose="020B0604020202020204" pitchFamily="34" charset="0"/>
                <a:cs typeface="Arial" panose="020B0604020202020204" pitchFamily="34" charset="0"/>
              </a:rPr>
              <a:t>Main Conclusions</a:t>
            </a:r>
            <a:endParaRPr lang="en-GB" sz="634" b="1" dirty="0">
              <a:solidFill>
                <a:srgbClr val="000000"/>
              </a:solidFill>
              <a:latin typeface="Arial" panose="020B0604020202020204" pitchFamily="34" charset="0"/>
              <a:cs typeface="Arial" panose="020B0604020202020204" pitchFamily="34" charset="0"/>
            </a:endParaRPr>
          </a:p>
          <a:p>
            <a:pPr algn="just" defTabSz="986921" fontAlgn="base"/>
            <a:r>
              <a:rPr lang="en-GB" sz="634" dirty="0">
                <a:solidFill>
                  <a:srgbClr val="000000"/>
                </a:solidFill>
                <a:latin typeface="Arial" panose="020B0604020202020204" pitchFamily="34" charset="0"/>
                <a:cs typeface="Arial" panose="020B0604020202020204" pitchFamily="34" charset="0"/>
              </a:rPr>
              <a:t>This project has met its main aim of developing a novel test methodology for measuring static electricity during energetics processes.</a:t>
            </a:r>
          </a:p>
          <a:p>
            <a:pPr algn="just" defTabSz="986921" fontAlgn="base"/>
            <a:endParaRPr lang="en-GB" sz="634" dirty="0">
              <a:solidFill>
                <a:srgbClr val="000000"/>
              </a:solidFill>
              <a:latin typeface="Arial" panose="020B0604020202020204" pitchFamily="34" charset="0"/>
              <a:cs typeface="Arial" panose="020B0604020202020204" pitchFamily="34" charset="0"/>
            </a:endParaRPr>
          </a:p>
          <a:p>
            <a:pPr algn="just" defTabSz="986921" fontAlgn="base"/>
            <a:r>
              <a:rPr lang="en-GB" sz="634" dirty="0">
                <a:solidFill>
                  <a:srgbClr val="000000"/>
                </a:solidFill>
                <a:latin typeface="Arial" panose="020B0604020202020204" pitchFamily="34" charset="0"/>
                <a:cs typeface="Arial" panose="020B0604020202020204" pitchFamily="34" charset="0"/>
              </a:rPr>
              <a:t>Several observational conclusions have been made by looking at correlations between data of all the experiments. Example include the impact of the guard piece and grounding wire, discussed appropriately in the report.</a:t>
            </a:r>
          </a:p>
          <a:p>
            <a:pPr algn="just" defTabSz="986921" fontAlgn="base"/>
            <a:endParaRPr lang="en-GB" sz="634" dirty="0">
              <a:solidFill>
                <a:srgbClr val="000000"/>
              </a:solidFill>
              <a:latin typeface="Arial" panose="020B0604020202020204" pitchFamily="34" charset="0"/>
              <a:cs typeface="Arial" panose="020B0604020202020204" pitchFamily="34" charset="0"/>
            </a:endParaRPr>
          </a:p>
          <a:p>
            <a:pPr algn="just" defTabSz="986921" fontAlgn="base"/>
            <a:r>
              <a:rPr lang="en-GB" sz="634" dirty="0">
                <a:solidFill>
                  <a:srgbClr val="000000"/>
                </a:solidFill>
                <a:latin typeface="Arial" panose="020B0604020202020204" pitchFamily="34" charset="0"/>
                <a:cs typeface="Arial" panose="020B0604020202020204" pitchFamily="34" charset="0"/>
              </a:rPr>
              <a:t>Several recommendations have been made for further work. Short term ideas include applying the existing method to new processes involving energetic material (e.g. planetary mixing) and developing calibration experiments to further understand the performance of the static meter. Longer term work could seek to procure an in-line probe, and develop a new corresponding method.</a:t>
            </a:r>
          </a:p>
          <a:p>
            <a:pPr defTabSz="986921" fontAlgn="base"/>
            <a:endParaRPr lang="en-GB" sz="634" dirty="0">
              <a:solidFill>
                <a:srgbClr val="000000"/>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904FAD65-FA63-BEB3-C68D-C1AA5E494166}"/>
              </a:ext>
            </a:extLst>
          </p:cNvPr>
          <p:cNvSpPr txBox="1"/>
          <p:nvPr/>
        </p:nvSpPr>
        <p:spPr>
          <a:xfrm>
            <a:off x="8994253" y="1596705"/>
            <a:ext cx="1525973" cy="677878"/>
          </a:xfrm>
          <a:prstGeom prst="rect">
            <a:avLst/>
          </a:prstGeom>
          <a:noFill/>
        </p:spPr>
        <p:txBody>
          <a:bodyPr wrap="square" rtlCol="0">
            <a:spAutoFit/>
          </a:bodyPr>
          <a:lstStyle/>
          <a:p>
            <a:pPr marL="64722" indent="-64722" algn="just" defTabSz="986921" fontAlgn="base">
              <a:spcBef>
                <a:spcPct val="0"/>
              </a:spcBef>
              <a:spcAft>
                <a:spcPct val="0"/>
              </a:spcAft>
              <a:buClr>
                <a:srgbClr val="CD2456"/>
              </a:buClr>
              <a:buSzPct val="110000"/>
              <a:buFont typeface="Wingdings" panose="05000000000000000000" pitchFamily="2" charset="2"/>
              <a:buChar char="§"/>
            </a:pPr>
            <a:r>
              <a:rPr lang="en-GB" sz="634" dirty="0">
                <a:solidFill>
                  <a:srgbClr val="000000"/>
                </a:solidFill>
                <a:latin typeface="Arial" charset="0"/>
              </a:rPr>
              <a:t>Trend showing that a quench time can facilitate static charge dissipation – further research required to establish mechanisms for dissipation and the effect of greater quench times. </a:t>
            </a:r>
          </a:p>
        </p:txBody>
      </p:sp>
      <p:sp>
        <p:nvSpPr>
          <p:cNvPr id="5" name="TextBox 4">
            <a:extLst>
              <a:ext uri="{FF2B5EF4-FFF2-40B4-BE49-F238E27FC236}">
                <a16:creationId xmlns:a16="http://schemas.microsoft.com/office/drawing/2014/main" id="{B6CE9783-1E43-7377-500A-AF47B217DB06}"/>
              </a:ext>
            </a:extLst>
          </p:cNvPr>
          <p:cNvSpPr txBox="1"/>
          <p:nvPr/>
        </p:nvSpPr>
        <p:spPr>
          <a:xfrm>
            <a:off x="9522475" y="39023"/>
            <a:ext cx="1297544" cy="482696"/>
          </a:xfrm>
          <a:prstGeom prst="rect">
            <a:avLst/>
          </a:prstGeom>
          <a:noFill/>
        </p:spPr>
        <p:txBody>
          <a:bodyPr wrap="square" rtlCol="0">
            <a:spAutoFit/>
          </a:bodyPr>
          <a:lstStyle/>
          <a:p>
            <a:pPr marL="64722" indent="-64722" algn="just" defTabSz="986921" fontAlgn="base">
              <a:spcBef>
                <a:spcPct val="0"/>
              </a:spcBef>
              <a:spcAft>
                <a:spcPct val="0"/>
              </a:spcAft>
              <a:buClr>
                <a:srgbClr val="CD2456"/>
              </a:buClr>
              <a:buSzPct val="110000"/>
              <a:buFont typeface="Wingdings" panose="05000000000000000000" pitchFamily="2" charset="2"/>
              <a:buChar char="§"/>
            </a:pPr>
            <a:r>
              <a:rPr lang="en-GB" sz="634" dirty="0">
                <a:solidFill>
                  <a:srgbClr val="000000"/>
                </a:solidFill>
                <a:latin typeface="Arial" charset="0"/>
              </a:rPr>
              <a:t>Using the tapping rig appears to influence voltage reading, as shown by the increase in measured voltage after use.</a:t>
            </a:r>
          </a:p>
        </p:txBody>
      </p:sp>
      <p:cxnSp>
        <p:nvCxnSpPr>
          <p:cNvPr id="8" name="Straight Arrow Connector 7">
            <a:extLst>
              <a:ext uri="{FF2B5EF4-FFF2-40B4-BE49-F238E27FC236}">
                <a16:creationId xmlns:a16="http://schemas.microsoft.com/office/drawing/2014/main" id="{AA549148-E709-519A-CBA7-3E4AD2F7DA7E}"/>
              </a:ext>
            </a:extLst>
          </p:cNvPr>
          <p:cNvCxnSpPr>
            <a:cxnSpLocks/>
          </p:cNvCxnSpPr>
          <p:nvPr/>
        </p:nvCxnSpPr>
        <p:spPr>
          <a:xfrm flipH="1">
            <a:off x="9396982" y="450360"/>
            <a:ext cx="548506" cy="1115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317BA63A-6FE0-E73C-AF7B-5E1C0F60D7C2}"/>
              </a:ext>
            </a:extLst>
          </p:cNvPr>
          <p:cNvCxnSpPr>
            <a:cxnSpLocks/>
          </p:cNvCxnSpPr>
          <p:nvPr/>
        </p:nvCxnSpPr>
        <p:spPr>
          <a:xfrm flipV="1">
            <a:off x="9671235" y="1263184"/>
            <a:ext cx="500012" cy="3335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7956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9BF8D7E-9AB9-7102-CEF3-38B07DBB9A6C}"/>
              </a:ext>
            </a:extLst>
          </p:cNvPr>
          <p:cNvPicPr>
            <a:picLocks noChangeAspect="1"/>
          </p:cNvPicPr>
          <p:nvPr/>
        </p:nvPicPr>
        <p:blipFill>
          <a:blip r:embed="rId2"/>
          <a:stretch>
            <a:fillRect/>
          </a:stretch>
        </p:blipFill>
        <p:spPr>
          <a:xfrm>
            <a:off x="1523999" y="0"/>
            <a:ext cx="9216571" cy="6912428"/>
          </a:xfrm>
          <a:prstGeom prst="rect">
            <a:avLst/>
          </a:prstGeom>
        </p:spPr>
      </p:pic>
    </p:spTree>
    <p:extLst>
      <p:ext uri="{BB962C8B-B14F-4D97-AF65-F5344CB8AC3E}">
        <p14:creationId xmlns:p14="http://schemas.microsoft.com/office/powerpoint/2010/main" val="32399855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3DA43F-4674-C62F-65BA-F9518AFE4464}"/>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9350B8D-FD10-E8DD-215F-EDEE05EFE610}"/>
              </a:ext>
            </a:extLst>
          </p:cNvPr>
          <p:cNvSpPr/>
          <p:nvPr/>
        </p:nvSpPr>
        <p:spPr>
          <a:xfrm>
            <a:off x="95345" y="0"/>
            <a:ext cx="12001311" cy="6860938"/>
          </a:xfrm>
          <a:prstGeom prst="rect">
            <a:avLst/>
          </a:prstGeom>
          <a:solidFill>
            <a:srgbClr val="1A428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250006" rtl="0" eaLnBrk="1" fontAlgn="auto" latinLnBrk="0" hangingPunct="1">
              <a:lnSpc>
                <a:spcPct val="100000"/>
              </a:lnSpc>
              <a:spcBef>
                <a:spcPts val="0"/>
              </a:spcBef>
              <a:spcAft>
                <a:spcPts val="0"/>
              </a:spcAft>
              <a:buClrTx/>
              <a:buSzTx/>
              <a:buFontTx/>
              <a:buNone/>
              <a:tabLst/>
              <a:defRPr/>
            </a:pPr>
            <a:endParaRPr kumimoji="0" lang="en-GB" sz="492" b="0" i="0" u="none" strike="noStrike" kern="1200" cap="none" spc="0" normalizeH="0" baseline="0" noProof="0" dirty="0">
              <a:ln>
                <a:noFill/>
              </a:ln>
              <a:solidFill>
                <a:prstClr val="white"/>
              </a:solidFill>
              <a:effectLst/>
              <a:uLnTx/>
              <a:uFillTx/>
              <a:latin typeface="Arial"/>
            </a:endParaRPr>
          </a:p>
        </p:txBody>
      </p:sp>
      <p:sp>
        <p:nvSpPr>
          <p:cNvPr id="3" name="Rectangle 2">
            <a:extLst>
              <a:ext uri="{FF2B5EF4-FFF2-40B4-BE49-F238E27FC236}">
                <a16:creationId xmlns:a16="http://schemas.microsoft.com/office/drawing/2014/main" id="{89D0076D-3B4F-525B-F2CC-5C043E444EAF}"/>
              </a:ext>
            </a:extLst>
          </p:cNvPr>
          <p:cNvSpPr/>
          <p:nvPr/>
        </p:nvSpPr>
        <p:spPr>
          <a:xfrm>
            <a:off x="209377" y="1251375"/>
            <a:ext cx="11734869" cy="546666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78125" marR="0" lvl="0" indent="-78125" algn="ctr" defTabSz="250006"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492" b="0" i="0" u="none" strike="noStrike" kern="1200" cap="none" spc="0" normalizeH="0" baseline="0" noProof="0" dirty="0">
              <a:ln>
                <a:noFill/>
              </a:ln>
              <a:solidFill>
                <a:prstClr val="white"/>
              </a:solidFill>
              <a:effectLst/>
              <a:uLnTx/>
              <a:uFillTx/>
              <a:latin typeface="Arial"/>
            </a:endParaRPr>
          </a:p>
        </p:txBody>
      </p:sp>
      <p:sp>
        <p:nvSpPr>
          <p:cNvPr id="7" name="TextBox 6">
            <a:extLst>
              <a:ext uri="{FF2B5EF4-FFF2-40B4-BE49-F238E27FC236}">
                <a16:creationId xmlns:a16="http://schemas.microsoft.com/office/drawing/2014/main" id="{15C5F704-E269-CE31-0574-A165A7DD266A}"/>
              </a:ext>
            </a:extLst>
          </p:cNvPr>
          <p:cNvSpPr txBox="1"/>
          <p:nvPr/>
        </p:nvSpPr>
        <p:spPr>
          <a:xfrm>
            <a:off x="97554" y="34821"/>
            <a:ext cx="12001311" cy="795859"/>
          </a:xfrm>
          <a:prstGeom prst="rect">
            <a:avLst/>
          </a:prstGeom>
          <a:noFill/>
        </p:spPr>
        <p:txBody>
          <a:bodyPr wrap="square">
            <a:spAutoFit/>
          </a:bodyPr>
          <a:lstStyle/>
          <a:p>
            <a:pPr marL="0" marR="0" lvl="0" indent="0" algn="ctr" defTabSz="250006" rtl="0" eaLnBrk="1" fontAlgn="auto" latinLnBrk="0" hangingPunct="1">
              <a:lnSpc>
                <a:spcPct val="100000"/>
              </a:lnSpc>
              <a:spcBef>
                <a:spcPts val="0"/>
              </a:spcBef>
              <a:spcAft>
                <a:spcPts val="0"/>
              </a:spcAft>
              <a:buClrTx/>
              <a:buSzTx/>
              <a:buFontTx/>
              <a:buNone/>
              <a:tabLst/>
              <a:defRPr/>
            </a:pPr>
            <a:r>
              <a:rPr kumimoji="0" lang="en-US" sz="2286" b="1" i="0" u="none" strike="noStrike" kern="1200" cap="none" spc="0" normalizeH="0" baseline="0" noProof="0" dirty="0">
                <a:ln>
                  <a:noFill/>
                </a:ln>
                <a:solidFill>
                  <a:prstClr val="white"/>
                </a:solidFill>
                <a:effectLst/>
                <a:uLnTx/>
                <a:uFillTx/>
                <a:latin typeface="Arial"/>
              </a:rPr>
              <a:t>Research so Far: Occupational Incidence of Bladder Cancer Amongst </a:t>
            </a:r>
          </a:p>
          <a:p>
            <a:pPr marL="0" marR="0" lvl="0" indent="0" algn="ctr" defTabSz="250006" rtl="0" eaLnBrk="1" fontAlgn="auto" latinLnBrk="0" hangingPunct="1">
              <a:lnSpc>
                <a:spcPct val="100000"/>
              </a:lnSpc>
              <a:spcBef>
                <a:spcPts val="0"/>
              </a:spcBef>
              <a:spcAft>
                <a:spcPts val="0"/>
              </a:spcAft>
              <a:buClrTx/>
              <a:buSzTx/>
              <a:buFontTx/>
              <a:buNone/>
              <a:tabLst/>
              <a:defRPr/>
            </a:pPr>
            <a:r>
              <a:rPr kumimoji="0" lang="en-US" sz="2286" b="1" i="0" u="none" strike="noStrike" kern="1200" cap="none" spc="0" normalizeH="0" baseline="0" noProof="0" dirty="0">
                <a:ln>
                  <a:noFill/>
                </a:ln>
                <a:solidFill>
                  <a:prstClr val="white"/>
                </a:solidFill>
                <a:effectLst/>
                <a:uLnTx/>
                <a:uFillTx/>
                <a:latin typeface="Arial"/>
              </a:rPr>
              <a:t>Veteran Ammunition Technicians of The British Army</a:t>
            </a:r>
            <a:endParaRPr kumimoji="0" lang="en-GB" sz="2286" b="1"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endParaRPr>
          </a:p>
        </p:txBody>
      </p:sp>
      <p:sp>
        <p:nvSpPr>
          <p:cNvPr id="8" name="Rectangle 7">
            <a:extLst>
              <a:ext uri="{FF2B5EF4-FFF2-40B4-BE49-F238E27FC236}">
                <a16:creationId xmlns:a16="http://schemas.microsoft.com/office/drawing/2014/main" id="{D1C6B260-03E7-EEAF-83D2-AE08EC06DE94}"/>
              </a:ext>
            </a:extLst>
          </p:cNvPr>
          <p:cNvSpPr/>
          <p:nvPr/>
        </p:nvSpPr>
        <p:spPr>
          <a:xfrm>
            <a:off x="325588" y="1354517"/>
            <a:ext cx="3996518" cy="189734"/>
          </a:xfrm>
          <a:prstGeom prst="rect">
            <a:avLst/>
          </a:prstGeom>
          <a:solidFill>
            <a:srgbClr val="1A428A"/>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18749" tIns="9374" rIns="18749" bIns="9374" rtlCol="0" anchor="ctr"/>
          <a:lstStyle/>
          <a:p>
            <a:pPr marL="0" marR="0" lvl="0" indent="0" algn="ctr" defTabSz="250006" rtl="0" eaLnBrk="1" fontAlgn="auto" latinLnBrk="0" hangingPunct="1">
              <a:lnSpc>
                <a:spcPct val="100000"/>
              </a:lnSpc>
              <a:spcBef>
                <a:spcPts val="0"/>
              </a:spcBef>
              <a:spcAft>
                <a:spcPts val="0"/>
              </a:spcAft>
              <a:buClrTx/>
              <a:buSzTx/>
              <a:buFontTx/>
              <a:buNone/>
              <a:tabLst/>
              <a:defRPr/>
            </a:pPr>
            <a:r>
              <a:rPr kumimoji="0" lang="en-US" sz="1048" b="1" i="0" u="none" strike="noStrike" kern="1200" cap="none" spc="0" normalizeH="0" baseline="0" noProof="0" dirty="0">
                <a:ln>
                  <a:noFill/>
                </a:ln>
                <a:solidFill>
                  <a:prstClr val="white"/>
                </a:solidFill>
                <a:effectLst/>
                <a:uLnTx/>
                <a:uFillTx/>
                <a:latin typeface="Roboto"/>
              </a:rPr>
              <a:t>Introduction</a:t>
            </a:r>
          </a:p>
        </p:txBody>
      </p:sp>
      <p:sp>
        <p:nvSpPr>
          <p:cNvPr id="9" name="Rectangle 8">
            <a:extLst>
              <a:ext uri="{FF2B5EF4-FFF2-40B4-BE49-F238E27FC236}">
                <a16:creationId xmlns:a16="http://schemas.microsoft.com/office/drawing/2014/main" id="{F86BC07D-3B6F-80DF-EC5E-BBB53AFBFBD4}"/>
              </a:ext>
            </a:extLst>
          </p:cNvPr>
          <p:cNvSpPr/>
          <p:nvPr/>
        </p:nvSpPr>
        <p:spPr>
          <a:xfrm>
            <a:off x="320047" y="3386127"/>
            <a:ext cx="7021012" cy="188548"/>
          </a:xfrm>
          <a:prstGeom prst="rect">
            <a:avLst/>
          </a:prstGeom>
          <a:solidFill>
            <a:srgbClr val="1A428A"/>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18749" tIns="9374" rIns="18749" bIns="9374" rtlCol="0" anchor="ctr"/>
          <a:lstStyle/>
          <a:p>
            <a:pPr marL="0" marR="0" lvl="0" indent="0" algn="ctr" defTabSz="250006" rtl="0" eaLnBrk="1" fontAlgn="auto" latinLnBrk="0" hangingPunct="1">
              <a:lnSpc>
                <a:spcPct val="100000"/>
              </a:lnSpc>
              <a:spcBef>
                <a:spcPts val="0"/>
              </a:spcBef>
              <a:spcAft>
                <a:spcPts val="0"/>
              </a:spcAft>
              <a:buClrTx/>
              <a:buSzTx/>
              <a:buFontTx/>
              <a:buNone/>
              <a:tabLst/>
              <a:defRPr/>
            </a:pPr>
            <a:r>
              <a:rPr kumimoji="0" lang="en-US" sz="1048" b="1" i="0" u="none" strike="noStrike" kern="1200" cap="none" spc="0" normalizeH="0" baseline="0" noProof="0" dirty="0">
                <a:ln>
                  <a:noFill/>
                </a:ln>
                <a:solidFill>
                  <a:prstClr val="white"/>
                </a:solidFill>
                <a:effectLst/>
                <a:uLnTx/>
                <a:uFillTx/>
                <a:latin typeface="Roboto"/>
              </a:rPr>
              <a:t>Results</a:t>
            </a:r>
          </a:p>
        </p:txBody>
      </p:sp>
      <p:sp>
        <p:nvSpPr>
          <p:cNvPr id="19" name="CustomShape 1">
            <a:extLst>
              <a:ext uri="{FF2B5EF4-FFF2-40B4-BE49-F238E27FC236}">
                <a16:creationId xmlns:a16="http://schemas.microsoft.com/office/drawing/2014/main" id="{1FECA61A-0F81-B223-69D5-CC3C959C719D}"/>
              </a:ext>
            </a:extLst>
          </p:cNvPr>
          <p:cNvSpPr/>
          <p:nvPr/>
        </p:nvSpPr>
        <p:spPr>
          <a:xfrm>
            <a:off x="324520" y="6107055"/>
            <a:ext cx="11506542" cy="33514"/>
          </a:xfrm>
          <a:prstGeom prst="rect">
            <a:avLst/>
          </a:prstGeom>
          <a:solidFill>
            <a:srgbClr val="1A428A"/>
          </a:solidFill>
          <a:ln>
            <a:noFill/>
          </a:ln>
        </p:spPr>
        <p:txBody>
          <a:bodyPr/>
          <a:lstStyle/>
          <a:p>
            <a:pPr marL="0" marR="0" lvl="0" indent="0" algn="l" defTabSz="250006" rtl="0" eaLnBrk="1" fontAlgn="auto" latinLnBrk="0" hangingPunct="1">
              <a:lnSpc>
                <a:spcPct val="100000"/>
              </a:lnSpc>
              <a:spcBef>
                <a:spcPts val="0"/>
              </a:spcBef>
              <a:spcAft>
                <a:spcPts val="0"/>
              </a:spcAft>
              <a:buClrTx/>
              <a:buSzTx/>
              <a:buFontTx/>
              <a:buNone/>
              <a:tabLst/>
              <a:defRPr/>
            </a:pPr>
            <a:endParaRPr kumimoji="0" lang="en-GB" sz="492" b="0" i="0" u="none" strike="noStrike" kern="1200" cap="none" spc="0" normalizeH="0" baseline="0" noProof="0">
              <a:ln>
                <a:noFill/>
              </a:ln>
              <a:solidFill>
                <a:prstClr val="black"/>
              </a:solidFill>
              <a:effectLst/>
              <a:uLnTx/>
              <a:uFillTx/>
              <a:latin typeface="Arial"/>
            </a:endParaRPr>
          </a:p>
        </p:txBody>
      </p:sp>
      <p:sp>
        <p:nvSpPr>
          <p:cNvPr id="23" name="TextBox 22">
            <a:extLst>
              <a:ext uri="{FF2B5EF4-FFF2-40B4-BE49-F238E27FC236}">
                <a16:creationId xmlns:a16="http://schemas.microsoft.com/office/drawing/2014/main" id="{B0C0E574-74CF-D7E5-9D14-FD92A952CEA6}"/>
              </a:ext>
            </a:extLst>
          </p:cNvPr>
          <p:cNvSpPr txBox="1"/>
          <p:nvPr/>
        </p:nvSpPr>
        <p:spPr>
          <a:xfrm>
            <a:off x="324520" y="1592552"/>
            <a:ext cx="4032143" cy="1850507"/>
          </a:xfrm>
          <a:prstGeom prst="rect">
            <a:avLst/>
          </a:prstGeom>
          <a:noFill/>
        </p:spPr>
        <p:txBody>
          <a:bodyPr wrap="square">
            <a:spAutoFit/>
          </a:bodyPr>
          <a:lstStyle/>
          <a:p>
            <a:pPr marL="156254" marR="0" lvl="0" indent="-156254" algn="l" defTabSz="25000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952"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Occupational exposure is the second most common modifiable risk factor for bladder cancer (BC) after smoking</a:t>
            </a:r>
            <a:r>
              <a:rPr kumimoji="0" lang="en-GB" sz="952"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 </a:t>
            </a:r>
          </a:p>
          <a:p>
            <a:pPr marL="156254" marR="0" lvl="0" indent="-156254" algn="l" defTabSz="25000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952"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Individuals involved in bomb disposal, including Ammunition Technicians (AT), may be at risk of BC</a:t>
            </a:r>
            <a:r>
              <a:rPr kumimoji="0" lang="en-GB" sz="952"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 as explosive compounds found within munitions (such as nitro-aromatics) can be derivatives of benzene or amines. </a:t>
            </a:r>
          </a:p>
          <a:p>
            <a:pPr marL="0" marR="0" lvl="0" indent="0" algn="l" defTabSz="250006"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952"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250006" rtl="0" eaLnBrk="1" fontAlgn="auto" latinLnBrk="0" hangingPunct="1">
              <a:lnSpc>
                <a:spcPct val="100000"/>
              </a:lnSpc>
              <a:spcBef>
                <a:spcPts val="0"/>
              </a:spcBef>
              <a:spcAft>
                <a:spcPts val="0"/>
              </a:spcAft>
              <a:buClrTx/>
              <a:buSzTx/>
              <a:buFontTx/>
              <a:buNone/>
              <a:tabLst/>
              <a:defRPr/>
            </a:pPr>
            <a:endParaRPr kumimoji="0" lang="en-GB" sz="952"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250006" rtl="0" eaLnBrk="1" fontAlgn="auto" latinLnBrk="0" hangingPunct="1">
              <a:lnSpc>
                <a:spcPct val="100000"/>
              </a:lnSpc>
              <a:spcBef>
                <a:spcPts val="0"/>
              </a:spcBef>
              <a:spcAft>
                <a:spcPts val="0"/>
              </a:spcAft>
              <a:buClrTx/>
              <a:buSzTx/>
              <a:buFontTx/>
              <a:buNone/>
              <a:tabLst/>
              <a:defRPr/>
            </a:pPr>
            <a:endParaRPr kumimoji="0" lang="en-GB" sz="952"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250006" rtl="0" eaLnBrk="1" fontAlgn="auto" latinLnBrk="0" hangingPunct="1">
              <a:lnSpc>
                <a:spcPct val="100000"/>
              </a:lnSpc>
              <a:spcBef>
                <a:spcPts val="0"/>
              </a:spcBef>
              <a:spcAft>
                <a:spcPts val="0"/>
              </a:spcAft>
              <a:buClrTx/>
              <a:buSzTx/>
              <a:buFontTx/>
              <a:buNone/>
              <a:tabLst/>
              <a:defRPr/>
            </a:pPr>
            <a:endParaRPr kumimoji="0" lang="en-GB" sz="952"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250006" rtl="0" eaLnBrk="1" fontAlgn="auto" latinLnBrk="0" hangingPunct="1">
              <a:lnSpc>
                <a:spcPct val="100000"/>
              </a:lnSpc>
              <a:spcBef>
                <a:spcPts val="0"/>
              </a:spcBef>
              <a:spcAft>
                <a:spcPts val="0"/>
              </a:spcAft>
              <a:buClrTx/>
              <a:buSzTx/>
              <a:buFontTx/>
              <a:buNone/>
              <a:tabLst/>
              <a:defRPr/>
            </a:pPr>
            <a:endParaRPr kumimoji="0" lang="en-GB" sz="952"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156254" marR="0" lvl="0" indent="-156254" algn="l" defTabSz="25000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952"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This study presents preliminary findings on a potential link between BC and explosive exposure among UK army bomb disposal officers (ATs).</a:t>
            </a:r>
          </a:p>
        </p:txBody>
      </p:sp>
      <p:sp>
        <p:nvSpPr>
          <p:cNvPr id="14" name="TextBox 13">
            <a:extLst>
              <a:ext uri="{FF2B5EF4-FFF2-40B4-BE49-F238E27FC236}">
                <a16:creationId xmlns:a16="http://schemas.microsoft.com/office/drawing/2014/main" id="{AFAD4402-773D-B780-88C2-211057F52660}"/>
              </a:ext>
            </a:extLst>
          </p:cNvPr>
          <p:cNvSpPr txBox="1"/>
          <p:nvPr/>
        </p:nvSpPr>
        <p:spPr>
          <a:xfrm>
            <a:off x="4419559" y="1593172"/>
            <a:ext cx="2922539" cy="1850507"/>
          </a:xfrm>
          <a:prstGeom prst="rect">
            <a:avLst/>
          </a:prstGeom>
          <a:noFill/>
        </p:spPr>
        <p:txBody>
          <a:bodyPr wrap="square">
            <a:spAutoFit/>
          </a:bodyPr>
          <a:lstStyle/>
          <a:p>
            <a:pPr marL="156254" marR="0" lvl="0" indent="-156254" algn="l" defTabSz="25000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952"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Ethical approval: University of Wales Trinity Saint David.</a:t>
            </a:r>
          </a:p>
          <a:p>
            <a:pPr marL="156254" marR="0" lvl="0" indent="-156254" algn="l" defTabSz="25000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952"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Recruitment: Veterans contacted via social media through the Felix Fund Bomb Disposal Charity.</a:t>
            </a:r>
          </a:p>
          <a:p>
            <a:pPr marL="156254" marR="0" lvl="0" indent="-156254" algn="l" defTabSz="25000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952"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Cohort: </a:t>
            </a:r>
            <a:r>
              <a:rPr kumimoji="0" lang="en-GB" sz="952"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688 AT veterans </a:t>
            </a:r>
            <a:r>
              <a:rPr kumimoji="0" lang="en-GB" sz="952"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from a specific squadron (30% of the 2300 trained since 1970).</a:t>
            </a:r>
          </a:p>
          <a:p>
            <a:pPr marL="156254" marR="0" lvl="0" indent="-156254" algn="l" defTabSz="25000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952"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Self-administered survey</a:t>
            </a:r>
            <a:r>
              <a:rPr kumimoji="0" lang="en-GB" sz="952"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 risk factors for BC, including exposure to nitro-aromatic explosives (e.g. TNT, tetryl).</a:t>
            </a:r>
          </a:p>
          <a:p>
            <a:pPr marL="156254" marR="0" lvl="0" indent="-156254" algn="l" defTabSz="25000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952"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Analysis: Descriptive statistics &amp; Standardised Incidence Ratios (SIRs) comparing the cohort to the UK general population.</a:t>
            </a:r>
          </a:p>
        </p:txBody>
      </p:sp>
      <p:sp>
        <p:nvSpPr>
          <p:cNvPr id="50" name="TextBox 49">
            <a:extLst>
              <a:ext uri="{FF2B5EF4-FFF2-40B4-BE49-F238E27FC236}">
                <a16:creationId xmlns:a16="http://schemas.microsoft.com/office/drawing/2014/main" id="{9FDD0317-9B52-C34E-AC09-8E77644ED257}"/>
              </a:ext>
            </a:extLst>
          </p:cNvPr>
          <p:cNvSpPr txBox="1"/>
          <p:nvPr/>
        </p:nvSpPr>
        <p:spPr>
          <a:xfrm>
            <a:off x="3919838" y="3605921"/>
            <a:ext cx="3378817" cy="238848"/>
          </a:xfrm>
          <a:prstGeom prst="rect">
            <a:avLst/>
          </a:prstGeom>
          <a:noFill/>
        </p:spPr>
        <p:txBody>
          <a:bodyPr wrap="square" rtlCol="0">
            <a:spAutoFit/>
          </a:bodyPr>
          <a:lstStyle/>
          <a:p>
            <a:pPr marL="0" marR="0" lvl="0" indent="0" algn="l" defTabSz="250006" rtl="0" eaLnBrk="1" fontAlgn="auto" latinLnBrk="0" hangingPunct="1">
              <a:lnSpc>
                <a:spcPct val="100000"/>
              </a:lnSpc>
              <a:spcBef>
                <a:spcPts val="0"/>
              </a:spcBef>
              <a:spcAft>
                <a:spcPts val="0"/>
              </a:spcAft>
              <a:buClrTx/>
              <a:buSzTx/>
              <a:buFontTx/>
              <a:buNone/>
              <a:tabLst/>
              <a:defRPr/>
            </a:pPr>
            <a:r>
              <a:rPr kumimoji="0" lang="en-GB" sz="952"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Figure 1: Overview of SIRs by age group </a:t>
            </a:r>
            <a:r>
              <a:rPr kumimoji="0" lang="en-GB" sz="952"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from a cohort of 688.</a:t>
            </a:r>
          </a:p>
        </p:txBody>
      </p:sp>
      <p:sp>
        <p:nvSpPr>
          <p:cNvPr id="25" name="TextBox 24">
            <a:extLst>
              <a:ext uri="{FF2B5EF4-FFF2-40B4-BE49-F238E27FC236}">
                <a16:creationId xmlns:a16="http://schemas.microsoft.com/office/drawing/2014/main" id="{25CC52A1-F5C4-3186-06F4-DC8C06D5E041}"/>
              </a:ext>
            </a:extLst>
          </p:cNvPr>
          <p:cNvSpPr txBox="1"/>
          <p:nvPr/>
        </p:nvSpPr>
        <p:spPr>
          <a:xfrm>
            <a:off x="209377" y="766710"/>
            <a:ext cx="11734869" cy="495392"/>
          </a:xfrm>
          <a:prstGeom prst="rect">
            <a:avLst/>
          </a:prstGeom>
          <a:noFill/>
        </p:spPr>
        <p:txBody>
          <a:bodyPr wrap="square">
            <a:spAutoFit/>
          </a:bodyPr>
          <a:lstStyle/>
          <a:p>
            <a:pPr marL="0" marR="0" lvl="0" indent="0" algn="ctr" defTabSz="250006" rtl="0" eaLnBrk="1" fontAlgn="auto" latinLnBrk="0" hangingPunct="1">
              <a:lnSpc>
                <a:spcPct val="100000"/>
              </a:lnSpc>
              <a:spcBef>
                <a:spcPts val="0"/>
              </a:spcBef>
              <a:spcAft>
                <a:spcPts val="0"/>
              </a:spcAft>
              <a:buClrTx/>
              <a:buSzTx/>
              <a:buFontTx/>
              <a:buNone/>
              <a:tabLst/>
              <a:defRPr/>
            </a:pPr>
            <a:r>
              <a:rPr kumimoji="0" lang="en-US" sz="952" b="0" i="0" u="none" strike="noStrike" kern="1200" cap="none" spc="0" normalizeH="0" baseline="0" noProof="0" dirty="0">
                <a:ln>
                  <a:noFill/>
                </a:ln>
                <a:solidFill>
                  <a:prstClr val="white"/>
                </a:solidFill>
                <a:effectLst/>
                <a:uLnTx/>
                <a:uFillTx/>
                <a:latin typeface="Arial"/>
              </a:rPr>
              <a:t>Gareth Collett</a:t>
            </a:r>
            <a:r>
              <a:rPr kumimoji="0" lang="en-US" sz="952" b="0" i="0" u="none" strike="noStrike" kern="1200" cap="none" spc="0" normalizeH="0" baseline="30000" noProof="0" dirty="0">
                <a:ln>
                  <a:noFill/>
                </a:ln>
                <a:solidFill>
                  <a:prstClr val="white"/>
                </a:solidFill>
                <a:effectLst/>
                <a:uLnTx/>
                <a:uFillTx/>
                <a:latin typeface="Arial"/>
              </a:rPr>
              <a:t>1</a:t>
            </a:r>
            <a:r>
              <a:rPr kumimoji="0" lang="en-US" sz="952" b="0" i="0" u="none" strike="noStrike" kern="1200" cap="none" spc="0" normalizeH="0" baseline="0" noProof="0" dirty="0">
                <a:ln>
                  <a:noFill/>
                </a:ln>
                <a:solidFill>
                  <a:prstClr val="white"/>
                </a:solidFill>
                <a:effectLst/>
                <a:uLnTx/>
                <a:uFillTx/>
                <a:latin typeface="Arial"/>
              </a:rPr>
              <a:t>, Tim Bashford</a:t>
            </a:r>
            <a:r>
              <a:rPr kumimoji="0" lang="en-US" sz="952" b="0" i="0" u="none" strike="noStrike" kern="1200" cap="none" spc="0" normalizeH="0" baseline="30000" noProof="0" dirty="0">
                <a:ln>
                  <a:noFill/>
                </a:ln>
                <a:solidFill>
                  <a:prstClr val="white"/>
                </a:solidFill>
                <a:effectLst/>
                <a:uLnTx/>
                <a:uFillTx/>
                <a:latin typeface="Arial"/>
              </a:rPr>
              <a:t>1</a:t>
            </a:r>
            <a:r>
              <a:rPr kumimoji="0" lang="en-US" sz="952" b="0" i="0" u="none" strike="noStrike" kern="1200" cap="none" spc="0" normalizeH="0" baseline="0" noProof="0" dirty="0">
                <a:ln>
                  <a:noFill/>
                </a:ln>
                <a:solidFill>
                  <a:prstClr val="white"/>
                </a:solidFill>
                <a:effectLst/>
                <a:uLnTx/>
                <a:uFillTx/>
                <a:latin typeface="Arial"/>
              </a:rPr>
              <a:t>, Nik J Whitehead</a:t>
            </a:r>
            <a:r>
              <a:rPr kumimoji="0" lang="en-US" sz="952" b="0" i="0" u="none" strike="noStrike" kern="1200" cap="none" spc="0" normalizeH="0" baseline="30000" noProof="0" dirty="0">
                <a:ln>
                  <a:noFill/>
                </a:ln>
                <a:solidFill>
                  <a:prstClr val="white"/>
                </a:solidFill>
                <a:effectLst/>
                <a:uLnTx/>
                <a:uFillTx/>
                <a:latin typeface="Arial"/>
              </a:rPr>
              <a:t>1</a:t>
            </a:r>
            <a:r>
              <a:rPr kumimoji="0" lang="en-US" sz="952" b="0" i="0" u="none" strike="noStrike" kern="1200" cap="none" spc="0" normalizeH="0" baseline="0" noProof="0" dirty="0">
                <a:ln>
                  <a:noFill/>
                </a:ln>
                <a:solidFill>
                  <a:prstClr val="white"/>
                </a:solidFill>
                <a:effectLst/>
                <a:uLnTx/>
                <a:uFillTx/>
                <a:latin typeface="Arial"/>
              </a:rPr>
              <a:t>, Ewa Kazimierska</a:t>
            </a:r>
            <a:r>
              <a:rPr kumimoji="0" lang="en-US" sz="952" b="0" i="0" u="none" strike="noStrike" kern="1200" cap="none" spc="0" normalizeH="0" baseline="30000" noProof="0" dirty="0">
                <a:ln>
                  <a:noFill/>
                </a:ln>
                <a:solidFill>
                  <a:prstClr val="white"/>
                </a:solidFill>
                <a:effectLst/>
                <a:uLnTx/>
                <a:uFillTx/>
                <a:latin typeface="Arial"/>
              </a:rPr>
              <a:t>1</a:t>
            </a:r>
            <a:r>
              <a:rPr kumimoji="0" lang="en-US" sz="952" b="0" i="0" u="none" strike="noStrike" kern="1200" cap="none" spc="0" normalizeH="0" baseline="0" noProof="0" dirty="0">
                <a:ln>
                  <a:noFill/>
                </a:ln>
                <a:solidFill>
                  <a:prstClr val="white"/>
                </a:solidFill>
                <a:effectLst/>
                <a:uLnTx/>
                <a:uFillTx/>
                <a:latin typeface="Arial"/>
              </a:rPr>
              <a:t>, Gokul Vignesh Kanda Swamy</a:t>
            </a:r>
            <a:r>
              <a:rPr kumimoji="0" lang="en-US" sz="952" b="0" i="0" u="none" strike="noStrike" kern="1200" cap="none" spc="0" normalizeH="0" baseline="30000" noProof="0" dirty="0">
                <a:ln>
                  <a:noFill/>
                </a:ln>
                <a:solidFill>
                  <a:prstClr val="white"/>
                </a:solidFill>
                <a:effectLst/>
                <a:uLnTx/>
                <a:uFillTx/>
                <a:latin typeface="Arial"/>
              </a:rPr>
              <a:t>2</a:t>
            </a:r>
            <a:r>
              <a:rPr kumimoji="0" lang="en-US" sz="952" b="0" i="0" u="none" strike="noStrike" kern="1200" cap="none" spc="0" normalizeH="0" baseline="0" noProof="0" dirty="0">
                <a:ln>
                  <a:noFill/>
                </a:ln>
                <a:solidFill>
                  <a:prstClr val="white"/>
                </a:solidFill>
                <a:effectLst/>
                <a:uLnTx/>
                <a:uFillTx/>
                <a:latin typeface="Arial"/>
              </a:rPr>
              <a:t>,  Robert J Jones</a:t>
            </a:r>
            <a:r>
              <a:rPr kumimoji="0" lang="en-US" sz="952" b="0" i="0" u="none" strike="noStrike" kern="1200" cap="none" spc="0" normalizeH="0" baseline="30000" noProof="0" dirty="0">
                <a:ln>
                  <a:noFill/>
                </a:ln>
                <a:solidFill>
                  <a:prstClr val="white"/>
                </a:solidFill>
                <a:effectLst/>
                <a:uLnTx/>
                <a:uFillTx/>
                <a:latin typeface="Arial"/>
              </a:rPr>
              <a:t>3</a:t>
            </a:r>
            <a:r>
              <a:rPr kumimoji="0" lang="en-US" sz="952" b="0" i="0" u="none" strike="noStrike" kern="1200" cap="none" spc="0" normalizeH="0" baseline="0" noProof="0" dirty="0">
                <a:ln>
                  <a:noFill/>
                </a:ln>
                <a:solidFill>
                  <a:prstClr val="white"/>
                </a:solidFill>
                <a:effectLst/>
                <a:uLnTx/>
                <a:uFillTx/>
                <a:latin typeface="Arial"/>
              </a:rPr>
              <a:t>,  Mieke Van Hemelrijck</a:t>
            </a:r>
            <a:r>
              <a:rPr kumimoji="0" lang="en-US" sz="952" b="0" i="0" u="none" strike="noStrike" kern="1200" cap="none" spc="0" normalizeH="0" baseline="30000" noProof="0" dirty="0">
                <a:ln>
                  <a:noFill/>
                </a:ln>
                <a:solidFill>
                  <a:prstClr val="white"/>
                </a:solidFill>
                <a:effectLst/>
                <a:uLnTx/>
                <a:uFillTx/>
                <a:latin typeface="Arial"/>
              </a:rPr>
              <a:t>4</a:t>
            </a:r>
            <a:r>
              <a:rPr kumimoji="0" lang="en-US" sz="952" b="0" i="0" u="none" strike="noStrike" kern="1200" cap="none" spc="0" normalizeH="0" baseline="0" noProof="0" dirty="0">
                <a:ln>
                  <a:noFill/>
                </a:ln>
                <a:solidFill>
                  <a:prstClr val="white"/>
                </a:solidFill>
                <a:effectLst/>
                <a:uLnTx/>
                <a:uFillTx/>
                <a:latin typeface="Arial"/>
              </a:rPr>
              <a:t>, </a:t>
            </a:r>
            <a:r>
              <a:rPr kumimoji="0" lang="en-US" sz="952" b="1" i="0" u="sng" strike="noStrike" kern="1200" cap="none" spc="0" normalizeH="0" baseline="0" noProof="0" dirty="0">
                <a:ln>
                  <a:noFill/>
                </a:ln>
                <a:solidFill>
                  <a:prstClr val="white"/>
                </a:solidFill>
                <a:effectLst/>
                <a:uLnTx/>
                <a:uFillTx/>
                <a:latin typeface="Arial"/>
              </a:rPr>
              <a:t>Richard T Bryan</a:t>
            </a:r>
            <a:r>
              <a:rPr kumimoji="0" lang="en-US" sz="952" b="0" i="0" u="none" strike="noStrike" kern="1200" cap="none" spc="0" normalizeH="0" baseline="30000" noProof="0" dirty="0">
                <a:ln>
                  <a:noFill/>
                </a:ln>
                <a:solidFill>
                  <a:prstClr val="white"/>
                </a:solidFill>
                <a:effectLst/>
                <a:uLnTx/>
                <a:uFillTx/>
                <a:latin typeface="Arial"/>
              </a:rPr>
              <a:t>5</a:t>
            </a:r>
          </a:p>
          <a:p>
            <a:pPr marL="0" marR="0" lvl="0" indent="0" algn="ctr" defTabSz="250006" rtl="0" eaLnBrk="1" fontAlgn="auto" latinLnBrk="0" hangingPunct="1">
              <a:lnSpc>
                <a:spcPct val="100000"/>
              </a:lnSpc>
              <a:spcBef>
                <a:spcPts val="0"/>
              </a:spcBef>
              <a:spcAft>
                <a:spcPts val="0"/>
              </a:spcAft>
              <a:buClrTx/>
              <a:buSzTx/>
              <a:buFontTx/>
              <a:buNone/>
              <a:tabLst/>
              <a:defRPr/>
            </a:pPr>
            <a:endParaRPr kumimoji="0" lang="en-GB" sz="333" b="0" i="0" u="none" strike="noStrike" kern="100" cap="none" spc="0" normalizeH="0" baseline="0" noProof="0" dirty="0">
              <a:ln>
                <a:noFill/>
              </a:ln>
              <a:solidFill>
                <a:prstClr val="white"/>
              </a:solidFill>
              <a:effectLst/>
              <a:uLnTx/>
              <a:uFillTx/>
              <a:latin typeface="Arial"/>
              <a:ea typeface="Aptos" panose="020B0004020202020204" pitchFamily="34" charset="0"/>
              <a:cs typeface="Arial" panose="020B0604020202020204" pitchFamily="34" charset="0"/>
            </a:endParaRPr>
          </a:p>
          <a:p>
            <a:pPr marL="0" marR="0" lvl="0" indent="0" algn="ctr" defTabSz="250006" rtl="0" eaLnBrk="1" fontAlgn="auto" latinLnBrk="0" hangingPunct="1">
              <a:lnSpc>
                <a:spcPct val="100000"/>
              </a:lnSpc>
              <a:spcBef>
                <a:spcPts val="0"/>
              </a:spcBef>
              <a:spcAft>
                <a:spcPts val="0"/>
              </a:spcAft>
              <a:buClrTx/>
              <a:buSzTx/>
              <a:buFontTx/>
              <a:buNone/>
              <a:tabLst/>
              <a:defRPr/>
            </a:pPr>
            <a:r>
              <a:rPr kumimoji="0" lang="en-GB" sz="667" b="1" i="0" u="none" strike="noStrike" kern="100" cap="none" spc="0" normalizeH="0" baseline="0" noProof="0" dirty="0">
                <a:ln>
                  <a:noFill/>
                </a:ln>
                <a:solidFill>
                  <a:prstClr val="white"/>
                </a:solidFill>
                <a:effectLst/>
                <a:uLnTx/>
                <a:uFillTx/>
                <a:latin typeface="Arial"/>
                <a:ea typeface="Aptos" panose="020B0004020202020204" pitchFamily="34" charset="0"/>
                <a:cs typeface="Arial" panose="020B0604020202020204" pitchFamily="34" charset="0"/>
              </a:rPr>
              <a:t>1.</a:t>
            </a:r>
            <a:r>
              <a:rPr kumimoji="0" lang="en-GB" sz="667" b="0" i="0" u="none" strike="noStrike" kern="100" cap="none" spc="0" normalizeH="0" baseline="0" noProof="0" dirty="0">
                <a:ln>
                  <a:noFill/>
                </a:ln>
                <a:solidFill>
                  <a:prstClr val="white"/>
                </a:solidFill>
                <a:effectLst/>
                <a:uLnTx/>
                <a:uFillTx/>
                <a:latin typeface="Arial"/>
                <a:ea typeface="Aptos" panose="020B0004020202020204" pitchFamily="34" charset="0"/>
                <a:cs typeface="Arial" panose="020B0604020202020204" pitchFamily="34" charset="0"/>
              </a:rPr>
              <a:t> Faculty of Ordnance, Munitions &amp; Explosives, University of Wales Trinity Saint David (UWTSD), UK. </a:t>
            </a:r>
            <a:r>
              <a:rPr kumimoji="0" lang="en-GB" sz="667" b="1" i="0" u="none" strike="noStrike" kern="100" cap="none" spc="0" normalizeH="0" baseline="0" noProof="0" dirty="0">
                <a:ln>
                  <a:noFill/>
                </a:ln>
                <a:solidFill>
                  <a:prstClr val="white"/>
                </a:solidFill>
                <a:effectLst/>
                <a:uLnTx/>
                <a:uFillTx/>
                <a:latin typeface="Arial"/>
                <a:ea typeface="Aptos" panose="020B0004020202020204" pitchFamily="34" charset="0"/>
                <a:cs typeface="Arial" panose="020B0604020202020204" pitchFamily="34" charset="0"/>
              </a:rPr>
              <a:t>2.</a:t>
            </a:r>
            <a:r>
              <a:rPr kumimoji="0" lang="en-GB" sz="667" b="0" i="0" u="none" strike="noStrike" kern="100" cap="none" spc="0" normalizeH="0" baseline="0" noProof="0" dirty="0">
                <a:ln>
                  <a:noFill/>
                </a:ln>
                <a:solidFill>
                  <a:prstClr val="white"/>
                </a:solidFill>
                <a:effectLst/>
                <a:uLnTx/>
                <a:uFillTx/>
                <a:latin typeface="Arial"/>
                <a:ea typeface="Aptos" panose="020B0004020202020204" pitchFamily="34" charset="0"/>
                <a:cs typeface="Arial" panose="020B0604020202020204" pitchFamily="34" charset="0"/>
              </a:rPr>
              <a:t> Swansea Bay University Health Board, Swansea, UK. </a:t>
            </a:r>
            <a:r>
              <a:rPr kumimoji="0" lang="en-GB" sz="667" b="1" i="0" u="none" strike="noStrike" kern="100" cap="none" spc="0" normalizeH="0" baseline="0" noProof="0" dirty="0">
                <a:ln>
                  <a:noFill/>
                </a:ln>
                <a:solidFill>
                  <a:prstClr val="white"/>
                </a:solidFill>
                <a:effectLst/>
                <a:uLnTx/>
                <a:uFillTx/>
                <a:latin typeface="Arial"/>
                <a:ea typeface="Aptos" panose="020B0004020202020204" pitchFamily="34" charset="0"/>
                <a:cs typeface="Arial" panose="020B0604020202020204" pitchFamily="34" charset="0"/>
              </a:rPr>
              <a:t>3.</a:t>
            </a:r>
            <a:r>
              <a:rPr kumimoji="0" lang="en-GB" sz="667" b="0" i="0" u="none" strike="noStrike" kern="100" cap="none" spc="0" normalizeH="0" baseline="0" noProof="0" dirty="0">
                <a:ln>
                  <a:noFill/>
                </a:ln>
                <a:solidFill>
                  <a:prstClr val="white"/>
                </a:solidFill>
                <a:effectLst/>
                <a:uLnTx/>
                <a:uFillTx/>
                <a:latin typeface="Arial"/>
                <a:ea typeface="Aptos" panose="020B0004020202020204" pitchFamily="34" charset="0"/>
                <a:cs typeface="Arial" panose="020B0604020202020204" pitchFamily="34" charset="0"/>
              </a:rPr>
              <a:t> School of Cancer Sciences, College of Medicine, Veterinary and Life Sciences, University of Glasgow, UK. </a:t>
            </a:r>
          </a:p>
          <a:p>
            <a:pPr marL="0" marR="0" lvl="0" indent="0" algn="ctr" defTabSz="250006" rtl="0" eaLnBrk="1" fontAlgn="auto" latinLnBrk="0" hangingPunct="1">
              <a:lnSpc>
                <a:spcPct val="100000"/>
              </a:lnSpc>
              <a:spcBef>
                <a:spcPts val="0"/>
              </a:spcBef>
              <a:spcAft>
                <a:spcPts val="0"/>
              </a:spcAft>
              <a:buClrTx/>
              <a:buSzTx/>
              <a:buFontTx/>
              <a:buNone/>
              <a:tabLst/>
              <a:defRPr/>
            </a:pPr>
            <a:r>
              <a:rPr kumimoji="0" lang="en-GB" sz="667" b="1" i="0" u="none" strike="noStrike" kern="100" cap="none" spc="0" normalizeH="0" baseline="0" noProof="0" dirty="0">
                <a:ln>
                  <a:noFill/>
                </a:ln>
                <a:solidFill>
                  <a:prstClr val="white"/>
                </a:solidFill>
                <a:effectLst/>
                <a:uLnTx/>
                <a:uFillTx/>
                <a:latin typeface="Arial"/>
                <a:ea typeface="Aptos" panose="020B0004020202020204" pitchFamily="34" charset="0"/>
                <a:cs typeface="Arial" panose="020B0604020202020204" pitchFamily="34" charset="0"/>
              </a:rPr>
              <a:t>4.</a:t>
            </a:r>
            <a:r>
              <a:rPr kumimoji="0" lang="en-GB" sz="667" b="0" i="0" u="none" strike="noStrike" kern="100" cap="none" spc="0" normalizeH="0" baseline="0" noProof="0" dirty="0">
                <a:ln>
                  <a:noFill/>
                </a:ln>
                <a:solidFill>
                  <a:prstClr val="white"/>
                </a:solidFill>
                <a:effectLst/>
                <a:uLnTx/>
                <a:uFillTx/>
                <a:latin typeface="Arial"/>
                <a:ea typeface="Aptos" panose="020B0004020202020204" pitchFamily="34" charset="0"/>
                <a:cs typeface="Arial" panose="020B0604020202020204" pitchFamily="34" charset="0"/>
              </a:rPr>
              <a:t> TOUR (Transforming cancer </a:t>
            </a:r>
            <a:r>
              <a:rPr kumimoji="0" lang="en-GB" sz="667" b="0" i="0" u="none" strike="noStrike" kern="100" cap="none" spc="0" normalizeH="0" baseline="0" noProof="0" dirty="0" err="1">
                <a:ln>
                  <a:noFill/>
                </a:ln>
                <a:solidFill>
                  <a:prstClr val="white"/>
                </a:solidFill>
                <a:effectLst/>
                <a:uLnTx/>
                <a:uFillTx/>
                <a:latin typeface="Arial"/>
                <a:ea typeface="Aptos" panose="020B0004020202020204" pitchFamily="34" charset="0"/>
                <a:cs typeface="Arial" panose="020B0604020202020204" pitchFamily="34" charset="0"/>
              </a:rPr>
              <a:t>OUtcomes</a:t>
            </a:r>
            <a:r>
              <a:rPr kumimoji="0" lang="en-GB" sz="667" b="0" i="0" u="none" strike="noStrike" kern="100" cap="none" spc="0" normalizeH="0" baseline="0" noProof="0" dirty="0">
                <a:ln>
                  <a:noFill/>
                </a:ln>
                <a:solidFill>
                  <a:prstClr val="white"/>
                </a:solidFill>
                <a:effectLst/>
                <a:uLnTx/>
                <a:uFillTx/>
                <a:latin typeface="Arial"/>
                <a:ea typeface="Aptos" panose="020B0004020202020204" pitchFamily="34" charset="0"/>
                <a:cs typeface="Arial" panose="020B0604020202020204" pitchFamily="34" charset="0"/>
              </a:rPr>
              <a:t> through Research), Faculty of Life Sciences and Medicine, King’s College London, London, UK. </a:t>
            </a:r>
            <a:r>
              <a:rPr kumimoji="0" lang="en-GB" sz="667" b="1" i="0" u="none" strike="noStrike" kern="100" cap="none" spc="0" normalizeH="0" baseline="0" noProof="0" dirty="0">
                <a:ln>
                  <a:noFill/>
                </a:ln>
                <a:solidFill>
                  <a:prstClr val="white"/>
                </a:solidFill>
                <a:effectLst/>
                <a:uLnTx/>
                <a:uFillTx/>
                <a:latin typeface="Arial"/>
                <a:ea typeface="Aptos" panose="020B0004020202020204" pitchFamily="34" charset="0"/>
                <a:cs typeface="Arial" panose="020B0604020202020204" pitchFamily="34" charset="0"/>
              </a:rPr>
              <a:t>5.</a:t>
            </a:r>
            <a:r>
              <a:rPr kumimoji="0" lang="en-GB" sz="667" b="0" i="0" u="none" strike="noStrike" kern="100" cap="none" spc="0" normalizeH="0" baseline="0" noProof="0" dirty="0">
                <a:ln>
                  <a:noFill/>
                </a:ln>
                <a:solidFill>
                  <a:prstClr val="white"/>
                </a:solidFill>
                <a:effectLst/>
                <a:uLnTx/>
                <a:uFillTx/>
                <a:latin typeface="Arial"/>
                <a:ea typeface="Aptos" panose="020B0004020202020204" pitchFamily="34" charset="0"/>
                <a:cs typeface="Arial" panose="020B0604020202020204" pitchFamily="34" charset="0"/>
              </a:rPr>
              <a:t> Bladder Cancer Research Centre, College of Medicine and Health, University of Birmingham, Birmingham, UK.</a:t>
            </a:r>
          </a:p>
        </p:txBody>
      </p:sp>
      <p:pic>
        <p:nvPicPr>
          <p:cNvPr id="29" name="Content Placeholder 5" descr="A black background with a yellow line&#10;&#10;AI-generated content may be incorrect.">
            <a:extLst>
              <a:ext uri="{FF2B5EF4-FFF2-40B4-BE49-F238E27FC236}">
                <a16:creationId xmlns:a16="http://schemas.microsoft.com/office/drawing/2014/main" id="{8E960F50-9FA7-D4B6-E2F6-2A185C152C01}"/>
              </a:ext>
            </a:extLst>
          </p:cNvPr>
          <p:cNvPicPr>
            <a:picLocks noChangeAspect="1"/>
          </p:cNvPicPr>
          <p:nvPr/>
        </p:nvPicPr>
        <p:blipFill>
          <a:blip r:embed="rId3" cstate="screen">
            <a:extLst>
              <a:ext uri="{28A0092B-C50C-407E-A947-70E740481C1C}">
                <a14:useLocalDpi xmlns:a14="http://schemas.microsoft.com/office/drawing/2010/main"/>
              </a:ext>
            </a:extLst>
          </a:blip>
          <a:srcRect l="5065" r="7805"/>
          <a:stretch/>
        </p:blipFill>
        <p:spPr>
          <a:xfrm>
            <a:off x="7003834" y="5987581"/>
            <a:ext cx="2760518" cy="927018"/>
          </a:xfrm>
          <a:prstGeom prst="rect">
            <a:avLst/>
          </a:prstGeom>
        </p:spPr>
      </p:pic>
      <p:pic>
        <p:nvPicPr>
          <p:cNvPr id="30" name="Picture 29" descr="A red sign with white text&#10;&#10;AI-generated content may be incorrect.">
            <a:extLst>
              <a:ext uri="{FF2B5EF4-FFF2-40B4-BE49-F238E27FC236}">
                <a16:creationId xmlns:a16="http://schemas.microsoft.com/office/drawing/2014/main" id="{1F9EFCBE-D652-94E8-2B82-D80888CC8B3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386019" y="6185191"/>
            <a:ext cx="722171" cy="488228"/>
          </a:xfrm>
          <a:prstGeom prst="rect">
            <a:avLst/>
          </a:prstGeom>
        </p:spPr>
      </p:pic>
      <p:pic>
        <p:nvPicPr>
          <p:cNvPr id="31" name="Picture 30" descr="A blue and white logo&#10;&#10;AI-generated content may be incorrect.">
            <a:extLst>
              <a:ext uri="{FF2B5EF4-FFF2-40B4-BE49-F238E27FC236}">
                <a16:creationId xmlns:a16="http://schemas.microsoft.com/office/drawing/2014/main" id="{A9035C65-343F-55B9-F784-D691D691B8EE}"/>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338714" y="6174846"/>
            <a:ext cx="1870489" cy="508168"/>
          </a:xfrm>
          <a:prstGeom prst="rect">
            <a:avLst/>
          </a:prstGeom>
        </p:spPr>
      </p:pic>
      <p:pic>
        <p:nvPicPr>
          <p:cNvPr id="32" name="Picture 31" descr="A close-up of a logo&#10;&#10;AI-generated content may be incorrect.">
            <a:extLst>
              <a:ext uri="{FF2B5EF4-FFF2-40B4-BE49-F238E27FC236}">
                <a16:creationId xmlns:a16="http://schemas.microsoft.com/office/drawing/2014/main" id="{B0C11B09-AA23-6258-1DC7-229B8AF2216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790875" y="6156393"/>
            <a:ext cx="1685791" cy="545073"/>
          </a:xfrm>
          <a:prstGeom prst="rect">
            <a:avLst/>
          </a:prstGeom>
        </p:spPr>
      </p:pic>
      <p:pic>
        <p:nvPicPr>
          <p:cNvPr id="33" name="Picture 32" descr="A close up of black text&#10;&#10;AI-generated content may be incorrect.">
            <a:extLst>
              <a:ext uri="{FF2B5EF4-FFF2-40B4-BE49-F238E27FC236}">
                <a16:creationId xmlns:a16="http://schemas.microsoft.com/office/drawing/2014/main" id="{1F6CB707-1BDA-43C3-40D9-B83705182C5B}"/>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296708" y="6175489"/>
            <a:ext cx="1505513" cy="507525"/>
          </a:xfrm>
          <a:prstGeom prst="rect">
            <a:avLst/>
          </a:prstGeom>
        </p:spPr>
      </p:pic>
      <p:pic>
        <p:nvPicPr>
          <p:cNvPr id="35" name="Picture 34" descr="A green text on a black background&#10;&#10;Description automatically generated">
            <a:extLst>
              <a:ext uri="{FF2B5EF4-FFF2-40B4-BE49-F238E27FC236}">
                <a16:creationId xmlns:a16="http://schemas.microsoft.com/office/drawing/2014/main" id="{C553A2FA-6C3E-8A84-348C-6541BB7856FB}"/>
              </a:ext>
            </a:extLst>
          </p:cNvPr>
          <p:cNvPicPr>
            <a:picLocks noChangeAspect="1"/>
          </p:cNvPicPr>
          <p:nvPr/>
        </p:nvPicPr>
        <p:blipFill>
          <a:blip r:embed="rId8" cstate="screen">
            <a:extLst>
              <a:ext uri="{28A0092B-C50C-407E-A947-70E740481C1C}">
                <a14:useLocalDpi xmlns:a14="http://schemas.microsoft.com/office/drawing/2010/main"/>
              </a:ext>
            </a:extLst>
          </a:blip>
          <a:srcRect/>
          <a:stretch/>
        </p:blipFill>
        <p:spPr>
          <a:xfrm>
            <a:off x="11134416" y="6165885"/>
            <a:ext cx="762096" cy="531306"/>
          </a:xfrm>
          <a:prstGeom prst="rect">
            <a:avLst/>
          </a:prstGeom>
        </p:spPr>
      </p:pic>
      <p:sp>
        <p:nvSpPr>
          <p:cNvPr id="38" name="TextBox 37">
            <a:extLst>
              <a:ext uri="{FF2B5EF4-FFF2-40B4-BE49-F238E27FC236}">
                <a16:creationId xmlns:a16="http://schemas.microsoft.com/office/drawing/2014/main" id="{8C8EB04C-E204-FF3D-F4DD-58C2E4419905}"/>
              </a:ext>
            </a:extLst>
          </p:cNvPr>
          <p:cNvSpPr txBox="1"/>
          <p:nvPr/>
        </p:nvSpPr>
        <p:spPr>
          <a:xfrm>
            <a:off x="324768" y="3605407"/>
            <a:ext cx="4188681" cy="238848"/>
          </a:xfrm>
          <a:prstGeom prst="rect">
            <a:avLst/>
          </a:prstGeom>
          <a:noFill/>
        </p:spPr>
        <p:txBody>
          <a:bodyPr wrap="square" rtlCol="0">
            <a:spAutoFit/>
          </a:bodyPr>
          <a:lstStyle/>
          <a:p>
            <a:pPr marL="0" marR="0" lvl="0" indent="0" algn="l" defTabSz="250006" rtl="0" eaLnBrk="1" fontAlgn="auto" latinLnBrk="0" hangingPunct="1">
              <a:lnSpc>
                <a:spcPct val="100000"/>
              </a:lnSpc>
              <a:spcBef>
                <a:spcPts val="0"/>
              </a:spcBef>
              <a:spcAft>
                <a:spcPts val="0"/>
              </a:spcAft>
              <a:buClrTx/>
              <a:buSzTx/>
              <a:buFontTx/>
              <a:buNone/>
              <a:tabLst/>
              <a:defRPr/>
            </a:pPr>
            <a:r>
              <a:rPr kumimoji="0" lang="en-GB" sz="952"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Table 1: Demographic distribution </a:t>
            </a:r>
            <a:r>
              <a:rPr kumimoji="0" lang="en-GB" sz="952"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by diagnosis of cancer in ATs.</a:t>
            </a:r>
          </a:p>
        </p:txBody>
      </p:sp>
      <p:pic>
        <p:nvPicPr>
          <p:cNvPr id="11" name="Picture 10" descr="A pile of rusty shells in the desert&#10;&#10;AI-generated content may be incorrect.">
            <a:extLst>
              <a:ext uri="{FF2B5EF4-FFF2-40B4-BE49-F238E27FC236}">
                <a16:creationId xmlns:a16="http://schemas.microsoft.com/office/drawing/2014/main" id="{2867C6C5-0128-EF60-0C1D-304E7892C85F}"/>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3376626" y="2358765"/>
            <a:ext cx="906991" cy="678998"/>
          </a:xfrm>
          <a:prstGeom prst="rect">
            <a:avLst/>
          </a:prstGeom>
        </p:spPr>
      </p:pic>
      <p:pic>
        <p:nvPicPr>
          <p:cNvPr id="16" name="Picture 15" descr="A large pile of rubble and debris&#10;&#10;AI-generated content may be incorrect.">
            <a:extLst>
              <a:ext uri="{FF2B5EF4-FFF2-40B4-BE49-F238E27FC236}">
                <a16:creationId xmlns:a16="http://schemas.microsoft.com/office/drawing/2014/main" id="{D6137D74-EB1F-F294-D3D4-EDD890D38313}"/>
              </a:ext>
            </a:extLst>
          </p:cNvPr>
          <p:cNvPicPr>
            <a:picLocks noChangeAspect="1"/>
          </p:cNvPicPr>
          <p:nvPr/>
        </p:nvPicPr>
        <p:blipFill>
          <a:blip r:embed="rId10" cstate="screen">
            <a:extLst>
              <a:ext uri="{28A0092B-C50C-407E-A947-70E740481C1C}">
                <a14:useLocalDpi xmlns:a14="http://schemas.microsoft.com/office/drawing/2010/main"/>
              </a:ext>
            </a:extLst>
          </a:blip>
          <a:srcRect/>
          <a:stretch/>
        </p:blipFill>
        <p:spPr>
          <a:xfrm>
            <a:off x="510323" y="2358765"/>
            <a:ext cx="1307197" cy="678998"/>
          </a:xfrm>
          <a:prstGeom prst="rect">
            <a:avLst/>
          </a:prstGeom>
        </p:spPr>
      </p:pic>
      <p:sp>
        <p:nvSpPr>
          <p:cNvPr id="17" name="Rectangle 16">
            <a:extLst>
              <a:ext uri="{FF2B5EF4-FFF2-40B4-BE49-F238E27FC236}">
                <a16:creationId xmlns:a16="http://schemas.microsoft.com/office/drawing/2014/main" id="{A4F3EE55-00C6-4FA4-4DB0-330B080498FD}"/>
              </a:ext>
            </a:extLst>
          </p:cNvPr>
          <p:cNvSpPr/>
          <p:nvPr/>
        </p:nvSpPr>
        <p:spPr>
          <a:xfrm>
            <a:off x="4411676" y="1355137"/>
            <a:ext cx="2922539" cy="189734"/>
          </a:xfrm>
          <a:prstGeom prst="rect">
            <a:avLst/>
          </a:prstGeom>
          <a:solidFill>
            <a:srgbClr val="1A428A"/>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18749" tIns="9374" rIns="18749" bIns="9374" rtlCol="0" anchor="ctr"/>
          <a:lstStyle/>
          <a:p>
            <a:pPr marL="0" marR="0" lvl="0" indent="0" algn="ctr" defTabSz="250006" rtl="0" eaLnBrk="1" fontAlgn="auto" latinLnBrk="0" hangingPunct="1">
              <a:lnSpc>
                <a:spcPct val="100000"/>
              </a:lnSpc>
              <a:spcBef>
                <a:spcPts val="0"/>
              </a:spcBef>
              <a:spcAft>
                <a:spcPts val="0"/>
              </a:spcAft>
              <a:buClrTx/>
              <a:buSzTx/>
              <a:buFontTx/>
              <a:buNone/>
              <a:tabLst/>
              <a:defRPr/>
            </a:pPr>
            <a:r>
              <a:rPr kumimoji="0" lang="en-US" sz="1048" b="1" i="0" u="none" strike="noStrike" kern="1200" cap="none" spc="0" normalizeH="0" baseline="0" noProof="0" dirty="0">
                <a:ln>
                  <a:noFill/>
                </a:ln>
                <a:solidFill>
                  <a:prstClr val="white"/>
                </a:solidFill>
                <a:effectLst/>
                <a:uLnTx/>
                <a:uFillTx/>
                <a:latin typeface="Roboto"/>
              </a:rPr>
              <a:t>Methods</a:t>
            </a:r>
          </a:p>
        </p:txBody>
      </p:sp>
      <p:sp>
        <p:nvSpPr>
          <p:cNvPr id="18" name="Rectangle 17">
            <a:extLst>
              <a:ext uri="{FF2B5EF4-FFF2-40B4-BE49-F238E27FC236}">
                <a16:creationId xmlns:a16="http://schemas.microsoft.com/office/drawing/2014/main" id="{E0A7CD47-7D4A-BA29-2C65-762197E51538}"/>
              </a:ext>
            </a:extLst>
          </p:cNvPr>
          <p:cNvSpPr/>
          <p:nvPr/>
        </p:nvSpPr>
        <p:spPr>
          <a:xfrm>
            <a:off x="7404994" y="1354517"/>
            <a:ext cx="4423565" cy="189734"/>
          </a:xfrm>
          <a:prstGeom prst="rect">
            <a:avLst/>
          </a:prstGeom>
          <a:solidFill>
            <a:srgbClr val="1A428A"/>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18749" tIns="9374" rIns="18749" bIns="9374" rtlCol="0" anchor="ctr"/>
          <a:lstStyle/>
          <a:p>
            <a:pPr marL="0" marR="0" lvl="0" indent="0" algn="ctr" defTabSz="250006" rtl="0" eaLnBrk="1" fontAlgn="auto" latinLnBrk="0" hangingPunct="1">
              <a:lnSpc>
                <a:spcPct val="100000"/>
              </a:lnSpc>
              <a:spcBef>
                <a:spcPts val="0"/>
              </a:spcBef>
              <a:spcAft>
                <a:spcPts val="0"/>
              </a:spcAft>
              <a:buClrTx/>
              <a:buSzTx/>
              <a:buFontTx/>
              <a:buNone/>
              <a:tabLst/>
              <a:defRPr/>
            </a:pPr>
            <a:r>
              <a:rPr kumimoji="0" lang="en-US" sz="1048" b="1" i="0" u="none" strike="noStrike" kern="1200" cap="none" spc="0" normalizeH="0" baseline="0" noProof="0" dirty="0">
                <a:ln>
                  <a:noFill/>
                </a:ln>
                <a:solidFill>
                  <a:prstClr val="white"/>
                </a:solidFill>
                <a:effectLst/>
                <a:uLnTx/>
                <a:uFillTx/>
                <a:latin typeface="Roboto"/>
              </a:rPr>
              <a:t>Results</a:t>
            </a:r>
          </a:p>
        </p:txBody>
      </p:sp>
      <p:sp>
        <p:nvSpPr>
          <p:cNvPr id="21" name="Rectangle 20">
            <a:extLst>
              <a:ext uri="{FF2B5EF4-FFF2-40B4-BE49-F238E27FC236}">
                <a16:creationId xmlns:a16="http://schemas.microsoft.com/office/drawing/2014/main" id="{03DB2C2C-663B-B070-BC29-06001E5E6E09}"/>
              </a:ext>
            </a:extLst>
          </p:cNvPr>
          <p:cNvSpPr/>
          <p:nvPr/>
        </p:nvSpPr>
        <p:spPr>
          <a:xfrm>
            <a:off x="7409915" y="3385040"/>
            <a:ext cx="4419223" cy="190821"/>
          </a:xfrm>
          <a:prstGeom prst="rect">
            <a:avLst/>
          </a:prstGeom>
          <a:solidFill>
            <a:srgbClr val="1A428A"/>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18749" tIns="9374" rIns="18749" bIns="9374" rtlCol="0" anchor="ctr"/>
          <a:lstStyle/>
          <a:p>
            <a:pPr marL="0" marR="0" lvl="0" indent="0" algn="ctr" defTabSz="250006" rtl="0" eaLnBrk="1" fontAlgn="auto" latinLnBrk="0" hangingPunct="1">
              <a:lnSpc>
                <a:spcPct val="100000"/>
              </a:lnSpc>
              <a:spcBef>
                <a:spcPts val="0"/>
              </a:spcBef>
              <a:spcAft>
                <a:spcPts val="0"/>
              </a:spcAft>
              <a:buClrTx/>
              <a:buSzTx/>
              <a:buFontTx/>
              <a:buNone/>
              <a:tabLst/>
              <a:defRPr/>
            </a:pPr>
            <a:r>
              <a:rPr kumimoji="0" lang="en-US" sz="1048" b="1" i="0" u="none" strike="noStrike" kern="1200" cap="none" spc="0" normalizeH="0" baseline="0" noProof="0" dirty="0">
                <a:ln>
                  <a:noFill/>
                </a:ln>
                <a:solidFill>
                  <a:prstClr val="white"/>
                </a:solidFill>
                <a:effectLst/>
                <a:uLnTx/>
                <a:uFillTx/>
                <a:latin typeface="Roboto"/>
              </a:rPr>
              <a:t>Conclusions</a:t>
            </a:r>
          </a:p>
        </p:txBody>
      </p:sp>
      <p:sp>
        <p:nvSpPr>
          <p:cNvPr id="12" name="TextBox 11">
            <a:extLst>
              <a:ext uri="{FF2B5EF4-FFF2-40B4-BE49-F238E27FC236}">
                <a16:creationId xmlns:a16="http://schemas.microsoft.com/office/drawing/2014/main" id="{07923E3A-C3AF-24A1-0BEE-CB2C279D1BF4}"/>
              </a:ext>
            </a:extLst>
          </p:cNvPr>
          <p:cNvSpPr txBox="1"/>
          <p:nvPr/>
        </p:nvSpPr>
        <p:spPr>
          <a:xfrm>
            <a:off x="7404994" y="1592552"/>
            <a:ext cx="4423565" cy="1703993"/>
          </a:xfrm>
          <a:prstGeom prst="rect">
            <a:avLst/>
          </a:prstGeom>
          <a:noFill/>
        </p:spPr>
        <p:txBody>
          <a:bodyPr wrap="square">
            <a:spAutoFit/>
          </a:bodyPr>
          <a:lstStyle/>
          <a:p>
            <a:pPr marL="156254" marR="0" lvl="0" indent="-156254" algn="l" defTabSz="25000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952"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203 survey respondents and 45 cases of cancer.</a:t>
            </a:r>
          </a:p>
          <a:p>
            <a:pPr marL="156254" marR="0" lvl="0" indent="-156254" algn="l" defTabSz="25000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952"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12 out of 45 cancers (27%) were bladder cancer. </a:t>
            </a:r>
          </a:p>
          <a:p>
            <a:pPr marL="156254" marR="0" lvl="0" indent="-156254" algn="l" defTabSz="25000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952"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Pathological details known for 10 of 12 BCs – </a:t>
            </a:r>
            <a:r>
              <a:rPr kumimoji="0" lang="en-GB" sz="952"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all were high-grade NMIBC (n=5) or MIBC (n=5).</a:t>
            </a:r>
          </a:p>
          <a:p>
            <a:pPr marL="156254" marR="0" lvl="0" indent="-156254" algn="l" defTabSz="25000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952"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Three-quarters of BCs were diagnosed age &lt;70yrs.</a:t>
            </a:r>
          </a:p>
          <a:p>
            <a:pPr marL="156254" marR="0" lvl="0" indent="-156254" algn="l" defTabSz="25000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952"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Other cancer diagnoses included ureteric (2%), myelodysplastic syndrome (2%), testicular (4%), throat (4%), colorectal (13%), prostate (22%) and skin (24%).</a:t>
            </a:r>
          </a:p>
          <a:p>
            <a:pPr marL="156250" marR="0" lvl="0" indent="-156250" algn="l" defTabSz="275608"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952" b="0" i="0" u="none" strike="noStrike" kern="1200" cap="none" spc="0" normalizeH="0" baseline="0" noProof="0" dirty="0">
                <a:ln>
                  <a:noFill/>
                </a:ln>
                <a:solidFill>
                  <a:prstClr val="black"/>
                </a:solidFill>
                <a:effectLst/>
                <a:uLnTx/>
                <a:uFillTx/>
                <a:latin typeface="Calibri" panose="020F0502020204030204" pitchFamily="34" charset="0"/>
                <a:ea typeface="Roboto" panose="02000000000000000000" pitchFamily="2" charset="0"/>
                <a:cs typeface="Calibri" panose="020F0502020204030204" pitchFamily="34" charset="0"/>
              </a:rPr>
              <a:t>A higher proportion of BC cases reported weekly exposure to nitro-aromatic explosives during their career (67%) compared to the ‘other cancer’ (24%) and ‘no cancer’ respondents (16%).</a:t>
            </a:r>
          </a:p>
          <a:p>
            <a:pPr marL="156250" marR="0" lvl="0" indent="-156250" algn="l" defTabSz="275608" rtl="0" eaLnBrk="1" fontAlgn="auto" latinLnBrk="0" hangingPunct="1">
              <a:lnSpc>
                <a:spcPct val="100000"/>
              </a:lnSpc>
              <a:spcBef>
                <a:spcPts val="0"/>
              </a:spcBef>
              <a:spcAft>
                <a:spcPts val="656"/>
              </a:spcAft>
              <a:buClrTx/>
              <a:buSzTx/>
              <a:buFont typeface="Arial" panose="020B0604020202020204" pitchFamily="34" charset="0"/>
              <a:buChar char="•"/>
              <a:tabLst/>
              <a:defRPr/>
            </a:pPr>
            <a:r>
              <a:rPr kumimoji="0" lang="en-GB" sz="952" b="1" i="0" u="none" strike="noStrike" kern="1200" cap="none" spc="0" normalizeH="0" baseline="0" noProof="0" dirty="0">
                <a:ln>
                  <a:noFill/>
                </a:ln>
                <a:solidFill>
                  <a:prstClr val="black"/>
                </a:solidFill>
                <a:effectLst/>
                <a:uLnTx/>
                <a:uFillTx/>
                <a:latin typeface="Calibri" panose="020F0502020204030204" pitchFamily="34" charset="0"/>
                <a:ea typeface="Roboto" panose="02000000000000000000" pitchFamily="2" charset="0"/>
                <a:cs typeface="Calibri" panose="020F0502020204030204" pitchFamily="34" charset="0"/>
              </a:rPr>
              <a:t>See Table 1 and Figure 1.</a:t>
            </a:r>
          </a:p>
        </p:txBody>
      </p:sp>
      <p:sp>
        <p:nvSpPr>
          <p:cNvPr id="13" name="TextBox 12">
            <a:extLst>
              <a:ext uri="{FF2B5EF4-FFF2-40B4-BE49-F238E27FC236}">
                <a16:creationId xmlns:a16="http://schemas.microsoft.com/office/drawing/2014/main" id="{551685ED-AC85-976E-A867-10D03E5D8EEA}"/>
              </a:ext>
            </a:extLst>
          </p:cNvPr>
          <p:cNvSpPr txBox="1"/>
          <p:nvPr/>
        </p:nvSpPr>
        <p:spPr>
          <a:xfrm>
            <a:off x="7411839" y="3604787"/>
            <a:ext cx="4419224" cy="1997022"/>
          </a:xfrm>
          <a:prstGeom prst="rect">
            <a:avLst/>
          </a:prstGeom>
          <a:noFill/>
        </p:spPr>
        <p:txBody>
          <a:bodyPr wrap="square">
            <a:spAutoFit/>
          </a:bodyPr>
          <a:lstStyle/>
          <a:p>
            <a:pPr marL="156254" marR="0" lvl="0" indent="-156254" algn="l" defTabSz="25000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952"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This is the first UK study to quantify the association between exposure to certain groups of explosives and bladder cancer. </a:t>
            </a:r>
          </a:p>
          <a:p>
            <a:pPr marL="156254" marR="0" lvl="0" indent="-156254" algn="l" defTabSz="25000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952"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SIRs indicate an excess of BC occurrence</a:t>
            </a:r>
            <a:r>
              <a:rPr kumimoji="0" lang="en-GB" sz="952"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 with BC representing 27% of cancer diagnoses in ATs, a considerable excess compared to the UK general population where it represents c.3% of diagnoses. </a:t>
            </a:r>
          </a:p>
          <a:p>
            <a:pPr marL="156254" marR="0" lvl="0" indent="-156254" algn="l" defTabSz="25000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952"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Further large-scale studies are required to refine risk estimates and identify confounders.</a:t>
            </a:r>
          </a:p>
          <a:p>
            <a:pPr marL="156254" marR="0" lvl="0" indent="-156254" algn="l" defTabSz="25000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952"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We advocate a </a:t>
            </a:r>
            <a:r>
              <a:rPr kumimoji="0" lang="en-GB" sz="952" b="1" i="0" u="sng"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Call to Action</a:t>
            </a:r>
            <a:r>
              <a:rPr kumimoji="0" lang="en-GB" sz="952"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a:t>
            </a:r>
          </a:p>
          <a:p>
            <a:pPr marL="381008" marR="0" lvl="2" indent="-163289" algn="l" defTabSz="250006"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GB" sz="952"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To establish safe exposure levels;</a:t>
            </a:r>
          </a:p>
          <a:p>
            <a:pPr marL="381008" marR="0" lvl="2" indent="-163289" algn="l" defTabSz="250006"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GB" sz="952"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To implement post-exposure monitoring; and</a:t>
            </a:r>
          </a:p>
          <a:p>
            <a:pPr marL="381008" marR="0" lvl="2" indent="-163289" algn="l" defTabSz="250006"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GB" sz="952"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To enhance protective measures for bomb disposal personnel.</a:t>
            </a:r>
          </a:p>
          <a:p>
            <a:pPr marL="156254" marR="0" lvl="0" indent="-156254" algn="l" defTabSz="250006"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952"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While the AT profession is inherently hazardous, </a:t>
            </a:r>
            <a:r>
              <a:rPr kumimoji="0" lang="en-GB" sz="952"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long-term health risks must be addressed for veterans globally.</a:t>
            </a:r>
          </a:p>
        </p:txBody>
      </p:sp>
      <p:pic>
        <p:nvPicPr>
          <p:cNvPr id="15" name="Picture 14">
            <a:extLst>
              <a:ext uri="{FF2B5EF4-FFF2-40B4-BE49-F238E27FC236}">
                <a16:creationId xmlns:a16="http://schemas.microsoft.com/office/drawing/2014/main" id="{D3D3DFBC-BE25-C0FD-DB1A-9EF56E8BB080}"/>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3921581" y="3828144"/>
            <a:ext cx="3136167" cy="2259641"/>
          </a:xfrm>
          <a:prstGeom prst="rect">
            <a:avLst/>
          </a:prstGeom>
        </p:spPr>
      </p:pic>
      <p:pic>
        <p:nvPicPr>
          <p:cNvPr id="22" name="Picture 21">
            <a:extLst>
              <a:ext uri="{FF2B5EF4-FFF2-40B4-BE49-F238E27FC236}">
                <a16:creationId xmlns:a16="http://schemas.microsoft.com/office/drawing/2014/main" id="{941D00AC-955C-B819-8394-C4AAD0211D99}"/>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333860" y="3804702"/>
            <a:ext cx="3216162" cy="2296180"/>
          </a:xfrm>
          <a:prstGeom prst="rect">
            <a:avLst/>
          </a:prstGeom>
        </p:spPr>
      </p:pic>
      <p:pic>
        <p:nvPicPr>
          <p:cNvPr id="26" name="Picture 25">
            <a:extLst>
              <a:ext uri="{FF2B5EF4-FFF2-40B4-BE49-F238E27FC236}">
                <a16:creationId xmlns:a16="http://schemas.microsoft.com/office/drawing/2014/main" id="{A4F41C5E-FA2A-0294-7948-219BD534323D}"/>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1873578" y="2358765"/>
            <a:ext cx="1447414" cy="678998"/>
          </a:xfrm>
          <a:prstGeom prst="rect">
            <a:avLst/>
          </a:prstGeom>
        </p:spPr>
      </p:pic>
      <p:pic>
        <p:nvPicPr>
          <p:cNvPr id="6" name="Picture 5" descr="A group of green and black logos&#10;&#10;AI-generated content may be incorrect.">
            <a:extLst>
              <a:ext uri="{FF2B5EF4-FFF2-40B4-BE49-F238E27FC236}">
                <a16:creationId xmlns:a16="http://schemas.microsoft.com/office/drawing/2014/main" id="{B091A6DD-5C11-7EDB-C68A-FCACDE43057E}"/>
              </a:ext>
            </a:extLst>
          </p:cNvPr>
          <p:cNvPicPr>
            <a:picLocks noChangeAspect="1"/>
          </p:cNvPicPr>
          <p:nvPr/>
        </p:nvPicPr>
        <p:blipFill>
          <a:blip r:embed="rId14" cstate="screen">
            <a:extLst>
              <a:ext uri="{28A0092B-C50C-407E-A947-70E740481C1C}">
                <a14:useLocalDpi xmlns:a14="http://schemas.microsoft.com/office/drawing/2010/main"/>
              </a:ext>
            </a:extLst>
          </a:blip>
          <a:stretch>
            <a:fillRect/>
          </a:stretch>
        </p:blipFill>
        <p:spPr>
          <a:xfrm>
            <a:off x="9859692" y="5429906"/>
            <a:ext cx="1571612" cy="654838"/>
          </a:xfrm>
          <a:prstGeom prst="rect">
            <a:avLst/>
          </a:prstGeom>
        </p:spPr>
      </p:pic>
    </p:spTree>
    <p:extLst>
      <p:ext uri="{BB962C8B-B14F-4D97-AF65-F5344CB8AC3E}">
        <p14:creationId xmlns:p14="http://schemas.microsoft.com/office/powerpoint/2010/main" val="29228218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E0CDFFC-6607-96BB-0ACB-D69ECFA95339}"/>
              </a:ext>
            </a:extLst>
          </p:cNvPr>
          <p:cNvPicPr>
            <a:picLocks noChangeAspect="1"/>
          </p:cNvPicPr>
          <p:nvPr/>
        </p:nvPicPr>
        <p:blipFill>
          <a:blip r:embed="rId2"/>
          <a:stretch>
            <a:fillRect/>
          </a:stretch>
        </p:blipFill>
        <p:spPr>
          <a:xfrm>
            <a:off x="2148039" y="643467"/>
            <a:ext cx="7895921" cy="5571066"/>
          </a:xfrm>
          <a:prstGeom prst="rect">
            <a:avLst/>
          </a:prstGeom>
        </p:spPr>
      </p:pic>
    </p:spTree>
    <p:extLst>
      <p:ext uri="{BB962C8B-B14F-4D97-AF65-F5344CB8AC3E}">
        <p14:creationId xmlns:p14="http://schemas.microsoft.com/office/powerpoint/2010/main" val="8917052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221C35"/>
        </a:solidFill>
        <a:effectLst/>
      </p:bgPr>
    </p:bg>
    <p:spTree>
      <p:nvGrpSpPr>
        <p:cNvPr id="1" name=""/>
        <p:cNvGrpSpPr/>
        <p:nvPr/>
      </p:nvGrpSpPr>
      <p:grpSpPr>
        <a:xfrm>
          <a:off x="0" y="0"/>
          <a:ext cx="0" cy="0"/>
          <a:chOff x="0" y="0"/>
          <a:chExt cx="0" cy="0"/>
        </a:xfrm>
      </p:grpSpPr>
      <p:pic>
        <p:nvPicPr>
          <p:cNvPr id="18" name="Picture 17" descr="A close-up of a wire&#10;&#10;AI-generated content may be incorrect.">
            <a:extLst>
              <a:ext uri="{FF2B5EF4-FFF2-40B4-BE49-F238E27FC236}">
                <a16:creationId xmlns:a16="http://schemas.microsoft.com/office/drawing/2014/main" id="{71C2BDC7-E629-3809-AEC2-FF1CABDB16F9}"/>
              </a:ext>
            </a:extLst>
          </p:cNvPr>
          <p:cNvPicPr>
            <a:picLocks noChangeAspect="1"/>
          </p:cNvPicPr>
          <p:nvPr/>
        </p:nvPicPr>
        <p:blipFill>
          <a:blip r:embed="rId2">
            <a:extLst>
              <a:ext uri="{28A0092B-C50C-407E-A947-70E740481C1C}">
                <a14:useLocalDpi xmlns:a14="http://schemas.microsoft.com/office/drawing/2010/main" val="0"/>
              </a:ext>
            </a:extLst>
          </a:blip>
          <a:srcRect l="29564" t="34788" r="20932" b="32341"/>
          <a:stretch/>
        </p:blipFill>
        <p:spPr>
          <a:xfrm>
            <a:off x="4077650" y="1301641"/>
            <a:ext cx="3158579" cy="2033089"/>
          </a:xfrm>
          <a:prstGeom prst="rect">
            <a:avLst/>
          </a:prstGeom>
        </p:spPr>
      </p:pic>
      <p:pic>
        <p:nvPicPr>
          <p:cNvPr id="7" name="Picture 6" descr="A close up of a blue background&#10;&#10;Description automatically generated">
            <a:extLst>
              <a:ext uri="{FF2B5EF4-FFF2-40B4-BE49-F238E27FC236}">
                <a16:creationId xmlns:a16="http://schemas.microsoft.com/office/drawing/2014/main" id="{068DF675-6FEF-0331-6C2B-E5FE6E687077}"/>
              </a:ext>
            </a:extLst>
          </p:cNvPr>
          <p:cNvPicPr>
            <a:picLocks noChangeAspect="1"/>
          </p:cNvPicPr>
          <p:nvPr/>
        </p:nvPicPr>
        <p:blipFill rotWithShape="1">
          <a:blip r:embed="rId3" r:link="rId4">
            <a:extLst>
              <a:ext uri="{28A0092B-C50C-407E-A947-70E740481C1C}">
                <a14:useLocalDpi xmlns:a14="http://schemas.microsoft.com/office/drawing/2010/main" val="0"/>
              </a:ext>
            </a:extLst>
          </a:blip>
          <a:srcRect r="53726"/>
          <a:stretch>
            <a:fillRect/>
          </a:stretch>
        </p:blipFill>
        <p:spPr bwMode="auto">
          <a:xfrm>
            <a:off x="1366713" y="441463"/>
            <a:ext cx="1638317" cy="670359"/>
          </a:xfrm>
          <a:prstGeom prst="rect">
            <a:avLst/>
          </a:prstGeom>
          <a:noFill/>
          <a:ln>
            <a:noFill/>
          </a:ln>
          <a:extLst>
            <a:ext uri="{53640926-AAD7-44D8-BBD7-CCE9431645EC}">
              <a14:shadowObscured xmlns:a14="http://schemas.microsoft.com/office/drawing/2010/main"/>
            </a:ext>
          </a:extLst>
        </p:spPr>
      </p:pic>
      <p:sp>
        <p:nvSpPr>
          <p:cNvPr id="3" name="Subtitle 2">
            <a:extLst>
              <a:ext uri="{FF2B5EF4-FFF2-40B4-BE49-F238E27FC236}">
                <a16:creationId xmlns:a16="http://schemas.microsoft.com/office/drawing/2014/main" id="{BA432014-DB46-810F-FC06-A84FA57E434C}"/>
              </a:ext>
            </a:extLst>
          </p:cNvPr>
          <p:cNvSpPr>
            <a:spLocks noGrp="1"/>
          </p:cNvSpPr>
          <p:nvPr>
            <p:ph type="subTitle" idx="1"/>
          </p:nvPr>
        </p:nvSpPr>
        <p:spPr>
          <a:xfrm>
            <a:off x="1925195" y="273526"/>
            <a:ext cx="8080934" cy="755803"/>
          </a:xfrm>
        </p:spPr>
        <p:txBody>
          <a:bodyPr>
            <a:normAutofit fontScale="92500" lnSpcReduction="10000"/>
          </a:bodyPr>
          <a:lstStyle/>
          <a:p>
            <a:r>
              <a:rPr lang="en-US" sz="1668" b="1" dirty="0">
                <a:solidFill>
                  <a:schemeClr val="bg1"/>
                </a:solidFill>
                <a:ea typeface="MS Mincho" panose="02020609040205080304" pitchFamily="49" charset="-128"/>
                <a:cs typeface="Calibri" panose="020F0502020204030204" pitchFamily="34" charset="0"/>
              </a:rPr>
              <a:t>Electro Explosive Devices (EED) Characterization and Testing Facility Establishment using resistors as a dummy load</a:t>
            </a:r>
          </a:p>
          <a:p>
            <a:r>
              <a:rPr lang="en-US" sz="1283" b="1" dirty="0">
                <a:solidFill>
                  <a:schemeClr val="bg1"/>
                </a:solidFill>
                <a:ea typeface="MS Mincho" panose="02020609040205080304" pitchFamily="49" charset="-128"/>
                <a:cs typeface="Calibri" panose="020F0502020204030204" pitchFamily="34" charset="0"/>
              </a:rPr>
              <a:t>[NAME] </a:t>
            </a:r>
            <a:endParaRPr lang="en-GB" sz="1924" b="1" dirty="0">
              <a:solidFill>
                <a:schemeClr val="bg1"/>
              </a:solidFill>
            </a:endParaRPr>
          </a:p>
        </p:txBody>
      </p:sp>
      <p:sp>
        <p:nvSpPr>
          <p:cNvPr id="9" name="TextBox 8">
            <a:extLst>
              <a:ext uri="{FF2B5EF4-FFF2-40B4-BE49-F238E27FC236}">
                <a16:creationId xmlns:a16="http://schemas.microsoft.com/office/drawing/2014/main" id="{4883DD0E-AB24-1F30-58CF-BA1EA490414A}"/>
              </a:ext>
            </a:extLst>
          </p:cNvPr>
          <p:cNvSpPr txBox="1"/>
          <p:nvPr/>
        </p:nvSpPr>
        <p:spPr>
          <a:xfrm>
            <a:off x="1551200" y="1136854"/>
            <a:ext cx="2441832" cy="2926250"/>
          </a:xfrm>
          <a:prstGeom prst="rect">
            <a:avLst/>
          </a:prstGeom>
          <a:noFill/>
        </p:spPr>
        <p:txBody>
          <a:bodyPr wrap="square" rtlCol="0">
            <a:spAutoFit/>
          </a:bodyPr>
          <a:lstStyle/>
          <a:p>
            <a:pPr defTabSz="146624"/>
            <a:r>
              <a:rPr lang="en-GB" sz="898" b="1" dirty="0">
                <a:solidFill>
                  <a:prstClr val="white"/>
                </a:solidFill>
                <a:latin typeface="Calibri" panose="020F0502020204030204"/>
              </a:rPr>
              <a:t>1 - Summary</a:t>
            </a:r>
          </a:p>
          <a:p>
            <a:pPr defTabSz="146624"/>
            <a:r>
              <a:rPr lang="en-GB" sz="834" dirty="0">
                <a:solidFill>
                  <a:prstClr val="white"/>
                </a:solidFill>
                <a:latin typeface="Calibri" panose="020F0502020204030204"/>
              </a:rPr>
              <a:t>This project explores the use of resistors as cost-effective and safe substitutes for Electro Explosive Devices (EEDs) during the validation of a new EED testing facility at Defence Munitions (DM) Gosport. Using the Langlie method [1] the study tested resistors for consistency, failure thresholds, and repeatability, demonstrating their potential to simulate EED behaviour. While the stimuli duration was consistent, recorded voltage and current levels exceeded expectations, likely due to additional resistance in the circuit. The study validated the testing process and highlighted the utility of resistors in identifying setup issues, improving safety, and reducing costs. However, further optimisation of the test equipment and methodology is needed to address discrepancies and confirm the system's readiness for live EED testing. Resistors show promise as a preliminary validation tool, with future research recommended to refine the approach and incorporate inert EEDs for enhanced realism.</a:t>
            </a:r>
          </a:p>
        </p:txBody>
      </p:sp>
      <p:sp>
        <p:nvSpPr>
          <p:cNvPr id="10" name="TextBox 9">
            <a:extLst>
              <a:ext uri="{FF2B5EF4-FFF2-40B4-BE49-F238E27FC236}">
                <a16:creationId xmlns:a16="http://schemas.microsoft.com/office/drawing/2014/main" id="{4D8F0E6C-4CD2-4F83-FF41-F2A16D6098E6}"/>
              </a:ext>
            </a:extLst>
          </p:cNvPr>
          <p:cNvSpPr txBox="1"/>
          <p:nvPr/>
        </p:nvSpPr>
        <p:spPr>
          <a:xfrm>
            <a:off x="7355734" y="1111822"/>
            <a:ext cx="3308250" cy="2541145"/>
          </a:xfrm>
          <a:prstGeom prst="rect">
            <a:avLst/>
          </a:prstGeom>
          <a:noFill/>
        </p:spPr>
        <p:txBody>
          <a:bodyPr wrap="square" rtlCol="0">
            <a:spAutoFit/>
          </a:bodyPr>
          <a:lstStyle/>
          <a:p>
            <a:pPr defTabSz="146624"/>
            <a:r>
              <a:rPr lang="en-GB" sz="898" b="1" dirty="0">
                <a:solidFill>
                  <a:prstClr val="white"/>
                </a:solidFill>
                <a:latin typeface="Calibri" panose="020F0502020204030204"/>
              </a:rPr>
              <a:t>3 - Testing methods</a:t>
            </a:r>
          </a:p>
          <a:p>
            <a:pPr defTabSz="146624"/>
            <a:r>
              <a:rPr lang="en-GB" sz="834" b="1" dirty="0">
                <a:solidFill>
                  <a:prstClr val="white"/>
                </a:solidFill>
                <a:latin typeface="Calibri" panose="020F0502020204030204"/>
              </a:rPr>
              <a:t>Consistency Testing</a:t>
            </a:r>
            <a:r>
              <a:rPr lang="en-GB" sz="834" dirty="0">
                <a:solidFill>
                  <a:prstClr val="white"/>
                </a:solidFill>
                <a:latin typeface="Calibri" panose="020F0502020204030204"/>
              </a:rPr>
              <a:t>:</a:t>
            </a:r>
          </a:p>
          <a:p>
            <a:pPr marL="201608" lvl="1" indent="-54984" defTabSz="146624">
              <a:buFont typeface="Arial" panose="020B0604020202020204" pitchFamily="34" charset="0"/>
              <a:buChar char="•"/>
            </a:pPr>
            <a:r>
              <a:rPr lang="en-GB" sz="834" dirty="0">
                <a:solidFill>
                  <a:prstClr val="white"/>
                </a:solidFill>
                <a:latin typeface="Calibri" panose="020F0502020204030204"/>
              </a:rPr>
              <a:t>A single 1Ω resistor was subjected to ten identical stimuli (250mV for 500ms).</a:t>
            </a:r>
          </a:p>
          <a:p>
            <a:pPr marL="201608" lvl="1" indent="-54984" defTabSz="146624">
              <a:buFont typeface="Arial" panose="020B0604020202020204" pitchFamily="34" charset="0"/>
              <a:buChar char="•"/>
            </a:pPr>
            <a:r>
              <a:rPr lang="en-GB" sz="834" dirty="0">
                <a:solidFill>
                  <a:prstClr val="white"/>
                </a:solidFill>
                <a:latin typeface="Calibri" panose="020F0502020204030204"/>
              </a:rPr>
              <a:t>Measured voltage, current, power, and duration to assess consistency.</a:t>
            </a:r>
          </a:p>
          <a:p>
            <a:pPr defTabSz="146624"/>
            <a:endParaRPr lang="en-GB" sz="834" b="1" dirty="0">
              <a:solidFill>
                <a:prstClr val="white"/>
              </a:solidFill>
              <a:latin typeface="Calibri" panose="020F0502020204030204"/>
            </a:endParaRPr>
          </a:p>
          <a:p>
            <a:pPr defTabSz="146624"/>
            <a:r>
              <a:rPr lang="en-GB" sz="834" b="1" dirty="0">
                <a:solidFill>
                  <a:prstClr val="white"/>
                </a:solidFill>
                <a:latin typeface="Calibri" panose="020F0502020204030204"/>
              </a:rPr>
              <a:t>Failure Threshold Testing</a:t>
            </a:r>
            <a:r>
              <a:rPr lang="en-GB" sz="834" dirty="0">
                <a:solidFill>
                  <a:prstClr val="white"/>
                </a:solidFill>
                <a:latin typeface="Calibri" panose="020F0502020204030204"/>
              </a:rPr>
              <a:t>:</a:t>
            </a:r>
          </a:p>
          <a:p>
            <a:pPr marL="201608" lvl="1" indent="-54984" defTabSz="146624">
              <a:buFont typeface="Arial" panose="020B0604020202020204" pitchFamily="34" charset="0"/>
              <a:buChar char="•"/>
            </a:pPr>
            <a:r>
              <a:rPr lang="en-GB" sz="834" dirty="0">
                <a:solidFill>
                  <a:prstClr val="white"/>
                </a:solidFill>
                <a:latin typeface="Calibri" panose="020F0502020204030204"/>
              </a:rPr>
              <a:t>1Ω resistors were exposed to increasing voltage and duration to identify the failure point.</a:t>
            </a:r>
          </a:p>
          <a:p>
            <a:pPr marL="201608" lvl="1" indent="-54984" defTabSz="146624">
              <a:buFont typeface="Arial" panose="020B0604020202020204" pitchFamily="34" charset="0"/>
              <a:buChar char="•"/>
            </a:pPr>
            <a:r>
              <a:rPr lang="en-GB" sz="834" dirty="0">
                <a:solidFill>
                  <a:prstClr val="white"/>
                </a:solidFill>
                <a:latin typeface="Calibri" panose="020F0502020204030204"/>
              </a:rPr>
              <a:t>The failure threshold was determined at 600mV and 5.3 seconds.</a:t>
            </a:r>
          </a:p>
          <a:p>
            <a:pPr marL="201608" lvl="1" indent="-54984" defTabSz="146624">
              <a:buFont typeface="Arial" panose="020B0604020202020204" pitchFamily="34" charset="0"/>
              <a:buChar char="•"/>
            </a:pPr>
            <a:r>
              <a:rPr lang="en-GB" sz="834" dirty="0">
                <a:solidFill>
                  <a:prstClr val="white"/>
                </a:solidFill>
                <a:latin typeface="Calibri" panose="020F0502020204030204"/>
              </a:rPr>
              <a:t>This threshold was repeatable across multiple resistors.</a:t>
            </a:r>
          </a:p>
          <a:p>
            <a:pPr defTabSz="146624"/>
            <a:endParaRPr lang="en-GB" sz="834" b="1" dirty="0">
              <a:solidFill>
                <a:prstClr val="white"/>
              </a:solidFill>
              <a:latin typeface="Calibri" panose="020F0502020204030204"/>
            </a:endParaRPr>
          </a:p>
          <a:p>
            <a:pPr defTabSz="146624"/>
            <a:r>
              <a:rPr lang="en-GB" sz="834" b="1" dirty="0">
                <a:solidFill>
                  <a:prstClr val="white"/>
                </a:solidFill>
                <a:latin typeface="Calibri" panose="020F0502020204030204"/>
              </a:rPr>
              <a:t>Repeatability Testing</a:t>
            </a:r>
            <a:r>
              <a:rPr lang="en-GB" sz="834" dirty="0">
                <a:solidFill>
                  <a:prstClr val="white"/>
                </a:solidFill>
                <a:latin typeface="Calibri" panose="020F0502020204030204"/>
              </a:rPr>
              <a:t>:</a:t>
            </a:r>
          </a:p>
          <a:p>
            <a:pPr marL="201608" lvl="1" indent="-54984" defTabSz="146624">
              <a:buFont typeface="Arial" panose="020B0604020202020204" pitchFamily="34" charset="0"/>
              <a:buChar char="•"/>
            </a:pPr>
            <a:r>
              <a:rPr lang="en-GB" sz="834" dirty="0">
                <a:solidFill>
                  <a:prstClr val="white"/>
                </a:solidFill>
                <a:latin typeface="Calibri" panose="020F0502020204030204"/>
              </a:rPr>
              <a:t>Ten 1Ω resistors were subjected to catastrophic stimuli (600mV for 5.3 seconds).</a:t>
            </a:r>
          </a:p>
          <a:p>
            <a:pPr marL="201608" lvl="1" indent="-54984" defTabSz="146624">
              <a:buFont typeface="Arial" panose="020B0604020202020204" pitchFamily="34" charset="0"/>
              <a:buChar char="•"/>
            </a:pPr>
            <a:r>
              <a:rPr lang="en-GB" sz="834">
                <a:solidFill>
                  <a:prstClr val="white"/>
                </a:solidFill>
                <a:latin typeface="Calibri" panose="020F0502020204030204"/>
              </a:rPr>
              <a:t>This tested </a:t>
            </a:r>
            <a:r>
              <a:rPr lang="en-GB" sz="834" dirty="0">
                <a:solidFill>
                  <a:prstClr val="white"/>
                </a:solidFill>
                <a:latin typeface="Calibri" panose="020F0502020204030204"/>
              </a:rPr>
              <a:t>the reliability of the equipment to consistently fail resistors.</a:t>
            </a:r>
          </a:p>
          <a:p>
            <a:pPr marL="201608" lvl="1" indent="-54984" defTabSz="146624">
              <a:buFont typeface="Arial" panose="020B0604020202020204" pitchFamily="34" charset="0"/>
              <a:buChar char="•"/>
            </a:pPr>
            <a:r>
              <a:rPr lang="en-GB" sz="834" dirty="0">
                <a:solidFill>
                  <a:prstClr val="white"/>
                </a:solidFill>
                <a:latin typeface="Calibri" panose="020F0502020204030204"/>
              </a:rPr>
              <a:t>Validated the process of replacing test items between trials.</a:t>
            </a:r>
          </a:p>
        </p:txBody>
      </p:sp>
      <p:sp>
        <p:nvSpPr>
          <p:cNvPr id="11" name="TextBox 10">
            <a:extLst>
              <a:ext uri="{FF2B5EF4-FFF2-40B4-BE49-F238E27FC236}">
                <a16:creationId xmlns:a16="http://schemas.microsoft.com/office/drawing/2014/main" id="{E9264141-6BF0-07E7-2699-8B325490247E}"/>
              </a:ext>
            </a:extLst>
          </p:cNvPr>
          <p:cNvSpPr txBox="1"/>
          <p:nvPr/>
        </p:nvSpPr>
        <p:spPr>
          <a:xfrm>
            <a:off x="7355734" y="3531012"/>
            <a:ext cx="3308250" cy="1474634"/>
          </a:xfrm>
          <a:prstGeom prst="rect">
            <a:avLst/>
          </a:prstGeom>
          <a:noFill/>
        </p:spPr>
        <p:txBody>
          <a:bodyPr wrap="square" rtlCol="0">
            <a:spAutoFit/>
          </a:bodyPr>
          <a:lstStyle/>
          <a:p>
            <a:pPr defTabSz="146624"/>
            <a:r>
              <a:rPr lang="en-GB" sz="898" b="1" dirty="0">
                <a:solidFill>
                  <a:prstClr val="white"/>
                </a:solidFill>
                <a:latin typeface="Calibri" panose="020F0502020204030204"/>
              </a:rPr>
              <a:t>4 - The results</a:t>
            </a:r>
          </a:p>
          <a:p>
            <a:pPr defTabSz="146624"/>
            <a:r>
              <a:rPr lang="en-GB" sz="834" dirty="0">
                <a:solidFill>
                  <a:prstClr val="white"/>
                </a:solidFill>
                <a:latin typeface="Calibri" panose="020F0502020204030204"/>
              </a:rPr>
              <a:t>The tests demonstrated consistent stimuli duration within a 6-millisecond range but revealed higher-than-expected voltage and current levels, likely due to additional circuit resistance. The failure threshold for a 1Ω resistor was identified at 600mV and 5.3 seconds, with repeatable results across multiple resistors. The process for replacing test items was validated as safe and efficient, highlighting the utility of resistors in identifying setup issues and ensuring reliable, repeatable testing procedures. However, further investigation is needed to address the voltage and current discrepancies</a:t>
            </a:r>
          </a:p>
          <a:p>
            <a:pPr defTabSz="146624"/>
            <a:endParaRPr lang="en-GB" sz="577" dirty="0">
              <a:solidFill>
                <a:prstClr val="white"/>
              </a:solidFill>
              <a:latin typeface="Calibri" panose="020F0502020204030204"/>
            </a:endParaRPr>
          </a:p>
        </p:txBody>
      </p:sp>
      <p:sp>
        <p:nvSpPr>
          <p:cNvPr id="12" name="TextBox 11">
            <a:extLst>
              <a:ext uri="{FF2B5EF4-FFF2-40B4-BE49-F238E27FC236}">
                <a16:creationId xmlns:a16="http://schemas.microsoft.com/office/drawing/2014/main" id="{F2E010A1-B5CB-C3A9-C884-EDF26308818C}"/>
              </a:ext>
            </a:extLst>
          </p:cNvPr>
          <p:cNvSpPr txBox="1"/>
          <p:nvPr/>
        </p:nvSpPr>
        <p:spPr>
          <a:xfrm>
            <a:off x="7355734" y="5012477"/>
            <a:ext cx="3308250" cy="1761060"/>
          </a:xfrm>
          <a:prstGeom prst="rect">
            <a:avLst/>
          </a:prstGeom>
          <a:noFill/>
        </p:spPr>
        <p:txBody>
          <a:bodyPr wrap="square" rtlCol="0">
            <a:spAutoFit/>
          </a:bodyPr>
          <a:lstStyle/>
          <a:p>
            <a:pPr defTabSz="146624"/>
            <a:r>
              <a:rPr lang="en-GB" sz="898" b="1" dirty="0">
                <a:solidFill>
                  <a:prstClr val="white"/>
                </a:solidFill>
                <a:latin typeface="Calibri" panose="020F0502020204030204"/>
              </a:rPr>
              <a:t>5 - Future research recommendations</a:t>
            </a:r>
          </a:p>
          <a:p>
            <a:pPr marL="146624" lvl="1" defTabSz="146624">
              <a:buFont typeface="Arial" panose="020B0604020202020204" pitchFamily="34" charset="0"/>
              <a:buChar char="•"/>
            </a:pPr>
            <a:r>
              <a:rPr lang="en-GB" sz="834" b="1" dirty="0">
                <a:solidFill>
                  <a:prstClr val="white"/>
                </a:solidFill>
                <a:latin typeface="Calibri" panose="020F0502020204030204"/>
              </a:rPr>
              <a:t> Resolve Discrepancies</a:t>
            </a:r>
            <a:r>
              <a:rPr lang="en-GB" sz="834" dirty="0">
                <a:solidFill>
                  <a:prstClr val="white"/>
                </a:solidFill>
                <a:latin typeface="Calibri" panose="020F0502020204030204"/>
              </a:rPr>
              <a:t>: Identify and fix sources of higher-than-expected voltage and current levels and relocate the oscilloscope for more accurate measurements.</a:t>
            </a:r>
          </a:p>
          <a:p>
            <a:pPr marL="146624" lvl="1" defTabSz="146624">
              <a:buFont typeface="Arial" panose="020B0604020202020204" pitchFamily="34" charset="0"/>
              <a:buChar char="•"/>
            </a:pPr>
            <a:r>
              <a:rPr lang="en-GB" sz="834" b="1" dirty="0">
                <a:solidFill>
                  <a:prstClr val="white"/>
                </a:solidFill>
                <a:latin typeface="Calibri" panose="020F0502020204030204"/>
              </a:rPr>
              <a:t> Repeat Testing</a:t>
            </a:r>
            <a:r>
              <a:rPr lang="en-GB" sz="834" dirty="0">
                <a:solidFill>
                  <a:prstClr val="white"/>
                </a:solidFill>
                <a:latin typeface="Calibri" panose="020F0502020204030204"/>
              </a:rPr>
              <a:t>: Re-run initial tests to confirm consistent and accurate stimulus delivery.</a:t>
            </a:r>
          </a:p>
          <a:p>
            <a:pPr marL="146624" lvl="1" defTabSz="146624">
              <a:buFont typeface="Arial" panose="020B0604020202020204" pitchFamily="34" charset="0"/>
              <a:buChar char="•"/>
            </a:pPr>
            <a:r>
              <a:rPr lang="en-GB" sz="834" b="1" dirty="0">
                <a:solidFill>
                  <a:prstClr val="white"/>
                </a:solidFill>
                <a:latin typeface="Calibri" panose="020F0502020204030204"/>
              </a:rPr>
              <a:t> Test with Inert EEDs</a:t>
            </a:r>
            <a:r>
              <a:rPr lang="en-GB" sz="834" dirty="0">
                <a:solidFill>
                  <a:prstClr val="white"/>
                </a:solidFill>
                <a:latin typeface="Calibri" panose="020F0502020204030204"/>
              </a:rPr>
              <a:t>: Validate the setup using inert EEDs to simulate real-world conditions.</a:t>
            </a:r>
          </a:p>
          <a:p>
            <a:pPr marL="146624" lvl="1" defTabSz="146624">
              <a:buFont typeface="Arial" panose="020B0604020202020204" pitchFamily="34" charset="0"/>
              <a:buChar char="•"/>
            </a:pPr>
            <a:r>
              <a:rPr lang="en-GB" sz="834" b="1" dirty="0">
                <a:solidFill>
                  <a:prstClr val="white"/>
                </a:solidFill>
                <a:latin typeface="Calibri" panose="020F0502020204030204"/>
              </a:rPr>
              <a:t> Upgrade Equipment</a:t>
            </a:r>
            <a:r>
              <a:rPr lang="en-GB" sz="834" dirty="0">
                <a:solidFill>
                  <a:prstClr val="white"/>
                </a:solidFill>
                <a:latin typeface="Calibri" panose="020F0502020204030204"/>
              </a:rPr>
              <a:t>: Use a digital impulse generator for improved accuracy and control.</a:t>
            </a:r>
          </a:p>
          <a:p>
            <a:pPr marL="146624" lvl="1" defTabSz="146624">
              <a:buFont typeface="Arial" panose="020B0604020202020204" pitchFamily="34" charset="0"/>
              <a:buChar char="•"/>
            </a:pPr>
            <a:r>
              <a:rPr lang="en-GB" sz="834" b="1" dirty="0">
                <a:solidFill>
                  <a:prstClr val="white"/>
                </a:solidFill>
                <a:latin typeface="Calibri" panose="020F0502020204030204"/>
              </a:rPr>
              <a:t> Formalise Methodology</a:t>
            </a:r>
            <a:r>
              <a:rPr lang="en-GB" sz="834" dirty="0">
                <a:solidFill>
                  <a:prstClr val="white"/>
                </a:solidFill>
                <a:latin typeface="Calibri" panose="020F0502020204030204"/>
              </a:rPr>
              <a:t>: Develop a standard protocol for resistor-based validation</a:t>
            </a:r>
          </a:p>
          <a:p>
            <a:pPr defTabSz="146624"/>
            <a:endParaRPr lang="en-GB" sz="385" b="1" dirty="0">
              <a:solidFill>
                <a:prstClr val="white"/>
              </a:solidFill>
              <a:latin typeface="Calibri" panose="020F0502020204030204"/>
            </a:endParaRPr>
          </a:p>
          <a:p>
            <a:pPr defTabSz="146624"/>
            <a:endParaRPr lang="en-GB" sz="385" dirty="0">
              <a:solidFill>
                <a:prstClr val="white"/>
              </a:solidFill>
              <a:latin typeface="Calibri" panose="020F0502020204030204"/>
            </a:endParaRPr>
          </a:p>
        </p:txBody>
      </p:sp>
      <p:sp>
        <p:nvSpPr>
          <p:cNvPr id="13" name="TextBox 12">
            <a:extLst>
              <a:ext uri="{FF2B5EF4-FFF2-40B4-BE49-F238E27FC236}">
                <a16:creationId xmlns:a16="http://schemas.microsoft.com/office/drawing/2014/main" id="{CE6F42AD-164B-D55C-9225-828087AE2441}"/>
              </a:ext>
            </a:extLst>
          </p:cNvPr>
          <p:cNvSpPr txBox="1"/>
          <p:nvPr/>
        </p:nvSpPr>
        <p:spPr>
          <a:xfrm>
            <a:off x="4027479" y="6160031"/>
            <a:ext cx="3293807" cy="486800"/>
          </a:xfrm>
          <a:prstGeom prst="rect">
            <a:avLst/>
          </a:prstGeom>
          <a:noFill/>
        </p:spPr>
        <p:txBody>
          <a:bodyPr wrap="square" rtlCol="0">
            <a:spAutoFit/>
          </a:bodyPr>
          <a:lstStyle/>
          <a:p>
            <a:pPr defTabSz="146624"/>
            <a:r>
              <a:rPr lang="en-GB" sz="641" dirty="0">
                <a:solidFill>
                  <a:prstClr val="white"/>
                </a:solidFill>
                <a:latin typeface="Calibri" panose="020F0502020204030204"/>
              </a:rPr>
              <a:t>References</a:t>
            </a:r>
          </a:p>
          <a:p>
            <a:pPr defTabSz="146624"/>
            <a:r>
              <a:rPr lang="en-US" sz="641" dirty="0">
                <a:solidFill>
                  <a:prstClr val="white"/>
                </a:solidFill>
                <a:latin typeface="Calibri" panose="020F0502020204030204"/>
                <a:ea typeface="MS Mincho" panose="02020609040205080304" pitchFamily="49" charset="-128"/>
              </a:rPr>
              <a:t>[1] H.J.Langlie, "A Reliability test method for one shot items," Aeronutronic division Ford Motor Company, 1965</a:t>
            </a:r>
          </a:p>
          <a:p>
            <a:pPr defTabSz="146624"/>
            <a:r>
              <a:rPr lang="en-US" sz="641" dirty="0">
                <a:solidFill>
                  <a:prstClr val="white"/>
                </a:solidFill>
                <a:latin typeface="Calibri" panose="020F0502020204030204"/>
                <a:ea typeface="MS Mincho" panose="02020609040205080304" pitchFamily="49" charset="-128"/>
              </a:rPr>
              <a:t>[2] Ministry of Defence, "Def Stan 59-114," Ministry of Defence, London, 2020</a:t>
            </a:r>
            <a:endParaRPr lang="en-GB" sz="641" dirty="0">
              <a:solidFill>
                <a:prstClr val="white"/>
              </a:solidFill>
              <a:latin typeface="Calibri" panose="020F0502020204030204"/>
            </a:endParaRPr>
          </a:p>
        </p:txBody>
      </p:sp>
      <p:sp>
        <p:nvSpPr>
          <p:cNvPr id="14" name="TextBox 13">
            <a:extLst>
              <a:ext uri="{FF2B5EF4-FFF2-40B4-BE49-F238E27FC236}">
                <a16:creationId xmlns:a16="http://schemas.microsoft.com/office/drawing/2014/main" id="{30014B5D-E663-9EB0-D19E-56BA6DB1540A}"/>
              </a:ext>
            </a:extLst>
          </p:cNvPr>
          <p:cNvSpPr txBox="1"/>
          <p:nvPr/>
        </p:nvSpPr>
        <p:spPr>
          <a:xfrm>
            <a:off x="1551200" y="3978587"/>
            <a:ext cx="2441832" cy="2669513"/>
          </a:xfrm>
          <a:prstGeom prst="rect">
            <a:avLst/>
          </a:prstGeom>
          <a:noFill/>
        </p:spPr>
        <p:txBody>
          <a:bodyPr wrap="square" rtlCol="0">
            <a:spAutoFit/>
          </a:bodyPr>
          <a:lstStyle/>
          <a:p>
            <a:pPr defTabSz="146624"/>
            <a:r>
              <a:rPr lang="en-GB" sz="898" b="1" dirty="0">
                <a:solidFill>
                  <a:prstClr val="white"/>
                </a:solidFill>
                <a:latin typeface="Calibri" panose="020F0502020204030204"/>
              </a:rPr>
              <a:t>2 - The requirements of characterization </a:t>
            </a:r>
          </a:p>
          <a:p>
            <a:pPr defTabSz="146624"/>
            <a:r>
              <a:rPr lang="en-GB" sz="834" dirty="0">
                <a:solidFill>
                  <a:prstClr val="white"/>
                </a:solidFill>
                <a:latin typeface="Calibri" panose="020F0502020204030204"/>
              </a:rPr>
              <a:t>The characterisation of Electro Explosive Devices (EEDs) involves rigorous testing to ensure safety, reliability, and compliance with standards like Defence Standard (Def Stan) 59-114 [2]. This process includes subjecting EEDs to environmental conditioning (e.g., vibration, shock, and temperature cycling) followed by electrical testing to determine their response under operating and extreme conditions. A key aspect is partial characterisation, which focuses on electrical performance and statistical analysis using the Langlie method. This method identifies upper and lower firing limits, with tests conducted at varying stimulus levels to determine the device's reliability. Accurate and consistent delivery of electrical stimuli is critical, as improper testing environments can lead to false triggers, misfires, or safety risks. Validation of test equipment and processes is essential to ensure reliable results and avoid costly or dangerous errors</a:t>
            </a:r>
          </a:p>
        </p:txBody>
      </p:sp>
      <p:graphicFrame>
        <p:nvGraphicFramePr>
          <p:cNvPr id="19" name="Chart 18">
            <a:extLst>
              <a:ext uri="{FF2B5EF4-FFF2-40B4-BE49-F238E27FC236}">
                <a16:creationId xmlns:a16="http://schemas.microsoft.com/office/drawing/2014/main" id="{07028FC7-AB81-E96D-623D-A21361F64552}"/>
              </a:ext>
            </a:extLst>
          </p:cNvPr>
          <p:cNvGraphicFramePr>
            <a:graphicFrameLocks/>
          </p:cNvGraphicFramePr>
          <p:nvPr/>
        </p:nvGraphicFramePr>
        <p:xfrm>
          <a:off x="4077650" y="3823340"/>
          <a:ext cx="3158579" cy="2033089"/>
        </p:xfrm>
        <a:graphic>
          <a:graphicData uri="http://schemas.openxmlformats.org/drawingml/2006/chart">
            <c:chart xmlns:c="http://schemas.openxmlformats.org/drawingml/2006/chart" xmlns:r="http://schemas.openxmlformats.org/officeDocument/2006/relationships" r:id="rId5"/>
          </a:graphicData>
        </a:graphic>
      </p:graphicFrame>
      <p:sp>
        <p:nvSpPr>
          <p:cNvPr id="2" name="TextBox 1">
            <a:extLst>
              <a:ext uri="{FF2B5EF4-FFF2-40B4-BE49-F238E27FC236}">
                <a16:creationId xmlns:a16="http://schemas.microsoft.com/office/drawing/2014/main" id="{3FE8C626-3A66-7A75-6B19-330A8ECDD406}"/>
              </a:ext>
            </a:extLst>
          </p:cNvPr>
          <p:cNvSpPr txBox="1"/>
          <p:nvPr/>
        </p:nvSpPr>
        <p:spPr>
          <a:xfrm>
            <a:off x="4791860" y="3402692"/>
            <a:ext cx="1719337" cy="329321"/>
          </a:xfrm>
          <a:prstGeom prst="rect">
            <a:avLst/>
          </a:prstGeom>
          <a:noFill/>
        </p:spPr>
        <p:txBody>
          <a:bodyPr wrap="square" rtlCol="0">
            <a:spAutoFit/>
          </a:bodyPr>
          <a:lstStyle/>
          <a:p>
            <a:pPr defTabSz="146624"/>
            <a:r>
              <a:rPr lang="en-GB" sz="770" dirty="0">
                <a:solidFill>
                  <a:prstClr val="white"/>
                </a:solidFill>
                <a:latin typeface="Calibri" panose="020F0502020204030204"/>
              </a:rPr>
              <a:t>Figure 1: Resistor in the test configuration</a:t>
            </a:r>
          </a:p>
        </p:txBody>
      </p:sp>
      <p:sp>
        <p:nvSpPr>
          <p:cNvPr id="4" name="TextBox 3">
            <a:extLst>
              <a:ext uri="{FF2B5EF4-FFF2-40B4-BE49-F238E27FC236}">
                <a16:creationId xmlns:a16="http://schemas.microsoft.com/office/drawing/2014/main" id="{76D60F88-8A68-4EA4-F789-6878E336AF91}"/>
              </a:ext>
            </a:extLst>
          </p:cNvPr>
          <p:cNvSpPr txBox="1"/>
          <p:nvPr/>
        </p:nvSpPr>
        <p:spPr>
          <a:xfrm>
            <a:off x="4791860" y="5920379"/>
            <a:ext cx="1377041" cy="329321"/>
          </a:xfrm>
          <a:prstGeom prst="rect">
            <a:avLst/>
          </a:prstGeom>
          <a:noFill/>
        </p:spPr>
        <p:txBody>
          <a:bodyPr wrap="square" rtlCol="0">
            <a:spAutoFit/>
          </a:bodyPr>
          <a:lstStyle/>
          <a:p>
            <a:pPr defTabSz="146624"/>
            <a:r>
              <a:rPr lang="en-GB" sz="770" dirty="0">
                <a:solidFill>
                  <a:prstClr val="white"/>
                </a:solidFill>
                <a:latin typeface="Calibri" panose="020F0502020204030204"/>
              </a:rPr>
              <a:t>Figure 2:Consistency test results</a:t>
            </a:r>
          </a:p>
        </p:txBody>
      </p:sp>
    </p:spTree>
    <p:extLst>
      <p:ext uri="{BB962C8B-B14F-4D97-AF65-F5344CB8AC3E}">
        <p14:creationId xmlns:p14="http://schemas.microsoft.com/office/powerpoint/2010/main" val="1379153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C569B-59F9-2338-9BE7-7DF99EB27217}"/>
              </a:ext>
            </a:extLst>
          </p:cNvPr>
          <p:cNvSpPr>
            <a:spLocks noGrp="1"/>
          </p:cNvSpPr>
          <p:nvPr>
            <p:ph type="title"/>
          </p:nvPr>
        </p:nvSpPr>
        <p:spPr/>
        <p:txBody>
          <a:bodyPr/>
          <a:lstStyle/>
          <a:p>
            <a:r>
              <a:rPr lang="en-US" dirty="0"/>
              <a:t>Academic Writing</a:t>
            </a:r>
          </a:p>
        </p:txBody>
      </p:sp>
      <p:sp>
        <p:nvSpPr>
          <p:cNvPr id="3" name="Content Placeholder 2">
            <a:extLst>
              <a:ext uri="{FF2B5EF4-FFF2-40B4-BE49-F238E27FC236}">
                <a16:creationId xmlns:a16="http://schemas.microsoft.com/office/drawing/2014/main" id="{6D859A4A-66D6-70A7-C1B5-96166274681A}"/>
              </a:ext>
            </a:extLst>
          </p:cNvPr>
          <p:cNvSpPr>
            <a:spLocks noGrp="1"/>
          </p:cNvSpPr>
          <p:nvPr>
            <p:ph idx="1"/>
          </p:nvPr>
        </p:nvSpPr>
        <p:spPr/>
        <p:txBody>
          <a:bodyPr/>
          <a:lstStyle/>
          <a:p>
            <a:r>
              <a:rPr lang="en-US" dirty="0"/>
              <a:t>Thesis (please refer </a:t>
            </a:r>
            <a:r>
              <a:rPr lang="en-US"/>
              <a:t>to Moodle Page)</a:t>
            </a:r>
            <a:endParaRPr lang="en-US" dirty="0"/>
          </a:p>
        </p:txBody>
      </p:sp>
    </p:spTree>
    <p:extLst>
      <p:ext uri="{BB962C8B-B14F-4D97-AF65-F5344CB8AC3E}">
        <p14:creationId xmlns:p14="http://schemas.microsoft.com/office/powerpoint/2010/main" val="19337051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ustom Design">
  <a:themeElements>
    <a:clrScheme name="Master PowerPoint Template">
      <a:dk1>
        <a:srgbClr val="000000"/>
      </a:dk1>
      <a:lt1>
        <a:sysClr val="window" lastClr="FFFFFF"/>
      </a:lt1>
      <a:dk2>
        <a:srgbClr val="14022E"/>
      </a:dk2>
      <a:lt2>
        <a:srgbClr val="FFFFFF"/>
      </a:lt2>
      <a:accent1>
        <a:srgbClr val="CD2456"/>
      </a:accent1>
      <a:accent2>
        <a:srgbClr val="36BCEE"/>
      </a:accent2>
      <a:accent3>
        <a:srgbClr val="7B67A8"/>
      </a:accent3>
      <a:accent4>
        <a:srgbClr val="2EB5B2"/>
      </a:accent4>
      <a:accent5>
        <a:srgbClr val="EF7835"/>
      </a:accent5>
      <a:accent6>
        <a:srgbClr val="FDDD3E"/>
      </a:accent6>
      <a:hlink>
        <a:srgbClr val="0092CF"/>
      </a:hlink>
      <a:folHlink>
        <a:srgbClr val="7379BE"/>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none" rtlCol="0">
        <a:spAutoFit/>
      </a:bodyPr>
      <a:lstStyle>
        <a:defPPr marL="285750" indent="-285750">
          <a:buClr>
            <a:schemeClr val="accent1"/>
          </a:buClr>
          <a:buSzPct val="110000"/>
          <a:buFont typeface="Wingdings" panose="05000000000000000000" pitchFamily="2" charset="2"/>
          <a:buChar char="§"/>
          <a:defRPr dirty="0" smtClean="0"/>
        </a:defPPr>
      </a:lstStyle>
    </a:txDef>
  </a:objectDefaults>
  <a:extraClrSchemeLst/>
  <a:extLst>
    <a:ext uri="{05A4C25C-085E-4340-85A3-A5531E510DB2}">
      <thm15:themeFamily xmlns:thm15="http://schemas.microsoft.com/office/thememl/2012/main" name="Dstl A0 Landscape Technical Poster Template_1.1 [Read-Only]" id="{1975BCD0-3BA7-410B-9785-35E8170D4FD0}" vid="{A7380FC3-3ABF-470A-AB5C-EA732D6616EA}"/>
    </a:ext>
  </a:extLst>
</a:theme>
</file>

<file path=ppt/theme/theme3.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4.xml><?xml version="1.0" encoding="utf-8"?>
<a:theme xmlns:a="http://schemas.openxmlformats.org/drawingml/2006/main" name="1_Custom Design">
  <a:themeElements>
    <a:clrScheme name="Master PowerPoint Template">
      <a:dk1>
        <a:srgbClr val="000000"/>
      </a:dk1>
      <a:lt1>
        <a:sysClr val="window" lastClr="FFFFFF"/>
      </a:lt1>
      <a:dk2>
        <a:srgbClr val="14022E"/>
      </a:dk2>
      <a:lt2>
        <a:srgbClr val="FFFFFF"/>
      </a:lt2>
      <a:accent1>
        <a:srgbClr val="CD2456"/>
      </a:accent1>
      <a:accent2>
        <a:srgbClr val="36BCEE"/>
      </a:accent2>
      <a:accent3>
        <a:srgbClr val="7B67A8"/>
      </a:accent3>
      <a:accent4>
        <a:srgbClr val="2EB5B2"/>
      </a:accent4>
      <a:accent5>
        <a:srgbClr val="EF7835"/>
      </a:accent5>
      <a:accent6>
        <a:srgbClr val="FDDD3E"/>
      </a:accent6>
      <a:hlink>
        <a:srgbClr val="0092CF"/>
      </a:hlink>
      <a:folHlink>
        <a:srgbClr val="7379BE"/>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none" rtlCol="0">
        <a:spAutoFit/>
      </a:bodyPr>
      <a:lstStyle>
        <a:defPPr marL="285750" indent="-285750">
          <a:buClr>
            <a:schemeClr val="accent1"/>
          </a:buClr>
          <a:buSzPct val="110000"/>
          <a:buFont typeface="Wingdings" panose="05000000000000000000" pitchFamily="2" charset="2"/>
          <a:buChar char="§"/>
          <a:defRPr dirty="0" smtClean="0"/>
        </a:defPPr>
      </a:lstStyle>
    </a:txDef>
  </a:objectDefaults>
  <a:extraClrSchemeLst/>
  <a:extLst>
    <a:ext uri="{05A4C25C-085E-4340-85A3-A5531E510DB2}">
      <thm15:themeFamily xmlns:thm15="http://schemas.microsoft.com/office/thememl/2012/main" name="Dstl A0 Landscape Technical Poster Template_1.1 [Read-Only]" id="{1975BCD0-3BA7-410B-9785-35E8170D4FD0}" vid="{A7380FC3-3ABF-470A-AB5C-EA732D6616EA}"/>
    </a:ext>
  </a:extLst>
</a:theme>
</file>

<file path=ppt/theme/theme5.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57</TotalTime>
  <Words>7074</Words>
  <Application>Microsoft Macintosh PowerPoint</Application>
  <PresentationFormat>Widescreen</PresentationFormat>
  <Paragraphs>520</Paragraphs>
  <Slides>12</Slides>
  <Notes>5</Notes>
  <HiddenSlides>0</HiddenSlides>
  <MMClips>0</MMClips>
  <ScaleCrop>false</ScaleCrop>
  <HeadingPairs>
    <vt:vector size="8" baseType="variant">
      <vt:variant>
        <vt:lpstr>Fonts Used</vt:lpstr>
      </vt:variant>
      <vt:variant>
        <vt:i4>10</vt:i4>
      </vt:variant>
      <vt:variant>
        <vt:lpstr>Theme</vt:lpstr>
      </vt:variant>
      <vt:variant>
        <vt:i4>5</vt:i4>
      </vt:variant>
      <vt:variant>
        <vt:lpstr>Embedded OLE Servers</vt:lpstr>
      </vt:variant>
      <vt:variant>
        <vt:i4>1</vt:i4>
      </vt:variant>
      <vt:variant>
        <vt:lpstr>Slide Titles</vt:lpstr>
      </vt:variant>
      <vt:variant>
        <vt:i4>12</vt:i4>
      </vt:variant>
    </vt:vector>
  </HeadingPairs>
  <TitlesOfParts>
    <vt:vector size="28" baseType="lpstr">
      <vt:lpstr>MS Mincho</vt:lpstr>
      <vt:lpstr>Aptos</vt:lpstr>
      <vt:lpstr>Aptos Display</vt:lpstr>
      <vt:lpstr>Arial</vt:lpstr>
      <vt:lpstr>Calibri</vt:lpstr>
      <vt:lpstr>Calibri Light</vt:lpstr>
      <vt:lpstr>Roboto</vt:lpstr>
      <vt:lpstr>StarSymbol</vt:lpstr>
      <vt:lpstr>Times New Roman</vt:lpstr>
      <vt:lpstr>Wingdings</vt:lpstr>
      <vt:lpstr>Office Theme</vt:lpstr>
      <vt:lpstr>Custom Design</vt:lpstr>
      <vt:lpstr>Office 2013 - 2022 Theme</vt:lpstr>
      <vt:lpstr>1_Custom Design</vt:lpstr>
      <vt:lpstr>1_Office Theme</vt:lpstr>
      <vt:lpstr>Chart</vt:lpstr>
      <vt:lpstr>Technical Authoring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Academic Writing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Gareth Collett</dc:creator>
  <cp:lastModifiedBy>Gareth Collett</cp:lastModifiedBy>
  <cp:revision>3</cp:revision>
  <dcterms:created xsi:type="dcterms:W3CDTF">2026-02-18T07:44:24Z</dcterms:created>
  <dcterms:modified xsi:type="dcterms:W3CDTF">2026-02-18T08:47:02Z</dcterms:modified>
</cp:coreProperties>
</file>