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9" r:id="rId3"/>
    <p:sldId id="260" r:id="rId4"/>
    <p:sldId id="264" r:id="rId5"/>
    <p:sldId id="262" r:id="rId6"/>
    <p:sldId id="268" r:id="rId7"/>
    <p:sldId id="269" r:id="rId8"/>
    <p:sldId id="270" r:id="rId9"/>
    <p:sldId id="276" r:id="rId10"/>
    <p:sldId id="277" r:id="rId11"/>
    <p:sldId id="274" r:id="rId12"/>
    <p:sldId id="271" r:id="rId13"/>
    <p:sldId id="272" r:id="rId14"/>
    <p:sldId id="281" r:id="rId15"/>
    <p:sldId id="278" r:id="rId16"/>
    <p:sldId id="280" r:id="rId17"/>
    <p:sldId id="273" r:id="rId18"/>
    <p:sldId id="282" r:id="rId19"/>
    <p:sldId id="28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97" autoAdjust="0"/>
    <p:restoredTop sz="71826" autoAdjust="0"/>
  </p:normalViewPr>
  <p:slideViewPr>
    <p:cSldViewPr>
      <p:cViewPr varScale="1">
        <p:scale>
          <a:sx n="83" d="100"/>
          <a:sy n="83" d="100"/>
        </p:scale>
        <p:origin x="2346" y="78"/>
      </p:cViewPr>
      <p:guideLst>
        <p:guide orient="horz" pos="2160"/>
        <p:guide pos="2880"/>
      </p:guideLst>
    </p:cSldViewPr>
  </p:slideViewPr>
  <p:outlineViewPr>
    <p:cViewPr>
      <p:scale>
        <a:sx n="33" d="100"/>
        <a:sy n="33" d="100"/>
      </p:scale>
      <p:origin x="36" y="25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141BFB-3AD7-44D7-B0C7-8110A640E58C}" type="datetimeFigureOut">
              <a:rPr lang="en-GB" smtClean="0"/>
              <a:t>03/07/2019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F15F35-AB08-4145-89FE-5B0B986B8BA7}" type="slidenum">
              <a:rPr lang="en-GB" smtClean="0"/>
              <a:t>‹#›</a:t>
            </a:fld>
            <a:endParaRPr lang="en-GB"/>
          </a:p>
        </p:txBody>
      </p:sp>
    </p:spTree>
    <p:extLst>
      <p:ext uri="{BB962C8B-B14F-4D97-AF65-F5344CB8AC3E}">
        <p14:creationId xmlns:p14="http://schemas.microsoft.com/office/powerpoint/2010/main" val="3077913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F15F35-AB08-4145-89FE-5B0B986B8BA7}" type="slidenum">
              <a:rPr lang="en-GB" smtClean="0"/>
              <a:t>2</a:t>
            </a:fld>
            <a:endParaRPr lang="en-GB"/>
          </a:p>
        </p:txBody>
      </p:sp>
    </p:spTree>
    <p:extLst>
      <p:ext uri="{BB962C8B-B14F-4D97-AF65-F5344CB8AC3E}">
        <p14:creationId xmlns:p14="http://schemas.microsoft.com/office/powerpoint/2010/main" val="733065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t>4</a:t>
            </a:fld>
            <a:endParaRPr lang="en-GB"/>
          </a:p>
        </p:txBody>
      </p:sp>
    </p:spTree>
    <p:extLst>
      <p:ext uri="{BB962C8B-B14F-4D97-AF65-F5344CB8AC3E}">
        <p14:creationId xmlns:p14="http://schemas.microsoft.com/office/powerpoint/2010/main" val="3852056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F15F35-AB08-4145-89FE-5B0B986B8BA7}" type="slidenum">
              <a:rPr lang="en-GB" smtClean="0"/>
              <a:t>6</a:t>
            </a:fld>
            <a:endParaRPr lang="en-GB"/>
          </a:p>
        </p:txBody>
      </p:sp>
    </p:spTree>
    <p:extLst>
      <p:ext uri="{BB962C8B-B14F-4D97-AF65-F5344CB8AC3E}">
        <p14:creationId xmlns:p14="http://schemas.microsoft.com/office/powerpoint/2010/main" val="232211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0C7DCE-006C-45D1-A39C-81BB8C15BF69}" type="slidenum">
              <a:rPr lang="en-GB" smtClean="0"/>
              <a:t>8</a:t>
            </a:fld>
            <a:endParaRPr lang="en-GB"/>
          </a:p>
        </p:txBody>
      </p:sp>
    </p:spTree>
    <p:extLst>
      <p:ext uri="{BB962C8B-B14F-4D97-AF65-F5344CB8AC3E}">
        <p14:creationId xmlns:p14="http://schemas.microsoft.com/office/powerpoint/2010/main" val="4166506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0C7DCE-006C-45D1-A39C-81BB8C15BF69}" type="slidenum">
              <a:rPr lang="en-GB" smtClean="0"/>
              <a:t>11</a:t>
            </a:fld>
            <a:endParaRPr lang="en-GB"/>
          </a:p>
        </p:txBody>
      </p:sp>
    </p:spTree>
    <p:extLst>
      <p:ext uri="{BB962C8B-B14F-4D97-AF65-F5344CB8AC3E}">
        <p14:creationId xmlns:p14="http://schemas.microsoft.com/office/powerpoint/2010/main" val="3737070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0C7DCE-006C-45D1-A39C-81BB8C15BF69}" type="slidenum">
              <a:rPr lang="en-GB" smtClean="0"/>
              <a:t>13</a:t>
            </a:fld>
            <a:endParaRPr lang="en-GB"/>
          </a:p>
        </p:txBody>
      </p:sp>
    </p:spTree>
    <p:extLst>
      <p:ext uri="{BB962C8B-B14F-4D97-AF65-F5344CB8AC3E}">
        <p14:creationId xmlns:p14="http://schemas.microsoft.com/office/powerpoint/2010/main" val="793949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0C7DCE-006C-45D1-A39C-81BB8C15BF69}" type="slidenum">
              <a:rPr lang="en-GB" smtClean="0"/>
              <a:t>17</a:t>
            </a:fld>
            <a:endParaRPr lang="en-GB"/>
          </a:p>
        </p:txBody>
      </p:sp>
    </p:spTree>
    <p:extLst>
      <p:ext uri="{BB962C8B-B14F-4D97-AF65-F5344CB8AC3E}">
        <p14:creationId xmlns:p14="http://schemas.microsoft.com/office/powerpoint/2010/main" val="18616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F15F35-AB08-4145-89FE-5B0B986B8BA7}" type="slidenum">
              <a:rPr lang="en-GB" smtClean="0"/>
              <a:t>18</a:t>
            </a:fld>
            <a:endParaRPr lang="en-GB"/>
          </a:p>
        </p:txBody>
      </p:sp>
    </p:spTree>
    <p:extLst>
      <p:ext uri="{BB962C8B-B14F-4D97-AF65-F5344CB8AC3E}">
        <p14:creationId xmlns:p14="http://schemas.microsoft.com/office/powerpoint/2010/main" val="2691966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1CCA923-43BF-49F9-B614-7FC05A4096B4}" type="datetimeFigureOut">
              <a:rPr lang="en-GB" smtClean="0"/>
              <a:t>03/07/2019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196358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CCA923-43BF-49F9-B614-7FC05A4096B4}" type="datetimeFigureOut">
              <a:rPr lang="en-GB" smtClean="0"/>
              <a:t>03/07/2019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108849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CCA923-43BF-49F9-B614-7FC05A4096B4}" type="datetimeFigureOut">
              <a:rPr lang="en-GB" smtClean="0"/>
              <a:t>03/07/2019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1472547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1CCA923-43BF-49F9-B614-7FC05A4096B4}" type="datetimeFigureOut">
              <a:rPr lang="en-GB" smtClean="0"/>
              <a:t>03/07/2019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4215821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CCA923-43BF-49F9-B614-7FC05A4096B4}" type="datetimeFigureOut">
              <a:rPr lang="en-GB" smtClean="0"/>
              <a:t>03/07/2019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2703252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1CCA923-43BF-49F9-B614-7FC05A4096B4}" type="datetimeFigureOut">
              <a:rPr lang="en-GB" smtClean="0"/>
              <a:t>03/07/2019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362142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CCA923-43BF-49F9-B614-7FC05A4096B4}" type="datetimeFigureOut">
              <a:rPr lang="en-GB" smtClean="0"/>
              <a:t>03/07/2019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2912163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CCA923-43BF-49F9-B614-7FC05A4096B4}" type="datetimeFigureOut">
              <a:rPr lang="en-GB" smtClean="0"/>
              <a:t>03/07/2019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3373849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CCA923-43BF-49F9-B614-7FC05A4096B4}" type="datetimeFigureOut">
              <a:rPr lang="en-GB" smtClean="0"/>
              <a:t>03/07/2019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376430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CCA923-43BF-49F9-B614-7FC05A4096B4}" type="datetimeFigureOut">
              <a:rPr lang="en-GB" smtClean="0"/>
              <a:t>03/07/2019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3466299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CCA923-43BF-49F9-B614-7FC05A4096B4}" type="datetimeFigureOut">
              <a:rPr lang="en-GB" smtClean="0"/>
              <a:t>03/07/2019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2F0AA9-BF47-4E1B-80AC-4FD4A3DA0779}" type="slidenum">
              <a:rPr lang="en-GB" smtClean="0"/>
              <a:t>‹#›</a:t>
            </a:fld>
            <a:endParaRPr lang="en-GB"/>
          </a:p>
        </p:txBody>
      </p:sp>
    </p:spTree>
    <p:extLst>
      <p:ext uri="{BB962C8B-B14F-4D97-AF65-F5344CB8AC3E}">
        <p14:creationId xmlns:p14="http://schemas.microsoft.com/office/powerpoint/2010/main" val="3178617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4"/>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CCA923-43BF-49F9-B614-7FC05A4096B4}" type="datetimeFigureOut">
              <a:rPr lang="en-GB" smtClean="0"/>
              <a:t>03/07/2019</a:t>
            </a:fld>
            <a:endParaRPr lang="en-GB"/>
          </a:p>
        </p:txBody>
      </p:sp>
      <p:sp>
        <p:nvSpPr>
          <p:cNvPr id="5" name="Footer Placeholder 4"/>
          <p:cNvSpPr>
            <a:spLocks noGrp="1"/>
          </p:cNvSpPr>
          <p:nvPr>
            <p:ph type="ftr" sz="quarter" idx="3"/>
          </p:nvPr>
        </p:nvSpPr>
        <p:spPr>
          <a:xfrm>
            <a:off x="3124200" y="635635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2F0AA9-BF47-4E1B-80AC-4FD4A3DA0779}" type="slidenum">
              <a:rPr lang="en-GB" smtClean="0"/>
              <a:t>‹#›</a:t>
            </a:fld>
            <a:endParaRPr lang="en-GB"/>
          </a:p>
        </p:txBody>
      </p:sp>
    </p:spTree>
    <p:extLst>
      <p:ext uri="{BB962C8B-B14F-4D97-AF65-F5344CB8AC3E}">
        <p14:creationId xmlns:p14="http://schemas.microsoft.com/office/powerpoint/2010/main" val="737385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hyperlink" Target="http://www.google.co.uk/url?sa=i&amp;rct=j&amp;q=&amp;esrc=s&amp;source=images&amp;cd=&amp;cad=rja&amp;uact=8&amp;docid=KXzBAagaeb442M&amp;tbnid=c0I0hQB_haDDGM:&amp;ved=0CAcQjRw&amp;url=http://en.wikipedia.org/wiki/Fear&amp;ei=ktYSVIrdLYnVarbqgrgO&amp;bvm=bv.75097201,d.ZGU&amp;psig=AFQjCNFvwKYhUsEegC6fGFj0Ys4kzryvAQ&amp;ust=1410607039856776" TargetMode="External"/><Relationship Id="rId7" Type="http://schemas.openxmlformats.org/officeDocument/2006/relationships/hyperlink" Target="http://www.google.co.uk/url?sa=i&amp;rct=j&amp;q=&amp;esrc=s&amp;source=images&amp;cd=&amp;cad=rja&amp;uact=8&amp;docid=KXzBAagaeb442M&amp;tbnid=c0I0hQB_haDDGM:&amp;ved=0CAcQjRw&amp;url=http://seriousfacts.com/amygdala-part-human-brain-controls-fear-remove-wouldnt-able-feel-afraid/&amp;ei=A9cSVMzsKMHwaP7qgmg&amp;bvm=bv.75097201,d.ZGU&amp;psig=AFQjCNFvwKYhUsEegC6fGFj0Ys4kzryvAQ&amp;ust=1410607039856776" TargetMode="Externa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hyperlink" Target="http://www.google.co.uk/url?sa=i&amp;rct=j&amp;q=&amp;esrc=s&amp;source=images&amp;cd=&amp;cad=rja&amp;uact=8&amp;docid=KXzBAagaeb442M&amp;tbnid=c0I0hQB_haDDGM:&amp;ved=0CAcQjRw&amp;url=http://www.all-about-body-language.com/facial-expression.html&amp;ei=8dYSVKQhk91omv6BgA0&amp;bvm=bv.75097201,d.ZGU&amp;psig=AFQjCNFvwKYhUsEegC6fGFj0Ys4kzryvAQ&amp;ust=1410607039856776" TargetMode="External"/><Relationship Id="rId10" Type="http://schemas.openxmlformats.org/officeDocument/2006/relationships/image" Target="../media/image12.jpeg"/><Relationship Id="rId4" Type="http://schemas.openxmlformats.org/officeDocument/2006/relationships/image" Target="../media/image9.jpeg"/><Relationship Id="rId9" Type="http://schemas.openxmlformats.org/officeDocument/2006/relationships/hyperlink" Target="https://www.google.co.uk/imgres?imgurl=http://3.bp.blogspot.com/-YLjYWzl1IIk/UrwmB9r6HbI/AAAAAAAAC1U/Tq_wfOxSz0k/s1600/IMG_20131226_140854.jpg&amp;imgrefurl=http://processoflife.blogspot.com/2013/12/2013-changing-fear-reaction-towards.html&amp;docid=BT8hDphW935KGM&amp;tbnid=tfzhtT3jOltS8M&amp;w=530&amp;h=530&amp;ei=fdYSVKPaLY_laKPggLAP&amp;ved=0CAcQxiAwBQ&amp;iact=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www.google.co.uk/url?sa=i&amp;rct=j&amp;q=&amp;esrc=s&amp;source=images&amp;cd=&amp;cad=rja&amp;uact=8&amp;docid=aniKPBNZ6ZUbiM&amp;tbnid=_J7PdfnT-O0z1M:&amp;ved=0CAcQjRw&amp;url=http://www.wymandillon.co.uk/market-social-research.php&amp;ei=HtkSVNvINobvaKLDgegK&amp;psig=AFQjCNEGzo4vHFnyJK44Cs0ZegGMnrrGWw&amp;ust=1410607770058925" TargetMode="Externa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60"/>
            <a:ext cx="7772400" cy="1470025"/>
          </a:xfrm>
        </p:spPr>
        <p:txBody>
          <a:bodyPr>
            <a:normAutofit fontScale="90000"/>
          </a:bodyPr>
          <a:lstStyle/>
          <a:p>
            <a:r>
              <a:rPr lang="en-GB" dirty="0"/>
              <a:t>M7X01682 </a:t>
            </a:r>
            <a:br>
              <a:rPr lang="en-GB" dirty="0"/>
            </a:br>
            <a:r>
              <a:rPr lang="en-GB" sz="4000" dirty="0"/>
              <a:t>Psychology and Counselling Dissertation</a:t>
            </a:r>
          </a:p>
        </p:txBody>
      </p:sp>
      <p:sp>
        <p:nvSpPr>
          <p:cNvPr id="3" name="Subtitle 2"/>
          <p:cNvSpPr>
            <a:spLocks noGrp="1"/>
          </p:cNvSpPr>
          <p:nvPr>
            <p:ph type="subTitle" idx="1"/>
          </p:nvPr>
        </p:nvSpPr>
        <p:spPr/>
        <p:txBody>
          <a:bodyPr/>
          <a:lstStyle/>
          <a:p>
            <a:r>
              <a:rPr lang="en-GB" dirty="0"/>
              <a:t> Getting started on your research</a:t>
            </a:r>
          </a:p>
          <a:p>
            <a:endParaRPr lang="en-GB" dirty="0"/>
          </a:p>
        </p:txBody>
      </p:sp>
    </p:spTree>
    <p:extLst>
      <p:ext uri="{BB962C8B-B14F-4D97-AF65-F5344CB8AC3E}">
        <p14:creationId xmlns:p14="http://schemas.microsoft.com/office/powerpoint/2010/main" val="3992774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Aims </a:t>
            </a:r>
          </a:p>
        </p:txBody>
      </p:sp>
      <p:sp>
        <p:nvSpPr>
          <p:cNvPr id="3" name="Content Placeholder 2"/>
          <p:cNvSpPr>
            <a:spLocks noGrp="1"/>
          </p:cNvSpPr>
          <p:nvPr>
            <p:ph idx="1"/>
          </p:nvPr>
        </p:nvSpPr>
        <p:spPr>
          <a:xfrm>
            <a:off x="457200" y="3573020"/>
            <a:ext cx="8229600" cy="2553147"/>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lvl="0" hangingPunct="0"/>
            <a:r>
              <a:rPr lang="en-GB" dirty="0"/>
              <a:t>To enable students in designing and executing a self-directed research study that will contribute to knowledge and debate in Counselling and Psychotherapy. </a:t>
            </a:r>
          </a:p>
          <a:p>
            <a:pPr lvl="0" hangingPunct="0"/>
            <a:r>
              <a:rPr lang="en-GB" dirty="0"/>
              <a:t>To experience qualitative/quantitative/mixed methods of research. </a:t>
            </a:r>
          </a:p>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1801" y="1124744"/>
            <a:ext cx="3035829" cy="227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2172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a:t>Module Learning Outcomes </a:t>
            </a:r>
          </a:p>
        </p:txBody>
      </p:sp>
      <p:sp>
        <p:nvSpPr>
          <p:cNvPr id="3" name="Content Placeholder 2"/>
          <p:cNvSpPr>
            <a:spLocks noGrp="1"/>
          </p:cNvSpPr>
          <p:nvPr>
            <p:ph idx="1"/>
          </p:nvPr>
        </p:nvSpPr>
        <p:spPr>
          <a:xfrm>
            <a:off x="457200" y="1600200"/>
            <a:ext cx="8229600" cy="4781128"/>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hangingPunct="0"/>
            <a:r>
              <a:rPr lang="en-GB" sz="2600" dirty="0"/>
              <a:t>Critique a knowledge base that extends to a systematic understanding and critical awareness of topics which are informed by the forefront of the discipline of counselling/psychotherapy.  </a:t>
            </a:r>
          </a:p>
          <a:p>
            <a:pPr hangingPunct="0"/>
            <a:r>
              <a:rPr lang="en-GB" sz="2600" dirty="0"/>
              <a:t>Show a critical awareness of the history of ideas, the cultural context, and social and political theories that inform and influence the practice of counselling and psychotherapy. </a:t>
            </a:r>
          </a:p>
          <a:p>
            <a:pPr hangingPunct="0"/>
            <a:r>
              <a:rPr lang="en-GB" sz="2600" dirty="0"/>
              <a:t>Appropriate methodology can be identified for dealing with complex problems or those of an unfamiliar or unpredictable nature. </a:t>
            </a:r>
          </a:p>
          <a:p>
            <a:pPr hangingPunct="0"/>
            <a:r>
              <a:rPr lang="en-GB" sz="2600" dirty="0"/>
              <a:t>Critically discuss and analyse complex concepts and work is carried out independently and with some originality. </a:t>
            </a:r>
          </a:p>
          <a:p>
            <a:pPr hangingPunct="0"/>
            <a:r>
              <a:rPr lang="en-GB" sz="2600" dirty="0"/>
              <a:t>Successfully complete a substantial empirical research project, systematic review or systematic case study informed by wide current understandings in the discipline.</a:t>
            </a:r>
          </a:p>
          <a:p>
            <a:pPr hangingPunct="0"/>
            <a:endParaRPr lang="en-GB" dirty="0"/>
          </a:p>
        </p:txBody>
      </p:sp>
    </p:spTree>
    <p:extLst>
      <p:ext uri="{BB962C8B-B14F-4D97-AF65-F5344CB8AC3E}">
        <p14:creationId xmlns:p14="http://schemas.microsoft.com/office/powerpoint/2010/main" val="42705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002" y="239002"/>
            <a:ext cx="7886700" cy="985346"/>
          </a:xfrm>
        </p:spPr>
        <p:txBody>
          <a:bodyPr>
            <a:normAutofit/>
          </a:bodyPr>
          <a:lstStyle/>
          <a:p>
            <a:pPr algn="ctr"/>
            <a:r>
              <a:rPr lang="en-GB" dirty="0"/>
              <a:t>The Research Journey </a:t>
            </a:r>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395538" y="1196752"/>
            <a:ext cx="8432902" cy="5319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323283"/>
      </p:ext>
    </p:extLst>
  </p:cSld>
  <p:clrMapOvr>
    <a:masterClrMapping/>
  </p:clrMapOvr>
  <p:transition spd="slow">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274638"/>
            <a:ext cx="6347048" cy="1143000"/>
          </a:xfrm>
        </p:spPr>
        <p:style>
          <a:lnRef idx="2">
            <a:schemeClr val="accent3"/>
          </a:lnRef>
          <a:fillRef idx="1">
            <a:schemeClr val="lt1"/>
          </a:fillRef>
          <a:effectRef idx="0">
            <a:schemeClr val="accent3"/>
          </a:effectRef>
          <a:fontRef idx="minor">
            <a:schemeClr val="dk1"/>
          </a:fontRef>
        </p:style>
        <p:txBody>
          <a:bodyPr/>
          <a:lstStyle/>
          <a:p>
            <a:r>
              <a:rPr lang="en-GB" dirty="0"/>
              <a:t>Assessment …..</a:t>
            </a:r>
          </a:p>
        </p:txBody>
      </p:sp>
      <p:sp>
        <p:nvSpPr>
          <p:cNvPr id="3" name="Content Placeholder 2"/>
          <p:cNvSpPr>
            <a:spLocks noGrp="1"/>
          </p:cNvSpPr>
          <p:nvPr>
            <p:ph idx="1"/>
          </p:nvPr>
        </p:nvSpPr>
        <p:spPr>
          <a:xfrm>
            <a:off x="457200" y="1600200"/>
            <a:ext cx="8229600" cy="4925144"/>
          </a:xfrm>
        </p:spPr>
        <p:style>
          <a:lnRef idx="2">
            <a:schemeClr val="accent4"/>
          </a:lnRef>
          <a:fillRef idx="1">
            <a:schemeClr val="lt1"/>
          </a:fillRef>
          <a:effectRef idx="0">
            <a:schemeClr val="accent4"/>
          </a:effectRef>
          <a:fontRef idx="minor">
            <a:schemeClr val="dk1"/>
          </a:fontRef>
        </p:style>
        <p:txBody>
          <a:bodyPr>
            <a:normAutofit/>
          </a:bodyPr>
          <a:lstStyle/>
          <a:p>
            <a:pPr hangingPunct="0"/>
            <a:endParaRPr lang="en-GB" sz="5100" dirty="0"/>
          </a:p>
          <a:p>
            <a:pPr hangingPunct="0"/>
            <a:r>
              <a:rPr lang="en-GB" sz="5100" dirty="0"/>
              <a:t>Assessment Component  – 100%</a:t>
            </a:r>
            <a:endParaRPr lang="en-GB" sz="3400" dirty="0"/>
          </a:p>
          <a:p>
            <a:pPr hangingPunct="0"/>
            <a:r>
              <a:rPr lang="en-GB" sz="4400" dirty="0"/>
              <a:t>The submission of a research dissertation (15,000 words)</a:t>
            </a:r>
            <a:endParaRPr lang="en-GB" sz="4300" dirty="0"/>
          </a:p>
          <a:p>
            <a:pPr fontAlgn="base" hangingPunct="0"/>
            <a:endParaRPr lang="en-GB" sz="4300" i="1" u="sng"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102979">
            <a:off x="459173" y="293035"/>
            <a:ext cx="1266726" cy="10031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1144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dirty="0"/>
              <a:t>Submission Dates </a:t>
            </a:r>
          </a:p>
        </p:txBody>
      </p:sp>
      <p:sp>
        <p:nvSpPr>
          <p:cNvPr id="5" name="Content Placeholder 4"/>
          <p:cNvSpPr>
            <a:spLocks noGrp="1"/>
          </p:cNvSpPr>
          <p:nvPr>
            <p:ph sz="half" idx="1"/>
          </p:nvPr>
        </p:nvSpPr>
        <p:spPr>
          <a:xfrm>
            <a:off x="457200" y="3789040"/>
            <a:ext cx="4038600" cy="2664296"/>
          </a:xfrm>
        </p:spPr>
        <p:style>
          <a:lnRef idx="2">
            <a:schemeClr val="accent3"/>
          </a:lnRef>
          <a:fillRef idx="1">
            <a:schemeClr val="lt1"/>
          </a:fillRef>
          <a:effectRef idx="0">
            <a:schemeClr val="accent3"/>
          </a:effectRef>
          <a:fontRef idx="minor">
            <a:schemeClr val="dk1"/>
          </a:fontRef>
        </p:style>
        <p:txBody>
          <a:bodyPr>
            <a:noAutofit/>
          </a:bodyPr>
          <a:lstStyle/>
          <a:p>
            <a:endParaRPr lang="en-GB" sz="2400" dirty="0"/>
          </a:p>
          <a:p>
            <a:endParaRPr lang="en-GB" sz="2400" dirty="0"/>
          </a:p>
          <a:p>
            <a:endParaRPr lang="en-GB" sz="2400" dirty="0"/>
          </a:p>
        </p:txBody>
      </p:sp>
      <p:pic>
        <p:nvPicPr>
          <p:cNvPr id="3" name="Content Placeholder 2">
            <a:extLst>
              <a:ext uri="{FF2B5EF4-FFF2-40B4-BE49-F238E27FC236}">
                <a16:creationId xmlns:a16="http://schemas.microsoft.com/office/drawing/2014/main" id="{D243C74F-5597-4E4A-9663-F4076D623AE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78625" y="1600200"/>
            <a:ext cx="3377750" cy="2908300"/>
          </a:xfrm>
        </p:spPr>
        <p:style>
          <a:lnRef idx="2">
            <a:schemeClr val="accent4"/>
          </a:lnRef>
          <a:fillRef idx="1">
            <a:schemeClr val="lt1"/>
          </a:fillRef>
          <a:effectRef idx="0">
            <a:schemeClr val="accent4"/>
          </a:effectRef>
          <a:fontRef idx="minor">
            <a:schemeClr val="dk1"/>
          </a:fontRef>
        </p:style>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1556792"/>
            <a:ext cx="2600553" cy="1733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6096" y="4653136"/>
            <a:ext cx="2554242" cy="1931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a:extLst>
              <a:ext uri="{FF2B5EF4-FFF2-40B4-BE49-F238E27FC236}">
                <a16:creationId xmlns:a16="http://schemas.microsoft.com/office/drawing/2014/main" id="{3E31315B-49F6-4834-A677-98DFA5B44A9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5541" y="3789041"/>
            <a:ext cx="4390259" cy="2664296"/>
          </a:xfrm>
          <a:prstGeom prst="rect">
            <a:avLst/>
          </a:prstGeom>
        </p:spPr>
      </p:pic>
    </p:spTree>
    <p:extLst>
      <p:ext uri="{BB962C8B-B14F-4D97-AF65-F5344CB8AC3E}">
        <p14:creationId xmlns:p14="http://schemas.microsoft.com/office/powerpoint/2010/main" val="2973957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a:t>Research – your first thoughts?</a:t>
            </a:r>
            <a:endParaRPr lang="en-GB" dirty="0"/>
          </a:p>
        </p:txBody>
      </p:sp>
      <p:sp>
        <p:nvSpPr>
          <p:cNvPr id="5" name="Content Placeholder 2"/>
          <p:cNvSpPr txBox="1">
            <a:spLocks/>
          </p:cNvSpPr>
          <p:nvPr/>
        </p:nvSpPr>
        <p:spPr>
          <a:xfrm>
            <a:off x="457200" y="1600204"/>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30" y="1275861"/>
            <a:ext cx="389418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https://encrypted-tbn2.gstatic.com/images?q=tbn:ANd9GcRzGLsLL1XXqrVDC7CSEjO7FFvPYpXs7fnBytJaZbHyan1JlGNh">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4301" y="1124744"/>
            <a:ext cx="2381250" cy="29813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encrypted-tbn1.gstatic.com/images?q=tbn:ANd9GcTMlFe0At_9bHf6BogDq9u9TfTjM5cnuvGH3B_c7bs8V94lXaSK">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81641" y="1275865"/>
            <a:ext cx="217170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encrypted-tbn2.gstatic.com/images?q=tbn:ANd9GcRdm2bLD1TbNKmSHi-s6IIppMjLC-W6pVPHDRW72nZ8OgBZd5d2">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12914" y="4171466"/>
            <a:ext cx="2857500" cy="23431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https://encrypted-tbn1.gstatic.com/images?q=tbn:ANd9GcQWccwiXlOWNQwp3uDY5Fmm9KlD6m9KwdqQqFtC11pRkwz6bXGqdl2HPA">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55778" y="3775633"/>
            <a:ext cx="2858021" cy="2858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3093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Organised Common Sense </a:t>
            </a:r>
          </a:p>
        </p:txBody>
      </p:sp>
      <p:sp>
        <p:nvSpPr>
          <p:cNvPr id="3" name="Content Placeholder 2"/>
          <p:cNvSpPr>
            <a:spLocks noGrp="1"/>
          </p:cNvSpPr>
          <p:nvPr>
            <p:ph idx="1"/>
          </p:nvPr>
        </p:nvSpPr>
        <p:spPr>
          <a:xfrm>
            <a:off x="4572000" y="1850230"/>
            <a:ext cx="4267200" cy="4351338"/>
          </a:xfrm>
        </p:spPr>
        <p:txBody>
          <a:bodyPr>
            <a:normAutofit fontScale="92500" lnSpcReduction="20000"/>
          </a:bodyPr>
          <a:lstStyle/>
          <a:p>
            <a:pPr marL="0" indent="0">
              <a:buNone/>
            </a:pPr>
            <a:r>
              <a:rPr lang="en-US" sz="3600" dirty="0"/>
              <a:t>The qualities that drive effective research are…</a:t>
            </a:r>
          </a:p>
          <a:p>
            <a:pPr lvl="1"/>
            <a:r>
              <a:rPr lang="en-US" sz="3200" dirty="0"/>
              <a:t>Organization</a:t>
            </a:r>
          </a:p>
          <a:p>
            <a:pPr lvl="1"/>
            <a:r>
              <a:rPr lang="en-US" sz="3200" dirty="0"/>
              <a:t>Systematic, thorough and careful attention to details</a:t>
            </a:r>
          </a:p>
          <a:p>
            <a:pPr lvl="1"/>
            <a:r>
              <a:rPr lang="en-US" sz="3200" dirty="0"/>
              <a:t>Internal consistency </a:t>
            </a:r>
          </a:p>
          <a:p>
            <a:pPr lvl="1"/>
            <a:r>
              <a:rPr lang="en-US" sz="3200" dirty="0"/>
              <a:t>Logic</a:t>
            </a:r>
          </a:p>
          <a:p>
            <a:pPr marL="457200" lvl="1" indent="0" algn="r">
              <a:buNone/>
            </a:pPr>
            <a:endParaRPr lang="en-US" sz="3200" dirty="0"/>
          </a:p>
          <a:p>
            <a:pPr marL="457200" lvl="1" indent="0" algn="r">
              <a:buNone/>
            </a:pPr>
            <a:r>
              <a:rPr lang="en-US" sz="2000" dirty="0"/>
              <a:t>Punch, 2016 </a:t>
            </a:r>
            <a:endParaRPr lang="en-GB" sz="2000" dirty="0"/>
          </a:p>
        </p:txBody>
      </p:sp>
      <p:pic>
        <p:nvPicPr>
          <p:cNvPr id="4" name="Picture 3"/>
          <p:cNvPicPr>
            <a:picLocks noChangeAspect="1"/>
          </p:cNvPicPr>
          <p:nvPr/>
        </p:nvPicPr>
        <p:blipFill>
          <a:blip r:embed="rId3"/>
          <a:stretch>
            <a:fillRect/>
          </a:stretch>
        </p:blipFill>
        <p:spPr>
          <a:xfrm>
            <a:off x="343959" y="2247901"/>
            <a:ext cx="3599393" cy="3556001"/>
          </a:xfrm>
          <a:prstGeom prst="rect">
            <a:avLst/>
          </a:prstGeom>
        </p:spPr>
      </p:pic>
    </p:spTree>
    <p:extLst>
      <p:ext uri="{BB962C8B-B14F-4D97-AF65-F5344CB8AC3E}">
        <p14:creationId xmlns:p14="http://schemas.microsoft.com/office/powerpoint/2010/main" val="289288758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p:cNvSpPr txBox="1">
            <a:spLocks/>
          </p:cNvSpPr>
          <p:nvPr/>
        </p:nvSpPr>
        <p:spPr>
          <a:xfrm>
            <a:off x="7239000" y="6248400"/>
            <a:ext cx="1905000" cy="457200"/>
          </a:xfrm>
          <a:prstGeom prst="rect">
            <a:avLst/>
          </a:prstGeom>
        </p:spPr>
        <p:txBody>
          <a:bodyPr vert="horz" lIns="91440" tIns="45720" rIns="91440" bIns="45720" rtlCol="0" anchor="ctr"/>
          <a:lstStyle>
            <a:defPPr>
              <a:defRPr lang="en-US"/>
            </a:defPPr>
            <a:lvl1pPr algn="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defRPr/>
            </a:pPr>
            <a:fld id="{BC4A76D4-DA25-4BC0-B7D2-3867260B0891}" type="slidenum">
              <a:rPr lang="cy-GB" smtClean="0"/>
              <a:pPr>
                <a:defRPr/>
              </a:pPr>
              <a:t>9</a:t>
            </a:fld>
            <a:endParaRPr lang="cy-GB"/>
          </a:p>
        </p:txBody>
      </p:sp>
      <p:sp>
        <p:nvSpPr>
          <p:cNvPr id="3" name="Title 1"/>
          <p:cNvSpPr txBox="1">
            <a:spLocks/>
          </p:cNvSpPr>
          <p:nvPr/>
        </p:nvSpPr>
        <p:spPr>
          <a:xfrm>
            <a:off x="457200" y="274638"/>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a:t>Research – First thoughts (cont’d)</a:t>
            </a:r>
            <a:endParaRPr lang="en-GB" dirty="0"/>
          </a:p>
        </p:txBody>
      </p:sp>
      <p:sp>
        <p:nvSpPr>
          <p:cNvPr id="4" name="Content Placeholder 2"/>
          <p:cNvSpPr txBox="1">
            <a:spLocks/>
          </p:cNvSpPr>
          <p:nvPr/>
        </p:nvSpPr>
        <p:spPr>
          <a:xfrm>
            <a:off x="457200" y="1600204"/>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endParaRPr lang="en-GB"/>
          </a:p>
          <a:p>
            <a:pPr marL="0" indent="0">
              <a:buFont typeface="Arial" charset="0"/>
              <a:buNone/>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 y="1600200"/>
            <a:ext cx="4999180"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descr="https://encrypted-tbn1.gstatic.com/images?q=tbn:ANd9GcQTC70jama5a8w5mx7-YjeD04tV7AnMhjySE6aZz__kNWA1SWp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5627" y="1600200"/>
            <a:ext cx="3730014" cy="2808312"/>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6" descr="data:image/jpeg;base64,/9j/4AAQSkZJRgABAQAAAQABAAD/2wCEAAkGBxQTEhUSEhQUFBQUGBoYGBcVFRQWGBcXFxQXGBUVGhoYHyggGBolHBQUITEhJSkrLi8uFx8zODMsNygtLisBCgoKDg0OGxAQGywkHyQsLCwtLCwsNCwsLCwsLCwsLCwsLSwsLCwsLCwsLCwsLCwsLCwsLCwsLCwsLCwsLCwsLP/AABEIALcBEwMBIgACEQEDEQH/xAAcAAABBQEBAQAAAAAAAAAAAAAAAQIEBQYDBwj/xABBEAABAwIEAggEBAQFAgcAAAABAAIRAyEEEjFBBVEGEyJSYXGBkQcyobEUQmLwFSPB0TNygpLhQ1MWNGNzosLx/8QAGQEBAQEBAQEAAAAAAAAAAAAAAAECAwQF/8QAKBEAAgICAQQCAQQDAAAAAAAAAAECEQMSIRMxQVEEYTIiI6HwM3GR/9oADAMBAAIRAxEAPwD1iEsJ0JYXazz0NhEJ+VLCWWhkJYT4SwpYo5wlyp8JcqWWhmVGVdIRCCjnCIXSEkIKOcJIXWEkIKORCQhdCEhCpKOcJIT4SQhBkIToRCoGIToRCEGoToSQgEQlhEIBqE5IgEQlQgEQlQqBEickQgiEqEBKASwnQlhczrQ2EsJ0JYQUNhEJyEKJCISoUAkIhKhAJCzPGekuQltKDFpIJkx6QtJiH5WucBJa0mOcCYXj/FOKNgOGaXk2Ejz/ALErjmk1SR3wQTts0tDpZUDpJBaDBbFoPIjf/jmtxQqB7Q4aOErxhmLhuwg2nVzjHYAHzWGpjZeodDa5fh5IIGYwDqNLLGGTumbzwVWXMJCF0hJC9R5KOZCbC6wkyqko5wkhdISQgo5wiF0hGVCUcoRC6ZUZUsUcoRC6ZUZVbFHOEkLpCMqWKOcIhPyoypZKOcIhdMqSFQMhEJ8IhAMhCdCVAS4QlhKuZ0EQlQhREJUIBEKk4z0uwmGOWrWbnH5GS9w8w35fWFkuMfFWkabmYWnV602a+o1gY2dXxmJJGwI1QF70t6bMwT2tLM/eJdlE9xtjLoueUj0xTvi1V2bSJ1gsfcejra6+SxeJrPrVGCvXeWl4l9Ql5aHOGdwG8Akx6WWi6f1eH4bD0sHw97Xku6ytVa4Pc+GkMD6gsTLicos2NBKlmqJ+D+I+M7PXdUKNTOBUygOkAEgAP2LmjTRwMrlhuloL8rhLDIBOgJ87t9yPJZzom5xaH1GzTYSym47OJzvA73zAnzA5LYUq5i4EOsGZWmR5EGfPTw3Xux4Vkx0/P0ePLncMtok8H4YzEVAxnZcZcXROUxd0eZhel4HBtpMbTYIa39knxWR+G5ZOIY1g7DwM41iAerMnQGYjYQdBO2XgWJY20e2ebqJMSEkJyRaOYkJITkQgGwkhPhJCoGwkhPhEIKGQiE+EkIKGQiE+EQlkoZCTKukIhBRzhGVdIRCCjllRlXSEQqKOeVJlXWEZUJRyyoXXKhQUdUJUQsmxEJYRCARVnSPhz8Rh6lGlVNF7wIeJ2IJaYIMECDHP0VpCIVB83dI+j+IwTstdmUH5Xtux/wDldz8DB8FWUMwa5wBMCXGCQ1sgS4/lEkXPML2L4xcRYMOzCmC+o4VNQMrWE3E3km1tg5UPQTCGhRNYgB1a8/8ApAQ1pGhBuY8QhpHmD8QSYGvMXP8AZdeH4Nri4mTlECby5zg0ewL3f6V6Nxrotha4JoxhKh7jZokf+3Y0/wDTb9KwmMw/4V7qb3U3OYQew4lpMQ0CwMwTqB82y1jjcuTGR1Hg1HRLCVcQ1lPI3q8IHgZYBc6o8vJdmMF1o9ArvBxUrdSyRULg17TZ4DjEmZlviCRZL8OeJt/D5MpY9znOdI+aTYjwiPqtB0d6LN/iL8c4l2RgFMTGVzgWu01tm173gtQ+ZJZHBLjx7E/hReJZG226v1/fBr+G8MpYdpZRY1jScxgXc46ucdSbC5UtLCIXMtCISwiFAIhLCIQDUJyEA2EQnIVA2EQnIQDUJyRANhEJyEA2EQnIhANhEJ0IhANhEJ0IhANhCdCEA5CVChREJUIBEJUIDzX4odB6+LrMxNA54a2m+nIDg0OJzsmAfnMtkaCJVJiuJ9W7q6jXUstsrgWmBYWPkvXOJYsUaT6pBcGiYaCSbwNATqRfbVfOnTXimJxNfrK/WsmTTa4OphrJgZWna1zeSNSqU02O4/Ta2QSXGwAFyeQVBheDSTWqQajjmM3AnYA2t48tlYdFuAMqNFQ1B1mVp7QL/maDa4i5Vlj8A9guOz3hcefMfZej488N/qfJ5vkRzV+lcFf/ADaJbWp5XssHlkwJ1a4G7CDodDzuvQuivHASHbOs7w8fRea5n0X9Yx2WRqCIcOXj5LbdF+H5sOcSKXVlzolhJYMp7RybMcHAyNMuwscfMw3+5H8l/J0+Dnr9uX4v+D0wIVbw3EhrWsc4E6NMi/IKzXnhNSVo7Tg4umIhKhaMiISoQCISoQCISoQCISoQCISoQCISoQCISoQCISoQCISoQCISoQAhEpZQAhEolACESjMOaAFkfiPwxteg3M1jshJBdFiQBry1tvbktYag5j3VT0maH0SBDtwNZIFlmfETUPyPGsKX0ao3aeyXC7f07QBoFpv4xmOV1MafMwi3elrmkEeUlNxPB21gQXOAiS3KGARtYXUfAnrWkdkPYYIIALtpJF5j7ry2ek5u4Wx/+GWtMzHai+stcBEjkvTeiOHFPC06bcsMkdnSS4kn6rBMeW9l7T5iD/bMPWfNa/olioBpk7TpEbb/ALsuuOb7HLJBfkD+iYZU63DuykunK8ktHzTlNyB2tPK4iFf0sRJyuGV/dO/i0/mC6dc3vD3C51ixwhxBHnBB5g7HxXeMUvBynNyq2d0KEMVks5we3vbj/MN/MewUoVmn8w9wq4tGVJMehcjimd4e6YcazvD3SmLRIQoxxrO833SsxjTbM33TVjZEhCZ1ze833CacSzvN9woWzqhR/wAbT77fdBx1Pvt91aZNkSEKKcezvt9008QZ32pqybImIUQ49nfH0TDxBneCasbInIUIY5vfHunjFM/7g901GxKQoxxTO+PdNOOp98e6UWyWhRfx1Pvj3QeIU++PdShZKQov8Rp99vuhKLZgjWdNs3uV0bWMXn3Ke3Cn9Sayg6TAMei9do8moCqdpj1QXu3ke6HYc6jMLrr1MiO1KWhqNa8nn7lNc8t2J9V2Zw07Ep7+FvFy4aq2hqRILtj7rniKjmtMeG/mp/4B3ev5KDxwmlQBdoXiXOMDQgX21XD5El02dvjwfURSYnEOd+YidfLkko4fNSc9gg5y8RrAAB9bEqDi8WDZrmGeTwZ8AtRwTAnqKYBIlsxBsSST915PjwUm0/R6/kScUq9kPBY5zmta9jXuGhzFpI3cI3U7C0yTLJykwWvAJE6w5sGPORbTdRq3C6jS5tjTbL2nQtMXbpMf3TeBCvlFR7y3NpTboPEnUn2HguUk8b5OsUsq4J5mdEhd5JXYer3z7LqzBOjUklfXs+Tqc2zy9koLm6iW8puP8p28tPLVd6WEdycnHAuj5XE+JsljUjVZiWXA1OhHgRt9uRTWm91ZU8PlGa7THMH0I3CaMO0XgHzH7CqVmWqIQeExw5XVicAx2rY8RZcqfCSTAdHLxRxrkLnghFxH5U1rjpYK0/h53fp4FOHCS64qC36SubkjpoyAGRuEhneCrdnBSR84PkE3EcPa3UmfJN0NGVg8VzcwkbyrZ+AaW5i6APBdqGHpESHNjebKbIuhRNaea6sYdplW1SvhabS7MwxreYWfq9KMB1wHWOvYAfKs7o1oTDbYlLnO4CuKVOnlL2tkRIvqq+hiqdSXEBkHQkTbexTYuhypgpQJNl0xXFaNNsktuYAVNiOmOEa7K7UG8CVNkXRloSZhFRx5Kmf8QsMLBjyOcBcXfEfDadVU9hb6rO6Loy9ZSdHypVQj4l4f/tVD7f3Qm6Gh6LSpse2WgEcxcJRgG6lq+b8Fj8TRJZRxFemC0GA8gGDpGgVjQ6a41zerfiKsg2Mx4wSLrl1GddD6AGBbs0J4wQ5LwnhPSLEhwH4moxrj2iXF0eMFehficUabTTxVKoTo4QCR7rDz0WMEzZHADcfVBwLAJifIrzPinE69IPzYtpcRBYBJ9I0WSPS2vTllN7+ZzPLjPhKizbeCuFHvdYhjZjQb8+SyXSDEucOrYMz3mGt5uNh5f0VT0P4zWxFF9Sq4kNIaJ5gS4/8AyaqviHSk0K+doD3NBAHKdT5xI9V58kt5UevEljx7G56M9G2YVuUMzPcZqVIAl3Ibho0A9dStIKInUey8v4d8THF7RVYAw69oghaPD9PMK90F0DmXL0LIkqPK1s7L3i72to1AYktI/wB3Z/qs00dukwWlzR7uAKtMfxOhWouFO5OWDIP5gdj4LPV8RUZUa6izrHsvl25T9V5sstpo9mBa4pG+q4ZoFhmPKAujMI2OXoFin9MqwaGnDubVJ3d2T5bqVhekuJgF+DdG+WoJ9ivT1o+zxaP0a38MPH2Cf+HChcN4lSqtkHK7djzDgeUTf0Uus5jRLiB/qj+q3tatEoR1Bs5Y18Ao1Oi0dh1j6XHMLnV4thm/NWYPN/8AyoHEuP4DJ267TyyOLnA8xCscldzMoluxkD08FWP7OIawfmM223/oVlMV0zaDloufUA/M6m7/AOrpJ9FW4TpqynWNWrTrPcBAgZBpG916I5IRTeyODTbSpnrD6ITPw4jRefD4p0hrhq4E7Om3qr3CdN8HUbmmqDF2lj5H9PqvJuj0mkZhWjT7lK/CNOolZur02wbWFxdUBGjS1wJ8tkzh/T7CPMF7qfLPp7puhRqPw7dMoXHE8NY8ZSxpB1lFHilF4ltamfJ7f7qQyq12jgfIhb2JRU/+FcLBHUtE2tKqanw7wpcSGwDpBMjyWmxGKLCP5b3DctvHpqhuPadnDzEfdRsqXopmdD6WXIX1S3lnI+yj0OgOGY/O3OD/AJp+61LHgodVA1IQGaxHQXCvMvDnRpLior/hvgj+R3o4rWGu06H2EpRUHNOC8mSHw4wQ/wCm4jlmKc/4e4I/9E/7itUCN3H3T7c/qpQsyA+HOC/7J/3lC1+QIVolnzNh8M6wMDnm5/mEqdS4SX6uEbbG3LYhU9bjWWo7sjIDazoECLE3mdVPL65ZmzO6t9wQCBYiRO0GF5ZbI6VH7IVRxYcpaYJjaxmPa67Yaux0hr8rhsRcKXhOB1arsoBkG5dIAJEyf3urZvQ8lwYalPS8tddG0Y0b7IqAwd6UDDNJsLjwvbUq7q9F6zB2HU3jwJEe65YfhrqZa8uYHZi0gzpo4ydRBCjkI4pN0aLh9M0MAxsQ94dVdGzXElpP+nKsJXpOJL4kHtF15E7Hkdrq2xPHq4e/Buyve6GhzXEksLbGTqI5xoVU53teBMBw1JuQbgZeRBCkU+Wd87pKK8DX0Ju1oJ8U9mGffstI1snAu0iRaCWut5xZSKcnSxnW/wBeStnlsmdDyTimgsLQ1rieXy/8q86R4mrSe3qS4OM5iCBa3PUX+ipuEY6qx/8AL6skggmoQAOcE68kcZxhBbWxLX04dAJzNYcv5Rl/xGHlcGbrFXKz2Y/8NLyQ8fiajnZ6rnF2xL4jy5Lu/iNWINV3L5zom08W+tHUN61l3RD6bDJvla8hx82t1MSoNV7iZdTfT5SxwbMfrE//AKulI88oteTvVp54JcSfO/ulqYN7tHE+Bfsq9zyBs6+0/ZdqZqbctN1LS7nMe7h5aZ18J0TTRPr9k/M46EgjmDBP73U3DZfzQBqYjQa66K7L0KfshMY8GQYI3DiCp+E4ziGTDi5v6gHn3IVNxSo4vd1LTkGl2knmR+9lHoveCGkz4EtEb85O6uqaKnXk3FLpm8MDTh2vPMiPoq7FdMKjgQ2lSaeeQmPSVRV+tLWghpAvGaI3OmqTqSbwD6iYF/6rLijXUl7LfD8fcAS6nRqTs5hb7XUOvxx0kijRPg1gt7lR6JgXnXzH70SmraQ1hB3OVSibs6YTi9SS5g6s6g5QNdhOyusBxzEsYSahyP1Ja31hwFo8FQ1Kw3bl8BpZDMQXCBJaNtvHldWyxlzyeiYXpQHsy9Y9pAkEus48lU4zpdiqFUVGuc9k5QHw4EDR1joZj0WSeGkeH/FlxaYbMwPVRJp3ZqWRNVRv2/FLETHUUB55/tKg8U6eYuq2A2nS8WNuR5uJWSpv0Bj97Jpo7g76i1v3K6XJrucjTcM6ZYzDn/EDwJGSp2hJvMiD9VaUfirX0fQpHxaXiR7mFhGCSQIMXIJH3T3MMwWgRr6eSicvYPST8VW5f/Kkumw6wAR5xM+iUfFFlpwlW+sVGnyiRdebdaW6BvgS0n+tyuDwTvBNjLTHmLrW0vZePZtsT8S8Rnd1dINZPZDnOLgNpi0pVhm0rfMD6PH9Uqlstm3wPCqVMxTDBvZp97n7KfTxNEEkvEi13GB6Ss/TrvDAx4GYEiC6C5uxDoVZRrEExh3iDBEl1xvPJcafk9t+jb1sQwx/MAvAiLnYQLruHtiM7QfGJWXwvFKgaQ5jA8CWhwnsnSwVbwWs2sTUqFzXglpItHMRupRLN1maCILXSOarekHBaWJAFVrmuHyvpRmafMXjwKjMpgOImWWyiIIIvMrr/EanWDLGTck3ceQAUV3waZGwfAaWVrXOqYjqgW9tznFoOtuWnspVHgNEi9A9glvaLnWGhEuPpfw2UivjZcAxxBJg20sdUzC4GpTBh83mHe9jF0bfslJjqnAaRHZptafAAHTwPuoeL6PEkmnmbyzH7RO/NSzxAtDnVXWbcxyi8qlqdOKTXgBpI1JknzEBWKk+xiUYeUdDwk0gOsfXcS63VNs2IM9gZgJA35Kj4/h676g/k1azwf8AEcaj+zDoHaJ5jlutlhuLiu0uoVQP0mxmdIU2j19g57JOuW33Tdpm1Fa0jBng+NZUZkaKQm2U3ECBOUFpBEzPePgrnA8AqOk4nEPrOjLDZDQL7vAJBnTbnpGl/F1AXNy2AgEEEn3XDB4Ck0FrQM25cczr73sq5tk1RRUui7etmo0NpAahzpLtiA1xygXtdXGG4Vh6ZswOiLu7XrBt9FLq4VmQNiI3BPv5qN+DfBy1BHiLz6arNtjSPoeWUfm6mkdLBjTHMzFl0bhaTpHVMEaEgD6BcGYWpbNUAHIAqU3DcquuwaFC0vQtLA0mi1MN/U0ifWbqi6T8AxFZgFHq/ma+ScjiGmcsxvbfZTuMYSs7IadRgAIJcbOIBEgbCYUulxGcrA4Fx2zDZLadl1TVGdwfDMUGkCgymf0vZBPjGt11/gOLfGapTY28sBOaJ1kCP2VoXMqXBIaNewJd6yuVOt1kglzTsXAajy0Ku79E1RGwnRktaA+sXkTcjY6C0ToNVMrcFpmxeTzjX7qPT4fVZUP85paQOzBmecyn1mFrS4ua2LlxJso5MqQwcEZpNQiSZfkdqN94tsm1uA0csZWdZ3sgA9tEz8VUsXvbD/lcA64ifRScNjgLEjzgmfBTZjVGW4v0exL3nqW0nMBAhmVrwIBJcLAqid0Y4gCTUY0kaAOZPO9gNN16UMbTmd51G650uKS42Jp7F2pPkV1WR12ObxRbPLcSarSGPpNpPmM1U9m28yAPNcn4Su2o4Oa14sSGOYQAL5mwbiFv+OVKdcjrKDXMbMEzA2dI3Wc41h6TRlw9Nuk5m8h4rcZJ+Dm8SRTMrt03IgzYi4+tgg4hwHZJA0AuQPKFXnDZj2ZLi76r0ngdEsotD2hp3s0qzqJiOPY89r4twMyfQcxBudFyZXE6m+wcvUiKRtlafNrVDrcIpO1pMnwEFY3Rvovwzz44o95x8xP1lC3LuA0psAPDIChb3+/7/wAOfSn6IXDsa6q0vkQbNzjWPA6KyoMqhoEMM6luyj4erky0wyWho9o1lTKNcAAAxGxXFnrRxo4VkvBDmk2lxm+xHhKqP4YKJLrh86/Mw87LQYgh5DpAgeCSiaTQZYXTrBPvGyJsNEHE8eFIZWjNVe2YgxG0yovCOMOLXGoBn/TsCbEBWOJ4ZScYznS0gSPCdVXYCkcOXBlydn3Lh4ckVJEd2P49xAty5TmymTAg+C78L4vUccpzFw8reaHYNtQPDmua54jsCRm10VXw7BVMPn65hDXe5HelOKHNl5juJdc0sqsMOsSIFpuZWI4zhSyqTSEh2kxMbeq29KsysczXHI0fI0AQYi51Ko+P0mF4DSMoaNCZsd1qEqZmatFT0apV21mEAiHXvqPRemVaj98oMba+Cy3DsQygxrhDhUnKXXLSPmUjCY83OubWf7KTezssf08F9h8Y4kjV4iWyNOYUnGUWNAqQcxA01KqGVACIA58rpv49wLnGzRO/2WOUdOGd34jKRDiJkQTP3TqPEwwXg96NlUYTGPxTbtLWzcutYaQVOpcOax+ftOBG5t5q/wCyEhuNzvgST6iPNSagdHZI9eS4VMVF2wD5I607AX+qhRw4e1wmpVmbZWyFQP4Y44llQAMYwfblCvG1dQQBH3VXisXl5+qqfojRN4txp1JhcNdMwvt4rKnjlRge51X5jJa0bwuHSHiQc3KHc5His005tQb2An6r0Y8fHJwnPng1/DelFcA56nZ0aSAYO0lOxXTCoS1rmtcA4ZwLBwhZKi+oAGgZpsWkTIXbG4cOylrXNcJLpECeS04xsypSo1+G6TufTqh1IljXdk6gDkVx4d0mo/4bmkXsZj6qB0dxjGtdnIBcIINlXVuEPc51RmR1MHn91zSjbRu5VZvqPEaNTstq5MurTf68lxqVWmpDazIOgG3ovOG1Q2pIMWvG5CdVIeWljiH667LXRRnqM9MxNFwHZe1867LJvac7gWvZLiJaYtGqoMNiawzA1JjkSCCrPDdIS1obXHWDn+YTvO6nTa7Gt0+5W06oFWG7O+oW5w3EHVA05TO8fdY6tQaHmq05qWsjadirrDY8u07LBomR3RYKu5qMNh5/NlP3TcVVqU7jtge6rsDxVtmlwlP4hjZ+WoG891w8nXiuCDiukJDz2yPCNEJzsNRdcxJ1QuloxTI9PFEEiT5ea54jjeSWkSZ3HPxQhVRTJKTRJwdUznPynZTmYrKdCZMDbXdCFzfc2uxMrghuxi91Drvzs3zDcG48PEJEKMeaEfjjTpAkmANl0q8Qz0pNxBsZ3CEKIplaGMqUHfyzuDBXHF1g+uMziwuOmovqhC9KS7/R5/obxLEup5qQdmYHQDEGfDkpvBePMDpqXIGVtifElCFdE0TZ2a3FjNTLx2ezmA8lFbjRTaOs38CUIXmXo9HixtTi1Nw7JIBMQAQEYTiIgubnA89SPApULeqM2d8JjCZna8wFZOxo6slozOHMQhC5s2cnEkAkXIk3ULFB5Dny0NjSJQhZvk1XBieLUB2szrsdsNZVVny6aAzO90IXsxs8c/yND0Tois8kuIe2IMSFoOk3C6rgxsty6yBB0QhccjqZ2hzEwON1I7s+qkcAxJpE7g2IvdKhemSuJxi6ZZUKTTUdlgAiYIkQlZwZhM3GbblzQhedtrsdkkyJxzgYpAdXuueH4e4tGYiTohC3Gb1RhxVl+7gzRT7FjHaB+V3moHDcKav8tpyxshC53wzpXKHiac9kGDvzUjDOa9x7MHeNEqFAT24JhEyUIQs2w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5851" y="4206077"/>
            <a:ext cx="3081708" cy="2050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AutoShape 9" descr="data:image/jpeg;base64,/9j/4AAQSkZJRgABAQAAAQABAAD/2wCEAAkGBxQSEhQUEhQUFBUUFxcVFxcUFBQVFxQUFxQWFhQVFRUYHCggGBwlHBQUITEhJSkrLi4uFx8zODMsNygtLiwBCgoKDg0OGhAQGiwkHCQtLC8sLCwsLCwsLCwsLCwsLCwsLCwsLCwsLCwsLCwsLCwsLCwsLCwsLCwsLCwsLCwsLP/AABEIAHcBpwMBEQACEQEDEQH/xAAbAAACAgMBAAAAAAAAAAAAAAABAgAEAwUGB//EAEEQAAIBAgMFBQUFBgUEAwAAAAECAAMRBBIhBQYxUYETIkFhkTJxobHBQlJictEHFCOCsuEkQ5KiwlPS4vAVM2P/xAAaAQEAAgMBAAAAAAAAAAAAAAAAAQUCAwQG/8QANBEAAgIBAwMDAgQEBgMAAAAAAAECAxEEITEFEkETUWEicTJCgaEjUpGxFBXB0eHwM0Px/9oADAMBAAIRAxEAPwDQbw7eq4yq1SozEEnIl+6i30UDw08fGCTVFoAA0AJaALAFaAQQBkMAgaAK4kAVX90kGRZAN7uiL1KhPggHq3/jKTrcv4cI+7LPpq+qTOnnmy3YZIJlkZACIApSSmBeyEnuApw8nvAv7sJPqMYMiYUTF2MYMe2FCYeqdPZIHvPdHznX09ylqYLPk59XhUyfwcMJ7M86QwBXgg2W7g7rn8QHov8Aedem4Z57rL/iRXwbi86SmKGKxpWsqXATIzsT4WNhr4TW54lg7KtMrKJT37spIarim7ami2IZWZvHQWy2Mly+pJEQoj6E7JcppI1mFxlRXrLTTOe0ZmJNgBpp79JpjJptJFjdp6pwrnZLH0pIvVNrDLTKKXaqLqo0PnczZ6uyx5OOOgl3SU3hR5YUxZqXpOGo1CCRre4HirDTpJ7u7Z7Mxlp1Vi2LU4ef+Sgmzy1dlarUOVFuwIB1Ps+6a1BueMnfLVRhp4zVaWXx428m9pJlUC5Nha5NyfeZvSwsFNZNyk5DgyTBMobbb+H72UfX6TTf+As+lRzqM/DNLOE9OS0AloApEAkAUiALAFMAIMAZYA0ANoAIALQBSIBv9zd6a2BqgqzNTNw1Mk5W0NjbwINtRANHmgAzQAiAB4AIALwCQBnOloBh7SAMWgBQi8Ac3kA6XdBO7Ub8QX0H955zrcvrhH4ZcdNj9En8nRgSjLIkEjgyASQCWkgBEAFoJCBIAwgg029lS2HI+8yj43+ktOjxzqc+yZxa94pf3OPE9aUJDAFcyQbzduneiTzdvkB9J26f8J5nq+9/6G17Kbyqwc/t3Dk10VeNVMnTPcn0nPasyS9y86dOMaJSf5Xn9jLsWg3buH40UFO/MZjY9QBJrz37+DDXdvoRcPzPP7f7mbB0WVcSQpzGo5UW9rui1ufGTFNKRrulCU6U3thZ/qVqFH93NJ6gIHZZCcpOV75iDy4zFLsabN1snqozhXz3Z+6Go4g1MTTbIypldULC2bTUyU+6aeDGytVaSUe5OWVn4MmZ6datamzl8uUjRbAeLeEnLUnsYOFdtFeZpKOc+5tkU2Ga17a24X8bTcVk8J/TwHsoMcGs3h9hR+L5KZz6j8KLfo6/iyfwaOcZ6MaASAAwCQAEQBWEAQwAWgDGAFYAQYAYBIApEAiDWAITABAGBMAOaAGAAiARRAEcmAJaQBlEAzILQAM0A6/dRLUL/edj6WH0nlesSzqMeyRe9PWKc+7N0DKo7gmQCt++fxuyt/l9pmvw72UDrN/o/wAH1c+cGvv/AInZ8FwTQbCQAQCSCQ2gAEkg5/fR+5SXm5Potv8AlLzocfrnL4RW9Sf0RXyctPSFMEiSDHVMA6zdnD/4ZDzLH/cZ30fgR5bqf1ahmz7GbThwBqAuDbUcNNRzgnfjJMnlBO+NyEQRgloG4CsEEyQSL2cENEywPBot6P8ALHmx9AP1nLqXsi66Ot5v7GkRpyl6N4wCEwCWgAMAggAgCEQAFYAogBJtAGEAN4BIBDAIvGAYjABADAJAGEAkAYQDGRfX5QCSAZKa+MAYtAMZ4wDud36dsPT8wT6sTPHdSl3amf3PQ6RYpiPtvFNSw9V09pUJXT7XAfEzVpK42XRjLhvc2Xyca21yJitojsKzK3eohlYgcKmUcOepEzhp368E1tLf9DGVy9OTT3W36moxBrNiadJGs70KYep4qLlnYDn4TvgqlRKyS2Unhe/hHNLvdqhF7tLLM+G2s9Ogo1q1GqVKdPMbXVGIzu3IAcZrs0kbL3+WKSbx8+EZxvcK15eXgFLeF0Ssz5KophbNSBCF2NslzxtobiJ9PrnKEY5jnOz5wvJEdVJRk3h49uMmxw+06xs1Wh2VMC7O1Ve6LcctuE5Z6albQn3S8JI3RtnzKOF75Dh9uoxHcqhCcoqslkLE2Av5ngYnoJxXKcvZPcR1MZeHj38G2vOA6TC2klA5XfKtepSXkrH1IH/Gek6JDEJy+So6k/qijSiXhVisZIMNU6SAejbt4a2FoeaA+ussa/wo8vrF3XSfyXzQmZy9onYwR2imjAwKcPBHaKaEkYFNGBgBpQQLkMDAOygjtOZ3t0emPwsfUj9JyanlF70hYhN/KNIOs5i5GUwAmACAEmAC8AMAUiAIYBIABACsAaAC8AMAKCxgFcwAhoAbwCCANaAOsAjrAMNjAGEAyCABj75AMbGAeiYFMtOmOSKPgJ4bUS7rZS92z09SxBL4K+8GHepQdaQzOStgSBwYE8fdNuhshXepT43MNRGUq2o8mixOz3pZKF8/70yF2/8A0Vs1XoVAt7jLSGortzdx2J4Xw1hfuccqpQxX/NjP+pvDgnWtiKwAJamq0gDrdVJI14d7LK5XwlVXU3+bMjq9OSnOfxhGqxGzUpphjXQtTSmy1OJyOxDZmA1tfMOs7K9ROyVqqeJNrHyltg0SqjBQc1lJbjY/F061MU8MjMivTZiiEIqiotxrxPHhMaarKrHZdLdp+d+CbJxsio1rbK8bclzevDu1LRiFDA1AFDXTMO9zNuNvGaOm2Qja8rdrbfz/AMm3WRbhs9vJXweHSvo2MeuBYlFyotgdLqBw0E223To3VPbny9zXCEbNnZn4OkzSnZ3gYiAcTvW3+It91F+Nz9Z6zo8cafPu2UXUH/Fx8GpD3lqcAW84BgxDaGAevbKo5aFJeVNB/tEsY8I8vY8zb+Sz2cyMMCvSkEOJjKySGgZYIQuWCMC5YIwDsYyO0BoyR2g7GB2nEb7f/ei8kHxY/pOPUP6i96WsVP7mopISbCaVFt4Rb1VStl2wWWQgg6jWGsGEouLw1uC8ggYGAAQAMIABAGgCsNYAloAogDE6wBjAJa8AKi0AiiAVzAIIBCYBBAGEAygwBXMAW8AmaAODIBHgCKuYgfeIHqbTGbxFsyistI9Kt8J4NvLyeoSJIJJJyyA3kEhvAGXTyhtvkcEkZBjSgovlULfjlAF/faZyslL8TyQopcDATAkyKsA893jbNiqvkQPRQJ7Lp0e3TQ+x57WPN0ignGdxylmthXRVZlZVcXUkGzA8jMVOMnhPcFGtrpfjp6zMh7I9pw7LlAVlNgBowPASwTPLtPO5mtJMQEQSKyQQIEkkYG7KQTgYU4JJkgANOBgASCDznfhv8Ww5Ig+BP1nJd+IvenrFP6j7N2cQgZhYtrbkPATfTX2xz5PZdO0vpV90uX/Yevs/MLW/XofCZyrUuTqu09dy+tGqxOzXThdhy+0P1nLOlx4KPU9Nsr3h9S/cqAzSVo6iAKYApEAIMAjCAJaAQCACAPABeAEwAodYBjtAIFgCsnlAABAGFoBlEAxvAEMAJaAFTIATAM+zFvWpD8a/A3+k5tZLtom/hm/TLNsV8noN54k9GGCQiAS0AIgBkAMEktAGAkEDCAeYY2rmq1G5u56ZjPd0R7aox+EeZufdOT+WZ9k4Q1qq0x4m58lAuT9OsX2qqtyZqPSKgJXIQMtrZSARYaAWnmlOSl3Z3Bye1t1KZJakTTJ4rqyHoeHSWNOvnFYmsg5DaOzqlA95SB95TcHqOHWWtWohZ+FmLSfgqJjaq+zVqD8tRx8jN/czB1QfKX9C3S3lxieziao97Zv6gZl6kvc1vS0vmKL2H36xycaqv+emh/pAmaul7mqWhpfjBcX9pGLH2KB/kb/uk+vIw/y6v3ZnX9p+I8aFE/zOI9d+xj/l0f5mWE/ai/2sMvSq31WZev8ABg+m+0v2LNL9qCfaw1T+V0PztJ9dGP8Al0/5kXaH7S8M3tUq69Eb5NJ9aJhLp9vjBep79YM/ace+m30k+rEx/wADd7fuc3VZMbj3qJc0hlJJFr5VAC28yD0ExhFWWZ8HpOjaJywprZbs6Z6YM7D15VqUbSMEmGol+MgxNXtDZwbXgeY49ec02VKRxanQ13b8P3RqamHKXv6jh15Gck63HkodRpLKX9S29zERMDlFMAggBgCmAAwAaQAiAS0Al4BBxEAggEtAFywAWgBy38DAHKGAYzABeAQQCWkAYGAX931viafIZj6Kf1nB1OXbppfOx16FZuR24M8gXwQ0YJHDSANeQZBBgEvBBAIJGAkZA+WRkCV2yqx5KT6An6TOtd04r5RjJ4i2eVU+fOe+SxseWb3O83G2bam1ZhrUOVfyKdT1PylL1K7ukq14/uQdDVpyuQKOISZA11elMk/Yk57aW7VOpcr/AA2/CO6fev6Ttq11kNnuhg5rHbGrUdSuZfvLqOo4iWdWqrs4eH8kGvBBnSQHLBJMsEEywAhIA6rBJlUcLC5Og8z4QSk28I9A2DguxphftHvMfxHw6cJZVw7Y4PV6TTqmtR8+fubdWmw6xgIAj0rwCrUpSCMFDEYflMWiGk1hmqxGD5aH4H9JzToXMSp1PTIy+qrZ+xRdSDZhYzmaa5KSyqdbxNYYsg1ktAA8AUwAQB0gEMAFoAU4wAAwCGAAGAFmgER9YAc8EGMveCSGAYyYAYBkAgG23aX+OT91D8SBKnq7xQl7tf6nf06ObW/g6rPPM4LoYNIwB1aQyR1aYkj3kAIgDhZBI8YIDIBQ3gqZcNWP4CP9XdHznZoId2pgvk0amXbVJ/B59s3CGtUSknFzb3DxPQXnsbbFXBzZ5xnrdGkEVUUWVQAB5CeYlJybbMQNIBXqpMsklKvRHlJXwCq9CSSYTRk5BqtpbvUqupXI33l09RwM6KtZZX5yvknBzOO3brUtVHaLzXj1Xj6XlpVrqp7PZ/JjhmpA/wDeU7QErACFgDwSbzdbZ+d+1Yd1DZfN7anpf1nTp4Z+plt0zTd0vVlwuPv/AMHZU1naX5ZVYAc0EhBgCkwDA9IGQwUq+HmODE1uIw/gReYSinyaraYWLE1k11XCEarr5eP95zTpa4KTU9MnDevdfuYLTQVeMCg8YIFMAkAI4wAgQAGANTOsAUmAISYAsAZTAITAIDAJaAAwBgIApUQDIik6AEnjYeUlJvgyjCUniKyISfAke4kH4TCUE9pIJuPBDiqy+zVqD+Yn5zRLSUS5gjatTauJMZdu4pf8wH8yKflaaJdN08vy/ubFrbl5LFLezEL7S0m6MvxzTRLpFL4bRuj1CxcpMtUt+CPaof6X/UTnl0T+Wf7G1dS94l6lvvQPtJVXorfIzml0W5cSTNq6jX5TL9HfLBn/ADGX81Nx8QDOeXSdUvCf6o2rXUvz+xdp7x4VuFel1bL85oloNTHmDNq1NL4ki5TxlNtVdG9zqfkZpdNkeYv+hsU4vhozo15raxyZGl3zrWwrD7zIv+4Mf6ZZdHhnUp+yZx6+WKX8lb9nmA0eu3j3E932z62HQy06ldlqtfdlAztCZVkCMJINXvDjv3ehUq6XUd2/DMdBfqZu09XqWKLJODO62MrgVXykuM3ffvWOouLWHult/jKK32LhfAKdaljMGde0QeBBzIfms2p6e9YWH/ck7LdvaQxVK5AFRdHA4eTDyP6yq1VHozx4fANn2E5chCGhBOTXbR2JSre2ve+8NG9fHrN1Wpsq/C9vYcnL7S3UqprTPaLy0DjodD0lpT1GuW09n+xDRo6lMqbMCpHEEWPoZYKSe6CGw+Gao6ontMbeQ5k+QmcY9zwjbVVKyahHlnoGDwopIqLwUWHnzJ85ZxiorCPWVVxrgox4RbQzI2FbG44o9JFAZqjcOSDVmmEpYaSNNtrjKMY7t/2LxaZm/grriwarU7aqgcn3kgD4SO76sGtWJ2OHsslkTI2CmQBWF4wCpWoSGiMFCvhphggpV8PfiOvjNcq1I5NRo6rlusP3RQq0cs5Z1uJQarSToeXuvcxWms5BSYBPGAO0AFoAycYBhLQAQAWgEvAJAGgAgDWgEgEeAdFuvg+41Qj2u6vuHE9T8p2aaG3ceg6TR2xdr5ey+xZx+zVfW2vMaH+/WbbKoyO2/RVXbyW/uv8Au5oMXsx1vbvfP08ZyTolHgpNR0y2veP1L9zWsvgZoK7GNmY2SAI1KAYnoyAY2oyQY2pyBkUUoJyWKNV19l3X8rMPkZg64S5Sf6Eqclw2X6NatXZKRqO+ZgFDMzAHhfXkCZrddVKc1FLbwiZWzksN5PWdnYRaVNKa8EAHv5nqbnrPNzm5ycn5NTLY1mICRBGTHWoqwIZQwPgQCPQyVJrdEgZYJMFfDqykOAVI7wbhbxveZRk4tOL3Bw24dv3iqEvkytbzXtO4T0Mtuof+KPdySzuuzlOQA0pIF7KCRWw8gHm+9eN7SuwX2afcFvEg94+unSeh0FPp1LPL3JNjuns7KvbMNX0XyTn1+kutPXhdx6Dpmm7Y+pLl8fY6ILOktQjSAzjMXiqlY1qqiynLTDcO7mACL7zqZySlJ5fgorbLLXKcdlxn49l9/Ju6dTt6ga/8HD65v+pUUcfcLfGbk+558I7ov1pp/kh+7KWzdsd96mRm7WoqluARfZRRzPE2mELN8+7NFGq+pz7W+58+Pg6m86S2+4SIAkABEAwVKUjBDKdSjMMEHP4urmY24DQfUzgsn3M8vrtR61u3C4/3K7TWcQhEAYcYA7QCCAQcYBgJgAgBgBJgE6wA2gBAgBvIATwgCUaBqOqLxY2/U9ALzKMe6SSN1NTsmoLyd9h0VVVV4KAB7hLRLCwj2EIKEVFcIUiSZGNqd5BBr8bsxX4i55+PrNc6oy5Oa/SVXfiW/uaTFbFdNV768jo395yzokuNyl1HS7K94PuX7lApxHAjnoeomhla008MBoyCDHkvAMZSAIaUgEy2gHX/ALPdmZmeu3BO4n5iO+egIHUyq6ldhKtfdkHoCSnIGJgAgFPaO0aVAZqrqgPC/E+4DUzZXVOx4isg5vFb+UBpTSo/nog+OvwndDptj/E0iTn9sb3V8QDTRQit3bLdmYHwzefICdlOhrqfc3l/sDrdz9gHDUiXH8WpYt+FR7Ke/iTK7W6j1Z4XCDN8VnGAhJABkgGq3o2l+7Yd3HtHuJ+duB6C56Tp0tPq2KPjySea7F2ca9VU+yO85/CPDrwnqqa+6WPB2aPTu6xLwuT0EKBoOA0A5Dwllg9SkksIMGQYIKm0MAlVOza6rcHu2HA3tMZQUlg020Rth2Pgr7QwDNTSjSASmTZ+YTjpzvIlDKUVwa7qG4KqvaPn7Gsxrnii2pYY5Kake3WJC3I8QCZqfxwjjsb5ivpg9vmReXd5W1rPUqNxPest/IDhaZqpeWdC0SlvZJt/cz7Hcg1KRYuKTAKx1OVhfKT4kG4mUHzH2NmmbTlXnPa+f++xsJsOsl4IARANLvBici5F9px6L4+vD1nNqJ9qwvJWdT1Pp19i5f8AY58CcJ5snygCGAMkAJgEAgBTiIBXvAARAJAJAJeAEQBhAHA8LyAI5vfyglG83XwehqHie6vu+0fp0nbpofmL7pNGIu1/ZG/CzqLkcwCWgCvTjBBhZZAKeK2elTiNefA+vGa51xlyc92mquX1L9fJpcXsd11U5hyOh9eBnNPTtcFNf0qyO9byv3NWGIJUrlPIznaa5KuUXF4aIVkEClYIFFMlgqi7MbAcydAJDkkssHreycAKFJKa/ZFiebHVj1JM8tdY7JubILgM1EhvAEr1gqszaKoLHyAFz8pkk28Ig83wuzq21Kz1iclO9rm5yjwRB4m2p98vJWw0kFBbv/vJOcHU4bcjCqNQ7nmWIv0WcEuo3PjCINtgtkUKJvTpIp+9a7f6jrOed9k/xSYL15pBLQSS0AFoB5jv7tXtcR2am6Ue7p41DbMemi9DL7p1HZDufLMkb3dvZnYURcd9+83lyXoPrPRU19kfk9TodN6NW/L5NoVE2nYIyGCRBAGgEBgGLFUFqIUbg3I2IPEEHneQ1lYNdlcZxcX5Nd/8ZW9k4psnkoz282vMOyXHdscv+Hta7fU2+25sMDg0pKFQacSTxY+JJ8TM4xUVhHRVVGqPbH/6Z2EyNosgCV6oRSzGwUXMhvtWWYzmoRcnwjiq2JNRy7cW4DkPBekrJTcnk8jqLpW2ObEJmJoIeEAWAOhtAJAITACvGAVrwCQAWgBvAJeAG8AcCAQnwEgEp0i7Kq8WNvcPEnpMoR7ng3U1OyagvJ2OHphVCjgosOktIrtWD19cFCKjHhFkSTMcQQGAGCQMt4IMLUpAMbCQCli8CrcRf6e4zCdcZco0Xaau1fWjS4rZjL7Oo5HQ+vjOWdDXBTX9LnHet5Xt5Nc4todDOdprkqpQcXho6PcHZvaVjWYd2lovnUYcegv6iVnUru2CgvP9jE9BIlGQLaSA2jAOZ3j3oGGrLTyB1y5qtzqFbgF8DoDcHyndptJ6sHLOH4JOhwlBEQLTUKvEBRYa68Os45ylKWZPLBmvMSCQCXtAyNADBJrd4dpDDYepV8QLKObnRR6/KbtPV6tiiDyPZ+LFOqtSopqANmIva51N/U3nqa2otbbI30TjCxSkspHomzdq0sQL02ufFToy+8fUSzhZGfB6qjU13LMH+hbmZuDeAKwgCFYAsAloJIIAbwQS8kAMA5refHXIorwFmf3/AGV+vpOPUz/Kik6rqf8A1R/X/Y1KmchRkOsAUwAQDKwgAMAkAK8YBuN8t1quArMrAGmxJpsCDmW+gI4gjhAOeUQAiALABeAOjQBiYACbDWCUbzdbC6NVbXii+4WzH5Cdemh+YvulUYTtf2R0aqOU6y4GtAJAJAJAJAJAMbJIJMTJBBhqU7yCDT7ZphaZNr+AB5nTpNF+FFtnB1DsVLcln2+53mwNmjD4enT8QLsebtqx+Nuk8TqLXbY5Hl2y+RNBAtoRIpkgoYvY9GrUWpUpqzrYAnyNxccDbzm2N9kIuKewL5mlAEkEJgBkEEvBIc0A86/aNtIvVSgPZpDM3m7AW9B/UZd9MpxF2PySckyyzJRiDFWDKSrDUEEgjrMk2nlGcJSi8xeGdNsnfQrZcSLj/qKNf5l8fePSddep8SLjTdV4jb/U7SmwIBBuCLg8x1nWXSaaygwZBggQiAKRABaAIZJIYBW2hi+yps5+yNBzPgPWYWS7Y5NOotVVbm/BxAYklmNyTcnmTKxtt7nkJzc5OT5ZlWQYEMAS8Ay0oBL6wA8IALwDq9xNzqmOqZ2suHW+Zri5NjlVV48dbnlAP//Z">
            <a:hlinkClick r:id="rId5"/>
          </p:cNvPr>
          <p:cNvSpPr>
            <a:spLocks noChangeAspect="1" noChangeArrowheads="1"/>
          </p:cNvSpPr>
          <p:nvPr/>
        </p:nvSpPr>
        <p:spPr bwMode="auto">
          <a:xfrm>
            <a:off x="57150" y="-914400"/>
            <a:ext cx="6762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9298" y="5559429"/>
            <a:ext cx="4029075" cy="113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4769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867096" y="404664"/>
            <a:ext cx="6965240" cy="108012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dirty="0"/>
              <a:t>Real World Enquiry </a:t>
            </a:r>
          </a:p>
          <a:p>
            <a:br>
              <a:rPr lang="cy-GB" dirty="0"/>
            </a:br>
            <a:endParaRPr lang="en-GB" dirty="0"/>
          </a:p>
        </p:txBody>
      </p:sp>
      <p:sp>
        <p:nvSpPr>
          <p:cNvPr id="3" name="Rectangle 3"/>
          <p:cNvSpPr txBox="1">
            <a:spLocks/>
          </p:cNvSpPr>
          <p:nvPr/>
        </p:nvSpPr>
        <p:spPr>
          <a:xfrm>
            <a:off x="1229810" y="1872324"/>
            <a:ext cx="6196404" cy="1368152"/>
          </a:xfrm>
          <a:prstGeom prst="rect">
            <a:avLst/>
          </a:prstGeom>
        </p:spPr>
        <p:style>
          <a:lnRef idx="2">
            <a:schemeClr val="accent4"/>
          </a:lnRef>
          <a:fillRef idx="1">
            <a:schemeClr val="lt1"/>
          </a:fillRef>
          <a:effectRef idx="0">
            <a:schemeClr val="accent4"/>
          </a:effectRef>
          <a:fontRef idx="minor">
            <a:schemeClr val="dk1"/>
          </a:fontRef>
        </p:style>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charset="0"/>
              <a:buNone/>
            </a:pPr>
            <a:r>
              <a:rPr lang="en-GB" dirty="0"/>
              <a:t>‘Social research does not exist in a bubble’ (</a:t>
            </a:r>
            <a:r>
              <a:rPr lang="en-GB" noProof="1"/>
              <a:t>Bryman</a:t>
            </a:r>
            <a:r>
              <a:rPr lang="en-GB" dirty="0"/>
              <a:t> 2001)</a:t>
            </a:r>
          </a:p>
        </p:txBody>
      </p:sp>
      <p:pic>
        <p:nvPicPr>
          <p:cNvPr id="4" name="Picture 5" descr="cartoon"/>
          <p:cNvPicPr>
            <a:picLocks noChangeAspect="1"/>
          </p:cNvPicPr>
          <p:nvPr/>
        </p:nvPicPr>
        <p:blipFill>
          <a:blip r:embed="rId2"/>
          <a:srcRect/>
          <a:stretch>
            <a:fillRect/>
          </a:stretch>
        </p:blipFill>
        <p:spPr>
          <a:xfrm>
            <a:off x="1835696" y="3501008"/>
            <a:ext cx="5256583" cy="2977418"/>
          </a:xfrm>
          <a:prstGeom prst="rect">
            <a:avLst/>
          </a:prstGeom>
          <a:noFill/>
          <a:ln>
            <a:noFill/>
          </a:ln>
        </p:spPr>
      </p:pic>
    </p:spTree>
    <p:extLst>
      <p:ext uri="{BB962C8B-B14F-4D97-AF65-F5344CB8AC3E}">
        <p14:creationId xmlns:p14="http://schemas.microsoft.com/office/powerpoint/2010/main" val="141748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75" y="238129"/>
            <a:ext cx="8248650" cy="1325563"/>
          </a:xfrm>
        </p:spPr>
        <p:txBody>
          <a:bodyPr>
            <a:normAutofit/>
          </a:bodyPr>
          <a:lstStyle/>
          <a:p>
            <a:pPr algn="ctr"/>
            <a:r>
              <a:rPr lang="en-GB" sz="3600" dirty="0"/>
              <a:t> Applied Social Science and the Educational Context  </a:t>
            </a:r>
            <a:endParaRPr lang="en-US" sz="3600" dirty="0"/>
          </a:p>
        </p:txBody>
      </p:sp>
      <p:sp>
        <p:nvSpPr>
          <p:cNvPr id="4" name="Rounded Rectangular Callout 3"/>
          <p:cNvSpPr/>
          <p:nvPr/>
        </p:nvSpPr>
        <p:spPr>
          <a:xfrm>
            <a:off x="1371600" y="1906498"/>
            <a:ext cx="5086350" cy="3581400"/>
          </a:xfrm>
          <a:prstGeom prst="wedgeRoundRectCallout">
            <a:avLst>
              <a:gd name="adj1" fmla="val 57715"/>
              <a:gd name="adj2" fmla="val 28464"/>
              <a:gd name="adj3" fmla="val 1666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800" dirty="0"/>
              <a:t>If one wants to solve a problem, one must generally know what the problem is. It can be said that a large part of the problem lies in knowing what one is trying to do.</a:t>
            </a:r>
          </a:p>
          <a:p>
            <a:pPr algn="ctr"/>
            <a:endParaRPr lang="en-GB" sz="2800" dirty="0"/>
          </a:p>
          <a:p>
            <a:pPr algn="r"/>
            <a:r>
              <a:rPr lang="en-GB" dirty="0"/>
              <a:t>(</a:t>
            </a:r>
            <a:r>
              <a:rPr lang="en-GB" dirty="0" err="1"/>
              <a:t>Kerlinger</a:t>
            </a:r>
            <a:r>
              <a:rPr lang="en-GB" dirty="0"/>
              <a:t>, 1986)</a:t>
            </a:r>
            <a:endParaRPr lang="en-US" dirty="0"/>
          </a:p>
        </p:txBody>
      </p:sp>
      <p:pic>
        <p:nvPicPr>
          <p:cNvPr id="5122" name="Picture 2" descr="C:\Users\s.stewart\AppData\Local\Microsoft\Windows\Temporary Internet Files\Content.IE5\GB2YVH2V\professor-cartoon-comic-character-11107-large[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57950" y="3455898"/>
            <a:ext cx="1220850" cy="340210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036949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dirty="0">
                <a:latin typeface="Arial"/>
                <a:cs typeface="Arial"/>
              </a:rPr>
              <a:t>Stages of empirical research</a:t>
            </a:r>
          </a:p>
        </p:txBody>
      </p:sp>
      <p:sp>
        <p:nvSpPr>
          <p:cNvPr id="6" name="Content Placeholder 5"/>
          <p:cNvSpPr>
            <a:spLocks noGrp="1"/>
          </p:cNvSpPr>
          <p:nvPr>
            <p:ph idx="1"/>
          </p:nvPr>
        </p:nvSpPr>
        <p:spPr>
          <a:xfrm>
            <a:off x="1818085" y="1739907"/>
            <a:ext cx="5509022" cy="787399"/>
          </a:xfrm>
        </p:spPr>
        <p:txBody>
          <a:bodyPr>
            <a:normAutofit/>
          </a:bodyPr>
          <a:lstStyle/>
          <a:p>
            <a:r>
              <a:rPr lang="en-GB" sz="1800" b="1" dirty="0">
                <a:latin typeface="Arial"/>
                <a:cs typeface="Arial"/>
              </a:rPr>
              <a:t>Stenhouse (1975: 142): research is ‘systematic inquiry made public’</a:t>
            </a:r>
            <a:endParaRPr lang="en-US" sz="1800" dirty="0">
              <a:latin typeface="Arial"/>
              <a:cs typeface="Arial"/>
            </a:endParaRPr>
          </a:p>
        </p:txBody>
      </p:sp>
      <p:sp>
        <p:nvSpPr>
          <p:cNvPr id="2" name="Footer Placeholder 1"/>
          <p:cNvSpPr>
            <a:spLocks noGrp="1"/>
          </p:cNvSpPr>
          <p:nvPr>
            <p:ph type="ftr" sz="quarter" idx="11"/>
          </p:nvPr>
        </p:nvSpPr>
        <p:spPr/>
        <p:txBody>
          <a:bodyPr/>
          <a:lstStyle/>
          <a:p>
            <a:r>
              <a:rPr lang="en-US" dirty="0">
                <a:solidFill>
                  <a:srgbClr val="7C8F97">
                    <a:lumMod val="60000"/>
                    <a:lumOff val="40000"/>
                  </a:srgbClr>
                </a:solidFill>
              </a:rPr>
              <a:t>(c) Punch and Oancea, 2014</a:t>
            </a:r>
          </a:p>
        </p:txBody>
      </p:sp>
      <p:pic>
        <p:nvPicPr>
          <p:cNvPr id="7" name="Picture 6" descr="Fig 1"/>
          <p:cNvPicPr/>
          <p:nvPr/>
        </p:nvPicPr>
        <p:blipFill rotWithShape="1">
          <a:blip r:embed="rId2">
            <a:extLst>
              <a:ext uri="{28A0092B-C50C-407E-A947-70E740481C1C}">
                <a14:useLocalDpi xmlns:a14="http://schemas.microsoft.com/office/drawing/2010/main" val="0"/>
              </a:ext>
            </a:extLst>
          </a:blip>
          <a:srcRect t="18246" b="-4795"/>
          <a:stretch/>
        </p:blipFill>
        <p:spPr bwMode="auto">
          <a:xfrm>
            <a:off x="2039941" y="3016250"/>
            <a:ext cx="5389562" cy="284691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5014561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planning your research…</a:t>
            </a:r>
          </a:p>
        </p:txBody>
      </p:sp>
      <p:sp>
        <p:nvSpPr>
          <p:cNvPr id="3" name="Content Placeholder 2"/>
          <p:cNvSpPr>
            <a:spLocks noGrp="1"/>
          </p:cNvSpPr>
          <p:nvPr>
            <p:ph idx="1"/>
          </p:nvPr>
        </p:nvSpPr>
        <p:spPr>
          <a:xfrm>
            <a:off x="4427984" y="1844824"/>
            <a:ext cx="4486275" cy="4351338"/>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pPr marL="0" indent="0">
              <a:buNone/>
            </a:pPr>
            <a:r>
              <a:rPr lang="en-GB" dirty="0"/>
              <a:t>You will need to consider:</a:t>
            </a:r>
          </a:p>
          <a:p>
            <a:pPr lvl="1"/>
            <a:r>
              <a:rPr lang="en-GB" dirty="0"/>
              <a:t>What is your methodology (framework)?</a:t>
            </a:r>
          </a:p>
          <a:p>
            <a:pPr lvl="1"/>
            <a:r>
              <a:rPr lang="en-GB" dirty="0"/>
              <a:t>What methods will you use (e.g. tools for data collection)?</a:t>
            </a:r>
          </a:p>
          <a:p>
            <a:pPr lvl="1"/>
            <a:r>
              <a:rPr lang="en-GB" dirty="0"/>
              <a:t>Where do your own beliefs and philosophy sit within the wider paradigms?</a:t>
            </a:r>
          </a:p>
          <a:p>
            <a:pPr lvl="2"/>
            <a:r>
              <a:rPr lang="en-GB" dirty="0"/>
              <a:t>Fitness for purpose – explore the range of research traditions</a:t>
            </a:r>
          </a:p>
          <a:p>
            <a:pPr lvl="2"/>
            <a:r>
              <a:rPr lang="en-GB" dirty="0"/>
              <a:t>Being mindful of political agendas (e.g. what is the link between educational research and policy-making?). </a:t>
            </a:r>
          </a:p>
        </p:txBody>
      </p:sp>
      <p:sp>
        <p:nvSpPr>
          <p:cNvPr id="4" name="Cloud Callout 3"/>
          <p:cNvSpPr/>
          <p:nvPr/>
        </p:nvSpPr>
        <p:spPr>
          <a:xfrm>
            <a:off x="251522" y="1484784"/>
            <a:ext cx="3888430" cy="4039716"/>
          </a:xfrm>
          <a:prstGeom prst="cloudCallout">
            <a:avLst>
              <a:gd name="adj1" fmla="val -50017"/>
              <a:gd name="adj2" fmla="val 70971"/>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t>“…research is concerned with understanding the world and that is informed by how we view our world(s), what we take understanding to be and what we see as the purposes of understanding.” </a:t>
            </a:r>
          </a:p>
          <a:p>
            <a:pPr algn="r"/>
            <a:r>
              <a:rPr lang="en-GB" dirty="0"/>
              <a:t>Cohen et al, 2001, p3</a:t>
            </a:r>
          </a:p>
        </p:txBody>
      </p:sp>
    </p:spTree>
    <p:custDataLst>
      <p:tags r:id="rId1"/>
    </p:custDataLst>
    <p:extLst>
      <p:ext uri="{BB962C8B-B14F-4D97-AF65-F5344CB8AC3E}">
        <p14:creationId xmlns:p14="http://schemas.microsoft.com/office/powerpoint/2010/main" val="24292490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a:latin typeface="+mj-lt"/>
              </a:rPr>
              <a:t>Methodology  vs. Method </a:t>
            </a:r>
          </a:p>
        </p:txBody>
      </p:sp>
      <p:sp>
        <p:nvSpPr>
          <p:cNvPr id="5" name="Content Placeholder 5"/>
          <p:cNvSpPr txBox="1">
            <a:spLocks/>
          </p:cNvSpPr>
          <p:nvPr/>
        </p:nvSpPr>
        <p:spPr>
          <a:xfrm>
            <a:off x="1366105" y="1778403"/>
            <a:ext cx="6696747"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t>Methodology </a:t>
            </a:r>
          </a:p>
          <a:p>
            <a:r>
              <a:rPr lang="en-US" dirty="0"/>
              <a:t>The theoretical framework that outlines the rules to follow in a study.</a:t>
            </a:r>
          </a:p>
          <a:p>
            <a:pPr marL="0" indent="0" algn="ctr">
              <a:buFont typeface="Brush Script MT" pitchFamily="66"/>
              <a:buNone/>
            </a:pPr>
            <a:endParaRPr lang="en-US" b="1" dirty="0"/>
          </a:p>
          <a:p>
            <a:pPr marL="0" indent="0" algn="ctr">
              <a:buFont typeface="Brush Script MT" pitchFamily="66"/>
              <a:buNone/>
            </a:pPr>
            <a:r>
              <a:rPr lang="en-US" b="1" dirty="0"/>
              <a:t>Method</a:t>
            </a:r>
            <a:endParaRPr lang="en-US" dirty="0"/>
          </a:p>
          <a:p>
            <a:r>
              <a:rPr lang="en-US" dirty="0"/>
              <a:t>The actual tools/steps taken by which you conduct research into a subject or a topic.</a:t>
            </a:r>
          </a:p>
        </p:txBody>
      </p:sp>
    </p:spTree>
    <p:extLst>
      <p:ext uri="{BB962C8B-B14F-4D97-AF65-F5344CB8AC3E}">
        <p14:creationId xmlns:p14="http://schemas.microsoft.com/office/powerpoint/2010/main" val="3320835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76099" y="260649"/>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3200" dirty="0">
                <a:latin typeface="+mn-lt"/>
              </a:rPr>
              <a:t>What does Social Research Look like? </a:t>
            </a:r>
          </a:p>
        </p:txBody>
      </p:sp>
      <p:sp>
        <p:nvSpPr>
          <p:cNvPr id="15" name="Text Box 14"/>
          <p:cNvSpPr txBox="1"/>
          <p:nvPr/>
        </p:nvSpPr>
        <p:spPr>
          <a:xfrm>
            <a:off x="6034471" y="2554364"/>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Methodology</a:t>
            </a:r>
          </a:p>
        </p:txBody>
      </p:sp>
      <p:grpSp>
        <p:nvGrpSpPr>
          <p:cNvPr id="16" name="Group 20"/>
          <p:cNvGrpSpPr/>
          <p:nvPr/>
        </p:nvGrpSpPr>
        <p:grpSpPr>
          <a:xfrm>
            <a:off x="797458" y="1484786"/>
            <a:ext cx="5516763" cy="4037265"/>
            <a:chOff x="905969" y="1975141"/>
            <a:chExt cx="4804871" cy="4065828"/>
          </a:xfrm>
        </p:grpSpPr>
        <p:sp>
          <p:nvSpPr>
            <p:cNvPr id="17"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Values</a:t>
              </a:r>
            </a:p>
          </p:txBody>
        </p:sp>
        <p:sp>
          <p:nvSpPr>
            <p:cNvPr id="18"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ea typeface=""/>
                  <a:cs typeface=""/>
                </a:rPr>
                <a:t>Research Design </a:t>
              </a:r>
            </a:p>
          </p:txBody>
        </p:sp>
        <p:sp>
          <p:nvSpPr>
            <p:cNvPr id="19"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Theory</a:t>
              </a:r>
            </a:p>
          </p:txBody>
        </p:sp>
        <p:sp>
          <p:nvSpPr>
            <p:cNvPr id="20" name="Text Box 13"/>
            <p:cNvSpPr txBox="1"/>
            <p:nvPr/>
          </p:nvSpPr>
          <p:spPr>
            <a:xfrm>
              <a:off x="2683612" y="1975141"/>
              <a:ext cx="2624857" cy="403591"/>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a:solidFill>
                    <a:srgbClr val="000000"/>
                  </a:solidFill>
                  <a:uFillTx/>
                  <a:ea typeface=""/>
                  <a:cs typeface=""/>
                </a:rPr>
                <a:t>onsiderations</a:t>
              </a:r>
            </a:p>
          </p:txBody>
        </p:sp>
      </p:grpSp>
      <p:sp>
        <p:nvSpPr>
          <p:cNvPr id="21" name="TextBox 20"/>
          <p:cNvSpPr txBox="1"/>
          <p:nvPr/>
        </p:nvSpPr>
        <p:spPr>
          <a:xfrm>
            <a:off x="1024447" y="2616561"/>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a:cs typeface="Times New Roman" panose="02020603050405020304" pitchFamily="18" charset="0"/>
              </a:rPr>
              <a:t>Ethics</a:t>
            </a:r>
            <a:r>
              <a:rPr lang="en-GB" sz="2000" dirty="0">
                <a:cs typeface="Times New Roman" panose="02020603050405020304" pitchFamily="18" charset="0"/>
              </a:rPr>
              <a:t> </a:t>
            </a:r>
            <a:endParaRPr lang="en-US" sz="2000" dirty="0">
              <a:cs typeface="Times New Roman" panose="02020603050405020304" pitchFamily="18" charset="0"/>
            </a:endParaRPr>
          </a:p>
        </p:txBody>
      </p:sp>
      <p:cxnSp>
        <p:nvCxnSpPr>
          <p:cNvPr id="22" name="Straight Connector 21"/>
          <p:cNvCxnSpPr>
            <a:stCxn id="20" idx="2"/>
          </p:cNvCxnSpPr>
          <p:nvPr/>
        </p:nvCxnSpPr>
        <p:spPr>
          <a:xfrm flipH="1">
            <a:off x="4280081" y="1885543"/>
            <a:ext cx="65277" cy="1047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8" idx="7"/>
            <a:endCxn id="15" idx="2"/>
          </p:cNvCxnSpPr>
          <p:nvPr/>
        </p:nvCxnSpPr>
        <p:spPr>
          <a:xfrm flipV="1">
            <a:off x="5735988" y="2952305"/>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8" idx="4"/>
            <a:endCxn id="21" idx="2"/>
          </p:cNvCxnSpPr>
          <p:nvPr/>
        </p:nvCxnSpPr>
        <p:spPr>
          <a:xfrm flipH="1" flipV="1">
            <a:off x="1753544"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17" idx="0"/>
            <a:endCxn id="18" idx="5"/>
          </p:cNvCxnSpPr>
          <p:nvPr/>
        </p:nvCxnSpPr>
        <p:spPr>
          <a:xfrm flipV="1">
            <a:off x="1876504" y="4450189"/>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 Box 12"/>
          <p:cNvSpPr txBox="1"/>
          <p:nvPr/>
        </p:nvSpPr>
        <p:spPr>
          <a:xfrm>
            <a:off x="6148467" y="4440722"/>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7" name="Straight Connector 26"/>
          <p:cNvCxnSpPr/>
          <p:nvPr/>
        </p:nvCxnSpPr>
        <p:spPr>
          <a:xfrm flipH="1" flipV="1">
            <a:off x="6070148"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8" idx="2"/>
          </p:cNvCxnSpPr>
          <p:nvPr/>
        </p:nvCxnSpPr>
        <p:spPr>
          <a:xfrm flipH="1">
            <a:off x="4277032" y="4705049"/>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8" idx="1"/>
            <a:endCxn id="30" idx="1"/>
          </p:cNvCxnSpPr>
          <p:nvPr/>
        </p:nvCxnSpPr>
        <p:spPr>
          <a:xfrm flipV="1">
            <a:off x="6314223"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120059" y="3503821"/>
            <a:ext cx="1556398" cy="397299"/>
          </a:xfrm>
          <a:prstGeom prst="rect">
            <a:avLst/>
          </a:prstGeom>
          <a:noFill/>
          <a:ln w="28575">
            <a:solidFill>
              <a:srgbClr val="00B050"/>
            </a:solidFill>
          </a:ln>
        </p:spPr>
        <p:txBody>
          <a:bodyPr wrap="square" rtlCol="0">
            <a:spAutoFit/>
          </a:bodyPr>
          <a:lstStyle/>
          <a:p>
            <a:r>
              <a:rPr lang="en-GB" sz="2000" b="1" dirty="0"/>
              <a:t>Philosophy</a:t>
            </a:r>
          </a:p>
        </p:txBody>
      </p:sp>
      <p:cxnSp>
        <p:nvCxnSpPr>
          <p:cNvPr id="31" name="Straight Connector 30"/>
          <p:cNvCxnSpPr>
            <a:stCxn id="18" idx="3"/>
            <a:endCxn id="32"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167938"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Context</a:t>
            </a:r>
          </a:p>
        </p:txBody>
      </p:sp>
    </p:spTree>
    <p:extLst>
      <p:ext uri="{BB962C8B-B14F-4D97-AF65-F5344CB8AC3E}">
        <p14:creationId xmlns:p14="http://schemas.microsoft.com/office/powerpoint/2010/main" val="2720955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941168"/>
            <a:ext cx="8229600" cy="1617047"/>
          </a:xfrm>
        </p:spPr>
        <p:style>
          <a:lnRef idx="2">
            <a:schemeClr val="accent4"/>
          </a:lnRef>
          <a:fillRef idx="1">
            <a:schemeClr val="lt1"/>
          </a:fillRef>
          <a:effectRef idx="0">
            <a:schemeClr val="accent4"/>
          </a:effectRef>
          <a:fontRef idx="minor">
            <a:schemeClr val="dk1"/>
          </a:fontRef>
        </p:style>
        <p:txBody>
          <a:bodyPr>
            <a:normAutofit/>
          </a:bodyPr>
          <a:lstStyle/>
          <a:p>
            <a:r>
              <a:rPr lang="en-GB" dirty="0"/>
              <a:t>Using the diagram as a guide, think about your own ideas for  research and the relevance of each heading….</a:t>
            </a:r>
          </a:p>
          <a:p>
            <a:pPr marL="0" indent="0">
              <a:buNone/>
            </a:pPr>
            <a:endParaRPr lang="en-GB" dirty="0"/>
          </a:p>
        </p:txBody>
      </p:sp>
      <p:sp>
        <p:nvSpPr>
          <p:cNvPr id="24" name="Text Box 14"/>
          <p:cNvSpPr txBox="1"/>
          <p:nvPr/>
        </p:nvSpPr>
        <p:spPr>
          <a:xfrm>
            <a:off x="6261460" y="1558512"/>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Methodology</a:t>
            </a:r>
          </a:p>
        </p:txBody>
      </p:sp>
      <p:grpSp>
        <p:nvGrpSpPr>
          <p:cNvPr id="25" name="Group 20"/>
          <p:cNvGrpSpPr/>
          <p:nvPr/>
        </p:nvGrpSpPr>
        <p:grpSpPr>
          <a:xfrm>
            <a:off x="1024447" y="488934"/>
            <a:ext cx="5516763" cy="4037265"/>
            <a:chOff x="905969" y="1975141"/>
            <a:chExt cx="4804871" cy="4065828"/>
          </a:xfrm>
        </p:grpSpPr>
        <p:sp>
          <p:nvSpPr>
            <p:cNvPr id="26"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Values</a:t>
              </a:r>
            </a:p>
          </p:txBody>
        </p:sp>
        <p:sp>
          <p:nvSpPr>
            <p:cNvPr id="27"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ea typeface=""/>
                  <a:cs typeface=""/>
                </a:rPr>
                <a:t>Research Design </a:t>
              </a:r>
            </a:p>
          </p:txBody>
        </p:sp>
        <p:sp>
          <p:nvSpPr>
            <p:cNvPr id="28"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Theory</a:t>
              </a:r>
            </a:p>
          </p:txBody>
        </p:sp>
        <p:sp>
          <p:nvSpPr>
            <p:cNvPr id="29" name="Text Box 13"/>
            <p:cNvSpPr txBox="1"/>
            <p:nvPr/>
          </p:nvSpPr>
          <p:spPr>
            <a:xfrm>
              <a:off x="2683612" y="1975141"/>
              <a:ext cx="2624857" cy="403591"/>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a:solidFill>
                    <a:srgbClr val="000000"/>
                  </a:solidFill>
                  <a:uFillTx/>
                  <a:ea typeface=""/>
                  <a:cs typeface=""/>
                </a:rPr>
                <a:t>onsiderations</a:t>
              </a:r>
            </a:p>
          </p:txBody>
        </p:sp>
      </p:grpSp>
      <p:sp>
        <p:nvSpPr>
          <p:cNvPr id="30" name="TextBox 29"/>
          <p:cNvSpPr txBox="1"/>
          <p:nvPr/>
        </p:nvSpPr>
        <p:spPr>
          <a:xfrm>
            <a:off x="1251436" y="1620709"/>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a:cs typeface="Times New Roman" panose="02020603050405020304" pitchFamily="18" charset="0"/>
              </a:rPr>
              <a:t>Ethics</a:t>
            </a:r>
            <a:r>
              <a:rPr lang="en-GB" sz="2000" dirty="0">
                <a:cs typeface="Times New Roman" panose="02020603050405020304" pitchFamily="18" charset="0"/>
              </a:rPr>
              <a:t> </a:t>
            </a:r>
            <a:endParaRPr lang="en-US" sz="2000" dirty="0">
              <a:cs typeface="Times New Roman" panose="02020603050405020304" pitchFamily="18" charset="0"/>
            </a:endParaRPr>
          </a:p>
        </p:txBody>
      </p:sp>
      <p:cxnSp>
        <p:nvCxnSpPr>
          <p:cNvPr id="31" name="Straight Connector 30"/>
          <p:cNvCxnSpPr>
            <a:stCxn id="29" idx="2"/>
          </p:cNvCxnSpPr>
          <p:nvPr/>
        </p:nvCxnSpPr>
        <p:spPr>
          <a:xfrm flipH="1">
            <a:off x="4507070" y="889691"/>
            <a:ext cx="65277" cy="1047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a:stCxn id="27" idx="7"/>
            <a:endCxn id="24" idx="2"/>
          </p:cNvCxnSpPr>
          <p:nvPr/>
        </p:nvCxnSpPr>
        <p:spPr>
          <a:xfrm flipV="1">
            <a:off x="5962977" y="1956453"/>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27" idx="4"/>
            <a:endCxn id="30" idx="2"/>
          </p:cNvCxnSpPr>
          <p:nvPr/>
        </p:nvCxnSpPr>
        <p:spPr>
          <a:xfrm flipH="1" flipV="1">
            <a:off x="1980533" y="2018004"/>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26" idx="0"/>
            <a:endCxn id="27" idx="5"/>
          </p:cNvCxnSpPr>
          <p:nvPr/>
        </p:nvCxnSpPr>
        <p:spPr>
          <a:xfrm flipV="1">
            <a:off x="2103493" y="3454337"/>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35" name="Text Box 12"/>
          <p:cNvSpPr txBox="1"/>
          <p:nvPr/>
        </p:nvSpPr>
        <p:spPr>
          <a:xfrm>
            <a:off x="6375456" y="3444870"/>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36" name="Straight Connector 35"/>
          <p:cNvCxnSpPr/>
          <p:nvPr/>
        </p:nvCxnSpPr>
        <p:spPr>
          <a:xfrm flipH="1" flipV="1">
            <a:off x="6297137" y="3257282"/>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27" idx="2"/>
          </p:cNvCxnSpPr>
          <p:nvPr/>
        </p:nvCxnSpPr>
        <p:spPr>
          <a:xfrm flipH="1">
            <a:off x="4504021" y="3709197"/>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a:stCxn id="27" idx="1"/>
            <a:endCxn id="39" idx="1"/>
          </p:cNvCxnSpPr>
          <p:nvPr/>
        </p:nvCxnSpPr>
        <p:spPr>
          <a:xfrm flipV="1">
            <a:off x="6541212" y="2706616"/>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7347048" y="2507969"/>
            <a:ext cx="1556398" cy="397299"/>
          </a:xfrm>
          <a:prstGeom prst="rect">
            <a:avLst/>
          </a:prstGeom>
          <a:noFill/>
          <a:ln w="28575">
            <a:solidFill>
              <a:srgbClr val="00B050"/>
            </a:solidFill>
          </a:ln>
        </p:spPr>
        <p:txBody>
          <a:bodyPr wrap="square" rtlCol="0">
            <a:spAutoFit/>
          </a:bodyPr>
          <a:lstStyle/>
          <a:p>
            <a:r>
              <a:rPr lang="en-GB" sz="2000" b="1" dirty="0"/>
              <a:t>Philosophy</a:t>
            </a:r>
          </a:p>
        </p:txBody>
      </p:sp>
      <p:cxnSp>
        <p:nvCxnSpPr>
          <p:cNvPr id="40" name="Straight Connector 39"/>
          <p:cNvCxnSpPr>
            <a:stCxn id="27" idx="3"/>
            <a:endCxn id="41" idx="3"/>
          </p:cNvCxnSpPr>
          <p:nvPr/>
        </p:nvCxnSpPr>
        <p:spPr>
          <a:xfrm flipH="1" flipV="1">
            <a:off x="2002926" y="2827112"/>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394927" y="2627057"/>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Context</a:t>
            </a:r>
          </a:p>
        </p:txBody>
      </p:sp>
    </p:spTree>
    <p:extLst>
      <p:ext uri="{BB962C8B-B14F-4D97-AF65-F5344CB8AC3E}">
        <p14:creationId xmlns:p14="http://schemas.microsoft.com/office/powerpoint/2010/main" val="279579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BUT…!!!</a:t>
            </a:r>
          </a:p>
        </p:txBody>
      </p:sp>
      <p:sp>
        <p:nvSpPr>
          <p:cNvPr id="3" name="Content Placeholder 2"/>
          <p:cNvSpPr>
            <a:spLocks noGrp="1"/>
          </p:cNvSpPr>
          <p:nvPr>
            <p:ph idx="1"/>
          </p:nvPr>
        </p:nvSpPr>
        <p:spPr/>
        <p:txBody>
          <a:bodyPr/>
          <a:lstStyle/>
          <a:p>
            <a:r>
              <a:rPr lang="en-GB" b="1" u="sng" dirty="0"/>
              <a:t>Questions</a:t>
            </a:r>
            <a:r>
              <a:rPr lang="en-GB" dirty="0"/>
              <a:t> come before the methods</a:t>
            </a:r>
          </a:p>
          <a:p>
            <a:pPr marL="0" indent="0">
              <a:buNone/>
            </a:pPr>
            <a:endParaRPr lang="en-GB" dirty="0"/>
          </a:p>
          <a:p>
            <a:pPr marL="0" indent="0">
              <a:buNone/>
            </a:pPr>
            <a:endParaRPr lang="en-GB" dirty="0"/>
          </a:p>
        </p:txBody>
      </p:sp>
      <p:sp>
        <p:nvSpPr>
          <p:cNvPr id="4" name="Cloud Callout 3"/>
          <p:cNvSpPr/>
          <p:nvPr/>
        </p:nvSpPr>
        <p:spPr>
          <a:xfrm>
            <a:off x="2181227" y="2532349"/>
            <a:ext cx="2143125" cy="1574800"/>
          </a:xfrm>
          <a:prstGeom prst="cloudCallout">
            <a:avLst>
              <a:gd name="adj1" fmla="val -34611"/>
              <a:gd name="adj2" fmla="val 94758"/>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‘Tell me about your research’</a:t>
            </a:r>
            <a:endParaRPr lang="en-GB" dirty="0"/>
          </a:p>
        </p:txBody>
      </p:sp>
      <p:sp>
        <p:nvSpPr>
          <p:cNvPr id="5" name="Cloud Callout 4"/>
          <p:cNvSpPr/>
          <p:nvPr/>
        </p:nvSpPr>
        <p:spPr>
          <a:xfrm>
            <a:off x="257175" y="4001294"/>
            <a:ext cx="1924050" cy="1662906"/>
          </a:xfrm>
          <a:prstGeom prst="cloudCallout">
            <a:avLst>
              <a:gd name="adj1" fmla="val 25043"/>
              <a:gd name="adj2" fmla="val 11206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‘I’m doing a grounded theory study’</a:t>
            </a:r>
            <a:endParaRPr lang="en-GB" dirty="0"/>
          </a:p>
        </p:txBody>
      </p:sp>
      <p:pic>
        <p:nvPicPr>
          <p:cNvPr id="6" name="Picture 5"/>
          <p:cNvPicPr>
            <a:picLocks noChangeAspect="1"/>
          </p:cNvPicPr>
          <p:nvPr/>
        </p:nvPicPr>
        <p:blipFill>
          <a:blip r:embed="rId4"/>
          <a:stretch>
            <a:fillRect/>
          </a:stretch>
        </p:blipFill>
        <p:spPr>
          <a:xfrm>
            <a:off x="5724527" y="2695580"/>
            <a:ext cx="2790825" cy="3857625"/>
          </a:xfrm>
          <a:prstGeom prst="rect">
            <a:avLst/>
          </a:prstGeom>
        </p:spPr>
      </p:pic>
    </p:spTree>
    <p:custDataLst>
      <p:tags r:id="rId1"/>
    </p:custDataLst>
    <p:extLst>
      <p:ext uri="{BB962C8B-B14F-4D97-AF65-F5344CB8AC3E}">
        <p14:creationId xmlns:p14="http://schemas.microsoft.com/office/powerpoint/2010/main" val="11872442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a:t>Your Paradigm…</a:t>
            </a:r>
          </a:p>
        </p:txBody>
      </p:sp>
      <p:graphicFrame>
        <p:nvGraphicFramePr>
          <p:cNvPr id="4" name="Table 3"/>
          <p:cNvGraphicFramePr>
            <a:graphicFrameLocks noGrp="1"/>
          </p:cNvGraphicFramePr>
          <p:nvPr>
            <p:extLst>
              <p:ext uri="{D42A27DB-BD31-4B8C-83A1-F6EECF244321}">
                <p14:modId xmlns:p14="http://schemas.microsoft.com/office/powerpoint/2010/main" val="812408537"/>
              </p:ext>
            </p:extLst>
          </p:nvPr>
        </p:nvGraphicFramePr>
        <p:xfrm>
          <a:off x="323528" y="1372225"/>
          <a:ext cx="8568952" cy="5338314"/>
        </p:xfrm>
        <a:graphic>
          <a:graphicData uri="http://schemas.openxmlformats.org/drawingml/2006/table">
            <a:tbl>
              <a:tblPr firstRow="1" firstCol="1" bandRow="1">
                <a:tableStyleId>{5940675A-B579-460E-94D1-54222C63F5DA}</a:tableStyleId>
              </a:tblPr>
              <a:tblGrid>
                <a:gridCol w="4284476">
                  <a:extLst>
                    <a:ext uri="{9D8B030D-6E8A-4147-A177-3AD203B41FA5}">
                      <a16:colId xmlns:a16="http://schemas.microsoft.com/office/drawing/2014/main" val="20000"/>
                    </a:ext>
                  </a:extLst>
                </a:gridCol>
                <a:gridCol w="4284476">
                  <a:extLst>
                    <a:ext uri="{9D8B030D-6E8A-4147-A177-3AD203B41FA5}">
                      <a16:colId xmlns:a16="http://schemas.microsoft.com/office/drawing/2014/main" val="20001"/>
                    </a:ext>
                  </a:extLst>
                </a:gridCol>
              </a:tblGrid>
              <a:tr h="1217368">
                <a:tc rowSpan="2">
                  <a:txBody>
                    <a:bodyPr/>
                    <a:lstStyle/>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2000" b="1" dirty="0">
                          <a:effectLst/>
                        </a:rPr>
                        <a:t>Ontology</a:t>
                      </a:r>
                      <a:endParaRPr lang="en-US" sz="2000" b="1" dirty="0">
                        <a:effectLst/>
                      </a:endParaRPr>
                    </a:p>
                    <a:p>
                      <a:pPr marL="0" marR="0">
                        <a:spcBef>
                          <a:spcPts val="0"/>
                        </a:spcBef>
                        <a:spcAft>
                          <a:spcPts val="0"/>
                        </a:spcAft>
                      </a:pPr>
                      <a:r>
                        <a:rPr lang="en-GB" sz="2000" dirty="0">
                          <a:effectLst/>
                        </a:rPr>
                        <a:t> </a:t>
                      </a:r>
                      <a:endParaRPr lang="en-US" sz="2000" dirty="0">
                        <a:effectLst/>
                      </a:endParaRPr>
                    </a:p>
                    <a:p>
                      <a:pPr marL="0" marR="0">
                        <a:spcBef>
                          <a:spcPts val="0"/>
                        </a:spcBef>
                        <a:spcAft>
                          <a:spcPts val="0"/>
                        </a:spcAft>
                      </a:pPr>
                      <a:r>
                        <a:rPr lang="en-GB" sz="2000" dirty="0">
                          <a:effectLst/>
                        </a:rPr>
                        <a:t>The fundamental beliefs we have about the world.  These can be:</a:t>
                      </a:r>
                      <a:endParaRPr lang="en-US" sz="2000" dirty="0">
                        <a:effectLst/>
                      </a:endParaRPr>
                    </a:p>
                    <a:p>
                      <a:pPr marL="0" marR="0">
                        <a:spcBef>
                          <a:spcPts val="0"/>
                        </a:spcBef>
                        <a:spcAft>
                          <a:spcPts val="0"/>
                        </a:spcAft>
                      </a:pPr>
                      <a:r>
                        <a:rPr lang="en-GB" sz="2000" dirty="0">
                          <a:effectLst/>
                        </a:rPr>
                        <a:t> </a:t>
                      </a:r>
                      <a:endParaRPr lang="en-US" sz="2000" dirty="0">
                        <a:effectLst/>
                      </a:endParaRPr>
                    </a:p>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1600" dirty="0">
                          <a:effectLst/>
                        </a:rPr>
                        <a:t> </a:t>
                      </a:r>
                      <a:endParaRPr lang="en-US" sz="1600" dirty="0">
                        <a:effectLst/>
                        <a:latin typeface="Times New Roman"/>
                        <a:ea typeface="Times New Roman"/>
                      </a:endParaRPr>
                    </a:p>
                  </a:txBody>
                  <a:tcPr marL="68580" marR="68580" marT="0" marB="0"/>
                </a:tc>
                <a:tc>
                  <a:txBody>
                    <a:bodyPr/>
                    <a:lstStyle/>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1600" b="1" dirty="0">
                          <a:effectLst/>
                        </a:rPr>
                        <a:t>Objectivism</a:t>
                      </a:r>
                      <a:endParaRPr lang="en-US" sz="1600" b="1" dirty="0">
                        <a:effectLst/>
                      </a:endParaRPr>
                    </a:p>
                    <a:p>
                      <a:pPr marL="0" marR="0">
                        <a:spcBef>
                          <a:spcPts val="0"/>
                        </a:spcBef>
                        <a:spcAft>
                          <a:spcPts val="0"/>
                        </a:spcAft>
                      </a:pPr>
                      <a:r>
                        <a:rPr lang="en-GB" sz="1600" dirty="0">
                          <a:effectLst/>
                        </a:rPr>
                        <a:t>Social phenomena and their meanings have an existence independent of social actors</a:t>
                      </a:r>
                      <a:endParaRPr lang="en-US" sz="1600" dirty="0">
                        <a:effectLst/>
                      </a:endParaRPr>
                    </a:p>
                    <a:p>
                      <a:pPr marL="0" marR="0">
                        <a:spcBef>
                          <a:spcPts val="0"/>
                        </a:spcBef>
                        <a:spcAft>
                          <a:spcPts val="0"/>
                        </a:spcAft>
                      </a:pPr>
                      <a:r>
                        <a:rPr lang="en-GB" sz="1600" dirty="0">
                          <a:effectLst/>
                        </a:rPr>
                        <a:t> </a:t>
                      </a:r>
                      <a:endParaRPr lang="en-US" sz="1600" dirty="0">
                        <a:effectLst/>
                      </a:endParaRPr>
                    </a:p>
                  </a:txBody>
                  <a:tcPr marL="68580" marR="68580" marT="0" marB="0"/>
                </a:tc>
                <a:extLst>
                  <a:ext uri="{0D108BD9-81ED-4DB2-BD59-A6C34878D82A}">
                    <a16:rowId xmlns:a16="http://schemas.microsoft.com/office/drawing/2014/main" val="10000"/>
                  </a:ext>
                </a:extLst>
              </a:tr>
              <a:tr h="1424321">
                <a:tc vMerge="1">
                  <a:txBody>
                    <a:bodyPr/>
                    <a:lstStyle/>
                    <a:p>
                      <a:endParaRPr lang="en-GB"/>
                    </a:p>
                  </a:txBody>
                  <a:tcPr/>
                </a:tc>
                <a:tc>
                  <a:txBody>
                    <a:bodyPr/>
                    <a:lstStyle/>
                    <a:p>
                      <a:pPr marL="0" marR="0">
                        <a:spcBef>
                          <a:spcPts val="0"/>
                        </a:spcBef>
                        <a:spcAft>
                          <a:spcPts val="0"/>
                        </a:spcAft>
                      </a:pPr>
                      <a:endParaRPr lang="en-GB" sz="1600" b="1" dirty="0">
                        <a:effectLst/>
                      </a:endParaRPr>
                    </a:p>
                    <a:p>
                      <a:pPr marL="0" marR="0">
                        <a:spcBef>
                          <a:spcPts val="0"/>
                        </a:spcBef>
                        <a:spcAft>
                          <a:spcPts val="0"/>
                        </a:spcAft>
                      </a:pPr>
                      <a:r>
                        <a:rPr lang="en-GB" sz="1600" b="1" dirty="0">
                          <a:effectLst/>
                        </a:rPr>
                        <a:t>Constructivism</a:t>
                      </a:r>
                      <a:endParaRPr lang="en-US" sz="1600" b="1" dirty="0">
                        <a:effectLst/>
                      </a:endParaRPr>
                    </a:p>
                    <a:p>
                      <a:pPr marL="0" marR="0">
                        <a:spcBef>
                          <a:spcPts val="0"/>
                        </a:spcBef>
                        <a:spcAft>
                          <a:spcPts val="0"/>
                        </a:spcAft>
                      </a:pPr>
                      <a:r>
                        <a:rPr lang="en-GB" sz="1600" dirty="0">
                          <a:effectLst/>
                        </a:rPr>
                        <a:t>Social phenomena and their meanings are constructed through social interaction and therefore are in a constant state of revision</a:t>
                      </a:r>
                      <a:endParaRPr lang="en-US" sz="1600" dirty="0">
                        <a:effectLst/>
                        <a:latin typeface="Times New Roman"/>
                        <a:ea typeface="Times New Roman"/>
                      </a:endParaRPr>
                    </a:p>
                    <a:p>
                      <a:pPr marL="0" marR="0">
                        <a:spcBef>
                          <a:spcPts val="0"/>
                        </a:spcBef>
                        <a:spcAft>
                          <a:spcPts val="0"/>
                        </a:spcAft>
                      </a:pPr>
                      <a:endParaRPr lang="en-US" sz="1600" dirty="0">
                        <a:effectLst/>
                      </a:endParaRPr>
                    </a:p>
                  </a:txBody>
                  <a:tcPr marL="68580" marR="68580" marT="0" marB="0"/>
                </a:tc>
                <a:extLst>
                  <a:ext uri="{0D108BD9-81ED-4DB2-BD59-A6C34878D82A}">
                    <a16:rowId xmlns:a16="http://schemas.microsoft.com/office/drawing/2014/main" val="10002"/>
                  </a:ext>
                </a:extLst>
              </a:tr>
              <a:tr h="2656074">
                <a:tc>
                  <a:txBody>
                    <a:bodyPr/>
                    <a:lstStyle/>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2000" b="1" dirty="0">
                          <a:effectLst/>
                        </a:rPr>
                        <a:t>Epistemology</a:t>
                      </a:r>
                      <a:endParaRPr lang="en-US" sz="2000" b="1" dirty="0">
                        <a:effectLst/>
                      </a:endParaRPr>
                    </a:p>
                    <a:p>
                      <a:pPr marL="0" marR="0">
                        <a:spcBef>
                          <a:spcPts val="0"/>
                        </a:spcBef>
                        <a:spcAft>
                          <a:spcPts val="0"/>
                        </a:spcAft>
                      </a:pPr>
                      <a:r>
                        <a:rPr lang="en-GB" sz="2000" dirty="0">
                          <a:effectLst/>
                        </a:rPr>
                        <a:t> </a:t>
                      </a:r>
                      <a:endParaRPr lang="en-US" sz="2000" dirty="0">
                        <a:effectLst/>
                      </a:endParaRPr>
                    </a:p>
                    <a:p>
                      <a:pPr marL="0" marR="0">
                        <a:spcBef>
                          <a:spcPts val="0"/>
                        </a:spcBef>
                        <a:spcAft>
                          <a:spcPts val="0"/>
                        </a:spcAft>
                      </a:pPr>
                      <a:r>
                        <a:rPr lang="en-GB" sz="2000" dirty="0">
                          <a:effectLst/>
                        </a:rPr>
                        <a:t>The theory and study of knowledge</a:t>
                      </a:r>
                      <a:endParaRPr lang="en-US" sz="2000" dirty="0">
                        <a:effectLst/>
                      </a:endParaRPr>
                    </a:p>
                    <a:p>
                      <a:pPr marL="0" marR="0">
                        <a:spcBef>
                          <a:spcPts val="0"/>
                        </a:spcBef>
                        <a:spcAft>
                          <a:spcPts val="0"/>
                        </a:spcAft>
                      </a:pPr>
                      <a:r>
                        <a:rPr lang="en-GB" sz="1600" dirty="0">
                          <a:effectLst/>
                        </a:rPr>
                        <a:t> </a:t>
                      </a:r>
                      <a:endParaRPr lang="en-US" sz="1600" dirty="0">
                        <a:effectLst/>
                        <a:latin typeface="Times New Roman"/>
                        <a:ea typeface="Times New Roman"/>
                      </a:endParaRPr>
                    </a:p>
                  </a:txBody>
                  <a:tcPr marL="68580" marR="68580" marT="0" marB="0"/>
                </a:tc>
                <a:tc>
                  <a:txBody>
                    <a:bodyPr/>
                    <a:lstStyle/>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1600" dirty="0">
                          <a:effectLst/>
                        </a:rPr>
                        <a:t>There is a distinction between ‘true’ and ‘false’ knowledge – what standard of evidence is sufficient to make a judgement?  This also encompasses issues of validity and reliability which are discussed later.</a:t>
                      </a:r>
                      <a:endParaRPr lang="en-US" sz="1600" dirty="0">
                        <a:effectLst/>
                      </a:endParaRPr>
                    </a:p>
                    <a:p>
                      <a:pPr marL="0" marR="0">
                        <a:spcBef>
                          <a:spcPts val="0"/>
                        </a:spcBef>
                        <a:spcAft>
                          <a:spcPts val="0"/>
                        </a:spcAft>
                      </a:pPr>
                      <a:r>
                        <a:rPr lang="en-GB" sz="1600" dirty="0">
                          <a:effectLst/>
                        </a:rPr>
                        <a:t> </a:t>
                      </a:r>
                      <a:endParaRPr lang="en-US" sz="1600" dirty="0">
                        <a:effectLst/>
                      </a:endParaRPr>
                    </a:p>
                    <a:p>
                      <a:pPr marL="0" marR="0">
                        <a:spcBef>
                          <a:spcPts val="0"/>
                        </a:spcBef>
                        <a:spcAft>
                          <a:spcPts val="0"/>
                        </a:spcAft>
                      </a:pPr>
                      <a:r>
                        <a:rPr lang="en-GB" sz="1600" dirty="0">
                          <a:effectLst/>
                        </a:rPr>
                        <a:t>The types of evidence can include faith, trust, experience, logic, empiricism – depending on what philosophy you subscribe to.</a:t>
                      </a:r>
                      <a:endParaRPr lang="en-US" sz="16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278152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Where are you?</a:t>
            </a:r>
          </a:p>
        </p:txBody>
      </p:sp>
      <p:sp>
        <p:nvSpPr>
          <p:cNvPr id="7" name="Content Placeholder 6"/>
          <p:cNvSpPr>
            <a:spLocks noGrp="1"/>
          </p:cNvSpPr>
          <p:nvPr>
            <p:ph idx="1"/>
          </p:nvPr>
        </p:nvSpPr>
        <p:spPr>
          <a:xfrm>
            <a:off x="4644008" y="1600204"/>
            <a:ext cx="4042792" cy="4525963"/>
          </a:xfrm>
        </p:spPr>
        <p:txBody>
          <a:bodyPr>
            <a:normAutofit fontScale="77500" lnSpcReduction="20000"/>
          </a:bodyPr>
          <a:lstStyle/>
          <a:p>
            <a:pPr>
              <a:spcBef>
                <a:spcPts val="0"/>
              </a:spcBef>
              <a:defRPr/>
            </a:pPr>
            <a:r>
              <a:rPr lang="en-GB" i="1" dirty="0">
                <a:cs typeface="Arial" pitchFamily="34" charset="0"/>
              </a:rPr>
              <a:t>Which ontological position do you think you come from?</a:t>
            </a:r>
          </a:p>
          <a:p>
            <a:pPr>
              <a:spcBef>
                <a:spcPts val="0"/>
              </a:spcBef>
              <a:buNone/>
              <a:defRPr/>
            </a:pPr>
            <a:endParaRPr lang="en-GB" i="1" dirty="0">
              <a:cs typeface="Arial" pitchFamily="34" charset="0"/>
            </a:endParaRPr>
          </a:p>
          <a:p>
            <a:pPr>
              <a:spcBef>
                <a:spcPts val="0"/>
              </a:spcBef>
              <a:buNone/>
              <a:defRPr/>
            </a:pPr>
            <a:endParaRPr lang="en-GB" i="1" dirty="0">
              <a:cs typeface="Arial" pitchFamily="34" charset="0"/>
            </a:endParaRPr>
          </a:p>
          <a:p>
            <a:pPr>
              <a:spcBef>
                <a:spcPts val="0"/>
              </a:spcBef>
              <a:defRPr/>
            </a:pPr>
            <a:r>
              <a:rPr lang="en-GB" i="1" dirty="0">
                <a:cs typeface="Arial" pitchFamily="34" charset="0"/>
              </a:rPr>
              <a:t>How might this impact on your research?</a:t>
            </a:r>
          </a:p>
          <a:p>
            <a:pPr>
              <a:spcBef>
                <a:spcPts val="0"/>
              </a:spcBef>
              <a:buNone/>
              <a:defRPr/>
            </a:pPr>
            <a:endParaRPr lang="en-GB" sz="1050" dirty="0">
              <a:cs typeface="Arial" pitchFamily="34" charset="0"/>
            </a:endParaRPr>
          </a:p>
          <a:p>
            <a:pPr>
              <a:spcBef>
                <a:spcPts val="0"/>
              </a:spcBef>
              <a:buNone/>
              <a:defRPr/>
            </a:pPr>
            <a:endParaRPr lang="en-GB" sz="1050" dirty="0">
              <a:cs typeface="Arial" pitchFamily="34" charset="0"/>
            </a:endParaRPr>
          </a:p>
          <a:p>
            <a:pPr marL="0" indent="0">
              <a:buFont typeface="Arial" charset="0"/>
              <a:buNone/>
            </a:pPr>
            <a:endParaRPr lang="en-US" sz="1050" dirty="0"/>
          </a:p>
          <a:p>
            <a:pPr marL="0" indent="0">
              <a:spcBef>
                <a:spcPts val="0"/>
              </a:spcBef>
              <a:buNone/>
              <a:defRPr/>
            </a:pPr>
            <a:endParaRPr lang="en-GB" sz="4000" dirty="0">
              <a:latin typeface="Arial" pitchFamily="34" charset="0"/>
              <a:cs typeface="Arial" pitchFamily="34" charset="0"/>
            </a:endParaRPr>
          </a:p>
          <a:p>
            <a:pPr marL="0" indent="0">
              <a:spcBef>
                <a:spcPts val="0"/>
              </a:spcBef>
              <a:buNone/>
              <a:defRPr/>
            </a:pPr>
            <a:r>
              <a:rPr lang="en-GB" sz="3600" b="1" dirty="0">
                <a:cs typeface="Arial" pitchFamily="34" charset="0"/>
              </a:rPr>
              <a:t>Our fundamental beliefs are likely to impact on our research choices</a:t>
            </a:r>
            <a:endParaRPr lang="en-GB" sz="3600" dirty="0">
              <a:latin typeface="Arial" pitchFamily="34" charset="0"/>
              <a:cs typeface="Arial" pitchFamily="34" charset="0"/>
            </a:endParaRPr>
          </a:p>
          <a:p>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772816"/>
            <a:ext cx="3433564" cy="3588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86670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179</TotalTime>
  <Words>613</Words>
  <Application>Microsoft Office PowerPoint</Application>
  <PresentationFormat>On-screen Show (4:3)</PresentationFormat>
  <Paragraphs>120</Paragraphs>
  <Slides>19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Brush Script MT</vt:lpstr>
      <vt:lpstr>Calibri</vt:lpstr>
      <vt:lpstr>Franklin Gothic Book</vt:lpstr>
      <vt:lpstr>Times New Roman</vt:lpstr>
      <vt:lpstr>Office Theme</vt:lpstr>
      <vt:lpstr>M7X01682  Psychology and Counselling Dissertation</vt:lpstr>
      <vt:lpstr>Module Aims </vt:lpstr>
      <vt:lpstr>Module Learning Outcomes </vt:lpstr>
      <vt:lpstr>The Research Journey </vt:lpstr>
      <vt:lpstr>Assessment …..</vt:lpstr>
      <vt:lpstr>Submission Dates </vt:lpstr>
      <vt:lpstr>PowerPoint Presentation</vt:lpstr>
      <vt:lpstr>Organised Common Sense </vt:lpstr>
      <vt:lpstr>PowerPoint Presentation</vt:lpstr>
      <vt:lpstr>PowerPoint Presentation</vt:lpstr>
      <vt:lpstr> Applied Social Science and the Educational Context  </vt:lpstr>
      <vt:lpstr>Stages of empirical research</vt:lpstr>
      <vt:lpstr>When planning your research…</vt:lpstr>
      <vt:lpstr>PowerPoint Presentation</vt:lpstr>
      <vt:lpstr>PowerPoint Presentation</vt:lpstr>
      <vt:lpstr>PowerPoint Presentation</vt:lpstr>
      <vt:lpstr>BUT…!!!</vt:lpstr>
      <vt:lpstr>Your Paradigm…</vt:lpstr>
      <vt:lpstr>Where are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ECGE7001  Philosophy and Practice of Social Research</dc:title>
  <dc:creator>Sarah Stewart</dc:creator>
  <cp:lastModifiedBy>Beverly Cole</cp:lastModifiedBy>
  <cp:revision>29</cp:revision>
  <dcterms:created xsi:type="dcterms:W3CDTF">2017-09-19T13:02:05Z</dcterms:created>
  <dcterms:modified xsi:type="dcterms:W3CDTF">2019-07-03T19:56:23Z</dcterms:modified>
</cp:coreProperties>
</file>