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9" r:id="rId3"/>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2602"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464DD5-BF1F-44DD-9725-494EBEB8AF85}" type="datetimeFigureOut">
              <a:rPr lang="en-US" smtClean="0"/>
              <a:t>6/16/2022</a:t>
            </a:fld>
            <a:endParaRPr lang="en-US" dirty="0"/>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53260C-FB41-4E85-8BCF-B0FC30D5FCEE}" type="slidenum">
              <a:rPr lang="en-US" smtClean="0"/>
              <a:t>‹#›</a:t>
            </a:fld>
            <a:endParaRPr lang="en-US" dirty="0"/>
          </a:p>
        </p:txBody>
      </p:sp>
    </p:spTree>
    <p:extLst>
      <p:ext uri="{BB962C8B-B14F-4D97-AF65-F5344CB8AC3E}">
        <p14:creationId xmlns:p14="http://schemas.microsoft.com/office/powerpoint/2010/main" val="1019196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57250" y="1621191"/>
            <a:ext cx="5143500" cy="3448756"/>
          </a:xfrm>
        </p:spPr>
        <p:txBody>
          <a:bodyPr anchor="b"/>
          <a:lstStyle>
            <a:lvl1pPr algn="ctr">
              <a:defRPr sz="7041"/>
            </a:lvl1pPr>
          </a:lstStyle>
          <a:p>
            <a:r>
              <a:rPr lang="en-US"/>
              <a:t>Click to edit Master title style</a:t>
            </a:r>
          </a:p>
        </p:txBody>
      </p:sp>
      <p:sp>
        <p:nvSpPr>
          <p:cNvPr id="3" name="Subtitle 2"/>
          <p:cNvSpPr>
            <a:spLocks noGrp="1"/>
          </p:cNvSpPr>
          <p:nvPr>
            <p:ph type="subTitle" idx="1"/>
          </p:nvPr>
        </p:nvSpPr>
        <p:spPr>
          <a:xfrm>
            <a:off x="857250" y="5202944"/>
            <a:ext cx="5143500" cy="2391656"/>
          </a:xfrm>
        </p:spPr>
        <p:txBody>
          <a:bodyPr/>
          <a:lstStyle>
            <a:lvl1pPr marL="0" indent="0" algn="ctr">
              <a:buNone/>
              <a:defRPr sz="2817"/>
            </a:lvl1pPr>
            <a:lvl2pPr marL="536558" indent="0" algn="ctr">
              <a:buNone/>
              <a:defRPr sz="2347"/>
            </a:lvl2pPr>
            <a:lvl3pPr marL="1073117" indent="0" algn="ctr">
              <a:buNone/>
              <a:defRPr sz="2113"/>
            </a:lvl3pPr>
            <a:lvl4pPr marL="1609675" indent="0" algn="ctr">
              <a:buNone/>
              <a:defRPr sz="1878"/>
            </a:lvl4pPr>
            <a:lvl5pPr marL="2146234" indent="0" algn="ctr">
              <a:buNone/>
              <a:defRPr sz="1878"/>
            </a:lvl5pPr>
            <a:lvl6pPr marL="2682792" indent="0" algn="ctr">
              <a:buNone/>
              <a:defRPr sz="1878"/>
            </a:lvl6pPr>
            <a:lvl7pPr marL="3219351" indent="0" algn="ctr">
              <a:buNone/>
              <a:defRPr sz="1878"/>
            </a:lvl7pPr>
            <a:lvl8pPr marL="3755909" indent="0" algn="ctr">
              <a:buNone/>
              <a:defRPr sz="1878"/>
            </a:lvl8pPr>
            <a:lvl9pPr marL="4292468" indent="0" algn="ctr">
              <a:buNone/>
              <a:defRPr sz="1878"/>
            </a:lvl9pPr>
          </a:lstStyle>
          <a:p>
            <a:r>
              <a:rPr lang="en-US"/>
              <a:t>Click to edit Master subtitle style</a:t>
            </a:r>
          </a:p>
        </p:txBody>
      </p:sp>
      <p:sp>
        <p:nvSpPr>
          <p:cNvPr id="4" name="Date Placeholder 3"/>
          <p:cNvSpPr>
            <a:spLocks noGrp="1"/>
          </p:cNvSpPr>
          <p:nvPr>
            <p:ph type="dt" sz="half" idx="10"/>
          </p:nvPr>
        </p:nvSpPr>
        <p:spPr/>
        <p:txBody>
          <a:bodyPr/>
          <a:lstStyle/>
          <a:p>
            <a:fld id="{526C2848-9E31-4D3E-A82F-F3B373CC86FA}" type="datetimeFigureOut">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8BB8AB6-B7E9-49CD-A824-B26205CA0DD6}" type="slidenum">
              <a:rPr lang="en-US" smtClean="0"/>
              <a:t>‹#›</a:t>
            </a:fld>
            <a:endParaRPr lang="en-US" dirty="0"/>
          </a:p>
        </p:txBody>
      </p:sp>
    </p:spTree>
    <p:extLst>
      <p:ext uri="{BB962C8B-B14F-4D97-AF65-F5344CB8AC3E}">
        <p14:creationId xmlns:p14="http://schemas.microsoft.com/office/powerpoint/2010/main" val="1281153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C2848-9E31-4D3E-A82F-F3B373CC86FA}" type="datetimeFigureOut">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8BB8AB6-B7E9-49CD-A824-B26205CA0DD6}" type="slidenum">
              <a:rPr lang="en-US" smtClean="0"/>
              <a:t>‹#›</a:t>
            </a:fld>
            <a:endParaRPr lang="en-US" dirty="0"/>
          </a:p>
        </p:txBody>
      </p:sp>
    </p:spTree>
    <p:extLst>
      <p:ext uri="{BB962C8B-B14F-4D97-AF65-F5344CB8AC3E}">
        <p14:creationId xmlns:p14="http://schemas.microsoft.com/office/powerpoint/2010/main" val="1547729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5"/>
            <a:ext cx="5915025" cy="4120620"/>
          </a:xfrm>
        </p:spPr>
        <p:txBody>
          <a:bodyPr anchor="b"/>
          <a:lstStyle>
            <a:lvl1pPr>
              <a:defRPr sz="7041"/>
            </a:lvl1pPr>
          </a:lstStyle>
          <a:p>
            <a:r>
              <a:rPr lang="en-US"/>
              <a:t>Click to edit Master title style</a:t>
            </a:r>
          </a:p>
        </p:txBody>
      </p:sp>
      <p:sp>
        <p:nvSpPr>
          <p:cNvPr id="3" name="Text Placeholder 2"/>
          <p:cNvSpPr>
            <a:spLocks noGrp="1"/>
          </p:cNvSpPr>
          <p:nvPr>
            <p:ph type="body" idx="1"/>
          </p:nvPr>
        </p:nvSpPr>
        <p:spPr>
          <a:xfrm>
            <a:off x="467916" y="6629228"/>
            <a:ext cx="5915025" cy="2166937"/>
          </a:xfrm>
        </p:spPr>
        <p:txBody>
          <a:bodyPr/>
          <a:lstStyle>
            <a:lvl1pPr marL="0" indent="0">
              <a:buNone/>
              <a:defRPr sz="2817">
                <a:solidFill>
                  <a:schemeClr val="tx1">
                    <a:tint val="75000"/>
                  </a:schemeClr>
                </a:solidFill>
              </a:defRPr>
            </a:lvl1pPr>
            <a:lvl2pPr marL="536558" indent="0">
              <a:buNone/>
              <a:defRPr sz="2347">
                <a:solidFill>
                  <a:schemeClr val="tx1">
                    <a:tint val="75000"/>
                  </a:schemeClr>
                </a:solidFill>
              </a:defRPr>
            </a:lvl2pPr>
            <a:lvl3pPr marL="1073117" indent="0">
              <a:buNone/>
              <a:defRPr sz="2113">
                <a:solidFill>
                  <a:schemeClr val="tx1">
                    <a:tint val="75000"/>
                  </a:schemeClr>
                </a:solidFill>
              </a:defRPr>
            </a:lvl3pPr>
            <a:lvl4pPr marL="1609675" indent="0">
              <a:buNone/>
              <a:defRPr sz="1878">
                <a:solidFill>
                  <a:schemeClr val="tx1">
                    <a:tint val="75000"/>
                  </a:schemeClr>
                </a:solidFill>
              </a:defRPr>
            </a:lvl4pPr>
            <a:lvl5pPr marL="2146234" indent="0">
              <a:buNone/>
              <a:defRPr sz="1878">
                <a:solidFill>
                  <a:schemeClr val="tx1">
                    <a:tint val="75000"/>
                  </a:schemeClr>
                </a:solidFill>
              </a:defRPr>
            </a:lvl5pPr>
            <a:lvl6pPr marL="2682792" indent="0">
              <a:buNone/>
              <a:defRPr sz="1878">
                <a:solidFill>
                  <a:schemeClr val="tx1">
                    <a:tint val="75000"/>
                  </a:schemeClr>
                </a:solidFill>
              </a:defRPr>
            </a:lvl6pPr>
            <a:lvl7pPr marL="3219351" indent="0">
              <a:buNone/>
              <a:defRPr sz="1878">
                <a:solidFill>
                  <a:schemeClr val="tx1">
                    <a:tint val="75000"/>
                  </a:schemeClr>
                </a:solidFill>
              </a:defRPr>
            </a:lvl7pPr>
            <a:lvl8pPr marL="3755909" indent="0">
              <a:buNone/>
              <a:defRPr sz="1878">
                <a:solidFill>
                  <a:schemeClr val="tx1">
                    <a:tint val="75000"/>
                  </a:schemeClr>
                </a:solidFill>
              </a:defRPr>
            </a:lvl8pPr>
            <a:lvl9pPr marL="4292468" indent="0">
              <a:buNone/>
              <a:defRPr sz="1878">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6C2848-9E31-4D3E-A82F-F3B373CC86FA}" type="datetimeFigureOut">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8BB8AB6-B7E9-49CD-A824-B26205CA0DD6}" type="slidenum">
              <a:rPr lang="en-US" smtClean="0"/>
              <a:t>‹#›</a:t>
            </a:fld>
            <a:endParaRPr lang="en-US" dirty="0"/>
          </a:p>
        </p:txBody>
      </p:sp>
    </p:spTree>
    <p:extLst>
      <p:ext uri="{BB962C8B-B14F-4D97-AF65-F5344CB8AC3E}">
        <p14:creationId xmlns:p14="http://schemas.microsoft.com/office/powerpoint/2010/main" val="5820290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71488"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71863"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26C2848-9E31-4D3E-A82F-F3B373CC86FA}" type="datetimeFigureOut">
              <a:rPr lang="en-US" smtClean="0"/>
              <a:t>6/16/2022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8BB8AB6-B7E9-49CD-A824-B26205CA0DD6}" type="slidenum">
              <a:rPr lang="en-US" smtClean="0"/>
              <a:t>‹#›</a:t>
            </a:fld>
            <a:endParaRPr lang="en-US" dirty="0"/>
          </a:p>
        </p:txBody>
      </p:sp>
    </p:spTree>
    <p:extLst>
      <p:ext uri="{BB962C8B-B14F-4D97-AF65-F5344CB8AC3E}">
        <p14:creationId xmlns:p14="http://schemas.microsoft.com/office/powerpoint/2010/main" val="111085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2" y="527406"/>
            <a:ext cx="5915025" cy="1914702"/>
          </a:xfrm>
        </p:spPr>
        <p:txBody>
          <a:bodyPr/>
          <a:lstStyle/>
          <a:p>
            <a:r>
              <a:rPr lang="en-US"/>
              <a:t>Click to edit Master title style</a:t>
            </a:r>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2817" b="1"/>
            </a:lvl1pPr>
            <a:lvl2pPr marL="536558" indent="0">
              <a:buNone/>
              <a:defRPr sz="2347" b="1"/>
            </a:lvl2pPr>
            <a:lvl3pPr marL="1073117" indent="0">
              <a:buNone/>
              <a:defRPr sz="2113" b="1"/>
            </a:lvl3pPr>
            <a:lvl4pPr marL="1609675" indent="0">
              <a:buNone/>
              <a:defRPr sz="1878" b="1"/>
            </a:lvl4pPr>
            <a:lvl5pPr marL="2146234" indent="0">
              <a:buNone/>
              <a:defRPr sz="1878" b="1"/>
            </a:lvl5pPr>
            <a:lvl6pPr marL="2682792" indent="0">
              <a:buNone/>
              <a:defRPr sz="1878" b="1"/>
            </a:lvl6pPr>
            <a:lvl7pPr marL="3219351" indent="0">
              <a:buNone/>
              <a:defRPr sz="1878" b="1"/>
            </a:lvl7pPr>
            <a:lvl8pPr marL="3755909" indent="0">
              <a:buNone/>
              <a:defRPr sz="1878" b="1"/>
            </a:lvl8pPr>
            <a:lvl9pPr marL="4292468" indent="0">
              <a:buNone/>
              <a:defRPr sz="1878" b="1"/>
            </a:lvl9pPr>
          </a:lstStyle>
          <a:p>
            <a:pPr lvl="0"/>
            <a:r>
              <a:rPr lang="en-US"/>
              <a:t>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2817" b="1"/>
            </a:lvl1pPr>
            <a:lvl2pPr marL="536558" indent="0">
              <a:buNone/>
              <a:defRPr sz="2347" b="1"/>
            </a:lvl2pPr>
            <a:lvl3pPr marL="1073117" indent="0">
              <a:buNone/>
              <a:defRPr sz="2113" b="1"/>
            </a:lvl3pPr>
            <a:lvl4pPr marL="1609675" indent="0">
              <a:buNone/>
              <a:defRPr sz="1878" b="1"/>
            </a:lvl4pPr>
            <a:lvl5pPr marL="2146234" indent="0">
              <a:buNone/>
              <a:defRPr sz="1878" b="1"/>
            </a:lvl5pPr>
            <a:lvl6pPr marL="2682792" indent="0">
              <a:buNone/>
              <a:defRPr sz="1878" b="1"/>
            </a:lvl6pPr>
            <a:lvl7pPr marL="3219351" indent="0">
              <a:buNone/>
              <a:defRPr sz="1878" b="1"/>
            </a:lvl7pPr>
            <a:lvl8pPr marL="3755909" indent="0">
              <a:buNone/>
              <a:defRPr sz="1878" b="1"/>
            </a:lvl8pPr>
            <a:lvl9pPr marL="4292468" indent="0">
              <a:buNone/>
              <a:defRPr sz="1878" b="1"/>
            </a:lvl9pPr>
          </a:lstStyle>
          <a:p>
            <a:pPr lvl="0"/>
            <a:r>
              <a:rPr lang="en-US"/>
              <a:t>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26C2848-9E31-4D3E-A82F-F3B373CC86FA}" type="datetimeFigureOut">
              <a:rPr lang="en-US" smtClean="0"/>
              <a:t>6/16/2022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8BB8AB6-B7E9-49CD-A824-B26205CA0DD6}" type="slidenum">
              <a:rPr lang="en-US" smtClean="0"/>
              <a:t>‹#›</a:t>
            </a:fld>
            <a:endParaRPr lang="en-US" dirty="0"/>
          </a:p>
        </p:txBody>
      </p:sp>
    </p:spTree>
    <p:extLst>
      <p:ext uri="{BB962C8B-B14F-4D97-AF65-F5344CB8AC3E}">
        <p14:creationId xmlns:p14="http://schemas.microsoft.com/office/powerpoint/2010/main" val="815593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26C2848-9E31-4D3E-A82F-F3B373CC86FA}" type="datetimeFigureOut">
              <a:rPr lang="en-US" smtClean="0"/>
              <a:t>6/16/2022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8BB8AB6-B7E9-49CD-A824-B26205CA0DD6}" type="slidenum">
              <a:rPr lang="en-US" smtClean="0"/>
              <a:t>‹#›</a:t>
            </a:fld>
            <a:endParaRPr lang="en-US" dirty="0"/>
          </a:p>
        </p:txBody>
      </p:sp>
    </p:spTree>
    <p:extLst>
      <p:ext uri="{BB962C8B-B14F-4D97-AF65-F5344CB8AC3E}">
        <p14:creationId xmlns:p14="http://schemas.microsoft.com/office/powerpoint/2010/main" val="551636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6C2848-9E31-4D3E-A82F-F3B373CC86FA}" type="datetimeFigureOut">
              <a:rPr lang="en-US" smtClean="0"/>
              <a:t>6/16/2022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8BB8AB6-B7E9-49CD-A824-B26205CA0DD6}" type="slidenum">
              <a:rPr lang="en-US" smtClean="0"/>
              <a:t>‹#›</a:t>
            </a:fld>
            <a:endParaRPr lang="en-US" dirty="0"/>
          </a:p>
        </p:txBody>
      </p:sp>
    </p:spTree>
    <p:extLst>
      <p:ext uri="{BB962C8B-B14F-4D97-AF65-F5344CB8AC3E}">
        <p14:creationId xmlns:p14="http://schemas.microsoft.com/office/powerpoint/2010/main" val="2964260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3755"/>
            </a:lvl1pPr>
          </a:lstStyle>
          <a:p>
            <a:r>
              <a:rPr lang="en-US"/>
              <a:t>Click to edit Master title style</a:t>
            </a:r>
          </a:p>
        </p:txBody>
      </p:sp>
      <p:sp>
        <p:nvSpPr>
          <p:cNvPr id="3" name="Content Placeholder 2"/>
          <p:cNvSpPr>
            <a:spLocks noGrp="1"/>
          </p:cNvSpPr>
          <p:nvPr>
            <p:ph idx="1"/>
          </p:nvPr>
        </p:nvSpPr>
        <p:spPr>
          <a:xfrm>
            <a:off x="2915543" y="1426284"/>
            <a:ext cx="3471863" cy="7039681"/>
          </a:xfrm>
        </p:spPr>
        <p:txBody>
          <a:bodyPr/>
          <a:lstStyle>
            <a:lvl1pPr>
              <a:defRPr sz="3755"/>
            </a:lvl1pPr>
            <a:lvl2pPr>
              <a:defRPr sz="3286"/>
            </a:lvl2pPr>
            <a:lvl3pPr>
              <a:defRPr sz="2817"/>
            </a:lvl3pPr>
            <a:lvl4pPr>
              <a:defRPr sz="2347"/>
            </a:lvl4pPr>
            <a:lvl5pPr>
              <a:defRPr sz="2347"/>
            </a:lvl5pPr>
            <a:lvl6pPr>
              <a:defRPr sz="2347"/>
            </a:lvl6pPr>
            <a:lvl7pPr>
              <a:defRPr sz="2347"/>
            </a:lvl7pPr>
            <a:lvl8pPr>
              <a:defRPr sz="2347"/>
            </a:lvl8pPr>
            <a:lvl9pPr>
              <a:defRPr sz="2347"/>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878"/>
            </a:lvl1pPr>
            <a:lvl2pPr marL="536558" indent="0">
              <a:buNone/>
              <a:defRPr sz="1644"/>
            </a:lvl2pPr>
            <a:lvl3pPr marL="1073117" indent="0">
              <a:buNone/>
              <a:defRPr sz="1408"/>
            </a:lvl3pPr>
            <a:lvl4pPr marL="1609675" indent="0">
              <a:buNone/>
              <a:defRPr sz="1174"/>
            </a:lvl4pPr>
            <a:lvl5pPr marL="2146234" indent="0">
              <a:buNone/>
              <a:defRPr sz="1174"/>
            </a:lvl5pPr>
            <a:lvl6pPr marL="2682792" indent="0">
              <a:buNone/>
              <a:defRPr sz="1174"/>
            </a:lvl6pPr>
            <a:lvl7pPr marL="3219351" indent="0">
              <a:buNone/>
              <a:defRPr sz="1174"/>
            </a:lvl7pPr>
            <a:lvl8pPr marL="3755909" indent="0">
              <a:buNone/>
              <a:defRPr sz="1174"/>
            </a:lvl8pPr>
            <a:lvl9pPr marL="4292468" indent="0">
              <a:buNone/>
              <a:defRPr sz="1174"/>
            </a:lvl9pPr>
          </a:lstStyle>
          <a:p>
            <a:pPr lvl="0"/>
            <a:r>
              <a:rPr lang="en-US"/>
              <a:t>Edit Master text styles</a:t>
            </a:r>
          </a:p>
        </p:txBody>
      </p:sp>
      <p:sp>
        <p:nvSpPr>
          <p:cNvPr id="5" name="Date Placeholder 4"/>
          <p:cNvSpPr>
            <a:spLocks noGrp="1"/>
          </p:cNvSpPr>
          <p:nvPr>
            <p:ph type="dt" sz="half" idx="10"/>
          </p:nvPr>
        </p:nvSpPr>
        <p:spPr/>
        <p:txBody>
          <a:bodyPr/>
          <a:lstStyle/>
          <a:p>
            <a:fld id="{526C2848-9E31-4D3E-A82F-F3B373CC86FA}" type="datetimeFigureOut">
              <a:rPr lang="en-US" smtClean="0"/>
              <a:t>6/16/2022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8BB8AB6-B7E9-49CD-A824-B26205CA0DD6}" type="slidenum">
              <a:rPr lang="en-US" smtClean="0"/>
              <a:t>‹#›</a:t>
            </a:fld>
            <a:endParaRPr lang="en-US" dirty="0"/>
          </a:p>
        </p:txBody>
      </p:sp>
    </p:spTree>
    <p:extLst>
      <p:ext uri="{BB962C8B-B14F-4D97-AF65-F5344CB8AC3E}">
        <p14:creationId xmlns:p14="http://schemas.microsoft.com/office/powerpoint/2010/main" val="2047168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3755"/>
            </a:lvl1pPr>
          </a:lstStyle>
          <a:p>
            <a:r>
              <a:rPr lang="en-US"/>
              <a:t>Click to edit Master title style</a:t>
            </a:r>
          </a:p>
        </p:txBody>
      </p:sp>
      <p:sp>
        <p:nvSpPr>
          <p:cNvPr id="3" name="Picture Placeholder 2"/>
          <p:cNvSpPr>
            <a:spLocks noGrp="1"/>
          </p:cNvSpPr>
          <p:nvPr>
            <p:ph type="pic" idx="1"/>
          </p:nvPr>
        </p:nvSpPr>
        <p:spPr>
          <a:xfrm>
            <a:off x="2915543" y="1426284"/>
            <a:ext cx="3471863" cy="7039681"/>
          </a:xfrm>
        </p:spPr>
        <p:txBody>
          <a:bodyPr/>
          <a:lstStyle>
            <a:lvl1pPr marL="0" indent="0">
              <a:buNone/>
              <a:defRPr sz="3755"/>
            </a:lvl1pPr>
            <a:lvl2pPr marL="536558" indent="0">
              <a:buNone/>
              <a:defRPr sz="3286"/>
            </a:lvl2pPr>
            <a:lvl3pPr marL="1073117" indent="0">
              <a:buNone/>
              <a:defRPr sz="2817"/>
            </a:lvl3pPr>
            <a:lvl4pPr marL="1609675" indent="0">
              <a:buNone/>
              <a:defRPr sz="2347"/>
            </a:lvl4pPr>
            <a:lvl5pPr marL="2146234" indent="0">
              <a:buNone/>
              <a:defRPr sz="2347"/>
            </a:lvl5pPr>
            <a:lvl6pPr marL="2682792" indent="0">
              <a:buNone/>
              <a:defRPr sz="2347"/>
            </a:lvl6pPr>
            <a:lvl7pPr marL="3219351" indent="0">
              <a:buNone/>
              <a:defRPr sz="2347"/>
            </a:lvl7pPr>
            <a:lvl8pPr marL="3755909" indent="0">
              <a:buNone/>
              <a:defRPr sz="2347"/>
            </a:lvl8pPr>
            <a:lvl9pPr marL="4292468" indent="0">
              <a:buNone/>
              <a:defRPr sz="2347"/>
            </a:lvl9pPr>
          </a:lstStyle>
          <a:p>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878"/>
            </a:lvl1pPr>
            <a:lvl2pPr marL="536558" indent="0">
              <a:buNone/>
              <a:defRPr sz="1644"/>
            </a:lvl2pPr>
            <a:lvl3pPr marL="1073117" indent="0">
              <a:buNone/>
              <a:defRPr sz="1408"/>
            </a:lvl3pPr>
            <a:lvl4pPr marL="1609675" indent="0">
              <a:buNone/>
              <a:defRPr sz="1174"/>
            </a:lvl4pPr>
            <a:lvl5pPr marL="2146234" indent="0">
              <a:buNone/>
              <a:defRPr sz="1174"/>
            </a:lvl5pPr>
            <a:lvl6pPr marL="2682792" indent="0">
              <a:buNone/>
              <a:defRPr sz="1174"/>
            </a:lvl6pPr>
            <a:lvl7pPr marL="3219351" indent="0">
              <a:buNone/>
              <a:defRPr sz="1174"/>
            </a:lvl7pPr>
            <a:lvl8pPr marL="3755909" indent="0">
              <a:buNone/>
              <a:defRPr sz="1174"/>
            </a:lvl8pPr>
            <a:lvl9pPr marL="4292468" indent="0">
              <a:buNone/>
              <a:defRPr sz="1174"/>
            </a:lvl9pPr>
          </a:lstStyle>
          <a:p>
            <a:pPr lvl="0"/>
            <a:r>
              <a:rPr lang="en-US"/>
              <a:t>Edit Master text styles</a:t>
            </a:r>
          </a:p>
        </p:txBody>
      </p:sp>
      <p:sp>
        <p:nvSpPr>
          <p:cNvPr id="5" name="Date Placeholder 4"/>
          <p:cNvSpPr>
            <a:spLocks noGrp="1"/>
          </p:cNvSpPr>
          <p:nvPr>
            <p:ph type="dt" sz="half" idx="10"/>
          </p:nvPr>
        </p:nvSpPr>
        <p:spPr/>
        <p:txBody>
          <a:bodyPr/>
          <a:lstStyle/>
          <a:p>
            <a:fld id="{526C2848-9E31-4D3E-A82F-F3B373CC86FA}" type="datetimeFigureOut">
              <a:rPr lang="en-US" smtClean="0"/>
              <a:t>6/16/2022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8BB8AB6-B7E9-49CD-A824-B26205CA0DD6}" type="slidenum">
              <a:rPr lang="en-US" smtClean="0"/>
              <a:t>‹#›</a:t>
            </a:fld>
            <a:endParaRPr lang="en-US" dirty="0"/>
          </a:p>
        </p:txBody>
      </p:sp>
    </p:spTree>
    <p:extLst>
      <p:ext uri="{BB962C8B-B14F-4D97-AF65-F5344CB8AC3E}">
        <p14:creationId xmlns:p14="http://schemas.microsoft.com/office/powerpoint/2010/main" val="1278497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C2848-9E31-4D3E-A82F-F3B373CC86FA}" type="datetimeFigureOut">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8BB8AB6-B7E9-49CD-A824-B26205CA0DD6}" type="slidenum">
              <a:rPr lang="en-US" smtClean="0"/>
              <a:t>‹#›</a:t>
            </a:fld>
            <a:endParaRPr lang="en-US" dirty="0"/>
          </a:p>
        </p:txBody>
      </p:sp>
    </p:spTree>
    <p:extLst>
      <p:ext uri="{BB962C8B-B14F-4D97-AF65-F5344CB8AC3E}">
        <p14:creationId xmlns:p14="http://schemas.microsoft.com/office/powerpoint/2010/main" val="308494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C2848-9E31-4D3E-A82F-F3B373CC86FA}" type="datetimeFigureOut">
              <a:rPr lang="en-US" smtClean="0"/>
              <a:t>6/16/2022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8BB8AB6-B7E9-49CD-A824-B26205CA0DD6}" type="slidenum">
              <a:rPr lang="en-US" smtClean="0"/>
              <a:t>‹#›</a:t>
            </a:fld>
            <a:endParaRPr lang="en-US" dirty="0"/>
          </a:p>
        </p:txBody>
      </p:sp>
    </p:spTree>
    <p:extLst>
      <p:ext uri="{BB962C8B-B14F-4D97-AF65-F5344CB8AC3E}">
        <p14:creationId xmlns:p14="http://schemas.microsoft.com/office/powerpoint/2010/main" val="3854438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6"/>
            <a:ext cx="5915025" cy="191470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71488" y="9181398"/>
            <a:ext cx="1543050" cy="527403"/>
          </a:xfrm>
          <a:prstGeom prst="rect">
            <a:avLst/>
          </a:prstGeom>
        </p:spPr>
        <p:txBody>
          <a:bodyPr vert="horz" lIns="91440" tIns="45720" rIns="91440" bIns="45720" rtlCol="0" anchor="ctr"/>
          <a:lstStyle>
            <a:lvl1pPr algn="l">
              <a:defRPr sz="1408">
                <a:solidFill>
                  <a:schemeClr val="tx1">
                    <a:tint val="75000"/>
                  </a:schemeClr>
                </a:solidFill>
              </a:defRPr>
            </a:lvl1pPr>
          </a:lstStyle>
          <a:p>
            <a:fld id="{526C2848-9E31-4D3E-A82F-F3B373CC86FA}" type="datetimeFigureOut">
              <a:rPr lang="en-US" smtClean="0"/>
              <a:t>6/16/2022</a:t>
            </a:fld>
            <a:endParaRPr lang="en-US" dirty="0"/>
          </a:p>
        </p:txBody>
      </p:sp>
      <p:sp>
        <p:nvSpPr>
          <p:cNvPr id="5" name="Footer Placeholder 4"/>
          <p:cNvSpPr>
            <a:spLocks noGrp="1"/>
          </p:cNvSpPr>
          <p:nvPr>
            <p:ph type="ftr" sz="quarter" idx="3"/>
          </p:nvPr>
        </p:nvSpPr>
        <p:spPr>
          <a:xfrm>
            <a:off x="2271713" y="9181398"/>
            <a:ext cx="2314575" cy="527403"/>
          </a:xfrm>
          <a:prstGeom prst="rect">
            <a:avLst/>
          </a:prstGeom>
        </p:spPr>
        <p:txBody>
          <a:bodyPr vert="horz" lIns="91440" tIns="45720" rIns="91440" bIns="45720" rtlCol="0" anchor="ctr"/>
          <a:lstStyle>
            <a:lvl1pPr algn="ctr">
              <a:defRPr sz="140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43463" y="9181398"/>
            <a:ext cx="1543050" cy="527403"/>
          </a:xfrm>
          <a:prstGeom prst="rect">
            <a:avLst/>
          </a:prstGeom>
        </p:spPr>
        <p:txBody>
          <a:bodyPr vert="horz" lIns="91440" tIns="45720" rIns="91440" bIns="45720" rtlCol="0" anchor="ctr"/>
          <a:lstStyle>
            <a:lvl1pPr algn="r">
              <a:defRPr sz="1408">
                <a:solidFill>
                  <a:schemeClr val="tx1">
                    <a:tint val="75000"/>
                  </a:schemeClr>
                </a:solidFill>
              </a:defRPr>
            </a:lvl1pPr>
          </a:lstStyle>
          <a:p>
            <a:fld id="{58BB8AB6-B7E9-49CD-A824-B26205CA0DD6}" type="slidenum">
              <a:rPr lang="en-US" smtClean="0"/>
              <a:t>‹#›</a:t>
            </a:fld>
            <a:endParaRPr lang="en-US" dirty="0"/>
          </a:p>
        </p:txBody>
      </p:sp>
    </p:spTree>
    <p:extLst>
      <p:ext uri="{BB962C8B-B14F-4D97-AF65-F5344CB8AC3E}">
        <p14:creationId xmlns:p14="http://schemas.microsoft.com/office/powerpoint/2010/main" val="2927533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1073117" rtl="0" eaLnBrk="1" latinLnBrk="0" hangingPunct="1">
        <a:lnSpc>
          <a:spcPct val="90000"/>
        </a:lnSpc>
        <a:spcBef>
          <a:spcPct val="0"/>
        </a:spcBef>
        <a:buNone/>
        <a:defRPr sz="5164" kern="1200">
          <a:solidFill>
            <a:schemeClr val="tx1"/>
          </a:solidFill>
          <a:latin typeface="+mj-lt"/>
          <a:ea typeface="+mj-ea"/>
          <a:cs typeface="+mj-cs"/>
        </a:defRPr>
      </a:lvl1pPr>
    </p:titleStyle>
    <p:bodyStyle>
      <a:lvl1pPr marL="268280" indent="-268280" algn="l" defTabSz="1073117" rtl="0" eaLnBrk="1" latinLnBrk="0" hangingPunct="1">
        <a:lnSpc>
          <a:spcPct val="90000"/>
        </a:lnSpc>
        <a:spcBef>
          <a:spcPts val="1174"/>
        </a:spcBef>
        <a:buFont typeface="Arial" panose="020B0604020202020204" pitchFamily="34" charset="0"/>
        <a:buChar char="•"/>
        <a:defRPr sz="3286" kern="1200">
          <a:solidFill>
            <a:schemeClr val="tx1"/>
          </a:solidFill>
          <a:latin typeface="+mn-lt"/>
          <a:ea typeface="+mn-ea"/>
          <a:cs typeface="+mn-cs"/>
        </a:defRPr>
      </a:lvl1pPr>
      <a:lvl2pPr marL="804838" indent="-268280" algn="l" defTabSz="1073117" rtl="0" eaLnBrk="1" latinLnBrk="0" hangingPunct="1">
        <a:lnSpc>
          <a:spcPct val="90000"/>
        </a:lnSpc>
        <a:spcBef>
          <a:spcPts val="586"/>
        </a:spcBef>
        <a:buFont typeface="Arial" panose="020B0604020202020204" pitchFamily="34" charset="0"/>
        <a:buChar char="•"/>
        <a:defRPr sz="2817" kern="1200">
          <a:solidFill>
            <a:schemeClr val="tx1"/>
          </a:solidFill>
          <a:latin typeface="+mn-lt"/>
          <a:ea typeface="+mn-ea"/>
          <a:cs typeface="+mn-cs"/>
        </a:defRPr>
      </a:lvl2pPr>
      <a:lvl3pPr marL="1341397" indent="-268280" algn="l" defTabSz="1073117" rtl="0" eaLnBrk="1" latinLnBrk="0" hangingPunct="1">
        <a:lnSpc>
          <a:spcPct val="90000"/>
        </a:lnSpc>
        <a:spcBef>
          <a:spcPts val="586"/>
        </a:spcBef>
        <a:buFont typeface="Arial" panose="020B0604020202020204" pitchFamily="34" charset="0"/>
        <a:buChar char="•"/>
        <a:defRPr sz="2347" kern="1200">
          <a:solidFill>
            <a:schemeClr val="tx1"/>
          </a:solidFill>
          <a:latin typeface="+mn-lt"/>
          <a:ea typeface="+mn-ea"/>
          <a:cs typeface="+mn-cs"/>
        </a:defRPr>
      </a:lvl3pPr>
      <a:lvl4pPr marL="1877955" indent="-268280" algn="l" defTabSz="1073117" rtl="0" eaLnBrk="1" latinLnBrk="0" hangingPunct="1">
        <a:lnSpc>
          <a:spcPct val="90000"/>
        </a:lnSpc>
        <a:spcBef>
          <a:spcPts val="586"/>
        </a:spcBef>
        <a:buFont typeface="Arial" panose="020B0604020202020204" pitchFamily="34" charset="0"/>
        <a:buChar char="•"/>
        <a:defRPr sz="2113" kern="1200">
          <a:solidFill>
            <a:schemeClr val="tx1"/>
          </a:solidFill>
          <a:latin typeface="+mn-lt"/>
          <a:ea typeface="+mn-ea"/>
          <a:cs typeface="+mn-cs"/>
        </a:defRPr>
      </a:lvl4pPr>
      <a:lvl5pPr marL="2414514" indent="-268280" algn="l" defTabSz="1073117" rtl="0" eaLnBrk="1" latinLnBrk="0" hangingPunct="1">
        <a:lnSpc>
          <a:spcPct val="90000"/>
        </a:lnSpc>
        <a:spcBef>
          <a:spcPts val="586"/>
        </a:spcBef>
        <a:buFont typeface="Arial" panose="020B0604020202020204" pitchFamily="34" charset="0"/>
        <a:buChar char="•"/>
        <a:defRPr sz="2113" kern="1200">
          <a:solidFill>
            <a:schemeClr val="tx1"/>
          </a:solidFill>
          <a:latin typeface="+mn-lt"/>
          <a:ea typeface="+mn-ea"/>
          <a:cs typeface="+mn-cs"/>
        </a:defRPr>
      </a:lvl5pPr>
      <a:lvl6pPr marL="2951072" indent="-268280" algn="l" defTabSz="1073117" rtl="0" eaLnBrk="1" latinLnBrk="0" hangingPunct="1">
        <a:lnSpc>
          <a:spcPct val="90000"/>
        </a:lnSpc>
        <a:spcBef>
          <a:spcPts val="586"/>
        </a:spcBef>
        <a:buFont typeface="Arial" panose="020B0604020202020204" pitchFamily="34" charset="0"/>
        <a:buChar char="•"/>
        <a:defRPr sz="2113" kern="1200">
          <a:solidFill>
            <a:schemeClr val="tx1"/>
          </a:solidFill>
          <a:latin typeface="+mn-lt"/>
          <a:ea typeface="+mn-ea"/>
          <a:cs typeface="+mn-cs"/>
        </a:defRPr>
      </a:lvl6pPr>
      <a:lvl7pPr marL="3487631" indent="-268280" algn="l" defTabSz="1073117" rtl="0" eaLnBrk="1" latinLnBrk="0" hangingPunct="1">
        <a:lnSpc>
          <a:spcPct val="90000"/>
        </a:lnSpc>
        <a:spcBef>
          <a:spcPts val="586"/>
        </a:spcBef>
        <a:buFont typeface="Arial" panose="020B0604020202020204" pitchFamily="34" charset="0"/>
        <a:buChar char="•"/>
        <a:defRPr sz="2113" kern="1200">
          <a:solidFill>
            <a:schemeClr val="tx1"/>
          </a:solidFill>
          <a:latin typeface="+mn-lt"/>
          <a:ea typeface="+mn-ea"/>
          <a:cs typeface="+mn-cs"/>
        </a:defRPr>
      </a:lvl7pPr>
      <a:lvl8pPr marL="4024189" indent="-268280" algn="l" defTabSz="1073117" rtl="0" eaLnBrk="1" latinLnBrk="0" hangingPunct="1">
        <a:lnSpc>
          <a:spcPct val="90000"/>
        </a:lnSpc>
        <a:spcBef>
          <a:spcPts val="586"/>
        </a:spcBef>
        <a:buFont typeface="Arial" panose="020B0604020202020204" pitchFamily="34" charset="0"/>
        <a:buChar char="•"/>
        <a:defRPr sz="2113" kern="1200">
          <a:solidFill>
            <a:schemeClr val="tx1"/>
          </a:solidFill>
          <a:latin typeface="+mn-lt"/>
          <a:ea typeface="+mn-ea"/>
          <a:cs typeface="+mn-cs"/>
        </a:defRPr>
      </a:lvl8pPr>
      <a:lvl9pPr marL="4560748" indent="-268280" algn="l" defTabSz="1073117" rtl="0" eaLnBrk="1" latinLnBrk="0" hangingPunct="1">
        <a:lnSpc>
          <a:spcPct val="90000"/>
        </a:lnSpc>
        <a:spcBef>
          <a:spcPts val="586"/>
        </a:spcBef>
        <a:buFont typeface="Arial" panose="020B0604020202020204" pitchFamily="34" charset="0"/>
        <a:buChar char="•"/>
        <a:defRPr sz="2113" kern="1200">
          <a:solidFill>
            <a:schemeClr val="tx1"/>
          </a:solidFill>
          <a:latin typeface="+mn-lt"/>
          <a:ea typeface="+mn-ea"/>
          <a:cs typeface="+mn-cs"/>
        </a:defRPr>
      </a:lvl9pPr>
    </p:bodyStyle>
    <p:otherStyle>
      <a:defPPr>
        <a:defRPr lang="en-US"/>
      </a:defPPr>
      <a:lvl1pPr marL="0" algn="l" defTabSz="1073117" rtl="0" eaLnBrk="1" latinLnBrk="0" hangingPunct="1">
        <a:defRPr sz="2113" kern="1200">
          <a:solidFill>
            <a:schemeClr val="tx1"/>
          </a:solidFill>
          <a:latin typeface="+mn-lt"/>
          <a:ea typeface="+mn-ea"/>
          <a:cs typeface="+mn-cs"/>
        </a:defRPr>
      </a:lvl1pPr>
      <a:lvl2pPr marL="536558" algn="l" defTabSz="1073117" rtl="0" eaLnBrk="1" latinLnBrk="0" hangingPunct="1">
        <a:defRPr sz="2113" kern="1200">
          <a:solidFill>
            <a:schemeClr val="tx1"/>
          </a:solidFill>
          <a:latin typeface="+mn-lt"/>
          <a:ea typeface="+mn-ea"/>
          <a:cs typeface="+mn-cs"/>
        </a:defRPr>
      </a:lvl2pPr>
      <a:lvl3pPr marL="1073117" algn="l" defTabSz="1073117" rtl="0" eaLnBrk="1" latinLnBrk="0" hangingPunct="1">
        <a:defRPr sz="2113" kern="1200">
          <a:solidFill>
            <a:schemeClr val="tx1"/>
          </a:solidFill>
          <a:latin typeface="+mn-lt"/>
          <a:ea typeface="+mn-ea"/>
          <a:cs typeface="+mn-cs"/>
        </a:defRPr>
      </a:lvl3pPr>
      <a:lvl4pPr marL="1609675" algn="l" defTabSz="1073117" rtl="0" eaLnBrk="1" latinLnBrk="0" hangingPunct="1">
        <a:defRPr sz="2113" kern="1200">
          <a:solidFill>
            <a:schemeClr val="tx1"/>
          </a:solidFill>
          <a:latin typeface="+mn-lt"/>
          <a:ea typeface="+mn-ea"/>
          <a:cs typeface="+mn-cs"/>
        </a:defRPr>
      </a:lvl4pPr>
      <a:lvl5pPr marL="2146234" algn="l" defTabSz="1073117" rtl="0" eaLnBrk="1" latinLnBrk="0" hangingPunct="1">
        <a:defRPr sz="2113" kern="1200">
          <a:solidFill>
            <a:schemeClr val="tx1"/>
          </a:solidFill>
          <a:latin typeface="+mn-lt"/>
          <a:ea typeface="+mn-ea"/>
          <a:cs typeface="+mn-cs"/>
        </a:defRPr>
      </a:lvl5pPr>
      <a:lvl6pPr marL="2682792" algn="l" defTabSz="1073117" rtl="0" eaLnBrk="1" latinLnBrk="0" hangingPunct="1">
        <a:defRPr sz="2113" kern="1200">
          <a:solidFill>
            <a:schemeClr val="tx1"/>
          </a:solidFill>
          <a:latin typeface="+mn-lt"/>
          <a:ea typeface="+mn-ea"/>
          <a:cs typeface="+mn-cs"/>
        </a:defRPr>
      </a:lvl6pPr>
      <a:lvl7pPr marL="3219351" algn="l" defTabSz="1073117" rtl="0" eaLnBrk="1" latinLnBrk="0" hangingPunct="1">
        <a:defRPr sz="2113" kern="1200">
          <a:solidFill>
            <a:schemeClr val="tx1"/>
          </a:solidFill>
          <a:latin typeface="+mn-lt"/>
          <a:ea typeface="+mn-ea"/>
          <a:cs typeface="+mn-cs"/>
        </a:defRPr>
      </a:lvl7pPr>
      <a:lvl8pPr marL="3755909" algn="l" defTabSz="1073117" rtl="0" eaLnBrk="1" latinLnBrk="0" hangingPunct="1">
        <a:defRPr sz="2113" kern="1200">
          <a:solidFill>
            <a:schemeClr val="tx1"/>
          </a:solidFill>
          <a:latin typeface="+mn-lt"/>
          <a:ea typeface="+mn-ea"/>
          <a:cs typeface="+mn-cs"/>
        </a:defRPr>
      </a:lvl8pPr>
      <a:lvl9pPr marL="4292468" algn="l" defTabSz="1073117" rtl="0" eaLnBrk="1" latinLnBrk="0" hangingPunct="1">
        <a:defRPr sz="21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openclipart.org/detail/194524/" TargetMode="External"/><Relationship Id="rId13" Type="http://schemas.openxmlformats.org/officeDocument/2006/relationships/image" Target="../media/image9.png"/><Relationship Id="rId3" Type="http://schemas.openxmlformats.org/officeDocument/2006/relationships/image" Target="../media/image2.png"/><Relationship Id="rId7" Type="http://schemas.microsoft.com/office/2007/relationships/hdphoto" Target="../media/hdphoto1.wdp"/><Relationship Id="rId12" Type="http://schemas.openxmlformats.org/officeDocument/2006/relationships/image" Target="../media/image8.png"/><Relationship Id="rId17" Type="http://schemas.openxmlformats.org/officeDocument/2006/relationships/hyperlink" Target="https://www.google.com/search?rlz=1C1FNES_enBD1007BD1007&amp;cs=1&amp;sxsrf=ALiCzsYv1bZ_KwEsrpvaiSKrSuyEb6NJ5Q:1655378410410&amp;q=turtle+bay+swansea+address&amp;ludocid=17600717875556728254&amp;sa=X&amp;ved=2ahUKEwjRtOiQ7bH4AhVdaGwGHUweBh0Q6BN6BAgeEAI" TargetMode="External"/><Relationship Id="rId2" Type="http://schemas.openxmlformats.org/officeDocument/2006/relationships/image" Target="../media/image1.jpeg"/><Relationship Id="rId16"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7.png"/><Relationship Id="rId5" Type="http://schemas.openxmlformats.org/officeDocument/2006/relationships/image" Target="../media/image3.jpeg"/><Relationship Id="rId15" Type="http://schemas.openxmlformats.org/officeDocument/2006/relationships/image" Target="../media/image11.png"/><Relationship Id="rId10" Type="http://schemas.openxmlformats.org/officeDocument/2006/relationships/image" Target="../media/image6.jpeg"/><Relationship Id="rId4" Type="http://schemas.openxmlformats.org/officeDocument/2006/relationships/hyperlink" Target="https://www.posta.sk/informacie/sutaz-o-wellness" TargetMode="External"/><Relationship Id="rId9" Type="http://schemas.openxmlformats.org/officeDocument/2006/relationships/image" Target="../media/image5.png"/><Relationship Id="rId14" Type="http://schemas.openxmlformats.org/officeDocument/2006/relationships/image" Target="../media/image10.png"/></Relationships>
</file>

<file path=ppt/slides/_rels/slide2.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4.jpeg"/><Relationship Id="rId7" Type="http://schemas.openxmlformats.org/officeDocument/2006/relationships/hyperlink" Target="http://openclipart.org/detail/194524/" TargetMode="External"/><Relationship Id="rId2" Type="http://schemas.openxmlformats.org/officeDocument/2006/relationships/image" Target="../media/image13.jpeg"/><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4.png"/><Relationship Id="rId10" Type="http://schemas.openxmlformats.org/officeDocument/2006/relationships/image" Target="../media/image1.jpeg"/><Relationship Id="rId4" Type="http://schemas.openxmlformats.org/officeDocument/2006/relationships/image" Target="../media/image15.jpeg"/><Relationship Id="rId9" Type="http://schemas.openxmlformats.org/officeDocument/2006/relationships/hyperlink" Target="https://finebaking.blogspot.com/2014/02/raspberry-truffl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23A00"/>
        </a:solidFill>
        <a:effectLst/>
      </p:bgPr>
    </p:bg>
    <p:spTree>
      <p:nvGrpSpPr>
        <p:cNvPr id="1" name=""/>
        <p:cNvGrpSpPr/>
        <p:nvPr/>
      </p:nvGrpSpPr>
      <p:grpSpPr>
        <a:xfrm>
          <a:off x="0" y="0"/>
          <a:ext cx="0" cy="0"/>
          <a:chOff x="0" y="0"/>
          <a:chExt cx="0" cy="0"/>
        </a:xfrm>
      </p:grpSpPr>
      <p:grpSp>
        <p:nvGrpSpPr>
          <p:cNvPr id="16" name="Group 16"/>
          <p:cNvGrpSpPr>
            <a:grpSpLocks noChangeAspect="1"/>
          </p:cNvGrpSpPr>
          <p:nvPr/>
        </p:nvGrpSpPr>
        <p:grpSpPr>
          <a:xfrm>
            <a:off x="407627" y="7144520"/>
            <a:ext cx="2411315" cy="1719072"/>
            <a:chOff x="-256487" y="-219846"/>
            <a:chExt cx="11730419" cy="4855770"/>
          </a:xfrm>
        </p:grpSpPr>
        <p:sp>
          <p:nvSpPr>
            <p:cNvPr id="17" name="Freeform 17"/>
            <p:cNvSpPr/>
            <p:nvPr/>
          </p:nvSpPr>
          <p:spPr>
            <a:xfrm>
              <a:off x="-256487" y="-219846"/>
              <a:ext cx="11730419" cy="485577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2"/>
              <a:stretch>
                <a:fillRect t="-3172" b="-44175"/>
              </a:stretch>
            </a:blipFill>
          </p:spPr>
        </p:sp>
      </p:grpSp>
      <p:grpSp>
        <p:nvGrpSpPr>
          <p:cNvPr id="18" name="Group 18"/>
          <p:cNvGrpSpPr/>
          <p:nvPr/>
        </p:nvGrpSpPr>
        <p:grpSpPr>
          <a:xfrm rot="365965">
            <a:off x="-521483" y="-890127"/>
            <a:ext cx="7809031" cy="1507887"/>
            <a:chOff x="0" y="0"/>
            <a:chExt cx="4271155" cy="824740"/>
          </a:xfrm>
        </p:grpSpPr>
        <p:sp>
          <p:nvSpPr>
            <p:cNvPr id="19" name="Freeform 19"/>
            <p:cNvSpPr/>
            <p:nvPr/>
          </p:nvSpPr>
          <p:spPr>
            <a:xfrm>
              <a:off x="0" y="0"/>
              <a:ext cx="4271155" cy="824740"/>
            </a:xfrm>
            <a:custGeom>
              <a:avLst/>
              <a:gdLst/>
              <a:ahLst/>
              <a:cxnLst/>
              <a:rect l="l" t="t" r="r" b="b"/>
              <a:pathLst>
                <a:path w="4271155" h="824740">
                  <a:moveTo>
                    <a:pt x="0" y="0"/>
                  </a:moveTo>
                  <a:lnTo>
                    <a:pt x="4271155" y="0"/>
                  </a:lnTo>
                  <a:lnTo>
                    <a:pt x="4271155" y="824740"/>
                  </a:lnTo>
                  <a:lnTo>
                    <a:pt x="0" y="824740"/>
                  </a:lnTo>
                  <a:close/>
                </a:path>
              </a:pathLst>
            </a:custGeom>
            <a:solidFill>
              <a:srgbClr val="EFA332"/>
            </a:solidFill>
          </p:spPr>
        </p:sp>
      </p:grpSp>
      <p:grpSp>
        <p:nvGrpSpPr>
          <p:cNvPr id="20" name="Group 20"/>
          <p:cNvGrpSpPr/>
          <p:nvPr/>
        </p:nvGrpSpPr>
        <p:grpSpPr>
          <a:xfrm rot="-552933">
            <a:off x="-693785" y="-984901"/>
            <a:ext cx="6791934" cy="1507887"/>
            <a:chOff x="0" y="0"/>
            <a:chExt cx="3714853" cy="824740"/>
          </a:xfrm>
        </p:grpSpPr>
        <p:sp>
          <p:nvSpPr>
            <p:cNvPr id="21" name="Freeform 21"/>
            <p:cNvSpPr/>
            <p:nvPr/>
          </p:nvSpPr>
          <p:spPr>
            <a:xfrm>
              <a:off x="0" y="0"/>
              <a:ext cx="3714853" cy="824740"/>
            </a:xfrm>
            <a:custGeom>
              <a:avLst/>
              <a:gdLst/>
              <a:ahLst/>
              <a:cxnLst/>
              <a:rect l="l" t="t" r="r" b="b"/>
              <a:pathLst>
                <a:path w="3714853" h="824740">
                  <a:moveTo>
                    <a:pt x="0" y="0"/>
                  </a:moveTo>
                  <a:lnTo>
                    <a:pt x="3714853" y="0"/>
                  </a:lnTo>
                  <a:lnTo>
                    <a:pt x="3714853" y="824740"/>
                  </a:lnTo>
                  <a:lnTo>
                    <a:pt x="0" y="824740"/>
                  </a:lnTo>
                  <a:close/>
                </a:path>
              </a:pathLst>
            </a:custGeom>
            <a:solidFill>
              <a:srgbClr val="FFBD59"/>
            </a:solidFill>
          </p:spPr>
        </p:sp>
      </p:grpSp>
      <p:grpSp>
        <p:nvGrpSpPr>
          <p:cNvPr id="22" name="Group 22"/>
          <p:cNvGrpSpPr/>
          <p:nvPr/>
        </p:nvGrpSpPr>
        <p:grpSpPr>
          <a:xfrm>
            <a:off x="-234636" y="9657210"/>
            <a:ext cx="7330449" cy="278635"/>
            <a:chOff x="0" y="0"/>
            <a:chExt cx="4009395" cy="152400"/>
          </a:xfrm>
        </p:grpSpPr>
        <p:sp>
          <p:nvSpPr>
            <p:cNvPr id="23" name="Freeform 23"/>
            <p:cNvSpPr/>
            <p:nvPr/>
          </p:nvSpPr>
          <p:spPr>
            <a:xfrm>
              <a:off x="0" y="0"/>
              <a:ext cx="4009394" cy="152400"/>
            </a:xfrm>
            <a:custGeom>
              <a:avLst/>
              <a:gdLst/>
              <a:ahLst/>
              <a:cxnLst/>
              <a:rect l="l" t="t" r="r" b="b"/>
              <a:pathLst>
                <a:path w="4009394" h="152400">
                  <a:moveTo>
                    <a:pt x="0" y="0"/>
                  </a:moveTo>
                  <a:lnTo>
                    <a:pt x="4009394" y="0"/>
                  </a:lnTo>
                  <a:lnTo>
                    <a:pt x="4009394" y="152400"/>
                  </a:lnTo>
                  <a:lnTo>
                    <a:pt x="0" y="152400"/>
                  </a:lnTo>
                  <a:close/>
                </a:path>
              </a:pathLst>
            </a:custGeom>
            <a:solidFill>
              <a:srgbClr val="EFA332"/>
            </a:solidFill>
          </p:spPr>
        </p:sp>
      </p:grpSp>
      <p:sp>
        <p:nvSpPr>
          <p:cNvPr id="33" name="TextBox 33"/>
          <p:cNvSpPr txBox="1"/>
          <p:nvPr/>
        </p:nvSpPr>
        <p:spPr>
          <a:xfrm>
            <a:off x="3352364" y="7116181"/>
            <a:ext cx="3029509" cy="216149"/>
          </a:xfrm>
          <a:prstGeom prst="rect">
            <a:avLst/>
          </a:prstGeom>
        </p:spPr>
        <p:txBody>
          <a:bodyPr lIns="0" tIns="0" rIns="0" bIns="0" rtlCol="0" anchor="t">
            <a:spAutoFit/>
          </a:bodyPr>
          <a:lstStyle/>
          <a:p>
            <a:pPr>
              <a:lnSpc>
                <a:spcPts val="1779"/>
              </a:lnSpc>
            </a:pPr>
            <a:r>
              <a:rPr lang="en-US" sz="1271" spc="152" dirty="0">
                <a:solidFill>
                  <a:srgbClr val="FFFFFF"/>
                </a:solidFill>
                <a:latin typeface="Montserrat Classic"/>
              </a:rPr>
              <a:t>MILKSHAKES &amp; SUNDAES</a:t>
            </a:r>
          </a:p>
        </p:txBody>
      </p:sp>
      <p:sp>
        <p:nvSpPr>
          <p:cNvPr id="34" name="TextBox 34"/>
          <p:cNvSpPr txBox="1"/>
          <p:nvPr/>
        </p:nvSpPr>
        <p:spPr>
          <a:xfrm>
            <a:off x="3363889" y="7639816"/>
            <a:ext cx="2295467" cy="1012713"/>
          </a:xfrm>
          <a:prstGeom prst="rect">
            <a:avLst/>
          </a:prstGeom>
        </p:spPr>
        <p:txBody>
          <a:bodyPr lIns="0" tIns="0" rIns="0" bIns="0" rtlCol="0" anchor="t">
            <a:spAutoFit/>
          </a:bodyPr>
          <a:lstStyle/>
          <a:p>
            <a:pPr>
              <a:lnSpc>
                <a:spcPts val="1576"/>
              </a:lnSpc>
            </a:pPr>
            <a:r>
              <a:rPr lang="en-US" sz="1125" dirty="0">
                <a:solidFill>
                  <a:srgbClr val="FFFBF4"/>
                </a:solidFill>
                <a:latin typeface="Glacial Indifference"/>
              </a:rPr>
              <a:t>Strawberry Sundae</a:t>
            </a:r>
          </a:p>
          <a:p>
            <a:pPr>
              <a:lnSpc>
                <a:spcPts val="1576"/>
              </a:lnSpc>
            </a:pPr>
            <a:r>
              <a:rPr lang="en-US" sz="1125" dirty="0">
                <a:solidFill>
                  <a:srgbClr val="FFFBF4"/>
                </a:solidFill>
                <a:latin typeface="Glacial Indifference"/>
              </a:rPr>
              <a:t>Hot Fudge Sundae</a:t>
            </a:r>
          </a:p>
          <a:p>
            <a:pPr>
              <a:lnSpc>
                <a:spcPts val="1576"/>
              </a:lnSpc>
            </a:pPr>
            <a:r>
              <a:rPr lang="en-US" sz="1125" dirty="0">
                <a:solidFill>
                  <a:srgbClr val="FFFBF4"/>
                </a:solidFill>
                <a:latin typeface="Glacial Indifference"/>
              </a:rPr>
              <a:t>Vanilla Milkshake</a:t>
            </a:r>
          </a:p>
          <a:p>
            <a:pPr>
              <a:lnSpc>
                <a:spcPts val="1576"/>
              </a:lnSpc>
            </a:pPr>
            <a:r>
              <a:rPr lang="en-US" sz="1100" dirty="0">
                <a:solidFill>
                  <a:srgbClr val="FFFBF4"/>
                </a:solidFill>
                <a:latin typeface="Glacial Indifference"/>
              </a:rPr>
              <a:t>Choco Peanut Butter Milkshake </a:t>
            </a:r>
          </a:p>
          <a:p>
            <a:pPr>
              <a:lnSpc>
                <a:spcPts val="1576"/>
              </a:lnSpc>
            </a:pPr>
            <a:r>
              <a:rPr lang="en-US" sz="1125" dirty="0">
                <a:solidFill>
                  <a:srgbClr val="FFFBF4"/>
                </a:solidFill>
                <a:latin typeface="Glacial Indifference"/>
              </a:rPr>
              <a:t>Butterscotch Milkshake</a:t>
            </a:r>
          </a:p>
        </p:txBody>
      </p:sp>
      <p:sp>
        <p:nvSpPr>
          <p:cNvPr id="35" name="TextBox 35"/>
          <p:cNvSpPr txBox="1"/>
          <p:nvPr/>
        </p:nvSpPr>
        <p:spPr>
          <a:xfrm>
            <a:off x="5636272" y="7427989"/>
            <a:ext cx="394138" cy="1218732"/>
          </a:xfrm>
          <a:prstGeom prst="rect">
            <a:avLst/>
          </a:prstGeom>
        </p:spPr>
        <p:txBody>
          <a:bodyPr wrap="square" lIns="0" tIns="0" rIns="0" bIns="0" rtlCol="0" anchor="t">
            <a:spAutoFit/>
          </a:bodyPr>
          <a:lstStyle/>
          <a:p>
            <a:pPr algn="ctr">
              <a:lnSpc>
                <a:spcPts val="1610"/>
              </a:lnSpc>
            </a:pPr>
            <a:r>
              <a:rPr lang="en-US" sz="1150" b="1" i="1" u="sng" spc="126" dirty="0">
                <a:solidFill>
                  <a:srgbClr val="FFFDF1"/>
                </a:solidFill>
                <a:latin typeface="Glacial Indifference Bold"/>
              </a:rPr>
              <a:t>Price</a:t>
            </a:r>
          </a:p>
          <a:p>
            <a:pPr algn="ctr">
              <a:lnSpc>
                <a:spcPts val="1610"/>
              </a:lnSpc>
            </a:pPr>
            <a:r>
              <a:rPr lang="en-US" sz="1150" spc="126" dirty="0">
                <a:solidFill>
                  <a:srgbClr val="FFFDF1"/>
                </a:solidFill>
                <a:latin typeface="Glacial Indifference Bold"/>
              </a:rPr>
              <a:t>£4.5</a:t>
            </a:r>
          </a:p>
          <a:p>
            <a:pPr algn="ctr">
              <a:lnSpc>
                <a:spcPts val="1610"/>
              </a:lnSpc>
            </a:pPr>
            <a:r>
              <a:rPr lang="en-US" sz="1150" spc="126" dirty="0">
                <a:solidFill>
                  <a:srgbClr val="FFFDF1"/>
                </a:solidFill>
                <a:latin typeface="Glacial Indifference Bold"/>
              </a:rPr>
              <a:t>£6</a:t>
            </a:r>
          </a:p>
          <a:p>
            <a:pPr algn="ctr">
              <a:lnSpc>
                <a:spcPts val="1610"/>
              </a:lnSpc>
            </a:pPr>
            <a:r>
              <a:rPr lang="en-US" sz="1150" spc="126" dirty="0">
                <a:solidFill>
                  <a:srgbClr val="FFFDF1"/>
                </a:solidFill>
                <a:latin typeface="Glacial Indifference Bold"/>
              </a:rPr>
              <a:t>£7</a:t>
            </a:r>
          </a:p>
          <a:p>
            <a:pPr algn="ctr">
              <a:lnSpc>
                <a:spcPts val="1610"/>
              </a:lnSpc>
            </a:pPr>
            <a:r>
              <a:rPr lang="en-US" sz="1150" spc="126" dirty="0">
                <a:solidFill>
                  <a:srgbClr val="FFFDF1"/>
                </a:solidFill>
                <a:latin typeface="Glacial Indifference Bold"/>
              </a:rPr>
              <a:t>£9</a:t>
            </a:r>
          </a:p>
          <a:p>
            <a:pPr algn="ctr">
              <a:lnSpc>
                <a:spcPts val="1610"/>
              </a:lnSpc>
            </a:pPr>
            <a:r>
              <a:rPr lang="en-US" sz="1150" spc="126" dirty="0">
                <a:solidFill>
                  <a:srgbClr val="FFFDF1"/>
                </a:solidFill>
                <a:latin typeface="Glacial Indifference Bold"/>
              </a:rPr>
              <a:t>£7</a:t>
            </a:r>
          </a:p>
        </p:txBody>
      </p:sp>
      <p:grpSp>
        <p:nvGrpSpPr>
          <p:cNvPr id="46" name="Group 45">
            <a:extLst>
              <a:ext uri="{FF2B5EF4-FFF2-40B4-BE49-F238E27FC236}">
                <a16:creationId xmlns:a16="http://schemas.microsoft.com/office/drawing/2014/main" id="{9C7FA9A9-4D1B-4380-B503-8EA6FF66597A}"/>
              </a:ext>
            </a:extLst>
          </p:cNvPr>
          <p:cNvGrpSpPr/>
          <p:nvPr/>
        </p:nvGrpSpPr>
        <p:grpSpPr>
          <a:xfrm>
            <a:off x="3152814" y="4741201"/>
            <a:ext cx="4375747" cy="1946275"/>
            <a:chOff x="3199606" y="5038416"/>
            <a:chExt cx="4318188" cy="1686877"/>
          </a:xfrm>
        </p:grpSpPr>
        <p:sp>
          <p:nvSpPr>
            <p:cNvPr id="30" name="TextBox 30"/>
            <p:cNvSpPr txBox="1"/>
            <p:nvPr/>
          </p:nvSpPr>
          <p:spPr>
            <a:xfrm>
              <a:off x="3199606" y="5038416"/>
              <a:ext cx="4318188" cy="187341"/>
            </a:xfrm>
            <a:prstGeom prst="rect">
              <a:avLst/>
            </a:prstGeom>
          </p:spPr>
          <p:txBody>
            <a:bodyPr wrap="square" lIns="0" tIns="0" rIns="0" bIns="0" rtlCol="0" anchor="t">
              <a:spAutoFit/>
            </a:bodyPr>
            <a:lstStyle/>
            <a:p>
              <a:pPr>
                <a:lnSpc>
                  <a:spcPts val="1779"/>
                </a:lnSpc>
              </a:pPr>
              <a:r>
                <a:rPr lang="en-US" sz="1271" spc="152" dirty="0">
                  <a:solidFill>
                    <a:srgbClr val="FFFFFF"/>
                  </a:solidFill>
                  <a:latin typeface="Montserrat Classic"/>
                </a:rPr>
                <a:t>SEA BASS &amp; MERLOT- £9</a:t>
              </a:r>
            </a:p>
          </p:txBody>
        </p:sp>
        <p:sp>
          <p:nvSpPr>
            <p:cNvPr id="31" name="TextBox 31"/>
            <p:cNvSpPr txBox="1"/>
            <p:nvPr/>
          </p:nvSpPr>
          <p:spPr>
            <a:xfrm>
              <a:off x="3245856" y="5492600"/>
              <a:ext cx="3346195" cy="1232693"/>
            </a:xfrm>
            <a:prstGeom prst="rect">
              <a:avLst/>
            </a:prstGeom>
          </p:spPr>
          <p:txBody>
            <a:bodyPr wrap="square" lIns="0" tIns="0" rIns="0" bIns="0" rtlCol="0" anchor="t">
              <a:spAutoFit/>
            </a:bodyPr>
            <a:lstStyle/>
            <a:p>
              <a:pPr algn="just">
                <a:lnSpc>
                  <a:spcPts val="1576"/>
                </a:lnSpc>
              </a:pPr>
              <a:r>
                <a:rPr lang="en-US" sz="1125" dirty="0">
                  <a:solidFill>
                    <a:srgbClr val="FFFBF4"/>
                  </a:solidFill>
                  <a:latin typeface="Glacial Indifference"/>
                </a:rPr>
                <a:t>Red wine and Oily fish  go well together. Fat and tannins combine like best friends, brings out the finest in each other. Tannins aid in the release of taste from fat. As a result, it reduces the astringency of the tannins, allowing the wine's other qualities to show.</a:t>
              </a:r>
            </a:p>
            <a:p>
              <a:pPr algn="just">
                <a:lnSpc>
                  <a:spcPts val="1576"/>
                </a:lnSpc>
              </a:pPr>
              <a:endParaRPr lang="en-US" sz="1125" dirty="0">
                <a:solidFill>
                  <a:srgbClr val="FFFBF4"/>
                </a:solidFill>
                <a:latin typeface="Glacial Indifference"/>
              </a:endParaRPr>
            </a:p>
            <a:p>
              <a:pPr algn="just">
                <a:lnSpc>
                  <a:spcPts val="1576"/>
                </a:lnSpc>
              </a:pPr>
              <a:r>
                <a:rPr lang="en-US" sz="1100" dirty="0">
                  <a:solidFill>
                    <a:srgbClr val="FFFBF4"/>
                  </a:solidFill>
                  <a:latin typeface="Glacial Indifference"/>
                </a:rPr>
                <a:t>            Contains </a:t>
              </a:r>
              <a:r>
                <a:rPr lang="en-US" sz="1100" b="1" i="1" dirty="0">
                  <a:solidFill>
                    <a:srgbClr val="FFFBF4"/>
                  </a:solidFill>
                  <a:latin typeface="Glacial Indifference"/>
                </a:rPr>
                <a:t>245</a:t>
              </a:r>
              <a:r>
                <a:rPr lang="en-US" sz="1100" dirty="0">
                  <a:solidFill>
                    <a:srgbClr val="FFFBF4"/>
                  </a:solidFill>
                  <a:latin typeface="Glacial Indifference"/>
                </a:rPr>
                <a:t> Calories</a:t>
              </a:r>
              <a:endParaRPr lang="en-US" sz="1125" dirty="0">
                <a:solidFill>
                  <a:srgbClr val="FFFBF4"/>
                </a:solidFill>
                <a:latin typeface="Glacial Indifference"/>
              </a:endParaRPr>
            </a:p>
          </p:txBody>
        </p:sp>
        <p:sp>
          <p:nvSpPr>
            <p:cNvPr id="38" name="AutoShape 38"/>
            <p:cNvSpPr/>
            <p:nvPr/>
          </p:nvSpPr>
          <p:spPr>
            <a:xfrm rot="9846">
              <a:off x="3236508" y="5340165"/>
              <a:ext cx="3699725" cy="0"/>
            </a:xfrm>
            <a:prstGeom prst="line">
              <a:avLst/>
            </a:prstGeom>
            <a:ln w="19050" cap="flat">
              <a:solidFill>
                <a:srgbClr val="FFBD59"/>
              </a:solidFill>
              <a:prstDash val="solid"/>
              <a:headEnd type="none" w="sm" len="sm"/>
              <a:tailEnd type="none" w="sm" len="sm"/>
            </a:ln>
          </p:spPr>
        </p:sp>
      </p:grpSp>
      <p:sp>
        <p:nvSpPr>
          <p:cNvPr id="39" name="AutoShape 39"/>
          <p:cNvSpPr/>
          <p:nvPr/>
        </p:nvSpPr>
        <p:spPr>
          <a:xfrm rot="9846">
            <a:off x="3363809" y="7416598"/>
            <a:ext cx="3566160" cy="0"/>
          </a:xfrm>
          <a:prstGeom prst="line">
            <a:avLst/>
          </a:prstGeom>
          <a:ln w="19050" cap="flat">
            <a:solidFill>
              <a:srgbClr val="FFBD59"/>
            </a:solidFill>
            <a:prstDash val="solid"/>
            <a:headEnd type="none" w="sm" len="sm"/>
            <a:tailEnd type="none" w="sm" len="sm"/>
          </a:ln>
        </p:spPr>
      </p:sp>
      <p:pic>
        <p:nvPicPr>
          <p:cNvPr id="41" name="Picture 40">
            <a:extLst>
              <a:ext uri="{FF2B5EF4-FFF2-40B4-BE49-F238E27FC236}">
                <a16:creationId xmlns:a16="http://schemas.microsoft.com/office/drawing/2014/main" id="{B0406A66-4B61-44E0-B33B-2EE1760B06E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08730" y="729942"/>
            <a:ext cx="4101354" cy="1023843"/>
          </a:xfrm>
          <a:prstGeom prst="rect">
            <a:avLst/>
          </a:prstGeom>
        </p:spPr>
      </p:pic>
      <p:grpSp>
        <p:nvGrpSpPr>
          <p:cNvPr id="48" name="Group 47">
            <a:extLst>
              <a:ext uri="{FF2B5EF4-FFF2-40B4-BE49-F238E27FC236}">
                <a16:creationId xmlns:a16="http://schemas.microsoft.com/office/drawing/2014/main" id="{46BCC5BC-C64B-477A-BC1F-0FD692A7CE84}"/>
              </a:ext>
            </a:extLst>
          </p:cNvPr>
          <p:cNvGrpSpPr/>
          <p:nvPr/>
        </p:nvGrpSpPr>
        <p:grpSpPr>
          <a:xfrm>
            <a:off x="407627" y="2041877"/>
            <a:ext cx="6528488" cy="2404460"/>
            <a:chOff x="407627" y="2163797"/>
            <a:chExt cx="6528488" cy="2404460"/>
          </a:xfrm>
        </p:grpSpPr>
        <p:sp>
          <p:nvSpPr>
            <p:cNvPr id="27" name="TextBox 27"/>
            <p:cNvSpPr txBox="1"/>
            <p:nvPr/>
          </p:nvSpPr>
          <p:spPr>
            <a:xfrm>
              <a:off x="3352364" y="3035069"/>
              <a:ext cx="3029509" cy="210250"/>
            </a:xfrm>
            <a:prstGeom prst="rect">
              <a:avLst/>
            </a:prstGeom>
          </p:spPr>
          <p:txBody>
            <a:bodyPr lIns="0" tIns="0" rIns="0" bIns="0" rtlCol="0" anchor="t">
              <a:spAutoFit/>
            </a:bodyPr>
            <a:lstStyle/>
            <a:p>
              <a:pPr>
                <a:lnSpc>
                  <a:spcPts val="1779"/>
                </a:lnSpc>
              </a:pPr>
              <a:endParaRPr lang="en-US" sz="1271" spc="152" dirty="0">
                <a:solidFill>
                  <a:srgbClr val="FFFFFF"/>
                </a:solidFill>
                <a:latin typeface="Montserrat Classic"/>
              </a:endParaRPr>
            </a:p>
          </p:txBody>
        </p:sp>
        <p:sp>
          <p:nvSpPr>
            <p:cNvPr id="28" name="TextBox 28"/>
            <p:cNvSpPr txBox="1"/>
            <p:nvPr/>
          </p:nvSpPr>
          <p:spPr>
            <a:xfrm>
              <a:off x="3187081" y="2528788"/>
              <a:ext cx="3523003" cy="2039469"/>
            </a:xfrm>
            <a:prstGeom prst="rect">
              <a:avLst/>
            </a:prstGeom>
            <a:noFill/>
          </p:spPr>
          <p:txBody>
            <a:bodyPr wrap="square" lIns="0" tIns="0" rIns="0" bIns="0" rtlCol="0" anchor="t">
              <a:spAutoFit/>
            </a:bodyPr>
            <a:lstStyle/>
            <a:p>
              <a:pPr algn="just">
                <a:lnSpc>
                  <a:spcPts val="1576"/>
                </a:lnSpc>
              </a:pPr>
              <a:r>
                <a:rPr lang="en-US" sz="1150" dirty="0">
                  <a:solidFill>
                    <a:srgbClr val="FFFBF4"/>
                  </a:solidFill>
                  <a:latin typeface="Glacial Indifference"/>
                </a:rPr>
                <a:t>Lobster is a delicate shellfish. To really enjoy it, you must pair it with a wine made from the Chardonnay grape. Chardonnay's elegance, tenacity, and longevity in the mouth make it the perfect pairing. Chablis is, of course, the Chardonnay king! Chablis has an unique minerality and a saline side that complements the iodized flavors of lobster due to its Kimmeridgian soil, which is rich in little fossilized oysters.</a:t>
              </a:r>
            </a:p>
            <a:p>
              <a:pPr algn="just">
                <a:lnSpc>
                  <a:spcPts val="1576"/>
                </a:lnSpc>
              </a:pPr>
              <a:endParaRPr lang="en-US" sz="1150" dirty="0">
                <a:solidFill>
                  <a:srgbClr val="FFFBF4"/>
                </a:solidFill>
                <a:latin typeface="Glacial Indifference"/>
              </a:endParaRPr>
            </a:p>
            <a:p>
              <a:pPr algn="just">
                <a:lnSpc>
                  <a:spcPts val="1576"/>
                </a:lnSpc>
              </a:pPr>
              <a:r>
                <a:rPr lang="en-US" sz="1150" dirty="0">
                  <a:solidFill>
                    <a:srgbClr val="FFFBF4"/>
                  </a:solidFill>
                  <a:latin typeface="Glacial Indifference"/>
                </a:rPr>
                <a:t>            Contains </a:t>
              </a:r>
              <a:r>
                <a:rPr lang="en-US" sz="1150" b="1" i="1" dirty="0">
                  <a:solidFill>
                    <a:srgbClr val="FFFBF4"/>
                  </a:solidFill>
                  <a:latin typeface="Glacial Indifference"/>
                </a:rPr>
                <a:t>255</a:t>
              </a:r>
              <a:r>
                <a:rPr lang="en-US" sz="1150" dirty="0">
                  <a:solidFill>
                    <a:srgbClr val="FFFBF4"/>
                  </a:solidFill>
                  <a:latin typeface="Glacial Indifference"/>
                </a:rPr>
                <a:t> Calories</a:t>
              </a:r>
            </a:p>
          </p:txBody>
        </p:sp>
        <p:sp>
          <p:nvSpPr>
            <p:cNvPr id="37" name="AutoShape 37"/>
            <p:cNvSpPr/>
            <p:nvPr/>
          </p:nvSpPr>
          <p:spPr>
            <a:xfrm rot="9846">
              <a:off x="3187075" y="2440452"/>
              <a:ext cx="3749040" cy="0"/>
            </a:xfrm>
            <a:prstGeom prst="line">
              <a:avLst/>
            </a:prstGeom>
            <a:ln w="19050" cap="flat">
              <a:solidFill>
                <a:srgbClr val="FFBD59"/>
              </a:solidFill>
              <a:prstDash val="solid"/>
              <a:headEnd type="none" w="sm" len="sm"/>
              <a:tailEnd type="none" w="sm" len="sm"/>
            </a:ln>
          </p:spPr>
        </p:sp>
        <p:sp>
          <p:nvSpPr>
            <p:cNvPr id="44" name="TextBox 30">
              <a:extLst>
                <a:ext uri="{FF2B5EF4-FFF2-40B4-BE49-F238E27FC236}">
                  <a16:creationId xmlns:a16="http://schemas.microsoft.com/office/drawing/2014/main" id="{E654881C-E748-49C1-BE97-C43042755796}"/>
                </a:ext>
              </a:extLst>
            </p:cNvPr>
            <p:cNvSpPr txBox="1"/>
            <p:nvPr/>
          </p:nvSpPr>
          <p:spPr>
            <a:xfrm>
              <a:off x="3187082" y="2163797"/>
              <a:ext cx="3347192" cy="216149"/>
            </a:xfrm>
            <a:prstGeom prst="rect">
              <a:avLst/>
            </a:prstGeom>
          </p:spPr>
          <p:txBody>
            <a:bodyPr wrap="square" lIns="0" tIns="0" rIns="0" bIns="0" rtlCol="0" anchor="t">
              <a:spAutoFit/>
            </a:bodyPr>
            <a:lstStyle/>
            <a:p>
              <a:pPr>
                <a:lnSpc>
                  <a:spcPts val="1779"/>
                </a:lnSpc>
              </a:pPr>
              <a:r>
                <a:rPr lang="en-US" sz="1271" spc="152" dirty="0">
                  <a:solidFill>
                    <a:srgbClr val="FFFFFF"/>
                  </a:solidFill>
                  <a:latin typeface="Montserrat Classic"/>
                </a:rPr>
                <a:t>LOBSTER &amp; CHABLIS	- £9.5</a:t>
              </a:r>
            </a:p>
          </p:txBody>
        </p:sp>
        <p:pic>
          <p:nvPicPr>
            <p:cNvPr id="1028" name="Picture 4" descr="Lobster &amp; Chablis | Vinatis' Blog">
              <a:extLst>
                <a:ext uri="{FF2B5EF4-FFF2-40B4-BE49-F238E27FC236}">
                  <a16:creationId xmlns:a16="http://schemas.microsoft.com/office/drawing/2014/main" id="{BBDB6801-7395-48AE-A451-EAB9B224A17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8312" y="2472919"/>
              <a:ext cx="2390630" cy="1720483"/>
            </a:xfrm>
            <a:prstGeom prst="roundRect">
              <a:avLst>
                <a:gd name="adj" fmla="val 12312"/>
              </a:avLst>
            </a:prstGeom>
            <a:noFill/>
            <a:extLst>
              <a:ext uri="{909E8E84-426E-40DD-AFC4-6F175D3DCCD1}">
                <a14:hiddenFill xmlns:a14="http://schemas.microsoft.com/office/drawing/2010/main">
                  <a:solidFill>
                    <a:srgbClr val="FFFFFF"/>
                  </a:solidFill>
                </a14:hiddenFill>
              </a:ext>
            </a:extLst>
          </p:spPr>
        </p:pic>
        <p:sp>
          <p:nvSpPr>
            <p:cNvPr id="49" name="TextBox 30">
              <a:extLst>
                <a:ext uri="{FF2B5EF4-FFF2-40B4-BE49-F238E27FC236}">
                  <a16:creationId xmlns:a16="http://schemas.microsoft.com/office/drawing/2014/main" id="{EEE3871C-61EB-4580-B1CA-6578FC556EB8}"/>
                </a:ext>
              </a:extLst>
            </p:cNvPr>
            <p:cNvSpPr txBox="1"/>
            <p:nvPr/>
          </p:nvSpPr>
          <p:spPr>
            <a:xfrm>
              <a:off x="407627" y="4308966"/>
              <a:ext cx="2513251" cy="216149"/>
            </a:xfrm>
            <a:prstGeom prst="rect">
              <a:avLst/>
            </a:prstGeom>
          </p:spPr>
          <p:txBody>
            <a:bodyPr wrap="square" lIns="0" tIns="0" rIns="0" bIns="0" rtlCol="0" anchor="t">
              <a:spAutoFit/>
            </a:bodyPr>
            <a:lstStyle/>
            <a:p>
              <a:pPr>
                <a:lnSpc>
                  <a:spcPts val="1779"/>
                </a:lnSpc>
              </a:pPr>
              <a:r>
                <a:rPr lang="en-US" sz="1271" spc="152" dirty="0">
                  <a:solidFill>
                    <a:srgbClr val="FFFFFF"/>
                  </a:solidFill>
                  <a:latin typeface="Montserrat Classic"/>
                </a:rPr>
                <a:t>Availability: Lunch &amp; Dinner</a:t>
              </a:r>
            </a:p>
          </p:txBody>
        </p:sp>
      </p:grpSp>
      <p:sp>
        <p:nvSpPr>
          <p:cNvPr id="51" name="TextBox 30">
            <a:extLst>
              <a:ext uri="{FF2B5EF4-FFF2-40B4-BE49-F238E27FC236}">
                <a16:creationId xmlns:a16="http://schemas.microsoft.com/office/drawing/2014/main" id="{43F68335-8F59-41BC-B160-E83AAE8DBBFE}"/>
              </a:ext>
            </a:extLst>
          </p:cNvPr>
          <p:cNvSpPr txBox="1"/>
          <p:nvPr/>
        </p:nvSpPr>
        <p:spPr>
          <a:xfrm>
            <a:off x="447731" y="6535042"/>
            <a:ext cx="3347192" cy="216149"/>
          </a:xfrm>
          <a:prstGeom prst="rect">
            <a:avLst/>
          </a:prstGeom>
        </p:spPr>
        <p:txBody>
          <a:bodyPr wrap="square" lIns="0" tIns="0" rIns="0" bIns="0" rtlCol="0" anchor="t">
            <a:spAutoFit/>
          </a:bodyPr>
          <a:lstStyle/>
          <a:p>
            <a:pPr>
              <a:lnSpc>
                <a:spcPts val="1779"/>
              </a:lnSpc>
            </a:pPr>
            <a:r>
              <a:rPr lang="en-US" sz="1271" spc="152" dirty="0">
                <a:solidFill>
                  <a:srgbClr val="FFFFFF"/>
                </a:solidFill>
                <a:latin typeface="Montserrat Classic"/>
              </a:rPr>
              <a:t>Availability: Lunch and Dinner</a:t>
            </a:r>
          </a:p>
        </p:txBody>
      </p:sp>
      <p:sp>
        <p:nvSpPr>
          <p:cNvPr id="52" name="TextBox 30">
            <a:extLst>
              <a:ext uri="{FF2B5EF4-FFF2-40B4-BE49-F238E27FC236}">
                <a16:creationId xmlns:a16="http://schemas.microsoft.com/office/drawing/2014/main" id="{33BD08A3-44E1-416E-920C-F97F339AE617}"/>
              </a:ext>
            </a:extLst>
          </p:cNvPr>
          <p:cNvSpPr txBox="1"/>
          <p:nvPr/>
        </p:nvSpPr>
        <p:spPr>
          <a:xfrm>
            <a:off x="514966" y="9343899"/>
            <a:ext cx="6075512" cy="220510"/>
          </a:xfrm>
          <a:prstGeom prst="rect">
            <a:avLst/>
          </a:prstGeom>
          <a:ln>
            <a:solidFill>
              <a:schemeClr val="bg1"/>
            </a:solidFill>
          </a:ln>
        </p:spPr>
        <p:txBody>
          <a:bodyPr wrap="square" lIns="0" tIns="0" rIns="0" bIns="0" rtlCol="0" anchor="t">
            <a:spAutoFit/>
          </a:bodyPr>
          <a:lstStyle/>
          <a:p>
            <a:pPr algn="ctr">
              <a:lnSpc>
                <a:spcPts val="1779"/>
              </a:lnSpc>
            </a:pPr>
            <a:r>
              <a:rPr lang="en-US" sz="1400" b="1" spc="152" dirty="0">
                <a:solidFill>
                  <a:srgbClr val="FFFFFF"/>
                </a:solidFill>
                <a:latin typeface="Montserrat Classic"/>
              </a:rPr>
              <a:t>Payment Method: We accept card as well as cash payment</a:t>
            </a:r>
          </a:p>
        </p:txBody>
      </p:sp>
      <p:pic>
        <p:nvPicPr>
          <p:cNvPr id="55" name="Picture 54">
            <a:extLst>
              <a:ext uri="{FF2B5EF4-FFF2-40B4-BE49-F238E27FC236}">
                <a16:creationId xmlns:a16="http://schemas.microsoft.com/office/drawing/2014/main" id="{C206A33B-5AD2-4A5C-A6FD-39EE3D35CDB2}"/>
              </a:ext>
            </a:extLst>
          </p:cNvPr>
          <p:cNvPicPr>
            <a:picLocks noChangeAspect="1"/>
          </p:cNvPicPr>
          <p:nvPr/>
        </p:nvPicPr>
        <p:blipFill>
          <a:blip r:embed="rId6" cstate="print">
            <a:extLst>
              <a:ext uri="{BEBA8EAE-BF5A-486C-A8C5-ECC9F3942E4B}">
                <a14:imgProps xmlns:a14="http://schemas.microsoft.com/office/drawing/2010/main">
                  <a14:imgLayer r:embed="rId7">
                    <a14:imgEffect>
                      <a14:saturation sat="0"/>
                    </a14:imgEffect>
                    <a14:imgEffect>
                      <a14:brightnessContrast bright="-4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267267">
            <a:off x="4890273" y="7696385"/>
            <a:ext cx="640080" cy="417652"/>
          </a:xfrm>
          <a:prstGeom prst="ellipse">
            <a:avLst/>
          </a:prstGeom>
          <a:ln>
            <a:solidFill>
              <a:srgbClr val="D9D9D9"/>
            </a:solidFill>
          </a:ln>
        </p:spPr>
      </p:pic>
      <p:pic>
        <p:nvPicPr>
          <p:cNvPr id="8" name="Picture 4" descr="Calories free vector icons designed by Freepik | Vector icons, Vector icon  design, Icon">
            <a:extLst>
              <a:ext uri="{FF2B5EF4-FFF2-40B4-BE49-F238E27FC236}">
                <a16:creationId xmlns:a16="http://schemas.microsoft.com/office/drawing/2014/main" id="{55B593CA-52DA-4668-ADC4-8F20EA632130}"/>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164286" y="4045652"/>
            <a:ext cx="365760" cy="36576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ow to Pair Red Wine with Fish | Wine Enthusiast">
            <a:extLst>
              <a:ext uri="{FF2B5EF4-FFF2-40B4-BE49-F238E27FC236}">
                <a16:creationId xmlns:a16="http://schemas.microsoft.com/office/drawing/2014/main" id="{567B3E3E-1144-4739-9E79-1E94C7CF597D}"/>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28312" y="4805229"/>
            <a:ext cx="2390630" cy="1719072"/>
          </a:xfrm>
          <a:prstGeom prst="roundRect">
            <a:avLst/>
          </a:prstGeom>
          <a:noFill/>
          <a:extLst>
            <a:ext uri="{909E8E84-426E-40DD-AFC4-6F175D3DCCD1}">
              <a14:hiddenFill xmlns:a14="http://schemas.microsoft.com/office/drawing/2010/main">
                <a:solidFill>
                  <a:srgbClr val="FFFFFF"/>
                </a:solidFill>
              </a14:hiddenFill>
            </a:ext>
          </a:extLst>
        </p:spPr>
      </p:pic>
      <p:pic>
        <p:nvPicPr>
          <p:cNvPr id="42" name="Picture 4" descr="Calories free vector icons designed by Freepik | Vector icons, Vector icon  design, Icon">
            <a:extLst>
              <a:ext uri="{FF2B5EF4-FFF2-40B4-BE49-F238E27FC236}">
                <a16:creationId xmlns:a16="http://schemas.microsoft.com/office/drawing/2014/main" id="{E12D260A-E84E-4245-B63E-DEDADF2EB86A}"/>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164286" y="6301901"/>
            <a:ext cx="365760" cy="365760"/>
          </a:xfrm>
          <a:prstGeom prst="rect">
            <a:avLst/>
          </a:prstGeom>
          <a:noFill/>
          <a:extLst>
            <a:ext uri="{909E8E84-426E-40DD-AFC4-6F175D3DCCD1}">
              <a14:hiddenFill xmlns:a14="http://schemas.microsoft.com/office/drawing/2010/main">
                <a:solidFill>
                  <a:srgbClr val="FFFFFF"/>
                </a:solidFill>
              </a14:hiddenFill>
            </a:ext>
          </a:extLst>
        </p:spPr>
      </p:pic>
      <p:sp>
        <p:nvSpPr>
          <p:cNvPr id="50" name="TextBox 35">
            <a:extLst>
              <a:ext uri="{FF2B5EF4-FFF2-40B4-BE49-F238E27FC236}">
                <a16:creationId xmlns:a16="http://schemas.microsoft.com/office/drawing/2014/main" id="{290AC550-9632-45A8-A9FE-C090F915924A}"/>
              </a:ext>
            </a:extLst>
          </p:cNvPr>
          <p:cNvSpPr txBox="1"/>
          <p:nvPr/>
        </p:nvSpPr>
        <p:spPr>
          <a:xfrm>
            <a:off x="6092834" y="7427989"/>
            <a:ext cx="550194" cy="1218732"/>
          </a:xfrm>
          <a:prstGeom prst="rect">
            <a:avLst/>
          </a:prstGeom>
        </p:spPr>
        <p:txBody>
          <a:bodyPr wrap="square" lIns="0" tIns="0" rIns="0" bIns="0" rtlCol="0" anchor="t">
            <a:spAutoFit/>
          </a:bodyPr>
          <a:lstStyle/>
          <a:p>
            <a:pPr algn="ctr">
              <a:lnSpc>
                <a:spcPts val="1610"/>
              </a:lnSpc>
            </a:pPr>
            <a:r>
              <a:rPr lang="en-US" sz="1150" b="1" i="1" u="sng" spc="126" dirty="0">
                <a:solidFill>
                  <a:srgbClr val="FFFDF1"/>
                </a:solidFill>
                <a:latin typeface="Glacial Indifference Bold"/>
              </a:rPr>
              <a:t>Calorie</a:t>
            </a:r>
          </a:p>
          <a:p>
            <a:pPr algn="ctr">
              <a:lnSpc>
                <a:spcPts val="1610"/>
              </a:lnSpc>
            </a:pPr>
            <a:r>
              <a:rPr lang="en-US" sz="1150" spc="126" dirty="0">
                <a:solidFill>
                  <a:srgbClr val="FFFDF1"/>
                </a:solidFill>
                <a:latin typeface="Glacial Indifference Bold"/>
              </a:rPr>
              <a:t>268</a:t>
            </a:r>
          </a:p>
          <a:p>
            <a:pPr algn="ctr">
              <a:lnSpc>
                <a:spcPts val="1610"/>
              </a:lnSpc>
            </a:pPr>
            <a:r>
              <a:rPr lang="en-US" sz="1150" spc="126" dirty="0">
                <a:solidFill>
                  <a:srgbClr val="FFFDF1"/>
                </a:solidFill>
                <a:latin typeface="Glacial Indifference Bold"/>
              </a:rPr>
              <a:t>330</a:t>
            </a:r>
          </a:p>
          <a:p>
            <a:pPr algn="ctr">
              <a:lnSpc>
                <a:spcPts val="1610"/>
              </a:lnSpc>
            </a:pPr>
            <a:r>
              <a:rPr lang="en-US" sz="1150" spc="126" dirty="0">
                <a:solidFill>
                  <a:srgbClr val="FFFDF1"/>
                </a:solidFill>
                <a:latin typeface="Glacial Indifference Bold"/>
              </a:rPr>
              <a:t>350</a:t>
            </a:r>
          </a:p>
          <a:p>
            <a:pPr algn="ctr">
              <a:lnSpc>
                <a:spcPts val="1610"/>
              </a:lnSpc>
            </a:pPr>
            <a:r>
              <a:rPr lang="en-US" sz="1150" spc="126" dirty="0">
                <a:solidFill>
                  <a:srgbClr val="FFFDF1"/>
                </a:solidFill>
                <a:latin typeface="Glacial Indifference Bold"/>
              </a:rPr>
              <a:t>475</a:t>
            </a:r>
          </a:p>
          <a:p>
            <a:pPr algn="ctr">
              <a:lnSpc>
                <a:spcPts val="1610"/>
              </a:lnSpc>
            </a:pPr>
            <a:r>
              <a:rPr lang="en-US" sz="1150" spc="126" dirty="0">
                <a:solidFill>
                  <a:srgbClr val="FFFDF1"/>
                </a:solidFill>
                <a:latin typeface="Glacial Indifference Bold"/>
              </a:rPr>
              <a:t>420</a:t>
            </a:r>
          </a:p>
        </p:txBody>
      </p:sp>
      <p:pic>
        <p:nvPicPr>
          <p:cNvPr id="10" name="Picture 9">
            <a:extLst>
              <a:ext uri="{FF2B5EF4-FFF2-40B4-BE49-F238E27FC236}">
                <a16:creationId xmlns:a16="http://schemas.microsoft.com/office/drawing/2014/main" id="{803CA175-C09C-4761-A163-ED5F07718E83}"/>
              </a:ext>
            </a:extLst>
          </p:cNvPr>
          <p:cNvPicPr>
            <a:picLocks/>
          </p:cNvPicPr>
          <p:nvPr/>
        </p:nvPicPr>
        <p:blipFill>
          <a:blip r:embed="rId11"/>
          <a:stretch>
            <a:fillRect/>
          </a:stretch>
        </p:blipFill>
        <p:spPr>
          <a:xfrm>
            <a:off x="5247349" y="3974684"/>
            <a:ext cx="685800" cy="804672"/>
          </a:xfrm>
          <a:prstGeom prst="rect">
            <a:avLst/>
          </a:prstGeom>
        </p:spPr>
      </p:pic>
      <p:pic>
        <p:nvPicPr>
          <p:cNvPr id="65" name="Picture 64">
            <a:extLst>
              <a:ext uri="{FF2B5EF4-FFF2-40B4-BE49-F238E27FC236}">
                <a16:creationId xmlns:a16="http://schemas.microsoft.com/office/drawing/2014/main" id="{041EDC81-17F0-49D6-BA20-13ED7712D99F}"/>
              </a:ext>
            </a:extLst>
          </p:cNvPr>
          <p:cNvPicPr>
            <a:picLocks/>
          </p:cNvPicPr>
          <p:nvPr/>
        </p:nvPicPr>
        <p:blipFill>
          <a:blip r:embed="rId12"/>
          <a:stretch>
            <a:fillRect/>
          </a:stretch>
        </p:blipFill>
        <p:spPr>
          <a:xfrm>
            <a:off x="6165986" y="6227792"/>
            <a:ext cx="685800" cy="804672"/>
          </a:xfrm>
          <a:prstGeom prst="rect">
            <a:avLst/>
          </a:prstGeom>
        </p:spPr>
      </p:pic>
      <p:pic>
        <p:nvPicPr>
          <p:cNvPr id="24" name="Picture 23">
            <a:extLst>
              <a:ext uri="{FF2B5EF4-FFF2-40B4-BE49-F238E27FC236}">
                <a16:creationId xmlns:a16="http://schemas.microsoft.com/office/drawing/2014/main" id="{94B585B5-5415-4BB5-9F33-4E5EDB6951D1}"/>
              </a:ext>
            </a:extLst>
          </p:cNvPr>
          <p:cNvPicPr>
            <a:picLocks/>
          </p:cNvPicPr>
          <p:nvPr/>
        </p:nvPicPr>
        <p:blipFill>
          <a:blip r:embed="rId13"/>
          <a:stretch>
            <a:fillRect/>
          </a:stretch>
        </p:blipFill>
        <p:spPr>
          <a:xfrm>
            <a:off x="4774662" y="6228824"/>
            <a:ext cx="685800" cy="804672"/>
          </a:xfrm>
          <a:prstGeom prst="rect">
            <a:avLst/>
          </a:prstGeom>
        </p:spPr>
      </p:pic>
      <p:pic>
        <p:nvPicPr>
          <p:cNvPr id="25" name="Picture 24">
            <a:extLst>
              <a:ext uri="{FF2B5EF4-FFF2-40B4-BE49-F238E27FC236}">
                <a16:creationId xmlns:a16="http://schemas.microsoft.com/office/drawing/2014/main" id="{FDC26238-1F92-4741-AADD-C0B9298DD9BB}"/>
              </a:ext>
            </a:extLst>
          </p:cNvPr>
          <p:cNvPicPr>
            <a:picLocks/>
          </p:cNvPicPr>
          <p:nvPr/>
        </p:nvPicPr>
        <p:blipFill>
          <a:blip r:embed="rId14"/>
          <a:stretch>
            <a:fillRect/>
          </a:stretch>
        </p:blipFill>
        <p:spPr>
          <a:xfrm>
            <a:off x="4790254" y="3964374"/>
            <a:ext cx="685800" cy="804672"/>
          </a:xfrm>
          <a:prstGeom prst="rect">
            <a:avLst/>
          </a:prstGeom>
        </p:spPr>
      </p:pic>
      <p:pic>
        <p:nvPicPr>
          <p:cNvPr id="71" name="Picture 70">
            <a:extLst>
              <a:ext uri="{FF2B5EF4-FFF2-40B4-BE49-F238E27FC236}">
                <a16:creationId xmlns:a16="http://schemas.microsoft.com/office/drawing/2014/main" id="{C55D6BF9-AF02-45EB-ABC3-D6D6857AEA4B}"/>
              </a:ext>
            </a:extLst>
          </p:cNvPr>
          <p:cNvPicPr>
            <a:picLocks/>
          </p:cNvPicPr>
          <p:nvPr/>
        </p:nvPicPr>
        <p:blipFill>
          <a:blip r:embed="rId13"/>
          <a:stretch>
            <a:fillRect/>
          </a:stretch>
        </p:blipFill>
        <p:spPr>
          <a:xfrm>
            <a:off x="5708891" y="3979975"/>
            <a:ext cx="685800" cy="804672"/>
          </a:xfrm>
          <a:prstGeom prst="rect">
            <a:avLst/>
          </a:prstGeom>
        </p:spPr>
      </p:pic>
      <p:pic>
        <p:nvPicPr>
          <p:cNvPr id="72" name="Picture 71">
            <a:extLst>
              <a:ext uri="{FF2B5EF4-FFF2-40B4-BE49-F238E27FC236}">
                <a16:creationId xmlns:a16="http://schemas.microsoft.com/office/drawing/2014/main" id="{5CBFF6E6-5BE6-4F80-9C60-F70C9662A0E4}"/>
              </a:ext>
            </a:extLst>
          </p:cNvPr>
          <p:cNvPicPr>
            <a:picLocks/>
          </p:cNvPicPr>
          <p:nvPr/>
        </p:nvPicPr>
        <p:blipFill>
          <a:blip r:embed="rId14"/>
          <a:stretch>
            <a:fillRect/>
          </a:stretch>
        </p:blipFill>
        <p:spPr>
          <a:xfrm>
            <a:off x="5235440" y="6222393"/>
            <a:ext cx="685800" cy="804672"/>
          </a:xfrm>
          <a:prstGeom prst="rect">
            <a:avLst/>
          </a:prstGeom>
        </p:spPr>
      </p:pic>
      <p:pic>
        <p:nvPicPr>
          <p:cNvPr id="26" name="Picture 25">
            <a:extLst>
              <a:ext uri="{FF2B5EF4-FFF2-40B4-BE49-F238E27FC236}">
                <a16:creationId xmlns:a16="http://schemas.microsoft.com/office/drawing/2014/main" id="{36D68D5A-BFFA-4B1D-89A0-691A285F36E0}"/>
              </a:ext>
            </a:extLst>
          </p:cNvPr>
          <p:cNvPicPr>
            <a:picLocks/>
          </p:cNvPicPr>
          <p:nvPr/>
        </p:nvPicPr>
        <p:blipFill>
          <a:blip r:embed="rId15"/>
          <a:stretch>
            <a:fillRect/>
          </a:stretch>
        </p:blipFill>
        <p:spPr>
          <a:xfrm>
            <a:off x="6165986" y="3986732"/>
            <a:ext cx="685800" cy="804672"/>
          </a:xfrm>
          <a:prstGeom prst="rect">
            <a:avLst/>
          </a:prstGeom>
        </p:spPr>
      </p:pic>
      <p:pic>
        <p:nvPicPr>
          <p:cNvPr id="29" name="Picture 28">
            <a:extLst>
              <a:ext uri="{FF2B5EF4-FFF2-40B4-BE49-F238E27FC236}">
                <a16:creationId xmlns:a16="http://schemas.microsoft.com/office/drawing/2014/main" id="{49666851-0165-415E-88CD-52A44BD46176}"/>
              </a:ext>
            </a:extLst>
          </p:cNvPr>
          <p:cNvPicPr>
            <a:picLocks/>
          </p:cNvPicPr>
          <p:nvPr/>
        </p:nvPicPr>
        <p:blipFill>
          <a:blip r:embed="rId16"/>
          <a:stretch>
            <a:fillRect/>
          </a:stretch>
        </p:blipFill>
        <p:spPr>
          <a:xfrm>
            <a:off x="5701166" y="6228711"/>
            <a:ext cx="685800" cy="804672"/>
          </a:xfrm>
          <a:prstGeom prst="rect">
            <a:avLst/>
          </a:prstGeom>
        </p:spPr>
      </p:pic>
      <p:sp>
        <p:nvSpPr>
          <p:cNvPr id="43" name="TextBox 30">
            <a:extLst>
              <a:ext uri="{FF2B5EF4-FFF2-40B4-BE49-F238E27FC236}">
                <a16:creationId xmlns:a16="http://schemas.microsoft.com/office/drawing/2014/main" id="{0B55E82A-0A3D-4D3A-860B-9D4934E14A98}"/>
              </a:ext>
            </a:extLst>
          </p:cNvPr>
          <p:cNvSpPr txBox="1"/>
          <p:nvPr/>
        </p:nvSpPr>
        <p:spPr>
          <a:xfrm>
            <a:off x="514966" y="9021631"/>
            <a:ext cx="6075512" cy="220510"/>
          </a:xfrm>
          <a:prstGeom prst="rect">
            <a:avLst/>
          </a:prstGeom>
          <a:ln>
            <a:solidFill>
              <a:schemeClr val="bg1"/>
            </a:solidFill>
          </a:ln>
        </p:spPr>
        <p:txBody>
          <a:bodyPr wrap="square" lIns="0" tIns="0" rIns="0" bIns="0" rtlCol="0" anchor="t">
            <a:spAutoFit/>
          </a:bodyPr>
          <a:lstStyle/>
          <a:p>
            <a:pPr algn="ctr">
              <a:lnSpc>
                <a:spcPts val="1779"/>
              </a:lnSpc>
            </a:pPr>
            <a:r>
              <a:rPr lang="en-US" sz="1400" b="1" spc="152" dirty="0">
                <a:solidFill>
                  <a:srgbClr val="FFFFFF"/>
                </a:solidFill>
                <a:latin typeface="Montserrat Classic"/>
              </a:rPr>
              <a:t>Let us know your allergen requirement, we will consider that</a:t>
            </a:r>
          </a:p>
        </p:txBody>
      </p:sp>
      <p:sp>
        <p:nvSpPr>
          <p:cNvPr id="45" name="TextBox 30">
            <a:extLst>
              <a:ext uri="{FF2B5EF4-FFF2-40B4-BE49-F238E27FC236}">
                <a16:creationId xmlns:a16="http://schemas.microsoft.com/office/drawing/2014/main" id="{D629E561-DBC4-49B4-8C18-75F4A54755FC}"/>
              </a:ext>
            </a:extLst>
          </p:cNvPr>
          <p:cNvSpPr txBox="1"/>
          <p:nvPr/>
        </p:nvSpPr>
        <p:spPr>
          <a:xfrm>
            <a:off x="514966" y="9679839"/>
            <a:ext cx="6075512" cy="232243"/>
          </a:xfrm>
          <a:prstGeom prst="rect">
            <a:avLst/>
          </a:prstGeom>
          <a:ln>
            <a:solidFill>
              <a:schemeClr val="bg1"/>
            </a:solidFill>
          </a:ln>
        </p:spPr>
        <p:txBody>
          <a:bodyPr wrap="square" lIns="0" tIns="0" rIns="0" bIns="0" rtlCol="0" anchor="t">
            <a:spAutoFit/>
          </a:bodyPr>
          <a:lstStyle/>
          <a:p>
            <a:pPr algn="ctr">
              <a:lnSpc>
                <a:spcPts val="1779"/>
              </a:lnSpc>
            </a:pPr>
            <a:r>
              <a:rPr lang="en-US" b="1" dirty="0">
                <a:hlinkClick r:id="rId17"/>
              </a:rPr>
              <a:t>Address</a:t>
            </a:r>
            <a:r>
              <a:rPr lang="en-US" b="1" dirty="0"/>
              <a:t>: </a:t>
            </a:r>
            <a:r>
              <a:rPr lang="en-US" dirty="0"/>
              <a:t>10 Castle St, Swansea SA1 1JF, United Kingdom</a:t>
            </a:r>
            <a:endParaRPr lang="en-US" sz="1400" b="1" spc="152" dirty="0">
              <a:solidFill>
                <a:srgbClr val="FFFFFF"/>
              </a:solidFill>
              <a:latin typeface="Montserrat Classic"/>
            </a:endParaRPr>
          </a:p>
        </p:txBody>
      </p:sp>
    </p:spTree>
    <p:extLst>
      <p:ext uri="{BB962C8B-B14F-4D97-AF65-F5344CB8AC3E}">
        <p14:creationId xmlns:p14="http://schemas.microsoft.com/office/powerpoint/2010/main" val="2045295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823A00"/>
        </a:solidFill>
        <a:effectLst/>
      </p:bgPr>
    </p:bg>
    <p:spTree>
      <p:nvGrpSpPr>
        <p:cNvPr id="1" name=""/>
        <p:cNvGrpSpPr/>
        <p:nvPr/>
      </p:nvGrpSpPr>
      <p:grpSpPr>
        <a:xfrm>
          <a:off x="0" y="0"/>
          <a:ext cx="0" cy="0"/>
          <a:chOff x="0" y="0"/>
          <a:chExt cx="0" cy="0"/>
        </a:xfrm>
      </p:grpSpPr>
      <p:grpSp>
        <p:nvGrpSpPr>
          <p:cNvPr id="18" name="Group 18"/>
          <p:cNvGrpSpPr/>
          <p:nvPr/>
        </p:nvGrpSpPr>
        <p:grpSpPr>
          <a:xfrm rot="365965">
            <a:off x="-521483" y="-890127"/>
            <a:ext cx="7809031" cy="1507887"/>
            <a:chOff x="0" y="0"/>
            <a:chExt cx="4271155" cy="824740"/>
          </a:xfrm>
        </p:grpSpPr>
        <p:sp>
          <p:nvSpPr>
            <p:cNvPr id="19" name="Freeform 19"/>
            <p:cNvSpPr/>
            <p:nvPr/>
          </p:nvSpPr>
          <p:spPr>
            <a:xfrm>
              <a:off x="0" y="0"/>
              <a:ext cx="4271155" cy="824740"/>
            </a:xfrm>
            <a:custGeom>
              <a:avLst/>
              <a:gdLst/>
              <a:ahLst/>
              <a:cxnLst/>
              <a:rect l="l" t="t" r="r" b="b"/>
              <a:pathLst>
                <a:path w="4271155" h="824740">
                  <a:moveTo>
                    <a:pt x="0" y="0"/>
                  </a:moveTo>
                  <a:lnTo>
                    <a:pt x="4271155" y="0"/>
                  </a:lnTo>
                  <a:lnTo>
                    <a:pt x="4271155" y="824740"/>
                  </a:lnTo>
                  <a:lnTo>
                    <a:pt x="0" y="824740"/>
                  </a:lnTo>
                  <a:close/>
                </a:path>
              </a:pathLst>
            </a:custGeom>
            <a:solidFill>
              <a:srgbClr val="EFA332"/>
            </a:solidFill>
          </p:spPr>
        </p:sp>
      </p:grpSp>
      <p:grpSp>
        <p:nvGrpSpPr>
          <p:cNvPr id="20" name="Group 20"/>
          <p:cNvGrpSpPr/>
          <p:nvPr/>
        </p:nvGrpSpPr>
        <p:grpSpPr>
          <a:xfrm rot="-552933">
            <a:off x="-693785" y="-984901"/>
            <a:ext cx="6791934" cy="1507887"/>
            <a:chOff x="0" y="0"/>
            <a:chExt cx="3714853" cy="824740"/>
          </a:xfrm>
        </p:grpSpPr>
        <p:sp>
          <p:nvSpPr>
            <p:cNvPr id="21" name="Freeform 21"/>
            <p:cNvSpPr/>
            <p:nvPr/>
          </p:nvSpPr>
          <p:spPr>
            <a:xfrm>
              <a:off x="0" y="0"/>
              <a:ext cx="3714853" cy="824740"/>
            </a:xfrm>
            <a:custGeom>
              <a:avLst/>
              <a:gdLst/>
              <a:ahLst/>
              <a:cxnLst/>
              <a:rect l="l" t="t" r="r" b="b"/>
              <a:pathLst>
                <a:path w="3714853" h="824740">
                  <a:moveTo>
                    <a:pt x="0" y="0"/>
                  </a:moveTo>
                  <a:lnTo>
                    <a:pt x="3714853" y="0"/>
                  </a:lnTo>
                  <a:lnTo>
                    <a:pt x="3714853" y="824740"/>
                  </a:lnTo>
                  <a:lnTo>
                    <a:pt x="0" y="824740"/>
                  </a:lnTo>
                  <a:close/>
                </a:path>
              </a:pathLst>
            </a:custGeom>
            <a:solidFill>
              <a:srgbClr val="FFBD59"/>
            </a:solidFill>
          </p:spPr>
        </p:sp>
      </p:grpSp>
      <p:grpSp>
        <p:nvGrpSpPr>
          <p:cNvPr id="22" name="Group 22"/>
          <p:cNvGrpSpPr/>
          <p:nvPr/>
        </p:nvGrpSpPr>
        <p:grpSpPr>
          <a:xfrm>
            <a:off x="-234636" y="9697551"/>
            <a:ext cx="7330449" cy="278635"/>
            <a:chOff x="0" y="0"/>
            <a:chExt cx="4009395" cy="152400"/>
          </a:xfrm>
        </p:grpSpPr>
        <p:sp>
          <p:nvSpPr>
            <p:cNvPr id="23" name="Freeform 23"/>
            <p:cNvSpPr/>
            <p:nvPr/>
          </p:nvSpPr>
          <p:spPr>
            <a:xfrm>
              <a:off x="0" y="0"/>
              <a:ext cx="4009394" cy="152400"/>
            </a:xfrm>
            <a:custGeom>
              <a:avLst/>
              <a:gdLst/>
              <a:ahLst/>
              <a:cxnLst/>
              <a:rect l="l" t="t" r="r" b="b"/>
              <a:pathLst>
                <a:path w="4009394" h="152400">
                  <a:moveTo>
                    <a:pt x="0" y="0"/>
                  </a:moveTo>
                  <a:lnTo>
                    <a:pt x="4009394" y="0"/>
                  </a:lnTo>
                  <a:lnTo>
                    <a:pt x="4009394" y="152400"/>
                  </a:lnTo>
                  <a:lnTo>
                    <a:pt x="0" y="152400"/>
                  </a:lnTo>
                  <a:close/>
                </a:path>
              </a:pathLst>
            </a:custGeom>
            <a:solidFill>
              <a:srgbClr val="EFA332"/>
            </a:solidFill>
          </p:spPr>
        </p:sp>
      </p:grpSp>
      <p:grpSp>
        <p:nvGrpSpPr>
          <p:cNvPr id="33" name="Group 4">
            <a:extLst>
              <a:ext uri="{FF2B5EF4-FFF2-40B4-BE49-F238E27FC236}">
                <a16:creationId xmlns:a16="http://schemas.microsoft.com/office/drawing/2014/main" id="{34841363-A6C6-46F6-B1D8-5EE2510169D6}"/>
              </a:ext>
            </a:extLst>
          </p:cNvPr>
          <p:cNvGrpSpPr>
            <a:grpSpLocks noChangeAspect="1"/>
          </p:cNvGrpSpPr>
          <p:nvPr/>
        </p:nvGrpSpPr>
        <p:grpSpPr>
          <a:xfrm>
            <a:off x="527734" y="1431159"/>
            <a:ext cx="2586832" cy="1455075"/>
            <a:chOff x="0" y="0"/>
            <a:chExt cx="11289030" cy="6350000"/>
          </a:xfrm>
        </p:grpSpPr>
        <p:sp>
          <p:nvSpPr>
            <p:cNvPr id="34" name="Freeform 5">
              <a:extLst>
                <a:ext uri="{FF2B5EF4-FFF2-40B4-BE49-F238E27FC236}">
                  <a16:creationId xmlns:a16="http://schemas.microsoft.com/office/drawing/2014/main" id="{9C8FF088-4E84-4588-9AFE-0E0D354373AC}"/>
                </a:ext>
              </a:extLst>
            </p:cNvPr>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2"/>
              <a:stretch>
                <a:fillRect t="-9228" b="-9228"/>
              </a:stretch>
            </a:blipFill>
          </p:spPr>
        </p:sp>
      </p:grpSp>
      <p:grpSp>
        <p:nvGrpSpPr>
          <p:cNvPr id="39" name="Group 8">
            <a:extLst>
              <a:ext uri="{FF2B5EF4-FFF2-40B4-BE49-F238E27FC236}">
                <a16:creationId xmlns:a16="http://schemas.microsoft.com/office/drawing/2014/main" id="{FA7B881D-2BA1-48F5-B1FC-4FAB54331AB2}"/>
              </a:ext>
            </a:extLst>
          </p:cNvPr>
          <p:cNvGrpSpPr>
            <a:grpSpLocks noChangeAspect="1"/>
          </p:cNvGrpSpPr>
          <p:nvPr/>
        </p:nvGrpSpPr>
        <p:grpSpPr>
          <a:xfrm>
            <a:off x="527734" y="3670826"/>
            <a:ext cx="2586832" cy="1455075"/>
            <a:chOff x="0" y="0"/>
            <a:chExt cx="11289030" cy="6350000"/>
          </a:xfrm>
        </p:grpSpPr>
        <p:sp>
          <p:nvSpPr>
            <p:cNvPr id="40" name="Freeform 9">
              <a:extLst>
                <a:ext uri="{FF2B5EF4-FFF2-40B4-BE49-F238E27FC236}">
                  <a16:creationId xmlns:a16="http://schemas.microsoft.com/office/drawing/2014/main" id="{BE3CFED6-1117-4690-B1A0-D9D03834FEBD}"/>
                </a:ext>
              </a:extLst>
            </p:cNvPr>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3"/>
              <a:stretch>
                <a:fillRect t="-9265" b="-9265"/>
              </a:stretch>
            </a:blipFill>
          </p:spPr>
        </p:sp>
      </p:grpSp>
      <p:grpSp>
        <p:nvGrpSpPr>
          <p:cNvPr id="45" name="Group 12">
            <a:extLst>
              <a:ext uri="{FF2B5EF4-FFF2-40B4-BE49-F238E27FC236}">
                <a16:creationId xmlns:a16="http://schemas.microsoft.com/office/drawing/2014/main" id="{CB75B042-938F-4478-AA39-6DF8DE5938D6}"/>
              </a:ext>
            </a:extLst>
          </p:cNvPr>
          <p:cNvGrpSpPr>
            <a:grpSpLocks noChangeAspect="1"/>
          </p:cNvGrpSpPr>
          <p:nvPr/>
        </p:nvGrpSpPr>
        <p:grpSpPr>
          <a:xfrm>
            <a:off x="527734" y="5876935"/>
            <a:ext cx="2586832" cy="1455075"/>
            <a:chOff x="0" y="0"/>
            <a:chExt cx="11289030" cy="6350000"/>
          </a:xfrm>
        </p:grpSpPr>
        <p:sp>
          <p:nvSpPr>
            <p:cNvPr id="47" name="Freeform 13">
              <a:extLst>
                <a:ext uri="{FF2B5EF4-FFF2-40B4-BE49-F238E27FC236}">
                  <a16:creationId xmlns:a16="http://schemas.microsoft.com/office/drawing/2014/main" id="{4203906F-C7DD-4EB7-A1F2-6CA1995AC1B4}"/>
                </a:ext>
              </a:extLst>
            </p:cNvPr>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4"/>
              <a:stretch>
                <a:fillRect t="-9265" b="-9265"/>
              </a:stretch>
            </a:blipFill>
          </p:spPr>
        </p:sp>
      </p:grpSp>
      <p:sp>
        <p:nvSpPr>
          <p:cNvPr id="54" name="TextBox 24">
            <a:extLst>
              <a:ext uri="{FF2B5EF4-FFF2-40B4-BE49-F238E27FC236}">
                <a16:creationId xmlns:a16="http://schemas.microsoft.com/office/drawing/2014/main" id="{B71CB20B-5C98-41A8-9F90-06802FC06EB5}"/>
              </a:ext>
            </a:extLst>
          </p:cNvPr>
          <p:cNvSpPr txBox="1"/>
          <p:nvPr/>
        </p:nvSpPr>
        <p:spPr>
          <a:xfrm>
            <a:off x="3693809" y="993757"/>
            <a:ext cx="3338070" cy="240665"/>
          </a:xfrm>
          <a:prstGeom prst="rect">
            <a:avLst/>
          </a:prstGeom>
        </p:spPr>
        <p:txBody>
          <a:bodyPr lIns="0" tIns="0" rIns="0" bIns="0" rtlCol="0" anchor="t">
            <a:spAutoFit/>
          </a:bodyPr>
          <a:lstStyle/>
          <a:p>
            <a:pPr>
              <a:lnSpc>
                <a:spcPts val="1960"/>
              </a:lnSpc>
            </a:pPr>
            <a:r>
              <a:rPr lang="en-US" sz="1400" spc="168" dirty="0">
                <a:solidFill>
                  <a:srgbClr val="FFFFFF"/>
                </a:solidFill>
                <a:latin typeface="Montserrat Classic"/>
              </a:rPr>
              <a:t>APPETIZERS &amp; SNACKS</a:t>
            </a:r>
          </a:p>
        </p:txBody>
      </p:sp>
      <p:sp>
        <p:nvSpPr>
          <p:cNvPr id="55" name="TextBox 25">
            <a:extLst>
              <a:ext uri="{FF2B5EF4-FFF2-40B4-BE49-F238E27FC236}">
                <a16:creationId xmlns:a16="http://schemas.microsoft.com/office/drawing/2014/main" id="{B6017C75-79EC-4DCA-8BD8-AF54500905FA}"/>
              </a:ext>
            </a:extLst>
          </p:cNvPr>
          <p:cNvSpPr txBox="1"/>
          <p:nvPr/>
        </p:nvSpPr>
        <p:spPr>
          <a:xfrm>
            <a:off x="3706507" y="1570725"/>
            <a:ext cx="2529265" cy="1357359"/>
          </a:xfrm>
          <a:prstGeom prst="rect">
            <a:avLst/>
          </a:prstGeom>
        </p:spPr>
        <p:txBody>
          <a:bodyPr lIns="0" tIns="0" rIns="0" bIns="0" rtlCol="0" anchor="t">
            <a:spAutoFit/>
          </a:bodyPr>
          <a:lstStyle/>
          <a:p>
            <a:pPr>
              <a:lnSpc>
                <a:spcPts val="1736"/>
              </a:lnSpc>
            </a:pPr>
            <a:r>
              <a:rPr lang="en-US" sz="1240" dirty="0">
                <a:solidFill>
                  <a:srgbClr val="FFFBF4"/>
                </a:solidFill>
                <a:latin typeface="Glacial Indifference"/>
              </a:rPr>
              <a:t>Mozzarella Sticks</a:t>
            </a:r>
          </a:p>
          <a:p>
            <a:pPr>
              <a:lnSpc>
                <a:spcPts val="1774"/>
              </a:lnSpc>
            </a:pPr>
            <a:r>
              <a:rPr lang="en-US" sz="1267" dirty="0">
                <a:solidFill>
                  <a:srgbClr val="FFFBF4"/>
                </a:solidFill>
                <a:latin typeface="Glacial Indifference"/>
              </a:rPr>
              <a:t>Chicken Fingers</a:t>
            </a:r>
          </a:p>
          <a:p>
            <a:pPr>
              <a:lnSpc>
                <a:spcPts val="1774"/>
              </a:lnSpc>
            </a:pPr>
            <a:r>
              <a:rPr lang="en-US" sz="1267" dirty="0">
                <a:solidFill>
                  <a:srgbClr val="FFFBF4"/>
                </a:solidFill>
                <a:latin typeface="Glacial Indifference"/>
              </a:rPr>
              <a:t>French Fries</a:t>
            </a:r>
          </a:p>
          <a:p>
            <a:pPr>
              <a:lnSpc>
                <a:spcPts val="1774"/>
              </a:lnSpc>
            </a:pPr>
            <a:r>
              <a:rPr lang="en-US" sz="1267" dirty="0">
                <a:solidFill>
                  <a:srgbClr val="FFFBF4"/>
                </a:solidFill>
                <a:latin typeface="Glacial Indifference"/>
              </a:rPr>
              <a:t>Broccoli Soup</a:t>
            </a:r>
          </a:p>
          <a:p>
            <a:pPr>
              <a:lnSpc>
                <a:spcPts val="1774"/>
              </a:lnSpc>
            </a:pPr>
            <a:r>
              <a:rPr lang="en-US" sz="1267" dirty="0">
                <a:solidFill>
                  <a:srgbClr val="FFFBF4"/>
                </a:solidFill>
                <a:latin typeface="Glacial Indifference"/>
              </a:rPr>
              <a:t>Potato Wedges</a:t>
            </a:r>
          </a:p>
          <a:p>
            <a:pPr>
              <a:lnSpc>
                <a:spcPts val="1774"/>
              </a:lnSpc>
            </a:pPr>
            <a:r>
              <a:rPr lang="en-US" sz="1267" dirty="0">
                <a:solidFill>
                  <a:srgbClr val="FFFBF4"/>
                </a:solidFill>
                <a:latin typeface="Glacial Indifference"/>
              </a:rPr>
              <a:t>Chunky Rings of onion</a:t>
            </a:r>
          </a:p>
        </p:txBody>
      </p:sp>
      <p:sp>
        <p:nvSpPr>
          <p:cNvPr id="56" name="TextBox 26">
            <a:extLst>
              <a:ext uri="{FF2B5EF4-FFF2-40B4-BE49-F238E27FC236}">
                <a16:creationId xmlns:a16="http://schemas.microsoft.com/office/drawing/2014/main" id="{64D6384B-2CA1-4221-985A-32B4552E2690}"/>
              </a:ext>
            </a:extLst>
          </p:cNvPr>
          <p:cNvSpPr txBox="1"/>
          <p:nvPr/>
        </p:nvSpPr>
        <p:spPr>
          <a:xfrm>
            <a:off x="5389966" y="1334078"/>
            <a:ext cx="419522" cy="1601016"/>
          </a:xfrm>
          <a:prstGeom prst="rect">
            <a:avLst/>
          </a:prstGeom>
        </p:spPr>
        <p:txBody>
          <a:bodyPr wrap="square" lIns="0" tIns="0" rIns="0" bIns="0" rtlCol="0" anchor="t">
            <a:spAutoFit/>
          </a:bodyPr>
          <a:lstStyle/>
          <a:p>
            <a:pPr algn="ctr">
              <a:lnSpc>
                <a:spcPts val="1774"/>
              </a:lnSpc>
            </a:pPr>
            <a:r>
              <a:rPr lang="en-US" sz="1267" b="1" i="1" u="sng" spc="139" dirty="0">
                <a:solidFill>
                  <a:srgbClr val="FFFDF1"/>
                </a:solidFill>
                <a:latin typeface="Glacial Indifference Bold"/>
              </a:rPr>
              <a:t>Price</a:t>
            </a:r>
          </a:p>
          <a:p>
            <a:pPr algn="ctr">
              <a:lnSpc>
                <a:spcPts val="1774"/>
              </a:lnSpc>
            </a:pPr>
            <a:r>
              <a:rPr lang="en-US" sz="1267" spc="139" dirty="0">
                <a:solidFill>
                  <a:srgbClr val="FFFDF1"/>
                </a:solidFill>
                <a:latin typeface="Glacial Indifference Bold"/>
              </a:rPr>
              <a:t>£5</a:t>
            </a:r>
          </a:p>
          <a:p>
            <a:pPr algn="ctr">
              <a:lnSpc>
                <a:spcPts val="1774"/>
              </a:lnSpc>
            </a:pPr>
            <a:r>
              <a:rPr lang="en-US" sz="1267" spc="139" dirty="0">
                <a:solidFill>
                  <a:srgbClr val="FFFDF1"/>
                </a:solidFill>
                <a:latin typeface="Glacial Indifference Bold"/>
              </a:rPr>
              <a:t>£6</a:t>
            </a:r>
          </a:p>
          <a:p>
            <a:pPr algn="ctr">
              <a:lnSpc>
                <a:spcPts val="1774"/>
              </a:lnSpc>
            </a:pPr>
            <a:r>
              <a:rPr lang="en-US" sz="1267" spc="139" dirty="0">
                <a:solidFill>
                  <a:srgbClr val="FFFDF1"/>
                </a:solidFill>
                <a:latin typeface="Glacial Indifference Bold"/>
              </a:rPr>
              <a:t>£5</a:t>
            </a:r>
          </a:p>
          <a:p>
            <a:pPr algn="ctr">
              <a:lnSpc>
                <a:spcPts val="1774"/>
              </a:lnSpc>
            </a:pPr>
            <a:r>
              <a:rPr lang="en-US" sz="1267" spc="139" dirty="0">
                <a:solidFill>
                  <a:srgbClr val="FFFDF1"/>
                </a:solidFill>
                <a:latin typeface="Glacial Indifference Bold"/>
              </a:rPr>
              <a:t>£6</a:t>
            </a:r>
          </a:p>
          <a:p>
            <a:pPr algn="ctr">
              <a:lnSpc>
                <a:spcPts val="1774"/>
              </a:lnSpc>
            </a:pPr>
            <a:r>
              <a:rPr lang="en-US" sz="1267" spc="139" dirty="0">
                <a:solidFill>
                  <a:srgbClr val="FFFDF1"/>
                </a:solidFill>
                <a:latin typeface="Glacial Indifference Bold"/>
              </a:rPr>
              <a:t>£7</a:t>
            </a:r>
          </a:p>
          <a:p>
            <a:pPr algn="ctr">
              <a:lnSpc>
                <a:spcPts val="1774"/>
              </a:lnSpc>
            </a:pPr>
            <a:r>
              <a:rPr lang="en-US" sz="1267" spc="139" dirty="0">
                <a:solidFill>
                  <a:srgbClr val="FFFDF1"/>
                </a:solidFill>
                <a:latin typeface="Glacial Indifference Bold"/>
              </a:rPr>
              <a:t>£6</a:t>
            </a:r>
          </a:p>
        </p:txBody>
      </p:sp>
      <p:sp>
        <p:nvSpPr>
          <p:cNvPr id="57" name="TextBox 27">
            <a:extLst>
              <a:ext uri="{FF2B5EF4-FFF2-40B4-BE49-F238E27FC236}">
                <a16:creationId xmlns:a16="http://schemas.microsoft.com/office/drawing/2014/main" id="{15118C44-91F0-4C26-92A1-B6E6D0B0F8B0}"/>
              </a:ext>
            </a:extLst>
          </p:cNvPr>
          <p:cNvSpPr txBox="1"/>
          <p:nvPr/>
        </p:nvSpPr>
        <p:spPr>
          <a:xfrm>
            <a:off x="3693809" y="3233424"/>
            <a:ext cx="3338070" cy="240665"/>
          </a:xfrm>
          <a:prstGeom prst="rect">
            <a:avLst/>
          </a:prstGeom>
        </p:spPr>
        <p:txBody>
          <a:bodyPr lIns="0" tIns="0" rIns="0" bIns="0" rtlCol="0" anchor="t">
            <a:spAutoFit/>
          </a:bodyPr>
          <a:lstStyle/>
          <a:p>
            <a:pPr>
              <a:lnSpc>
                <a:spcPts val="1960"/>
              </a:lnSpc>
            </a:pPr>
            <a:r>
              <a:rPr lang="en-US" sz="1400" spc="168" dirty="0">
                <a:solidFill>
                  <a:srgbClr val="FFFFFF"/>
                </a:solidFill>
                <a:latin typeface="Montserrat Classic"/>
              </a:rPr>
              <a:t>GOURMET BURGERS</a:t>
            </a:r>
          </a:p>
        </p:txBody>
      </p:sp>
      <p:sp>
        <p:nvSpPr>
          <p:cNvPr id="58" name="TextBox 28">
            <a:extLst>
              <a:ext uri="{FF2B5EF4-FFF2-40B4-BE49-F238E27FC236}">
                <a16:creationId xmlns:a16="http://schemas.microsoft.com/office/drawing/2014/main" id="{4D308878-0E56-4148-B241-032B7C169931}"/>
              </a:ext>
            </a:extLst>
          </p:cNvPr>
          <p:cNvSpPr txBox="1"/>
          <p:nvPr/>
        </p:nvSpPr>
        <p:spPr>
          <a:xfrm>
            <a:off x="3706507" y="3810391"/>
            <a:ext cx="2529265" cy="1336200"/>
          </a:xfrm>
          <a:prstGeom prst="rect">
            <a:avLst/>
          </a:prstGeom>
        </p:spPr>
        <p:txBody>
          <a:bodyPr lIns="0" tIns="0" rIns="0" bIns="0" rtlCol="0" anchor="t">
            <a:spAutoFit/>
          </a:bodyPr>
          <a:lstStyle/>
          <a:p>
            <a:pPr>
              <a:lnSpc>
                <a:spcPts val="1736"/>
              </a:lnSpc>
            </a:pPr>
            <a:r>
              <a:rPr lang="en-US" sz="1240" dirty="0">
                <a:solidFill>
                  <a:srgbClr val="FFFBF4"/>
                </a:solidFill>
                <a:latin typeface="Glacial Indifference"/>
              </a:rPr>
              <a:t>Vegetable Chilli</a:t>
            </a:r>
          </a:p>
          <a:p>
            <a:pPr>
              <a:lnSpc>
                <a:spcPts val="1736"/>
              </a:lnSpc>
            </a:pPr>
            <a:r>
              <a:rPr lang="en-US" sz="1240" dirty="0">
                <a:solidFill>
                  <a:srgbClr val="FFFBF4"/>
                </a:solidFill>
                <a:latin typeface="Glacial Indifference"/>
              </a:rPr>
              <a:t>Stroganoff</a:t>
            </a:r>
          </a:p>
          <a:p>
            <a:pPr>
              <a:lnSpc>
                <a:spcPts val="1736"/>
              </a:lnSpc>
            </a:pPr>
            <a:r>
              <a:rPr lang="en-US" sz="1240" dirty="0">
                <a:solidFill>
                  <a:srgbClr val="FFFBF4"/>
                </a:solidFill>
                <a:latin typeface="Glacial Indifference"/>
              </a:rPr>
              <a:t>Four Cheese</a:t>
            </a:r>
          </a:p>
          <a:p>
            <a:pPr>
              <a:lnSpc>
                <a:spcPts val="1774"/>
              </a:lnSpc>
            </a:pPr>
            <a:r>
              <a:rPr lang="en-US" sz="1267" dirty="0">
                <a:solidFill>
                  <a:srgbClr val="FFFBF4"/>
                </a:solidFill>
                <a:latin typeface="Glacial Indifference"/>
              </a:rPr>
              <a:t>Mushroom Swiss</a:t>
            </a:r>
          </a:p>
          <a:p>
            <a:pPr>
              <a:lnSpc>
                <a:spcPts val="1774"/>
              </a:lnSpc>
            </a:pPr>
            <a:r>
              <a:rPr lang="en-US" sz="1400" dirty="0">
                <a:solidFill>
                  <a:srgbClr val="FFFBF4"/>
                </a:solidFill>
                <a:latin typeface="Glacial Indifference"/>
              </a:rPr>
              <a:t>Cheesy Quarter Pounder</a:t>
            </a:r>
          </a:p>
          <a:p>
            <a:pPr>
              <a:lnSpc>
                <a:spcPts val="1774"/>
              </a:lnSpc>
            </a:pPr>
            <a:r>
              <a:rPr lang="en-US" sz="1400" dirty="0">
                <a:solidFill>
                  <a:srgbClr val="FFFBF4"/>
                </a:solidFill>
                <a:latin typeface="Glacial Indifference"/>
              </a:rPr>
              <a:t>Cheeseburger</a:t>
            </a:r>
          </a:p>
        </p:txBody>
      </p:sp>
      <p:sp>
        <p:nvSpPr>
          <p:cNvPr id="59" name="TextBox 29">
            <a:extLst>
              <a:ext uri="{FF2B5EF4-FFF2-40B4-BE49-F238E27FC236}">
                <a16:creationId xmlns:a16="http://schemas.microsoft.com/office/drawing/2014/main" id="{936152AB-FC80-43C3-9CA1-E514701A9647}"/>
              </a:ext>
            </a:extLst>
          </p:cNvPr>
          <p:cNvSpPr txBox="1"/>
          <p:nvPr/>
        </p:nvSpPr>
        <p:spPr>
          <a:xfrm>
            <a:off x="5586782" y="3541470"/>
            <a:ext cx="515642" cy="1601016"/>
          </a:xfrm>
          <a:prstGeom prst="rect">
            <a:avLst/>
          </a:prstGeom>
        </p:spPr>
        <p:txBody>
          <a:bodyPr wrap="square" lIns="0" tIns="0" rIns="0" bIns="0" rtlCol="0" anchor="t">
            <a:spAutoFit/>
          </a:bodyPr>
          <a:lstStyle/>
          <a:p>
            <a:pPr algn="ctr">
              <a:lnSpc>
                <a:spcPts val="1774"/>
              </a:lnSpc>
            </a:pPr>
            <a:r>
              <a:rPr lang="en-US" sz="1267" b="1" i="1" u="sng" spc="139" dirty="0">
                <a:solidFill>
                  <a:srgbClr val="FFFDF1"/>
                </a:solidFill>
                <a:latin typeface="Glacial Indifference Bold"/>
              </a:rPr>
              <a:t>Price</a:t>
            </a:r>
          </a:p>
          <a:p>
            <a:pPr algn="ctr">
              <a:lnSpc>
                <a:spcPts val="1774"/>
              </a:lnSpc>
            </a:pPr>
            <a:r>
              <a:rPr lang="en-US" sz="1267" spc="139" dirty="0">
                <a:solidFill>
                  <a:srgbClr val="FFFDF1"/>
                </a:solidFill>
                <a:latin typeface="Glacial Indifference Bold"/>
              </a:rPr>
              <a:t>£6.5</a:t>
            </a:r>
          </a:p>
          <a:p>
            <a:pPr algn="ctr">
              <a:lnSpc>
                <a:spcPts val="1774"/>
              </a:lnSpc>
            </a:pPr>
            <a:r>
              <a:rPr lang="en-US" sz="1267" spc="139" dirty="0">
                <a:solidFill>
                  <a:srgbClr val="FFFDF1"/>
                </a:solidFill>
                <a:latin typeface="Glacial Indifference Bold"/>
              </a:rPr>
              <a:t>£5.5</a:t>
            </a:r>
          </a:p>
          <a:p>
            <a:pPr algn="ctr">
              <a:lnSpc>
                <a:spcPts val="1774"/>
              </a:lnSpc>
            </a:pPr>
            <a:r>
              <a:rPr lang="en-US" sz="1267" spc="139" dirty="0">
                <a:solidFill>
                  <a:srgbClr val="FFFDF1"/>
                </a:solidFill>
                <a:latin typeface="Glacial Indifference Bold"/>
              </a:rPr>
              <a:t>£5</a:t>
            </a:r>
          </a:p>
          <a:p>
            <a:pPr algn="ctr">
              <a:lnSpc>
                <a:spcPts val="1774"/>
              </a:lnSpc>
            </a:pPr>
            <a:r>
              <a:rPr lang="en-US" sz="1267" spc="139" dirty="0">
                <a:solidFill>
                  <a:srgbClr val="FFFDF1"/>
                </a:solidFill>
                <a:latin typeface="Glacial Indifference Bold"/>
              </a:rPr>
              <a:t>£6</a:t>
            </a:r>
          </a:p>
          <a:p>
            <a:pPr algn="ctr">
              <a:lnSpc>
                <a:spcPts val="1774"/>
              </a:lnSpc>
            </a:pPr>
            <a:r>
              <a:rPr lang="en-US" sz="1267" spc="139" dirty="0">
                <a:solidFill>
                  <a:srgbClr val="FFFDF1"/>
                </a:solidFill>
                <a:latin typeface="Glacial Indifference Bold"/>
              </a:rPr>
              <a:t>£5</a:t>
            </a:r>
          </a:p>
          <a:p>
            <a:pPr algn="ctr">
              <a:lnSpc>
                <a:spcPts val="1774"/>
              </a:lnSpc>
            </a:pPr>
            <a:r>
              <a:rPr lang="en-US" sz="1267" spc="139" dirty="0">
                <a:solidFill>
                  <a:srgbClr val="FFFDF1"/>
                </a:solidFill>
                <a:latin typeface="Glacial Indifference Bold"/>
              </a:rPr>
              <a:t>£7</a:t>
            </a:r>
          </a:p>
        </p:txBody>
      </p:sp>
      <p:sp>
        <p:nvSpPr>
          <p:cNvPr id="60" name="TextBox 30">
            <a:extLst>
              <a:ext uri="{FF2B5EF4-FFF2-40B4-BE49-F238E27FC236}">
                <a16:creationId xmlns:a16="http://schemas.microsoft.com/office/drawing/2014/main" id="{F43B3E53-0292-4A1F-AACF-E967714E1605}"/>
              </a:ext>
            </a:extLst>
          </p:cNvPr>
          <p:cNvSpPr txBox="1"/>
          <p:nvPr/>
        </p:nvSpPr>
        <p:spPr>
          <a:xfrm>
            <a:off x="3693809" y="5440816"/>
            <a:ext cx="3338070" cy="240665"/>
          </a:xfrm>
          <a:prstGeom prst="rect">
            <a:avLst/>
          </a:prstGeom>
        </p:spPr>
        <p:txBody>
          <a:bodyPr lIns="0" tIns="0" rIns="0" bIns="0" rtlCol="0" anchor="t">
            <a:spAutoFit/>
          </a:bodyPr>
          <a:lstStyle/>
          <a:p>
            <a:pPr>
              <a:lnSpc>
                <a:spcPts val="1960"/>
              </a:lnSpc>
            </a:pPr>
            <a:r>
              <a:rPr lang="en-US" sz="1400" spc="168" dirty="0">
                <a:solidFill>
                  <a:srgbClr val="FFFFFF"/>
                </a:solidFill>
                <a:latin typeface="Montserrat Classic"/>
              </a:rPr>
              <a:t>BURGER TOPPINGS</a:t>
            </a:r>
          </a:p>
        </p:txBody>
      </p:sp>
      <p:sp>
        <p:nvSpPr>
          <p:cNvPr id="61" name="TextBox 31">
            <a:extLst>
              <a:ext uri="{FF2B5EF4-FFF2-40B4-BE49-F238E27FC236}">
                <a16:creationId xmlns:a16="http://schemas.microsoft.com/office/drawing/2014/main" id="{5FF5961A-B17D-4CCF-85E8-C9F21A52B4A9}"/>
              </a:ext>
            </a:extLst>
          </p:cNvPr>
          <p:cNvSpPr txBox="1"/>
          <p:nvPr/>
        </p:nvSpPr>
        <p:spPr>
          <a:xfrm>
            <a:off x="3706507" y="6017783"/>
            <a:ext cx="2529265" cy="1524072"/>
          </a:xfrm>
          <a:prstGeom prst="rect">
            <a:avLst/>
          </a:prstGeom>
        </p:spPr>
        <p:txBody>
          <a:bodyPr lIns="0" tIns="0" rIns="0" bIns="0" rtlCol="0" anchor="t">
            <a:spAutoFit/>
          </a:bodyPr>
          <a:lstStyle/>
          <a:p>
            <a:pPr>
              <a:lnSpc>
                <a:spcPts val="1736"/>
              </a:lnSpc>
            </a:pPr>
            <a:r>
              <a:rPr lang="en-US" sz="1240" dirty="0">
                <a:solidFill>
                  <a:srgbClr val="FFFBF4"/>
                </a:solidFill>
                <a:latin typeface="Glacial Indifference"/>
              </a:rPr>
              <a:t>Bacon Bits</a:t>
            </a:r>
          </a:p>
          <a:p>
            <a:pPr>
              <a:lnSpc>
                <a:spcPts val="1736"/>
              </a:lnSpc>
            </a:pPr>
            <a:r>
              <a:rPr lang="en-US" sz="1240" dirty="0">
                <a:solidFill>
                  <a:srgbClr val="FFFBF4"/>
                </a:solidFill>
                <a:latin typeface="Glacial Indifference"/>
              </a:rPr>
              <a:t>Red Pepper Roasted</a:t>
            </a:r>
          </a:p>
          <a:p>
            <a:pPr>
              <a:lnSpc>
                <a:spcPts val="1736"/>
              </a:lnSpc>
            </a:pPr>
            <a:r>
              <a:rPr lang="en-US" sz="1240" dirty="0">
                <a:solidFill>
                  <a:srgbClr val="FFFBF4"/>
                </a:solidFill>
                <a:latin typeface="Glacial Indifference"/>
              </a:rPr>
              <a:t>Onions Caramelized</a:t>
            </a:r>
          </a:p>
          <a:p>
            <a:pPr>
              <a:lnSpc>
                <a:spcPts val="1736"/>
              </a:lnSpc>
            </a:pPr>
            <a:r>
              <a:rPr lang="en-US" sz="1240" dirty="0">
                <a:solidFill>
                  <a:srgbClr val="FFFBF4"/>
                </a:solidFill>
                <a:latin typeface="Glacial Indifference"/>
              </a:rPr>
              <a:t>Cheese Cream</a:t>
            </a:r>
          </a:p>
          <a:p>
            <a:pPr>
              <a:lnSpc>
                <a:spcPts val="1736"/>
              </a:lnSpc>
            </a:pPr>
            <a:r>
              <a:rPr lang="en-US" sz="1240" dirty="0">
                <a:solidFill>
                  <a:srgbClr val="FFFBF4"/>
                </a:solidFill>
                <a:latin typeface="Glacial Indifference"/>
              </a:rPr>
              <a:t>Aioli Sauce</a:t>
            </a:r>
          </a:p>
          <a:p>
            <a:pPr>
              <a:lnSpc>
                <a:spcPts val="1736"/>
              </a:lnSpc>
            </a:pPr>
            <a:r>
              <a:rPr lang="en-US" sz="1240" dirty="0">
                <a:solidFill>
                  <a:srgbClr val="FFFBF4"/>
                </a:solidFill>
                <a:latin typeface="Glacial Indifference"/>
              </a:rPr>
              <a:t>Sauce Cranberry</a:t>
            </a:r>
          </a:p>
          <a:p>
            <a:pPr>
              <a:lnSpc>
                <a:spcPts val="1774"/>
              </a:lnSpc>
            </a:pPr>
            <a:r>
              <a:rPr lang="en-US" sz="1267" dirty="0">
                <a:solidFill>
                  <a:srgbClr val="FFFBF4"/>
                </a:solidFill>
                <a:latin typeface="Glacial Indifference"/>
              </a:rPr>
              <a:t>Sour Cream</a:t>
            </a:r>
          </a:p>
        </p:txBody>
      </p:sp>
      <p:sp>
        <p:nvSpPr>
          <p:cNvPr id="62" name="TextBox 32">
            <a:extLst>
              <a:ext uri="{FF2B5EF4-FFF2-40B4-BE49-F238E27FC236}">
                <a16:creationId xmlns:a16="http://schemas.microsoft.com/office/drawing/2014/main" id="{17A349F2-60B5-4265-9479-E842C00A1410}"/>
              </a:ext>
            </a:extLst>
          </p:cNvPr>
          <p:cNvSpPr txBox="1"/>
          <p:nvPr/>
        </p:nvSpPr>
        <p:spPr>
          <a:xfrm>
            <a:off x="5599727" y="5729893"/>
            <a:ext cx="427302" cy="1819024"/>
          </a:xfrm>
          <a:prstGeom prst="rect">
            <a:avLst/>
          </a:prstGeom>
        </p:spPr>
        <p:txBody>
          <a:bodyPr wrap="square" lIns="0" tIns="0" rIns="0" bIns="0" rtlCol="0" anchor="t">
            <a:spAutoFit/>
          </a:bodyPr>
          <a:lstStyle/>
          <a:p>
            <a:pPr algn="ctr">
              <a:lnSpc>
                <a:spcPts val="1774"/>
              </a:lnSpc>
            </a:pPr>
            <a:r>
              <a:rPr lang="en-US" sz="1267" b="1" i="1" u="sng" spc="139" dirty="0">
                <a:solidFill>
                  <a:srgbClr val="FFFDF1"/>
                </a:solidFill>
                <a:latin typeface="Glacial Indifference Bold"/>
              </a:rPr>
              <a:t>Price</a:t>
            </a:r>
          </a:p>
          <a:p>
            <a:pPr algn="ctr">
              <a:lnSpc>
                <a:spcPts val="1774"/>
              </a:lnSpc>
            </a:pPr>
            <a:r>
              <a:rPr lang="en-US" sz="1267" spc="139" dirty="0">
                <a:solidFill>
                  <a:srgbClr val="FFFDF1"/>
                </a:solidFill>
                <a:latin typeface="Glacial Indifference Bold"/>
              </a:rPr>
              <a:t>£4</a:t>
            </a:r>
          </a:p>
          <a:p>
            <a:pPr algn="ctr">
              <a:lnSpc>
                <a:spcPts val="1774"/>
              </a:lnSpc>
            </a:pPr>
            <a:r>
              <a:rPr lang="en-US" sz="1267" spc="139" dirty="0">
                <a:solidFill>
                  <a:srgbClr val="FFFDF1"/>
                </a:solidFill>
                <a:latin typeface="Glacial Indifference Bold"/>
              </a:rPr>
              <a:t>£5</a:t>
            </a:r>
          </a:p>
          <a:p>
            <a:pPr algn="ctr">
              <a:lnSpc>
                <a:spcPts val="1736"/>
              </a:lnSpc>
            </a:pPr>
            <a:r>
              <a:rPr lang="en-US" sz="1240" spc="139" dirty="0">
                <a:solidFill>
                  <a:srgbClr val="FFFDF1"/>
                </a:solidFill>
                <a:latin typeface="Glacial Indifference Bold"/>
              </a:rPr>
              <a:t>£3</a:t>
            </a:r>
          </a:p>
          <a:p>
            <a:pPr algn="ctr">
              <a:lnSpc>
                <a:spcPts val="1774"/>
              </a:lnSpc>
            </a:pPr>
            <a:r>
              <a:rPr lang="en-US" sz="1267" spc="139" dirty="0">
                <a:solidFill>
                  <a:srgbClr val="FFFDF1"/>
                </a:solidFill>
                <a:latin typeface="Glacial Indifference Bold"/>
              </a:rPr>
              <a:t>£4</a:t>
            </a:r>
          </a:p>
          <a:p>
            <a:pPr algn="ctr">
              <a:lnSpc>
                <a:spcPts val="1774"/>
              </a:lnSpc>
            </a:pPr>
            <a:r>
              <a:rPr lang="en-US" sz="1267" spc="139" dirty="0">
                <a:solidFill>
                  <a:srgbClr val="FFFDF1"/>
                </a:solidFill>
                <a:latin typeface="Glacial Indifference Bold"/>
              </a:rPr>
              <a:t>£6</a:t>
            </a:r>
          </a:p>
          <a:p>
            <a:pPr algn="ctr">
              <a:lnSpc>
                <a:spcPts val="1774"/>
              </a:lnSpc>
            </a:pPr>
            <a:r>
              <a:rPr lang="en-US" sz="1267" spc="139" dirty="0">
                <a:solidFill>
                  <a:srgbClr val="FFFDF1"/>
                </a:solidFill>
                <a:latin typeface="Glacial Indifference Bold"/>
              </a:rPr>
              <a:t>£4</a:t>
            </a:r>
          </a:p>
          <a:p>
            <a:pPr algn="ctr">
              <a:lnSpc>
                <a:spcPts val="1774"/>
              </a:lnSpc>
            </a:pPr>
            <a:r>
              <a:rPr lang="en-US" sz="1267" spc="139" dirty="0">
                <a:solidFill>
                  <a:srgbClr val="FFFDF1"/>
                </a:solidFill>
                <a:latin typeface="Glacial Indifference Bold"/>
              </a:rPr>
              <a:t>£3</a:t>
            </a:r>
          </a:p>
        </p:txBody>
      </p:sp>
      <p:sp>
        <p:nvSpPr>
          <p:cNvPr id="63" name="TextBox 33">
            <a:extLst>
              <a:ext uri="{FF2B5EF4-FFF2-40B4-BE49-F238E27FC236}">
                <a16:creationId xmlns:a16="http://schemas.microsoft.com/office/drawing/2014/main" id="{11FF5444-1D24-4D21-97D3-9B45D5B1DC51}"/>
              </a:ext>
            </a:extLst>
          </p:cNvPr>
          <p:cNvSpPr txBox="1"/>
          <p:nvPr/>
        </p:nvSpPr>
        <p:spPr>
          <a:xfrm>
            <a:off x="3693809" y="7829310"/>
            <a:ext cx="3338070" cy="240665"/>
          </a:xfrm>
          <a:prstGeom prst="rect">
            <a:avLst/>
          </a:prstGeom>
        </p:spPr>
        <p:txBody>
          <a:bodyPr lIns="0" tIns="0" rIns="0" bIns="0" rtlCol="0" anchor="t">
            <a:spAutoFit/>
          </a:bodyPr>
          <a:lstStyle/>
          <a:p>
            <a:pPr>
              <a:lnSpc>
                <a:spcPts val="1960"/>
              </a:lnSpc>
            </a:pPr>
            <a:r>
              <a:rPr lang="en-US" sz="1400" spc="168" dirty="0">
                <a:solidFill>
                  <a:srgbClr val="FFFFFF"/>
                </a:solidFill>
                <a:latin typeface="Montserrat Classic"/>
              </a:rPr>
              <a:t>CHOCOLATES</a:t>
            </a:r>
          </a:p>
        </p:txBody>
      </p:sp>
      <p:sp>
        <p:nvSpPr>
          <p:cNvPr id="64" name="TextBox 34">
            <a:extLst>
              <a:ext uri="{FF2B5EF4-FFF2-40B4-BE49-F238E27FC236}">
                <a16:creationId xmlns:a16="http://schemas.microsoft.com/office/drawing/2014/main" id="{FBE30470-FB20-4926-846E-EB2015FF8D0E}"/>
              </a:ext>
            </a:extLst>
          </p:cNvPr>
          <p:cNvSpPr txBox="1"/>
          <p:nvPr/>
        </p:nvSpPr>
        <p:spPr>
          <a:xfrm>
            <a:off x="3706507" y="8406278"/>
            <a:ext cx="2529265" cy="1088055"/>
          </a:xfrm>
          <a:prstGeom prst="rect">
            <a:avLst/>
          </a:prstGeom>
        </p:spPr>
        <p:txBody>
          <a:bodyPr lIns="0" tIns="0" rIns="0" bIns="0" rtlCol="0" anchor="t">
            <a:spAutoFit/>
          </a:bodyPr>
          <a:lstStyle/>
          <a:p>
            <a:pPr>
              <a:lnSpc>
                <a:spcPts val="1736"/>
              </a:lnSpc>
            </a:pPr>
            <a:r>
              <a:rPr lang="en-US" sz="1240" dirty="0">
                <a:solidFill>
                  <a:srgbClr val="FFFBF4"/>
                </a:solidFill>
                <a:latin typeface="Glacial Indifference"/>
              </a:rPr>
              <a:t>Nantwen</a:t>
            </a:r>
          </a:p>
          <a:p>
            <a:pPr>
              <a:lnSpc>
                <a:spcPts val="1736"/>
              </a:lnSpc>
            </a:pPr>
            <a:r>
              <a:rPr lang="en-US" sz="1240" dirty="0">
                <a:solidFill>
                  <a:srgbClr val="FFFBF4"/>
                </a:solidFill>
                <a:latin typeface="Glacial Indifference"/>
              </a:rPr>
              <a:t>Welsh Chocolate</a:t>
            </a:r>
          </a:p>
          <a:p>
            <a:pPr>
              <a:lnSpc>
                <a:spcPts val="1736"/>
              </a:lnSpc>
            </a:pPr>
            <a:r>
              <a:rPr lang="en-US" sz="1240" dirty="0">
                <a:solidFill>
                  <a:srgbClr val="FFFBF4"/>
                </a:solidFill>
                <a:latin typeface="Glacial Indifference"/>
              </a:rPr>
              <a:t>Luxury Welsh Chocolate</a:t>
            </a:r>
          </a:p>
          <a:p>
            <a:pPr>
              <a:lnSpc>
                <a:spcPts val="1736"/>
              </a:lnSpc>
            </a:pPr>
            <a:r>
              <a:rPr lang="en-US" sz="1240" dirty="0">
                <a:solidFill>
                  <a:srgbClr val="FFFBF4"/>
                </a:solidFill>
                <a:latin typeface="Glacial Indifference"/>
              </a:rPr>
              <a:t>Bunton Chocolates</a:t>
            </a:r>
          </a:p>
          <a:p>
            <a:pPr>
              <a:lnSpc>
                <a:spcPts val="1736"/>
              </a:lnSpc>
            </a:pPr>
            <a:r>
              <a:rPr lang="en-US" sz="1267" dirty="0">
                <a:solidFill>
                  <a:srgbClr val="FFFBF4"/>
                </a:solidFill>
                <a:latin typeface="Glacial Indifference"/>
              </a:rPr>
              <a:t>So Cocoa</a:t>
            </a:r>
          </a:p>
        </p:txBody>
      </p:sp>
      <p:sp>
        <p:nvSpPr>
          <p:cNvPr id="65" name="TextBox 35">
            <a:extLst>
              <a:ext uri="{FF2B5EF4-FFF2-40B4-BE49-F238E27FC236}">
                <a16:creationId xmlns:a16="http://schemas.microsoft.com/office/drawing/2014/main" id="{D52FBDA9-DBC3-457D-804C-0CE27188E8E6}"/>
              </a:ext>
            </a:extLst>
          </p:cNvPr>
          <p:cNvSpPr txBox="1"/>
          <p:nvPr/>
        </p:nvSpPr>
        <p:spPr>
          <a:xfrm>
            <a:off x="5663799" y="8138358"/>
            <a:ext cx="470965" cy="1370183"/>
          </a:xfrm>
          <a:prstGeom prst="rect">
            <a:avLst/>
          </a:prstGeom>
        </p:spPr>
        <p:txBody>
          <a:bodyPr wrap="square" lIns="0" tIns="0" rIns="0" bIns="0" rtlCol="0" anchor="t">
            <a:spAutoFit/>
          </a:bodyPr>
          <a:lstStyle/>
          <a:p>
            <a:pPr algn="ctr">
              <a:lnSpc>
                <a:spcPts val="1774"/>
              </a:lnSpc>
            </a:pPr>
            <a:r>
              <a:rPr lang="en-US" sz="1270" b="1" i="1" u="sng" dirty="0">
                <a:solidFill>
                  <a:srgbClr val="FFFBF4"/>
                </a:solidFill>
                <a:latin typeface="Glacial Indifference"/>
              </a:rPr>
              <a:t>Price</a:t>
            </a:r>
          </a:p>
          <a:p>
            <a:pPr algn="ctr">
              <a:lnSpc>
                <a:spcPts val="1774"/>
              </a:lnSpc>
            </a:pPr>
            <a:r>
              <a:rPr lang="en-US" sz="1270" dirty="0">
                <a:solidFill>
                  <a:srgbClr val="FFFBF4"/>
                </a:solidFill>
                <a:latin typeface="Glacial Indifference"/>
              </a:rPr>
              <a:t>£5</a:t>
            </a:r>
          </a:p>
          <a:p>
            <a:pPr algn="ctr">
              <a:lnSpc>
                <a:spcPts val="1774"/>
              </a:lnSpc>
            </a:pPr>
            <a:r>
              <a:rPr lang="en-US" sz="1270" dirty="0">
                <a:solidFill>
                  <a:srgbClr val="FFFBF4"/>
                </a:solidFill>
                <a:latin typeface="Glacial Indifference"/>
              </a:rPr>
              <a:t>£6</a:t>
            </a:r>
          </a:p>
          <a:p>
            <a:pPr algn="ctr">
              <a:lnSpc>
                <a:spcPts val="1774"/>
              </a:lnSpc>
            </a:pPr>
            <a:r>
              <a:rPr lang="en-US" sz="1270" dirty="0">
                <a:solidFill>
                  <a:srgbClr val="FFFBF4"/>
                </a:solidFill>
                <a:latin typeface="Glacial Indifference"/>
              </a:rPr>
              <a:t>£4</a:t>
            </a:r>
          </a:p>
          <a:p>
            <a:pPr algn="ctr">
              <a:lnSpc>
                <a:spcPts val="1774"/>
              </a:lnSpc>
            </a:pPr>
            <a:r>
              <a:rPr lang="en-US" sz="1270" dirty="0">
                <a:solidFill>
                  <a:srgbClr val="FFFBF4"/>
                </a:solidFill>
                <a:latin typeface="Glacial Indifference"/>
              </a:rPr>
              <a:t>£7</a:t>
            </a:r>
          </a:p>
          <a:p>
            <a:pPr algn="ctr">
              <a:lnSpc>
                <a:spcPts val="1774"/>
              </a:lnSpc>
            </a:pPr>
            <a:r>
              <a:rPr lang="en-US" sz="1270" dirty="0">
                <a:solidFill>
                  <a:srgbClr val="FFFBF4"/>
                </a:solidFill>
                <a:latin typeface="Glacial Indifference"/>
              </a:rPr>
              <a:t>£5</a:t>
            </a:r>
          </a:p>
        </p:txBody>
      </p:sp>
      <p:sp>
        <p:nvSpPr>
          <p:cNvPr id="66" name="AutoShape 36">
            <a:extLst>
              <a:ext uri="{FF2B5EF4-FFF2-40B4-BE49-F238E27FC236}">
                <a16:creationId xmlns:a16="http://schemas.microsoft.com/office/drawing/2014/main" id="{94FC7A0A-DAA7-4916-8E95-95460F00FC22}"/>
              </a:ext>
            </a:extLst>
          </p:cNvPr>
          <p:cNvSpPr/>
          <p:nvPr/>
        </p:nvSpPr>
        <p:spPr>
          <a:xfrm rot="9846">
            <a:off x="3706500" y="1364950"/>
            <a:ext cx="3325385" cy="0"/>
          </a:xfrm>
          <a:prstGeom prst="line">
            <a:avLst/>
          </a:prstGeom>
          <a:ln w="19050" cap="flat">
            <a:solidFill>
              <a:srgbClr val="FFBD59"/>
            </a:solidFill>
            <a:prstDash val="solid"/>
            <a:headEnd type="none" w="sm" len="sm"/>
            <a:tailEnd type="none" w="sm" len="sm"/>
          </a:ln>
        </p:spPr>
      </p:sp>
      <p:sp>
        <p:nvSpPr>
          <p:cNvPr id="67" name="AutoShape 37">
            <a:extLst>
              <a:ext uri="{FF2B5EF4-FFF2-40B4-BE49-F238E27FC236}">
                <a16:creationId xmlns:a16="http://schemas.microsoft.com/office/drawing/2014/main" id="{370545F9-18FB-47A2-BEB5-92E3D2B7092A}"/>
              </a:ext>
            </a:extLst>
          </p:cNvPr>
          <p:cNvSpPr/>
          <p:nvPr/>
        </p:nvSpPr>
        <p:spPr>
          <a:xfrm rot="9846">
            <a:off x="3706473" y="3568617"/>
            <a:ext cx="3325385" cy="0"/>
          </a:xfrm>
          <a:prstGeom prst="line">
            <a:avLst/>
          </a:prstGeom>
          <a:ln w="19050" cap="flat">
            <a:solidFill>
              <a:srgbClr val="FFBD59"/>
            </a:solidFill>
            <a:prstDash val="solid"/>
            <a:headEnd type="none" w="sm" len="sm"/>
            <a:tailEnd type="none" w="sm" len="sm"/>
          </a:ln>
        </p:spPr>
      </p:sp>
      <p:sp>
        <p:nvSpPr>
          <p:cNvPr id="68" name="AutoShape 38">
            <a:extLst>
              <a:ext uri="{FF2B5EF4-FFF2-40B4-BE49-F238E27FC236}">
                <a16:creationId xmlns:a16="http://schemas.microsoft.com/office/drawing/2014/main" id="{EE76D614-BAEC-4D27-A89F-B5F711C5DF70}"/>
              </a:ext>
            </a:extLst>
          </p:cNvPr>
          <p:cNvSpPr/>
          <p:nvPr/>
        </p:nvSpPr>
        <p:spPr>
          <a:xfrm rot="9846">
            <a:off x="3706446" y="5772284"/>
            <a:ext cx="3325385" cy="0"/>
          </a:xfrm>
          <a:prstGeom prst="line">
            <a:avLst/>
          </a:prstGeom>
          <a:ln w="19050" cap="flat">
            <a:solidFill>
              <a:srgbClr val="FFBD59"/>
            </a:solidFill>
            <a:prstDash val="solid"/>
            <a:headEnd type="none" w="sm" len="sm"/>
            <a:tailEnd type="none" w="sm" len="sm"/>
          </a:ln>
        </p:spPr>
      </p:sp>
      <p:sp>
        <p:nvSpPr>
          <p:cNvPr id="69" name="AutoShape 39">
            <a:extLst>
              <a:ext uri="{FF2B5EF4-FFF2-40B4-BE49-F238E27FC236}">
                <a16:creationId xmlns:a16="http://schemas.microsoft.com/office/drawing/2014/main" id="{83CBEE6A-5BD4-46B5-B020-41D49FBB969D}"/>
              </a:ext>
            </a:extLst>
          </p:cNvPr>
          <p:cNvSpPr/>
          <p:nvPr/>
        </p:nvSpPr>
        <p:spPr>
          <a:xfrm rot="9846">
            <a:off x="3706418" y="8159460"/>
            <a:ext cx="3325385" cy="0"/>
          </a:xfrm>
          <a:prstGeom prst="line">
            <a:avLst/>
          </a:prstGeom>
          <a:ln w="19050" cap="flat">
            <a:solidFill>
              <a:srgbClr val="FFBD59"/>
            </a:solidFill>
            <a:prstDash val="solid"/>
            <a:headEnd type="none" w="sm" len="sm"/>
            <a:tailEnd type="none" w="sm" len="sm"/>
          </a:ln>
        </p:spPr>
      </p:sp>
      <p:pic>
        <p:nvPicPr>
          <p:cNvPr id="70" name="Picture 69">
            <a:extLst>
              <a:ext uri="{FF2B5EF4-FFF2-40B4-BE49-F238E27FC236}">
                <a16:creationId xmlns:a16="http://schemas.microsoft.com/office/drawing/2014/main" id="{891D4F3C-A2CA-4834-A2F2-9E6C71A35C20}"/>
              </a:ext>
            </a:extLst>
          </p:cNvPr>
          <p:cNvPicPr>
            <a:picLocks noChangeAspect="1"/>
          </p:cNvPicPr>
          <p:nvPr/>
        </p:nvPicPr>
        <p:blipFill>
          <a:blip r:embed="rId5" cstate="print">
            <a:extLst>
              <a:ext uri="{BEBA8EAE-BF5A-486C-A8C5-ECC9F3942E4B}">
                <a14:imgProps xmlns:a14="http://schemas.microsoft.com/office/drawing/2010/main">
                  <a14:imgLayer r:embed="rId6">
                    <a14:imgEffect>
                      <a14:saturation sat="0"/>
                    </a14:imgEffect>
                    <a14:imgEffect>
                      <a14:brightnessContrast bright="-4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9267267">
            <a:off x="4852033" y="6651236"/>
            <a:ext cx="640080" cy="417652"/>
          </a:xfrm>
          <a:prstGeom prst="ellipse">
            <a:avLst/>
          </a:prstGeom>
          <a:ln>
            <a:solidFill>
              <a:srgbClr val="D9D9D9"/>
            </a:solidFill>
          </a:ln>
        </p:spPr>
      </p:pic>
      <p:pic>
        <p:nvPicPr>
          <p:cNvPr id="71" name="Picture 70">
            <a:extLst>
              <a:ext uri="{FF2B5EF4-FFF2-40B4-BE49-F238E27FC236}">
                <a16:creationId xmlns:a16="http://schemas.microsoft.com/office/drawing/2014/main" id="{4B2DF2D6-D7F2-4CF7-993D-3A0B4256E3CC}"/>
              </a:ext>
            </a:extLst>
          </p:cNvPr>
          <p:cNvPicPr>
            <a:picLocks noChangeAspect="1"/>
          </p:cNvPicPr>
          <p:nvPr/>
        </p:nvPicPr>
        <p:blipFill>
          <a:blip r:embed="rId5" cstate="print">
            <a:extLst>
              <a:ext uri="{BEBA8EAE-BF5A-486C-A8C5-ECC9F3942E4B}">
                <a14:imgProps xmlns:a14="http://schemas.microsoft.com/office/drawing/2010/main">
                  <a14:imgLayer r:embed="rId6">
                    <a14:imgEffect>
                      <a14:saturation sat="0"/>
                    </a14:imgEffect>
                    <a14:imgEffect>
                      <a14:brightnessContrast bright="-4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9267267">
            <a:off x="5213963" y="8615157"/>
            <a:ext cx="640080" cy="417652"/>
          </a:xfrm>
          <a:prstGeom prst="ellipse">
            <a:avLst/>
          </a:prstGeom>
          <a:ln>
            <a:solidFill>
              <a:srgbClr val="D9D9D9"/>
            </a:solidFill>
          </a:ln>
        </p:spPr>
      </p:pic>
      <p:pic>
        <p:nvPicPr>
          <p:cNvPr id="5" name="Picture 4">
            <a:extLst>
              <a:ext uri="{FF2B5EF4-FFF2-40B4-BE49-F238E27FC236}">
                <a16:creationId xmlns:a16="http://schemas.microsoft.com/office/drawing/2014/main" id="{CF55D6A8-3CEA-45F4-AB1B-3186094705DE}"/>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27735" y="8036131"/>
            <a:ext cx="2586540" cy="1514747"/>
          </a:xfrm>
          <a:prstGeom prst="roundRect">
            <a:avLst/>
          </a:prstGeom>
          <a:blipFill>
            <a:blip r:embed="rId10"/>
            <a:stretch>
              <a:fillRect t="-3172" b="-44175"/>
            </a:stretch>
          </a:blipFill>
        </p:spPr>
      </p:pic>
      <p:sp>
        <p:nvSpPr>
          <p:cNvPr id="41" name="TextBox 26">
            <a:extLst>
              <a:ext uri="{FF2B5EF4-FFF2-40B4-BE49-F238E27FC236}">
                <a16:creationId xmlns:a16="http://schemas.microsoft.com/office/drawing/2014/main" id="{DC061357-403F-4CCA-844B-B73919AFF354}"/>
              </a:ext>
            </a:extLst>
          </p:cNvPr>
          <p:cNvSpPr txBox="1"/>
          <p:nvPr/>
        </p:nvSpPr>
        <p:spPr>
          <a:xfrm>
            <a:off x="5965299" y="1334078"/>
            <a:ext cx="593997" cy="1601016"/>
          </a:xfrm>
          <a:prstGeom prst="rect">
            <a:avLst/>
          </a:prstGeom>
        </p:spPr>
        <p:txBody>
          <a:bodyPr wrap="square" lIns="0" tIns="0" rIns="0" bIns="0" rtlCol="0" anchor="t">
            <a:spAutoFit/>
          </a:bodyPr>
          <a:lstStyle/>
          <a:p>
            <a:pPr algn="ctr">
              <a:lnSpc>
                <a:spcPts val="1774"/>
              </a:lnSpc>
            </a:pPr>
            <a:r>
              <a:rPr lang="en-US" sz="1267" b="1" i="1" u="sng" spc="139" dirty="0">
                <a:solidFill>
                  <a:srgbClr val="FFFDF1"/>
                </a:solidFill>
                <a:latin typeface="Glacial Indifference Bold"/>
              </a:rPr>
              <a:t>Calorie</a:t>
            </a:r>
          </a:p>
          <a:p>
            <a:pPr algn="ctr">
              <a:lnSpc>
                <a:spcPts val="1774"/>
              </a:lnSpc>
            </a:pPr>
            <a:r>
              <a:rPr lang="en-US" sz="1267" spc="139" dirty="0">
                <a:solidFill>
                  <a:srgbClr val="FFFDF1"/>
                </a:solidFill>
                <a:latin typeface="Glacial Indifference Bold"/>
              </a:rPr>
              <a:t>102</a:t>
            </a:r>
          </a:p>
          <a:p>
            <a:pPr algn="ctr">
              <a:lnSpc>
                <a:spcPts val="1774"/>
              </a:lnSpc>
            </a:pPr>
            <a:r>
              <a:rPr lang="en-US" sz="1267" spc="139" dirty="0">
                <a:solidFill>
                  <a:srgbClr val="FFFDF1"/>
                </a:solidFill>
                <a:latin typeface="Glacial Indifference Bold"/>
              </a:rPr>
              <a:t>112</a:t>
            </a:r>
          </a:p>
          <a:p>
            <a:pPr algn="ctr">
              <a:lnSpc>
                <a:spcPts val="1774"/>
              </a:lnSpc>
            </a:pPr>
            <a:r>
              <a:rPr lang="en-US" sz="1267" spc="139" dirty="0">
                <a:solidFill>
                  <a:srgbClr val="FFFDF1"/>
                </a:solidFill>
                <a:latin typeface="Glacial Indifference Bold"/>
              </a:rPr>
              <a:t>130</a:t>
            </a:r>
          </a:p>
          <a:p>
            <a:pPr algn="ctr">
              <a:lnSpc>
                <a:spcPts val="1774"/>
              </a:lnSpc>
            </a:pPr>
            <a:r>
              <a:rPr lang="en-US" sz="1267" spc="139" dirty="0">
                <a:solidFill>
                  <a:srgbClr val="FFFDF1"/>
                </a:solidFill>
                <a:latin typeface="Glacial Indifference Bold"/>
              </a:rPr>
              <a:t>104</a:t>
            </a:r>
          </a:p>
          <a:p>
            <a:pPr algn="ctr">
              <a:lnSpc>
                <a:spcPts val="1774"/>
              </a:lnSpc>
            </a:pPr>
            <a:r>
              <a:rPr lang="en-US" sz="1267" spc="139" dirty="0">
                <a:solidFill>
                  <a:srgbClr val="FFFDF1"/>
                </a:solidFill>
                <a:latin typeface="Glacial Indifference Bold"/>
              </a:rPr>
              <a:t>123</a:t>
            </a:r>
          </a:p>
          <a:p>
            <a:pPr algn="ctr">
              <a:lnSpc>
                <a:spcPts val="1774"/>
              </a:lnSpc>
            </a:pPr>
            <a:r>
              <a:rPr lang="en-US" sz="1267" spc="139" dirty="0">
                <a:solidFill>
                  <a:srgbClr val="FFFDF1"/>
                </a:solidFill>
                <a:latin typeface="Glacial Indifference Bold"/>
              </a:rPr>
              <a:t>130</a:t>
            </a:r>
          </a:p>
        </p:txBody>
      </p:sp>
      <p:sp>
        <p:nvSpPr>
          <p:cNvPr id="44" name="TextBox 29">
            <a:extLst>
              <a:ext uri="{FF2B5EF4-FFF2-40B4-BE49-F238E27FC236}">
                <a16:creationId xmlns:a16="http://schemas.microsoft.com/office/drawing/2014/main" id="{42714B94-1771-4C18-A0A1-161B8D808DF4}"/>
              </a:ext>
            </a:extLst>
          </p:cNvPr>
          <p:cNvSpPr txBox="1"/>
          <p:nvPr/>
        </p:nvSpPr>
        <p:spPr>
          <a:xfrm>
            <a:off x="6208234" y="3541470"/>
            <a:ext cx="600997" cy="1601016"/>
          </a:xfrm>
          <a:prstGeom prst="rect">
            <a:avLst/>
          </a:prstGeom>
        </p:spPr>
        <p:txBody>
          <a:bodyPr wrap="square" lIns="0" tIns="0" rIns="0" bIns="0" rtlCol="0" anchor="t">
            <a:spAutoFit/>
          </a:bodyPr>
          <a:lstStyle/>
          <a:p>
            <a:pPr algn="ctr">
              <a:lnSpc>
                <a:spcPts val="1774"/>
              </a:lnSpc>
            </a:pPr>
            <a:r>
              <a:rPr lang="en-US" sz="1267" b="1" i="1" u="sng" spc="139" dirty="0">
                <a:solidFill>
                  <a:srgbClr val="FFFDF1"/>
                </a:solidFill>
                <a:latin typeface="Glacial Indifference Bold"/>
              </a:rPr>
              <a:t>Calorie</a:t>
            </a:r>
          </a:p>
          <a:p>
            <a:pPr algn="ctr">
              <a:lnSpc>
                <a:spcPts val="1774"/>
              </a:lnSpc>
            </a:pPr>
            <a:r>
              <a:rPr lang="en-US" sz="1267" spc="139" dirty="0">
                <a:solidFill>
                  <a:srgbClr val="FFFDF1"/>
                </a:solidFill>
                <a:latin typeface="Glacial Indifference Bold"/>
              </a:rPr>
              <a:t>150</a:t>
            </a:r>
          </a:p>
          <a:p>
            <a:pPr algn="ctr">
              <a:lnSpc>
                <a:spcPts val="1774"/>
              </a:lnSpc>
            </a:pPr>
            <a:r>
              <a:rPr lang="en-US" sz="1267" spc="139" dirty="0">
                <a:solidFill>
                  <a:srgbClr val="FFFDF1"/>
                </a:solidFill>
                <a:latin typeface="Glacial Indifference Bold"/>
              </a:rPr>
              <a:t>98</a:t>
            </a:r>
          </a:p>
          <a:p>
            <a:pPr algn="ctr">
              <a:lnSpc>
                <a:spcPts val="1774"/>
              </a:lnSpc>
            </a:pPr>
            <a:r>
              <a:rPr lang="en-US" sz="1267" spc="139" dirty="0">
                <a:solidFill>
                  <a:srgbClr val="FFFDF1"/>
                </a:solidFill>
                <a:latin typeface="Glacial Indifference Bold"/>
              </a:rPr>
              <a:t>120</a:t>
            </a:r>
          </a:p>
          <a:p>
            <a:pPr algn="ctr">
              <a:lnSpc>
                <a:spcPts val="1774"/>
              </a:lnSpc>
            </a:pPr>
            <a:r>
              <a:rPr lang="en-US" sz="1267" spc="139" dirty="0">
                <a:solidFill>
                  <a:srgbClr val="FFFDF1"/>
                </a:solidFill>
                <a:latin typeface="Glacial Indifference Bold"/>
              </a:rPr>
              <a:t>110</a:t>
            </a:r>
          </a:p>
          <a:p>
            <a:pPr algn="ctr">
              <a:lnSpc>
                <a:spcPts val="1774"/>
              </a:lnSpc>
            </a:pPr>
            <a:r>
              <a:rPr lang="en-US" sz="1267" spc="139" dirty="0">
                <a:solidFill>
                  <a:srgbClr val="FFFDF1"/>
                </a:solidFill>
                <a:latin typeface="Glacial Indifference Bold"/>
              </a:rPr>
              <a:t>106</a:t>
            </a:r>
          </a:p>
          <a:p>
            <a:pPr algn="ctr">
              <a:lnSpc>
                <a:spcPts val="1774"/>
              </a:lnSpc>
            </a:pPr>
            <a:r>
              <a:rPr lang="en-US" sz="1267" spc="139" dirty="0">
                <a:solidFill>
                  <a:srgbClr val="FFFDF1"/>
                </a:solidFill>
                <a:latin typeface="Glacial Indifference Bold"/>
              </a:rPr>
              <a:t>125</a:t>
            </a:r>
          </a:p>
        </p:txBody>
      </p:sp>
      <p:sp>
        <p:nvSpPr>
          <p:cNvPr id="46" name="TextBox 29">
            <a:extLst>
              <a:ext uri="{FF2B5EF4-FFF2-40B4-BE49-F238E27FC236}">
                <a16:creationId xmlns:a16="http://schemas.microsoft.com/office/drawing/2014/main" id="{DB5BC948-ADCB-4065-A034-ADE68459C61A}"/>
              </a:ext>
            </a:extLst>
          </p:cNvPr>
          <p:cNvSpPr txBox="1"/>
          <p:nvPr/>
        </p:nvSpPr>
        <p:spPr>
          <a:xfrm>
            <a:off x="6080305" y="5735723"/>
            <a:ext cx="600997" cy="1831848"/>
          </a:xfrm>
          <a:prstGeom prst="rect">
            <a:avLst/>
          </a:prstGeom>
        </p:spPr>
        <p:txBody>
          <a:bodyPr wrap="square" lIns="0" tIns="0" rIns="0" bIns="0" rtlCol="0" anchor="t">
            <a:spAutoFit/>
          </a:bodyPr>
          <a:lstStyle/>
          <a:p>
            <a:pPr algn="ctr">
              <a:lnSpc>
                <a:spcPts val="1774"/>
              </a:lnSpc>
            </a:pPr>
            <a:r>
              <a:rPr lang="en-US" sz="1267" b="1" i="1" u="sng" spc="139" dirty="0">
                <a:solidFill>
                  <a:srgbClr val="FFFDF1"/>
                </a:solidFill>
                <a:latin typeface="Glacial Indifference Bold"/>
              </a:rPr>
              <a:t>Calorie</a:t>
            </a:r>
          </a:p>
          <a:p>
            <a:pPr algn="ctr">
              <a:lnSpc>
                <a:spcPts val="1774"/>
              </a:lnSpc>
            </a:pPr>
            <a:r>
              <a:rPr lang="en-US" sz="1267" spc="139" dirty="0">
                <a:solidFill>
                  <a:srgbClr val="FFFDF1"/>
                </a:solidFill>
                <a:latin typeface="Glacial Indifference Bold"/>
              </a:rPr>
              <a:t>145</a:t>
            </a:r>
          </a:p>
          <a:p>
            <a:pPr algn="ctr">
              <a:lnSpc>
                <a:spcPts val="1774"/>
              </a:lnSpc>
            </a:pPr>
            <a:r>
              <a:rPr lang="en-US" sz="1267" spc="139" dirty="0">
                <a:solidFill>
                  <a:srgbClr val="FFFDF1"/>
                </a:solidFill>
                <a:latin typeface="Glacial Indifference Bold"/>
              </a:rPr>
              <a:t>107</a:t>
            </a:r>
          </a:p>
          <a:p>
            <a:pPr algn="ctr">
              <a:lnSpc>
                <a:spcPts val="1774"/>
              </a:lnSpc>
            </a:pPr>
            <a:r>
              <a:rPr lang="en-US" sz="1267" spc="139" dirty="0">
                <a:solidFill>
                  <a:srgbClr val="FFFDF1"/>
                </a:solidFill>
                <a:latin typeface="Glacial Indifference Bold"/>
              </a:rPr>
              <a:t>95</a:t>
            </a:r>
          </a:p>
          <a:p>
            <a:pPr algn="ctr">
              <a:lnSpc>
                <a:spcPts val="1774"/>
              </a:lnSpc>
            </a:pPr>
            <a:r>
              <a:rPr lang="en-US" sz="1267" spc="139" dirty="0">
                <a:solidFill>
                  <a:srgbClr val="FFFDF1"/>
                </a:solidFill>
                <a:latin typeface="Glacial Indifference Bold"/>
              </a:rPr>
              <a:t>121</a:t>
            </a:r>
          </a:p>
          <a:p>
            <a:pPr algn="ctr">
              <a:lnSpc>
                <a:spcPts val="1774"/>
              </a:lnSpc>
            </a:pPr>
            <a:r>
              <a:rPr lang="en-US" sz="1267" spc="139" dirty="0">
                <a:solidFill>
                  <a:srgbClr val="FFFDF1"/>
                </a:solidFill>
                <a:latin typeface="Glacial Indifference Bold"/>
              </a:rPr>
              <a:t>120</a:t>
            </a:r>
          </a:p>
          <a:p>
            <a:pPr algn="ctr">
              <a:lnSpc>
                <a:spcPts val="1774"/>
              </a:lnSpc>
            </a:pPr>
            <a:r>
              <a:rPr lang="en-US" sz="1267" spc="139" dirty="0">
                <a:solidFill>
                  <a:srgbClr val="FFFDF1"/>
                </a:solidFill>
                <a:latin typeface="Glacial Indifference Bold"/>
              </a:rPr>
              <a:t>125</a:t>
            </a:r>
          </a:p>
          <a:p>
            <a:pPr algn="ctr">
              <a:lnSpc>
                <a:spcPts val="1774"/>
              </a:lnSpc>
            </a:pPr>
            <a:r>
              <a:rPr lang="en-US" sz="1267" spc="139" dirty="0">
                <a:solidFill>
                  <a:srgbClr val="FFFDF1"/>
                </a:solidFill>
                <a:latin typeface="Glacial Indifference Bold"/>
              </a:rPr>
              <a:t>85</a:t>
            </a:r>
          </a:p>
        </p:txBody>
      </p:sp>
      <p:sp>
        <p:nvSpPr>
          <p:cNvPr id="49" name="TextBox 29">
            <a:extLst>
              <a:ext uri="{FF2B5EF4-FFF2-40B4-BE49-F238E27FC236}">
                <a16:creationId xmlns:a16="http://schemas.microsoft.com/office/drawing/2014/main" id="{151545E1-5419-4993-AFDE-64A731FA89DF}"/>
              </a:ext>
            </a:extLst>
          </p:cNvPr>
          <p:cNvSpPr txBox="1"/>
          <p:nvPr/>
        </p:nvSpPr>
        <p:spPr>
          <a:xfrm>
            <a:off x="6080305" y="8139839"/>
            <a:ext cx="600997" cy="1370183"/>
          </a:xfrm>
          <a:prstGeom prst="rect">
            <a:avLst/>
          </a:prstGeom>
        </p:spPr>
        <p:txBody>
          <a:bodyPr wrap="square" lIns="0" tIns="0" rIns="0" bIns="0" rtlCol="0" anchor="t">
            <a:spAutoFit/>
          </a:bodyPr>
          <a:lstStyle/>
          <a:p>
            <a:pPr algn="ctr">
              <a:lnSpc>
                <a:spcPts val="1774"/>
              </a:lnSpc>
            </a:pPr>
            <a:r>
              <a:rPr lang="en-US" sz="1267" b="1" i="1" u="sng" spc="139" dirty="0">
                <a:solidFill>
                  <a:srgbClr val="FFFDF1"/>
                </a:solidFill>
                <a:latin typeface="Glacial Indifference Bold"/>
              </a:rPr>
              <a:t>Calorie</a:t>
            </a:r>
          </a:p>
          <a:p>
            <a:pPr algn="ctr">
              <a:lnSpc>
                <a:spcPts val="1774"/>
              </a:lnSpc>
            </a:pPr>
            <a:r>
              <a:rPr lang="en-US" sz="1267" spc="139" dirty="0">
                <a:solidFill>
                  <a:srgbClr val="FFFDF1"/>
                </a:solidFill>
                <a:latin typeface="Glacial Indifference Bold"/>
              </a:rPr>
              <a:t>113</a:t>
            </a:r>
          </a:p>
          <a:p>
            <a:pPr algn="ctr">
              <a:lnSpc>
                <a:spcPts val="1774"/>
              </a:lnSpc>
            </a:pPr>
            <a:r>
              <a:rPr lang="en-US" sz="1267" spc="139" dirty="0">
                <a:solidFill>
                  <a:srgbClr val="FFFDF1"/>
                </a:solidFill>
                <a:latin typeface="Glacial Indifference Bold"/>
              </a:rPr>
              <a:t>98</a:t>
            </a:r>
          </a:p>
          <a:p>
            <a:pPr algn="ctr">
              <a:lnSpc>
                <a:spcPts val="1774"/>
              </a:lnSpc>
            </a:pPr>
            <a:r>
              <a:rPr lang="en-US" sz="1267" spc="139" dirty="0">
                <a:solidFill>
                  <a:srgbClr val="FFFDF1"/>
                </a:solidFill>
                <a:latin typeface="Glacial Indifference Bold"/>
              </a:rPr>
              <a:t>95</a:t>
            </a:r>
          </a:p>
          <a:p>
            <a:pPr algn="ctr">
              <a:lnSpc>
                <a:spcPts val="1774"/>
              </a:lnSpc>
            </a:pPr>
            <a:r>
              <a:rPr lang="en-US" sz="1267" spc="139" dirty="0">
                <a:solidFill>
                  <a:srgbClr val="FFFDF1"/>
                </a:solidFill>
                <a:latin typeface="Glacial Indifference Bold"/>
              </a:rPr>
              <a:t>121</a:t>
            </a:r>
          </a:p>
          <a:p>
            <a:pPr algn="ctr">
              <a:lnSpc>
                <a:spcPts val="1774"/>
              </a:lnSpc>
            </a:pPr>
            <a:r>
              <a:rPr lang="en-US" sz="1267" spc="139" dirty="0">
                <a:solidFill>
                  <a:srgbClr val="FFFDF1"/>
                </a:solidFill>
                <a:latin typeface="Glacial Indifference Bold"/>
              </a:rPr>
              <a:t>85</a:t>
            </a:r>
          </a:p>
        </p:txBody>
      </p:sp>
    </p:spTree>
    <p:extLst>
      <p:ext uri="{BB962C8B-B14F-4D97-AF65-F5344CB8AC3E}">
        <p14:creationId xmlns:p14="http://schemas.microsoft.com/office/powerpoint/2010/main" val="19372243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613</TotalTime>
  <Words>371</Words>
  <Application>Microsoft Office PowerPoint</Application>
  <PresentationFormat>A4 Paper (210x297 mm)</PresentationFormat>
  <Paragraphs>115</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Calibri Light</vt:lpstr>
      <vt:lpstr>Glacial Indifference</vt:lpstr>
      <vt:lpstr>Glacial Indifference Bold</vt:lpstr>
      <vt:lpstr>Montserrat Classic</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dc:creator>
  <cp:lastModifiedBy>Microsoft</cp:lastModifiedBy>
  <cp:revision>25</cp:revision>
  <dcterms:created xsi:type="dcterms:W3CDTF">2022-06-06T07:11:22Z</dcterms:created>
  <dcterms:modified xsi:type="dcterms:W3CDTF">2022-06-16T11:22:17Z</dcterms:modified>
</cp:coreProperties>
</file>