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rry Ngandu (2518441)" userId="4d612129-7114-4684-a948-04d3e8481f03" providerId="ADAL" clId="{76E8B6A1-43B0-43EB-A6C5-FD3EF5E6EF84}"/>
    <pc:docChg chg="custSel addSld modSld">
      <pc:chgData name="Verry Ngandu (2518441)" userId="4d612129-7114-4684-a948-04d3e8481f03" providerId="ADAL" clId="{76E8B6A1-43B0-43EB-A6C5-FD3EF5E6EF84}" dt="2026-07-20T09:50:18.954" v="800" actId="14100"/>
      <pc:docMkLst>
        <pc:docMk/>
      </pc:docMkLst>
      <pc:sldChg chg="modSp mod">
        <pc:chgData name="Verry Ngandu (2518441)" userId="4d612129-7114-4684-a948-04d3e8481f03" providerId="ADAL" clId="{76E8B6A1-43B0-43EB-A6C5-FD3EF5E6EF84}" dt="2026-07-20T09:50:18.954" v="800" actId="14100"/>
        <pc:sldMkLst>
          <pc:docMk/>
          <pc:sldMk cId="1794895755" sldId="260"/>
        </pc:sldMkLst>
        <pc:spChg chg="mod">
          <ac:chgData name="Verry Ngandu (2518441)" userId="4d612129-7114-4684-a948-04d3e8481f03" providerId="ADAL" clId="{76E8B6A1-43B0-43EB-A6C5-FD3EF5E6EF84}" dt="2026-07-20T09:50:18.954" v="800" actId="14100"/>
          <ac:spMkLst>
            <pc:docMk/>
            <pc:sldMk cId="1794895755" sldId="260"/>
            <ac:spMk id="3" creationId="{8130BD86-6FD0-0FC0-7316-F02553971977}"/>
          </ac:spMkLst>
        </pc:spChg>
      </pc:sldChg>
      <pc:sldChg chg="modSp new mod">
        <pc:chgData name="Verry Ngandu (2518441)" userId="4d612129-7114-4684-a948-04d3e8481f03" providerId="ADAL" clId="{76E8B6A1-43B0-43EB-A6C5-FD3EF5E6EF84}" dt="2026-07-20T09:47:49.181" v="780" actId="20577"/>
        <pc:sldMkLst>
          <pc:docMk/>
          <pc:sldMk cId="2289208966" sldId="261"/>
        </pc:sldMkLst>
        <pc:spChg chg="mod">
          <ac:chgData name="Verry Ngandu (2518441)" userId="4d612129-7114-4684-a948-04d3e8481f03" providerId="ADAL" clId="{76E8B6A1-43B0-43EB-A6C5-FD3EF5E6EF84}" dt="2026-07-20T09:30:37.335" v="49" actId="20577"/>
          <ac:spMkLst>
            <pc:docMk/>
            <pc:sldMk cId="2289208966" sldId="261"/>
            <ac:spMk id="2" creationId="{930D6150-73CB-6455-BA17-4AE2DD748776}"/>
          </ac:spMkLst>
        </pc:spChg>
        <pc:spChg chg="mod">
          <ac:chgData name="Verry Ngandu (2518441)" userId="4d612129-7114-4684-a948-04d3e8481f03" providerId="ADAL" clId="{76E8B6A1-43B0-43EB-A6C5-FD3EF5E6EF84}" dt="2026-07-20T09:47:49.181" v="780" actId="20577"/>
          <ac:spMkLst>
            <pc:docMk/>
            <pc:sldMk cId="2289208966" sldId="261"/>
            <ac:spMk id="3" creationId="{4824D1C7-C3EE-30A1-7D35-2A10A2E9946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D2B76-0C49-9B6E-62B0-58F247FC427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8AA34C7-1EAC-5C1E-F502-5BDAA0F2D8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195646F-B480-E140-AEB0-7843DCC78F03}"/>
              </a:ext>
            </a:extLst>
          </p:cNvPr>
          <p:cNvSpPr>
            <a:spLocks noGrp="1"/>
          </p:cNvSpPr>
          <p:nvPr>
            <p:ph type="dt" sz="half" idx="10"/>
          </p:nvPr>
        </p:nvSpPr>
        <p:spPr/>
        <p:txBody>
          <a:bodyPr/>
          <a:lstStyle/>
          <a:p>
            <a:fld id="{117BE307-C15C-D745-B72E-FA8707D4922D}" type="datetimeFigureOut">
              <a:rPr lang="en-US" smtClean="0"/>
              <a:t>7/20/26</a:t>
            </a:fld>
            <a:endParaRPr lang="en-US"/>
          </a:p>
        </p:txBody>
      </p:sp>
      <p:sp>
        <p:nvSpPr>
          <p:cNvPr id="5" name="Footer Placeholder 4">
            <a:extLst>
              <a:ext uri="{FF2B5EF4-FFF2-40B4-BE49-F238E27FC236}">
                <a16:creationId xmlns:a16="http://schemas.microsoft.com/office/drawing/2014/main" id="{02E1698B-BB36-5B72-6796-21A69D2B11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8889AA-6FE2-C56F-2A5F-9B61F14D3F75}"/>
              </a:ext>
            </a:extLst>
          </p:cNvPr>
          <p:cNvSpPr>
            <a:spLocks noGrp="1"/>
          </p:cNvSpPr>
          <p:nvPr>
            <p:ph type="sldNum" sz="quarter" idx="12"/>
          </p:nvPr>
        </p:nvSpPr>
        <p:spPr/>
        <p:txBody>
          <a:bodyPr/>
          <a:lstStyle/>
          <a:p>
            <a:fld id="{8E5E3AAF-433D-4143-B3EF-740B4E284767}" type="slidenum">
              <a:rPr lang="en-US" smtClean="0"/>
              <a:t>‹#›</a:t>
            </a:fld>
            <a:endParaRPr lang="en-US"/>
          </a:p>
        </p:txBody>
      </p:sp>
    </p:spTree>
    <p:extLst>
      <p:ext uri="{BB962C8B-B14F-4D97-AF65-F5344CB8AC3E}">
        <p14:creationId xmlns:p14="http://schemas.microsoft.com/office/powerpoint/2010/main" val="3058011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D3015-6DA3-ED84-9AB1-077CE1B6AA5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CE98F0D-A029-A7C3-00FD-68018CC44AC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14B994-6B48-8D39-AEBA-DEED7851DECB}"/>
              </a:ext>
            </a:extLst>
          </p:cNvPr>
          <p:cNvSpPr>
            <a:spLocks noGrp="1"/>
          </p:cNvSpPr>
          <p:nvPr>
            <p:ph type="dt" sz="half" idx="10"/>
          </p:nvPr>
        </p:nvSpPr>
        <p:spPr/>
        <p:txBody>
          <a:bodyPr/>
          <a:lstStyle/>
          <a:p>
            <a:fld id="{117BE307-C15C-D745-B72E-FA8707D4922D}" type="datetimeFigureOut">
              <a:rPr lang="en-US" smtClean="0"/>
              <a:t>7/20/26</a:t>
            </a:fld>
            <a:endParaRPr lang="en-US"/>
          </a:p>
        </p:txBody>
      </p:sp>
      <p:sp>
        <p:nvSpPr>
          <p:cNvPr id="5" name="Footer Placeholder 4">
            <a:extLst>
              <a:ext uri="{FF2B5EF4-FFF2-40B4-BE49-F238E27FC236}">
                <a16:creationId xmlns:a16="http://schemas.microsoft.com/office/drawing/2014/main" id="{DDAE83FC-2BFB-9383-BD9E-E972DBC7B9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B7EDF7-12B4-F697-B5CA-BB9ABBB7AEC0}"/>
              </a:ext>
            </a:extLst>
          </p:cNvPr>
          <p:cNvSpPr>
            <a:spLocks noGrp="1"/>
          </p:cNvSpPr>
          <p:nvPr>
            <p:ph type="sldNum" sz="quarter" idx="12"/>
          </p:nvPr>
        </p:nvSpPr>
        <p:spPr/>
        <p:txBody>
          <a:bodyPr/>
          <a:lstStyle/>
          <a:p>
            <a:fld id="{8E5E3AAF-433D-4143-B3EF-740B4E284767}" type="slidenum">
              <a:rPr lang="en-US" smtClean="0"/>
              <a:t>‹#›</a:t>
            </a:fld>
            <a:endParaRPr lang="en-US"/>
          </a:p>
        </p:txBody>
      </p:sp>
    </p:spTree>
    <p:extLst>
      <p:ext uri="{BB962C8B-B14F-4D97-AF65-F5344CB8AC3E}">
        <p14:creationId xmlns:p14="http://schemas.microsoft.com/office/powerpoint/2010/main" val="1582401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23CCE-AA8C-EB06-8AEA-3A3A64F5228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D2EA7CD-B503-05BB-4ACD-EF13589D5DE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F996670-7164-1F40-D8D5-442C98B46095}"/>
              </a:ext>
            </a:extLst>
          </p:cNvPr>
          <p:cNvSpPr>
            <a:spLocks noGrp="1"/>
          </p:cNvSpPr>
          <p:nvPr>
            <p:ph type="dt" sz="half" idx="10"/>
          </p:nvPr>
        </p:nvSpPr>
        <p:spPr/>
        <p:txBody>
          <a:bodyPr/>
          <a:lstStyle/>
          <a:p>
            <a:fld id="{117BE307-C15C-D745-B72E-FA8707D4922D}" type="datetimeFigureOut">
              <a:rPr lang="en-US" smtClean="0"/>
              <a:t>7/20/26</a:t>
            </a:fld>
            <a:endParaRPr lang="en-US"/>
          </a:p>
        </p:txBody>
      </p:sp>
      <p:sp>
        <p:nvSpPr>
          <p:cNvPr id="5" name="Footer Placeholder 4">
            <a:extLst>
              <a:ext uri="{FF2B5EF4-FFF2-40B4-BE49-F238E27FC236}">
                <a16:creationId xmlns:a16="http://schemas.microsoft.com/office/drawing/2014/main" id="{D68B5C79-6199-64C6-414D-010B45902B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92CB4B-6D71-1E89-D015-2382EE8E7572}"/>
              </a:ext>
            </a:extLst>
          </p:cNvPr>
          <p:cNvSpPr>
            <a:spLocks noGrp="1"/>
          </p:cNvSpPr>
          <p:nvPr>
            <p:ph type="sldNum" sz="quarter" idx="12"/>
          </p:nvPr>
        </p:nvSpPr>
        <p:spPr/>
        <p:txBody>
          <a:bodyPr/>
          <a:lstStyle/>
          <a:p>
            <a:fld id="{8E5E3AAF-433D-4143-B3EF-740B4E284767}" type="slidenum">
              <a:rPr lang="en-US" smtClean="0"/>
              <a:t>‹#›</a:t>
            </a:fld>
            <a:endParaRPr lang="en-US"/>
          </a:p>
        </p:txBody>
      </p:sp>
    </p:spTree>
    <p:extLst>
      <p:ext uri="{BB962C8B-B14F-4D97-AF65-F5344CB8AC3E}">
        <p14:creationId xmlns:p14="http://schemas.microsoft.com/office/powerpoint/2010/main" val="1214363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C4EA3-54AC-8008-A6CA-6A84979C139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74E78F-BE21-104D-7B1F-6F0A165AF7C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E560D5E-A39A-5811-B50D-C10D57DEACE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1966BB5-5C76-1E62-8286-5DB2E0926B26}"/>
              </a:ext>
            </a:extLst>
          </p:cNvPr>
          <p:cNvSpPr>
            <a:spLocks noGrp="1"/>
          </p:cNvSpPr>
          <p:nvPr>
            <p:ph type="dt" sz="half" idx="10"/>
          </p:nvPr>
        </p:nvSpPr>
        <p:spPr/>
        <p:txBody>
          <a:bodyPr/>
          <a:lstStyle/>
          <a:p>
            <a:fld id="{117BE307-C15C-D745-B72E-FA8707D4922D}" type="datetimeFigureOut">
              <a:rPr lang="en-US" smtClean="0"/>
              <a:t>7/20/26</a:t>
            </a:fld>
            <a:endParaRPr lang="en-US"/>
          </a:p>
        </p:txBody>
      </p:sp>
      <p:sp>
        <p:nvSpPr>
          <p:cNvPr id="6" name="Footer Placeholder 5">
            <a:extLst>
              <a:ext uri="{FF2B5EF4-FFF2-40B4-BE49-F238E27FC236}">
                <a16:creationId xmlns:a16="http://schemas.microsoft.com/office/drawing/2014/main" id="{4A57BC53-DE60-D5C9-C9A0-96BC02273E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90DF8C-F291-4521-CACB-305CD8ECA5A1}"/>
              </a:ext>
            </a:extLst>
          </p:cNvPr>
          <p:cNvSpPr>
            <a:spLocks noGrp="1"/>
          </p:cNvSpPr>
          <p:nvPr>
            <p:ph type="sldNum" sz="quarter" idx="12"/>
          </p:nvPr>
        </p:nvSpPr>
        <p:spPr/>
        <p:txBody>
          <a:bodyPr/>
          <a:lstStyle/>
          <a:p>
            <a:fld id="{8E5E3AAF-433D-4143-B3EF-740B4E284767}" type="slidenum">
              <a:rPr lang="en-US" smtClean="0"/>
              <a:t>‹#›</a:t>
            </a:fld>
            <a:endParaRPr lang="en-US"/>
          </a:p>
        </p:txBody>
      </p:sp>
    </p:spTree>
    <p:extLst>
      <p:ext uri="{BB962C8B-B14F-4D97-AF65-F5344CB8AC3E}">
        <p14:creationId xmlns:p14="http://schemas.microsoft.com/office/powerpoint/2010/main" val="1210233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9292C-6FE9-F9E2-2F81-8814F6D5298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2B1D83-F61D-915C-0F91-33A2BD2EFD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0033809-5C98-8218-DCC5-D7803C5E094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72F6EA9-FF67-7D1A-2104-B94644300C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D6A75DB-F0B4-64A4-FEAC-FE3C447211D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9EBFD0F-7E4B-30AF-977F-8DBF7D3B87D3}"/>
              </a:ext>
            </a:extLst>
          </p:cNvPr>
          <p:cNvSpPr>
            <a:spLocks noGrp="1"/>
          </p:cNvSpPr>
          <p:nvPr>
            <p:ph type="dt" sz="half" idx="10"/>
          </p:nvPr>
        </p:nvSpPr>
        <p:spPr/>
        <p:txBody>
          <a:bodyPr/>
          <a:lstStyle/>
          <a:p>
            <a:fld id="{117BE307-C15C-D745-B72E-FA8707D4922D}" type="datetimeFigureOut">
              <a:rPr lang="en-US" smtClean="0"/>
              <a:t>7/20/26</a:t>
            </a:fld>
            <a:endParaRPr lang="en-US"/>
          </a:p>
        </p:txBody>
      </p:sp>
      <p:sp>
        <p:nvSpPr>
          <p:cNvPr id="8" name="Footer Placeholder 7">
            <a:extLst>
              <a:ext uri="{FF2B5EF4-FFF2-40B4-BE49-F238E27FC236}">
                <a16:creationId xmlns:a16="http://schemas.microsoft.com/office/drawing/2014/main" id="{8E049D3C-8DB7-FE35-55B8-9A03B9A515B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4E47CA0-75B2-5E9B-FDD6-864E9E1937F9}"/>
              </a:ext>
            </a:extLst>
          </p:cNvPr>
          <p:cNvSpPr>
            <a:spLocks noGrp="1"/>
          </p:cNvSpPr>
          <p:nvPr>
            <p:ph type="sldNum" sz="quarter" idx="12"/>
          </p:nvPr>
        </p:nvSpPr>
        <p:spPr/>
        <p:txBody>
          <a:bodyPr/>
          <a:lstStyle/>
          <a:p>
            <a:fld id="{8E5E3AAF-433D-4143-B3EF-740B4E284767}" type="slidenum">
              <a:rPr lang="en-US" smtClean="0"/>
              <a:t>‹#›</a:t>
            </a:fld>
            <a:endParaRPr lang="en-US"/>
          </a:p>
        </p:txBody>
      </p:sp>
    </p:spTree>
    <p:extLst>
      <p:ext uri="{BB962C8B-B14F-4D97-AF65-F5344CB8AC3E}">
        <p14:creationId xmlns:p14="http://schemas.microsoft.com/office/powerpoint/2010/main" val="1725013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EF0BE-88DD-7C7F-A55E-3F37105EEF9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A207AF9-82A1-6C96-200F-CA1B77735598}"/>
              </a:ext>
            </a:extLst>
          </p:cNvPr>
          <p:cNvSpPr>
            <a:spLocks noGrp="1"/>
          </p:cNvSpPr>
          <p:nvPr>
            <p:ph type="dt" sz="half" idx="10"/>
          </p:nvPr>
        </p:nvSpPr>
        <p:spPr/>
        <p:txBody>
          <a:bodyPr/>
          <a:lstStyle/>
          <a:p>
            <a:fld id="{117BE307-C15C-D745-B72E-FA8707D4922D}" type="datetimeFigureOut">
              <a:rPr lang="en-US" smtClean="0"/>
              <a:t>7/20/26</a:t>
            </a:fld>
            <a:endParaRPr lang="en-US"/>
          </a:p>
        </p:txBody>
      </p:sp>
      <p:sp>
        <p:nvSpPr>
          <p:cNvPr id="4" name="Footer Placeholder 3">
            <a:extLst>
              <a:ext uri="{FF2B5EF4-FFF2-40B4-BE49-F238E27FC236}">
                <a16:creationId xmlns:a16="http://schemas.microsoft.com/office/drawing/2014/main" id="{75A49FFA-E520-1D40-762C-324BC741A19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A6F7922-0AF9-5B8E-9721-968FAD780EDA}"/>
              </a:ext>
            </a:extLst>
          </p:cNvPr>
          <p:cNvSpPr>
            <a:spLocks noGrp="1"/>
          </p:cNvSpPr>
          <p:nvPr>
            <p:ph type="sldNum" sz="quarter" idx="12"/>
          </p:nvPr>
        </p:nvSpPr>
        <p:spPr/>
        <p:txBody>
          <a:bodyPr/>
          <a:lstStyle/>
          <a:p>
            <a:fld id="{8E5E3AAF-433D-4143-B3EF-740B4E284767}" type="slidenum">
              <a:rPr lang="en-US" smtClean="0"/>
              <a:t>‹#›</a:t>
            </a:fld>
            <a:endParaRPr lang="en-US"/>
          </a:p>
        </p:txBody>
      </p:sp>
    </p:spTree>
    <p:extLst>
      <p:ext uri="{BB962C8B-B14F-4D97-AF65-F5344CB8AC3E}">
        <p14:creationId xmlns:p14="http://schemas.microsoft.com/office/powerpoint/2010/main" val="42694798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A236C2-1A75-8CF4-5152-B79E7E0F672A}"/>
              </a:ext>
            </a:extLst>
          </p:cNvPr>
          <p:cNvSpPr>
            <a:spLocks noGrp="1"/>
          </p:cNvSpPr>
          <p:nvPr>
            <p:ph type="dt" sz="half" idx="10"/>
          </p:nvPr>
        </p:nvSpPr>
        <p:spPr/>
        <p:txBody>
          <a:bodyPr/>
          <a:lstStyle/>
          <a:p>
            <a:fld id="{117BE307-C15C-D745-B72E-FA8707D4922D}" type="datetimeFigureOut">
              <a:rPr lang="en-US" smtClean="0"/>
              <a:t>7/20/26</a:t>
            </a:fld>
            <a:endParaRPr lang="en-US"/>
          </a:p>
        </p:txBody>
      </p:sp>
      <p:sp>
        <p:nvSpPr>
          <p:cNvPr id="3" name="Footer Placeholder 2">
            <a:extLst>
              <a:ext uri="{FF2B5EF4-FFF2-40B4-BE49-F238E27FC236}">
                <a16:creationId xmlns:a16="http://schemas.microsoft.com/office/drawing/2014/main" id="{9EDE5C8D-E914-88CC-0CCE-955D1FCDB54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2831B-80B9-0608-A45E-BF39D83B7390}"/>
              </a:ext>
            </a:extLst>
          </p:cNvPr>
          <p:cNvSpPr>
            <a:spLocks noGrp="1"/>
          </p:cNvSpPr>
          <p:nvPr>
            <p:ph type="sldNum" sz="quarter" idx="12"/>
          </p:nvPr>
        </p:nvSpPr>
        <p:spPr/>
        <p:txBody>
          <a:bodyPr/>
          <a:lstStyle/>
          <a:p>
            <a:fld id="{8E5E3AAF-433D-4143-B3EF-740B4E284767}" type="slidenum">
              <a:rPr lang="en-US" smtClean="0"/>
              <a:t>‹#›</a:t>
            </a:fld>
            <a:endParaRPr lang="en-US"/>
          </a:p>
        </p:txBody>
      </p:sp>
    </p:spTree>
    <p:extLst>
      <p:ext uri="{BB962C8B-B14F-4D97-AF65-F5344CB8AC3E}">
        <p14:creationId xmlns:p14="http://schemas.microsoft.com/office/powerpoint/2010/main" val="308679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AE8B5-DF94-1033-D00A-991C1AA72E7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C9457B4-8C3E-EA73-2687-F7CC88F1F0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1C5137D-3ADD-DB30-AC21-D9A055CDF7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5063ABA-09B3-FE27-85AB-F0FFC5A1521B}"/>
              </a:ext>
            </a:extLst>
          </p:cNvPr>
          <p:cNvSpPr>
            <a:spLocks noGrp="1"/>
          </p:cNvSpPr>
          <p:nvPr>
            <p:ph type="dt" sz="half" idx="10"/>
          </p:nvPr>
        </p:nvSpPr>
        <p:spPr/>
        <p:txBody>
          <a:bodyPr/>
          <a:lstStyle/>
          <a:p>
            <a:fld id="{117BE307-C15C-D745-B72E-FA8707D4922D}" type="datetimeFigureOut">
              <a:rPr lang="en-US" smtClean="0"/>
              <a:t>7/20/26</a:t>
            </a:fld>
            <a:endParaRPr lang="en-US"/>
          </a:p>
        </p:txBody>
      </p:sp>
      <p:sp>
        <p:nvSpPr>
          <p:cNvPr id="6" name="Footer Placeholder 5">
            <a:extLst>
              <a:ext uri="{FF2B5EF4-FFF2-40B4-BE49-F238E27FC236}">
                <a16:creationId xmlns:a16="http://schemas.microsoft.com/office/drawing/2014/main" id="{1E935611-B6F4-FD87-81E1-2889456110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7931B6-F025-D426-CC29-DE8EDBCC6798}"/>
              </a:ext>
            </a:extLst>
          </p:cNvPr>
          <p:cNvSpPr>
            <a:spLocks noGrp="1"/>
          </p:cNvSpPr>
          <p:nvPr>
            <p:ph type="sldNum" sz="quarter" idx="12"/>
          </p:nvPr>
        </p:nvSpPr>
        <p:spPr/>
        <p:txBody>
          <a:bodyPr/>
          <a:lstStyle/>
          <a:p>
            <a:fld id="{8E5E3AAF-433D-4143-B3EF-740B4E284767}" type="slidenum">
              <a:rPr lang="en-US" smtClean="0"/>
              <a:t>‹#›</a:t>
            </a:fld>
            <a:endParaRPr lang="en-US"/>
          </a:p>
        </p:txBody>
      </p:sp>
    </p:spTree>
    <p:extLst>
      <p:ext uri="{BB962C8B-B14F-4D97-AF65-F5344CB8AC3E}">
        <p14:creationId xmlns:p14="http://schemas.microsoft.com/office/powerpoint/2010/main" val="2441229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10B0C-11E7-5000-1248-851F3E7705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2434B21-E41F-D779-7896-7D596BC8E5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3F49765-D184-7BEA-B660-54F0B29CDF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C9C52EF-DA26-110D-B213-281BDB6F7D27}"/>
              </a:ext>
            </a:extLst>
          </p:cNvPr>
          <p:cNvSpPr>
            <a:spLocks noGrp="1"/>
          </p:cNvSpPr>
          <p:nvPr>
            <p:ph type="dt" sz="half" idx="10"/>
          </p:nvPr>
        </p:nvSpPr>
        <p:spPr/>
        <p:txBody>
          <a:bodyPr/>
          <a:lstStyle/>
          <a:p>
            <a:fld id="{117BE307-C15C-D745-B72E-FA8707D4922D}" type="datetimeFigureOut">
              <a:rPr lang="en-US" smtClean="0"/>
              <a:t>7/20/26</a:t>
            </a:fld>
            <a:endParaRPr lang="en-US"/>
          </a:p>
        </p:txBody>
      </p:sp>
      <p:sp>
        <p:nvSpPr>
          <p:cNvPr id="6" name="Footer Placeholder 5">
            <a:extLst>
              <a:ext uri="{FF2B5EF4-FFF2-40B4-BE49-F238E27FC236}">
                <a16:creationId xmlns:a16="http://schemas.microsoft.com/office/drawing/2014/main" id="{AB7C2CD5-0864-7E49-8889-AD8808D2EF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4B04AB-204A-0CE8-C085-2C452452F8C8}"/>
              </a:ext>
            </a:extLst>
          </p:cNvPr>
          <p:cNvSpPr>
            <a:spLocks noGrp="1"/>
          </p:cNvSpPr>
          <p:nvPr>
            <p:ph type="sldNum" sz="quarter" idx="12"/>
          </p:nvPr>
        </p:nvSpPr>
        <p:spPr/>
        <p:txBody>
          <a:bodyPr/>
          <a:lstStyle/>
          <a:p>
            <a:fld id="{8E5E3AAF-433D-4143-B3EF-740B4E284767}" type="slidenum">
              <a:rPr lang="en-US" smtClean="0"/>
              <a:t>‹#›</a:t>
            </a:fld>
            <a:endParaRPr lang="en-US"/>
          </a:p>
        </p:txBody>
      </p:sp>
    </p:spTree>
    <p:extLst>
      <p:ext uri="{BB962C8B-B14F-4D97-AF65-F5344CB8AC3E}">
        <p14:creationId xmlns:p14="http://schemas.microsoft.com/office/powerpoint/2010/main" val="4150186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814A0-E9C6-3741-6CE5-E4B74B665B9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4945BEC-94F7-03AA-EF25-B97343B1BC6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2D3B680-21C5-B305-02AE-8811BBF32FFE}"/>
              </a:ext>
            </a:extLst>
          </p:cNvPr>
          <p:cNvSpPr>
            <a:spLocks noGrp="1"/>
          </p:cNvSpPr>
          <p:nvPr>
            <p:ph type="dt" sz="half" idx="10"/>
          </p:nvPr>
        </p:nvSpPr>
        <p:spPr/>
        <p:txBody>
          <a:bodyPr/>
          <a:lstStyle/>
          <a:p>
            <a:fld id="{117BE307-C15C-D745-B72E-FA8707D4922D}" type="datetimeFigureOut">
              <a:rPr lang="en-US" smtClean="0"/>
              <a:t>7/20/26</a:t>
            </a:fld>
            <a:endParaRPr lang="en-US"/>
          </a:p>
        </p:txBody>
      </p:sp>
      <p:sp>
        <p:nvSpPr>
          <p:cNvPr id="5" name="Footer Placeholder 4">
            <a:extLst>
              <a:ext uri="{FF2B5EF4-FFF2-40B4-BE49-F238E27FC236}">
                <a16:creationId xmlns:a16="http://schemas.microsoft.com/office/drawing/2014/main" id="{F7F902A4-A8C9-42BB-A05F-49860C67DF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1DCFC1-79D2-EE36-2790-AB1CBB4C66DB}"/>
              </a:ext>
            </a:extLst>
          </p:cNvPr>
          <p:cNvSpPr>
            <a:spLocks noGrp="1"/>
          </p:cNvSpPr>
          <p:nvPr>
            <p:ph type="sldNum" sz="quarter" idx="12"/>
          </p:nvPr>
        </p:nvSpPr>
        <p:spPr/>
        <p:txBody>
          <a:bodyPr/>
          <a:lstStyle/>
          <a:p>
            <a:fld id="{8E5E3AAF-433D-4143-B3EF-740B4E284767}" type="slidenum">
              <a:rPr lang="en-US" smtClean="0"/>
              <a:t>‹#›</a:t>
            </a:fld>
            <a:endParaRPr lang="en-US"/>
          </a:p>
        </p:txBody>
      </p:sp>
    </p:spTree>
    <p:extLst>
      <p:ext uri="{BB962C8B-B14F-4D97-AF65-F5344CB8AC3E}">
        <p14:creationId xmlns:p14="http://schemas.microsoft.com/office/powerpoint/2010/main" val="2662152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866CA7-2CAD-372D-B66F-2C36C5E210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FF67675-6065-EAD5-3FEA-252C8D8D72D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43A347-66FC-9B0A-819B-87EA6DACBC29}"/>
              </a:ext>
            </a:extLst>
          </p:cNvPr>
          <p:cNvSpPr>
            <a:spLocks noGrp="1"/>
          </p:cNvSpPr>
          <p:nvPr>
            <p:ph type="dt" sz="half" idx="10"/>
          </p:nvPr>
        </p:nvSpPr>
        <p:spPr/>
        <p:txBody>
          <a:bodyPr/>
          <a:lstStyle/>
          <a:p>
            <a:fld id="{117BE307-C15C-D745-B72E-FA8707D4922D}" type="datetimeFigureOut">
              <a:rPr lang="en-US" smtClean="0"/>
              <a:t>7/20/26</a:t>
            </a:fld>
            <a:endParaRPr lang="en-US"/>
          </a:p>
        </p:txBody>
      </p:sp>
      <p:sp>
        <p:nvSpPr>
          <p:cNvPr id="5" name="Footer Placeholder 4">
            <a:extLst>
              <a:ext uri="{FF2B5EF4-FFF2-40B4-BE49-F238E27FC236}">
                <a16:creationId xmlns:a16="http://schemas.microsoft.com/office/drawing/2014/main" id="{5E101733-AACD-70CF-738D-EE7E6F5268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99EA15E-8898-4490-FEDC-119C792CA5B3}"/>
              </a:ext>
            </a:extLst>
          </p:cNvPr>
          <p:cNvSpPr>
            <a:spLocks noGrp="1"/>
          </p:cNvSpPr>
          <p:nvPr>
            <p:ph type="sldNum" sz="quarter" idx="12"/>
          </p:nvPr>
        </p:nvSpPr>
        <p:spPr/>
        <p:txBody>
          <a:bodyPr/>
          <a:lstStyle/>
          <a:p>
            <a:fld id="{8E5E3AAF-433D-4143-B3EF-740B4E284767}" type="slidenum">
              <a:rPr lang="en-US" smtClean="0"/>
              <a:t>‹#›</a:t>
            </a:fld>
            <a:endParaRPr lang="en-US"/>
          </a:p>
        </p:txBody>
      </p:sp>
    </p:spTree>
    <p:extLst>
      <p:ext uri="{BB962C8B-B14F-4D97-AF65-F5344CB8AC3E}">
        <p14:creationId xmlns:p14="http://schemas.microsoft.com/office/powerpoint/2010/main" val="5334812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9FAB88-546A-6D90-5447-3F5099C2E0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7C128F5-9303-ACCE-5AFB-E20D25A821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CD5264-C780-E109-42A0-6DC8E9628C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17BE307-C15C-D745-B72E-FA8707D4922D}" type="datetimeFigureOut">
              <a:rPr lang="en-US" smtClean="0"/>
              <a:t>7/20/26</a:t>
            </a:fld>
            <a:endParaRPr lang="en-US"/>
          </a:p>
        </p:txBody>
      </p:sp>
      <p:sp>
        <p:nvSpPr>
          <p:cNvPr id="5" name="Footer Placeholder 4">
            <a:extLst>
              <a:ext uri="{FF2B5EF4-FFF2-40B4-BE49-F238E27FC236}">
                <a16:creationId xmlns:a16="http://schemas.microsoft.com/office/drawing/2014/main" id="{5D4346B3-7657-0EB7-AFEC-70318DEE18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04976E4-C4C9-4F2A-61B8-019282A048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E5E3AAF-433D-4143-B3EF-740B4E284767}" type="slidenum">
              <a:rPr lang="en-US" smtClean="0"/>
              <a:t>‹#›</a:t>
            </a:fld>
            <a:endParaRPr lang="en-US"/>
          </a:p>
        </p:txBody>
      </p:sp>
    </p:spTree>
    <p:extLst>
      <p:ext uri="{BB962C8B-B14F-4D97-AF65-F5344CB8AC3E}">
        <p14:creationId xmlns:p14="http://schemas.microsoft.com/office/powerpoint/2010/main" val="16575293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B3526-A009-8B4D-9664-89AF18E609AD}"/>
              </a:ext>
            </a:extLst>
          </p:cNvPr>
          <p:cNvSpPr>
            <a:spLocks noGrp="1"/>
          </p:cNvSpPr>
          <p:nvPr>
            <p:ph type="ctrTitle"/>
          </p:nvPr>
        </p:nvSpPr>
        <p:spPr/>
        <p:txBody>
          <a:bodyPr/>
          <a:lstStyle/>
          <a:p>
            <a:r>
              <a:rPr lang="en-GB" dirty="0"/>
              <a:t>Working in teams in health and social care </a:t>
            </a:r>
            <a:endParaRPr lang="en-US" dirty="0"/>
          </a:p>
        </p:txBody>
      </p:sp>
      <p:sp>
        <p:nvSpPr>
          <p:cNvPr id="3" name="Subtitle 2">
            <a:extLst>
              <a:ext uri="{FF2B5EF4-FFF2-40B4-BE49-F238E27FC236}">
                <a16:creationId xmlns:a16="http://schemas.microsoft.com/office/drawing/2014/main" id="{B63338AC-1363-267A-18F6-22D3BD652E5C}"/>
              </a:ext>
            </a:extLst>
          </p:cNvPr>
          <p:cNvSpPr>
            <a:spLocks noGrp="1"/>
          </p:cNvSpPr>
          <p:nvPr>
            <p:ph type="subTitle" idx="1"/>
          </p:nvPr>
        </p:nvSpPr>
        <p:spPr>
          <a:xfrm>
            <a:off x="1524000" y="3978740"/>
            <a:ext cx="9144000" cy="1655762"/>
          </a:xfrm>
        </p:spPr>
        <p:txBody>
          <a:bodyPr/>
          <a:lstStyle/>
          <a:p>
            <a:r>
              <a:rPr lang="en-GB" dirty="0"/>
              <a:t>Verry Ngandu presentation </a:t>
            </a:r>
          </a:p>
          <a:p>
            <a:endParaRPr lang="en-US" dirty="0"/>
          </a:p>
        </p:txBody>
      </p:sp>
    </p:spTree>
    <p:extLst>
      <p:ext uri="{BB962C8B-B14F-4D97-AF65-F5344CB8AC3E}">
        <p14:creationId xmlns:p14="http://schemas.microsoft.com/office/powerpoint/2010/main" val="234326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2B082AD-6529-8D0D-61DE-E27EF0A48797}"/>
              </a:ext>
            </a:extLst>
          </p:cNvPr>
          <p:cNvSpPr>
            <a:spLocks noGrp="1"/>
          </p:cNvSpPr>
          <p:nvPr>
            <p:ph type="title"/>
          </p:nvPr>
        </p:nvSpPr>
        <p:spPr>
          <a:xfrm>
            <a:off x="643876" y="1131779"/>
            <a:ext cx="3855720" cy="4371974"/>
          </a:xfrm>
        </p:spPr>
        <p:txBody>
          <a:bodyPr>
            <a:normAutofit/>
          </a:bodyPr>
          <a:lstStyle/>
          <a:p>
            <a:r>
              <a:rPr lang="en-GB" sz="3600">
                <a:solidFill>
                  <a:schemeClr val="tx2"/>
                </a:solidFill>
              </a:rPr>
              <a:t>What is working in teams</a:t>
            </a:r>
            <a:endParaRPr lang="en-US" sz="3600">
              <a:solidFill>
                <a:schemeClr val="tx2"/>
              </a:solidFill>
            </a:endParaRPr>
          </a:p>
        </p:txBody>
      </p:sp>
      <p:sp>
        <p:nvSpPr>
          <p:cNvPr id="3" name="Content Placeholder 2">
            <a:extLst>
              <a:ext uri="{FF2B5EF4-FFF2-40B4-BE49-F238E27FC236}">
                <a16:creationId xmlns:a16="http://schemas.microsoft.com/office/drawing/2014/main" id="{F8453A09-0867-BFD5-4874-17E2287A6105}"/>
              </a:ext>
            </a:extLst>
          </p:cNvPr>
          <p:cNvSpPr>
            <a:spLocks noGrp="1"/>
          </p:cNvSpPr>
          <p:nvPr>
            <p:ph idx="1"/>
          </p:nvPr>
        </p:nvSpPr>
        <p:spPr>
          <a:xfrm>
            <a:off x="6095847" y="1609481"/>
            <a:ext cx="5005701" cy="3998614"/>
          </a:xfrm>
        </p:spPr>
        <p:txBody>
          <a:bodyPr anchor="ctr">
            <a:normAutofit fontScale="85000" lnSpcReduction="10000"/>
          </a:bodyPr>
          <a:lstStyle/>
          <a:p>
            <a:r>
              <a:rPr lang="en-GB" sz="1800" b="0" i="0" dirty="0">
                <a:solidFill>
                  <a:schemeClr val="tx2"/>
                </a:solidFill>
                <a:effectLst/>
                <a:latin typeface="Helvetica" pitchFamily="2" charset="0"/>
              </a:rPr>
              <a:t>Working in teams means people working together to achieve the same goal. In health and social care, this includes professionals such as nurses, doctors, carers, social workers and therapists.</a:t>
            </a:r>
            <a:endParaRPr lang="en-GB" sz="1800" dirty="0">
              <a:solidFill>
                <a:schemeClr val="tx2"/>
              </a:solidFill>
              <a:effectLst/>
              <a:latin typeface="Helvetica" pitchFamily="2" charset="0"/>
            </a:endParaRPr>
          </a:p>
          <a:p>
            <a:r>
              <a:rPr lang="en-GB" sz="1800" b="0" i="0" dirty="0">
                <a:solidFill>
                  <a:schemeClr val="tx2"/>
                </a:solidFill>
                <a:effectLst/>
                <a:latin typeface="Helvetica" pitchFamily="2" charset="0"/>
              </a:rPr>
              <a:t>Everyone has different skills and responsibilities, but they work together to provide the best possible care for patients. </a:t>
            </a:r>
            <a:endParaRPr lang="en-GB" sz="1800" dirty="0">
              <a:solidFill>
                <a:schemeClr val="tx2"/>
              </a:solidFill>
              <a:latin typeface="Helvetica" pitchFamily="2" charset="0"/>
            </a:endParaRPr>
          </a:p>
          <a:p>
            <a:r>
              <a:rPr lang="en-GB" sz="1800" dirty="0">
                <a:solidFill>
                  <a:schemeClr val="tx2"/>
                </a:solidFill>
                <a:effectLst/>
                <a:latin typeface="Helvetica" pitchFamily="2" charset="0"/>
              </a:rPr>
              <a:t>Good teamwork also involves listening to one another respecting different opinions and supporting each other when challenges arise. This helps ensure that patients receive the right care at the right time.</a:t>
            </a:r>
          </a:p>
          <a:p>
            <a:r>
              <a:rPr lang="en-GB" sz="1800" dirty="0">
                <a:solidFill>
                  <a:schemeClr val="tx2"/>
                </a:solidFill>
                <a:latin typeface="Helvetica" pitchFamily="2" charset="0"/>
              </a:rPr>
              <a:t>Good communication is a key part of teamwork as it helps staff share information clearly and accurately. Team members can also learn from each other knowledge and experience. Working together builds trust and respect between colleagues this helps better care being provided for patients.</a:t>
            </a:r>
            <a:endParaRPr lang="en-GB" sz="1800" dirty="0">
              <a:solidFill>
                <a:schemeClr val="tx2"/>
              </a:solidFill>
              <a:effectLst/>
              <a:latin typeface="Helvetica" pitchFamily="2" charset="0"/>
            </a:endParaRPr>
          </a:p>
          <a:p>
            <a:endParaRPr lang="en-GB" sz="1800" dirty="0">
              <a:solidFill>
                <a:schemeClr val="tx2"/>
              </a:solidFill>
              <a:effectLst/>
              <a:latin typeface="Helvetica" pitchFamily="2" charset="0"/>
            </a:endParaRPr>
          </a:p>
          <a:p>
            <a:endParaRPr lang="en-US" sz="1800" dirty="0">
              <a:solidFill>
                <a:schemeClr val="tx2"/>
              </a:solidFill>
            </a:endParaRPr>
          </a:p>
        </p:txBody>
      </p:sp>
    </p:spTree>
    <p:extLst>
      <p:ext uri="{BB962C8B-B14F-4D97-AF65-F5344CB8AC3E}">
        <p14:creationId xmlns:p14="http://schemas.microsoft.com/office/powerpoint/2010/main" val="2989981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6095D-8BDF-B6BE-A89B-9B08C5CC639A}"/>
              </a:ext>
            </a:extLst>
          </p:cNvPr>
          <p:cNvSpPr>
            <a:spLocks noGrp="1"/>
          </p:cNvSpPr>
          <p:nvPr>
            <p:ph type="title"/>
          </p:nvPr>
        </p:nvSpPr>
        <p:spPr/>
        <p:txBody>
          <a:bodyPr/>
          <a:lstStyle/>
          <a:p>
            <a:r>
              <a:rPr lang="en-GB" dirty="0"/>
              <a:t>Why is teamwork Important </a:t>
            </a:r>
            <a:endParaRPr lang="en-US" dirty="0"/>
          </a:p>
        </p:txBody>
      </p:sp>
      <p:sp>
        <p:nvSpPr>
          <p:cNvPr id="3" name="Content Placeholder 2">
            <a:extLst>
              <a:ext uri="{FF2B5EF4-FFF2-40B4-BE49-F238E27FC236}">
                <a16:creationId xmlns:a16="http://schemas.microsoft.com/office/drawing/2014/main" id="{FA52ABF0-28A0-AE5A-42B2-7F6451BF7354}"/>
              </a:ext>
            </a:extLst>
          </p:cNvPr>
          <p:cNvSpPr>
            <a:spLocks noGrp="1"/>
          </p:cNvSpPr>
          <p:nvPr>
            <p:ph idx="1"/>
          </p:nvPr>
        </p:nvSpPr>
        <p:spPr>
          <a:xfrm>
            <a:off x="838200" y="1690688"/>
            <a:ext cx="8051800" cy="4080895"/>
          </a:xfrm>
        </p:spPr>
        <p:txBody>
          <a:bodyPr>
            <a:normAutofit/>
          </a:bodyPr>
          <a:lstStyle/>
          <a:p>
            <a:r>
              <a:rPr lang="en-GB" sz="1800" b="0" i="0" dirty="0">
                <a:effectLst/>
                <a:latin typeface="Helvetica" pitchFamily="2" charset="0"/>
              </a:rPr>
              <a:t>Teamwork is important because it helps improve patient care and safety. When staff communicate and support each other, mistakes are less likely to happen. Teamwork also helps staff solve problems, make better decisions and provide high-quality care. Patients benefit because their needs are met more effectively when everyone works together. It also creates a positive working environment where staff feel supported, respected and able to learn from one another. This can improve both staff wellbeing and the quality of care provided. </a:t>
            </a:r>
            <a:endParaRPr lang="en-GB" sz="1800" dirty="0">
              <a:effectLst/>
              <a:latin typeface="Helvetica" pitchFamily="2" charset="0"/>
            </a:endParaRPr>
          </a:p>
          <a:p>
            <a:r>
              <a:rPr lang="en-GB" sz="1800" b="0" i="0" dirty="0">
                <a:effectLst/>
                <a:latin typeface="Helvetica" pitchFamily="2" charset="0"/>
              </a:rPr>
              <a:t>wellbeing and the quality of care provided. When team members trust each other and communicate clearly, they can respond more quickly to patients' needs. Everyone is able to share their knowledge and skills, which leads to better decision-making and more effective care.</a:t>
            </a:r>
            <a:endParaRPr lang="en-GB" sz="1800" dirty="0">
              <a:effectLst/>
              <a:latin typeface="Helvetica" pitchFamily="2" charset="0"/>
            </a:endParaRPr>
          </a:p>
          <a:p>
            <a:r>
              <a:rPr lang="en-GB" sz="1800" b="0" i="0" dirty="0">
                <a:effectLst/>
                <a:latin typeface="Helvetica" pitchFamily="2" charset="0"/>
              </a:rPr>
              <a:t>Teamwork also helps build confidence among staff because they know they can rely on one another for support. As a result, patients receive more consistent, safe and compassionate care.</a:t>
            </a:r>
            <a:endParaRPr lang="en-GB" sz="1800" dirty="0">
              <a:effectLst/>
              <a:latin typeface="Helvetica" pitchFamily="2" charset="0"/>
            </a:endParaRPr>
          </a:p>
          <a:p>
            <a:endParaRPr lang="en-GB" sz="1800" dirty="0">
              <a:effectLst/>
              <a:latin typeface="Helvetica" pitchFamily="2" charset="0"/>
            </a:endParaRPr>
          </a:p>
          <a:p>
            <a:endParaRPr lang="en-GB" sz="1800" dirty="0">
              <a:effectLst/>
              <a:latin typeface="Helvetica" pitchFamily="2" charset="0"/>
            </a:endParaRPr>
          </a:p>
          <a:p>
            <a:endParaRPr lang="en-GB" sz="1800" dirty="0">
              <a:effectLst/>
              <a:latin typeface="Helvetica" pitchFamily="2" charset="0"/>
            </a:endParaRPr>
          </a:p>
          <a:p>
            <a:endParaRPr lang="en-GB" sz="2800" dirty="0">
              <a:effectLst/>
              <a:latin typeface="Helvetica" pitchFamily="2" charset="0"/>
            </a:endParaRPr>
          </a:p>
          <a:p>
            <a:endParaRPr lang="en-GB" sz="2800" dirty="0">
              <a:effectLst/>
              <a:latin typeface="Helvetica" pitchFamily="2" charset="0"/>
            </a:endParaRPr>
          </a:p>
          <a:p>
            <a:endParaRPr lang="en-GB" sz="2800" dirty="0">
              <a:effectLst/>
              <a:latin typeface="Helvetica" pitchFamily="2" charset="0"/>
            </a:endParaRPr>
          </a:p>
          <a:p>
            <a:endParaRPr lang="en-US" dirty="0"/>
          </a:p>
        </p:txBody>
      </p:sp>
    </p:spTree>
    <p:extLst>
      <p:ext uri="{BB962C8B-B14F-4D97-AF65-F5344CB8AC3E}">
        <p14:creationId xmlns:p14="http://schemas.microsoft.com/office/powerpoint/2010/main" val="1864894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BA2AB-F7BC-AB84-E5B8-5980D61E4AA0}"/>
              </a:ext>
            </a:extLst>
          </p:cNvPr>
          <p:cNvSpPr>
            <a:spLocks noGrp="1"/>
          </p:cNvSpPr>
          <p:nvPr>
            <p:ph type="title"/>
          </p:nvPr>
        </p:nvSpPr>
        <p:spPr/>
        <p:txBody>
          <a:bodyPr/>
          <a:lstStyle/>
          <a:p>
            <a:r>
              <a:rPr lang="en-GB" dirty="0"/>
              <a:t>Practical example </a:t>
            </a:r>
            <a:endParaRPr lang="en-US" dirty="0"/>
          </a:p>
        </p:txBody>
      </p:sp>
      <p:sp>
        <p:nvSpPr>
          <p:cNvPr id="3" name="Content Placeholder 2">
            <a:extLst>
              <a:ext uri="{FF2B5EF4-FFF2-40B4-BE49-F238E27FC236}">
                <a16:creationId xmlns:a16="http://schemas.microsoft.com/office/drawing/2014/main" id="{EC1E44DF-606B-8528-5AE2-90EC38D23B6B}"/>
              </a:ext>
            </a:extLst>
          </p:cNvPr>
          <p:cNvSpPr>
            <a:spLocks noGrp="1"/>
          </p:cNvSpPr>
          <p:nvPr>
            <p:ph idx="1"/>
          </p:nvPr>
        </p:nvSpPr>
        <p:spPr>
          <a:xfrm>
            <a:off x="838200" y="1825625"/>
            <a:ext cx="8014077" cy="3568731"/>
          </a:xfrm>
        </p:spPr>
        <p:txBody>
          <a:bodyPr>
            <a:normAutofit fontScale="92500" lnSpcReduction="10000"/>
          </a:bodyPr>
          <a:lstStyle/>
          <a:p>
            <a:r>
              <a:rPr lang="en-GB" sz="1800" b="0" i="0" dirty="0">
                <a:effectLst/>
                <a:latin typeface="Helvetica" pitchFamily="2" charset="0"/>
              </a:rPr>
              <a:t>Imagine an elderly patient has fallen in a care home. A carer helps the patient and informs the nurse. The nurse checks for injuries and contacts the doctor if needed. A physiotherapist may help the patient regain strength, while a social worker arranges any extra support they need at home.</a:t>
            </a:r>
            <a:endParaRPr lang="en-GB" sz="1800" dirty="0">
              <a:effectLst/>
              <a:latin typeface="Helvetica" pitchFamily="2" charset="0"/>
            </a:endParaRPr>
          </a:p>
          <a:p>
            <a:r>
              <a:rPr lang="en-GB" sz="1800" b="0" i="0" dirty="0">
                <a:effectLst/>
                <a:latin typeface="Helvetica" pitchFamily="2" charset="0"/>
              </a:rPr>
              <a:t>This shows how different professionals work together to achieve the best outcome for the patient. By sharing information and working as a team, they can make sure the patient receives safe, effective and person-centred care throughout their recovery. recovery. Each professional has an important role, and by working together they can respond quickly and meet the patient's individual needs.</a:t>
            </a:r>
            <a:endParaRPr lang="en-GB" sz="1800" dirty="0">
              <a:effectLst/>
              <a:latin typeface="Helvetica" pitchFamily="2" charset="0"/>
            </a:endParaRPr>
          </a:p>
          <a:p>
            <a:r>
              <a:rPr lang="en-GB" sz="1800" b="0" i="0" dirty="0">
                <a:effectLst/>
                <a:latin typeface="Helvetica" pitchFamily="2" charset="0"/>
              </a:rPr>
              <a:t>They also keep each other updated about the patient's progress so that everyone is aware of any changes in their condition. This helps prevent misunderstandings and ensures the patient receives consistent care from every member of the team. As a result, the patient is more likely to recover safely and feel supported throughout their care.</a:t>
            </a:r>
            <a:endParaRPr lang="en-GB" sz="1800" dirty="0">
              <a:effectLst/>
              <a:latin typeface="Helvetica" pitchFamily="2" charset="0"/>
            </a:endParaRPr>
          </a:p>
          <a:p>
            <a:endParaRPr lang="en-GB" sz="1800" dirty="0">
              <a:effectLst/>
              <a:latin typeface="Helvetica" pitchFamily="2" charset="0"/>
            </a:endParaRPr>
          </a:p>
          <a:p>
            <a:endParaRPr lang="en-US" dirty="0"/>
          </a:p>
        </p:txBody>
      </p:sp>
    </p:spTree>
    <p:extLst>
      <p:ext uri="{BB962C8B-B14F-4D97-AF65-F5344CB8AC3E}">
        <p14:creationId xmlns:p14="http://schemas.microsoft.com/office/powerpoint/2010/main" val="4076776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D6150-73CB-6455-BA17-4AE2DD748776}"/>
              </a:ext>
            </a:extLst>
          </p:cNvPr>
          <p:cNvSpPr>
            <a:spLocks noGrp="1"/>
          </p:cNvSpPr>
          <p:nvPr>
            <p:ph type="title"/>
          </p:nvPr>
        </p:nvSpPr>
        <p:spPr/>
        <p:txBody>
          <a:bodyPr/>
          <a:lstStyle/>
          <a:p>
            <a:r>
              <a:rPr lang="en-GB" dirty="0"/>
              <a:t>What are the benefits of working in teams </a:t>
            </a:r>
            <a:endParaRPr lang="en-US" dirty="0"/>
          </a:p>
        </p:txBody>
      </p:sp>
      <p:sp>
        <p:nvSpPr>
          <p:cNvPr id="3" name="Content Placeholder 2">
            <a:extLst>
              <a:ext uri="{FF2B5EF4-FFF2-40B4-BE49-F238E27FC236}">
                <a16:creationId xmlns:a16="http://schemas.microsoft.com/office/drawing/2014/main" id="{4824D1C7-C3EE-30A1-7D35-2A10A2E99466}"/>
              </a:ext>
            </a:extLst>
          </p:cNvPr>
          <p:cNvSpPr>
            <a:spLocks noGrp="1"/>
          </p:cNvSpPr>
          <p:nvPr>
            <p:ph idx="1"/>
          </p:nvPr>
        </p:nvSpPr>
        <p:spPr>
          <a:xfrm>
            <a:off x="0" y="1473546"/>
            <a:ext cx="12191999" cy="5384453"/>
          </a:xfrm>
        </p:spPr>
        <p:txBody>
          <a:bodyPr/>
          <a:lstStyle/>
          <a:p>
            <a:r>
              <a:rPr lang="en-GB" sz="1800" b="0" i="0" dirty="0">
                <a:effectLst/>
                <a:latin typeface="Helvetica" pitchFamily="2" charset="0"/>
              </a:rPr>
              <a:t>The most important goal in health and social care is keeping patients safe and helping them recover. When a team works together, it becomes easier to notice changes in a patient's condition, respond quickly, and plan care in a joined-up way. A nurse might spot early warning signs, a doctor may adjust medication, and a support worker ensures follow-up care at home. This joined-up approach improves recovery and reduces hospital readmissions.</a:t>
            </a:r>
          </a:p>
          <a:p>
            <a:r>
              <a:rPr lang="en-GB" sz="1800" b="0" i="0" dirty="0">
                <a:effectLst/>
                <a:latin typeface="Helvetica" pitchFamily="2" charset="0"/>
              </a:rPr>
              <a:t> Working in healthcare can be stressful. But when you're part of a supportive team, that pressure becomes easier to manage. Teammates look out for each other, share the workload, and step in when someone needs help. This support builds morale and reduces burnout.</a:t>
            </a:r>
            <a:endParaRPr lang="en-GB" sz="1800" dirty="0">
              <a:effectLst/>
              <a:latin typeface="Helvetica" pitchFamily="2" charset="0"/>
            </a:endParaRPr>
          </a:p>
          <a:p>
            <a:r>
              <a:rPr lang="en-GB" sz="1800" b="0" i="0" dirty="0">
                <a:effectLst/>
                <a:latin typeface="Helvetica" pitchFamily="2" charset="0"/>
              </a:rPr>
              <a:t>Happy staff are more likely to stay in their roles and provide better care. In fact, NHS England reports that positive staff experience directly links to improved patient experience. Building strong team relationships leads to a more stable, motivated workforce and a better environment to make sure everyone is involved </a:t>
            </a:r>
          </a:p>
          <a:p>
            <a:r>
              <a:rPr lang="en-GB" sz="1800" dirty="0">
                <a:latin typeface="Helvetica" pitchFamily="2" charset="0"/>
              </a:rPr>
              <a:t>This also helps to increase effectiveness because the more you understand the bigger picture of health care the more effective your role becomes.Team members who are aware of each other responsibilities work more smoothly and provide better more responsive care. </a:t>
            </a:r>
            <a:endParaRPr lang="en-GB" sz="1800" dirty="0">
              <a:effectLst/>
              <a:latin typeface="Helvetica" pitchFamily="2" charset="0"/>
            </a:endParaRPr>
          </a:p>
          <a:p>
            <a:endParaRPr lang="en-GB" sz="1800" b="0" i="0" dirty="0">
              <a:effectLst/>
              <a:latin typeface="Helvetica" pitchFamily="2" charset="0"/>
            </a:endParaRPr>
          </a:p>
          <a:p>
            <a:r>
              <a:rPr lang="en-GB" sz="1800" dirty="0">
                <a:effectLst/>
                <a:latin typeface="Helvetica" pitchFamily="2" charset="0"/>
              </a:rPr>
              <a:t>Furthermore helps to share knowledge and skills because every team member brings something different to the table you might be great with card planning while someone else is confident in handling emergencies working together means we all learn from each other and improve every day. This also helps staff feel more capable and valued. </a:t>
            </a:r>
          </a:p>
          <a:p>
            <a:endParaRPr lang="en-US" dirty="0"/>
          </a:p>
        </p:txBody>
      </p:sp>
    </p:spTree>
    <p:extLst>
      <p:ext uri="{BB962C8B-B14F-4D97-AF65-F5344CB8AC3E}">
        <p14:creationId xmlns:p14="http://schemas.microsoft.com/office/powerpoint/2010/main" val="2289208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AA2B1-E7F5-5D1A-3326-C355614A0808}"/>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8130BD86-6FD0-0FC0-7316-F02553971977}"/>
              </a:ext>
            </a:extLst>
          </p:cNvPr>
          <p:cNvSpPr>
            <a:spLocks noGrp="1"/>
          </p:cNvSpPr>
          <p:nvPr>
            <p:ph idx="1"/>
          </p:nvPr>
        </p:nvSpPr>
        <p:spPr>
          <a:xfrm>
            <a:off x="838200" y="1825625"/>
            <a:ext cx="6442295" cy="4763286"/>
          </a:xfrm>
        </p:spPr>
        <p:txBody>
          <a:bodyPr>
            <a:normAutofit fontScale="92500" lnSpcReduction="10000"/>
          </a:bodyPr>
          <a:lstStyle/>
          <a:p>
            <a:r>
              <a:rPr lang="en-GB" sz="1800" b="0" i="0" dirty="0">
                <a:effectLst/>
                <a:latin typeface="Helvetica" pitchFamily="2" charset="0"/>
              </a:rPr>
              <a:t>In conclusion, working in teams is an essential skill in health and social care. It improves</a:t>
            </a:r>
            <a:endParaRPr lang="en-GB" sz="1800" dirty="0">
              <a:effectLst/>
              <a:latin typeface="Helvetica" pitchFamily="2" charset="0"/>
            </a:endParaRPr>
          </a:p>
          <a:p>
            <a:r>
              <a:rPr lang="en-GB" sz="1800" b="0" i="0" dirty="0">
                <a:effectLst/>
                <a:latin typeface="Helvetica" pitchFamily="2" charset="0"/>
              </a:rPr>
              <a:t>communication, keeps patients safe and ensures that people receive the best possible care. Good teamwork also creates a positive working environment where staff support one another and work towards a shared goal. Overall, teamwork benefits both patients and healthcare professionals by improving the quality of care and helping</a:t>
            </a:r>
          </a:p>
          <a:p>
            <a:r>
              <a:rPr lang="en-GB" sz="1800" dirty="0">
                <a:latin typeface="Helvetica" pitchFamily="2" charset="0"/>
              </a:rPr>
              <a:t>References </a:t>
            </a:r>
          </a:p>
          <a:p>
            <a:r>
              <a:rPr lang="en-GB" sz="1800" b="0" i="0" dirty="0" err="1">
                <a:effectLst/>
                <a:latin typeface="Helvetica" pitchFamily="2" charset="0"/>
              </a:rPr>
              <a:t>uk.hfonline.org</a:t>
            </a:r>
            <a:endParaRPr lang="en-GB" sz="1800" b="0" i="0" dirty="0">
              <a:effectLst/>
              <a:latin typeface="Helvetica" pitchFamily="2" charset="0"/>
            </a:endParaRPr>
          </a:p>
          <a:p>
            <a:r>
              <a:rPr lang="en-GB" sz="1800" b="0" i="0" dirty="0">
                <a:effectLst/>
                <a:latin typeface="Helvetica" pitchFamily="2" charset="0"/>
              </a:rPr>
              <a:t>NHS England (2023) The NHS Constitution for England. Available at: https://www.gov.uk/</a:t>
            </a:r>
            <a:endParaRPr lang="en-GB" sz="1800" dirty="0">
              <a:effectLst/>
              <a:latin typeface="Helvetica" pitchFamily="2" charset="0"/>
            </a:endParaRPr>
          </a:p>
          <a:p>
            <a:r>
              <a:rPr lang="en-GB" sz="1800" b="0" i="0" dirty="0">
                <a:effectLst/>
                <a:latin typeface="Helvetica" pitchFamily="2" charset="0"/>
              </a:rPr>
              <a:t>government/publications/the-nhs-constitution-for-england (Accessed: 20 July 2026).</a:t>
            </a:r>
            <a:endParaRPr lang="en-GB" sz="1800" dirty="0">
              <a:effectLst/>
              <a:latin typeface="Helvetica" pitchFamily="2" charset="0"/>
            </a:endParaRPr>
          </a:p>
          <a:p>
            <a:endParaRPr lang="en-GB" sz="1800" dirty="0">
              <a:effectLst/>
              <a:latin typeface="Helvetica" pitchFamily="2" charset="0"/>
            </a:endParaRPr>
          </a:p>
          <a:p>
            <a:endParaRPr lang="en-GB" sz="1800" dirty="0">
              <a:latin typeface="Helvetica" pitchFamily="2" charset="0"/>
            </a:endParaRPr>
          </a:p>
          <a:p>
            <a:endParaRPr lang="en-GB" sz="1800" dirty="0">
              <a:effectLst/>
              <a:latin typeface="Helvetica" pitchFamily="2" charset="0"/>
            </a:endParaRPr>
          </a:p>
          <a:p>
            <a:endParaRPr lang="en-US" dirty="0"/>
          </a:p>
        </p:txBody>
      </p:sp>
    </p:spTree>
    <p:extLst>
      <p:ext uri="{BB962C8B-B14F-4D97-AF65-F5344CB8AC3E}">
        <p14:creationId xmlns:p14="http://schemas.microsoft.com/office/powerpoint/2010/main" val="17948957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Working in teams in health and social care </vt:lpstr>
      <vt:lpstr>What is working in teams</vt:lpstr>
      <vt:lpstr>Why is teamwork Important </vt:lpstr>
      <vt:lpstr>Practical example </vt:lpstr>
      <vt:lpstr>What are the benefits of working in teams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teams in health and social care </dc:title>
  <dc:creator>Verry Ngandu (2518441)</dc:creator>
  <cp:lastModifiedBy>Verry Ngandu (2518441)</cp:lastModifiedBy>
  <cp:revision>2</cp:revision>
  <dcterms:created xsi:type="dcterms:W3CDTF">2026-07-19T00:19:51Z</dcterms:created>
  <dcterms:modified xsi:type="dcterms:W3CDTF">2026-07-20T09:50:20Z</dcterms:modified>
</cp:coreProperties>
</file>