
<file path=[Content_Types].xml><?xml version="1.0" encoding="utf-8"?>
<Types xmlns="http://schemas.openxmlformats.org/package/2006/content-types">
  <Default Extension="emf" ContentType="image/x-emf"/>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slideshow.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57" r:id="rId2"/>
    <p:sldId id="272" r:id="rId3"/>
    <p:sldId id="258" r:id="rId4"/>
    <p:sldId id="261" r:id="rId5"/>
    <p:sldId id="273" r:id="rId6"/>
    <p:sldId id="274" r:id="rId7"/>
    <p:sldId id="275" r:id="rId8"/>
    <p:sldId id="276" r:id="rId9"/>
    <p:sldId id="277" r:id="rId10"/>
    <p:sldId id="266"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850"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98E26412-02EB-4A53-58D4-4A11E7A2A609}"/>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id-ID" sz="1200" b="0" i="0" u="none" strike="noStrike" kern="1200" cap="none" spc="0" baseline="0">
                <a:solidFill>
                  <a:srgbClr val="000000"/>
                </a:solidFill>
                <a:uFillTx/>
                <a:latin typeface="Calibri"/>
              </a:defRPr>
            </a:lvl1pPr>
          </a:lstStyle>
          <a:p>
            <a:pPr lvl="0"/>
            <a:endParaRPr lang="id-ID"/>
          </a:p>
        </p:txBody>
      </p:sp>
      <p:sp>
        <p:nvSpPr>
          <p:cNvPr id="3" name="Date Placeholder 2">
            <a:extLst>
              <a:ext uri="{FF2B5EF4-FFF2-40B4-BE49-F238E27FC236}">
                <a16:creationId xmlns:a16="http://schemas.microsoft.com/office/drawing/2014/main" id="{1F5BEB3A-C997-5945-7D93-A7F982AEA1C5}"/>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id-ID" sz="1200" b="0" i="0" u="none" strike="noStrike" kern="1200" cap="none" spc="0" baseline="0">
                <a:solidFill>
                  <a:srgbClr val="000000"/>
                </a:solidFill>
                <a:uFillTx/>
                <a:latin typeface="Calibri"/>
              </a:defRPr>
            </a:lvl1pPr>
          </a:lstStyle>
          <a:p>
            <a:pPr lvl="0"/>
            <a:fld id="{1B422AA8-E400-4693-89DE-9C09D1D87301}" type="datetime1">
              <a:rPr lang="id-ID"/>
              <a:pPr lvl="0"/>
              <a:t>08/03/2026</a:t>
            </a:fld>
            <a:endParaRPr lang="id-ID"/>
          </a:p>
        </p:txBody>
      </p:sp>
      <p:sp>
        <p:nvSpPr>
          <p:cNvPr id="4" name="Slide Image Placeholder 3">
            <a:extLst>
              <a:ext uri="{FF2B5EF4-FFF2-40B4-BE49-F238E27FC236}">
                <a16:creationId xmlns:a16="http://schemas.microsoft.com/office/drawing/2014/main" id="{350FE5A1-4CDA-7F55-B432-3FC9646D22D2}"/>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F38033DC-D072-A93A-6332-BE35D84360A6}"/>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id-ID"/>
          </a:p>
        </p:txBody>
      </p:sp>
      <p:sp>
        <p:nvSpPr>
          <p:cNvPr id="6" name="Footer Placeholder 5">
            <a:extLst>
              <a:ext uri="{FF2B5EF4-FFF2-40B4-BE49-F238E27FC236}">
                <a16:creationId xmlns:a16="http://schemas.microsoft.com/office/drawing/2014/main" id="{4F308C7C-5A0F-F4D3-1006-691AC7BCAF0B}"/>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id-ID" sz="1200" b="0" i="0" u="none" strike="noStrike" kern="1200" cap="none" spc="0" baseline="0">
                <a:solidFill>
                  <a:srgbClr val="000000"/>
                </a:solidFill>
                <a:uFillTx/>
                <a:latin typeface="Calibri"/>
              </a:defRPr>
            </a:lvl1pPr>
          </a:lstStyle>
          <a:p>
            <a:pPr lvl="0"/>
            <a:endParaRPr lang="id-ID"/>
          </a:p>
        </p:txBody>
      </p:sp>
      <p:sp>
        <p:nvSpPr>
          <p:cNvPr id="7" name="Slide Number Placeholder 6">
            <a:extLst>
              <a:ext uri="{FF2B5EF4-FFF2-40B4-BE49-F238E27FC236}">
                <a16:creationId xmlns:a16="http://schemas.microsoft.com/office/drawing/2014/main" id="{251D009B-CCBF-94E4-2596-0A9CBCC351A2}"/>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id-ID" sz="1200" b="0" i="0" u="none" strike="noStrike" kern="1200" cap="none" spc="0" baseline="0">
                <a:solidFill>
                  <a:srgbClr val="000000"/>
                </a:solidFill>
                <a:uFillTx/>
                <a:latin typeface="Calibri"/>
              </a:defRPr>
            </a:lvl1pPr>
          </a:lstStyle>
          <a:p>
            <a:pPr lvl="0"/>
            <a:fld id="{C657FD55-F9A2-4E78-8C1A-27FB93F3C033}" type="slidenum">
              <a:t>‹#›</a:t>
            </a:fld>
            <a:endParaRPr lang="id-ID"/>
          </a:p>
        </p:txBody>
      </p:sp>
    </p:spTree>
    <p:extLst>
      <p:ext uri="{BB962C8B-B14F-4D97-AF65-F5344CB8AC3E}">
        <p14:creationId xmlns:p14="http://schemas.microsoft.com/office/powerpoint/2010/main" val="2903213733"/>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F57A53A-98A7-E877-99F3-4A3C9A96DD2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EA39DF9-292C-F3AF-37A3-EA882DEDAA57}"/>
              </a:ext>
            </a:extLst>
          </p:cNvPr>
          <p:cNvSpPr txBox="1">
            <a:spLocks noGrp="1"/>
          </p:cNvSpPr>
          <p:nvPr>
            <p:ph type="body" sz="quarter" idx="1"/>
          </p:nvPr>
        </p:nvSpPr>
        <p:spPr/>
        <p:txBody>
          <a:bodyPr/>
          <a:lstStyle/>
          <a:p>
            <a:pPr lvl="0"/>
            <a:r>
              <a:rPr lang="en-GB"/>
              <a:t>The area of Hafod, along with the lower Swansea Valley, fell outside Swansea borough’s limits, </a:t>
            </a:r>
          </a:p>
          <a:p>
            <a:pPr lvl="0"/>
            <a:r>
              <a:rPr lang="en-GB"/>
              <a:t>Hafod is a district of the city. It is famous for the Hafod Copperworks, established in 1810 and operating until 1980.</a:t>
            </a:r>
          </a:p>
        </p:txBody>
      </p:sp>
      <p:sp>
        <p:nvSpPr>
          <p:cNvPr id="4" name="Slide Number Placeholder 3">
            <a:extLst>
              <a:ext uri="{FF2B5EF4-FFF2-40B4-BE49-F238E27FC236}">
                <a16:creationId xmlns:a16="http://schemas.microsoft.com/office/drawing/2014/main" id="{7B076598-7344-1294-4D03-D3B15115E514}"/>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D67D3669-E625-430C-BF52-23045AAED197}" type="slidenum">
              <a:t>2</a:t>
            </a:fld>
            <a:endParaRPr lang="id-ID" sz="1200" b="0" i="0" u="none" strike="noStrike" kern="1200" cap="none" spc="0" baseline="0">
              <a:solidFill>
                <a:srgbClr val="000000"/>
              </a:solidFill>
              <a:uFillTx/>
              <a:latin typeface="Calibri"/>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DA5BF67-E68E-CFD8-7052-47C524B9832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565516A-EDAC-2102-1A39-3F42CDD11464}"/>
              </a:ext>
            </a:extLst>
          </p:cNvPr>
          <p:cNvSpPr txBox="1">
            <a:spLocks noGrp="1"/>
          </p:cNvSpPr>
          <p:nvPr>
            <p:ph type="body" sz="quarter" idx="1"/>
          </p:nvPr>
        </p:nvSpPr>
        <p:spPr/>
        <p:txBody>
          <a:bodyPr/>
          <a:lstStyle/>
          <a:p>
            <a:pPr lvl="0"/>
            <a:r>
              <a:rPr lang="en-GB"/>
              <a:t>Until the mid-eighteenth century, European society was largely based on agriculture. The few industries that existed operated within the home. These activities relied on manual labor, as there was no use of machinery, water power, or steam. </a:t>
            </a:r>
          </a:p>
          <a:p>
            <a:pPr lvl="0"/>
            <a:r>
              <a:rPr lang="en-GB"/>
              <a:t>Thomas Newcomen, constructed the first steam-powered engine in 1712 (Cartwright, 2023a). This would lead from a labour-intensive economy to a strong capital-intensive economy for Swansea.</a:t>
            </a:r>
          </a:p>
        </p:txBody>
      </p:sp>
      <p:sp>
        <p:nvSpPr>
          <p:cNvPr id="4" name="Slide Number Placeholder 3">
            <a:extLst>
              <a:ext uri="{FF2B5EF4-FFF2-40B4-BE49-F238E27FC236}">
                <a16:creationId xmlns:a16="http://schemas.microsoft.com/office/drawing/2014/main" id="{45530B2D-0923-9403-52E2-7678BBD9C0CE}"/>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792167EC-B6B5-4EC3-9FFD-C75F5F01EBCB}" type="slidenum">
              <a:t>3</a:t>
            </a:fld>
            <a:endParaRPr lang="id-ID" sz="1200" b="0" i="0" u="none" strike="noStrike" kern="1200" cap="none" spc="0" baseline="0">
              <a:solidFill>
                <a:srgbClr val="000000"/>
              </a:solidFill>
              <a:uFillTx/>
              <a:latin typeface="Calibri"/>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7A9162D-3266-D8B8-656E-7A4395AC2AC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3362D11-D41B-D072-6407-E986A8650D21}"/>
              </a:ext>
            </a:extLst>
          </p:cNvPr>
          <p:cNvSpPr txBox="1">
            <a:spLocks noGrp="1"/>
          </p:cNvSpPr>
          <p:nvPr>
            <p:ph type="body" sz="quarter" idx="1"/>
          </p:nvPr>
        </p:nvSpPr>
        <p:spPr/>
        <p:txBody>
          <a:bodyPr/>
          <a:lstStyle/>
          <a:p>
            <a:pPr lvl="0"/>
            <a:r>
              <a:rPr lang="en-GB"/>
              <a:t>During the Industrial Revolution, the introduction of steam power increased the demand for resources such as copper and coal, this was the start of what made Swansea so prosperous.</a:t>
            </a:r>
          </a:p>
          <a:p>
            <a:pPr lvl="0"/>
            <a:r>
              <a:rPr lang="en-GB"/>
              <a:t>By using mineral coal as an energy source, Swansea’s smelters were able to produce copper on a large scale.</a:t>
            </a:r>
          </a:p>
          <a:p>
            <a:pPr lvl="0"/>
            <a:r>
              <a:rPr lang="en-GB"/>
              <a:t>new sources of raw materials of copper and coal which were found in South Wales in abundance.  When Limestone was heated, it was used to Remove impurities during metal smelting, especially copper Copper smelting in the lower Swansea Valley created a demand for limestone as a flux in South Wales. Limestone for copper smelting was sourced from Geopark quarries, with Cribarth being a key supplier.</a:t>
            </a:r>
          </a:p>
        </p:txBody>
      </p:sp>
      <p:sp>
        <p:nvSpPr>
          <p:cNvPr id="4" name="Slide Number Placeholder 3">
            <a:extLst>
              <a:ext uri="{FF2B5EF4-FFF2-40B4-BE49-F238E27FC236}">
                <a16:creationId xmlns:a16="http://schemas.microsoft.com/office/drawing/2014/main" id="{071F8580-E109-D4D7-34F1-6A54CD55B857}"/>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06DDE83E-D0C6-46FC-99FE-9193463A7BCA}" type="slidenum">
              <a:t>4</a:t>
            </a:fld>
            <a:endParaRPr lang="id-ID" sz="1200" b="0" i="0" u="none" strike="noStrike" kern="1200" cap="none" spc="0" baseline="0">
              <a:solidFill>
                <a:srgbClr val="000000"/>
              </a:solidFill>
              <a:uFillTx/>
              <a:latin typeface="Calibri"/>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2F813D4-CE99-22B5-6EF2-8DCFD9C4E0E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C4DB49A-F3FD-107E-BBC3-D403616BC318}"/>
              </a:ext>
            </a:extLst>
          </p:cNvPr>
          <p:cNvSpPr txBox="1">
            <a:spLocks noGrp="1"/>
          </p:cNvSpPr>
          <p:nvPr>
            <p:ph type="body" sz="quarter" idx="1"/>
          </p:nvPr>
        </p:nvSpPr>
        <p:spPr/>
        <p:txBody>
          <a:bodyPr/>
          <a:lstStyle/>
          <a:p>
            <a:pPr lvl="0"/>
            <a:r>
              <a:rPr lang="en-GB"/>
              <a:t>The copperworks which was owned by the Vivian family, employed about 3,000. However Pollution became a major problem. Sanitation was poor, with little running water or drainage.</a:t>
            </a:r>
          </a:p>
        </p:txBody>
      </p:sp>
      <p:sp>
        <p:nvSpPr>
          <p:cNvPr id="4" name="Slide Number Placeholder 3">
            <a:extLst>
              <a:ext uri="{FF2B5EF4-FFF2-40B4-BE49-F238E27FC236}">
                <a16:creationId xmlns:a16="http://schemas.microsoft.com/office/drawing/2014/main" id="{7C037317-C9D7-E6C1-47B2-B8B67025E2BB}"/>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ABA33740-C0AD-4187-BE95-075FEF020E80}" type="slidenum">
              <a:t>5</a:t>
            </a:fld>
            <a:endParaRPr lang="id-ID" sz="1200" b="0" i="0" u="none" strike="noStrike" kern="1200" cap="none" spc="0" baseline="0">
              <a:solidFill>
                <a:srgbClr val="000000"/>
              </a:solidFill>
              <a:uFillTx/>
              <a:latin typeface="Calibri"/>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BE025AF-5FAC-6B85-5CE0-6D622DDDF60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95DA926-9C98-92D1-D4B8-108417C0404C}"/>
              </a:ext>
            </a:extLst>
          </p:cNvPr>
          <p:cNvSpPr txBox="1">
            <a:spLocks noGrp="1"/>
          </p:cNvSpPr>
          <p:nvPr>
            <p:ph type="body" sz="quarter" idx="1"/>
          </p:nvPr>
        </p:nvSpPr>
        <p:spPr/>
        <p:txBody>
          <a:bodyPr/>
          <a:lstStyle/>
          <a:p>
            <a:pPr lvl="0"/>
            <a:r>
              <a:rPr lang="en-GB" b="1"/>
              <a:t>John Vivian (1756–1842)</a:t>
            </a:r>
            <a:br>
              <a:rPr lang="en-GB"/>
            </a:br>
            <a:r>
              <a:rPr lang="en-GB"/>
              <a:t>Was one of the earliest copper smelter owners in Swansea, played a significant role in establishing large-scale copper production in the town. </a:t>
            </a:r>
          </a:p>
          <a:p>
            <a:pPr lvl="0"/>
            <a:r>
              <a:rPr lang="en-GB" b="1"/>
              <a:t>Henry Hussey Vivian (1821 - 1894)</a:t>
            </a:r>
            <a:r>
              <a:rPr lang="en-GB"/>
              <a:t> Through his ownership of large smelting works, he contributed significantly to the growth of Swansea’s copper industry, and the Vivian family rose to become one of the area’s most influential industrial families.</a:t>
            </a:r>
          </a:p>
        </p:txBody>
      </p:sp>
      <p:sp>
        <p:nvSpPr>
          <p:cNvPr id="4" name="Slide Number Placeholder 3">
            <a:extLst>
              <a:ext uri="{FF2B5EF4-FFF2-40B4-BE49-F238E27FC236}">
                <a16:creationId xmlns:a16="http://schemas.microsoft.com/office/drawing/2014/main" id="{54805EA5-51E1-0751-D0AA-E4E6EFD547D0}"/>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1C0572BF-95AD-4A22-951C-DD12146F845D}" type="slidenum">
              <a:t>6</a:t>
            </a:fld>
            <a:endParaRPr lang="id-ID" sz="1200" b="0" i="0" u="none" strike="noStrike" kern="1200" cap="none" spc="0" baseline="0">
              <a:solidFill>
                <a:srgbClr val="000000"/>
              </a:solidFill>
              <a:uFillTx/>
              <a:latin typeface="Calibri"/>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58AD45C-FDCA-E9BF-7C53-3FE5A55B827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A5F5A6A-2530-E5FE-310D-DC0DAD9CB7C6}"/>
              </a:ext>
            </a:extLst>
          </p:cNvPr>
          <p:cNvSpPr txBox="1">
            <a:spLocks noGrp="1"/>
          </p:cNvSpPr>
          <p:nvPr>
            <p:ph type="body" sz="quarter" idx="1"/>
          </p:nvPr>
        </p:nvSpPr>
        <p:spPr/>
        <p:txBody>
          <a:bodyPr/>
          <a:lstStyle/>
          <a:p>
            <a:pPr lvl="0"/>
            <a:r>
              <a:rPr lang="en-GB"/>
              <a:t>Swansea was the most powerful seaport in the world, At first, ore was obtained from Cornwall and elsewhere in Britain, but once these sources declined, Swansea ships began sailing to Spain, then Cuba, and eventually to the Pacific coast of South America. Coal was the main cargo on the outward trips from Swansea.</a:t>
            </a:r>
          </a:p>
          <a:p>
            <a:pPr lvl="0"/>
            <a:endParaRPr lang="en-GB"/>
          </a:p>
        </p:txBody>
      </p:sp>
      <p:sp>
        <p:nvSpPr>
          <p:cNvPr id="4" name="Slide Number Placeholder 3">
            <a:extLst>
              <a:ext uri="{FF2B5EF4-FFF2-40B4-BE49-F238E27FC236}">
                <a16:creationId xmlns:a16="http://schemas.microsoft.com/office/drawing/2014/main" id="{063D26A0-D3A7-193E-4BD4-6A938D44C774}"/>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DA0B3327-812B-496B-87D7-EB3F8574801E}" type="slidenum">
              <a:t>7</a:t>
            </a:fld>
            <a:endParaRPr lang="id-ID" sz="1200" b="0" i="0" u="none" strike="noStrike" kern="1200" cap="none" spc="0" baseline="0">
              <a:solidFill>
                <a:srgbClr val="000000"/>
              </a:solidFill>
              <a:uFillTx/>
              <a:latin typeface="Calibri"/>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8098895-9D03-7B08-BA59-2FAD98DBD4F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3C46105-F336-B182-7DFA-E31EF58B995E}"/>
              </a:ext>
            </a:extLst>
          </p:cNvPr>
          <p:cNvSpPr txBox="1">
            <a:spLocks noGrp="1"/>
          </p:cNvSpPr>
          <p:nvPr>
            <p:ph type="body" sz="quarter" idx="1"/>
          </p:nvPr>
        </p:nvSpPr>
        <p:spPr/>
        <p:txBody>
          <a:bodyPr/>
          <a:lstStyle/>
          <a:p>
            <a:pPr lvl="0"/>
            <a:r>
              <a:rPr lang="en-GB"/>
              <a:t>Coal is a key primary fossil fuel composed mainly of carbon </a:t>
            </a:r>
          </a:p>
          <a:p>
            <a:pPr lvl="0"/>
            <a:r>
              <a:rPr lang="en-GB"/>
              <a:t>Coal develops over millions of years when plant material, accumulated in ancient swampy areas, is transformed by heat and pressure</a:t>
            </a:r>
          </a:p>
          <a:p>
            <a:pPr lvl="0"/>
            <a:r>
              <a:rPr lang="en-GB"/>
              <a:t>These prime raw materials given to us from the earths soil is what started Swansea’s reputation and wealth through the industrial revolution.</a:t>
            </a:r>
          </a:p>
          <a:p>
            <a:pPr lvl="0"/>
            <a:endParaRPr lang="en-GB"/>
          </a:p>
        </p:txBody>
      </p:sp>
      <p:sp>
        <p:nvSpPr>
          <p:cNvPr id="4" name="Slide Number Placeholder 3">
            <a:extLst>
              <a:ext uri="{FF2B5EF4-FFF2-40B4-BE49-F238E27FC236}">
                <a16:creationId xmlns:a16="http://schemas.microsoft.com/office/drawing/2014/main" id="{8AE62D58-7ACE-D750-F34E-BEEB288CEE9E}"/>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39AB7110-3B73-4CAD-8E94-7CA63142F458}" type="slidenum">
              <a:t>8</a:t>
            </a:fld>
            <a:endParaRPr lang="id-ID" sz="1200" b="0" i="0" u="none" strike="noStrike" kern="1200" cap="none" spc="0" baseline="0">
              <a:solidFill>
                <a:srgbClr val="000000"/>
              </a:solidFill>
              <a:uFillTx/>
              <a:latin typeface="Calibri"/>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8FCDDF1-5C5F-DAEF-4401-87AD47D3CF4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C217FA0-6604-5012-6B4F-B21ADB5BBA2B}"/>
              </a:ext>
            </a:extLst>
          </p:cNvPr>
          <p:cNvSpPr txBox="1">
            <a:spLocks noGrp="1"/>
          </p:cNvSpPr>
          <p:nvPr>
            <p:ph type="body" sz="quarter" idx="1"/>
          </p:nvPr>
        </p:nvSpPr>
        <p:spPr/>
        <p:txBody>
          <a:bodyPr/>
          <a:lstStyle/>
          <a:p>
            <a:pPr lvl="0"/>
            <a:r>
              <a:rPr lang="en-GB"/>
              <a:t>Thank you for listening.</a:t>
            </a:r>
          </a:p>
        </p:txBody>
      </p:sp>
      <p:sp>
        <p:nvSpPr>
          <p:cNvPr id="4" name="Slide Number Placeholder 3">
            <a:extLst>
              <a:ext uri="{FF2B5EF4-FFF2-40B4-BE49-F238E27FC236}">
                <a16:creationId xmlns:a16="http://schemas.microsoft.com/office/drawing/2014/main" id="{FE397B86-7652-0F6F-8260-41304AA93AFC}"/>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D404164F-58A8-4A97-BD1F-A9786465C853}" type="slidenum">
              <a:t>9</a:t>
            </a:fld>
            <a:endParaRPr lang="id-ID" sz="1200" b="0" i="0" u="none" strike="noStrike" kern="1200" cap="none" spc="0" baseline="0">
              <a:solidFill>
                <a:srgbClr val="000000"/>
              </a:solidFill>
              <a:uFillTx/>
              <a:latin typeface="Calibri"/>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DC07AB-6EA8-A33B-0ABE-624DF75FAFA0}"/>
              </a:ext>
            </a:extLst>
          </p:cNvPr>
          <p:cNvSpPr txBox="1">
            <a:spLocks noGrp="1"/>
          </p:cNvSpPr>
          <p:nvPr>
            <p:ph type="ctrTitle"/>
          </p:nvPr>
        </p:nvSpPr>
        <p:spPr>
          <a:xfrm>
            <a:off x="1524003" y="1122361"/>
            <a:ext cx="9144000" cy="2387598"/>
          </a:xfrm>
        </p:spPr>
        <p:txBody>
          <a:bodyPr anchor="b" anchorCtr="1"/>
          <a:lstStyle>
            <a:lvl1pPr algn="ctr">
              <a:defRPr sz="6000"/>
            </a:lvl1pPr>
          </a:lstStyle>
          <a:p>
            <a:pPr lvl="0"/>
            <a:r>
              <a:rPr lang="en-GB"/>
              <a:t>Click to edit Master title style</a:t>
            </a:r>
            <a:endParaRPr lang="en-US"/>
          </a:p>
        </p:txBody>
      </p:sp>
      <p:sp>
        <p:nvSpPr>
          <p:cNvPr id="3" name="Subtitle 2">
            <a:extLst>
              <a:ext uri="{FF2B5EF4-FFF2-40B4-BE49-F238E27FC236}">
                <a16:creationId xmlns:a16="http://schemas.microsoft.com/office/drawing/2014/main" id="{A11B2276-4A9A-B8C1-BD8E-B6A2340D8E0C}"/>
              </a:ext>
            </a:extLst>
          </p:cNvPr>
          <p:cNvSpPr txBox="1">
            <a:spLocks noGrp="1"/>
          </p:cNvSpPr>
          <p:nvPr>
            <p:ph type="subTitle" idx="1"/>
          </p:nvPr>
        </p:nvSpPr>
        <p:spPr>
          <a:xfrm>
            <a:off x="1524003" y="3602041"/>
            <a:ext cx="9144000" cy="1655758"/>
          </a:xfrm>
        </p:spPr>
        <p:txBody>
          <a:bodyPr anchorCtr="1"/>
          <a:lstStyle>
            <a:lvl1pPr marL="0" indent="0" algn="ctr">
              <a:buNone/>
              <a:defRPr sz="2400"/>
            </a:lvl1pPr>
          </a:lstStyle>
          <a:p>
            <a:pPr lvl="0"/>
            <a:r>
              <a:rPr lang="en-GB"/>
              <a:t>Click to edit Master subtitle style</a:t>
            </a:r>
            <a:endParaRPr lang="en-US"/>
          </a:p>
        </p:txBody>
      </p:sp>
      <p:sp>
        <p:nvSpPr>
          <p:cNvPr id="4" name="Date Placeholder 3">
            <a:extLst>
              <a:ext uri="{FF2B5EF4-FFF2-40B4-BE49-F238E27FC236}">
                <a16:creationId xmlns:a16="http://schemas.microsoft.com/office/drawing/2014/main" id="{3EE3F675-B268-EAA9-1A11-D45396EB3564}"/>
              </a:ext>
            </a:extLst>
          </p:cNvPr>
          <p:cNvSpPr txBox="1">
            <a:spLocks noGrp="1"/>
          </p:cNvSpPr>
          <p:nvPr>
            <p:ph type="dt" sz="half" idx="7"/>
          </p:nvPr>
        </p:nvSpPr>
        <p:spPr/>
        <p:txBody>
          <a:bodyPr/>
          <a:lstStyle>
            <a:lvl1pPr>
              <a:defRPr/>
            </a:lvl1pPr>
          </a:lstStyle>
          <a:p>
            <a:pPr lvl="0"/>
            <a:fld id="{21B121C9-BCFB-4BC9-A266-98A285997BA4}" type="datetime1">
              <a:rPr lang="en-US"/>
              <a:pPr lvl="0"/>
              <a:t>3/8/2026</a:t>
            </a:fld>
            <a:endParaRPr lang="en-US"/>
          </a:p>
        </p:txBody>
      </p:sp>
      <p:sp>
        <p:nvSpPr>
          <p:cNvPr id="5" name="Footer Placeholder 4">
            <a:extLst>
              <a:ext uri="{FF2B5EF4-FFF2-40B4-BE49-F238E27FC236}">
                <a16:creationId xmlns:a16="http://schemas.microsoft.com/office/drawing/2014/main" id="{F0846D13-3422-D400-FAF0-99BD90F57456}"/>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2A7122E8-C752-5056-4F4A-7D397E227803}"/>
              </a:ext>
            </a:extLst>
          </p:cNvPr>
          <p:cNvSpPr txBox="1">
            <a:spLocks noGrp="1"/>
          </p:cNvSpPr>
          <p:nvPr>
            <p:ph type="sldNum" sz="quarter" idx="8"/>
          </p:nvPr>
        </p:nvSpPr>
        <p:spPr/>
        <p:txBody>
          <a:bodyPr/>
          <a:lstStyle>
            <a:lvl1pPr>
              <a:defRPr/>
            </a:lvl1pPr>
          </a:lstStyle>
          <a:p>
            <a:pPr lvl="0"/>
            <a:fld id="{39F62FDC-D30D-477F-8826-A768DD3BF5E4}" type="slidenum">
              <a:t>‹#›</a:t>
            </a:fld>
            <a:endParaRPr lang="en-US"/>
          </a:p>
        </p:txBody>
      </p:sp>
    </p:spTree>
    <p:extLst>
      <p:ext uri="{BB962C8B-B14F-4D97-AF65-F5344CB8AC3E}">
        <p14:creationId xmlns:p14="http://schemas.microsoft.com/office/powerpoint/2010/main" val="10138480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4350B-0C4F-6CDD-3247-9648E46FC768}"/>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Content Placeholder 2">
            <a:extLst>
              <a:ext uri="{FF2B5EF4-FFF2-40B4-BE49-F238E27FC236}">
                <a16:creationId xmlns:a16="http://schemas.microsoft.com/office/drawing/2014/main" id="{7A4C7DEB-783C-62E8-0EC4-9DF2B7AB3F95}"/>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0D18C73-0FBC-E41F-12A2-FEF649BC5D85}"/>
              </a:ext>
            </a:extLst>
          </p:cNvPr>
          <p:cNvSpPr txBox="1">
            <a:spLocks noGrp="1"/>
          </p:cNvSpPr>
          <p:nvPr>
            <p:ph type="dt" sz="half" idx="7"/>
          </p:nvPr>
        </p:nvSpPr>
        <p:spPr/>
        <p:txBody>
          <a:bodyPr/>
          <a:lstStyle>
            <a:lvl1pPr>
              <a:defRPr/>
            </a:lvl1pPr>
          </a:lstStyle>
          <a:p>
            <a:pPr lvl="0"/>
            <a:fld id="{73593D8B-F5BE-4D97-AAB4-9ED4C73F3BEA}" type="datetime1">
              <a:rPr lang="en-US"/>
              <a:pPr lvl="0"/>
              <a:t>3/8/2026</a:t>
            </a:fld>
            <a:endParaRPr lang="en-US"/>
          </a:p>
        </p:txBody>
      </p:sp>
      <p:sp>
        <p:nvSpPr>
          <p:cNvPr id="5" name="Footer Placeholder 4">
            <a:extLst>
              <a:ext uri="{FF2B5EF4-FFF2-40B4-BE49-F238E27FC236}">
                <a16:creationId xmlns:a16="http://schemas.microsoft.com/office/drawing/2014/main" id="{13883FB2-BA91-EB84-0AF8-0290D5974898}"/>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11CDA0AB-A19F-3105-5F62-544D63AEEA93}"/>
              </a:ext>
            </a:extLst>
          </p:cNvPr>
          <p:cNvSpPr txBox="1">
            <a:spLocks noGrp="1"/>
          </p:cNvSpPr>
          <p:nvPr>
            <p:ph type="sldNum" sz="quarter" idx="8"/>
          </p:nvPr>
        </p:nvSpPr>
        <p:spPr/>
        <p:txBody>
          <a:bodyPr/>
          <a:lstStyle>
            <a:lvl1pPr>
              <a:defRPr/>
            </a:lvl1pPr>
          </a:lstStyle>
          <a:p>
            <a:pPr lvl="0"/>
            <a:fld id="{7D84FBB9-BBFC-437B-8437-1C23F64BFC92}" type="slidenum">
              <a:t>‹#›</a:t>
            </a:fld>
            <a:endParaRPr lang="en-US"/>
          </a:p>
        </p:txBody>
      </p:sp>
    </p:spTree>
    <p:extLst>
      <p:ext uri="{BB962C8B-B14F-4D97-AF65-F5344CB8AC3E}">
        <p14:creationId xmlns:p14="http://schemas.microsoft.com/office/powerpoint/2010/main" val="37233579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AB6C18-3250-8F8B-7121-FDB01CD84CC9}"/>
              </a:ext>
            </a:extLst>
          </p:cNvPr>
          <p:cNvSpPr txBox="1">
            <a:spLocks noGrp="1"/>
          </p:cNvSpPr>
          <p:nvPr>
            <p:ph type="title"/>
          </p:nvPr>
        </p:nvSpPr>
        <p:spPr>
          <a:xfrm>
            <a:off x="831847" y="1709735"/>
            <a:ext cx="10515600" cy="2852735"/>
          </a:xfrm>
        </p:spPr>
        <p:txBody>
          <a:bodyPr anchor="b"/>
          <a:lstStyle>
            <a:lvl1pPr>
              <a:defRPr sz="6000"/>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E37F5CB2-9C11-DEE9-92A8-D9F2CC333FFE}"/>
              </a:ext>
            </a:extLst>
          </p:cNvPr>
          <p:cNvSpPr txBox="1">
            <a:spLocks noGrp="1"/>
          </p:cNvSpPr>
          <p:nvPr>
            <p:ph type="body" idx="1"/>
          </p:nvPr>
        </p:nvSpPr>
        <p:spPr>
          <a:xfrm>
            <a:off x="831847" y="4589465"/>
            <a:ext cx="10515600" cy="1500182"/>
          </a:xfrm>
        </p:spPr>
        <p:txBody>
          <a:bodyPr/>
          <a:lstStyle>
            <a:lvl1pPr marL="0" indent="0">
              <a:buNone/>
              <a:defRPr sz="2400">
                <a:solidFill>
                  <a:srgbClr val="898989"/>
                </a:solidFill>
              </a:defRPr>
            </a:lvl1pPr>
          </a:lstStyle>
          <a:p>
            <a:pPr lvl="0"/>
            <a:r>
              <a:rPr lang="en-GB"/>
              <a:t>Click to edit Master text styles</a:t>
            </a:r>
          </a:p>
        </p:txBody>
      </p:sp>
      <p:sp>
        <p:nvSpPr>
          <p:cNvPr id="4" name="Date Placeholder 3">
            <a:extLst>
              <a:ext uri="{FF2B5EF4-FFF2-40B4-BE49-F238E27FC236}">
                <a16:creationId xmlns:a16="http://schemas.microsoft.com/office/drawing/2014/main" id="{E1B351FC-1730-F9FD-DF00-D57EB6B2332C}"/>
              </a:ext>
            </a:extLst>
          </p:cNvPr>
          <p:cNvSpPr txBox="1">
            <a:spLocks noGrp="1"/>
          </p:cNvSpPr>
          <p:nvPr>
            <p:ph type="dt" sz="half" idx="7"/>
          </p:nvPr>
        </p:nvSpPr>
        <p:spPr/>
        <p:txBody>
          <a:bodyPr/>
          <a:lstStyle>
            <a:lvl1pPr>
              <a:defRPr/>
            </a:lvl1pPr>
          </a:lstStyle>
          <a:p>
            <a:pPr lvl="0"/>
            <a:fld id="{E7CB3367-2361-49A3-9FF1-63D45C916EAA}" type="datetime1">
              <a:rPr lang="en-US"/>
              <a:pPr lvl="0"/>
              <a:t>3/8/2026</a:t>
            </a:fld>
            <a:endParaRPr lang="en-US"/>
          </a:p>
        </p:txBody>
      </p:sp>
      <p:sp>
        <p:nvSpPr>
          <p:cNvPr id="5" name="Footer Placeholder 4">
            <a:extLst>
              <a:ext uri="{FF2B5EF4-FFF2-40B4-BE49-F238E27FC236}">
                <a16:creationId xmlns:a16="http://schemas.microsoft.com/office/drawing/2014/main" id="{C865A581-649C-7F4D-B0A7-99DE80F0804B}"/>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A35CCBE8-DF7E-5D94-E010-4BE2EC7AAFDE}"/>
              </a:ext>
            </a:extLst>
          </p:cNvPr>
          <p:cNvSpPr txBox="1">
            <a:spLocks noGrp="1"/>
          </p:cNvSpPr>
          <p:nvPr>
            <p:ph type="sldNum" sz="quarter" idx="8"/>
          </p:nvPr>
        </p:nvSpPr>
        <p:spPr/>
        <p:txBody>
          <a:bodyPr/>
          <a:lstStyle>
            <a:lvl1pPr>
              <a:defRPr/>
            </a:lvl1pPr>
          </a:lstStyle>
          <a:p>
            <a:pPr lvl="0"/>
            <a:fld id="{B02D8B72-34BA-463E-B44D-2F1E0DC4A5B9}" type="slidenum">
              <a:t>‹#›</a:t>
            </a:fld>
            <a:endParaRPr lang="en-US"/>
          </a:p>
        </p:txBody>
      </p:sp>
    </p:spTree>
    <p:extLst>
      <p:ext uri="{BB962C8B-B14F-4D97-AF65-F5344CB8AC3E}">
        <p14:creationId xmlns:p14="http://schemas.microsoft.com/office/powerpoint/2010/main" val="875363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31E88C-E7C6-AEC1-6B55-2488ED2A9629}"/>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Content Placeholder 2">
            <a:extLst>
              <a:ext uri="{FF2B5EF4-FFF2-40B4-BE49-F238E27FC236}">
                <a16:creationId xmlns:a16="http://schemas.microsoft.com/office/drawing/2014/main" id="{57144EC3-9699-396E-65C2-A63FCE9DE108}"/>
              </a:ext>
            </a:extLst>
          </p:cNvPr>
          <p:cNvSpPr txBox="1">
            <a:spLocks noGrp="1"/>
          </p:cNvSpPr>
          <p:nvPr>
            <p:ph idx="1"/>
          </p:nvPr>
        </p:nvSpPr>
        <p:spPr>
          <a:xfrm>
            <a:off x="838203" y="1825627"/>
            <a:ext cx="5181603" cy="4351336"/>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045398C7-8C3C-326C-4B76-DBFBABC2E8B9}"/>
              </a:ext>
            </a:extLst>
          </p:cNvPr>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30915FA-F716-6181-52C6-6697CEB6328B}"/>
              </a:ext>
            </a:extLst>
          </p:cNvPr>
          <p:cNvSpPr txBox="1">
            <a:spLocks noGrp="1"/>
          </p:cNvSpPr>
          <p:nvPr>
            <p:ph type="dt" sz="half" idx="7"/>
          </p:nvPr>
        </p:nvSpPr>
        <p:spPr/>
        <p:txBody>
          <a:bodyPr/>
          <a:lstStyle>
            <a:lvl1pPr>
              <a:defRPr/>
            </a:lvl1pPr>
          </a:lstStyle>
          <a:p>
            <a:pPr lvl="0"/>
            <a:fld id="{8F8DC861-A553-41BB-AF33-3188FF28444E}" type="datetime1">
              <a:rPr lang="en-US"/>
              <a:pPr lvl="0"/>
              <a:t>3/8/2026</a:t>
            </a:fld>
            <a:endParaRPr lang="en-US"/>
          </a:p>
        </p:txBody>
      </p:sp>
      <p:sp>
        <p:nvSpPr>
          <p:cNvPr id="6" name="Footer Placeholder 5">
            <a:extLst>
              <a:ext uri="{FF2B5EF4-FFF2-40B4-BE49-F238E27FC236}">
                <a16:creationId xmlns:a16="http://schemas.microsoft.com/office/drawing/2014/main" id="{DFB6F591-9C2F-E2E8-7211-F76353B7A860}"/>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071670C7-3E2F-3978-9A30-0F770214E7EA}"/>
              </a:ext>
            </a:extLst>
          </p:cNvPr>
          <p:cNvSpPr txBox="1">
            <a:spLocks noGrp="1"/>
          </p:cNvSpPr>
          <p:nvPr>
            <p:ph type="sldNum" sz="quarter" idx="8"/>
          </p:nvPr>
        </p:nvSpPr>
        <p:spPr/>
        <p:txBody>
          <a:bodyPr/>
          <a:lstStyle>
            <a:lvl1pPr>
              <a:defRPr/>
            </a:lvl1pPr>
          </a:lstStyle>
          <a:p>
            <a:pPr lvl="0"/>
            <a:fld id="{B9B1B852-777E-44A2-A41B-F1961BA330D2}" type="slidenum">
              <a:t>‹#›</a:t>
            </a:fld>
            <a:endParaRPr lang="en-US"/>
          </a:p>
        </p:txBody>
      </p:sp>
    </p:spTree>
    <p:extLst>
      <p:ext uri="{BB962C8B-B14F-4D97-AF65-F5344CB8AC3E}">
        <p14:creationId xmlns:p14="http://schemas.microsoft.com/office/powerpoint/2010/main" val="13621529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10C51F-76D8-8E82-FD2F-D9284DA736D7}"/>
              </a:ext>
            </a:extLst>
          </p:cNvPr>
          <p:cNvSpPr txBox="1">
            <a:spLocks noGrp="1"/>
          </p:cNvSpPr>
          <p:nvPr>
            <p:ph type="title"/>
          </p:nvPr>
        </p:nvSpPr>
        <p:spPr>
          <a:xfrm>
            <a:off x="839784" y="365129"/>
            <a:ext cx="10515600" cy="1325559"/>
          </a:xfrm>
        </p:spPr>
        <p:txBody>
          <a:bodyPr/>
          <a:lstStyle>
            <a:lvl1pPr>
              <a:defRPr/>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7441879F-3315-571C-8487-2118D22FF295}"/>
              </a:ext>
            </a:extLst>
          </p:cNvPr>
          <p:cNvSpPr txBox="1">
            <a:spLocks noGrp="1"/>
          </p:cNvSpPr>
          <p:nvPr>
            <p:ph type="body" idx="1"/>
          </p:nvPr>
        </p:nvSpPr>
        <p:spPr>
          <a:xfrm>
            <a:off x="839784" y="1681160"/>
            <a:ext cx="5157782" cy="823910"/>
          </a:xfrm>
        </p:spPr>
        <p:txBody>
          <a:bodyPr anchor="b"/>
          <a:lstStyle>
            <a:lvl1pPr marL="0" indent="0">
              <a:buNone/>
              <a:defRPr sz="2400" b="1"/>
            </a:lvl1pPr>
          </a:lstStyle>
          <a:p>
            <a:pPr lvl="0"/>
            <a:r>
              <a:rPr lang="en-GB"/>
              <a:t>Click to edit Master text styles</a:t>
            </a:r>
          </a:p>
        </p:txBody>
      </p:sp>
      <p:sp>
        <p:nvSpPr>
          <p:cNvPr id="4" name="Content Placeholder 3">
            <a:extLst>
              <a:ext uri="{FF2B5EF4-FFF2-40B4-BE49-F238E27FC236}">
                <a16:creationId xmlns:a16="http://schemas.microsoft.com/office/drawing/2014/main" id="{28EB2CE4-9DFE-0EA7-068C-E32E8F69553B}"/>
              </a:ext>
            </a:extLst>
          </p:cNvPr>
          <p:cNvSpPr txBox="1">
            <a:spLocks noGrp="1"/>
          </p:cNvSpPr>
          <p:nvPr>
            <p:ph idx="2"/>
          </p:nvPr>
        </p:nvSpPr>
        <p:spPr>
          <a:xfrm>
            <a:off x="839784" y="2505071"/>
            <a:ext cx="5157782" cy="3684583"/>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44CA3161-F92C-9C83-2E3D-7115F5BEFAA5}"/>
              </a:ext>
            </a:extLst>
          </p:cNvPr>
          <p:cNvSpPr txBox="1">
            <a:spLocks noGrp="1"/>
          </p:cNvSpPr>
          <p:nvPr>
            <p:ph type="body" idx="3"/>
          </p:nvPr>
        </p:nvSpPr>
        <p:spPr>
          <a:xfrm>
            <a:off x="6172200" y="1681160"/>
            <a:ext cx="5183184" cy="823910"/>
          </a:xfrm>
        </p:spPr>
        <p:txBody>
          <a:bodyPr anchor="b"/>
          <a:lstStyle>
            <a:lvl1pPr marL="0" indent="0">
              <a:buNone/>
              <a:defRPr sz="2400" b="1"/>
            </a:lvl1pPr>
          </a:lstStyle>
          <a:p>
            <a:pPr lvl="0"/>
            <a:r>
              <a:rPr lang="en-GB"/>
              <a:t>Click to edit Master text styles</a:t>
            </a:r>
          </a:p>
        </p:txBody>
      </p:sp>
      <p:sp>
        <p:nvSpPr>
          <p:cNvPr id="6" name="Content Placeholder 5">
            <a:extLst>
              <a:ext uri="{FF2B5EF4-FFF2-40B4-BE49-F238E27FC236}">
                <a16:creationId xmlns:a16="http://schemas.microsoft.com/office/drawing/2014/main" id="{BAF5DDA1-6CEC-2A23-BF38-97BA3DF899F9}"/>
              </a:ext>
            </a:extLst>
          </p:cNvPr>
          <p:cNvSpPr txBox="1">
            <a:spLocks noGrp="1"/>
          </p:cNvSpPr>
          <p:nvPr>
            <p:ph idx="4"/>
          </p:nvPr>
        </p:nvSpPr>
        <p:spPr>
          <a:xfrm>
            <a:off x="6172200" y="2505071"/>
            <a:ext cx="5183184" cy="3684583"/>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01198B94-97AD-6559-CD57-B0EE84E8D42F}"/>
              </a:ext>
            </a:extLst>
          </p:cNvPr>
          <p:cNvSpPr txBox="1">
            <a:spLocks noGrp="1"/>
          </p:cNvSpPr>
          <p:nvPr>
            <p:ph type="dt" sz="half" idx="7"/>
          </p:nvPr>
        </p:nvSpPr>
        <p:spPr/>
        <p:txBody>
          <a:bodyPr/>
          <a:lstStyle>
            <a:lvl1pPr>
              <a:defRPr/>
            </a:lvl1pPr>
          </a:lstStyle>
          <a:p>
            <a:pPr lvl="0"/>
            <a:fld id="{6C2E6EAE-ACB8-425B-9FEE-BF87162FBF82}" type="datetime1">
              <a:rPr lang="en-US"/>
              <a:pPr lvl="0"/>
              <a:t>3/8/2026</a:t>
            </a:fld>
            <a:endParaRPr lang="en-US"/>
          </a:p>
        </p:txBody>
      </p:sp>
      <p:sp>
        <p:nvSpPr>
          <p:cNvPr id="8" name="Footer Placeholder 7">
            <a:extLst>
              <a:ext uri="{FF2B5EF4-FFF2-40B4-BE49-F238E27FC236}">
                <a16:creationId xmlns:a16="http://schemas.microsoft.com/office/drawing/2014/main" id="{DC6A2947-2AC1-3D93-8572-B95906C602D1}"/>
              </a:ext>
            </a:extLst>
          </p:cNvPr>
          <p:cNvSpPr txBox="1">
            <a:spLocks noGrp="1"/>
          </p:cNvSpPr>
          <p:nvPr>
            <p:ph type="ftr" sz="quarter" idx="9"/>
          </p:nvPr>
        </p:nvSpPr>
        <p:spPr/>
        <p:txBody>
          <a:bodyPr/>
          <a:lstStyle>
            <a:lvl1pPr>
              <a:defRPr/>
            </a:lvl1pPr>
          </a:lstStyle>
          <a:p>
            <a:pPr lvl="0"/>
            <a:endParaRPr lang="en-US"/>
          </a:p>
        </p:txBody>
      </p:sp>
      <p:sp>
        <p:nvSpPr>
          <p:cNvPr id="9" name="Slide Number Placeholder 8">
            <a:extLst>
              <a:ext uri="{FF2B5EF4-FFF2-40B4-BE49-F238E27FC236}">
                <a16:creationId xmlns:a16="http://schemas.microsoft.com/office/drawing/2014/main" id="{EDF8F3CA-BEB2-BF29-CE5B-21136A057E5D}"/>
              </a:ext>
            </a:extLst>
          </p:cNvPr>
          <p:cNvSpPr txBox="1">
            <a:spLocks noGrp="1"/>
          </p:cNvSpPr>
          <p:nvPr>
            <p:ph type="sldNum" sz="quarter" idx="8"/>
          </p:nvPr>
        </p:nvSpPr>
        <p:spPr/>
        <p:txBody>
          <a:bodyPr/>
          <a:lstStyle>
            <a:lvl1pPr>
              <a:defRPr/>
            </a:lvl1pPr>
          </a:lstStyle>
          <a:p>
            <a:pPr lvl="0"/>
            <a:fld id="{01941E4F-B501-4359-A87A-1B71D737E7A4}" type="slidenum">
              <a:t>‹#›</a:t>
            </a:fld>
            <a:endParaRPr lang="en-US"/>
          </a:p>
        </p:txBody>
      </p:sp>
    </p:spTree>
    <p:extLst>
      <p:ext uri="{BB962C8B-B14F-4D97-AF65-F5344CB8AC3E}">
        <p14:creationId xmlns:p14="http://schemas.microsoft.com/office/powerpoint/2010/main" val="6629324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E875A0-06B5-90C1-AA6D-6FAA2284C23B}"/>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Date Placeholder 2">
            <a:extLst>
              <a:ext uri="{FF2B5EF4-FFF2-40B4-BE49-F238E27FC236}">
                <a16:creationId xmlns:a16="http://schemas.microsoft.com/office/drawing/2014/main" id="{AAEA179A-08D6-BB80-DD51-176C871EDCA2}"/>
              </a:ext>
            </a:extLst>
          </p:cNvPr>
          <p:cNvSpPr txBox="1">
            <a:spLocks noGrp="1"/>
          </p:cNvSpPr>
          <p:nvPr>
            <p:ph type="dt" sz="half" idx="7"/>
          </p:nvPr>
        </p:nvSpPr>
        <p:spPr/>
        <p:txBody>
          <a:bodyPr/>
          <a:lstStyle>
            <a:lvl1pPr>
              <a:defRPr/>
            </a:lvl1pPr>
          </a:lstStyle>
          <a:p>
            <a:pPr lvl="0"/>
            <a:fld id="{A6C5EA78-86E8-47E9-AE1F-0A7CE12B0386}" type="datetime1">
              <a:rPr lang="en-US"/>
              <a:pPr lvl="0"/>
              <a:t>3/8/2026</a:t>
            </a:fld>
            <a:endParaRPr lang="en-US"/>
          </a:p>
        </p:txBody>
      </p:sp>
      <p:sp>
        <p:nvSpPr>
          <p:cNvPr id="4" name="Footer Placeholder 3">
            <a:extLst>
              <a:ext uri="{FF2B5EF4-FFF2-40B4-BE49-F238E27FC236}">
                <a16:creationId xmlns:a16="http://schemas.microsoft.com/office/drawing/2014/main" id="{FD7D96CC-EF4B-0285-7301-EE04BA28DAFD}"/>
              </a:ext>
            </a:extLst>
          </p:cNvPr>
          <p:cNvSpPr txBox="1">
            <a:spLocks noGrp="1"/>
          </p:cNvSpPr>
          <p:nvPr>
            <p:ph type="ftr" sz="quarter" idx="9"/>
          </p:nvPr>
        </p:nvSpPr>
        <p:spPr/>
        <p:txBody>
          <a:bodyPr/>
          <a:lstStyle>
            <a:lvl1pPr>
              <a:defRPr/>
            </a:lvl1pPr>
          </a:lstStyle>
          <a:p>
            <a:pPr lvl="0"/>
            <a:endParaRPr lang="en-US"/>
          </a:p>
        </p:txBody>
      </p:sp>
      <p:sp>
        <p:nvSpPr>
          <p:cNvPr id="5" name="Slide Number Placeholder 4">
            <a:extLst>
              <a:ext uri="{FF2B5EF4-FFF2-40B4-BE49-F238E27FC236}">
                <a16:creationId xmlns:a16="http://schemas.microsoft.com/office/drawing/2014/main" id="{D434DC13-1535-38FD-A4E6-A75C2E8A0844}"/>
              </a:ext>
            </a:extLst>
          </p:cNvPr>
          <p:cNvSpPr txBox="1">
            <a:spLocks noGrp="1"/>
          </p:cNvSpPr>
          <p:nvPr>
            <p:ph type="sldNum" sz="quarter" idx="8"/>
          </p:nvPr>
        </p:nvSpPr>
        <p:spPr/>
        <p:txBody>
          <a:bodyPr/>
          <a:lstStyle>
            <a:lvl1pPr>
              <a:defRPr/>
            </a:lvl1pPr>
          </a:lstStyle>
          <a:p>
            <a:pPr lvl="0"/>
            <a:fld id="{35FB4572-A5DB-4075-B9DC-22F41D726C46}" type="slidenum">
              <a:t>‹#›</a:t>
            </a:fld>
            <a:endParaRPr lang="en-US"/>
          </a:p>
        </p:txBody>
      </p:sp>
    </p:spTree>
    <p:extLst>
      <p:ext uri="{BB962C8B-B14F-4D97-AF65-F5344CB8AC3E}">
        <p14:creationId xmlns:p14="http://schemas.microsoft.com/office/powerpoint/2010/main" val="729618520"/>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ED15A0B-CE87-5CCD-A1DC-0BB48450509A}"/>
              </a:ext>
            </a:extLst>
          </p:cNvPr>
          <p:cNvSpPr txBox="1">
            <a:spLocks noGrp="1"/>
          </p:cNvSpPr>
          <p:nvPr>
            <p:ph type="dt" sz="half" idx="7"/>
          </p:nvPr>
        </p:nvSpPr>
        <p:spPr/>
        <p:txBody>
          <a:bodyPr/>
          <a:lstStyle>
            <a:lvl1pPr>
              <a:defRPr/>
            </a:lvl1pPr>
          </a:lstStyle>
          <a:p>
            <a:pPr lvl="0"/>
            <a:fld id="{1518D4A2-520C-49FF-A9B4-8EAAF2EF05DF}" type="datetime1">
              <a:rPr lang="en-US"/>
              <a:pPr lvl="0"/>
              <a:t>3/8/2026</a:t>
            </a:fld>
            <a:endParaRPr lang="en-US"/>
          </a:p>
        </p:txBody>
      </p:sp>
      <p:sp>
        <p:nvSpPr>
          <p:cNvPr id="3" name="Footer Placeholder 2">
            <a:extLst>
              <a:ext uri="{FF2B5EF4-FFF2-40B4-BE49-F238E27FC236}">
                <a16:creationId xmlns:a16="http://schemas.microsoft.com/office/drawing/2014/main" id="{2EC5E698-3032-7F47-2062-E94496E9D3CD}"/>
              </a:ext>
            </a:extLst>
          </p:cNvPr>
          <p:cNvSpPr txBox="1">
            <a:spLocks noGrp="1"/>
          </p:cNvSpPr>
          <p:nvPr>
            <p:ph type="ftr" sz="quarter" idx="9"/>
          </p:nvPr>
        </p:nvSpPr>
        <p:spPr/>
        <p:txBody>
          <a:bodyPr/>
          <a:lstStyle>
            <a:lvl1pPr>
              <a:defRPr/>
            </a:lvl1pPr>
          </a:lstStyle>
          <a:p>
            <a:pPr lvl="0"/>
            <a:endParaRPr lang="en-US"/>
          </a:p>
        </p:txBody>
      </p:sp>
      <p:sp>
        <p:nvSpPr>
          <p:cNvPr id="4" name="Slide Number Placeholder 3">
            <a:extLst>
              <a:ext uri="{FF2B5EF4-FFF2-40B4-BE49-F238E27FC236}">
                <a16:creationId xmlns:a16="http://schemas.microsoft.com/office/drawing/2014/main" id="{813AFDDC-B37B-5EF3-2B55-ABF2C4B54A56}"/>
              </a:ext>
            </a:extLst>
          </p:cNvPr>
          <p:cNvSpPr txBox="1">
            <a:spLocks noGrp="1"/>
          </p:cNvSpPr>
          <p:nvPr>
            <p:ph type="sldNum" sz="quarter" idx="8"/>
          </p:nvPr>
        </p:nvSpPr>
        <p:spPr/>
        <p:txBody>
          <a:bodyPr/>
          <a:lstStyle>
            <a:lvl1pPr>
              <a:defRPr/>
            </a:lvl1pPr>
          </a:lstStyle>
          <a:p>
            <a:pPr lvl="0"/>
            <a:fld id="{AE61FFBF-A0C4-48AF-81EB-6E617721EA81}" type="slidenum">
              <a:t>‹#›</a:t>
            </a:fld>
            <a:endParaRPr lang="en-US"/>
          </a:p>
        </p:txBody>
      </p:sp>
    </p:spTree>
    <p:extLst>
      <p:ext uri="{BB962C8B-B14F-4D97-AF65-F5344CB8AC3E}">
        <p14:creationId xmlns:p14="http://schemas.microsoft.com/office/powerpoint/2010/main" val="41044181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1_Blank">
    <p:spTree>
      <p:nvGrpSpPr>
        <p:cNvPr id="1" name=""/>
        <p:cNvGrpSpPr/>
        <p:nvPr/>
      </p:nvGrpSpPr>
      <p:grpSpPr>
        <a:xfrm>
          <a:off x="0" y="0"/>
          <a:ext cx="0" cy="0"/>
          <a:chOff x="0" y="0"/>
          <a:chExt cx="0" cy="0"/>
        </a:xfrm>
      </p:grpSpPr>
      <p:sp>
        <p:nvSpPr>
          <p:cNvPr id="2" name="Picture Placeholder 7">
            <a:extLst>
              <a:ext uri="{FF2B5EF4-FFF2-40B4-BE49-F238E27FC236}">
                <a16:creationId xmlns:a16="http://schemas.microsoft.com/office/drawing/2014/main" id="{44408A19-2BC1-EF34-22E4-23565A1BF8E9}"/>
              </a:ext>
            </a:extLst>
          </p:cNvPr>
          <p:cNvSpPr txBox="1">
            <a:spLocks noGrp="1"/>
          </p:cNvSpPr>
          <p:nvPr>
            <p:ph type="pic" idx="4294967295"/>
          </p:nvPr>
        </p:nvSpPr>
        <p:spPr>
          <a:xfrm>
            <a:off x="4689134" y="2491273"/>
            <a:ext cx="2807034" cy="2804629"/>
          </a:xfrm>
        </p:spPr>
        <p:txBody>
          <a:bodyPr>
            <a:noAutofit/>
          </a:bodyPr>
          <a:lstStyle>
            <a:lvl1pPr>
              <a:defRPr/>
            </a:lvl1pPr>
          </a:lstStyle>
          <a:p>
            <a:pPr lvl="0"/>
            <a:r>
              <a:rPr lang="en-GB"/>
              <a:t>Click icon to add picture</a:t>
            </a:r>
            <a:endParaRPr lang="en-US"/>
          </a:p>
        </p:txBody>
      </p:sp>
      <p:sp>
        <p:nvSpPr>
          <p:cNvPr id="3" name="Date Placeholder 1">
            <a:extLst>
              <a:ext uri="{FF2B5EF4-FFF2-40B4-BE49-F238E27FC236}">
                <a16:creationId xmlns:a16="http://schemas.microsoft.com/office/drawing/2014/main" id="{F9CE10D6-229F-5CCD-4B08-217C3D91871C}"/>
              </a:ext>
            </a:extLst>
          </p:cNvPr>
          <p:cNvSpPr txBox="1">
            <a:spLocks noGrp="1"/>
          </p:cNvSpPr>
          <p:nvPr>
            <p:ph type="dt" sz="half" idx="7"/>
          </p:nvPr>
        </p:nvSpPr>
        <p:spPr/>
        <p:txBody>
          <a:bodyPr/>
          <a:lstStyle>
            <a:lvl1pPr>
              <a:defRPr/>
            </a:lvl1pPr>
          </a:lstStyle>
          <a:p>
            <a:pPr lvl="0"/>
            <a:fld id="{B353C36D-BCB6-42B5-A1AE-74E761F37392}" type="datetime1">
              <a:rPr lang="en-US"/>
              <a:pPr lvl="0"/>
              <a:t>3/8/2026</a:t>
            </a:fld>
            <a:endParaRPr lang="en-US"/>
          </a:p>
        </p:txBody>
      </p:sp>
      <p:sp>
        <p:nvSpPr>
          <p:cNvPr id="4" name="Footer Placeholder 2">
            <a:extLst>
              <a:ext uri="{FF2B5EF4-FFF2-40B4-BE49-F238E27FC236}">
                <a16:creationId xmlns:a16="http://schemas.microsoft.com/office/drawing/2014/main" id="{D429729D-A23D-5A52-C893-C54DD6D7B224}"/>
              </a:ext>
            </a:extLst>
          </p:cNvPr>
          <p:cNvSpPr txBox="1">
            <a:spLocks noGrp="1"/>
          </p:cNvSpPr>
          <p:nvPr>
            <p:ph type="ftr" sz="quarter" idx="9"/>
          </p:nvPr>
        </p:nvSpPr>
        <p:spPr/>
        <p:txBody>
          <a:bodyPr/>
          <a:lstStyle>
            <a:lvl1pPr>
              <a:defRPr/>
            </a:lvl1pPr>
          </a:lstStyle>
          <a:p>
            <a:pPr lvl="0"/>
            <a:endParaRPr lang="en-US"/>
          </a:p>
        </p:txBody>
      </p:sp>
      <p:sp>
        <p:nvSpPr>
          <p:cNvPr id="5" name="Slide Number Placeholder 3">
            <a:extLst>
              <a:ext uri="{FF2B5EF4-FFF2-40B4-BE49-F238E27FC236}">
                <a16:creationId xmlns:a16="http://schemas.microsoft.com/office/drawing/2014/main" id="{92A06EB9-EDEB-35BF-E56F-A4CE5E5D718F}"/>
              </a:ext>
            </a:extLst>
          </p:cNvPr>
          <p:cNvSpPr txBox="1">
            <a:spLocks noGrp="1"/>
          </p:cNvSpPr>
          <p:nvPr>
            <p:ph type="sldNum" sz="quarter" idx="8"/>
          </p:nvPr>
        </p:nvSpPr>
        <p:spPr/>
        <p:txBody>
          <a:bodyPr/>
          <a:lstStyle>
            <a:lvl1pPr>
              <a:defRPr/>
            </a:lvl1pPr>
          </a:lstStyle>
          <a:p>
            <a:pPr lvl="0"/>
            <a:fld id="{E295AF93-D3D5-4902-AF20-88D29AEB9A02}" type="slidenum">
              <a:t>‹#›</a:t>
            </a:fld>
            <a:endParaRPr lang="en-US"/>
          </a:p>
        </p:txBody>
      </p:sp>
      <p:sp>
        <p:nvSpPr>
          <p:cNvPr id="6" name="Freeform: Shape 7">
            <a:extLst>
              <a:ext uri="{FF2B5EF4-FFF2-40B4-BE49-F238E27FC236}">
                <a16:creationId xmlns:a16="http://schemas.microsoft.com/office/drawing/2014/main" id="{556591BC-486D-D2AB-DB43-1CEEC9CF2082}"/>
              </a:ext>
            </a:extLst>
          </p:cNvPr>
          <p:cNvSpPr txBox="1">
            <a:spLocks noGrp="1"/>
          </p:cNvSpPr>
          <p:nvPr>
            <p:ph type="pic" idx="4294967295"/>
          </p:nvPr>
        </p:nvSpPr>
        <p:spPr>
          <a:xfrm>
            <a:off x="1125882" y="2491273"/>
            <a:ext cx="2807034" cy="2804629"/>
          </a:xfrm>
        </p:spPr>
        <p:txBody>
          <a:bodyPr>
            <a:noAutofit/>
          </a:bodyPr>
          <a:lstStyle>
            <a:lvl1pPr>
              <a:defRPr/>
            </a:lvl1pPr>
          </a:lstStyle>
          <a:p>
            <a:pPr lvl="0"/>
            <a:r>
              <a:rPr lang="en-GB"/>
              <a:t>Click icon to add picture</a:t>
            </a:r>
            <a:endParaRPr lang="en-US"/>
          </a:p>
        </p:txBody>
      </p:sp>
      <p:sp>
        <p:nvSpPr>
          <p:cNvPr id="7" name="Freeform: Shape 7">
            <a:extLst>
              <a:ext uri="{FF2B5EF4-FFF2-40B4-BE49-F238E27FC236}">
                <a16:creationId xmlns:a16="http://schemas.microsoft.com/office/drawing/2014/main" id="{4AD18921-6C9E-36C2-B3D7-852AD2FDC790}"/>
              </a:ext>
            </a:extLst>
          </p:cNvPr>
          <p:cNvSpPr txBox="1">
            <a:spLocks noGrp="1"/>
          </p:cNvSpPr>
          <p:nvPr>
            <p:ph type="pic" idx="4294967295"/>
          </p:nvPr>
        </p:nvSpPr>
        <p:spPr>
          <a:xfrm>
            <a:off x="8252395" y="2491273"/>
            <a:ext cx="2807034" cy="2804629"/>
          </a:xfrm>
        </p:spPr>
        <p:txBody>
          <a:bodyPr>
            <a:noAutofit/>
          </a:bodyPr>
          <a:lstStyle>
            <a:lvl1pPr>
              <a:defRPr/>
            </a:lvl1pPr>
          </a:lstStyle>
          <a:p>
            <a:pPr lvl="0"/>
            <a:r>
              <a:rPr lang="en-GB"/>
              <a:t>Click icon to add picture</a:t>
            </a:r>
            <a:endParaRPr lang="en-US"/>
          </a:p>
        </p:txBody>
      </p:sp>
    </p:spTree>
    <p:extLst>
      <p:ext uri="{BB962C8B-B14F-4D97-AF65-F5344CB8AC3E}">
        <p14:creationId xmlns:p14="http://schemas.microsoft.com/office/powerpoint/2010/main" val="29269370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217D75-B0CA-4C7F-6C17-5A750FA0DB43}"/>
              </a:ext>
            </a:extLst>
          </p:cNvPr>
          <p:cNvSpPr txBox="1">
            <a:spLocks noGrp="1"/>
          </p:cNvSpPr>
          <p:nvPr>
            <p:ph type="title"/>
          </p:nvPr>
        </p:nvSpPr>
        <p:spPr>
          <a:xfrm>
            <a:off x="839784" y="457200"/>
            <a:ext cx="3932240" cy="1600200"/>
          </a:xfrm>
        </p:spPr>
        <p:txBody>
          <a:bodyPr anchor="b"/>
          <a:lstStyle>
            <a:lvl1pPr>
              <a:defRPr sz="3200"/>
            </a:lvl1pPr>
          </a:lstStyle>
          <a:p>
            <a:pPr lvl="0"/>
            <a:r>
              <a:rPr lang="en-GB"/>
              <a:t>Click to edit Master title style</a:t>
            </a:r>
            <a:endParaRPr lang="en-US"/>
          </a:p>
        </p:txBody>
      </p:sp>
      <p:sp>
        <p:nvSpPr>
          <p:cNvPr id="3" name="Content Placeholder 2">
            <a:extLst>
              <a:ext uri="{FF2B5EF4-FFF2-40B4-BE49-F238E27FC236}">
                <a16:creationId xmlns:a16="http://schemas.microsoft.com/office/drawing/2014/main" id="{898B2F25-DF42-EE78-5D41-5815E0073227}"/>
              </a:ext>
            </a:extLst>
          </p:cNvPr>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222931CF-4DF3-D1F9-A9BC-22F8043DC54C}"/>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GB"/>
              <a:t>Click to edit Master text styles</a:t>
            </a:r>
          </a:p>
        </p:txBody>
      </p:sp>
      <p:sp>
        <p:nvSpPr>
          <p:cNvPr id="5" name="Date Placeholder 4">
            <a:extLst>
              <a:ext uri="{FF2B5EF4-FFF2-40B4-BE49-F238E27FC236}">
                <a16:creationId xmlns:a16="http://schemas.microsoft.com/office/drawing/2014/main" id="{CF5C85E4-FDF5-3E25-974B-51D0195872A1}"/>
              </a:ext>
            </a:extLst>
          </p:cNvPr>
          <p:cNvSpPr txBox="1">
            <a:spLocks noGrp="1"/>
          </p:cNvSpPr>
          <p:nvPr>
            <p:ph type="dt" sz="half" idx="7"/>
          </p:nvPr>
        </p:nvSpPr>
        <p:spPr/>
        <p:txBody>
          <a:bodyPr/>
          <a:lstStyle>
            <a:lvl1pPr>
              <a:defRPr/>
            </a:lvl1pPr>
          </a:lstStyle>
          <a:p>
            <a:pPr lvl="0"/>
            <a:fld id="{8A7BC574-5B7A-410C-8363-4C00E0552FFA}" type="datetime1">
              <a:rPr lang="en-US"/>
              <a:pPr lvl="0"/>
              <a:t>3/8/2026</a:t>
            </a:fld>
            <a:endParaRPr lang="en-US"/>
          </a:p>
        </p:txBody>
      </p:sp>
      <p:sp>
        <p:nvSpPr>
          <p:cNvPr id="6" name="Footer Placeholder 5">
            <a:extLst>
              <a:ext uri="{FF2B5EF4-FFF2-40B4-BE49-F238E27FC236}">
                <a16:creationId xmlns:a16="http://schemas.microsoft.com/office/drawing/2014/main" id="{B5F01725-A1D7-7371-0EAA-DFFA1AF88CB1}"/>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1719AAF6-B494-9D6B-A685-7A296B0198AF}"/>
              </a:ext>
            </a:extLst>
          </p:cNvPr>
          <p:cNvSpPr txBox="1">
            <a:spLocks noGrp="1"/>
          </p:cNvSpPr>
          <p:nvPr>
            <p:ph type="sldNum" sz="quarter" idx="8"/>
          </p:nvPr>
        </p:nvSpPr>
        <p:spPr/>
        <p:txBody>
          <a:bodyPr/>
          <a:lstStyle>
            <a:lvl1pPr>
              <a:defRPr/>
            </a:lvl1pPr>
          </a:lstStyle>
          <a:p>
            <a:pPr lvl="0"/>
            <a:fld id="{1E48BAAC-F9E1-43B5-9243-4EF475B84DF3}" type="slidenum">
              <a:t>‹#›</a:t>
            </a:fld>
            <a:endParaRPr lang="en-US"/>
          </a:p>
        </p:txBody>
      </p:sp>
    </p:spTree>
    <p:extLst>
      <p:ext uri="{BB962C8B-B14F-4D97-AF65-F5344CB8AC3E}">
        <p14:creationId xmlns:p14="http://schemas.microsoft.com/office/powerpoint/2010/main" val="21904396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F4F1DA-97D9-6C6A-96CB-773ACE50E4EF}"/>
              </a:ext>
            </a:extLst>
          </p:cNvPr>
          <p:cNvSpPr txBox="1">
            <a:spLocks noGrp="1"/>
          </p:cNvSpPr>
          <p:nvPr>
            <p:ph type="title"/>
          </p:nvPr>
        </p:nvSpPr>
        <p:spPr>
          <a:xfrm>
            <a:off x="839784" y="457200"/>
            <a:ext cx="3932240" cy="1600200"/>
          </a:xfrm>
        </p:spPr>
        <p:txBody>
          <a:bodyPr anchor="b"/>
          <a:lstStyle>
            <a:lvl1pPr>
              <a:defRPr sz="3200"/>
            </a:lvl1pPr>
          </a:lstStyle>
          <a:p>
            <a:pPr lvl="0"/>
            <a:r>
              <a:rPr lang="en-GB"/>
              <a:t>Click to edit Master title style</a:t>
            </a:r>
            <a:endParaRPr lang="en-US"/>
          </a:p>
        </p:txBody>
      </p:sp>
      <p:sp>
        <p:nvSpPr>
          <p:cNvPr id="3" name="Picture Placeholder 2">
            <a:extLst>
              <a:ext uri="{FF2B5EF4-FFF2-40B4-BE49-F238E27FC236}">
                <a16:creationId xmlns:a16="http://schemas.microsoft.com/office/drawing/2014/main" id="{606BAAC9-8346-FC94-6D1A-9A66A8998798}"/>
              </a:ext>
            </a:extLst>
          </p:cNvPr>
          <p:cNvSpPr txBox="1">
            <a:spLocks noGrp="1"/>
          </p:cNvSpPr>
          <p:nvPr>
            <p:ph type="pic" idx="1"/>
          </p:nvPr>
        </p:nvSpPr>
        <p:spPr>
          <a:xfrm>
            <a:off x="5183184" y="987423"/>
            <a:ext cx="6172200" cy="4873623"/>
          </a:xfrm>
        </p:spPr>
        <p:txBody>
          <a:bodyPr/>
          <a:lstStyle>
            <a:lvl1pPr marL="0" indent="0">
              <a:buNone/>
              <a:defRPr sz="3200"/>
            </a:lvl1pPr>
          </a:lstStyle>
          <a:p>
            <a:pPr lvl="0"/>
            <a:r>
              <a:rPr lang="en-GB"/>
              <a:t>Click icon to add picture</a:t>
            </a:r>
            <a:endParaRPr lang="en-US"/>
          </a:p>
        </p:txBody>
      </p:sp>
      <p:sp>
        <p:nvSpPr>
          <p:cNvPr id="4" name="Text Placeholder 3">
            <a:extLst>
              <a:ext uri="{FF2B5EF4-FFF2-40B4-BE49-F238E27FC236}">
                <a16:creationId xmlns:a16="http://schemas.microsoft.com/office/drawing/2014/main" id="{6B19F5F1-5709-D063-4685-EA3B3D802656}"/>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GB"/>
              <a:t>Click to edit Master text styles</a:t>
            </a:r>
          </a:p>
        </p:txBody>
      </p:sp>
      <p:sp>
        <p:nvSpPr>
          <p:cNvPr id="5" name="Date Placeholder 4">
            <a:extLst>
              <a:ext uri="{FF2B5EF4-FFF2-40B4-BE49-F238E27FC236}">
                <a16:creationId xmlns:a16="http://schemas.microsoft.com/office/drawing/2014/main" id="{CA11F0FD-3C8A-3F5B-1757-8E0488851CE6}"/>
              </a:ext>
            </a:extLst>
          </p:cNvPr>
          <p:cNvSpPr txBox="1">
            <a:spLocks noGrp="1"/>
          </p:cNvSpPr>
          <p:nvPr>
            <p:ph type="dt" sz="half" idx="7"/>
          </p:nvPr>
        </p:nvSpPr>
        <p:spPr/>
        <p:txBody>
          <a:bodyPr/>
          <a:lstStyle>
            <a:lvl1pPr>
              <a:defRPr/>
            </a:lvl1pPr>
          </a:lstStyle>
          <a:p>
            <a:pPr lvl="0"/>
            <a:fld id="{272D4723-995D-4247-B0AD-2C49481F1A22}" type="datetime1">
              <a:rPr lang="en-US"/>
              <a:pPr lvl="0"/>
              <a:t>3/8/2026</a:t>
            </a:fld>
            <a:endParaRPr lang="en-US"/>
          </a:p>
        </p:txBody>
      </p:sp>
      <p:sp>
        <p:nvSpPr>
          <p:cNvPr id="6" name="Footer Placeholder 5">
            <a:extLst>
              <a:ext uri="{FF2B5EF4-FFF2-40B4-BE49-F238E27FC236}">
                <a16:creationId xmlns:a16="http://schemas.microsoft.com/office/drawing/2014/main" id="{D0FAF9B8-E394-CB2E-E59B-84DD56C2160B}"/>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DC62995A-49FB-F3DF-588B-A65E5DE11B01}"/>
              </a:ext>
            </a:extLst>
          </p:cNvPr>
          <p:cNvSpPr txBox="1">
            <a:spLocks noGrp="1"/>
          </p:cNvSpPr>
          <p:nvPr>
            <p:ph type="sldNum" sz="quarter" idx="8"/>
          </p:nvPr>
        </p:nvSpPr>
        <p:spPr/>
        <p:txBody>
          <a:bodyPr/>
          <a:lstStyle>
            <a:lvl1pPr>
              <a:defRPr/>
            </a:lvl1pPr>
          </a:lstStyle>
          <a:p>
            <a:pPr lvl="0"/>
            <a:fld id="{1C8DE83D-1BA3-413B-9B2D-A8219F798150}" type="slidenum">
              <a:t>‹#›</a:t>
            </a:fld>
            <a:endParaRPr lang="en-US"/>
          </a:p>
        </p:txBody>
      </p:sp>
    </p:spTree>
    <p:extLst>
      <p:ext uri="{BB962C8B-B14F-4D97-AF65-F5344CB8AC3E}">
        <p14:creationId xmlns:p14="http://schemas.microsoft.com/office/powerpoint/2010/main" val="39267409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0FC951-011B-3F57-451F-5FDD9854BB02}"/>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Vertical Text Placeholder 2">
            <a:extLst>
              <a:ext uri="{FF2B5EF4-FFF2-40B4-BE49-F238E27FC236}">
                <a16:creationId xmlns:a16="http://schemas.microsoft.com/office/drawing/2014/main" id="{604839B1-8079-B0F6-05E3-394463E755F6}"/>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D1A4443-066C-4D1F-212D-FA6557416CD7}"/>
              </a:ext>
            </a:extLst>
          </p:cNvPr>
          <p:cNvSpPr txBox="1">
            <a:spLocks noGrp="1"/>
          </p:cNvSpPr>
          <p:nvPr>
            <p:ph type="dt" sz="half" idx="7"/>
          </p:nvPr>
        </p:nvSpPr>
        <p:spPr/>
        <p:txBody>
          <a:bodyPr/>
          <a:lstStyle>
            <a:lvl1pPr>
              <a:defRPr/>
            </a:lvl1pPr>
          </a:lstStyle>
          <a:p>
            <a:pPr lvl="0"/>
            <a:fld id="{BE2264FF-87D2-4F7C-9F63-17637D51B0D0}" type="datetime1">
              <a:rPr lang="en-US"/>
              <a:pPr lvl="0"/>
              <a:t>3/8/2026</a:t>
            </a:fld>
            <a:endParaRPr lang="en-US"/>
          </a:p>
        </p:txBody>
      </p:sp>
      <p:sp>
        <p:nvSpPr>
          <p:cNvPr id="5" name="Footer Placeholder 4">
            <a:extLst>
              <a:ext uri="{FF2B5EF4-FFF2-40B4-BE49-F238E27FC236}">
                <a16:creationId xmlns:a16="http://schemas.microsoft.com/office/drawing/2014/main" id="{2F39C240-09C6-033C-A7A5-840AE8DA866D}"/>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2B156567-17B5-BE1B-0E7C-5A85DCA3E145}"/>
              </a:ext>
            </a:extLst>
          </p:cNvPr>
          <p:cNvSpPr txBox="1">
            <a:spLocks noGrp="1"/>
          </p:cNvSpPr>
          <p:nvPr>
            <p:ph type="sldNum" sz="quarter" idx="8"/>
          </p:nvPr>
        </p:nvSpPr>
        <p:spPr/>
        <p:txBody>
          <a:bodyPr/>
          <a:lstStyle>
            <a:lvl1pPr>
              <a:defRPr/>
            </a:lvl1pPr>
          </a:lstStyle>
          <a:p>
            <a:pPr lvl="0"/>
            <a:fld id="{C331EFC3-D7B5-4862-A143-AE29F4A8299C}" type="slidenum">
              <a:t>‹#›</a:t>
            </a:fld>
            <a:endParaRPr lang="en-US"/>
          </a:p>
        </p:txBody>
      </p:sp>
    </p:spTree>
    <p:extLst>
      <p:ext uri="{BB962C8B-B14F-4D97-AF65-F5344CB8AC3E}">
        <p14:creationId xmlns:p14="http://schemas.microsoft.com/office/powerpoint/2010/main" val="14163766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7C76B1-2127-D6B1-CFAF-19AE35A7F5FA}"/>
              </a:ext>
            </a:extLst>
          </p:cNvPr>
          <p:cNvSpPr txBox="1">
            <a:spLocks noGrp="1"/>
          </p:cNvSpPr>
          <p:nvPr>
            <p:ph type="title" orient="vert"/>
          </p:nvPr>
        </p:nvSpPr>
        <p:spPr>
          <a:xfrm>
            <a:off x="8724903" y="365129"/>
            <a:ext cx="2628899" cy="5811834"/>
          </a:xfrm>
        </p:spPr>
        <p:txBody>
          <a:bodyPr vert="eaVert"/>
          <a:lstStyle>
            <a:lvl1pPr>
              <a:defRPr/>
            </a:lvl1pPr>
          </a:lstStyle>
          <a:p>
            <a:pPr lvl="0"/>
            <a:r>
              <a:rPr lang="en-GB"/>
              <a:t>Click to edit Master title style</a:t>
            </a:r>
            <a:endParaRPr lang="en-US"/>
          </a:p>
        </p:txBody>
      </p:sp>
      <p:sp>
        <p:nvSpPr>
          <p:cNvPr id="3" name="Vertical Text Placeholder 2">
            <a:extLst>
              <a:ext uri="{FF2B5EF4-FFF2-40B4-BE49-F238E27FC236}">
                <a16:creationId xmlns:a16="http://schemas.microsoft.com/office/drawing/2014/main" id="{DBC4CD1F-93DB-111C-42EC-DBDD2C659154}"/>
              </a:ext>
            </a:extLst>
          </p:cNvPr>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75E7137-36D9-3C0B-16D8-39A9651542A3}"/>
              </a:ext>
            </a:extLst>
          </p:cNvPr>
          <p:cNvSpPr txBox="1">
            <a:spLocks noGrp="1"/>
          </p:cNvSpPr>
          <p:nvPr>
            <p:ph type="dt" sz="half" idx="7"/>
          </p:nvPr>
        </p:nvSpPr>
        <p:spPr/>
        <p:txBody>
          <a:bodyPr/>
          <a:lstStyle>
            <a:lvl1pPr>
              <a:defRPr/>
            </a:lvl1pPr>
          </a:lstStyle>
          <a:p>
            <a:pPr lvl="0"/>
            <a:fld id="{AD60E102-3B23-4F9F-976D-6EC8F902878A}" type="datetime1">
              <a:rPr lang="en-US"/>
              <a:pPr lvl="0"/>
              <a:t>3/8/2026</a:t>
            </a:fld>
            <a:endParaRPr lang="en-US"/>
          </a:p>
        </p:txBody>
      </p:sp>
      <p:sp>
        <p:nvSpPr>
          <p:cNvPr id="5" name="Footer Placeholder 4">
            <a:extLst>
              <a:ext uri="{FF2B5EF4-FFF2-40B4-BE49-F238E27FC236}">
                <a16:creationId xmlns:a16="http://schemas.microsoft.com/office/drawing/2014/main" id="{B1D442F0-B4DA-64B3-AC4B-EB5F7F718C9B}"/>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F1EF5118-3E42-F484-C440-9B3CA43B999A}"/>
              </a:ext>
            </a:extLst>
          </p:cNvPr>
          <p:cNvSpPr txBox="1">
            <a:spLocks noGrp="1"/>
          </p:cNvSpPr>
          <p:nvPr>
            <p:ph type="sldNum" sz="quarter" idx="8"/>
          </p:nvPr>
        </p:nvSpPr>
        <p:spPr/>
        <p:txBody>
          <a:bodyPr/>
          <a:lstStyle>
            <a:lvl1pPr>
              <a:defRPr/>
            </a:lvl1pPr>
          </a:lstStyle>
          <a:p>
            <a:pPr lvl="0"/>
            <a:fld id="{F05D1AE0-733A-48CA-AFA5-31F3475ADA4C}" type="slidenum">
              <a:t>‹#›</a:t>
            </a:fld>
            <a:endParaRPr lang="en-US"/>
          </a:p>
        </p:txBody>
      </p:sp>
    </p:spTree>
    <p:extLst>
      <p:ext uri="{BB962C8B-B14F-4D97-AF65-F5344CB8AC3E}">
        <p14:creationId xmlns:p14="http://schemas.microsoft.com/office/powerpoint/2010/main" val="15328157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EEED093-C963-20C0-E066-72EF07E724E1}"/>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E29751F6-6B9C-96CA-5CB5-57BF1806D52A}"/>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6A20CC0-9F25-F9AA-02A8-6186B3D8FA04}"/>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898989"/>
                </a:solidFill>
                <a:uFillTx/>
                <a:latin typeface="Segoe UI Light"/>
              </a:defRPr>
            </a:lvl1pPr>
          </a:lstStyle>
          <a:p>
            <a:pPr lvl="0"/>
            <a:fld id="{6C71D80E-C63E-4DB0-AE4A-764C425591C9}" type="datetime1">
              <a:rPr lang="en-US"/>
              <a:pPr lvl="0"/>
              <a:t>3/8/2026</a:t>
            </a:fld>
            <a:endParaRPr lang="en-US"/>
          </a:p>
        </p:txBody>
      </p:sp>
      <p:sp>
        <p:nvSpPr>
          <p:cNvPr id="5" name="Footer Placeholder 4">
            <a:extLst>
              <a:ext uri="{FF2B5EF4-FFF2-40B4-BE49-F238E27FC236}">
                <a16:creationId xmlns:a16="http://schemas.microsoft.com/office/drawing/2014/main" id="{2367FECC-2609-70CC-A91A-9F8B75026341}"/>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US" sz="1200" b="0" i="0" u="none" strike="noStrike" kern="1200" cap="none" spc="0" baseline="0">
                <a:solidFill>
                  <a:srgbClr val="898989"/>
                </a:solidFill>
                <a:uFillTx/>
                <a:latin typeface="Segoe UI Light"/>
              </a:defRPr>
            </a:lvl1pPr>
          </a:lstStyle>
          <a:p>
            <a:pPr lvl="0"/>
            <a:endParaRPr lang="en-US"/>
          </a:p>
        </p:txBody>
      </p:sp>
      <p:sp>
        <p:nvSpPr>
          <p:cNvPr id="6" name="Slide Number Placeholder 5">
            <a:extLst>
              <a:ext uri="{FF2B5EF4-FFF2-40B4-BE49-F238E27FC236}">
                <a16:creationId xmlns:a16="http://schemas.microsoft.com/office/drawing/2014/main" id="{8DBCD236-C4D8-2517-582E-09CFCE0B22AD}"/>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1200" b="0" i="0" u="none" strike="noStrike" kern="1200" cap="none" spc="0" baseline="0">
                <a:solidFill>
                  <a:srgbClr val="898989"/>
                </a:solidFill>
                <a:uFillTx/>
                <a:latin typeface="Segoe UI Light"/>
              </a:defRPr>
            </a:lvl1pPr>
          </a:lstStyle>
          <a:p>
            <a:pPr lvl="0"/>
            <a:fld id="{82F9A009-C02E-445E-AA85-981B36781CE1}" type="slidenum">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marL="0" marR="0" lvl="0" indent="0" algn="l" defTabSz="914400" rtl="0" fontAlgn="auto" hangingPunct="1">
        <a:lnSpc>
          <a:spcPct val="90000"/>
        </a:lnSpc>
        <a:spcBef>
          <a:spcPts val="0"/>
        </a:spcBef>
        <a:spcAft>
          <a:spcPts val="0"/>
        </a:spcAft>
        <a:buNone/>
        <a:tabLst/>
        <a:defRPr lang="en-GB" sz="4400" b="0" i="0" u="none" strike="noStrike" kern="1200" cap="none" spc="0" baseline="0">
          <a:solidFill>
            <a:srgbClr val="000000"/>
          </a:solidFill>
          <a:uFillTx/>
          <a:latin typeface="Century Gothic"/>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GB" sz="2800" b="0" i="0" u="none" strike="noStrike" kern="1200" cap="none" spc="0" baseline="0">
          <a:solidFill>
            <a:srgbClr val="000000"/>
          </a:solidFill>
          <a:uFillTx/>
          <a:latin typeface="Segoe UI Light"/>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GB" sz="2400" b="0" i="0" u="none" strike="noStrike" kern="1200" cap="none" spc="0" baseline="0">
          <a:solidFill>
            <a:srgbClr val="000000"/>
          </a:solidFill>
          <a:uFillTx/>
          <a:latin typeface="Segoe UI Light"/>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GB" sz="2000" b="0" i="0" u="none" strike="noStrike" kern="1200" cap="none" spc="0" baseline="0">
          <a:solidFill>
            <a:srgbClr val="000000"/>
          </a:solidFill>
          <a:uFillTx/>
          <a:latin typeface="Segoe UI Light"/>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GB" sz="1800" b="0" i="0" u="none" strike="noStrike" kern="1200" cap="none" spc="0" baseline="0">
          <a:solidFill>
            <a:srgbClr val="000000"/>
          </a:solidFill>
          <a:uFillTx/>
          <a:latin typeface="Segoe UI Light"/>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GB" sz="1800" b="0" i="0" u="none" strike="noStrike" kern="1200" cap="none" spc="0" baseline="0">
          <a:solidFill>
            <a:srgbClr val="000000"/>
          </a:solidFill>
          <a:uFillTx/>
          <a:latin typeface="Segoe UI Light"/>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4.png"/><Relationship Id="rId5" Type="http://schemas.openxmlformats.org/officeDocument/2006/relationships/image" Target="../media/image3.jp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5.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4.mp4"/><Relationship Id="rId1" Type="http://schemas.microsoft.com/office/2007/relationships/media" Target="../media/media4.mp4"/><Relationship Id="rId5" Type="http://schemas.openxmlformats.org/officeDocument/2006/relationships/image" Target="../media/image6.pn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5.mp4"/><Relationship Id="rId1" Type="http://schemas.microsoft.com/office/2007/relationships/media" Target="../media/media5.mp4"/><Relationship Id="rId5" Type="http://schemas.openxmlformats.org/officeDocument/2006/relationships/image" Target="../media/image7.pn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6.xml"/><Relationship Id="rId7" Type="http://schemas.openxmlformats.org/officeDocument/2006/relationships/image" Target="../media/image10.png"/><Relationship Id="rId2" Type="http://schemas.openxmlformats.org/officeDocument/2006/relationships/video" Target="../media/media6.mp4"/><Relationship Id="rId1" Type="http://schemas.microsoft.com/office/2007/relationships/media" Target="../media/media6.mp4"/><Relationship Id="rId6" Type="http://schemas.openxmlformats.org/officeDocument/2006/relationships/image" Target="../media/image9.jpg"/><Relationship Id="rId5" Type="http://schemas.openxmlformats.org/officeDocument/2006/relationships/image" Target="../media/image8.jp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7.mp4"/><Relationship Id="rId1" Type="http://schemas.microsoft.com/office/2007/relationships/media" Target="../media/media7.mp4"/><Relationship Id="rId6" Type="http://schemas.openxmlformats.org/officeDocument/2006/relationships/image" Target="../media/image12.png"/><Relationship Id="rId5" Type="http://schemas.openxmlformats.org/officeDocument/2006/relationships/image" Target="../media/image11.jp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8.mp4"/><Relationship Id="rId1" Type="http://schemas.microsoft.com/office/2007/relationships/media" Target="../media/media8.mp4"/><Relationship Id="rId5" Type="http://schemas.openxmlformats.org/officeDocument/2006/relationships/image" Target="../media/image13.png"/><Relationship Id="rId4"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8" Type="http://schemas.openxmlformats.org/officeDocument/2006/relationships/hyperlink" Target="https://doi.org/10.1016/s0146-" TargetMode="External"/><Relationship Id="rId3" Type="http://schemas.openxmlformats.org/officeDocument/2006/relationships/image" Target="../media/image15.emf"/><Relationship Id="rId7" Type="http://schemas.openxmlformats.org/officeDocument/2006/relationships/hyperlink" Target="https://www.worldhistory.org/article/2229/social-change-in-" TargetMode="External"/><Relationship Id="rId12" Type="http://schemas.openxmlformats.org/officeDocument/2006/relationships/hyperlink" Target="http://www.swanseamuseum.co.uk/whats-on/past-exhibitions/copperopolis/swansea-" TargetMode="External"/><Relationship Id="rId2" Type="http://schemas.openxmlformats.org/officeDocument/2006/relationships/hyperlink" Target="https://24slides.com/?utm_campaign=mp&amp;utm_medium=ppt&amp;utm_source=pptlink&amp;utm_content=&amp;utm_term=" TargetMode="External"/><Relationship Id="rId1" Type="http://schemas.openxmlformats.org/officeDocument/2006/relationships/slideLayout" Target="../slideLayouts/slideLayout6.xml"/><Relationship Id="rId6" Type="http://schemas.openxmlformats.org/officeDocument/2006/relationships/hyperlink" Target="https://www.worldhistory.org/article/2201/coal-mining-in-the-" TargetMode="External"/><Relationship Id="rId11" Type="http://schemas.openxmlformats.org/officeDocument/2006/relationships/hyperlink" Target="https://www.southwales.ac.uk/news/2020/october/swansea-copper-a-global-" TargetMode="External"/><Relationship Id="rId5" Type="http://schemas.openxmlformats.org/officeDocument/2006/relationships/hyperlink" Target="https://cadw.gov.wales/sites/default/files/2019-05/Hafod%20and%20the%20Lower%20Swansea%20Valley-" TargetMode="External"/><Relationship Id="rId10" Type="http://schemas.openxmlformats.org/officeDocument/2006/relationships/hyperlink" Target="https://www.npg.org.uk/collections/search/portrait/mw159653/Henry-" TargetMode="External"/><Relationship Id="rId4" Type="http://schemas.openxmlformats.org/officeDocument/2006/relationships/hyperlink" Target="https://www.fforestfawrgeopark.org.uk/understanding/archaeology-and-industrial-" TargetMode="External"/><Relationship Id="rId9" Type="http://schemas.openxmlformats.org/officeDocument/2006/relationships/hyperlink" Target="https://www.historydiscussion.net/history/industrial-"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pic>
        <p:nvPicPr>
          <p:cNvPr id="2" name="Picture 19" descr="A black and white photo of a city&#10;&#10;Description automatically generated">
            <a:extLst>
              <a:ext uri="{FF2B5EF4-FFF2-40B4-BE49-F238E27FC236}">
                <a16:creationId xmlns:a16="http://schemas.microsoft.com/office/drawing/2014/main" id="{ADFE8131-4A56-DBCE-C225-E207E09F2F56}"/>
              </a:ext>
            </a:extLst>
          </p:cNvPr>
          <p:cNvPicPr>
            <a:picLocks noChangeAspect="1"/>
          </p:cNvPicPr>
          <p:nvPr/>
        </p:nvPicPr>
        <p:blipFill>
          <a:blip r:embed="rId4"/>
          <a:srcRect/>
          <a:stretch>
            <a:fillRect/>
          </a:stretch>
        </p:blipFill>
        <p:spPr>
          <a:xfrm>
            <a:off x="0" y="0"/>
            <a:ext cx="12191996" cy="6858000"/>
          </a:xfrm>
          <a:prstGeom prst="rect">
            <a:avLst/>
          </a:prstGeom>
          <a:noFill/>
          <a:ln cap="flat">
            <a:noFill/>
          </a:ln>
        </p:spPr>
      </p:pic>
      <p:sp>
        <p:nvSpPr>
          <p:cNvPr id="3" name="Rectangle 18">
            <a:extLst>
              <a:ext uri="{FF2B5EF4-FFF2-40B4-BE49-F238E27FC236}">
                <a16:creationId xmlns:a16="http://schemas.microsoft.com/office/drawing/2014/main" id="{E0499383-8972-C7C6-1576-0335CA99EF3E}"/>
              </a:ext>
              <a:ext uri="{C183D7F6-B498-43B3-948B-1728B52AA6E4}">
                <adec:decorative xmlns:adec="http://schemas.microsoft.com/office/drawing/2017/decorative" val="1"/>
              </a:ext>
            </a:extLst>
          </p:cNvPr>
          <p:cNvSpPr/>
          <p:nvPr/>
        </p:nvSpPr>
        <p:spPr>
          <a:xfrm>
            <a:off x="0" y="0"/>
            <a:ext cx="12191996" cy="6858000"/>
          </a:xfrm>
          <a:prstGeom prst="rect">
            <a:avLst/>
          </a:prstGeom>
          <a:gradFill>
            <a:gsLst>
              <a:gs pos="0">
                <a:srgbClr val="1F2229">
                  <a:alpha val="91765"/>
                </a:srgbClr>
              </a:gs>
              <a:gs pos="100000">
                <a:srgbClr val="1F2229">
                  <a:alpha val="60000"/>
                </a:srgbClr>
              </a:gs>
            </a:gsLst>
            <a:lin ang="162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goe UI Light"/>
            </a:endParaRPr>
          </a:p>
        </p:txBody>
      </p:sp>
      <p:sp>
        <p:nvSpPr>
          <p:cNvPr id="4" name="TextBox 6">
            <a:extLst>
              <a:ext uri="{FF2B5EF4-FFF2-40B4-BE49-F238E27FC236}">
                <a16:creationId xmlns:a16="http://schemas.microsoft.com/office/drawing/2014/main" id="{F8C122D4-DF6D-411A-E67E-0E565C7544EC}"/>
              </a:ext>
            </a:extLst>
          </p:cNvPr>
          <p:cNvSpPr txBox="1"/>
          <p:nvPr/>
        </p:nvSpPr>
        <p:spPr>
          <a:xfrm>
            <a:off x="2268827" y="2402028"/>
            <a:ext cx="7654341" cy="2031321"/>
          </a:xfrm>
          <a:prstGeom prst="rect">
            <a:avLst/>
          </a:prstGeom>
          <a:noFill/>
          <a:ln cap="flat">
            <a:noFill/>
          </a:ln>
        </p:spPr>
        <p:txBody>
          <a:bodyPr vert="horz" wrap="none" lIns="0" tIns="0" rIns="0" bIns="0" anchor="t" anchorCtr="1" compatLnSpc="1">
            <a:spAutoFit/>
          </a:bodyPr>
          <a:lstStyle/>
          <a:p>
            <a:pPr marL="0" marR="0" lvl="0" indent="0" algn="ctr" defTabSz="914400" rtl="0" fontAlgn="auto" hangingPunct="1">
              <a:lnSpc>
                <a:spcPct val="100000"/>
              </a:lnSpc>
              <a:spcBef>
                <a:spcPts val="0"/>
              </a:spcBef>
              <a:spcAft>
                <a:spcPts val="0"/>
              </a:spcAft>
              <a:buNone/>
              <a:tabLst>
                <a:tab pos="347664" algn="l"/>
              </a:tabLst>
              <a:defRPr sz="1800" b="0" i="0" u="none" strike="noStrike" kern="0" cap="none" spc="0" baseline="0">
                <a:solidFill>
                  <a:srgbClr val="000000"/>
                </a:solidFill>
                <a:uFillTx/>
              </a:defRPr>
            </a:pPr>
            <a:r>
              <a:rPr lang="en-US" sz="4400" b="1" i="0" u="none" strike="noStrike" kern="0" cap="none" spc="0" baseline="0">
                <a:solidFill>
                  <a:srgbClr val="FFFFFF"/>
                </a:solidFill>
                <a:uFillTx/>
                <a:latin typeface="Century Gothic"/>
              </a:rPr>
              <a:t>SWANSEA COPPER INDUSTRY</a:t>
            </a:r>
          </a:p>
          <a:p>
            <a:pPr marL="0" marR="0" lvl="0" indent="0" algn="ctr" defTabSz="914400" rtl="0" fontAlgn="auto" hangingPunct="1">
              <a:lnSpc>
                <a:spcPct val="100000"/>
              </a:lnSpc>
              <a:spcBef>
                <a:spcPts val="0"/>
              </a:spcBef>
              <a:spcAft>
                <a:spcPts val="0"/>
              </a:spcAft>
              <a:buNone/>
              <a:tabLst>
                <a:tab pos="347664" algn="l"/>
              </a:tabLst>
              <a:defRPr sz="1800" b="0" i="0" u="none" strike="noStrike" kern="0" cap="none" spc="0" baseline="0">
                <a:solidFill>
                  <a:srgbClr val="000000"/>
                </a:solidFill>
                <a:uFillTx/>
              </a:defRPr>
            </a:pPr>
            <a:r>
              <a:rPr lang="en-US" sz="4400" b="1" i="0" u="none" strike="noStrike" kern="1200" cap="none" spc="0" baseline="0">
                <a:solidFill>
                  <a:srgbClr val="FFFFFF"/>
                </a:solidFill>
                <a:uFillTx/>
                <a:latin typeface="Century Gothic"/>
              </a:rPr>
              <a:t>DURING THE</a:t>
            </a:r>
          </a:p>
          <a:p>
            <a:pPr marL="0" marR="0" lvl="0" indent="0" algn="ctr" defTabSz="914400" rtl="0" fontAlgn="auto" hangingPunct="1">
              <a:lnSpc>
                <a:spcPct val="100000"/>
              </a:lnSpc>
              <a:spcBef>
                <a:spcPts val="0"/>
              </a:spcBef>
              <a:spcAft>
                <a:spcPts val="0"/>
              </a:spcAft>
              <a:buNone/>
              <a:tabLst>
                <a:tab pos="347664" algn="l"/>
              </a:tabLst>
              <a:defRPr sz="1800" b="0" i="0" u="none" strike="noStrike" kern="0" cap="none" spc="0" baseline="0">
                <a:solidFill>
                  <a:srgbClr val="000000"/>
                </a:solidFill>
                <a:uFillTx/>
              </a:defRPr>
            </a:pPr>
            <a:r>
              <a:rPr lang="en-US" sz="4400" b="1" i="0" u="none" strike="noStrike" kern="1200" cap="none" spc="0" baseline="0">
                <a:solidFill>
                  <a:srgbClr val="FFFFFF"/>
                </a:solidFill>
                <a:uFillTx/>
                <a:latin typeface="Century Gothic"/>
              </a:rPr>
              <a:t>INDUSTRIAL REVOLUTION</a:t>
            </a:r>
          </a:p>
        </p:txBody>
      </p:sp>
      <p:sp>
        <p:nvSpPr>
          <p:cNvPr id="5" name="TextBox 20">
            <a:extLst>
              <a:ext uri="{FF2B5EF4-FFF2-40B4-BE49-F238E27FC236}">
                <a16:creationId xmlns:a16="http://schemas.microsoft.com/office/drawing/2014/main" id="{8E0E53E9-E1E6-F457-A512-83407BC243C0}"/>
              </a:ext>
            </a:extLst>
          </p:cNvPr>
          <p:cNvSpPr txBox="1"/>
          <p:nvPr/>
        </p:nvSpPr>
        <p:spPr>
          <a:xfrm>
            <a:off x="5146736" y="4794299"/>
            <a:ext cx="1663330" cy="615555"/>
          </a:xfrm>
          <a:prstGeom prst="rect">
            <a:avLst/>
          </a:prstGeom>
          <a:noFill/>
          <a:ln cap="flat">
            <a:noFill/>
          </a:ln>
        </p:spPr>
        <p:txBody>
          <a:bodyPr vert="horz" wrap="square" lIns="0" tIns="0" rIns="0" bIns="0" anchor="t" anchorCtr="1" compatLnSpc="1">
            <a:spAutoFit/>
          </a:bodyPr>
          <a:lstStyle/>
          <a:p>
            <a:pPr marL="0" marR="0" lvl="0" indent="0" algn="ctr" defTabSz="914400" rtl="0" fontAlgn="auto" hangingPunct="1">
              <a:lnSpc>
                <a:spcPct val="100000"/>
              </a:lnSpc>
              <a:spcBef>
                <a:spcPts val="0"/>
              </a:spcBef>
              <a:spcAft>
                <a:spcPts val="0"/>
              </a:spcAft>
              <a:buNone/>
              <a:tabLst>
                <a:tab pos="347664" algn="l"/>
              </a:tabLst>
              <a:defRPr sz="1800" b="0" i="0" u="none" strike="noStrike" kern="0" cap="none" spc="0" baseline="0">
                <a:solidFill>
                  <a:srgbClr val="000000"/>
                </a:solidFill>
                <a:uFillTx/>
              </a:defRPr>
            </a:pPr>
            <a:r>
              <a:rPr lang="en-US" sz="2000" b="0" i="0" u="none" strike="noStrike" kern="1200" cap="none" spc="0" baseline="0">
                <a:solidFill>
                  <a:srgbClr val="FFFFFF"/>
                </a:solidFill>
                <a:uFillTx/>
                <a:latin typeface="Segoe UI Light"/>
              </a:rPr>
              <a:t>Debbie Tucker</a:t>
            </a:r>
            <a:br>
              <a:rPr lang="en-US" sz="2000" b="0" i="0" u="none" strike="noStrike" kern="1200" cap="none" spc="0" baseline="0">
                <a:solidFill>
                  <a:srgbClr val="FFFFFF"/>
                </a:solidFill>
                <a:uFillTx/>
                <a:latin typeface="Segoe UI Light"/>
              </a:rPr>
            </a:br>
            <a:r>
              <a:rPr lang="en-US" sz="2000" b="0" i="0" u="none" strike="noStrike" kern="1200" cap="none" spc="0" baseline="0">
                <a:solidFill>
                  <a:srgbClr val="FFFFFF"/>
                </a:solidFill>
                <a:uFillTx/>
                <a:latin typeface="Segoe UI Light"/>
              </a:rPr>
              <a:t>2517447</a:t>
            </a:r>
          </a:p>
        </p:txBody>
      </p:sp>
      <p:sp>
        <p:nvSpPr>
          <p:cNvPr id="6" name="Oval 1">
            <a:extLst>
              <a:ext uri="{FF2B5EF4-FFF2-40B4-BE49-F238E27FC236}">
                <a16:creationId xmlns:a16="http://schemas.microsoft.com/office/drawing/2014/main" id="{11B91D22-1884-AF06-A638-C304A75C6D17}"/>
              </a:ext>
              <a:ext uri="{C183D7F6-B498-43B3-948B-1728B52AA6E4}">
                <adec:decorative xmlns:adec="http://schemas.microsoft.com/office/drawing/2017/decorative" val="1"/>
              </a:ext>
            </a:extLst>
          </p:cNvPr>
          <p:cNvSpPr/>
          <p:nvPr/>
        </p:nvSpPr>
        <p:spPr>
          <a:xfrm>
            <a:off x="5518852" y="1270485"/>
            <a:ext cx="876717" cy="876717"/>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FFFFF">
              <a:alpha val="4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goe UI Light"/>
            </a:endParaRPr>
          </a:p>
        </p:txBody>
      </p:sp>
      <p:sp>
        <p:nvSpPr>
          <p:cNvPr id="7" name="Oval 9">
            <a:extLst>
              <a:ext uri="{FF2B5EF4-FFF2-40B4-BE49-F238E27FC236}">
                <a16:creationId xmlns:a16="http://schemas.microsoft.com/office/drawing/2014/main" id="{A87BB104-7363-4063-E6FC-0A91A91D80DB}"/>
              </a:ext>
              <a:ext uri="{C183D7F6-B498-43B3-948B-1728B52AA6E4}">
                <adec:decorative xmlns:adec="http://schemas.microsoft.com/office/drawing/2017/decorative" val="1"/>
              </a:ext>
            </a:extLst>
          </p:cNvPr>
          <p:cNvSpPr/>
          <p:nvPr/>
        </p:nvSpPr>
        <p:spPr>
          <a:xfrm>
            <a:off x="5957215" y="1356210"/>
            <a:ext cx="705276" cy="705267"/>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43CDD9">
              <a:alpha val="3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goe UI Light"/>
            </a:endParaRPr>
          </a:p>
        </p:txBody>
      </p:sp>
      <p:sp>
        <p:nvSpPr>
          <p:cNvPr id="8" name="Oval 10">
            <a:extLst>
              <a:ext uri="{FF2B5EF4-FFF2-40B4-BE49-F238E27FC236}">
                <a16:creationId xmlns:a16="http://schemas.microsoft.com/office/drawing/2014/main" id="{9D3DA976-29D3-5C87-0738-91DE09767634}"/>
              </a:ext>
              <a:ext uri="{C183D7F6-B498-43B3-948B-1728B52AA6E4}">
                <adec:decorative xmlns:adec="http://schemas.microsoft.com/office/drawing/2017/decorative" val="1"/>
              </a:ext>
            </a:extLst>
          </p:cNvPr>
          <p:cNvSpPr/>
          <p:nvPr/>
        </p:nvSpPr>
        <p:spPr>
          <a:xfrm>
            <a:off x="5146736" y="1356210"/>
            <a:ext cx="705276" cy="705267"/>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43CDD9">
              <a:alpha val="3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goe UI Light"/>
            </a:endParaRPr>
          </a:p>
        </p:txBody>
      </p:sp>
      <p:sp>
        <p:nvSpPr>
          <p:cNvPr id="9" name="Title 2" hidden="1">
            <a:extLst>
              <a:ext uri="{FF2B5EF4-FFF2-40B4-BE49-F238E27FC236}">
                <a16:creationId xmlns:a16="http://schemas.microsoft.com/office/drawing/2014/main" id="{88B56C46-EFE1-5252-2B0B-ACDC0F647714}"/>
              </a:ext>
            </a:extLst>
          </p:cNvPr>
          <p:cNvSpPr txBox="1">
            <a:spLocks noGrp="1"/>
          </p:cNvSpPr>
          <p:nvPr>
            <p:ph type="title"/>
          </p:nvPr>
        </p:nvSpPr>
        <p:spPr/>
        <p:txBody>
          <a:bodyPr/>
          <a:lstStyle/>
          <a:p>
            <a:pPr lvl="0"/>
            <a:r>
              <a:rPr lang="en-US"/>
              <a:t>Slide 1</a:t>
            </a:r>
          </a:p>
        </p:txBody>
      </p:sp>
      <p:pic>
        <p:nvPicPr>
          <p:cNvPr id="10" name="Video 11">
            <a:extLst>
              <a:ext uri="{FF2B5EF4-FFF2-40B4-BE49-F238E27FC236}">
                <a16:creationId xmlns:a16="http://schemas.microsoft.com/office/drawing/2014/main" id="{28CB866B-FDF0-B2B3-34E4-6EB388D86DA8}"/>
              </a:ext>
            </a:extLst>
          </p:cNvPr>
          <p:cNvPicPr>
            <a:picLocks noChangeAspect="1"/>
          </p:cNvPicPr>
          <p:nvPr>
            <a:videoFile r:link="rId2"/>
            <p:extLst>
              <p:ext uri="{DAA4B4D4-6D71-4841-9C94-3DE7FCFB9230}">
                <p14:media xmlns:p14="http://schemas.microsoft.com/office/powerpoint/2010/main" r:embed="rId1"/>
              </p:ext>
            </p:extLst>
          </p:nvPr>
        </p:nvPicPr>
        <p:blipFill>
          <a:blip r:embed="rId5"/>
          <a:srcRect l="21875" r="21875"/>
          <a:stretch>
            <a:fillRect/>
          </a:stretch>
        </p:blipFill>
        <p:spPr>
          <a:xfrm>
            <a:off x="10052300" y="4718303"/>
            <a:ext cx="2057400" cy="2057400"/>
          </a:xfrm>
          <a:prstGeom prst="rect">
            <a:avLst/>
          </a:prstGeom>
          <a:noFill/>
          <a:ln cap="flat">
            <a:noFill/>
          </a:ln>
        </p:spPr>
      </p:pic>
    </p:spTree>
  </p:cSld>
  <p:clrMapOvr>
    <a:masterClrMapping/>
  </p:clrMapOvr>
  <mc:AlternateContent xmlns:mc="http://schemas.openxmlformats.org/markup-compatibility/2006">
    <mc:Choice xmlns:p14="http://schemas.microsoft.com/office/powerpoint/2010/main" Requires="p14">
      <p:transition spd="slow" p14:dur="2000" advTm="6787"/>
    </mc:Choice>
    <mc:Fallback>
      <p:transition spd="slow" advTm="6787"/>
    </mc:Fallback>
  </mc:AlternateContent>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p:endCondLst>
                    <p:cond evt="onNext" delay="0">
                      <p:tgtEl>
                        <p:sldTgt/>
                      </p:tgtEl>
                    </p:cond>
                    <p:cond evt="onPrev" delay="0">
                      <p:tgtEl>
                        <p:sldTgt/>
                      </p:tgtEl>
                    </p:cond>
                  </p:endCondLst>
                </p:cTn>
                <p:tgtEl>
                  <p:spTgt spid="10"/>
                </p:tgtEl>
              </p:cMediaNode>
            </p:video>
            <p:seq concurrent="1" nextAc="seek">
              <p:cTn id="8" dur="indefinite" nodeType="interactiveSeq">
                <p:stCondLst>
                  <p:cond evt="onClick" delay="0">
                    <p:tgtEl>
                      <p:spTgt spid="10"/>
                    </p:tgtEl>
                  </p:cond>
                </p:stCondLst>
                <p:childTnLst>
                  <p:par>
                    <p:cTn id="9" fill="hold">
                      <p:stCondLst>
                        <p:cond evt="onBegin" delay="0">
                          <p:tn val="8"/>
                        </p:cond>
                      </p:stCondLst>
                      <p:childTnLst>
                        <p:par>
                          <p:cTn id="10" fill="hold">
                            <p:stCondLst>
                              <p:cond delay="0"/>
                            </p:stCondLst>
                            <p:childTnLst>
                              <p:par>
                                <p:cTn id="11" presetID="2" presetClass="mediacall" presetSubtype="0" fill="hold" nodeType="clickEffect">
                                  <p:stCondLst>
                                    <p:cond delay="0"/>
                                  </p:stCondLst>
                                  <p:childTnLst>
                                    <p:cmd type="call" cmd="togglePause">
                                      <p:cBhvr>
                                        <p:cTn id="12"/>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name="Slide17">
    <p:spTree>
      <p:nvGrpSpPr>
        <p:cNvPr id="1" name=""/>
        <p:cNvGrpSpPr/>
        <p:nvPr/>
      </p:nvGrpSpPr>
      <p:grpSpPr>
        <a:xfrm>
          <a:off x="0" y="0"/>
          <a:ext cx="0" cy="0"/>
          <a:chOff x="0" y="0"/>
          <a:chExt cx="0" cy="0"/>
        </a:xfrm>
      </p:grpSpPr>
      <p:pic>
        <p:nvPicPr>
          <p:cNvPr id="2" name="Picture 66" descr="An aerial view of buildings and trees&#10;&#10;AI-generated content may be incorrect.">
            <a:extLst>
              <a:ext uri="{FF2B5EF4-FFF2-40B4-BE49-F238E27FC236}">
                <a16:creationId xmlns:a16="http://schemas.microsoft.com/office/drawing/2014/main" id="{9DADA1E0-682F-AAAF-E536-629C8B29D3E5}"/>
              </a:ext>
            </a:extLst>
          </p:cNvPr>
          <p:cNvPicPr>
            <a:picLocks noChangeAspect="1"/>
          </p:cNvPicPr>
          <p:nvPr/>
        </p:nvPicPr>
        <p:blipFill>
          <a:blip r:embed="rId5"/>
          <a:stretch>
            <a:fillRect/>
          </a:stretch>
        </p:blipFill>
        <p:spPr>
          <a:xfrm>
            <a:off x="0" y="0"/>
            <a:ext cx="12262405" cy="6858000"/>
          </a:xfrm>
          <a:prstGeom prst="rect">
            <a:avLst/>
          </a:prstGeom>
          <a:noFill/>
          <a:ln cap="flat">
            <a:noFill/>
          </a:ln>
        </p:spPr>
      </p:pic>
      <p:grpSp>
        <p:nvGrpSpPr>
          <p:cNvPr id="3" name="Group 160">
            <a:extLst>
              <a:ext uri="{FF2B5EF4-FFF2-40B4-BE49-F238E27FC236}">
                <a16:creationId xmlns:a16="http://schemas.microsoft.com/office/drawing/2014/main" id="{5A47605A-89A4-B9DE-79D6-777BE6D9B775}"/>
              </a:ext>
            </a:extLst>
          </p:cNvPr>
          <p:cNvGrpSpPr/>
          <p:nvPr/>
        </p:nvGrpSpPr>
        <p:grpSpPr>
          <a:xfrm>
            <a:off x="164820" y="817939"/>
            <a:ext cx="11642890" cy="3781629"/>
            <a:chOff x="164820" y="817939"/>
            <a:chExt cx="11642890" cy="3781629"/>
          </a:xfrm>
        </p:grpSpPr>
        <p:grpSp>
          <p:nvGrpSpPr>
            <p:cNvPr id="4" name="Group 155">
              <a:extLst>
                <a:ext uri="{FF2B5EF4-FFF2-40B4-BE49-F238E27FC236}">
                  <a16:creationId xmlns:a16="http://schemas.microsoft.com/office/drawing/2014/main" id="{55301D82-6DD6-96F8-AA3F-0BCAD226FC28}"/>
                </a:ext>
              </a:extLst>
            </p:cNvPr>
            <p:cNvGrpSpPr/>
            <p:nvPr/>
          </p:nvGrpSpPr>
          <p:grpSpPr>
            <a:xfrm>
              <a:off x="164820" y="1769089"/>
              <a:ext cx="3352181" cy="2148227"/>
              <a:chOff x="164820" y="1769089"/>
              <a:chExt cx="3352181" cy="2148227"/>
            </a:xfrm>
          </p:grpSpPr>
          <p:sp>
            <p:nvSpPr>
              <p:cNvPr id="5" name="Rectangle 77">
                <a:extLst>
                  <a:ext uri="{FF2B5EF4-FFF2-40B4-BE49-F238E27FC236}">
                    <a16:creationId xmlns:a16="http://schemas.microsoft.com/office/drawing/2014/main" id="{CB6FA3FC-71BF-FDEC-6472-33923C24F544}"/>
                  </a:ext>
                </a:extLst>
              </p:cNvPr>
              <p:cNvSpPr/>
              <p:nvPr/>
            </p:nvSpPr>
            <p:spPr>
              <a:xfrm>
                <a:off x="164820" y="1769089"/>
                <a:ext cx="3352181" cy="2148227"/>
              </a:xfrm>
              <a:prstGeom prst="rect">
                <a:avLst/>
              </a:prstGeom>
              <a:gradFill>
                <a:gsLst>
                  <a:gs pos="0">
                    <a:srgbClr val="939CAB"/>
                  </a:gs>
                  <a:gs pos="100000">
                    <a:srgbClr val="667181">
                      <a:alpha val="0"/>
                    </a:srgbClr>
                  </a:gs>
                </a:gsLst>
                <a:lin ang="54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goe UI Light"/>
                </a:endParaRPr>
              </a:p>
            </p:txBody>
          </p:sp>
          <p:sp>
            <p:nvSpPr>
              <p:cNvPr id="6" name="TextBox 95">
                <a:extLst>
                  <a:ext uri="{FF2B5EF4-FFF2-40B4-BE49-F238E27FC236}">
                    <a16:creationId xmlns:a16="http://schemas.microsoft.com/office/drawing/2014/main" id="{C69DD413-8A22-240D-92D2-CACE350B7FC3}"/>
                  </a:ext>
                </a:extLst>
              </p:cNvPr>
              <p:cNvSpPr txBox="1"/>
              <p:nvPr/>
            </p:nvSpPr>
            <p:spPr>
              <a:xfrm>
                <a:off x="366957" y="1837285"/>
                <a:ext cx="2775149" cy="1384995"/>
              </a:xfrm>
              <a:prstGeom prst="rect">
                <a:avLst/>
              </a:prstGeom>
              <a:noFill/>
              <a:ln cap="flat">
                <a:noFill/>
              </a:ln>
            </p:spPr>
            <p:txBody>
              <a:bodyPr vert="horz" wrap="square" lIns="0" tIns="0" rIns="0" bIns="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0" cap="none" spc="0" baseline="0">
                    <a:solidFill>
                      <a:srgbClr val="000000"/>
                    </a:solidFill>
                    <a:uFillTx/>
                    <a:latin typeface="ADLaM Display" pitchFamily="2"/>
                    <a:ea typeface="ADLaM Display" pitchFamily="2"/>
                    <a:cs typeface="ADLaM Display" pitchFamily="2"/>
                  </a:rPr>
                  <a:t>The area of Hafod, along with the lower Swansea Valley, fell outside Swansea borough’s limits, (Cadw, 2016)</a:t>
                </a:r>
                <a:endParaRPr lang="en-US" sz="3600" b="1" i="0" u="none" strike="noStrike" kern="1200" cap="none" spc="0" baseline="0">
                  <a:solidFill>
                    <a:srgbClr val="FFFFFF"/>
                  </a:solidFill>
                  <a:uFillTx/>
                  <a:latin typeface="ADLaM Display" pitchFamily="2"/>
                  <a:ea typeface="ADLaM Display" pitchFamily="2"/>
                  <a:cs typeface="ADLaM Display" pitchFamily="2"/>
                </a:endParaRPr>
              </a:p>
            </p:txBody>
          </p:sp>
        </p:grpSp>
        <p:grpSp>
          <p:nvGrpSpPr>
            <p:cNvPr id="7" name="Group 144">
              <a:extLst>
                <a:ext uri="{FF2B5EF4-FFF2-40B4-BE49-F238E27FC236}">
                  <a16:creationId xmlns:a16="http://schemas.microsoft.com/office/drawing/2014/main" id="{2B6A71F8-F377-1E1C-0CFF-6315BAE54EE1}"/>
                </a:ext>
              </a:extLst>
            </p:cNvPr>
            <p:cNvGrpSpPr/>
            <p:nvPr/>
          </p:nvGrpSpPr>
          <p:grpSpPr>
            <a:xfrm>
              <a:off x="5005645" y="817939"/>
              <a:ext cx="2253584" cy="1395319"/>
              <a:chOff x="5005645" y="817939"/>
              <a:chExt cx="2253584" cy="1395319"/>
            </a:xfrm>
          </p:grpSpPr>
          <p:sp>
            <p:nvSpPr>
              <p:cNvPr id="8" name="Oval 51">
                <a:extLst>
                  <a:ext uri="{FF2B5EF4-FFF2-40B4-BE49-F238E27FC236}">
                    <a16:creationId xmlns:a16="http://schemas.microsoft.com/office/drawing/2014/main" id="{9189530A-6278-A2AE-566A-D82ADB29CE77}"/>
                  </a:ext>
                </a:extLst>
              </p:cNvPr>
              <p:cNvSpPr/>
              <p:nvPr/>
            </p:nvSpPr>
            <p:spPr>
              <a:xfrm>
                <a:off x="5542361" y="817939"/>
                <a:ext cx="1419541" cy="1395319"/>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43CDD9"/>
              </a:solidFill>
              <a:ln w="25402" cap="flat">
                <a:solidFill>
                  <a:srgbClr val="FFFFF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goe UI Light"/>
                </a:endParaRPr>
              </a:p>
            </p:txBody>
          </p:sp>
          <p:sp>
            <p:nvSpPr>
              <p:cNvPr id="9" name="TextBox 94">
                <a:extLst>
                  <a:ext uri="{FF2B5EF4-FFF2-40B4-BE49-F238E27FC236}">
                    <a16:creationId xmlns:a16="http://schemas.microsoft.com/office/drawing/2014/main" id="{8C07EC1E-4240-BD66-985E-83445FFC6D6C}"/>
                  </a:ext>
                </a:extLst>
              </p:cNvPr>
              <p:cNvSpPr txBox="1"/>
              <p:nvPr/>
            </p:nvSpPr>
            <p:spPr>
              <a:xfrm>
                <a:off x="5005645" y="1837285"/>
                <a:ext cx="2253584" cy="215441"/>
              </a:xfrm>
              <a:prstGeom prst="rect">
                <a:avLst/>
              </a:prstGeom>
              <a:noFill/>
              <a:ln cap="flat">
                <a:noFill/>
              </a:ln>
            </p:spPr>
            <p:txBody>
              <a:bodyPr vert="horz" wrap="square" lIns="0" tIns="0" rIns="0" bIns="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400" b="1" i="0" u="none" strike="noStrike" kern="1200" cap="none" spc="0" baseline="0">
                  <a:solidFill>
                    <a:srgbClr val="FFFFFF"/>
                  </a:solidFill>
                  <a:uFillTx/>
                  <a:latin typeface="ADLaM Display" pitchFamily="2"/>
                  <a:ea typeface="ADLaM Display" pitchFamily="2"/>
                  <a:cs typeface="ADLaM Display" pitchFamily="2"/>
                </a:endParaRPr>
              </a:p>
            </p:txBody>
          </p:sp>
        </p:grpSp>
        <p:grpSp>
          <p:nvGrpSpPr>
            <p:cNvPr id="10" name="Group 154">
              <a:extLst>
                <a:ext uri="{FF2B5EF4-FFF2-40B4-BE49-F238E27FC236}">
                  <a16:creationId xmlns:a16="http://schemas.microsoft.com/office/drawing/2014/main" id="{3B28EBFF-EDFF-7182-1BA3-E80C6357C32F}"/>
                </a:ext>
              </a:extLst>
            </p:cNvPr>
            <p:cNvGrpSpPr/>
            <p:nvPr/>
          </p:nvGrpSpPr>
          <p:grpSpPr>
            <a:xfrm>
              <a:off x="8495068" y="1620527"/>
              <a:ext cx="3312642" cy="2979041"/>
              <a:chOff x="8495068" y="1620527"/>
              <a:chExt cx="3312642" cy="2979041"/>
            </a:xfrm>
          </p:grpSpPr>
          <p:sp>
            <p:nvSpPr>
              <p:cNvPr id="11" name="Rectangle 145">
                <a:extLst>
                  <a:ext uri="{FF2B5EF4-FFF2-40B4-BE49-F238E27FC236}">
                    <a16:creationId xmlns:a16="http://schemas.microsoft.com/office/drawing/2014/main" id="{ED107795-C53D-A05F-F1F5-32881CACBE57}"/>
                  </a:ext>
                </a:extLst>
              </p:cNvPr>
              <p:cNvSpPr/>
              <p:nvPr/>
            </p:nvSpPr>
            <p:spPr>
              <a:xfrm>
                <a:off x="8495068" y="1620527"/>
                <a:ext cx="3312642" cy="2133505"/>
              </a:xfrm>
              <a:prstGeom prst="rect">
                <a:avLst/>
              </a:prstGeom>
              <a:gradFill>
                <a:gsLst>
                  <a:gs pos="0">
                    <a:srgbClr val="939CAB"/>
                  </a:gs>
                  <a:gs pos="100000">
                    <a:srgbClr val="667181">
                      <a:alpha val="0"/>
                    </a:srgbClr>
                  </a:gs>
                </a:gsLst>
                <a:lin ang="54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goe UI Light"/>
                </a:endParaRPr>
              </a:p>
            </p:txBody>
          </p:sp>
          <p:sp>
            <p:nvSpPr>
              <p:cNvPr id="12" name="TextBox 152">
                <a:extLst>
                  <a:ext uri="{FF2B5EF4-FFF2-40B4-BE49-F238E27FC236}">
                    <a16:creationId xmlns:a16="http://schemas.microsoft.com/office/drawing/2014/main" id="{2CAF4755-AAE0-4AA5-423E-E231295A9471}"/>
                  </a:ext>
                </a:extLst>
              </p:cNvPr>
              <p:cNvSpPr txBox="1"/>
              <p:nvPr/>
            </p:nvSpPr>
            <p:spPr>
              <a:xfrm>
                <a:off x="8883706" y="4291791"/>
                <a:ext cx="2535384" cy="307777"/>
              </a:xfrm>
              <a:prstGeom prst="rect">
                <a:avLst/>
              </a:prstGeom>
              <a:noFill/>
              <a:ln cap="flat">
                <a:noFill/>
              </a:ln>
            </p:spPr>
            <p:txBody>
              <a:bodyPr vert="horz" wrap="square" lIns="0" tIns="0" rIns="0" bIns="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000" b="0" i="0" u="none" strike="noStrike" kern="1200" cap="none" spc="0" baseline="0">
                  <a:solidFill>
                    <a:srgbClr val="FFFFFF"/>
                  </a:solidFill>
                  <a:uFillTx/>
                  <a:latin typeface="ADLaM Display" pitchFamily="2"/>
                  <a:ea typeface="ADLaM Display" pitchFamily="2"/>
                  <a:cs typeface="ADLaM Display" pitchFamily="2"/>
                </a:endParaRPr>
              </a:p>
            </p:txBody>
          </p:sp>
        </p:grpSp>
      </p:grpSp>
      <p:sp>
        <p:nvSpPr>
          <p:cNvPr id="13" name="TextBox 61">
            <a:extLst>
              <a:ext uri="{FF2B5EF4-FFF2-40B4-BE49-F238E27FC236}">
                <a16:creationId xmlns:a16="http://schemas.microsoft.com/office/drawing/2014/main" id="{105E16B4-ACC1-0EEB-2885-5FF706D42C42}"/>
              </a:ext>
            </a:extLst>
          </p:cNvPr>
          <p:cNvSpPr txBox="1"/>
          <p:nvPr/>
        </p:nvSpPr>
        <p:spPr>
          <a:xfrm>
            <a:off x="4595810" y="1177052"/>
            <a:ext cx="3312642" cy="677104"/>
          </a:xfrm>
          <a:prstGeom prst="rect">
            <a:avLst/>
          </a:prstGeom>
          <a:noFill/>
          <a:ln cap="flat">
            <a:noFill/>
          </a:ln>
        </p:spPr>
        <p:txBody>
          <a:bodyPr vert="horz" wrap="square" lIns="0" tIns="0" rIns="0" bIns="0" anchor="t" anchorCtr="1" compatLnSpc="1">
            <a:spAutoFit/>
          </a:bodyPr>
          <a:lstStyle/>
          <a:p>
            <a:pPr marL="0" marR="0" lvl="0" indent="0" algn="ctr" defTabSz="914400" rtl="0" fontAlgn="auto" hangingPunct="1">
              <a:lnSpc>
                <a:spcPct val="100000"/>
              </a:lnSpc>
              <a:spcBef>
                <a:spcPts val="0"/>
              </a:spcBef>
              <a:spcAft>
                <a:spcPts val="0"/>
              </a:spcAft>
              <a:buNone/>
              <a:tabLst>
                <a:tab pos="347664" algn="l"/>
              </a:tabLst>
              <a:defRPr sz="1800" b="0" i="0" u="none" strike="noStrike" kern="0" cap="none" spc="0" baseline="0">
                <a:solidFill>
                  <a:srgbClr val="000000"/>
                </a:solidFill>
                <a:uFillTx/>
              </a:defRPr>
            </a:pPr>
            <a:r>
              <a:rPr lang="en-US" sz="4400" b="1" i="0" u="none" strike="noStrike" kern="0" cap="none" spc="0" baseline="0">
                <a:solidFill>
                  <a:srgbClr val="30353F"/>
                </a:solidFill>
                <a:uFillTx/>
                <a:latin typeface="Century Gothic"/>
              </a:rPr>
              <a:t>SWANSEA</a:t>
            </a:r>
            <a:r>
              <a:rPr lang="en-US" sz="3200" b="1" i="0" u="none" strike="noStrike" kern="1200" cap="none" spc="0" baseline="0">
                <a:solidFill>
                  <a:srgbClr val="30353F"/>
                </a:solidFill>
                <a:uFillTx/>
                <a:latin typeface="Century Gothic"/>
              </a:rPr>
              <a:t> </a:t>
            </a:r>
          </a:p>
        </p:txBody>
      </p:sp>
      <p:sp>
        <p:nvSpPr>
          <p:cNvPr id="14" name="Title 1" hidden="1">
            <a:extLst>
              <a:ext uri="{FF2B5EF4-FFF2-40B4-BE49-F238E27FC236}">
                <a16:creationId xmlns:a16="http://schemas.microsoft.com/office/drawing/2014/main" id="{3B7A939C-C8A1-5DBB-C448-D084F52482B4}"/>
              </a:ext>
            </a:extLst>
          </p:cNvPr>
          <p:cNvSpPr txBox="1">
            <a:spLocks noGrp="1"/>
          </p:cNvSpPr>
          <p:nvPr>
            <p:ph type="title"/>
          </p:nvPr>
        </p:nvSpPr>
        <p:spPr/>
        <p:txBody>
          <a:bodyPr/>
          <a:lstStyle/>
          <a:p>
            <a:pPr lvl="0"/>
            <a:r>
              <a:rPr lang="en-US"/>
              <a:t>Slide 6</a:t>
            </a:r>
          </a:p>
        </p:txBody>
      </p:sp>
      <p:sp>
        <p:nvSpPr>
          <p:cNvPr id="15" name="TextBox 64">
            <a:extLst>
              <a:ext uri="{FF2B5EF4-FFF2-40B4-BE49-F238E27FC236}">
                <a16:creationId xmlns:a16="http://schemas.microsoft.com/office/drawing/2014/main" id="{8943E88F-C3A2-2FF8-32A1-48DAA1464CD2}"/>
              </a:ext>
            </a:extLst>
          </p:cNvPr>
          <p:cNvSpPr txBox="1"/>
          <p:nvPr/>
        </p:nvSpPr>
        <p:spPr>
          <a:xfrm>
            <a:off x="8587797" y="1945001"/>
            <a:ext cx="3352181" cy="923333"/>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0" cap="none" spc="0" baseline="0">
                <a:solidFill>
                  <a:srgbClr val="000000"/>
                </a:solidFill>
                <a:uFillTx/>
                <a:latin typeface="ADLaM Display" pitchFamily="2"/>
                <a:ea typeface="ADLaM Display" pitchFamily="2"/>
                <a:cs typeface="ADLaM Display" pitchFamily="2"/>
              </a:rPr>
              <a:t>Established in 1810 and operating until 1980. (Swansea Council, 2025) </a:t>
            </a:r>
            <a:endParaRPr lang="en-US" sz="1400" b="1" i="0" u="none" strike="noStrike" kern="1200" cap="none" spc="0" baseline="0">
              <a:solidFill>
                <a:srgbClr val="FFFFFF"/>
              </a:solidFill>
              <a:uFillTx/>
              <a:latin typeface="ADLaM Display" pitchFamily="2"/>
              <a:ea typeface="ADLaM Display" pitchFamily="2"/>
              <a:cs typeface="ADLaM Display" pitchFamily="2"/>
            </a:endParaRPr>
          </a:p>
        </p:txBody>
      </p:sp>
      <p:pic>
        <p:nvPicPr>
          <p:cNvPr id="16" name="Video 25">
            <a:extLst>
              <a:ext uri="{FF2B5EF4-FFF2-40B4-BE49-F238E27FC236}">
                <a16:creationId xmlns:a16="http://schemas.microsoft.com/office/drawing/2014/main" id="{EC3DE91F-C396-EE76-798E-75E49B954C42}"/>
              </a:ext>
            </a:extLst>
          </p:cNvPr>
          <p:cNvPicPr>
            <a:picLocks noChangeAspect="1"/>
          </p:cNvPicPr>
          <p:nvPr>
            <a:videoFile r:link="rId2"/>
            <p:extLst>
              <p:ext uri="{DAA4B4D4-6D71-4841-9C94-3DE7FCFB9230}">
                <p14:media xmlns:p14="http://schemas.microsoft.com/office/powerpoint/2010/main" r:embed="rId1"/>
              </p:ext>
            </p:extLst>
          </p:nvPr>
        </p:nvPicPr>
        <p:blipFill>
          <a:blip r:embed="rId6"/>
          <a:srcRect l="21875" r="21875"/>
          <a:stretch>
            <a:fillRect/>
          </a:stretch>
        </p:blipFill>
        <p:spPr>
          <a:xfrm>
            <a:off x="10052300" y="4718303"/>
            <a:ext cx="2057400" cy="2057400"/>
          </a:xfrm>
          <a:prstGeom prst="rect">
            <a:avLst/>
          </a:prstGeom>
          <a:noFill/>
          <a:ln cap="flat">
            <a:noFill/>
          </a:ln>
        </p:spPr>
      </p:pic>
    </p:spTree>
  </p:cSld>
  <p:clrMapOvr>
    <a:masterClrMapping/>
  </p:clrMapOvr>
  <mc:AlternateContent xmlns:mc="http://schemas.openxmlformats.org/markup-compatibility/2006">
    <mc:Choice xmlns:p14="http://schemas.microsoft.com/office/powerpoint/2010/main" Requires="p14">
      <p:transition spd="slow" p14:dur="2000" advTm="13921"/>
    </mc:Choice>
    <mc:Fallback>
      <p:transition spd="slow" advTm="13921"/>
    </mc:Fallback>
  </mc:AlternateContent>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p:endCondLst>
                    <p:cond evt="onNext" delay="0">
                      <p:tgtEl>
                        <p:sldTgt/>
                      </p:tgtEl>
                    </p:cond>
                    <p:cond evt="onPrev" delay="0">
                      <p:tgtEl>
                        <p:sldTgt/>
                      </p:tgtEl>
                    </p:cond>
                  </p:endCondLst>
                </p:cTn>
                <p:tgtEl>
                  <p:spTgt spid="16"/>
                </p:tgtEl>
              </p:cMediaNode>
            </p:video>
            <p:seq concurrent="1" nextAc="seek">
              <p:cTn id="8" dur="indefinite" nodeType="interactiveSeq">
                <p:stCondLst>
                  <p:cond evt="onClick" delay="0">
                    <p:tgtEl>
                      <p:spTgt spid="16"/>
                    </p:tgtEl>
                  </p:cond>
                </p:stCondLst>
                <p:childTnLst>
                  <p:par>
                    <p:cTn id="9" fill="hold">
                      <p:stCondLst>
                        <p:cond evt="onBegin" delay="0">
                          <p:tn val="8"/>
                        </p:cond>
                      </p:stCondLst>
                      <p:childTnLst>
                        <p:par>
                          <p:cTn id="10" fill="hold">
                            <p:stCondLst>
                              <p:cond delay="0"/>
                            </p:stCondLst>
                            <p:childTnLst>
                              <p:par>
                                <p:cTn id="11" presetID="2" presetClass="mediacall" presetSubtype="0" fill="hold" nodeType="clickEffect">
                                  <p:stCondLst>
                                    <p:cond delay="0"/>
                                  </p:stCondLst>
                                  <p:childTnLst>
                                    <p:cmd type="call" cmd="togglePause">
                                      <p:cBhvr>
                                        <p:cTn id="12"/>
                                        <p:tgtEl>
                                          <p:spTgt spid="16"/>
                                        </p:tgtEl>
                                      </p:cBhvr>
                                    </p:cmd>
                                  </p:childTnLst>
                                </p:cTn>
                              </p:par>
                            </p:childTnLst>
                          </p:cTn>
                        </p:par>
                      </p:childTnLst>
                    </p:cTn>
                  </p:par>
                </p:childTnLst>
              </p:cTn>
              <p:nextCondLst>
                <p:cond evt="onClick" delay="0">
                  <p:tgtEl>
                    <p:spTgt spid="16"/>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extBox 109">
            <a:extLst>
              <a:ext uri="{FF2B5EF4-FFF2-40B4-BE49-F238E27FC236}">
                <a16:creationId xmlns:a16="http://schemas.microsoft.com/office/drawing/2014/main" id="{836F909B-B6BE-6DA4-2AAC-4CE87A542314}"/>
              </a:ext>
            </a:extLst>
          </p:cNvPr>
          <p:cNvSpPr txBox="1"/>
          <p:nvPr/>
        </p:nvSpPr>
        <p:spPr>
          <a:xfrm>
            <a:off x="4104028" y="165378"/>
            <a:ext cx="3674626" cy="492440"/>
          </a:xfrm>
          <a:prstGeom prst="rect">
            <a:avLst/>
          </a:prstGeom>
          <a:noFill/>
          <a:ln cap="flat">
            <a:noFill/>
          </a:ln>
        </p:spPr>
        <p:txBody>
          <a:bodyPr vert="horz" wrap="square" lIns="0" tIns="0" rIns="0" bIns="0" anchor="t" anchorCtr="1" compatLnSpc="1">
            <a:spAutoFit/>
          </a:bodyPr>
          <a:lstStyle/>
          <a:p>
            <a:pPr marL="0" marR="0" lvl="0" indent="0" algn="ctr" defTabSz="914400" rtl="0" fontAlgn="auto" hangingPunct="1">
              <a:lnSpc>
                <a:spcPct val="100000"/>
              </a:lnSpc>
              <a:spcBef>
                <a:spcPts val="0"/>
              </a:spcBef>
              <a:spcAft>
                <a:spcPts val="0"/>
              </a:spcAft>
              <a:buNone/>
              <a:tabLst>
                <a:tab pos="347664" algn="l"/>
              </a:tabLst>
              <a:defRPr sz="1800" b="0" i="0" u="none" strike="noStrike" kern="0" cap="none" spc="0" baseline="0">
                <a:solidFill>
                  <a:srgbClr val="000000"/>
                </a:solidFill>
                <a:uFillTx/>
              </a:defRPr>
            </a:pPr>
            <a:r>
              <a:rPr lang="en-US" sz="3200" b="1" i="0" u="none" strike="noStrike" kern="1200" cap="none" spc="0" baseline="0">
                <a:solidFill>
                  <a:srgbClr val="30353F"/>
                </a:solidFill>
                <a:uFillTx/>
                <a:latin typeface="Century Gothic"/>
              </a:rPr>
              <a:t>STEAM ENGINE</a:t>
            </a:r>
          </a:p>
        </p:txBody>
      </p:sp>
      <p:sp>
        <p:nvSpPr>
          <p:cNvPr id="3" name="Rectangle 1028">
            <a:extLst>
              <a:ext uri="{FF2B5EF4-FFF2-40B4-BE49-F238E27FC236}">
                <a16:creationId xmlns:a16="http://schemas.microsoft.com/office/drawing/2014/main" id="{E06322F4-1938-0C00-872F-046DD97FB22C}"/>
              </a:ext>
              <a:ext uri="{C183D7F6-B498-43B3-948B-1728B52AA6E4}">
                <adec:decorative xmlns:adec="http://schemas.microsoft.com/office/drawing/2017/decorative" val="1"/>
              </a:ext>
            </a:extLst>
          </p:cNvPr>
          <p:cNvSpPr/>
          <p:nvPr/>
        </p:nvSpPr>
        <p:spPr>
          <a:xfrm>
            <a:off x="1059524" y="972537"/>
            <a:ext cx="10214606" cy="3111081"/>
          </a:xfrm>
          <a:prstGeom prst="rect">
            <a:avLst/>
          </a:prstGeom>
          <a:solidFill>
            <a:srgbClr val="CFCFCF">
              <a:alpha val="3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goe UI Light"/>
            </a:endParaRPr>
          </a:p>
        </p:txBody>
      </p:sp>
      <p:sp>
        <p:nvSpPr>
          <p:cNvPr id="4" name="Oval 58">
            <a:extLst>
              <a:ext uri="{FF2B5EF4-FFF2-40B4-BE49-F238E27FC236}">
                <a16:creationId xmlns:a16="http://schemas.microsoft.com/office/drawing/2014/main" id="{5CCA50F5-02FA-2CAF-1A7C-B3D381E8D834}"/>
              </a:ext>
            </a:extLst>
          </p:cNvPr>
          <p:cNvSpPr/>
          <p:nvPr/>
        </p:nvSpPr>
        <p:spPr>
          <a:xfrm>
            <a:off x="5630152" y="749707"/>
            <a:ext cx="717776" cy="71777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43CDD9"/>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goe UI Light"/>
            </a:endParaRPr>
          </a:p>
        </p:txBody>
      </p:sp>
      <p:sp>
        <p:nvSpPr>
          <p:cNvPr id="5" name="TextBox 134">
            <a:extLst>
              <a:ext uri="{FF2B5EF4-FFF2-40B4-BE49-F238E27FC236}">
                <a16:creationId xmlns:a16="http://schemas.microsoft.com/office/drawing/2014/main" id="{D3CC8664-0B4D-63DA-F29C-0FE7FE2240D4}"/>
              </a:ext>
            </a:extLst>
          </p:cNvPr>
          <p:cNvSpPr txBox="1"/>
          <p:nvPr/>
        </p:nvSpPr>
        <p:spPr>
          <a:xfrm>
            <a:off x="7778654" y="1652147"/>
            <a:ext cx="2679795" cy="553998"/>
          </a:xfrm>
          <a:prstGeom prst="rect">
            <a:avLst/>
          </a:prstGeom>
          <a:noFill/>
          <a:ln cap="flat">
            <a:noFill/>
          </a:ln>
        </p:spPr>
        <p:txBody>
          <a:bodyPr vert="horz" wrap="square" lIns="0" tIns="0" rIns="0" bIns="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0" cap="none" spc="0" baseline="0">
                <a:solidFill>
                  <a:srgbClr val="000000"/>
                </a:solidFill>
                <a:uFillTx/>
                <a:latin typeface="ADLaM Display" pitchFamily="2"/>
                <a:ea typeface="ADLaM Display" pitchFamily="2"/>
                <a:cs typeface="ADLaM Display" pitchFamily="2"/>
              </a:rPr>
              <a:t>No use of machinery, water power, or steam</a:t>
            </a:r>
            <a:endParaRPr lang="en-US" sz="1400" b="0" i="0" u="none" strike="noStrike" kern="1200" cap="none" spc="0" baseline="0">
              <a:solidFill>
                <a:srgbClr val="000000"/>
              </a:solidFill>
              <a:uFillTx/>
              <a:latin typeface="ADLaM Display" pitchFamily="2"/>
              <a:ea typeface="ADLaM Display" pitchFamily="2"/>
              <a:cs typeface="ADLaM Display" pitchFamily="2"/>
            </a:endParaRPr>
          </a:p>
        </p:txBody>
      </p:sp>
      <p:sp>
        <p:nvSpPr>
          <p:cNvPr id="6" name="TextBox 30">
            <a:extLst>
              <a:ext uri="{FF2B5EF4-FFF2-40B4-BE49-F238E27FC236}">
                <a16:creationId xmlns:a16="http://schemas.microsoft.com/office/drawing/2014/main" id="{308BA196-7D10-331C-0DF9-C1879B458D62}"/>
              </a:ext>
            </a:extLst>
          </p:cNvPr>
          <p:cNvSpPr txBox="1"/>
          <p:nvPr/>
        </p:nvSpPr>
        <p:spPr>
          <a:xfrm>
            <a:off x="4664134" y="2298481"/>
            <a:ext cx="2679795" cy="830997"/>
          </a:xfrm>
          <a:prstGeom prst="rect">
            <a:avLst/>
          </a:prstGeom>
          <a:noFill/>
          <a:ln cap="flat">
            <a:noFill/>
          </a:ln>
        </p:spPr>
        <p:txBody>
          <a:bodyPr vert="horz" wrap="square" lIns="0" tIns="0" rIns="0" bIns="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0" cap="none" spc="0" baseline="0">
                <a:solidFill>
                  <a:srgbClr val="0B76A0"/>
                </a:solidFill>
                <a:uFillTx/>
                <a:latin typeface="ADLaM Display" pitchFamily="2"/>
                <a:ea typeface="ADLaM Display" pitchFamily="2"/>
                <a:cs typeface="ADLaM Display" pitchFamily="2"/>
              </a:rPr>
              <a:t>The few industries that existed operated within the home</a:t>
            </a:r>
            <a:endParaRPr lang="en-US" sz="1400" b="0" i="0" u="none" strike="noStrike" kern="1200" cap="none" spc="0" baseline="0">
              <a:solidFill>
                <a:srgbClr val="0B76A0"/>
              </a:solidFill>
              <a:uFillTx/>
              <a:latin typeface="ADLaM Display" pitchFamily="2"/>
              <a:ea typeface="ADLaM Display" pitchFamily="2"/>
              <a:cs typeface="ADLaM Display" pitchFamily="2"/>
            </a:endParaRPr>
          </a:p>
        </p:txBody>
      </p:sp>
      <p:sp>
        <p:nvSpPr>
          <p:cNvPr id="7" name="TextBox 31">
            <a:extLst>
              <a:ext uri="{FF2B5EF4-FFF2-40B4-BE49-F238E27FC236}">
                <a16:creationId xmlns:a16="http://schemas.microsoft.com/office/drawing/2014/main" id="{BF982268-05D3-889A-E598-5801EACCD9F0}"/>
              </a:ext>
            </a:extLst>
          </p:cNvPr>
          <p:cNvSpPr txBox="1"/>
          <p:nvPr/>
        </p:nvSpPr>
        <p:spPr>
          <a:xfrm>
            <a:off x="1401034" y="1467483"/>
            <a:ext cx="2921581" cy="830997"/>
          </a:xfrm>
          <a:prstGeom prst="rect">
            <a:avLst/>
          </a:prstGeom>
          <a:noFill/>
          <a:ln cap="flat">
            <a:noFill/>
          </a:ln>
        </p:spPr>
        <p:txBody>
          <a:bodyPr vert="horz" wrap="square" lIns="0" tIns="0" rIns="0" bIns="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0" cap="none" spc="0" baseline="0">
                <a:solidFill>
                  <a:srgbClr val="000000"/>
                </a:solidFill>
                <a:uFillTx/>
                <a:latin typeface="ADLaM Display" pitchFamily="2"/>
                <a:ea typeface="ADLaM Display" pitchFamily="2"/>
                <a:cs typeface="ADLaM Display" pitchFamily="2"/>
              </a:rPr>
              <a:t>European society was largely based on agriculture</a:t>
            </a:r>
            <a:endParaRPr lang="en-US" sz="1400" b="0" i="0" u="none" strike="noStrike" kern="1200" cap="none" spc="0" baseline="0">
              <a:solidFill>
                <a:srgbClr val="000000"/>
              </a:solidFill>
              <a:uFillTx/>
              <a:latin typeface="ADLaM Display" pitchFamily="2"/>
              <a:ea typeface="ADLaM Display" pitchFamily="2"/>
              <a:cs typeface="ADLaM Display" pitchFamily="2"/>
            </a:endParaRPr>
          </a:p>
        </p:txBody>
      </p:sp>
      <p:sp>
        <p:nvSpPr>
          <p:cNvPr id="8" name="Title 1" hidden="1">
            <a:extLst>
              <a:ext uri="{FF2B5EF4-FFF2-40B4-BE49-F238E27FC236}">
                <a16:creationId xmlns:a16="http://schemas.microsoft.com/office/drawing/2014/main" id="{B5DEA7A9-8F64-FD37-DC84-C25CC023D864}"/>
              </a:ext>
            </a:extLst>
          </p:cNvPr>
          <p:cNvSpPr txBox="1">
            <a:spLocks noGrp="1"/>
          </p:cNvSpPr>
          <p:nvPr>
            <p:ph type="title"/>
          </p:nvPr>
        </p:nvSpPr>
        <p:spPr/>
        <p:txBody>
          <a:bodyPr/>
          <a:lstStyle/>
          <a:p>
            <a:pPr lvl="0"/>
            <a:r>
              <a:rPr lang="en-US"/>
              <a:t>Slide 2</a:t>
            </a:r>
          </a:p>
        </p:txBody>
      </p:sp>
      <p:sp>
        <p:nvSpPr>
          <p:cNvPr id="9" name="TextBox 134">
            <a:extLst>
              <a:ext uri="{FF2B5EF4-FFF2-40B4-BE49-F238E27FC236}">
                <a16:creationId xmlns:a16="http://schemas.microsoft.com/office/drawing/2014/main" id="{5297227C-C22D-A342-5BA0-1564C3511CAE}"/>
              </a:ext>
            </a:extLst>
          </p:cNvPr>
          <p:cNvSpPr txBox="1"/>
          <p:nvPr/>
        </p:nvSpPr>
        <p:spPr>
          <a:xfrm>
            <a:off x="3400498" y="3591177"/>
            <a:ext cx="5177104" cy="492440"/>
          </a:xfrm>
          <a:prstGeom prst="rect">
            <a:avLst/>
          </a:prstGeom>
          <a:noFill/>
          <a:ln cap="flat">
            <a:noFill/>
          </a:ln>
        </p:spPr>
        <p:txBody>
          <a:bodyPr vert="horz" wrap="square" lIns="0" tIns="0" rIns="0" bIns="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0" cap="none" spc="0" baseline="0">
                <a:solidFill>
                  <a:srgbClr val="000000"/>
                </a:solidFill>
                <a:uFillTx/>
                <a:latin typeface="ADLaM Display" pitchFamily="2"/>
                <a:ea typeface="ADLaM Display" pitchFamily="2"/>
                <a:cs typeface="ADLaM Display" pitchFamily="2"/>
              </a:rPr>
              <a:t>(History of the Industrial Revolution, 2014)</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400" b="0" i="0" u="none" strike="noStrike" kern="1200" cap="none" spc="0" baseline="0">
              <a:solidFill>
                <a:srgbClr val="000000"/>
              </a:solidFill>
              <a:uFillTx/>
              <a:latin typeface="ADLaM Display" pitchFamily="2"/>
              <a:ea typeface="ADLaM Display" pitchFamily="2"/>
              <a:cs typeface="ADLaM Display" pitchFamily="2"/>
            </a:endParaRPr>
          </a:p>
        </p:txBody>
      </p:sp>
      <p:sp>
        <p:nvSpPr>
          <p:cNvPr id="10" name="Rectangle 77">
            <a:extLst>
              <a:ext uri="{FF2B5EF4-FFF2-40B4-BE49-F238E27FC236}">
                <a16:creationId xmlns:a16="http://schemas.microsoft.com/office/drawing/2014/main" id="{0146BBFF-8CE4-18BE-9491-D7E2ABC565DD}"/>
              </a:ext>
            </a:extLst>
          </p:cNvPr>
          <p:cNvSpPr/>
          <p:nvPr/>
        </p:nvSpPr>
        <p:spPr>
          <a:xfrm>
            <a:off x="451786" y="3902073"/>
            <a:ext cx="3352181" cy="2148227"/>
          </a:xfrm>
          <a:prstGeom prst="rect">
            <a:avLst/>
          </a:prstGeom>
          <a:gradFill>
            <a:gsLst>
              <a:gs pos="0">
                <a:srgbClr val="939CAB"/>
              </a:gs>
              <a:gs pos="100000">
                <a:srgbClr val="667181">
                  <a:alpha val="0"/>
                </a:srgbClr>
              </a:gs>
            </a:gsLst>
            <a:lin ang="54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0" cap="none" spc="0" baseline="0">
                <a:solidFill>
                  <a:srgbClr val="000000"/>
                </a:solidFill>
                <a:uFillTx/>
                <a:latin typeface="ADLaM Display" pitchFamily="2"/>
                <a:ea typeface="ADLaM Display" pitchFamily="2"/>
                <a:cs typeface="ADLaM Display" pitchFamily="2"/>
              </a:rPr>
              <a:t>Thomas Newcomen </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0" cap="none" spc="0" baseline="0">
                <a:solidFill>
                  <a:srgbClr val="000000"/>
                </a:solidFill>
                <a:uFillTx/>
                <a:latin typeface="ADLaM Display" pitchFamily="2"/>
                <a:ea typeface="ADLaM Display" pitchFamily="2"/>
                <a:cs typeface="ADLaM Display" pitchFamily="2"/>
              </a:rPr>
              <a:t>(1664–1729)</a:t>
            </a:r>
            <a:endParaRPr lang="en-US" sz="2400" b="0" i="0" u="none" strike="noStrike" kern="1200" cap="none" spc="0" baseline="0">
              <a:solidFill>
                <a:srgbClr val="FFFFFF"/>
              </a:solidFill>
              <a:uFillTx/>
              <a:latin typeface="ADLaM Display" pitchFamily="2"/>
              <a:ea typeface="ADLaM Display" pitchFamily="2"/>
              <a:cs typeface="ADLaM Display" pitchFamily="2"/>
            </a:endParaRPr>
          </a:p>
        </p:txBody>
      </p:sp>
      <p:sp>
        <p:nvSpPr>
          <p:cNvPr id="11" name="Rectangle 77">
            <a:extLst>
              <a:ext uri="{FF2B5EF4-FFF2-40B4-BE49-F238E27FC236}">
                <a16:creationId xmlns:a16="http://schemas.microsoft.com/office/drawing/2014/main" id="{E85B6B29-B06D-1911-53BE-F68D494EFAA6}"/>
              </a:ext>
            </a:extLst>
          </p:cNvPr>
          <p:cNvSpPr/>
          <p:nvPr/>
        </p:nvSpPr>
        <p:spPr>
          <a:xfrm>
            <a:off x="8529687" y="3946367"/>
            <a:ext cx="3352181" cy="2148227"/>
          </a:xfrm>
          <a:prstGeom prst="rect">
            <a:avLst/>
          </a:prstGeom>
          <a:gradFill>
            <a:gsLst>
              <a:gs pos="0">
                <a:srgbClr val="939CAB"/>
              </a:gs>
              <a:gs pos="100000">
                <a:srgbClr val="667181">
                  <a:alpha val="0"/>
                </a:srgbClr>
              </a:gs>
            </a:gsLst>
            <a:lin ang="54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goe UI Light"/>
            </a:endParaRPr>
          </a:p>
        </p:txBody>
      </p:sp>
      <p:sp>
        <p:nvSpPr>
          <p:cNvPr id="12" name="TextBox 35">
            <a:extLst>
              <a:ext uri="{FF2B5EF4-FFF2-40B4-BE49-F238E27FC236}">
                <a16:creationId xmlns:a16="http://schemas.microsoft.com/office/drawing/2014/main" id="{8AE93442-1055-915D-A433-C6CDE80B48FC}"/>
              </a:ext>
            </a:extLst>
          </p:cNvPr>
          <p:cNvSpPr txBox="1"/>
          <p:nvPr/>
        </p:nvSpPr>
        <p:spPr>
          <a:xfrm>
            <a:off x="8785838" y="4438808"/>
            <a:ext cx="2839870" cy="120033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ADLaM Display" pitchFamily="2"/>
                <a:ea typeface="ADLaM Display" pitchFamily="2"/>
                <a:cs typeface="ADLaM Display" pitchFamily="2"/>
              </a:rPr>
              <a:t>Capital-intensive economy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ADLaM Display" pitchFamily="2"/>
                <a:ea typeface="ADLaM Display" pitchFamily="2"/>
                <a:cs typeface="ADLaM Display" pitchFamily="2"/>
              </a:rPr>
              <a:t>for Swansea</a:t>
            </a:r>
          </a:p>
        </p:txBody>
      </p:sp>
      <p:sp>
        <p:nvSpPr>
          <p:cNvPr id="13" name="TextBox 36">
            <a:extLst>
              <a:ext uri="{FF2B5EF4-FFF2-40B4-BE49-F238E27FC236}">
                <a16:creationId xmlns:a16="http://schemas.microsoft.com/office/drawing/2014/main" id="{E89EF02C-BF13-61D1-B693-0365CFA2DA18}"/>
              </a:ext>
            </a:extLst>
          </p:cNvPr>
          <p:cNvSpPr txBox="1"/>
          <p:nvPr/>
        </p:nvSpPr>
        <p:spPr>
          <a:xfrm>
            <a:off x="5382487" y="4635761"/>
            <a:ext cx="2396166" cy="76944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400" b="0" i="0" u="none" strike="noStrike" kern="1200" cap="none" spc="0" baseline="0">
                <a:solidFill>
                  <a:srgbClr val="000000"/>
                </a:solidFill>
                <a:uFillTx/>
                <a:latin typeface="ADLaM Display" pitchFamily="2"/>
                <a:ea typeface="ADLaM Display" pitchFamily="2"/>
                <a:cs typeface="ADLaM Display" pitchFamily="2"/>
              </a:rPr>
              <a:t>1712</a:t>
            </a:r>
          </a:p>
        </p:txBody>
      </p:sp>
      <p:sp>
        <p:nvSpPr>
          <p:cNvPr id="14" name="Arrow: Right 37">
            <a:extLst>
              <a:ext uri="{FF2B5EF4-FFF2-40B4-BE49-F238E27FC236}">
                <a16:creationId xmlns:a16="http://schemas.microsoft.com/office/drawing/2014/main" id="{EFDA7C1A-6720-0672-A226-97D33FFA3970}"/>
              </a:ext>
            </a:extLst>
          </p:cNvPr>
          <p:cNvSpPr/>
          <p:nvPr/>
        </p:nvSpPr>
        <p:spPr>
          <a:xfrm>
            <a:off x="4104028" y="4991224"/>
            <a:ext cx="978408" cy="195754"/>
          </a:xfrm>
          <a:custGeom>
            <a:avLst>
              <a:gd name="f0" fmla="val 19439"/>
              <a:gd name="f1" fmla="val 5400"/>
            </a:avLst>
            <a:gdLst>
              <a:gd name="f2" fmla="val 10800000"/>
              <a:gd name="f3" fmla="val 5400000"/>
              <a:gd name="f4" fmla="val 180"/>
              <a:gd name="f5" fmla="val w"/>
              <a:gd name="f6" fmla="val h"/>
              <a:gd name="f7" fmla="val 0"/>
              <a:gd name="f8" fmla="val 21600"/>
              <a:gd name="f9" fmla="val 10800"/>
              <a:gd name="f10" fmla="+- 0 0 0"/>
              <a:gd name="f11" fmla="+- 0 0 180"/>
              <a:gd name="f12" fmla="*/ f5 1 21600"/>
              <a:gd name="f13" fmla="*/ f6 1 21600"/>
              <a:gd name="f14" fmla="+- f8 0 f7"/>
              <a:gd name="f15" fmla="pin 0 f0 21600"/>
              <a:gd name="f16" fmla="pin 0 f1 10800"/>
              <a:gd name="f17" fmla="*/ f10 f2 1"/>
              <a:gd name="f18" fmla="*/ f11 f2 1"/>
              <a:gd name="f19" fmla="val f15"/>
              <a:gd name="f20" fmla="val f16"/>
              <a:gd name="f21" fmla="*/ f14 1 21600"/>
              <a:gd name="f22" fmla="*/ f15 f12 1"/>
              <a:gd name="f23" fmla="*/ f16 f13 1"/>
              <a:gd name="f24" fmla="*/ f17 1 f4"/>
              <a:gd name="f25" fmla="*/ f18 1 f4"/>
              <a:gd name="f26" fmla="+- 21600 0 f20"/>
              <a:gd name="f27" fmla="+- 21600 0 f19"/>
              <a:gd name="f28" fmla="*/ 0 f21 1"/>
              <a:gd name="f29" fmla="*/ 21600 f21 1"/>
              <a:gd name="f30" fmla="*/ f20 f13 1"/>
              <a:gd name="f31" fmla="*/ f19 f12 1"/>
              <a:gd name="f32" fmla="+- f24 0 f3"/>
              <a:gd name="f33" fmla="+- f25 0 f3"/>
              <a:gd name="f34" fmla="*/ f27 f20 1"/>
              <a:gd name="f35" fmla="*/ f28 1 f21"/>
              <a:gd name="f36" fmla="*/ f29 1 f21"/>
              <a:gd name="f37" fmla="*/ f26 f13 1"/>
              <a:gd name="f38" fmla="*/ f34 1 10800"/>
              <a:gd name="f39" fmla="*/ f35 f12 1"/>
              <a:gd name="f40" fmla="*/ f35 f13 1"/>
              <a:gd name="f41" fmla="*/ f36 f13 1"/>
              <a:gd name="f42" fmla="+- f19 f38 0"/>
              <a:gd name="f43" fmla="*/ f42 f12 1"/>
            </a:gdLst>
            <a:ahLst>
              <a:ahXY gdRefX="f0" minX="f7" maxX="f8" gdRefY="f1" minY="f7" maxY="f9">
                <a:pos x="f22" y="f23"/>
              </a:ahXY>
            </a:ahLst>
            <a:cxnLst>
              <a:cxn ang="3cd4">
                <a:pos x="hc" y="t"/>
              </a:cxn>
              <a:cxn ang="0">
                <a:pos x="r" y="vc"/>
              </a:cxn>
              <a:cxn ang="cd4">
                <a:pos x="hc" y="b"/>
              </a:cxn>
              <a:cxn ang="cd2">
                <a:pos x="l" y="vc"/>
              </a:cxn>
              <a:cxn ang="f32">
                <a:pos x="f31" y="f40"/>
              </a:cxn>
              <a:cxn ang="f33">
                <a:pos x="f31" y="f41"/>
              </a:cxn>
            </a:cxnLst>
            <a:rect l="f39" t="f30" r="f43" b="f37"/>
            <a:pathLst>
              <a:path w="21600" h="21600">
                <a:moveTo>
                  <a:pt x="f7" y="f20"/>
                </a:moveTo>
                <a:lnTo>
                  <a:pt x="f19" y="f20"/>
                </a:lnTo>
                <a:lnTo>
                  <a:pt x="f19" y="f7"/>
                </a:lnTo>
                <a:lnTo>
                  <a:pt x="f8" y="f9"/>
                </a:lnTo>
                <a:lnTo>
                  <a:pt x="f19" y="f8"/>
                </a:lnTo>
                <a:lnTo>
                  <a:pt x="f19" y="f26"/>
                </a:lnTo>
                <a:lnTo>
                  <a:pt x="f7" y="f26"/>
                </a:lnTo>
                <a:close/>
              </a:path>
            </a:pathLst>
          </a:custGeom>
          <a:solidFill>
            <a:srgbClr val="156082"/>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ptos"/>
            </a:endParaRPr>
          </a:p>
        </p:txBody>
      </p:sp>
      <p:sp>
        <p:nvSpPr>
          <p:cNvPr id="15" name="Arrow: Right 38">
            <a:extLst>
              <a:ext uri="{FF2B5EF4-FFF2-40B4-BE49-F238E27FC236}">
                <a16:creationId xmlns:a16="http://schemas.microsoft.com/office/drawing/2014/main" id="{30153C13-79E9-2552-9A74-68F6EEF8B568}"/>
              </a:ext>
            </a:extLst>
          </p:cNvPr>
          <p:cNvSpPr/>
          <p:nvPr/>
        </p:nvSpPr>
        <p:spPr>
          <a:xfrm>
            <a:off x="7090358" y="4991224"/>
            <a:ext cx="978408" cy="195754"/>
          </a:xfrm>
          <a:custGeom>
            <a:avLst>
              <a:gd name="f0" fmla="val 19439"/>
              <a:gd name="f1" fmla="val 5400"/>
            </a:avLst>
            <a:gdLst>
              <a:gd name="f2" fmla="val 10800000"/>
              <a:gd name="f3" fmla="val 5400000"/>
              <a:gd name="f4" fmla="val 180"/>
              <a:gd name="f5" fmla="val w"/>
              <a:gd name="f6" fmla="val h"/>
              <a:gd name="f7" fmla="val 0"/>
              <a:gd name="f8" fmla="val 21600"/>
              <a:gd name="f9" fmla="val 10800"/>
              <a:gd name="f10" fmla="+- 0 0 0"/>
              <a:gd name="f11" fmla="+- 0 0 180"/>
              <a:gd name="f12" fmla="*/ f5 1 21600"/>
              <a:gd name="f13" fmla="*/ f6 1 21600"/>
              <a:gd name="f14" fmla="+- f8 0 f7"/>
              <a:gd name="f15" fmla="pin 0 f0 21600"/>
              <a:gd name="f16" fmla="pin 0 f1 10800"/>
              <a:gd name="f17" fmla="*/ f10 f2 1"/>
              <a:gd name="f18" fmla="*/ f11 f2 1"/>
              <a:gd name="f19" fmla="val f15"/>
              <a:gd name="f20" fmla="val f16"/>
              <a:gd name="f21" fmla="*/ f14 1 21600"/>
              <a:gd name="f22" fmla="*/ f15 f12 1"/>
              <a:gd name="f23" fmla="*/ f16 f13 1"/>
              <a:gd name="f24" fmla="*/ f17 1 f4"/>
              <a:gd name="f25" fmla="*/ f18 1 f4"/>
              <a:gd name="f26" fmla="+- 21600 0 f20"/>
              <a:gd name="f27" fmla="+- 21600 0 f19"/>
              <a:gd name="f28" fmla="*/ 0 f21 1"/>
              <a:gd name="f29" fmla="*/ 21600 f21 1"/>
              <a:gd name="f30" fmla="*/ f20 f13 1"/>
              <a:gd name="f31" fmla="*/ f19 f12 1"/>
              <a:gd name="f32" fmla="+- f24 0 f3"/>
              <a:gd name="f33" fmla="+- f25 0 f3"/>
              <a:gd name="f34" fmla="*/ f27 f20 1"/>
              <a:gd name="f35" fmla="*/ f28 1 f21"/>
              <a:gd name="f36" fmla="*/ f29 1 f21"/>
              <a:gd name="f37" fmla="*/ f26 f13 1"/>
              <a:gd name="f38" fmla="*/ f34 1 10800"/>
              <a:gd name="f39" fmla="*/ f35 f12 1"/>
              <a:gd name="f40" fmla="*/ f35 f13 1"/>
              <a:gd name="f41" fmla="*/ f36 f13 1"/>
              <a:gd name="f42" fmla="+- f19 f38 0"/>
              <a:gd name="f43" fmla="*/ f42 f12 1"/>
            </a:gdLst>
            <a:ahLst>
              <a:ahXY gdRefX="f0" minX="f7" maxX="f8" gdRefY="f1" minY="f7" maxY="f9">
                <a:pos x="f22" y="f23"/>
              </a:ahXY>
            </a:ahLst>
            <a:cxnLst>
              <a:cxn ang="3cd4">
                <a:pos x="hc" y="t"/>
              </a:cxn>
              <a:cxn ang="0">
                <a:pos x="r" y="vc"/>
              </a:cxn>
              <a:cxn ang="cd4">
                <a:pos x="hc" y="b"/>
              </a:cxn>
              <a:cxn ang="cd2">
                <a:pos x="l" y="vc"/>
              </a:cxn>
              <a:cxn ang="f32">
                <a:pos x="f31" y="f40"/>
              </a:cxn>
              <a:cxn ang="f33">
                <a:pos x="f31" y="f41"/>
              </a:cxn>
            </a:cxnLst>
            <a:rect l="f39" t="f30" r="f43" b="f37"/>
            <a:pathLst>
              <a:path w="21600" h="21600">
                <a:moveTo>
                  <a:pt x="f7" y="f20"/>
                </a:moveTo>
                <a:lnTo>
                  <a:pt x="f19" y="f20"/>
                </a:lnTo>
                <a:lnTo>
                  <a:pt x="f19" y="f7"/>
                </a:lnTo>
                <a:lnTo>
                  <a:pt x="f8" y="f9"/>
                </a:lnTo>
                <a:lnTo>
                  <a:pt x="f19" y="f8"/>
                </a:lnTo>
                <a:lnTo>
                  <a:pt x="f19" y="f26"/>
                </a:lnTo>
                <a:lnTo>
                  <a:pt x="f7" y="f26"/>
                </a:lnTo>
                <a:close/>
              </a:path>
            </a:pathLst>
          </a:custGeom>
          <a:solidFill>
            <a:srgbClr val="156082"/>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ptos"/>
            </a:endParaRPr>
          </a:p>
        </p:txBody>
      </p:sp>
      <p:sp>
        <p:nvSpPr>
          <p:cNvPr id="16" name="TextBox 39">
            <a:extLst>
              <a:ext uri="{FF2B5EF4-FFF2-40B4-BE49-F238E27FC236}">
                <a16:creationId xmlns:a16="http://schemas.microsoft.com/office/drawing/2014/main" id="{77CE795E-F0D4-EED4-663B-9E1D9E7E93A2}"/>
              </a:ext>
            </a:extLst>
          </p:cNvPr>
          <p:cNvSpPr txBox="1"/>
          <p:nvPr/>
        </p:nvSpPr>
        <p:spPr>
          <a:xfrm>
            <a:off x="1059524" y="6233108"/>
            <a:ext cx="4264798"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DLaM Display" pitchFamily="2"/>
                <a:ea typeface="ADLaM Display" pitchFamily="2"/>
                <a:cs typeface="ADLaM Display" pitchFamily="2"/>
              </a:rPr>
              <a:t>(Cartwright, 2023a). </a:t>
            </a:r>
          </a:p>
        </p:txBody>
      </p:sp>
      <p:pic>
        <p:nvPicPr>
          <p:cNvPr id="17" name="Video 34">
            <a:extLst>
              <a:ext uri="{FF2B5EF4-FFF2-40B4-BE49-F238E27FC236}">
                <a16:creationId xmlns:a16="http://schemas.microsoft.com/office/drawing/2014/main" id="{0090D829-4C34-A492-F165-7F8B6C2CBDAD}"/>
              </a:ext>
            </a:extLst>
          </p:cNvPr>
          <p:cNvPicPr>
            <a:picLocks noChangeAspect="1"/>
          </p:cNvPicPr>
          <p:nvPr>
            <a:videoFile r:link="rId2"/>
            <p:extLst>
              <p:ext uri="{DAA4B4D4-6D71-4841-9C94-3DE7FCFB9230}">
                <p14:media xmlns:p14="http://schemas.microsoft.com/office/powerpoint/2010/main" r:embed="rId1"/>
              </p:ext>
            </p:extLst>
          </p:nvPr>
        </p:nvPicPr>
        <p:blipFill>
          <a:blip r:embed="rId5"/>
          <a:srcRect l="21875" r="21875"/>
          <a:stretch>
            <a:fillRect/>
          </a:stretch>
        </p:blipFill>
        <p:spPr>
          <a:xfrm>
            <a:off x="10352242" y="0"/>
            <a:ext cx="1839754" cy="1839754"/>
          </a:xfrm>
          <a:prstGeom prst="rect">
            <a:avLst/>
          </a:prstGeom>
          <a:noFill/>
          <a:ln cap="flat">
            <a:noFill/>
          </a:ln>
        </p:spPr>
      </p:pic>
    </p:spTree>
  </p:cSld>
  <p:clrMapOvr>
    <a:masterClrMapping/>
  </p:clrMapOvr>
  <mc:AlternateContent xmlns:mc="http://schemas.openxmlformats.org/markup-compatibility/2006">
    <mc:Choice xmlns:p14="http://schemas.microsoft.com/office/powerpoint/2010/main" Requires="p14">
      <p:transition spd="slow" p14:dur="2000" advTm="21432"/>
    </mc:Choice>
    <mc:Fallback>
      <p:transition spd="slow" advTm="21432"/>
    </mc:Fallback>
  </mc:AlternateContent>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p:endCondLst>
                    <p:cond evt="onNext" delay="0">
                      <p:tgtEl>
                        <p:sldTgt/>
                      </p:tgtEl>
                    </p:cond>
                    <p:cond evt="onPrev" delay="0">
                      <p:tgtEl>
                        <p:sldTgt/>
                      </p:tgtEl>
                    </p:cond>
                  </p:endCondLst>
                </p:cTn>
                <p:tgtEl>
                  <p:spTgt spid="17"/>
                </p:tgtEl>
              </p:cMediaNode>
            </p:video>
            <p:seq concurrent="1" nextAc="seek">
              <p:cTn id="8" dur="indefinite" nodeType="interactiveSeq">
                <p:stCondLst>
                  <p:cond evt="onClick" delay="0">
                    <p:tgtEl>
                      <p:spTgt spid="17"/>
                    </p:tgtEl>
                  </p:cond>
                </p:stCondLst>
                <p:childTnLst>
                  <p:par>
                    <p:cTn id="9" fill="hold">
                      <p:stCondLst>
                        <p:cond evt="onBegin" delay="0">
                          <p:tn val="8"/>
                        </p:cond>
                      </p:stCondLst>
                      <p:childTnLst>
                        <p:par>
                          <p:cTn id="10" fill="hold">
                            <p:stCondLst>
                              <p:cond delay="0"/>
                            </p:stCondLst>
                            <p:childTnLst>
                              <p:par>
                                <p:cTn id="11" presetID="2" presetClass="mediacall" presetSubtype="0" fill="hold" nodeType="clickEffect">
                                  <p:stCondLst>
                                    <p:cond delay="0"/>
                                  </p:stCondLst>
                                  <p:childTnLst>
                                    <p:cmd type="call" cmd="togglePause">
                                      <p:cBhvr>
                                        <p:cTn id="12"/>
                                        <p:tgtEl>
                                          <p:spTgt spid="17"/>
                                        </p:tgtEl>
                                      </p:cBhvr>
                                    </p:cmd>
                                  </p:childTnLst>
                                </p:cTn>
                              </p:par>
                            </p:childTnLst>
                          </p:cTn>
                        </p:par>
                      </p:childTnLst>
                    </p:cTn>
                  </p:par>
                </p:childTnLst>
              </p:cTn>
              <p:nextCondLst>
                <p:cond evt="onClick" delay="0">
                  <p:tgtEl>
                    <p:spTgt spid="17"/>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Rectangle 149">
            <a:extLst>
              <a:ext uri="{FF2B5EF4-FFF2-40B4-BE49-F238E27FC236}">
                <a16:creationId xmlns:a16="http://schemas.microsoft.com/office/drawing/2014/main" id="{B9317A8C-D78A-2FB2-5A97-90FE64E68124}"/>
              </a:ext>
            </a:extLst>
          </p:cNvPr>
          <p:cNvSpPr/>
          <p:nvPr/>
        </p:nvSpPr>
        <p:spPr>
          <a:xfrm>
            <a:off x="6466993" y="1826532"/>
            <a:ext cx="5203813" cy="4239414"/>
          </a:xfrm>
          <a:prstGeom prst="rect">
            <a:avLst/>
          </a:prstGeom>
          <a:solidFill>
            <a:srgbClr val="F1F1F1"/>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FFFFFF"/>
                </a:solidFill>
                <a:uFillTx/>
                <a:latin typeface="Segoe UI Light"/>
              </a:rPr>
              <a:t>e</a:t>
            </a:r>
          </a:p>
        </p:txBody>
      </p:sp>
      <p:grpSp>
        <p:nvGrpSpPr>
          <p:cNvPr id="3" name="Group 1">
            <a:extLst>
              <a:ext uri="{FF2B5EF4-FFF2-40B4-BE49-F238E27FC236}">
                <a16:creationId xmlns:a16="http://schemas.microsoft.com/office/drawing/2014/main" id="{9F00B3E1-D4EF-B170-F7E8-73E050096E80}"/>
              </a:ext>
            </a:extLst>
          </p:cNvPr>
          <p:cNvGrpSpPr/>
          <p:nvPr/>
        </p:nvGrpSpPr>
        <p:grpSpPr>
          <a:xfrm>
            <a:off x="389973" y="1004934"/>
            <a:ext cx="6379521" cy="4709599"/>
            <a:chOff x="389973" y="1004934"/>
            <a:chExt cx="6379521" cy="4709599"/>
          </a:xfrm>
        </p:grpSpPr>
        <p:sp>
          <p:nvSpPr>
            <p:cNvPr id="4" name="Oval 7">
              <a:extLst>
                <a:ext uri="{FF2B5EF4-FFF2-40B4-BE49-F238E27FC236}">
                  <a16:creationId xmlns:a16="http://schemas.microsoft.com/office/drawing/2014/main" id="{7CB0D845-490C-CBE7-05EC-8B7143E34999}"/>
                </a:ext>
              </a:extLst>
            </p:cNvPr>
            <p:cNvSpPr/>
            <p:nvPr/>
          </p:nvSpPr>
          <p:spPr>
            <a:xfrm>
              <a:off x="389973" y="1004934"/>
              <a:ext cx="721882" cy="71145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30353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goe UI Light"/>
              </a:endParaRPr>
            </a:p>
          </p:txBody>
        </p:sp>
        <p:sp>
          <p:nvSpPr>
            <p:cNvPr id="5" name="Rectangle 87">
              <a:extLst>
                <a:ext uri="{FF2B5EF4-FFF2-40B4-BE49-F238E27FC236}">
                  <a16:creationId xmlns:a16="http://schemas.microsoft.com/office/drawing/2014/main" id="{1FBC426E-F066-31F7-3540-ADA592F01BB3}"/>
                </a:ext>
              </a:extLst>
            </p:cNvPr>
            <p:cNvSpPr/>
            <p:nvPr/>
          </p:nvSpPr>
          <p:spPr>
            <a:xfrm>
              <a:off x="785048" y="1011619"/>
              <a:ext cx="2798667" cy="702963"/>
            </a:xfrm>
            <a:prstGeom prst="rect">
              <a:avLst/>
            </a:prstGeom>
            <a:gradFill>
              <a:gsLst>
                <a:gs pos="0">
                  <a:srgbClr val="515A6B"/>
                </a:gs>
                <a:gs pos="100000">
                  <a:srgbClr val="FFFFFF"/>
                </a:gs>
              </a:gsLst>
              <a:lin ang="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goe UI Light"/>
              </a:endParaRPr>
            </a:p>
          </p:txBody>
        </p:sp>
        <p:sp>
          <p:nvSpPr>
            <p:cNvPr id="6" name="Rectangle 90">
              <a:extLst>
                <a:ext uri="{FF2B5EF4-FFF2-40B4-BE49-F238E27FC236}">
                  <a16:creationId xmlns:a16="http://schemas.microsoft.com/office/drawing/2014/main" id="{8B1C643B-9DC3-97BA-B327-6EF39C4EFB5D}"/>
                </a:ext>
              </a:extLst>
            </p:cNvPr>
            <p:cNvSpPr/>
            <p:nvPr/>
          </p:nvSpPr>
          <p:spPr>
            <a:xfrm>
              <a:off x="939125" y="4137870"/>
              <a:ext cx="2183971" cy="702963"/>
            </a:xfrm>
            <a:prstGeom prst="rect">
              <a:avLst/>
            </a:prstGeom>
            <a:gradFill>
              <a:gsLst>
                <a:gs pos="0">
                  <a:srgbClr val="DBDBDB"/>
                </a:gs>
                <a:gs pos="100000">
                  <a:srgbClr val="FFFFFF"/>
                </a:gs>
              </a:gsLst>
              <a:lin ang="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goe UI Light"/>
              </a:endParaRPr>
            </a:p>
          </p:txBody>
        </p:sp>
        <p:sp>
          <p:nvSpPr>
            <p:cNvPr id="7" name="Oval 37">
              <a:extLst>
                <a:ext uri="{FF2B5EF4-FFF2-40B4-BE49-F238E27FC236}">
                  <a16:creationId xmlns:a16="http://schemas.microsoft.com/office/drawing/2014/main" id="{38DC1CB3-DA3D-BCF1-280A-39B3E8D8A754}"/>
                </a:ext>
              </a:extLst>
            </p:cNvPr>
            <p:cNvSpPr/>
            <p:nvPr/>
          </p:nvSpPr>
          <p:spPr>
            <a:xfrm>
              <a:off x="587648" y="4137870"/>
              <a:ext cx="702963" cy="70296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CFCFC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goe UI Light"/>
              </a:endParaRPr>
            </a:p>
          </p:txBody>
        </p:sp>
        <p:sp>
          <p:nvSpPr>
            <p:cNvPr id="8" name="TextBox 57">
              <a:extLst>
                <a:ext uri="{FF2B5EF4-FFF2-40B4-BE49-F238E27FC236}">
                  <a16:creationId xmlns:a16="http://schemas.microsoft.com/office/drawing/2014/main" id="{8DB18C1A-5564-B80B-11A8-B3DA0A02CFAC}"/>
                </a:ext>
              </a:extLst>
            </p:cNvPr>
            <p:cNvSpPr txBox="1"/>
            <p:nvPr/>
          </p:nvSpPr>
          <p:spPr>
            <a:xfrm>
              <a:off x="1453173" y="4576809"/>
              <a:ext cx="64" cy="246220"/>
            </a:xfrm>
            <a:prstGeom prst="rect">
              <a:avLst/>
            </a:prstGeom>
            <a:noFill/>
            <a:ln cap="flat">
              <a:noFill/>
            </a:ln>
          </p:spPr>
          <p:txBody>
            <a:bodyPr vert="horz" wrap="none" lIns="0" tIns="0" rIns="0" bIns="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600" b="1" i="0" u="none" strike="noStrike" kern="1200" cap="none" spc="0" baseline="0">
                <a:solidFill>
                  <a:srgbClr val="30353F"/>
                </a:solidFill>
                <a:uFillTx/>
                <a:latin typeface="Segoe UI Light"/>
              </a:endParaRPr>
            </a:p>
          </p:txBody>
        </p:sp>
        <p:sp>
          <p:nvSpPr>
            <p:cNvPr id="9" name="Rectangle 91">
              <a:extLst>
                <a:ext uri="{FF2B5EF4-FFF2-40B4-BE49-F238E27FC236}">
                  <a16:creationId xmlns:a16="http://schemas.microsoft.com/office/drawing/2014/main" id="{B935E814-8D63-83E0-C497-F2639FF67E4F}"/>
                </a:ext>
              </a:extLst>
            </p:cNvPr>
            <p:cNvSpPr/>
            <p:nvPr/>
          </p:nvSpPr>
          <p:spPr>
            <a:xfrm>
              <a:off x="4084140" y="5011570"/>
              <a:ext cx="2031970" cy="702963"/>
            </a:xfrm>
            <a:prstGeom prst="rect">
              <a:avLst/>
            </a:prstGeom>
            <a:gradFill>
              <a:gsLst>
                <a:gs pos="0">
                  <a:srgbClr val="85E0E7"/>
                </a:gs>
                <a:gs pos="100000">
                  <a:srgbClr val="FFFFFF"/>
                </a:gs>
              </a:gsLst>
              <a:lin ang="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goe UI Light"/>
              </a:endParaRPr>
            </a:p>
          </p:txBody>
        </p:sp>
        <p:sp>
          <p:nvSpPr>
            <p:cNvPr id="10" name="Oval 42">
              <a:extLst>
                <a:ext uri="{FF2B5EF4-FFF2-40B4-BE49-F238E27FC236}">
                  <a16:creationId xmlns:a16="http://schemas.microsoft.com/office/drawing/2014/main" id="{0B975A77-22F0-5D3B-C2F9-77A18EFFFBB0}"/>
                </a:ext>
              </a:extLst>
            </p:cNvPr>
            <p:cNvSpPr/>
            <p:nvPr/>
          </p:nvSpPr>
          <p:spPr>
            <a:xfrm>
              <a:off x="3629692" y="5011570"/>
              <a:ext cx="702963" cy="70296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43CDD9"/>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goe UI Light"/>
              </a:endParaRPr>
            </a:p>
          </p:txBody>
        </p:sp>
        <p:sp>
          <p:nvSpPr>
            <p:cNvPr id="11" name="Rectangle 89">
              <a:extLst>
                <a:ext uri="{FF2B5EF4-FFF2-40B4-BE49-F238E27FC236}">
                  <a16:creationId xmlns:a16="http://schemas.microsoft.com/office/drawing/2014/main" id="{F4CD48BB-C79A-74C4-F9A8-A6E3DFF18BC5}"/>
                </a:ext>
              </a:extLst>
            </p:cNvPr>
            <p:cNvSpPr/>
            <p:nvPr/>
          </p:nvSpPr>
          <p:spPr>
            <a:xfrm>
              <a:off x="3092272" y="2273234"/>
              <a:ext cx="2048950" cy="702963"/>
            </a:xfrm>
            <a:prstGeom prst="rect">
              <a:avLst/>
            </a:prstGeom>
            <a:gradFill>
              <a:gsLst>
                <a:gs pos="0">
                  <a:srgbClr val="AFBBBD"/>
                </a:gs>
                <a:gs pos="100000">
                  <a:srgbClr val="FFFFFF"/>
                </a:gs>
              </a:gsLst>
              <a:lin ang="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goe UI Light"/>
              </a:endParaRPr>
            </a:p>
          </p:txBody>
        </p:sp>
        <p:grpSp>
          <p:nvGrpSpPr>
            <p:cNvPr id="12" name="Group 2">
              <a:extLst>
                <a:ext uri="{FF2B5EF4-FFF2-40B4-BE49-F238E27FC236}">
                  <a16:creationId xmlns:a16="http://schemas.microsoft.com/office/drawing/2014/main" id="{711C4D90-0E1F-82F6-507C-C798B226E279}"/>
                </a:ext>
              </a:extLst>
            </p:cNvPr>
            <p:cNvGrpSpPr/>
            <p:nvPr/>
          </p:nvGrpSpPr>
          <p:grpSpPr>
            <a:xfrm>
              <a:off x="2676622" y="2230486"/>
              <a:ext cx="1116811" cy="745711"/>
              <a:chOff x="2676622" y="2230486"/>
              <a:chExt cx="1116811" cy="745711"/>
            </a:xfrm>
          </p:grpSpPr>
          <p:sp>
            <p:nvSpPr>
              <p:cNvPr id="13" name="Oval 34">
                <a:extLst>
                  <a:ext uri="{FF2B5EF4-FFF2-40B4-BE49-F238E27FC236}">
                    <a16:creationId xmlns:a16="http://schemas.microsoft.com/office/drawing/2014/main" id="{24C3F3C5-0D36-D1B3-E12E-6FB8309170A0}"/>
                  </a:ext>
                </a:extLst>
              </p:cNvPr>
              <p:cNvSpPr/>
              <p:nvPr/>
            </p:nvSpPr>
            <p:spPr>
              <a:xfrm>
                <a:off x="2676622" y="2230486"/>
                <a:ext cx="831299" cy="745711"/>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8FA0A3"/>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goe UI Light"/>
                </a:endParaRPr>
              </a:p>
            </p:txBody>
          </p:sp>
          <p:sp>
            <p:nvSpPr>
              <p:cNvPr id="14" name="Freeform 6">
                <a:extLst>
                  <a:ext uri="{FF2B5EF4-FFF2-40B4-BE49-F238E27FC236}">
                    <a16:creationId xmlns:a16="http://schemas.microsoft.com/office/drawing/2014/main" id="{B6931DD0-4FC3-1652-E515-108DECFCFAF4}"/>
                  </a:ext>
                </a:extLst>
              </p:cNvPr>
              <p:cNvSpPr/>
              <p:nvPr/>
            </p:nvSpPr>
            <p:spPr>
              <a:xfrm>
                <a:off x="3759290" y="2654366"/>
                <a:ext cx="34143" cy="33832"/>
              </a:xfrm>
              <a:custGeom>
                <a:avLst/>
                <a:gdLst>
                  <a:gd name="f0" fmla="val 10800000"/>
                  <a:gd name="f1" fmla="val 5400000"/>
                  <a:gd name="f2" fmla="val 180"/>
                  <a:gd name="f3" fmla="val w"/>
                  <a:gd name="f4" fmla="val h"/>
                  <a:gd name="f5" fmla="val 0"/>
                  <a:gd name="f6" fmla="val 190"/>
                  <a:gd name="f7" fmla="val 186"/>
                  <a:gd name="f8" fmla="val 172"/>
                  <a:gd name="f9" fmla="val 18"/>
                  <a:gd name="f10" fmla="val 155"/>
                  <a:gd name="f11" fmla="val 126"/>
                  <a:gd name="f12" fmla="val 109"/>
                  <a:gd name="f13" fmla="val 17"/>
                  <a:gd name="f14" fmla="val 127"/>
                  <a:gd name="f15" fmla="val 173"/>
                  <a:gd name="f16" fmla="val 26"/>
                  <a:gd name="f17" fmla="val 182"/>
                  <a:gd name="f18" fmla="val 37"/>
                  <a:gd name="f19" fmla="val 49"/>
                  <a:gd name="f20" fmla="val 60"/>
                  <a:gd name="f21" fmla="val 72"/>
                  <a:gd name="f22" fmla="val 81"/>
                  <a:gd name="f23" fmla="val 64"/>
                  <a:gd name="f24" fmla="val 35"/>
                  <a:gd name="f25" fmla="+- 0 0 -90"/>
                  <a:gd name="f26" fmla="*/ f3 1 190"/>
                  <a:gd name="f27" fmla="*/ f4 1 186"/>
                  <a:gd name="f28" fmla="+- f7 0 f5"/>
                  <a:gd name="f29" fmla="+- f6 0 f5"/>
                  <a:gd name="f30" fmla="*/ f25 f0 1"/>
                  <a:gd name="f31" fmla="*/ f29 1 190"/>
                  <a:gd name="f32" fmla="*/ f28 1 186"/>
                  <a:gd name="f33" fmla="*/ 172 f29 1"/>
                  <a:gd name="f34" fmla="*/ 18 f28 1"/>
                  <a:gd name="f35" fmla="*/ 109 f29 1"/>
                  <a:gd name="f36" fmla="*/ 17 f29 1"/>
                  <a:gd name="f37" fmla="*/ 109 f28 1"/>
                  <a:gd name="f38" fmla="*/ 173 f28 1"/>
                  <a:gd name="f39" fmla="*/ 49 f29 1"/>
                  <a:gd name="f40" fmla="*/ 186 f28 1"/>
                  <a:gd name="f41" fmla="*/ 81 f29 1"/>
                  <a:gd name="f42" fmla="*/ 81 f28 1"/>
                  <a:gd name="f43" fmla="*/ f30 1 f2"/>
                  <a:gd name="f44" fmla="*/ f33 1 190"/>
                  <a:gd name="f45" fmla="*/ f34 1 186"/>
                  <a:gd name="f46" fmla="*/ f35 1 190"/>
                  <a:gd name="f47" fmla="*/ f36 1 190"/>
                  <a:gd name="f48" fmla="*/ f37 1 186"/>
                  <a:gd name="f49" fmla="*/ f38 1 186"/>
                  <a:gd name="f50" fmla="*/ f39 1 190"/>
                  <a:gd name="f51" fmla="*/ f40 1 186"/>
                  <a:gd name="f52" fmla="*/ f41 1 190"/>
                  <a:gd name="f53" fmla="*/ f42 1 186"/>
                  <a:gd name="f54" fmla="*/ 0 1 f31"/>
                  <a:gd name="f55" fmla="*/ f6 1 f31"/>
                  <a:gd name="f56" fmla="*/ 0 1 f32"/>
                  <a:gd name="f57" fmla="*/ f7 1 f32"/>
                  <a:gd name="f58" fmla="+- f43 0 f1"/>
                  <a:gd name="f59" fmla="*/ f44 1 f31"/>
                  <a:gd name="f60" fmla="*/ f45 1 f32"/>
                  <a:gd name="f61" fmla="*/ f46 1 f31"/>
                  <a:gd name="f62" fmla="*/ f47 1 f31"/>
                  <a:gd name="f63" fmla="*/ f48 1 f32"/>
                  <a:gd name="f64" fmla="*/ f49 1 f32"/>
                  <a:gd name="f65" fmla="*/ f50 1 f31"/>
                  <a:gd name="f66" fmla="*/ f51 1 f32"/>
                  <a:gd name="f67" fmla="*/ f52 1 f31"/>
                  <a:gd name="f68" fmla="*/ f53 1 f32"/>
                  <a:gd name="f69" fmla="*/ f54 f26 1"/>
                  <a:gd name="f70" fmla="*/ f55 f26 1"/>
                  <a:gd name="f71" fmla="*/ f57 f27 1"/>
                  <a:gd name="f72" fmla="*/ f56 f27 1"/>
                  <a:gd name="f73" fmla="*/ f59 f26 1"/>
                  <a:gd name="f74" fmla="*/ f60 f27 1"/>
                  <a:gd name="f75" fmla="*/ f61 f26 1"/>
                  <a:gd name="f76" fmla="*/ f62 f26 1"/>
                  <a:gd name="f77" fmla="*/ f63 f27 1"/>
                  <a:gd name="f78" fmla="*/ f64 f27 1"/>
                  <a:gd name="f79" fmla="*/ f65 f26 1"/>
                  <a:gd name="f80" fmla="*/ f66 f27 1"/>
                  <a:gd name="f81" fmla="*/ f67 f26 1"/>
                  <a:gd name="f82" fmla="*/ f68 f27 1"/>
                </a:gdLst>
                <a:ahLst/>
                <a:cxnLst>
                  <a:cxn ang="3cd4">
                    <a:pos x="hc" y="t"/>
                  </a:cxn>
                  <a:cxn ang="0">
                    <a:pos x="r" y="vc"/>
                  </a:cxn>
                  <a:cxn ang="cd4">
                    <a:pos x="hc" y="b"/>
                  </a:cxn>
                  <a:cxn ang="cd2">
                    <a:pos x="l" y="vc"/>
                  </a:cxn>
                  <a:cxn ang="f58">
                    <a:pos x="f73" y="f74"/>
                  </a:cxn>
                  <a:cxn ang="f58">
                    <a:pos x="f75" y="f74"/>
                  </a:cxn>
                  <a:cxn ang="f58">
                    <a:pos x="f76" y="f77"/>
                  </a:cxn>
                  <a:cxn ang="f58">
                    <a:pos x="f76" y="f78"/>
                  </a:cxn>
                  <a:cxn ang="f58">
                    <a:pos x="f79" y="f80"/>
                  </a:cxn>
                  <a:cxn ang="f58">
                    <a:pos x="f81" y="f78"/>
                  </a:cxn>
                  <a:cxn ang="f58">
                    <a:pos x="f73" y="f82"/>
                  </a:cxn>
                  <a:cxn ang="f58">
                    <a:pos x="f73" y="f74"/>
                  </a:cxn>
                </a:cxnLst>
                <a:rect l="f69" t="f72" r="f70" b="f71"/>
                <a:pathLst>
                  <a:path w="190" h="186">
                    <a:moveTo>
                      <a:pt x="f8" y="f9"/>
                    </a:moveTo>
                    <a:cubicBezTo>
                      <a:pt x="f10" y="f5"/>
                      <a:pt x="f11" y="f5"/>
                      <a:pt x="f12" y="f9"/>
                    </a:cubicBezTo>
                    <a:cubicBezTo>
                      <a:pt x="f13" y="f12"/>
                      <a:pt x="f13" y="f12"/>
                      <a:pt x="f13" y="f12"/>
                    </a:cubicBezTo>
                    <a:cubicBezTo>
                      <a:pt x="f5" y="f14"/>
                      <a:pt x="f5" y="f10"/>
                      <a:pt x="f13" y="f15"/>
                    </a:cubicBezTo>
                    <a:cubicBezTo>
                      <a:pt x="f16" y="f17"/>
                      <a:pt x="f18" y="f7"/>
                      <a:pt x="f19" y="f7"/>
                    </a:cubicBezTo>
                    <a:cubicBezTo>
                      <a:pt x="f20" y="f7"/>
                      <a:pt x="f21" y="f17"/>
                      <a:pt x="f22" y="f15"/>
                    </a:cubicBezTo>
                    <a:cubicBezTo>
                      <a:pt x="f8" y="f22"/>
                      <a:pt x="f8" y="f22"/>
                      <a:pt x="f8" y="f22"/>
                    </a:cubicBezTo>
                    <a:cubicBezTo>
                      <a:pt x="f6" y="f23"/>
                      <a:pt x="f6" y="f24"/>
                      <a:pt x="f8" y="f9"/>
                    </a:cubicBezTo>
                    <a:close/>
                  </a:path>
                </a:pathLst>
              </a:custGeom>
              <a:solidFill>
                <a:srgbClr val="FFFFFF"/>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Segoe UI Light"/>
                </a:endParaRPr>
              </a:p>
            </p:txBody>
          </p:sp>
        </p:grpSp>
        <p:sp>
          <p:nvSpPr>
            <p:cNvPr id="15" name="TextBox 70">
              <a:extLst>
                <a:ext uri="{FF2B5EF4-FFF2-40B4-BE49-F238E27FC236}">
                  <a16:creationId xmlns:a16="http://schemas.microsoft.com/office/drawing/2014/main" id="{2967AC17-2368-975E-E8F2-D8ED8C119436}"/>
                </a:ext>
              </a:extLst>
            </p:cNvPr>
            <p:cNvSpPr txBox="1"/>
            <p:nvPr/>
          </p:nvSpPr>
          <p:spPr>
            <a:xfrm>
              <a:off x="785048" y="1011619"/>
              <a:ext cx="3798326" cy="615555"/>
            </a:xfrm>
            <a:prstGeom prst="rect">
              <a:avLst/>
            </a:prstGeom>
            <a:noFill/>
            <a:ln cap="flat">
              <a:noFill/>
            </a:ln>
          </p:spPr>
          <p:txBody>
            <a:bodyPr vert="horz" wrap="square" lIns="0" tIns="0" rIns="0" bIns="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0" cap="none" spc="0" baseline="0">
                  <a:solidFill>
                    <a:srgbClr val="000000"/>
                  </a:solidFill>
                  <a:uFillTx/>
                  <a:latin typeface="ADLaM Display" pitchFamily="2"/>
                  <a:ea typeface="ADLaM Display" pitchFamily="2"/>
                  <a:cs typeface="ADLaM Display" pitchFamily="2"/>
                </a:rPr>
                <a:t>Steam power increased the demand for resources</a:t>
              </a:r>
              <a:endParaRPr lang="en-US" sz="2000" b="0" i="0" u="none" strike="noStrike" kern="1200" cap="none" spc="0" baseline="0">
                <a:solidFill>
                  <a:srgbClr val="30353F"/>
                </a:solidFill>
                <a:uFillTx/>
                <a:latin typeface="ADLaM Display" pitchFamily="2"/>
                <a:ea typeface="ADLaM Display" pitchFamily="2"/>
                <a:cs typeface="ADLaM Display" pitchFamily="2"/>
              </a:endParaRPr>
            </a:p>
          </p:txBody>
        </p:sp>
        <p:sp>
          <p:nvSpPr>
            <p:cNvPr id="16" name="TextBox 81">
              <a:extLst>
                <a:ext uri="{FF2B5EF4-FFF2-40B4-BE49-F238E27FC236}">
                  <a16:creationId xmlns:a16="http://schemas.microsoft.com/office/drawing/2014/main" id="{9E1E290D-AAF3-894D-D071-4292F2AEFE56}"/>
                </a:ext>
              </a:extLst>
            </p:cNvPr>
            <p:cNvSpPr txBox="1"/>
            <p:nvPr/>
          </p:nvSpPr>
          <p:spPr>
            <a:xfrm>
              <a:off x="3146999" y="2335642"/>
              <a:ext cx="2383456" cy="615555"/>
            </a:xfrm>
            <a:prstGeom prst="rect">
              <a:avLst/>
            </a:prstGeom>
            <a:noFill/>
            <a:ln cap="flat">
              <a:noFill/>
            </a:ln>
          </p:spPr>
          <p:txBody>
            <a:bodyPr vert="horz" wrap="square" lIns="0" tIns="0" rIns="0" bIns="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0" cap="none" spc="0" baseline="0">
                  <a:solidFill>
                    <a:srgbClr val="000000"/>
                  </a:solidFill>
                  <a:uFillTx/>
                  <a:latin typeface="ADLaM Display" pitchFamily="2"/>
                  <a:ea typeface="ADLaM Display" pitchFamily="2"/>
                  <a:cs typeface="ADLaM Display" pitchFamily="2"/>
                </a:rPr>
                <a:t>To produce copper on a large scale</a:t>
              </a:r>
              <a:endParaRPr lang="en-US" sz="2000" b="0" i="0" u="none" strike="noStrike" kern="1200" cap="none" spc="0" baseline="0">
                <a:solidFill>
                  <a:srgbClr val="30353F"/>
                </a:solidFill>
                <a:uFillTx/>
                <a:latin typeface="ADLaM Display" pitchFamily="2"/>
                <a:ea typeface="ADLaM Display" pitchFamily="2"/>
                <a:cs typeface="ADLaM Display" pitchFamily="2"/>
              </a:endParaRPr>
            </a:p>
          </p:txBody>
        </p:sp>
        <p:sp>
          <p:nvSpPr>
            <p:cNvPr id="17" name="TextBox 52">
              <a:extLst>
                <a:ext uri="{FF2B5EF4-FFF2-40B4-BE49-F238E27FC236}">
                  <a16:creationId xmlns:a16="http://schemas.microsoft.com/office/drawing/2014/main" id="{C155D864-15DF-D44C-CAEB-49CB52841DB2}"/>
                </a:ext>
              </a:extLst>
            </p:cNvPr>
            <p:cNvSpPr txBox="1"/>
            <p:nvPr/>
          </p:nvSpPr>
          <p:spPr>
            <a:xfrm>
              <a:off x="1362263" y="4048652"/>
              <a:ext cx="4693176" cy="738661"/>
            </a:xfrm>
            <a:prstGeom prst="rect">
              <a:avLst/>
            </a:prstGeom>
            <a:noFill/>
            <a:ln cap="flat">
              <a:noFill/>
            </a:ln>
          </p:spPr>
          <p:txBody>
            <a:bodyPr vert="horz" wrap="square" lIns="0" tIns="0" rIns="0" bIns="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400" b="0" i="0" u="none" strike="noStrike" kern="0" cap="none" spc="0" baseline="0">
                  <a:solidFill>
                    <a:srgbClr val="000000"/>
                  </a:solidFill>
                  <a:uFillTx/>
                  <a:latin typeface="ADLaM Display" pitchFamily="2"/>
                  <a:ea typeface="ADLaM Display" pitchFamily="2"/>
                  <a:cs typeface="ADLaM Display" pitchFamily="2"/>
                </a:rPr>
                <a:t>Heated Limestone was used to remove impurities</a:t>
              </a:r>
              <a:endParaRPr lang="en-US" sz="2400" b="0" i="0" u="none" strike="noStrike" kern="1200" cap="none" spc="0" baseline="0">
                <a:solidFill>
                  <a:srgbClr val="000000"/>
                </a:solidFill>
                <a:uFillTx/>
                <a:latin typeface="ADLaM Display" pitchFamily="2"/>
                <a:ea typeface="ADLaM Display" pitchFamily="2"/>
                <a:cs typeface="ADLaM Display" pitchFamily="2"/>
              </a:endParaRPr>
            </a:p>
          </p:txBody>
        </p:sp>
        <p:sp>
          <p:nvSpPr>
            <p:cNvPr id="18" name="TextBox 77">
              <a:extLst>
                <a:ext uri="{FF2B5EF4-FFF2-40B4-BE49-F238E27FC236}">
                  <a16:creationId xmlns:a16="http://schemas.microsoft.com/office/drawing/2014/main" id="{28F1D947-09DB-EB12-23C5-1CE1B07DD178}"/>
                </a:ext>
              </a:extLst>
            </p:cNvPr>
            <p:cNvSpPr txBox="1"/>
            <p:nvPr/>
          </p:nvSpPr>
          <p:spPr>
            <a:xfrm>
              <a:off x="3997628" y="5027215"/>
              <a:ext cx="2771866" cy="615555"/>
            </a:xfrm>
            <a:prstGeom prst="rect">
              <a:avLst/>
            </a:prstGeom>
            <a:noFill/>
            <a:ln cap="flat">
              <a:noFill/>
            </a:ln>
          </p:spPr>
          <p:txBody>
            <a:bodyPr vert="horz" wrap="square" lIns="0" tIns="0" rIns="0" bIns="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0" cap="none" spc="0" baseline="0">
                  <a:solidFill>
                    <a:srgbClr val="000000"/>
                  </a:solidFill>
                  <a:uFillTx/>
                  <a:latin typeface="ADLaM Display" pitchFamily="2"/>
                  <a:ea typeface="ADLaM Display" pitchFamily="2"/>
                  <a:cs typeface="ADLaM Display" pitchFamily="2"/>
                </a:rPr>
                <a:t>Sourced from Geopark quarries</a:t>
              </a:r>
              <a:endParaRPr lang="en-US" sz="2000" b="0" i="0" u="none" strike="noStrike" kern="1200" cap="none" spc="0" baseline="0">
                <a:solidFill>
                  <a:srgbClr val="30353F"/>
                </a:solidFill>
                <a:uFillTx/>
                <a:latin typeface="ADLaM Display" pitchFamily="2"/>
                <a:ea typeface="ADLaM Display" pitchFamily="2"/>
                <a:cs typeface="ADLaM Display" pitchFamily="2"/>
              </a:endParaRPr>
            </a:p>
          </p:txBody>
        </p:sp>
      </p:grpSp>
      <p:sp>
        <p:nvSpPr>
          <p:cNvPr id="19" name="Rectangle 181">
            <a:extLst>
              <a:ext uri="{FF2B5EF4-FFF2-40B4-BE49-F238E27FC236}">
                <a16:creationId xmlns:a16="http://schemas.microsoft.com/office/drawing/2014/main" id="{AECAC791-285A-556F-A87E-906AAD18D1C0}"/>
              </a:ext>
              <a:ext uri="{C183D7F6-B498-43B3-948B-1728B52AA6E4}">
                <adec:decorative xmlns:adec="http://schemas.microsoft.com/office/drawing/2017/decorative" val="1"/>
              </a:ext>
            </a:extLst>
          </p:cNvPr>
          <p:cNvSpPr/>
          <p:nvPr/>
        </p:nvSpPr>
        <p:spPr>
          <a:xfrm flipH="1">
            <a:off x="8047817" y="1381941"/>
            <a:ext cx="495952" cy="744797"/>
          </a:xfrm>
          <a:prstGeom prst="rect">
            <a:avLst/>
          </a:prstGeom>
          <a:solidFill>
            <a:srgbClr val="AFBBB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goe UI Light"/>
            </a:endParaRPr>
          </a:p>
        </p:txBody>
      </p:sp>
      <p:sp>
        <p:nvSpPr>
          <p:cNvPr id="20" name="Rectangle 182">
            <a:extLst>
              <a:ext uri="{FF2B5EF4-FFF2-40B4-BE49-F238E27FC236}">
                <a16:creationId xmlns:a16="http://schemas.microsoft.com/office/drawing/2014/main" id="{53B93EEB-66FB-1125-EF70-AD1B166818B5}"/>
              </a:ext>
              <a:ext uri="{C183D7F6-B498-43B3-948B-1728B52AA6E4}">
                <adec:decorative xmlns:adec="http://schemas.microsoft.com/office/drawing/2017/decorative" val="1"/>
              </a:ext>
            </a:extLst>
          </p:cNvPr>
          <p:cNvSpPr/>
          <p:nvPr/>
        </p:nvSpPr>
        <p:spPr>
          <a:xfrm flipH="1">
            <a:off x="9152942" y="1381941"/>
            <a:ext cx="495952" cy="744797"/>
          </a:xfrm>
          <a:prstGeom prst="rect">
            <a:avLst/>
          </a:prstGeom>
          <a:solidFill>
            <a:srgbClr val="DBDBDB"/>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goe UI Light"/>
            </a:endParaRPr>
          </a:p>
        </p:txBody>
      </p:sp>
      <p:sp>
        <p:nvSpPr>
          <p:cNvPr id="21" name="Rectangle 183">
            <a:extLst>
              <a:ext uri="{FF2B5EF4-FFF2-40B4-BE49-F238E27FC236}">
                <a16:creationId xmlns:a16="http://schemas.microsoft.com/office/drawing/2014/main" id="{66302A07-3120-E517-9708-0F5D4D34879D}"/>
              </a:ext>
              <a:ext uri="{C183D7F6-B498-43B3-948B-1728B52AA6E4}">
                <adec:decorative xmlns:adec="http://schemas.microsoft.com/office/drawing/2017/decorative" val="1"/>
              </a:ext>
            </a:extLst>
          </p:cNvPr>
          <p:cNvSpPr/>
          <p:nvPr/>
        </p:nvSpPr>
        <p:spPr>
          <a:xfrm flipH="1">
            <a:off x="10257190" y="1381941"/>
            <a:ext cx="495952" cy="744797"/>
          </a:xfrm>
          <a:prstGeom prst="rect">
            <a:avLst/>
          </a:prstGeom>
          <a:solidFill>
            <a:srgbClr val="85E0E7"/>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goe UI Light"/>
            </a:endParaRPr>
          </a:p>
        </p:txBody>
      </p:sp>
      <p:sp>
        <p:nvSpPr>
          <p:cNvPr id="22" name="Rectangle 176">
            <a:extLst>
              <a:ext uri="{FF2B5EF4-FFF2-40B4-BE49-F238E27FC236}">
                <a16:creationId xmlns:a16="http://schemas.microsoft.com/office/drawing/2014/main" id="{7E050F2D-8762-3355-A33F-14432E2720CD}"/>
              </a:ext>
              <a:ext uri="{C183D7F6-B498-43B3-948B-1728B52AA6E4}">
                <adec:decorative xmlns:adec="http://schemas.microsoft.com/office/drawing/2017/decorative" val="1"/>
              </a:ext>
            </a:extLst>
          </p:cNvPr>
          <p:cNvSpPr/>
          <p:nvPr/>
        </p:nvSpPr>
        <p:spPr>
          <a:xfrm flipH="1">
            <a:off x="6942691" y="1381941"/>
            <a:ext cx="495952" cy="744797"/>
          </a:xfrm>
          <a:prstGeom prst="rect">
            <a:avLst/>
          </a:prstGeom>
          <a:solidFill>
            <a:srgbClr val="515A6B"/>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goe UI Light"/>
            </a:endParaRPr>
          </a:p>
        </p:txBody>
      </p:sp>
      <p:sp>
        <p:nvSpPr>
          <p:cNvPr id="23" name="TextBox 82">
            <a:extLst>
              <a:ext uri="{FF2B5EF4-FFF2-40B4-BE49-F238E27FC236}">
                <a16:creationId xmlns:a16="http://schemas.microsoft.com/office/drawing/2014/main" id="{7E3A6ABA-570B-F4D2-188F-183F1D5BE5FA}"/>
              </a:ext>
            </a:extLst>
          </p:cNvPr>
          <p:cNvSpPr txBox="1"/>
          <p:nvPr/>
        </p:nvSpPr>
        <p:spPr>
          <a:xfrm>
            <a:off x="4528264" y="165378"/>
            <a:ext cx="3135477" cy="492440"/>
          </a:xfrm>
          <a:prstGeom prst="rect">
            <a:avLst/>
          </a:prstGeom>
          <a:noFill/>
          <a:ln cap="flat">
            <a:noFill/>
          </a:ln>
        </p:spPr>
        <p:txBody>
          <a:bodyPr vert="horz" wrap="none" lIns="0" tIns="0" rIns="0" bIns="0" anchor="t" anchorCtr="1" compatLnSpc="1">
            <a:spAutoFit/>
          </a:bodyPr>
          <a:lstStyle/>
          <a:p>
            <a:pPr marL="0" marR="0" lvl="0" indent="0" algn="ctr" defTabSz="914400" rtl="0" fontAlgn="auto" hangingPunct="1">
              <a:lnSpc>
                <a:spcPct val="100000"/>
              </a:lnSpc>
              <a:spcBef>
                <a:spcPts val="0"/>
              </a:spcBef>
              <a:spcAft>
                <a:spcPts val="0"/>
              </a:spcAft>
              <a:buNone/>
              <a:tabLst>
                <a:tab pos="347664" algn="l"/>
              </a:tabLst>
              <a:defRPr sz="1800" b="0" i="0" u="none" strike="noStrike" kern="0" cap="none" spc="0" baseline="0">
                <a:solidFill>
                  <a:srgbClr val="000000"/>
                </a:solidFill>
                <a:uFillTx/>
              </a:defRPr>
            </a:pPr>
            <a:r>
              <a:rPr lang="en-US" sz="3200" b="1" i="0" u="none" strike="noStrike" kern="1200" cap="none" spc="0" baseline="0">
                <a:solidFill>
                  <a:srgbClr val="30353F"/>
                </a:solidFill>
                <a:uFillTx/>
                <a:latin typeface="Century Gothic"/>
              </a:rPr>
              <a:t>RAW MATERIALS</a:t>
            </a:r>
          </a:p>
        </p:txBody>
      </p:sp>
      <p:sp>
        <p:nvSpPr>
          <p:cNvPr id="24" name="Title 3" hidden="1">
            <a:extLst>
              <a:ext uri="{FF2B5EF4-FFF2-40B4-BE49-F238E27FC236}">
                <a16:creationId xmlns:a16="http://schemas.microsoft.com/office/drawing/2014/main" id="{6810EBDC-B77B-5843-D748-63F3AF18AA6E}"/>
              </a:ext>
            </a:extLst>
          </p:cNvPr>
          <p:cNvSpPr txBox="1">
            <a:spLocks noGrp="1"/>
          </p:cNvSpPr>
          <p:nvPr>
            <p:ph type="title"/>
          </p:nvPr>
        </p:nvSpPr>
        <p:spPr/>
        <p:txBody>
          <a:bodyPr/>
          <a:lstStyle/>
          <a:p>
            <a:pPr lvl="0"/>
            <a:r>
              <a:rPr lang="en-US"/>
              <a:t>Slide 3</a:t>
            </a:r>
          </a:p>
        </p:txBody>
      </p:sp>
      <p:sp>
        <p:nvSpPr>
          <p:cNvPr id="25" name="TextBox 79">
            <a:extLst>
              <a:ext uri="{FF2B5EF4-FFF2-40B4-BE49-F238E27FC236}">
                <a16:creationId xmlns:a16="http://schemas.microsoft.com/office/drawing/2014/main" id="{2AF96A7D-6C62-11C4-2B46-D8CFE45B9BD0}"/>
              </a:ext>
            </a:extLst>
          </p:cNvPr>
          <p:cNvSpPr txBox="1"/>
          <p:nvPr/>
        </p:nvSpPr>
        <p:spPr>
          <a:xfrm>
            <a:off x="3009217" y="3081107"/>
            <a:ext cx="2908276" cy="46166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ADLaM Display" pitchFamily="2"/>
                <a:ea typeface="ADLaM Display" pitchFamily="2"/>
                <a:cs typeface="ADLaM Display" pitchFamily="2"/>
              </a:rPr>
              <a:t>(South, 2020)</a:t>
            </a:r>
          </a:p>
        </p:txBody>
      </p:sp>
      <p:sp>
        <p:nvSpPr>
          <p:cNvPr id="26" name="TextBox 80">
            <a:extLst>
              <a:ext uri="{FF2B5EF4-FFF2-40B4-BE49-F238E27FC236}">
                <a16:creationId xmlns:a16="http://schemas.microsoft.com/office/drawing/2014/main" id="{1D5E013B-E63C-7051-193E-1BB9337ED4E0}"/>
              </a:ext>
            </a:extLst>
          </p:cNvPr>
          <p:cNvSpPr txBox="1"/>
          <p:nvPr/>
        </p:nvSpPr>
        <p:spPr>
          <a:xfrm>
            <a:off x="674424" y="4822929"/>
            <a:ext cx="3323203" cy="46166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ADLaM Display" pitchFamily="2"/>
                <a:ea typeface="ADLaM Display" pitchFamily="2"/>
                <a:cs typeface="ADLaM Display" pitchFamily="2"/>
              </a:rPr>
              <a:t>(Fforest Fawr, 2011) </a:t>
            </a:r>
          </a:p>
        </p:txBody>
      </p:sp>
      <p:sp>
        <p:nvSpPr>
          <p:cNvPr id="27" name="TextBox 81">
            <a:extLst>
              <a:ext uri="{FF2B5EF4-FFF2-40B4-BE49-F238E27FC236}">
                <a16:creationId xmlns:a16="http://schemas.microsoft.com/office/drawing/2014/main" id="{EF6F5C35-E33F-8BA9-94B2-0AAE5189BBBB}"/>
              </a:ext>
            </a:extLst>
          </p:cNvPr>
          <p:cNvSpPr txBox="1"/>
          <p:nvPr/>
        </p:nvSpPr>
        <p:spPr>
          <a:xfrm>
            <a:off x="3793434" y="5765740"/>
            <a:ext cx="4096603" cy="46166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ADLaM Display" pitchFamily="2"/>
                <a:ea typeface="ADLaM Display" pitchFamily="2"/>
                <a:cs typeface="ADLaM Display" pitchFamily="2"/>
              </a:rPr>
              <a:t>(Brecon Beacons, 2011)</a:t>
            </a:r>
          </a:p>
        </p:txBody>
      </p:sp>
      <p:sp>
        <p:nvSpPr>
          <p:cNvPr id="28" name="TextBox 82">
            <a:extLst>
              <a:ext uri="{FF2B5EF4-FFF2-40B4-BE49-F238E27FC236}">
                <a16:creationId xmlns:a16="http://schemas.microsoft.com/office/drawing/2014/main" id="{572C4BF3-D52D-868D-6D84-FD925FAECB65}"/>
              </a:ext>
            </a:extLst>
          </p:cNvPr>
          <p:cNvSpPr txBox="1"/>
          <p:nvPr/>
        </p:nvSpPr>
        <p:spPr>
          <a:xfrm>
            <a:off x="7779459" y="2434178"/>
            <a:ext cx="3738862" cy="3170096"/>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000" b="0" i="0" u="none" strike="noStrike" kern="1200" cap="none" spc="0" baseline="0">
                <a:solidFill>
                  <a:srgbClr val="000000"/>
                </a:solidFill>
                <a:uFillTx/>
                <a:latin typeface="ADLaM Display" pitchFamily="2"/>
                <a:ea typeface="ADLaM Display" pitchFamily="2"/>
                <a:cs typeface="ADLaM Display" pitchFamily="2"/>
              </a:rPr>
              <a:t>COAL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4000" b="0" i="0" u="none" strike="noStrike" kern="1200" cap="none" spc="0" baseline="0">
              <a:solidFill>
                <a:srgbClr val="000000"/>
              </a:solidFill>
              <a:uFillTx/>
              <a:latin typeface="ADLaM Display" pitchFamily="2"/>
              <a:ea typeface="ADLaM Display" pitchFamily="2"/>
              <a:cs typeface="ADLaM Display" pitchFamily="2"/>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000" b="0" i="0" u="none" strike="noStrike" kern="1200" cap="none" spc="0" baseline="0">
                <a:solidFill>
                  <a:srgbClr val="000000"/>
                </a:solidFill>
                <a:uFillTx/>
                <a:latin typeface="ADLaM Display" pitchFamily="2"/>
                <a:ea typeface="ADLaM Display" pitchFamily="2"/>
                <a:cs typeface="ADLaM Display" pitchFamily="2"/>
              </a:rPr>
              <a:t>&amp;</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4000" b="0" i="0" u="none" strike="noStrike" kern="1200" cap="none" spc="0" baseline="0">
              <a:solidFill>
                <a:srgbClr val="000000"/>
              </a:solidFill>
              <a:uFillTx/>
              <a:latin typeface="ADLaM Display" pitchFamily="2"/>
              <a:ea typeface="ADLaM Display" pitchFamily="2"/>
              <a:cs typeface="ADLaM Display" pitchFamily="2"/>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000" b="0" i="0" u="none" strike="noStrike" kern="1200" cap="none" spc="0" baseline="0">
                <a:solidFill>
                  <a:srgbClr val="000000"/>
                </a:solidFill>
                <a:uFillTx/>
                <a:latin typeface="ADLaM Display" pitchFamily="2"/>
                <a:ea typeface="ADLaM Display" pitchFamily="2"/>
                <a:cs typeface="ADLaM Display" pitchFamily="2"/>
              </a:rPr>
              <a:t>LIMESTONE</a:t>
            </a:r>
          </a:p>
        </p:txBody>
      </p:sp>
      <p:pic>
        <p:nvPicPr>
          <p:cNvPr id="29" name="Video 61">
            <a:extLst>
              <a:ext uri="{FF2B5EF4-FFF2-40B4-BE49-F238E27FC236}">
                <a16:creationId xmlns:a16="http://schemas.microsoft.com/office/drawing/2014/main" id="{0F245C08-349E-3704-8477-7B96D61F4FFD}"/>
              </a:ext>
            </a:extLst>
          </p:cNvPr>
          <p:cNvPicPr>
            <a:picLocks noChangeAspect="1"/>
          </p:cNvPicPr>
          <p:nvPr>
            <a:videoFile r:link="rId2"/>
            <p:extLst>
              <p:ext uri="{DAA4B4D4-6D71-4841-9C94-3DE7FCFB9230}">
                <p14:media xmlns:p14="http://schemas.microsoft.com/office/powerpoint/2010/main" r:embed="rId1"/>
              </p:ext>
            </p:extLst>
          </p:nvPr>
        </p:nvPicPr>
        <p:blipFill>
          <a:blip r:embed="rId5"/>
          <a:srcRect l="21875" r="21875"/>
          <a:stretch>
            <a:fillRect/>
          </a:stretch>
        </p:blipFill>
        <p:spPr>
          <a:xfrm>
            <a:off x="10089105" y="45802"/>
            <a:ext cx="2057400" cy="2057400"/>
          </a:xfrm>
          <a:prstGeom prst="rect">
            <a:avLst/>
          </a:prstGeom>
          <a:noFill/>
          <a:ln cap="flat">
            <a:noFill/>
          </a:ln>
        </p:spPr>
      </p:pic>
    </p:spTree>
  </p:cSld>
  <p:clrMapOvr>
    <a:masterClrMapping/>
  </p:clrMapOvr>
  <mc:AlternateContent xmlns:mc="http://schemas.openxmlformats.org/markup-compatibility/2006">
    <mc:Choice xmlns:p14="http://schemas.microsoft.com/office/powerpoint/2010/main" Requires="p14">
      <p:transition spd="slow" p14:dur="2000" advTm="34295"/>
    </mc:Choice>
    <mc:Fallback>
      <p:transition spd="slow" advTm="34295"/>
    </mc:Fallback>
  </mc:AlternateContent>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2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p:endCondLst>
                    <p:cond evt="onNext" delay="0">
                      <p:tgtEl>
                        <p:sldTgt/>
                      </p:tgtEl>
                    </p:cond>
                    <p:cond evt="onPrev" delay="0">
                      <p:tgtEl>
                        <p:sldTgt/>
                      </p:tgtEl>
                    </p:cond>
                  </p:endCondLst>
                </p:cTn>
                <p:tgtEl>
                  <p:spTgt spid="29"/>
                </p:tgtEl>
              </p:cMediaNode>
            </p:video>
            <p:seq concurrent="1" nextAc="seek">
              <p:cTn id="8" dur="indefinite" nodeType="interactiveSeq">
                <p:stCondLst>
                  <p:cond evt="onClick" delay="0">
                    <p:tgtEl>
                      <p:spTgt spid="29"/>
                    </p:tgtEl>
                  </p:cond>
                </p:stCondLst>
                <p:childTnLst>
                  <p:par>
                    <p:cTn id="9" fill="hold">
                      <p:stCondLst>
                        <p:cond evt="onBegin" delay="0">
                          <p:tn val="8"/>
                        </p:cond>
                      </p:stCondLst>
                      <p:childTnLst>
                        <p:par>
                          <p:cTn id="10" fill="hold">
                            <p:stCondLst>
                              <p:cond delay="0"/>
                            </p:stCondLst>
                            <p:childTnLst>
                              <p:par>
                                <p:cTn id="11" presetID="2" presetClass="mediacall" presetSubtype="0" fill="hold" nodeType="clickEffect">
                                  <p:stCondLst>
                                    <p:cond delay="0"/>
                                  </p:stCondLst>
                                  <p:childTnLst>
                                    <p:cmd type="call" cmd="togglePause">
                                      <p:cBhvr>
                                        <p:cTn id="12"/>
                                        <p:tgtEl>
                                          <p:spTgt spid="29"/>
                                        </p:tgtEl>
                                      </p:cBhvr>
                                    </p:cmd>
                                  </p:childTnLst>
                                </p:cTn>
                              </p:par>
                            </p:childTnLst>
                          </p:cTn>
                        </p:par>
                      </p:childTnLst>
                    </p:cTn>
                  </p:par>
                </p:childTnLst>
              </p:cTn>
              <p:nextCondLst>
                <p:cond evt="onClick" delay="0">
                  <p:tgtEl>
                    <p:spTgt spid="29"/>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name="Slide18">
    <p:spTree>
      <p:nvGrpSpPr>
        <p:cNvPr id="1" name=""/>
        <p:cNvGrpSpPr/>
        <p:nvPr/>
      </p:nvGrpSpPr>
      <p:grpSpPr>
        <a:xfrm>
          <a:off x="0" y="0"/>
          <a:ext cx="0" cy="0"/>
          <a:chOff x="0" y="0"/>
          <a:chExt cx="0" cy="0"/>
        </a:xfrm>
      </p:grpSpPr>
      <p:sp>
        <p:nvSpPr>
          <p:cNvPr id="2" name="TextBox 109">
            <a:extLst>
              <a:ext uri="{FF2B5EF4-FFF2-40B4-BE49-F238E27FC236}">
                <a16:creationId xmlns:a16="http://schemas.microsoft.com/office/drawing/2014/main" id="{DCC23919-7023-5CC7-D112-E66FFBB38884}"/>
              </a:ext>
            </a:extLst>
          </p:cNvPr>
          <p:cNvSpPr txBox="1"/>
          <p:nvPr/>
        </p:nvSpPr>
        <p:spPr>
          <a:xfrm>
            <a:off x="4104028" y="165378"/>
            <a:ext cx="3674626" cy="492440"/>
          </a:xfrm>
          <a:prstGeom prst="rect">
            <a:avLst/>
          </a:prstGeom>
          <a:noFill/>
          <a:ln cap="flat">
            <a:noFill/>
          </a:ln>
        </p:spPr>
        <p:txBody>
          <a:bodyPr vert="horz" wrap="square" lIns="0" tIns="0" rIns="0" bIns="0" anchor="t" anchorCtr="1" compatLnSpc="1">
            <a:spAutoFit/>
          </a:bodyPr>
          <a:lstStyle/>
          <a:p>
            <a:pPr marL="0" marR="0" lvl="0" indent="0" algn="ctr" defTabSz="914400" rtl="0" fontAlgn="auto" hangingPunct="1">
              <a:lnSpc>
                <a:spcPct val="100000"/>
              </a:lnSpc>
              <a:spcBef>
                <a:spcPts val="0"/>
              </a:spcBef>
              <a:spcAft>
                <a:spcPts val="0"/>
              </a:spcAft>
              <a:buNone/>
              <a:tabLst>
                <a:tab pos="347664" algn="l"/>
              </a:tabLst>
              <a:defRPr sz="1800" b="0" i="0" u="none" strike="noStrike" kern="0" cap="none" spc="0" baseline="0">
                <a:solidFill>
                  <a:srgbClr val="000000"/>
                </a:solidFill>
                <a:uFillTx/>
              </a:defRPr>
            </a:pPr>
            <a:r>
              <a:rPr lang="en-US" sz="3200" b="1" i="0" u="none" strike="noStrike" kern="1200" cap="none" spc="0" baseline="0">
                <a:solidFill>
                  <a:srgbClr val="30353F"/>
                </a:solidFill>
                <a:uFillTx/>
                <a:latin typeface="Century Gothic"/>
              </a:rPr>
              <a:t>VIVIAN FAMILY</a:t>
            </a:r>
          </a:p>
        </p:txBody>
      </p:sp>
      <p:sp>
        <p:nvSpPr>
          <p:cNvPr id="3" name="Rectangle 1028">
            <a:extLst>
              <a:ext uri="{FF2B5EF4-FFF2-40B4-BE49-F238E27FC236}">
                <a16:creationId xmlns:a16="http://schemas.microsoft.com/office/drawing/2014/main" id="{2CC8FEB6-D20E-DEA6-126E-238B837197AC}"/>
              </a:ext>
              <a:ext uri="{C183D7F6-B498-43B3-948B-1728B52AA6E4}">
                <adec:decorative xmlns:adec="http://schemas.microsoft.com/office/drawing/2017/decorative" val="1"/>
              </a:ext>
            </a:extLst>
          </p:cNvPr>
          <p:cNvSpPr/>
          <p:nvPr/>
        </p:nvSpPr>
        <p:spPr>
          <a:xfrm>
            <a:off x="1026990" y="1440335"/>
            <a:ext cx="10214606" cy="3111081"/>
          </a:xfrm>
          <a:prstGeom prst="rect">
            <a:avLst/>
          </a:prstGeom>
          <a:solidFill>
            <a:srgbClr val="CFCFCF">
              <a:alpha val="3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goe UI Light"/>
            </a:endParaRPr>
          </a:p>
        </p:txBody>
      </p:sp>
      <p:sp>
        <p:nvSpPr>
          <p:cNvPr id="4" name="Oval 58">
            <a:extLst>
              <a:ext uri="{FF2B5EF4-FFF2-40B4-BE49-F238E27FC236}">
                <a16:creationId xmlns:a16="http://schemas.microsoft.com/office/drawing/2014/main" id="{E420CF6B-8F25-227C-5CAA-80C0B0D7B9C1}"/>
              </a:ext>
            </a:extLst>
          </p:cNvPr>
          <p:cNvSpPr/>
          <p:nvPr/>
        </p:nvSpPr>
        <p:spPr>
          <a:xfrm>
            <a:off x="5630152" y="749707"/>
            <a:ext cx="717776" cy="71777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43CDD9"/>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goe UI Light"/>
            </a:endParaRPr>
          </a:p>
        </p:txBody>
      </p:sp>
      <p:sp>
        <p:nvSpPr>
          <p:cNvPr id="5" name="TextBox 134">
            <a:extLst>
              <a:ext uri="{FF2B5EF4-FFF2-40B4-BE49-F238E27FC236}">
                <a16:creationId xmlns:a16="http://schemas.microsoft.com/office/drawing/2014/main" id="{C5E7772F-1140-B04E-49A2-DDEF435257A2}"/>
              </a:ext>
            </a:extLst>
          </p:cNvPr>
          <p:cNvSpPr txBox="1"/>
          <p:nvPr/>
        </p:nvSpPr>
        <p:spPr>
          <a:xfrm>
            <a:off x="8485211" y="1668322"/>
            <a:ext cx="2679795" cy="553998"/>
          </a:xfrm>
          <a:prstGeom prst="rect">
            <a:avLst/>
          </a:prstGeom>
          <a:noFill/>
          <a:ln cap="flat">
            <a:noFill/>
          </a:ln>
        </p:spPr>
        <p:txBody>
          <a:bodyPr vert="horz" wrap="square" lIns="0" tIns="0" rIns="0" bIns="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0" cap="none" spc="0" baseline="0">
                <a:solidFill>
                  <a:srgbClr val="000000"/>
                </a:solidFill>
                <a:uFillTx/>
                <a:latin typeface="ADLaM Display" pitchFamily="2"/>
                <a:ea typeface="ADLaM Display" pitchFamily="2"/>
                <a:cs typeface="ADLaM Display" pitchFamily="2"/>
              </a:rPr>
              <a:t>Employment of 3,000 people, </a:t>
            </a:r>
            <a:endParaRPr lang="en-US" sz="1400" b="0" i="0" u="none" strike="noStrike" kern="1200" cap="none" spc="0" baseline="0">
              <a:solidFill>
                <a:srgbClr val="000000"/>
              </a:solidFill>
              <a:uFillTx/>
              <a:latin typeface="ADLaM Display" pitchFamily="2"/>
              <a:ea typeface="ADLaM Display" pitchFamily="2"/>
              <a:cs typeface="ADLaM Display" pitchFamily="2"/>
            </a:endParaRPr>
          </a:p>
        </p:txBody>
      </p:sp>
      <p:sp>
        <p:nvSpPr>
          <p:cNvPr id="6" name="TextBox 30">
            <a:extLst>
              <a:ext uri="{FF2B5EF4-FFF2-40B4-BE49-F238E27FC236}">
                <a16:creationId xmlns:a16="http://schemas.microsoft.com/office/drawing/2014/main" id="{388A8C60-7372-77E2-D53C-EAB17518D101}"/>
              </a:ext>
            </a:extLst>
          </p:cNvPr>
          <p:cNvSpPr txBox="1"/>
          <p:nvPr/>
        </p:nvSpPr>
        <p:spPr>
          <a:xfrm>
            <a:off x="4664134" y="2298481"/>
            <a:ext cx="2679795" cy="1107996"/>
          </a:xfrm>
          <a:prstGeom prst="rect">
            <a:avLst/>
          </a:prstGeom>
          <a:noFill/>
          <a:ln cap="flat">
            <a:noFill/>
          </a:ln>
        </p:spPr>
        <p:txBody>
          <a:bodyPr vert="horz" wrap="square" lIns="0" tIns="0" rIns="0" bIns="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0" cap="none" spc="0" baseline="0">
                <a:solidFill>
                  <a:srgbClr val="0B76A0"/>
                </a:solidFill>
                <a:uFillTx/>
                <a:latin typeface="ADLaM Display" pitchFamily="2"/>
                <a:ea typeface="ADLaM Display" pitchFamily="2"/>
                <a:cs typeface="ADLaM Display" pitchFamily="2"/>
              </a:rPr>
              <a:t>Pollution</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0B76A0"/>
                </a:solidFill>
                <a:uFillTx/>
                <a:latin typeface="ADLaM Display" pitchFamily="2"/>
                <a:ea typeface="ADLaM Display" pitchFamily="2"/>
                <a:cs typeface="ADLaM Display" pitchFamily="2"/>
              </a:rPr>
              <a:t>Sa</a:t>
            </a:r>
            <a:r>
              <a:rPr lang="en-GB" sz="2400" b="0" i="0" u="none" strike="noStrike" kern="0" cap="none" spc="0" baseline="0">
                <a:solidFill>
                  <a:srgbClr val="0B76A0"/>
                </a:solidFill>
                <a:uFillTx/>
                <a:latin typeface="ADLaM Display" pitchFamily="2"/>
                <a:ea typeface="ADLaM Display" pitchFamily="2"/>
                <a:cs typeface="ADLaM Display" pitchFamily="2"/>
              </a:rPr>
              <a:t>nitation</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0B76A0"/>
                </a:solidFill>
                <a:uFillTx/>
                <a:latin typeface="ADLaM Display" pitchFamily="2"/>
                <a:ea typeface="ADLaM Display" pitchFamily="2"/>
                <a:cs typeface="ADLaM Display" pitchFamily="2"/>
              </a:rPr>
              <a:t>No Drainage</a:t>
            </a:r>
            <a:endParaRPr lang="en-US" sz="2400" b="0" i="0" u="none" strike="noStrike" kern="1200" cap="none" spc="0" baseline="0">
              <a:solidFill>
                <a:srgbClr val="0B76A0"/>
              </a:solidFill>
              <a:uFillTx/>
              <a:latin typeface="ADLaM Display" pitchFamily="2"/>
              <a:ea typeface="ADLaM Display" pitchFamily="2"/>
              <a:cs typeface="ADLaM Display" pitchFamily="2"/>
            </a:endParaRPr>
          </a:p>
        </p:txBody>
      </p:sp>
      <p:sp>
        <p:nvSpPr>
          <p:cNvPr id="7" name="TextBox 31">
            <a:extLst>
              <a:ext uri="{FF2B5EF4-FFF2-40B4-BE49-F238E27FC236}">
                <a16:creationId xmlns:a16="http://schemas.microsoft.com/office/drawing/2014/main" id="{DBB45662-2326-A943-9F85-92BBFCEC1DC8}"/>
              </a:ext>
            </a:extLst>
          </p:cNvPr>
          <p:cNvSpPr txBox="1"/>
          <p:nvPr/>
        </p:nvSpPr>
        <p:spPr>
          <a:xfrm>
            <a:off x="926863" y="1475594"/>
            <a:ext cx="2921581" cy="830997"/>
          </a:xfrm>
          <a:prstGeom prst="rect">
            <a:avLst/>
          </a:prstGeom>
          <a:noFill/>
          <a:ln cap="flat">
            <a:noFill/>
          </a:ln>
        </p:spPr>
        <p:txBody>
          <a:bodyPr vert="horz" wrap="square" lIns="0" tIns="0" rIns="0" bIns="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0" cap="none" spc="0" baseline="0">
                <a:solidFill>
                  <a:srgbClr val="000000"/>
                </a:solidFill>
                <a:uFillTx/>
                <a:latin typeface="ADLaM Display" pitchFamily="2"/>
                <a:ea typeface="ADLaM Display" pitchFamily="2"/>
                <a:cs typeface="ADLaM Display" pitchFamily="2"/>
              </a:rPr>
              <a:t>copperworks which was owned by the Vivian family</a:t>
            </a:r>
            <a:endParaRPr lang="en-US" sz="1400" b="0" i="0" u="none" strike="noStrike" kern="1200" cap="none" spc="0" baseline="0">
              <a:solidFill>
                <a:srgbClr val="000000"/>
              </a:solidFill>
              <a:uFillTx/>
              <a:latin typeface="ADLaM Display" pitchFamily="2"/>
              <a:ea typeface="ADLaM Display" pitchFamily="2"/>
              <a:cs typeface="ADLaM Display" pitchFamily="2"/>
            </a:endParaRPr>
          </a:p>
        </p:txBody>
      </p:sp>
      <p:sp>
        <p:nvSpPr>
          <p:cNvPr id="8" name="Title 1" hidden="1">
            <a:extLst>
              <a:ext uri="{FF2B5EF4-FFF2-40B4-BE49-F238E27FC236}">
                <a16:creationId xmlns:a16="http://schemas.microsoft.com/office/drawing/2014/main" id="{A5AAFC33-1F6B-4EA3-036D-272A14BC16E1}"/>
              </a:ext>
            </a:extLst>
          </p:cNvPr>
          <p:cNvSpPr txBox="1">
            <a:spLocks noGrp="1"/>
          </p:cNvSpPr>
          <p:nvPr>
            <p:ph type="title"/>
          </p:nvPr>
        </p:nvSpPr>
        <p:spPr/>
        <p:txBody>
          <a:bodyPr/>
          <a:lstStyle/>
          <a:p>
            <a:pPr lvl="0"/>
            <a:r>
              <a:rPr lang="en-US"/>
              <a:t>Slide 2</a:t>
            </a:r>
          </a:p>
        </p:txBody>
      </p:sp>
      <p:sp>
        <p:nvSpPr>
          <p:cNvPr id="9" name="TextBox 3">
            <a:extLst>
              <a:ext uri="{FF2B5EF4-FFF2-40B4-BE49-F238E27FC236}">
                <a16:creationId xmlns:a16="http://schemas.microsoft.com/office/drawing/2014/main" id="{4733CF0D-3227-59ED-B92B-584B385F3698}"/>
              </a:ext>
            </a:extLst>
          </p:cNvPr>
          <p:cNvSpPr txBox="1"/>
          <p:nvPr/>
        </p:nvSpPr>
        <p:spPr>
          <a:xfrm>
            <a:off x="4819080" y="1525018"/>
            <a:ext cx="2695504" cy="40011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DLaM Display" pitchFamily="2"/>
                <a:ea typeface="ADLaM Display" pitchFamily="2"/>
                <a:cs typeface="ADLaM Display" pitchFamily="2"/>
              </a:rPr>
              <a:t>(BBC News, 2013). </a:t>
            </a:r>
          </a:p>
        </p:txBody>
      </p:sp>
      <p:sp>
        <p:nvSpPr>
          <p:cNvPr id="10" name="Arrow: Right 5">
            <a:extLst>
              <a:ext uri="{FF2B5EF4-FFF2-40B4-BE49-F238E27FC236}">
                <a16:creationId xmlns:a16="http://schemas.microsoft.com/office/drawing/2014/main" id="{192BBA76-5682-B7CE-EE2C-8AE98CC02BCE}"/>
              </a:ext>
            </a:extLst>
          </p:cNvPr>
          <p:cNvSpPr/>
          <p:nvPr/>
        </p:nvSpPr>
        <p:spPr>
          <a:xfrm>
            <a:off x="3840672" y="1695334"/>
            <a:ext cx="978408" cy="195754"/>
          </a:xfrm>
          <a:custGeom>
            <a:avLst>
              <a:gd name="f0" fmla="val 19439"/>
              <a:gd name="f1" fmla="val 5400"/>
            </a:avLst>
            <a:gdLst>
              <a:gd name="f2" fmla="val 10800000"/>
              <a:gd name="f3" fmla="val 5400000"/>
              <a:gd name="f4" fmla="val 180"/>
              <a:gd name="f5" fmla="val w"/>
              <a:gd name="f6" fmla="val h"/>
              <a:gd name="f7" fmla="val 0"/>
              <a:gd name="f8" fmla="val 21600"/>
              <a:gd name="f9" fmla="val 10800"/>
              <a:gd name="f10" fmla="+- 0 0 0"/>
              <a:gd name="f11" fmla="+- 0 0 180"/>
              <a:gd name="f12" fmla="*/ f5 1 21600"/>
              <a:gd name="f13" fmla="*/ f6 1 21600"/>
              <a:gd name="f14" fmla="+- f8 0 f7"/>
              <a:gd name="f15" fmla="pin 0 f0 21600"/>
              <a:gd name="f16" fmla="pin 0 f1 10800"/>
              <a:gd name="f17" fmla="*/ f10 f2 1"/>
              <a:gd name="f18" fmla="*/ f11 f2 1"/>
              <a:gd name="f19" fmla="val f15"/>
              <a:gd name="f20" fmla="val f16"/>
              <a:gd name="f21" fmla="*/ f14 1 21600"/>
              <a:gd name="f22" fmla="*/ f15 f12 1"/>
              <a:gd name="f23" fmla="*/ f16 f13 1"/>
              <a:gd name="f24" fmla="*/ f17 1 f4"/>
              <a:gd name="f25" fmla="*/ f18 1 f4"/>
              <a:gd name="f26" fmla="+- 21600 0 f20"/>
              <a:gd name="f27" fmla="+- 21600 0 f19"/>
              <a:gd name="f28" fmla="*/ 0 f21 1"/>
              <a:gd name="f29" fmla="*/ 21600 f21 1"/>
              <a:gd name="f30" fmla="*/ f20 f13 1"/>
              <a:gd name="f31" fmla="*/ f19 f12 1"/>
              <a:gd name="f32" fmla="+- f24 0 f3"/>
              <a:gd name="f33" fmla="+- f25 0 f3"/>
              <a:gd name="f34" fmla="*/ f27 f20 1"/>
              <a:gd name="f35" fmla="*/ f28 1 f21"/>
              <a:gd name="f36" fmla="*/ f29 1 f21"/>
              <a:gd name="f37" fmla="*/ f26 f13 1"/>
              <a:gd name="f38" fmla="*/ f34 1 10800"/>
              <a:gd name="f39" fmla="*/ f35 f12 1"/>
              <a:gd name="f40" fmla="*/ f35 f13 1"/>
              <a:gd name="f41" fmla="*/ f36 f13 1"/>
              <a:gd name="f42" fmla="+- f19 f38 0"/>
              <a:gd name="f43" fmla="*/ f42 f12 1"/>
            </a:gdLst>
            <a:ahLst>
              <a:ahXY gdRefX="f0" minX="f7" maxX="f8" gdRefY="f1" minY="f7" maxY="f9">
                <a:pos x="f22" y="f23"/>
              </a:ahXY>
            </a:ahLst>
            <a:cxnLst>
              <a:cxn ang="3cd4">
                <a:pos x="hc" y="t"/>
              </a:cxn>
              <a:cxn ang="0">
                <a:pos x="r" y="vc"/>
              </a:cxn>
              <a:cxn ang="cd4">
                <a:pos x="hc" y="b"/>
              </a:cxn>
              <a:cxn ang="cd2">
                <a:pos x="l" y="vc"/>
              </a:cxn>
              <a:cxn ang="f32">
                <a:pos x="f31" y="f40"/>
              </a:cxn>
              <a:cxn ang="f33">
                <a:pos x="f31" y="f41"/>
              </a:cxn>
            </a:cxnLst>
            <a:rect l="f39" t="f30" r="f43" b="f37"/>
            <a:pathLst>
              <a:path w="21600" h="21600">
                <a:moveTo>
                  <a:pt x="f7" y="f20"/>
                </a:moveTo>
                <a:lnTo>
                  <a:pt x="f19" y="f20"/>
                </a:lnTo>
                <a:lnTo>
                  <a:pt x="f19" y="f7"/>
                </a:lnTo>
                <a:lnTo>
                  <a:pt x="f8" y="f9"/>
                </a:lnTo>
                <a:lnTo>
                  <a:pt x="f19" y="f8"/>
                </a:lnTo>
                <a:lnTo>
                  <a:pt x="f19" y="f26"/>
                </a:lnTo>
                <a:lnTo>
                  <a:pt x="f7" y="f26"/>
                </a:lnTo>
                <a:close/>
              </a:path>
            </a:pathLst>
          </a:custGeom>
          <a:solidFill>
            <a:srgbClr val="156082"/>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ptos"/>
            </a:endParaRPr>
          </a:p>
        </p:txBody>
      </p:sp>
      <p:sp>
        <p:nvSpPr>
          <p:cNvPr id="11" name="Arrow: Right 6">
            <a:extLst>
              <a:ext uri="{FF2B5EF4-FFF2-40B4-BE49-F238E27FC236}">
                <a16:creationId xmlns:a16="http://schemas.microsoft.com/office/drawing/2014/main" id="{E1F5D42B-3357-5DBE-388D-FA4BECE91992}"/>
              </a:ext>
            </a:extLst>
          </p:cNvPr>
          <p:cNvSpPr/>
          <p:nvPr/>
        </p:nvSpPr>
        <p:spPr>
          <a:xfrm rot="10799991">
            <a:off x="7343930" y="1675647"/>
            <a:ext cx="978408" cy="195754"/>
          </a:xfrm>
          <a:custGeom>
            <a:avLst>
              <a:gd name="f0" fmla="val 19439"/>
              <a:gd name="f1" fmla="val 5400"/>
            </a:avLst>
            <a:gdLst>
              <a:gd name="f2" fmla="val 10800000"/>
              <a:gd name="f3" fmla="val 5400000"/>
              <a:gd name="f4" fmla="val 180"/>
              <a:gd name="f5" fmla="val w"/>
              <a:gd name="f6" fmla="val h"/>
              <a:gd name="f7" fmla="val 0"/>
              <a:gd name="f8" fmla="val 21600"/>
              <a:gd name="f9" fmla="val 10800"/>
              <a:gd name="f10" fmla="+- 0 0 0"/>
              <a:gd name="f11" fmla="+- 0 0 180"/>
              <a:gd name="f12" fmla="*/ f5 1 21600"/>
              <a:gd name="f13" fmla="*/ f6 1 21600"/>
              <a:gd name="f14" fmla="+- f8 0 f7"/>
              <a:gd name="f15" fmla="pin 0 f0 21600"/>
              <a:gd name="f16" fmla="pin 0 f1 10800"/>
              <a:gd name="f17" fmla="*/ f10 f2 1"/>
              <a:gd name="f18" fmla="*/ f11 f2 1"/>
              <a:gd name="f19" fmla="val f15"/>
              <a:gd name="f20" fmla="val f16"/>
              <a:gd name="f21" fmla="*/ f14 1 21600"/>
              <a:gd name="f22" fmla="*/ f15 f12 1"/>
              <a:gd name="f23" fmla="*/ f16 f13 1"/>
              <a:gd name="f24" fmla="*/ f17 1 f4"/>
              <a:gd name="f25" fmla="*/ f18 1 f4"/>
              <a:gd name="f26" fmla="+- 21600 0 f20"/>
              <a:gd name="f27" fmla="+- 21600 0 f19"/>
              <a:gd name="f28" fmla="*/ 0 f21 1"/>
              <a:gd name="f29" fmla="*/ 21600 f21 1"/>
              <a:gd name="f30" fmla="*/ f20 f13 1"/>
              <a:gd name="f31" fmla="*/ f19 f12 1"/>
              <a:gd name="f32" fmla="+- f24 0 f3"/>
              <a:gd name="f33" fmla="+- f25 0 f3"/>
              <a:gd name="f34" fmla="*/ f27 f20 1"/>
              <a:gd name="f35" fmla="*/ f28 1 f21"/>
              <a:gd name="f36" fmla="*/ f29 1 f21"/>
              <a:gd name="f37" fmla="*/ f26 f13 1"/>
              <a:gd name="f38" fmla="*/ f34 1 10800"/>
              <a:gd name="f39" fmla="*/ f35 f12 1"/>
              <a:gd name="f40" fmla="*/ f35 f13 1"/>
              <a:gd name="f41" fmla="*/ f36 f13 1"/>
              <a:gd name="f42" fmla="+- f19 f38 0"/>
              <a:gd name="f43" fmla="*/ f42 f12 1"/>
            </a:gdLst>
            <a:ahLst>
              <a:ahXY gdRefX="f0" minX="f7" maxX="f8" gdRefY="f1" minY="f7" maxY="f9">
                <a:pos x="f22" y="f23"/>
              </a:ahXY>
            </a:ahLst>
            <a:cxnLst>
              <a:cxn ang="3cd4">
                <a:pos x="hc" y="t"/>
              </a:cxn>
              <a:cxn ang="0">
                <a:pos x="r" y="vc"/>
              </a:cxn>
              <a:cxn ang="cd4">
                <a:pos x="hc" y="b"/>
              </a:cxn>
              <a:cxn ang="cd2">
                <a:pos x="l" y="vc"/>
              </a:cxn>
              <a:cxn ang="f32">
                <a:pos x="f31" y="f40"/>
              </a:cxn>
              <a:cxn ang="f33">
                <a:pos x="f31" y="f41"/>
              </a:cxn>
            </a:cxnLst>
            <a:rect l="f39" t="f30" r="f43" b="f37"/>
            <a:pathLst>
              <a:path w="21600" h="21600">
                <a:moveTo>
                  <a:pt x="f7" y="f20"/>
                </a:moveTo>
                <a:lnTo>
                  <a:pt x="f19" y="f20"/>
                </a:lnTo>
                <a:lnTo>
                  <a:pt x="f19" y="f7"/>
                </a:lnTo>
                <a:lnTo>
                  <a:pt x="f8" y="f9"/>
                </a:lnTo>
                <a:lnTo>
                  <a:pt x="f19" y="f8"/>
                </a:lnTo>
                <a:lnTo>
                  <a:pt x="f19" y="f26"/>
                </a:lnTo>
                <a:lnTo>
                  <a:pt x="f7" y="f26"/>
                </a:lnTo>
                <a:close/>
              </a:path>
            </a:pathLst>
          </a:custGeom>
          <a:solidFill>
            <a:srgbClr val="156082"/>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ptos"/>
            </a:endParaRPr>
          </a:p>
        </p:txBody>
      </p:sp>
      <p:sp>
        <p:nvSpPr>
          <p:cNvPr id="12" name="TextBox 7">
            <a:extLst>
              <a:ext uri="{FF2B5EF4-FFF2-40B4-BE49-F238E27FC236}">
                <a16:creationId xmlns:a16="http://schemas.microsoft.com/office/drawing/2014/main" id="{B5809535-0DB8-6C42-E2E3-6F3F62D2B80C}"/>
              </a:ext>
            </a:extLst>
          </p:cNvPr>
          <p:cNvSpPr txBox="1"/>
          <p:nvPr/>
        </p:nvSpPr>
        <p:spPr>
          <a:xfrm>
            <a:off x="4755227" y="3406478"/>
            <a:ext cx="3567101" cy="40011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DLaM Display" pitchFamily="2"/>
                <a:ea typeface="ADLaM Display" pitchFamily="2"/>
                <a:cs typeface="ADLaM Display" pitchFamily="2"/>
              </a:rPr>
              <a:t>(Cartwright, 2023b)</a:t>
            </a:r>
          </a:p>
        </p:txBody>
      </p:sp>
      <p:pic>
        <p:nvPicPr>
          <p:cNvPr id="13" name="Video 27">
            <a:extLst>
              <a:ext uri="{FF2B5EF4-FFF2-40B4-BE49-F238E27FC236}">
                <a16:creationId xmlns:a16="http://schemas.microsoft.com/office/drawing/2014/main" id="{D45132ED-594B-B6C1-3BDB-4FE5456BFDC7}"/>
              </a:ext>
            </a:extLst>
          </p:cNvPr>
          <p:cNvPicPr>
            <a:picLocks noChangeAspect="1"/>
          </p:cNvPicPr>
          <p:nvPr>
            <a:videoFile r:link="rId2"/>
            <p:extLst>
              <p:ext uri="{DAA4B4D4-6D71-4841-9C94-3DE7FCFB9230}">
                <p14:media xmlns:p14="http://schemas.microsoft.com/office/powerpoint/2010/main" r:embed="rId1"/>
              </p:ext>
            </p:extLst>
          </p:nvPr>
        </p:nvPicPr>
        <p:blipFill>
          <a:blip r:embed="rId5"/>
          <a:srcRect l="21875" r="21875"/>
          <a:stretch>
            <a:fillRect/>
          </a:stretch>
        </p:blipFill>
        <p:spPr>
          <a:xfrm>
            <a:off x="10052300" y="4718303"/>
            <a:ext cx="2057400" cy="2057400"/>
          </a:xfrm>
          <a:prstGeom prst="rect">
            <a:avLst/>
          </a:prstGeom>
          <a:noFill/>
          <a:ln cap="flat">
            <a:noFill/>
          </a:ln>
        </p:spPr>
      </p:pic>
    </p:spTree>
  </p:cSld>
  <p:clrMapOvr>
    <a:masterClrMapping/>
  </p:clrMapOvr>
  <mc:AlternateContent xmlns:mc="http://schemas.openxmlformats.org/markup-compatibility/2006">
    <mc:Choice xmlns:p14="http://schemas.microsoft.com/office/powerpoint/2010/main" Requires="p14">
      <p:transition spd="slow" p14:dur="2000" advTm="10422"/>
    </mc:Choice>
    <mc:Fallback>
      <p:transition spd="slow" advTm="10422"/>
    </mc:Fallback>
  </mc:AlternateContent>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p:endCondLst>
                    <p:cond evt="onNext" delay="0">
                      <p:tgtEl>
                        <p:sldTgt/>
                      </p:tgtEl>
                    </p:cond>
                    <p:cond evt="onPrev" delay="0">
                      <p:tgtEl>
                        <p:sldTgt/>
                      </p:tgtEl>
                    </p:cond>
                  </p:endCondLst>
                </p:cTn>
                <p:tgtEl>
                  <p:spTgt spid="13"/>
                </p:tgtEl>
              </p:cMediaNode>
            </p:video>
            <p:seq concurrent="1" nextAc="seek">
              <p:cTn id="8" dur="indefinite" nodeType="interactiveSeq">
                <p:stCondLst>
                  <p:cond evt="onClick" delay="0">
                    <p:tgtEl>
                      <p:spTgt spid="13"/>
                    </p:tgtEl>
                  </p:cond>
                </p:stCondLst>
                <p:childTnLst>
                  <p:par>
                    <p:cTn id="9" fill="hold">
                      <p:stCondLst>
                        <p:cond evt="onBegin" delay="0">
                          <p:tn val="8"/>
                        </p:cond>
                      </p:stCondLst>
                      <p:childTnLst>
                        <p:par>
                          <p:cTn id="10" fill="hold">
                            <p:stCondLst>
                              <p:cond delay="0"/>
                            </p:stCondLst>
                            <p:childTnLst>
                              <p:par>
                                <p:cTn id="11" presetID="2" presetClass="mediacall" presetSubtype="0" fill="hold" nodeType="clickEffect">
                                  <p:stCondLst>
                                    <p:cond delay="0"/>
                                  </p:stCondLst>
                                  <p:childTnLst>
                                    <p:cmd type="call" cmd="togglePause">
                                      <p:cBhvr>
                                        <p:cTn id="12"/>
                                        <p:tgtEl>
                                          <p:spTgt spid="13"/>
                                        </p:tgtEl>
                                      </p:cBhvr>
                                    </p:cmd>
                                  </p:childTnLst>
                                </p:cTn>
                              </p:par>
                            </p:childTnLst>
                          </p:cTn>
                        </p:par>
                      </p:childTnLst>
                    </p:cTn>
                  </p:par>
                </p:childTnLst>
              </p:cTn>
              <p:nextCondLst>
                <p:cond evt="onClick" delay="0">
                  <p:tgtEl>
                    <p:spTgt spid="13"/>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name="Slide19">
    <p:spTree>
      <p:nvGrpSpPr>
        <p:cNvPr id="1" name=""/>
        <p:cNvGrpSpPr/>
        <p:nvPr/>
      </p:nvGrpSpPr>
      <p:grpSpPr>
        <a:xfrm>
          <a:off x="0" y="0"/>
          <a:ext cx="0" cy="0"/>
          <a:chOff x="0" y="0"/>
          <a:chExt cx="0" cy="0"/>
        </a:xfrm>
      </p:grpSpPr>
      <p:pic>
        <p:nvPicPr>
          <p:cNvPr id="2" name="Picture 13" descr="A person in a suit and hat&#10;&#10;AI-generated content may be incorrect.">
            <a:extLst>
              <a:ext uri="{FF2B5EF4-FFF2-40B4-BE49-F238E27FC236}">
                <a16:creationId xmlns:a16="http://schemas.microsoft.com/office/drawing/2014/main" id="{1196BEA0-1151-C2A0-3669-E76952CEC687}"/>
              </a:ext>
            </a:extLst>
          </p:cNvPr>
          <p:cNvPicPr>
            <a:picLocks noChangeAspect="1"/>
          </p:cNvPicPr>
          <p:nvPr/>
        </p:nvPicPr>
        <p:blipFill>
          <a:blip r:embed="rId5"/>
          <a:stretch>
            <a:fillRect/>
          </a:stretch>
        </p:blipFill>
        <p:spPr>
          <a:xfrm>
            <a:off x="8235013" y="273524"/>
            <a:ext cx="3878583" cy="5448296"/>
          </a:xfrm>
          <a:prstGeom prst="rect">
            <a:avLst/>
          </a:prstGeom>
          <a:noFill/>
          <a:ln cap="flat">
            <a:noFill/>
          </a:ln>
        </p:spPr>
      </p:pic>
      <p:pic>
        <p:nvPicPr>
          <p:cNvPr id="3" name="Picture 11" descr="A drawing of a person&#10;&#10;AI-generated content may be incorrect.">
            <a:extLst>
              <a:ext uri="{FF2B5EF4-FFF2-40B4-BE49-F238E27FC236}">
                <a16:creationId xmlns:a16="http://schemas.microsoft.com/office/drawing/2014/main" id="{F335B2BB-607D-7775-A088-C1F2868263B8}"/>
              </a:ext>
            </a:extLst>
          </p:cNvPr>
          <p:cNvPicPr>
            <a:picLocks noChangeAspect="1"/>
          </p:cNvPicPr>
          <p:nvPr/>
        </p:nvPicPr>
        <p:blipFill>
          <a:blip r:embed="rId6"/>
          <a:stretch>
            <a:fillRect/>
          </a:stretch>
        </p:blipFill>
        <p:spPr>
          <a:xfrm>
            <a:off x="175811" y="272911"/>
            <a:ext cx="4594859" cy="5821683"/>
          </a:xfrm>
          <a:prstGeom prst="rect">
            <a:avLst/>
          </a:prstGeom>
          <a:noFill/>
          <a:ln cap="flat">
            <a:noFill/>
          </a:ln>
        </p:spPr>
      </p:pic>
      <p:sp>
        <p:nvSpPr>
          <p:cNvPr id="4" name="TextBox 109">
            <a:extLst>
              <a:ext uri="{FF2B5EF4-FFF2-40B4-BE49-F238E27FC236}">
                <a16:creationId xmlns:a16="http://schemas.microsoft.com/office/drawing/2014/main" id="{F691409B-C0B6-6AFE-B5EB-F95CBA80BB16}"/>
              </a:ext>
            </a:extLst>
          </p:cNvPr>
          <p:cNvSpPr txBox="1"/>
          <p:nvPr/>
        </p:nvSpPr>
        <p:spPr>
          <a:xfrm>
            <a:off x="4104028" y="165378"/>
            <a:ext cx="3674626" cy="492440"/>
          </a:xfrm>
          <a:prstGeom prst="rect">
            <a:avLst/>
          </a:prstGeom>
          <a:noFill/>
          <a:ln cap="flat">
            <a:noFill/>
          </a:ln>
        </p:spPr>
        <p:txBody>
          <a:bodyPr vert="horz" wrap="square" lIns="0" tIns="0" rIns="0" bIns="0" anchor="t" anchorCtr="1" compatLnSpc="1">
            <a:spAutoFit/>
          </a:bodyPr>
          <a:lstStyle/>
          <a:p>
            <a:pPr marL="0" marR="0" lvl="0" indent="0" algn="ctr" defTabSz="914400" rtl="0" fontAlgn="auto" hangingPunct="1">
              <a:lnSpc>
                <a:spcPct val="100000"/>
              </a:lnSpc>
              <a:spcBef>
                <a:spcPts val="0"/>
              </a:spcBef>
              <a:spcAft>
                <a:spcPts val="0"/>
              </a:spcAft>
              <a:buNone/>
              <a:tabLst>
                <a:tab pos="347664" algn="l"/>
              </a:tabLst>
              <a:defRPr sz="1800" b="0" i="0" u="none" strike="noStrike" kern="0" cap="none" spc="0" baseline="0">
                <a:solidFill>
                  <a:srgbClr val="000000"/>
                </a:solidFill>
                <a:uFillTx/>
              </a:defRPr>
            </a:pPr>
            <a:r>
              <a:rPr lang="en-US" sz="3200" b="1" i="0" u="none" strike="noStrike" kern="1200" cap="none" spc="0" baseline="0">
                <a:solidFill>
                  <a:srgbClr val="30353F"/>
                </a:solidFill>
                <a:uFillTx/>
                <a:latin typeface="Century Gothic"/>
              </a:rPr>
              <a:t>VIVIAN FAMILY</a:t>
            </a:r>
          </a:p>
        </p:txBody>
      </p:sp>
      <p:sp>
        <p:nvSpPr>
          <p:cNvPr id="5" name="Oval 58">
            <a:extLst>
              <a:ext uri="{FF2B5EF4-FFF2-40B4-BE49-F238E27FC236}">
                <a16:creationId xmlns:a16="http://schemas.microsoft.com/office/drawing/2014/main" id="{C4F20FF6-3061-BACE-7E40-1D9EC02599B9}"/>
              </a:ext>
            </a:extLst>
          </p:cNvPr>
          <p:cNvSpPr/>
          <p:nvPr/>
        </p:nvSpPr>
        <p:spPr>
          <a:xfrm>
            <a:off x="5630152" y="749707"/>
            <a:ext cx="717776" cy="71777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43CDD9"/>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goe UI Light"/>
            </a:endParaRPr>
          </a:p>
        </p:txBody>
      </p:sp>
      <p:sp>
        <p:nvSpPr>
          <p:cNvPr id="6" name="Title 1" hidden="1">
            <a:extLst>
              <a:ext uri="{FF2B5EF4-FFF2-40B4-BE49-F238E27FC236}">
                <a16:creationId xmlns:a16="http://schemas.microsoft.com/office/drawing/2014/main" id="{DD751579-CF39-A257-13FC-62550A7A4B27}"/>
              </a:ext>
            </a:extLst>
          </p:cNvPr>
          <p:cNvSpPr txBox="1">
            <a:spLocks noGrp="1"/>
          </p:cNvSpPr>
          <p:nvPr>
            <p:ph type="title"/>
          </p:nvPr>
        </p:nvSpPr>
        <p:spPr/>
        <p:txBody>
          <a:bodyPr/>
          <a:lstStyle/>
          <a:p>
            <a:pPr lvl="0"/>
            <a:r>
              <a:rPr lang="en-US"/>
              <a:t>Slide 2</a:t>
            </a:r>
          </a:p>
        </p:txBody>
      </p:sp>
      <p:sp>
        <p:nvSpPr>
          <p:cNvPr id="7" name="Rectangle 77">
            <a:extLst>
              <a:ext uri="{FF2B5EF4-FFF2-40B4-BE49-F238E27FC236}">
                <a16:creationId xmlns:a16="http://schemas.microsoft.com/office/drawing/2014/main" id="{563A1CBB-C615-108B-5A38-51CD83775F16}"/>
              </a:ext>
            </a:extLst>
          </p:cNvPr>
          <p:cNvSpPr/>
          <p:nvPr/>
        </p:nvSpPr>
        <p:spPr>
          <a:xfrm>
            <a:off x="4312950" y="1280772"/>
            <a:ext cx="3352181" cy="2148227"/>
          </a:xfrm>
          <a:prstGeom prst="rect">
            <a:avLst/>
          </a:prstGeom>
          <a:gradFill>
            <a:gsLst>
              <a:gs pos="0">
                <a:srgbClr val="939CAB"/>
              </a:gs>
              <a:gs pos="100000">
                <a:srgbClr val="667181">
                  <a:alpha val="0"/>
                </a:srgbClr>
              </a:gs>
            </a:gsLst>
            <a:lin ang="54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200" b="1" i="0" u="none" strike="noStrike" kern="0" cap="none" spc="0" baseline="0">
                <a:solidFill>
                  <a:srgbClr val="000000"/>
                </a:solidFill>
                <a:uFillTx/>
                <a:latin typeface="ADLaM Display" pitchFamily="2"/>
                <a:ea typeface="ADLaM Display" pitchFamily="2"/>
                <a:cs typeface="ADLaM Display" pitchFamily="2"/>
              </a:rPr>
              <a:t>John Vivian (1756–1842)</a:t>
            </a:r>
            <a:endParaRPr lang="en-US" sz="3200" b="0" i="0" u="none" strike="noStrike" kern="1200" cap="none" spc="0" baseline="0">
              <a:solidFill>
                <a:srgbClr val="FFFFFF"/>
              </a:solidFill>
              <a:uFillTx/>
              <a:latin typeface="ADLaM Display" pitchFamily="2"/>
              <a:ea typeface="ADLaM Display" pitchFamily="2"/>
              <a:cs typeface="ADLaM Display" pitchFamily="2"/>
            </a:endParaRPr>
          </a:p>
        </p:txBody>
      </p:sp>
      <p:sp>
        <p:nvSpPr>
          <p:cNvPr id="8" name="Rectangle 77">
            <a:extLst>
              <a:ext uri="{FF2B5EF4-FFF2-40B4-BE49-F238E27FC236}">
                <a16:creationId xmlns:a16="http://schemas.microsoft.com/office/drawing/2014/main" id="{D57AE491-2ECE-23BE-0147-915AFF8A01BD}"/>
              </a:ext>
            </a:extLst>
          </p:cNvPr>
          <p:cNvSpPr/>
          <p:nvPr/>
        </p:nvSpPr>
        <p:spPr>
          <a:xfrm>
            <a:off x="5047552" y="3902064"/>
            <a:ext cx="3352181" cy="2148227"/>
          </a:xfrm>
          <a:prstGeom prst="rect">
            <a:avLst/>
          </a:prstGeom>
          <a:gradFill>
            <a:gsLst>
              <a:gs pos="0">
                <a:srgbClr val="939CAB"/>
              </a:gs>
              <a:gs pos="100000">
                <a:srgbClr val="667181">
                  <a:alpha val="0"/>
                </a:srgbClr>
              </a:gs>
            </a:gsLst>
            <a:lin ang="54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goe UI Light"/>
            </a:endParaRPr>
          </a:p>
        </p:txBody>
      </p:sp>
      <p:sp>
        <p:nvSpPr>
          <p:cNvPr id="9" name="TextBox 35">
            <a:extLst>
              <a:ext uri="{FF2B5EF4-FFF2-40B4-BE49-F238E27FC236}">
                <a16:creationId xmlns:a16="http://schemas.microsoft.com/office/drawing/2014/main" id="{3053FEAA-145D-A639-853A-F5A77E889413}"/>
              </a:ext>
            </a:extLst>
          </p:cNvPr>
          <p:cNvSpPr txBox="1"/>
          <p:nvPr/>
        </p:nvSpPr>
        <p:spPr>
          <a:xfrm>
            <a:off x="5272229" y="3997391"/>
            <a:ext cx="2902817" cy="156965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200" b="1" i="0" u="none" strike="noStrike" kern="1200" cap="none" spc="0" baseline="0">
                <a:solidFill>
                  <a:srgbClr val="000000"/>
                </a:solidFill>
                <a:uFillTx/>
                <a:latin typeface="ADLaM Display" pitchFamily="2"/>
                <a:ea typeface="ADLaM Display" pitchFamily="2"/>
                <a:cs typeface="ADLaM Display" pitchFamily="2"/>
              </a:rPr>
              <a:t>Henry Hussey Vivian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200" b="1" i="0" u="none" strike="noStrike" kern="1200" cap="none" spc="0" baseline="0">
                <a:solidFill>
                  <a:srgbClr val="000000"/>
                </a:solidFill>
                <a:uFillTx/>
                <a:latin typeface="ADLaM Display" pitchFamily="2"/>
                <a:ea typeface="ADLaM Display" pitchFamily="2"/>
                <a:cs typeface="ADLaM Display" pitchFamily="2"/>
              </a:rPr>
              <a:t>(1821 - 1894)</a:t>
            </a:r>
            <a:r>
              <a:rPr lang="en-GB" sz="3200" b="0" i="0" u="none" strike="noStrike" kern="1200" cap="none" spc="0" baseline="0">
                <a:solidFill>
                  <a:srgbClr val="000000"/>
                </a:solidFill>
                <a:uFillTx/>
                <a:latin typeface="ADLaM Display" pitchFamily="2"/>
                <a:ea typeface="ADLaM Display" pitchFamily="2"/>
                <a:cs typeface="ADLaM Display" pitchFamily="2"/>
              </a:rPr>
              <a:t> </a:t>
            </a:r>
          </a:p>
        </p:txBody>
      </p:sp>
      <p:sp>
        <p:nvSpPr>
          <p:cNvPr id="10" name="Arrow: Right 37">
            <a:extLst>
              <a:ext uri="{FF2B5EF4-FFF2-40B4-BE49-F238E27FC236}">
                <a16:creationId xmlns:a16="http://schemas.microsoft.com/office/drawing/2014/main" id="{5D4E1461-27E8-1D39-5AAB-601C04573B71}"/>
              </a:ext>
            </a:extLst>
          </p:cNvPr>
          <p:cNvSpPr/>
          <p:nvPr/>
        </p:nvSpPr>
        <p:spPr>
          <a:xfrm rot="7842875">
            <a:off x="4217039" y="3582893"/>
            <a:ext cx="978408" cy="195754"/>
          </a:xfrm>
          <a:custGeom>
            <a:avLst>
              <a:gd name="f0" fmla="val 19439"/>
              <a:gd name="f1" fmla="val 5400"/>
            </a:avLst>
            <a:gdLst>
              <a:gd name="f2" fmla="val 10800000"/>
              <a:gd name="f3" fmla="val 5400000"/>
              <a:gd name="f4" fmla="val 180"/>
              <a:gd name="f5" fmla="val w"/>
              <a:gd name="f6" fmla="val h"/>
              <a:gd name="f7" fmla="val 0"/>
              <a:gd name="f8" fmla="val 21600"/>
              <a:gd name="f9" fmla="val 10800"/>
              <a:gd name="f10" fmla="+- 0 0 0"/>
              <a:gd name="f11" fmla="+- 0 0 180"/>
              <a:gd name="f12" fmla="*/ f5 1 21600"/>
              <a:gd name="f13" fmla="*/ f6 1 21600"/>
              <a:gd name="f14" fmla="+- f8 0 f7"/>
              <a:gd name="f15" fmla="pin 0 f0 21600"/>
              <a:gd name="f16" fmla="pin 0 f1 10800"/>
              <a:gd name="f17" fmla="*/ f10 f2 1"/>
              <a:gd name="f18" fmla="*/ f11 f2 1"/>
              <a:gd name="f19" fmla="val f15"/>
              <a:gd name="f20" fmla="val f16"/>
              <a:gd name="f21" fmla="*/ f14 1 21600"/>
              <a:gd name="f22" fmla="*/ f15 f12 1"/>
              <a:gd name="f23" fmla="*/ f16 f13 1"/>
              <a:gd name="f24" fmla="*/ f17 1 f4"/>
              <a:gd name="f25" fmla="*/ f18 1 f4"/>
              <a:gd name="f26" fmla="+- 21600 0 f20"/>
              <a:gd name="f27" fmla="+- 21600 0 f19"/>
              <a:gd name="f28" fmla="*/ 0 f21 1"/>
              <a:gd name="f29" fmla="*/ 21600 f21 1"/>
              <a:gd name="f30" fmla="*/ f20 f13 1"/>
              <a:gd name="f31" fmla="*/ f19 f12 1"/>
              <a:gd name="f32" fmla="+- f24 0 f3"/>
              <a:gd name="f33" fmla="+- f25 0 f3"/>
              <a:gd name="f34" fmla="*/ f27 f20 1"/>
              <a:gd name="f35" fmla="*/ f28 1 f21"/>
              <a:gd name="f36" fmla="*/ f29 1 f21"/>
              <a:gd name="f37" fmla="*/ f26 f13 1"/>
              <a:gd name="f38" fmla="*/ f34 1 10800"/>
              <a:gd name="f39" fmla="*/ f35 f12 1"/>
              <a:gd name="f40" fmla="*/ f35 f13 1"/>
              <a:gd name="f41" fmla="*/ f36 f13 1"/>
              <a:gd name="f42" fmla="+- f19 f38 0"/>
              <a:gd name="f43" fmla="*/ f42 f12 1"/>
            </a:gdLst>
            <a:ahLst>
              <a:ahXY gdRefX="f0" minX="f7" maxX="f8" gdRefY="f1" minY="f7" maxY="f9">
                <a:pos x="f22" y="f23"/>
              </a:ahXY>
            </a:ahLst>
            <a:cxnLst>
              <a:cxn ang="3cd4">
                <a:pos x="hc" y="t"/>
              </a:cxn>
              <a:cxn ang="0">
                <a:pos x="r" y="vc"/>
              </a:cxn>
              <a:cxn ang="cd4">
                <a:pos x="hc" y="b"/>
              </a:cxn>
              <a:cxn ang="cd2">
                <a:pos x="l" y="vc"/>
              </a:cxn>
              <a:cxn ang="f32">
                <a:pos x="f31" y="f40"/>
              </a:cxn>
              <a:cxn ang="f33">
                <a:pos x="f31" y="f41"/>
              </a:cxn>
            </a:cxnLst>
            <a:rect l="f39" t="f30" r="f43" b="f37"/>
            <a:pathLst>
              <a:path w="21600" h="21600">
                <a:moveTo>
                  <a:pt x="f7" y="f20"/>
                </a:moveTo>
                <a:lnTo>
                  <a:pt x="f19" y="f20"/>
                </a:lnTo>
                <a:lnTo>
                  <a:pt x="f19" y="f7"/>
                </a:lnTo>
                <a:lnTo>
                  <a:pt x="f8" y="f9"/>
                </a:lnTo>
                <a:lnTo>
                  <a:pt x="f19" y="f8"/>
                </a:lnTo>
                <a:lnTo>
                  <a:pt x="f19" y="f26"/>
                </a:lnTo>
                <a:lnTo>
                  <a:pt x="f7" y="f26"/>
                </a:lnTo>
                <a:close/>
              </a:path>
            </a:pathLst>
          </a:custGeom>
          <a:solidFill>
            <a:srgbClr val="156082"/>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ptos"/>
            </a:endParaRPr>
          </a:p>
        </p:txBody>
      </p:sp>
      <p:sp>
        <p:nvSpPr>
          <p:cNvPr id="11" name="Arrow: Right 38">
            <a:extLst>
              <a:ext uri="{FF2B5EF4-FFF2-40B4-BE49-F238E27FC236}">
                <a16:creationId xmlns:a16="http://schemas.microsoft.com/office/drawing/2014/main" id="{F47154B7-0512-6732-5BC1-20D0E352F410}"/>
              </a:ext>
            </a:extLst>
          </p:cNvPr>
          <p:cNvSpPr/>
          <p:nvPr/>
        </p:nvSpPr>
        <p:spPr>
          <a:xfrm rot="19665218">
            <a:off x="7232437" y="3567659"/>
            <a:ext cx="978408" cy="195754"/>
          </a:xfrm>
          <a:custGeom>
            <a:avLst>
              <a:gd name="f0" fmla="val 19439"/>
              <a:gd name="f1" fmla="val 5400"/>
            </a:avLst>
            <a:gdLst>
              <a:gd name="f2" fmla="val 10800000"/>
              <a:gd name="f3" fmla="val 5400000"/>
              <a:gd name="f4" fmla="val 180"/>
              <a:gd name="f5" fmla="val w"/>
              <a:gd name="f6" fmla="val h"/>
              <a:gd name="f7" fmla="val 0"/>
              <a:gd name="f8" fmla="val 21600"/>
              <a:gd name="f9" fmla="val 10800"/>
              <a:gd name="f10" fmla="+- 0 0 0"/>
              <a:gd name="f11" fmla="+- 0 0 180"/>
              <a:gd name="f12" fmla="*/ f5 1 21600"/>
              <a:gd name="f13" fmla="*/ f6 1 21600"/>
              <a:gd name="f14" fmla="+- f8 0 f7"/>
              <a:gd name="f15" fmla="pin 0 f0 21600"/>
              <a:gd name="f16" fmla="pin 0 f1 10800"/>
              <a:gd name="f17" fmla="*/ f10 f2 1"/>
              <a:gd name="f18" fmla="*/ f11 f2 1"/>
              <a:gd name="f19" fmla="val f15"/>
              <a:gd name="f20" fmla="val f16"/>
              <a:gd name="f21" fmla="*/ f14 1 21600"/>
              <a:gd name="f22" fmla="*/ f15 f12 1"/>
              <a:gd name="f23" fmla="*/ f16 f13 1"/>
              <a:gd name="f24" fmla="*/ f17 1 f4"/>
              <a:gd name="f25" fmla="*/ f18 1 f4"/>
              <a:gd name="f26" fmla="+- 21600 0 f20"/>
              <a:gd name="f27" fmla="+- 21600 0 f19"/>
              <a:gd name="f28" fmla="*/ 0 f21 1"/>
              <a:gd name="f29" fmla="*/ 21600 f21 1"/>
              <a:gd name="f30" fmla="*/ f20 f13 1"/>
              <a:gd name="f31" fmla="*/ f19 f12 1"/>
              <a:gd name="f32" fmla="+- f24 0 f3"/>
              <a:gd name="f33" fmla="+- f25 0 f3"/>
              <a:gd name="f34" fmla="*/ f27 f20 1"/>
              <a:gd name="f35" fmla="*/ f28 1 f21"/>
              <a:gd name="f36" fmla="*/ f29 1 f21"/>
              <a:gd name="f37" fmla="*/ f26 f13 1"/>
              <a:gd name="f38" fmla="*/ f34 1 10800"/>
              <a:gd name="f39" fmla="*/ f35 f12 1"/>
              <a:gd name="f40" fmla="*/ f35 f13 1"/>
              <a:gd name="f41" fmla="*/ f36 f13 1"/>
              <a:gd name="f42" fmla="+- f19 f38 0"/>
              <a:gd name="f43" fmla="*/ f42 f12 1"/>
            </a:gdLst>
            <a:ahLst>
              <a:ahXY gdRefX="f0" minX="f7" maxX="f8" gdRefY="f1" minY="f7" maxY="f9">
                <a:pos x="f22" y="f23"/>
              </a:ahXY>
            </a:ahLst>
            <a:cxnLst>
              <a:cxn ang="3cd4">
                <a:pos x="hc" y="t"/>
              </a:cxn>
              <a:cxn ang="0">
                <a:pos x="r" y="vc"/>
              </a:cxn>
              <a:cxn ang="cd4">
                <a:pos x="hc" y="b"/>
              </a:cxn>
              <a:cxn ang="cd2">
                <a:pos x="l" y="vc"/>
              </a:cxn>
              <a:cxn ang="f32">
                <a:pos x="f31" y="f40"/>
              </a:cxn>
              <a:cxn ang="f33">
                <a:pos x="f31" y="f41"/>
              </a:cxn>
            </a:cxnLst>
            <a:rect l="f39" t="f30" r="f43" b="f37"/>
            <a:pathLst>
              <a:path w="21600" h="21600">
                <a:moveTo>
                  <a:pt x="f7" y="f20"/>
                </a:moveTo>
                <a:lnTo>
                  <a:pt x="f19" y="f20"/>
                </a:lnTo>
                <a:lnTo>
                  <a:pt x="f19" y="f7"/>
                </a:lnTo>
                <a:lnTo>
                  <a:pt x="f8" y="f9"/>
                </a:lnTo>
                <a:lnTo>
                  <a:pt x="f19" y="f8"/>
                </a:lnTo>
                <a:lnTo>
                  <a:pt x="f19" y="f26"/>
                </a:lnTo>
                <a:lnTo>
                  <a:pt x="f7" y="f26"/>
                </a:lnTo>
                <a:close/>
              </a:path>
            </a:pathLst>
          </a:custGeom>
          <a:solidFill>
            <a:srgbClr val="156082"/>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ptos"/>
            </a:endParaRPr>
          </a:p>
        </p:txBody>
      </p:sp>
      <p:sp>
        <p:nvSpPr>
          <p:cNvPr id="12" name="TextBox 39">
            <a:extLst>
              <a:ext uri="{FF2B5EF4-FFF2-40B4-BE49-F238E27FC236}">
                <a16:creationId xmlns:a16="http://schemas.microsoft.com/office/drawing/2014/main" id="{9607F5E9-460D-CF73-6B66-57BDC858AD41}"/>
              </a:ext>
            </a:extLst>
          </p:cNvPr>
          <p:cNvSpPr txBox="1"/>
          <p:nvPr/>
        </p:nvSpPr>
        <p:spPr>
          <a:xfrm>
            <a:off x="4377388" y="2912382"/>
            <a:ext cx="4264798" cy="40011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DLaM Display" pitchFamily="2"/>
                <a:ea typeface="ADLaM Display" pitchFamily="2"/>
                <a:cs typeface="ADLaM Display" pitchFamily="2"/>
              </a:rPr>
              <a:t>(Matthews House, 2025</a:t>
            </a:r>
            <a:r>
              <a:rPr lang="en-GB" sz="1800" b="0" i="0" u="none" strike="noStrike" kern="1200" cap="none" spc="0" baseline="0">
                <a:solidFill>
                  <a:srgbClr val="000000"/>
                </a:solidFill>
                <a:uFillTx/>
                <a:latin typeface="ADLaM Display" pitchFamily="2"/>
                <a:ea typeface="ADLaM Display" pitchFamily="2"/>
                <a:cs typeface="ADLaM Display" pitchFamily="2"/>
              </a:rPr>
              <a:t>)</a:t>
            </a:r>
          </a:p>
        </p:txBody>
      </p:sp>
      <p:sp>
        <p:nvSpPr>
          <p:cNvPr id="13" name="TextBox 8">
            <a:extLst>
              <a:ext uri="{FF2B5EF4-FFF2-40B4-BE49-F238E27FC236}">
                <a16:creationId xmlns:a16="http://schemas.microsoft.com/office/drawing/2014/main" id="{37947F84-C503-BB01-7A6E-85BCA46159DB}"/>
              </a:ext>
            </a:extLst>
          </p:cNvPr>
          <p:cNvSpPr txBox="1"/>
          <p:nvPr/>
        </p:nvSpPr>
        <p:spPr>
          <a:xfrm>
            <a:off x="5514773" y="5653460"/>
            <a:ext cx="3813102" cy="40011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DLaM Display" pitchFamily="2"/>
                <a:ea typeface="ADLaM Display" pitchFamily="2"/>
                <a:cs typeface="ADLaM Display" pitchFamily="2"/>
              </a:rPr>
              <a:t>(Davies, 2026)</a:t>
            </a:r>
          </a:p>
        </p:txBody>
      </p:sp>
      <p:pic>
        <p:nvPicPr>
          <p:cNvPr id="14" name="Video 29">
            <a:extLst>
              <a:ext uri="{FF2B5EF4-FFF2-40B4-BE49-F238E27FC236}">
                <a16:creationId xmlns:a16="http://schemas.microsoft.com/office/drawing/2014/main" id="{C67E79BF-0299-6B0B-A221-359BB0B61CAD}"/>
              </a:ext>
            </a:extLst>
          </p:cNvPr>
          <p:cNvPicPr>
            <a:picLocks noChangeAspect="1"/>
          </p:cNvPicPr>
          <p:nvPr>
            <a:videoFile r:link="rId2"/>
            <p:extLst>
              <p:ext uri="{DAA4B4D4-6D71-4841-9C94-3DE7FCFB9230}">
                <p14:media xmlns:p14="http://schemas.microsoft.com/office/powerpoint/2010/main" r:embed="rId1"/>
              </p:ext>
            </p:extLst>
          </p:nvPr>
        </p:nvPicPr>
        <p:blipFill>
          <a:blip r:embed="rId7"/>
          <a:srcRect l="21875" r="21875"/>
          <a:stretch>
            <a:fillRect/>
          </a:stretch>
        </p:blipFill>
        <p:spPr>
          <a:xfrm>
            <a:off x="10717161" y="5383164"/>
            <a:ext cx="1392539" cy="1392539"/>
          </a:xfrm>
          <a:prstGeom prst="rect">
            <a:avLst/>
          </a:prstGeom>
          <a:noFill/>
          <a:ln cap="flat">
            <a:noFill/>
          </a:ln>
        </p:spPr>
      </p:pic>
    </p:spTree>
  </p:cSld>
  <p:clrMapOvr>
    <a:masterClrMapping/>
  </p:clrMapOvr>
  <mc:AlternateContent xmlns:mc="http://schemas.openxmlformats.org/markup-compatibility/2006">
    <mc:Choice xmlns:p14="http://schemas.microsoft.com/office/powerpoint/2010/main" Requires="p14">
      <p:transition spd="slow" p14:dur="2000" advTm="21583"/>
    </mc:Choice>
    <mc:Fallback>
      <p:transition spd="slow" advTm="21583"/>
    </mc:Fallback>
  </mc:AlternateContent>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p:endCondLst>
                    <p:cond evt="onNext" delay="0">
                      <p:tgtEl>
                        <p:sldTgt/>
                      </p:tgtEl>
                    </p:cond>
                    <p:cond evt="onPrev" delay="0">
                      <p:tgtEl>
                        <p:sldTgt/>
                      </p:tgtEl>
                    </p:cond>
                  </p:endCondLst>
                </p:cTn>
                <p:tgtEl>
                  <p:spTgt spid="14"/>
                </p:tgtEl>
              </p:cMediaNode>
            </p:video>
            <p:seq concurrent="1" nextAc="seek">
              <p:cTn id="8" dur="indefinite" nodeType="interactiveSeq">
                <p:stCondLst>
                  <p:cond evt="onClick" delay="0">
                    <p:tgtEl>
                      <p:spTgt spid="14"/>
                    </p:tgtEl>
                  </p:cond>
                </p:stCondLst>
                <p:childTnLst>
                  <p:par>
                    <p:cTn id="9" fill="hold">
                      <p:stCondLst>
                        <p:cond evt="onBegin" delay="0">
                          <p:tn val="8"/>
                        </p:cond>
                      </p:stCondLst>
                      <p:childTnLst>
                        <p:par>
                          <p:cTn id="10" fill="hold">
                            <p:stCondLst>
                              <p:cond delay="0"/>
                            </p:stCondLst>
                            <p:childTnLst>
                              <p:par>
                                <p:cTn id="11" presetID="2" presetClass="mediacall" presetSubtype="0" fill="hold" nodeType="clickEffect">
                                  <p:stCondLst>
                                    <p:cond delay="0"/>
                                  </p:stCondLst>
                                  <p:childTnLst>
                                    <p:cmd type="call" cmd="togglePause">
                                      <p:cBhvr>
                                        <p:cTn id="12"/>
                                        <p:tgtEl>
                                          <p:spTgt spid="14"/>
                                        </p:tgtEl>
                                      </p:cBhvr>
                                    </p:cmd>
                                  </p:childTnLst>
                                </p:cTn>
                              </p:par>
                            </p:childTnLst>
                          </p:cTn>
                        </p:par>
                      </p:childTnLst>
                    </p:cTn>
                  </p:par>
                </p:childTnLst>
              </p:cTn>
              <p:nextCondLst>
                <p:cond evt="onClick" delay="0">
                  <p:tgtEl>
                    <p:spTgt spid="14"/>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name="Slide20">
    <p:spTree>
      <p:nvGrpSpPr>
        <p:cNvPr id="1" name=""/>
        <p:cNvGrpSpPr/>
        <p:nvPr/>
      </p:nvGrpSpPr>
      <p:grpSpPr>
        <a:xfrm>
          <a:off x="0" y="0"/>
          <a:ext cx="0" cy="0"/>
          <a:chOff x="0" y="0"/>
          <a:chExt cx="0" cy="0"/>
        </a:xfrm>
      </p:grpSpPr>
      <p:sp>
        <p:nvSpPr>
          <p:cNvPr id="2" name="Rectangle 103">
            <a:extLst>
              <a:ext uri="{FF2B5EF4-FFF2-40B4-BE49-F238E27FC236}">
                <a16:creationId xmlns:a16="http://schemas.microsoft.com/office/drawing/2014/main" id="{BB9ADAB8-FBF6-C528-173F-0713AF1EB3F9}"/>
              </a:ext>
              <a:ext uri="{C183D7F6-B498-43B3-948B-1728B52AA6E4}">
                <adec:decorative xmlns:adec="http://schemas.microsoft.com/office/drawing/2017/decorative" val="1"/>
              </a:ext>
            </a:extLst>
          </p:cNvPr>
          <p:cNvSpPr/>
          <p:nvPr/>
        </p:nvSpPr>
        <p:spPr>
          <a:xfrm>
            <a:off x="0" y="-35661"/>
            <a:ext cx="6096003" cy="4513386"/>
          </a:xfrm>
          <a:prstGeom prst="rect">
            <a:avLst/>
          </a:prstGeom>
          <a:solidFill>
            <a:srgbClr val="30353F">
              <a:alpha val="86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goe UI Light"/>
            </a:endParaRPr>
          </a:p>
        </p:txBody>
      </p:sp>
      <p:sp>
        <p:nvSpPr>
          <p:cNvPr id="3" name="TextBox 101">
            <a:extLst>
              <a:ext uri="{FF2B5EF4-FFF2-40B4-BE49-F238E27FC236}">
                <a16:creationId xmlns:a16="http://schemas.microsoft.com/office/drawing/2014/main" id="{7A9D1FD1-577D-B67C-4F90-440B5875803C}"/>
              </a:ext>
            </a:extLst>
          </p:cNvPr>
          <p:cNvSpPr txBox="1"/>
          <p:nvPr/>
        </p:nvSpPr>
        <p:spPr>
          <a:xfrm>
            <a:off x="1010540" y="2029711"/>
            <a:ext cx="4378083" cy="1107996"/>
          </a:xfrm>
          <a:prstGeom prst="rect">
            <a:avLst/>
          </a:prstGeom>
          <a:noFill/>
          <a:ln cap="flat">
            <a:noFill/>
          </a:ln>
        </p:spPr>
        <p:txBody>
          <a:bodyPr vert="horz" wrap="square" lIns="0" tIns="0" rIns="0" bIns="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600" b="0" i="0" u="none" strike="noStrike" kern="0" cap="none" spc="0" baseline="0">
                <a:solidFill>
                  <a:srgbClr val="000000"/>
                </a:solidFill>
                <a:uFillTx/>
                <a:latin typeface="ADLaM Display" pitchFamily="2"/>
                <a:ea typeface="ADLaM Display" pitchFamily="2"/>
                <a:cs typeface="ADLaM Display" pitchFamily="2"/>
              </a:rPr>
              <a:t>Ore was obtained from Cornwall </a:t>
            </a:r>
            <a:endParaRPr lang="en-US" sz="3600" b="0" i="0" u="none" strike="noStrike" kern="1200" cap="none" spc="0" baseline="0">
              <a:solidFill>
                <a:srgbClr val="FFFFFF"/>
              </a:solidFill>
              <a:uFillTx/>
              <a:latin typeface="ADLaM Display" pitchFamily="2"/>
              <a:ea typeface="ADLaM Display" pitchFamily="2"/>
              <a:cs typeface="ADLaM Display" pitchFamily="2"/>
            </a:endParaRPr>
          </a:p>
        </p:txBody>
      </p:sp>
      <p:sp>
        <p:nvSpPr>
          <p:cNvPr id="4" name="TextBox 102">
            <a:extLst>
              <a:ext uri="{FF2B5EF4-FFF2-40B4-BE49-F238E27FC236}">
                <a16:creationId xmlns:a16="http://schemas.microsoft.com/office/drawing/2014/main" id="{832BB19E-B784-B359-57DE-152943FE1261}"/>
              </a:ext>
            </a:extLst>
          </p:cNvPr>
          <p:cNvSpPr txBox="1"/>
          <p:nvPr/>
        </p:nvSpPr>
        <p:spPr>
          <a:xfrm>
            <a:off x="518483" y="213759"/>
            <a:ext cx="5449586" cy="492440"/>
          </a:xfrm>
          <a:prstGeom prst="rect">
            <a:avLst/>
          </a:prstGeom>
          <a:noFill/>
          <a:ln cap="flat">
            <a:noFill/>
          </a:ln>
        </p:spPr>
        <p:txBody>
          <a:bodyPr vert="horz" wrap="square" lIns="0" tIns="0" rIns="0" bIns="0" anchor="t" anchorCtr="0" compatLnSpc="1">
            <a:spAutoFit/>
          </a:bodyPr>
          <a:lstStyle/>
          <a:p>
            <a:pPr marL="0" marR="0" lvl="0" indent="0" algn="l" defTabSz="914400" rtl="0" fontAlgn="auto" hangingPunct="1">
              <a:lnSpc>
                <a:spcPct val="100000"/>
              </a:lnSpc>
              <a:spcBef>
                <a:spcPts val="0"/>
              </a:spcBef>
              <a:spcAft>
                <a:spcPts val="0"/>
              </a:spcAft>
              <a:buNone/>
              <a:tabLst>
                <a:tab pos="347664" algn="l"/>
              </a:tabLst>
              <a:defRPr sz="1800" b="0" i="0" u="none" strike="noStrike" kern="0" cap="none" spc="0" baseline="0">
                <a:solidFill>
                  <a:srgbClr val="000000"/>
                </a:solidFill>
                <a:uFillTx/>
              </a:defRPr>
            </a:pPr>
            <a:r>
              <a:rPr lang="en-US" sz="3200" b="1" i="0" u="none" strike="noStrike" kern="0" cap="none" spc="0" baseline="0">
                <a:solidFill>
                  <a:srgbClr val="FFFFFF"/>
                </a:solidFill>
                <a:uFillTx/>
                <a:latin typeface="Century Gothic"/>
              </a:rPr>
              <a:t>SWANSEA AND BEYOND</a:t>
            </a:r>
            <a:r>
              <a:rPr lang="en-US" sz="3200" b="1" i="0" u="none" strike="noStrike" kern="1200" cap="none" spc="0" baseline="0">
                <a:solidFill>
                  <a:srgbClr val="FFFFFF"/>
                </a:solidFill>
                <a:uFillTx/>
                <a:latin typeface="Century Gothic"/>
              </a:rPr>
              <a:t> </a:t>
            </a:r>
          </a:p>
        </p:txBody>
      </p:sp>
      <p:grpSp>
        <p:nvGrpSpPr>
          <p:cNvPr id="5" name="Group 33">
            <a:extLst>
              <a:ext uri="{FF2B5EF4-FFF2-40B4-BE49-F238E27FC236}">
                <a16:creationId xmlns:a16="http://schemas.microsoft.com/office/drawing/2014/main" id="{BFBF64CC-B5A4-43FB-D5ED-2AE5918B5C45}"/>
              </a:ext>
            </a:extLst>
          </p:cNvPr>
          <p:cNvGrpSpPr/>
          <p:nvPr/>
        </p:nvGrpSpPr>
        <p:grpSpPr>
          <a:xfrm>
            <a:off x="8881064" y="3621088"/>
            <a:ext cx="414479" cy="197062"/>
            <a:chOff x="8881064" y="3621088"/>
            <a:chExt cx="414479" cy="197062"/>
          </a:xfrm>
        </p:grpSpPr>
        <p:sp>
          <p:nvSpPr>
            <p:cNvPr id="6" name="Freeform 5">
              <a:extLst>
                <a:ext uri="{FF2B5EF4-FFF2-40B4-BE49-F238E27FC236}">
                  <a16:creationId xmlns:a16="http://schemas.microsoft.com/office/drawing/2014/main" id="{875B9C19-2C61-3DC6-39FC-6841120FE8E0}"/>
                </a:ext>
              </a:extLst>
            </p:cNvPr>
            <p:cNvSpPr/>
            <p:nvPr/>
          </p:nvSpPr>
          <p:spPr>
            <a:xfrm>
              <a:off x="8881064" y="3621088"/>
              <a:ext cx="414479" cy="197062"/>
            </a:xfrm>
            <a:custGeom>
              <a:avLst/>
              <a:gdLst>
                <a:gd name="f0" fmla="val 10800000"/>
                <a:gd name="f1" fmla="val 5400000"/>
                <a:gd name="f2" fmla="val 180"/>
                <a:gd name="f3" fmla="val w"/>
                <a:gd name="f4" fmla="val h"/>
                <a:gd name="f5" fmla="val 0"/>
                <a:gd name="f6" fmla="val 2048"/>
                <a:gd name="f7" fmla="val 970"/>
                <a:gd name="f8" fmla="val 1831"/>
                <a:gd name="f9" fmla="val 1711"/>
                <a:gd name="f10" fmla="val 1613"/>
                <a:gd name="f11" fmla="val 97"/>
                <a:gd name="f12" fmla="val 217"/>
                <a:gd name="f13" fmla="val 261"/>
                <a:gd name="f14" fmla="val 1626"/>
                <a:gd name="f15" fmla="val 302"/>
                <a:gd name="f16" fmla="val 1648"/>
                <a:gd name="f17" fmla="val 336"/>
                <a:gd name="f18" fmla="val 1413"/>
                <a:gd name="f19" fmla="val 571"/>
                <a:gd name="f20" fmla="val 1379"/>
                <a:gd name="f21" fmla="val 548"/>
                <a:gd name="f22" fmla="val 1339"/>
                <a:gd name="f23" fmla="val 535"/>
                <a:gd name="f24" fmla="val 1295"/>
                <a:gd name="f25" fmla="val 1250"/>
                <a:gd name="f26" fmla="val 1207"/>
                <a:gd name="f27" fmla="val 549"/>
                <a:gd name="f28" fmla="val 1173"/>
                <a:gd name="f29" fmla="val 573"/>
                <a:gd name="f30" fmla="val 935"/>
                <a:gd name="f31" fmla="val 958"/>
                <a:gd name="f32" fmla="val 971"/>
                <a:gd name="f33" fmla="val 873"/>
                <a:gd name="f34" fmla="val 753"/>
                <a:gd name="f35" fmla="val 633"/>
                <a:gd name="f36" fmla="val 536"/>
                <a:gd name="f37" fmla="val 98"/>
                <a:gd name="f38" fmla="val 337"/>
                <a:gd name="f39" fmla="val 435"/>
                <a:gd name="f40" fmla="val 709"/>
                <a:gd name="f41" fmla="val 422"/>
                <a:gd name="f42" fmla="val 668"/>
                <a:gd name="f43" fmla="val 400"/>
                <a:gd name="f44" fmla="val 634"/>
                <a:gd name="f45" fmla="val 635"/>
                <a:gd name="f46" fmla="val 399"/>
                <a:gd name="f47" fmla="val 669"/>
                <a:gd name="f48" fmla="val 797"/>
                <a:gd name="f49" fmla="val 838"/>
                <a:gd name="f50" fmla="val 872"/>
                <a:gd name="f51" fmla="val 1110"/>
                <a:gd name="f52" fmla="val 638"/>
                <a:gd name="f53" fmla="val 1090"/>
                <a:gd name="f54" fmla="val 671"/>
                <a:gd name="f55" fmla="val 1077"/>
                <a:gd name="f56" fmla="val 711"/>
                <a:gd name="f57" fmla="val 1175"/>
                <a:gd name="f58" fmla="val 1415"/>
                <a:gd name="f59" fmla="val 1512"/>
                <a:gd name="f60" fmla="val 1499"/>
                <a:gd name="f61" fmla="val 1477"/>
                <a:gd name="f62" fmla="val 1712"/>
                <a:gd name="f63" fmla="val 1746"/>
                <a:gd name="f64" fmla="val 1787"/>
                <a:gd name="f65" fmla="val 1950"/>
                <a:gd name="f66" fmla="val 880"/>
                <a:gd name="f67" fmla="val 147"/>
                <a:gd name="f68" fmla="val 90"/>
                <a:gd name="f69" fmla="val 823"/>
                <a:gd name="f70" fmla="val 682"/>
                <a:gd name="f71" fmla="val 625"/>
                <a:gd name="f72" fmla="val 288"/>
                <a:gd name="f73" fmla="val 345"/>
                <a:gd name="f74" fmla="val 683"/>
                <a:gd name="f75" fmla="val 626"/>
                <a:gd name="f76" fmla="val 881"/>
                <a:gd name="f77" fmla="val 1225"/>
                <a:gd name="f78" fmla="val 1167"/>
                <a:gd name="f79" fmla="val 1365"/>
                <a:gd name="f80" fmla="val 1422"/>
                <a:gd name="f81" fmla="val 1760"/>
                <a:gd name="f82" fmla="val 1703"/>
                <a:gd name="f83" fmla="val 1901"/>
                <a:gd name="f84" fmla="val 1958"/>
                <a:gd name="f85" fmla="+- 0 0 -90"/>
                <a:gd name="f86" fmla="*/ f3 1 2048"/>
                <a:gd name="f87" fmla="*/ f4 1 970"/>
                <a:gd name="f88" fmla="+- f7 0 f5"/>
                <a:gd name="f89" fmla="+- f6 0 f5"/>
                <a:gd name="f90" fmla="*/ f85 f0 1"/>
                <a:gd name="f91" fmla="*/ f89 1 2048"/>
                <a:gd name="f92" fmla="*/ f88 1 970"/>
                <a:gd name="f93" fmla="*/ 1831 f89 1"/>
                <a:gd name="f94" fmla="*/ 0 f88 1"/>
                <a:gd name="f95" fmla="*/ 1613 f89 1"/>
                <a:gd name="f96" fmla="*/ 217 f88 1"/>
                <a:gd name="f97" fmla="*/ 1648 f89 1"/>
                <a:gd name="f98" fmla="*/ 336 f88 1"/>
                <a:gd name="f99" fmla="*/ 1413 f89 1"/>
                <a:gd name="f100" fmla="*/ 571 f88 1"/>
                <a:gd name="f101" fmla="*/ 1295 f89 1"/>
                <a:gd name="f102" fmla="*/ 535 f88 1"/>
                <a:gd name="f103" fmla="*/ 1173 f89 1"/>
                <a:gd name="f104" fmla="*/ 573 f88 1"/>
                <a:gd name="f105" fmla="*/ 935 f89 1"/>
                <a:gd name="f106" fmla="*/ 971 f89 1"/>
                <a:gd name="f107" fmla="*/ 753 f89 1"/>
                <a:gd name="f108" fmla="*/ 536 f89 1"/>
                <a:gd name="f109" fmla="*/ 571 f89 1"/>
                <a:gd name="f110" fmla="*/ 336 f89 1"/>
                <a:gd name="f111" fmla="*/ 217 f89 1"/>
                <a:gd name="f112" fmla="*/ 0 f89 1"/>
                <a:gd name="f113" fmla="*/ 753 f88 1"/>
                <a:gd name="f114" fmla="*/ 970 f88 1"/>
                <a:gd name="f115" fmla="*/ 435 f89 1"/>
                <a:gd name="f116" fmla="*/ 400 f89 1"/>
                <a:gd name="f117" fmla="*/ 634 f88 1"/>
                <a:gd name="f118" fmla="*/ 635 f89 1"/>
                <a:gd name="f119" fmla="*/ 399 f88 1"/>
                <a:gd name="f120" fmla="*/ 435 f88 1"/>
                <a:gd name="f121" fmla="*/ 872 f89 1"/>
                <a:gd name="f122" fmla="*/ 1110 f89 1"/>
                <a:gd name="f123" fmla="*/ 638 f88 1"/>
                <a:gd name="f124" fmla="*/ 1077 f89 1"/>
                <a:gd name="f125" fmla="*/ 1512 f89 1"/>
                <a:gd name="f126" fmla="*/ 1477 f89 1"/>
                <a:gd name="f127" fmla="*/ 1712 f89 1"/>
                <a:gd name="f128" fmla="*/ 2048 f89 1"/>
                <a:gd name="f129" fmla="*/ 880 f88 1"/>
                <a:gd name="f130" fmla="*/ 90 f89 1"/>
                <a:gd name="f131" fmla="*/ 625 f88 1"/>
                <a:gd name="f132" fmla="*/ 345 f89 1"/>
                <a:gd name="f133" fmla="*/ 345 f88 1"/>
                <a:gd name="f134" fmla="*/ 626 f89 1"/>
                <a:gd name="f135" fmla="*/ 90 f88 1"/>
                <a:gd name="f136" fmla="*/ 881 f89 1"/>
                <a:gd name="f137" fmla="*/ 1167 f89 1"/>
                <a:gd name="f138" fmla="*/ 1422 f89 1"/>
                <a:gd name="f139" fmla="*/ 1703 f89 1"/>
                <a:gd name="f140" fmla="*/ 1958 f89 1"/>
                <a:gd name="f141" fmla="*/ f90 1 f2"/>
                <a:gd name="f142" fmla="*/ f93 1 2048"/>
                <a:gd name="f143" fmla="*/ f94 1 970"/>
                <a:gd name="f144" fmla="*/ f95 1 2048"/>
                <a:gd name="f145" fmla="*/ f96 1 970"/>
                <a:gd name="f146" fmla="*/ f97 1 2048"/>
                <a:gd name="f147" fmla="*/ f98 1 970"/>
                <a:gd name="f148" fmla="*/ f99 1 2048"/>
                <a:gd name="f149" fmla="*/ f100 1 970"/>
                <a:gd name="f150" fmla="*/ f101 1 2048"/>
                <a:gd name="f151" fmla="*/ f102 1 970"/>
                <a:gd name="f152" fmla="*/ f103 1 2048"/>
                <a:gd name="f153" fmla="*/ f104 1 970"/>
                <a:gd name="f154" fmla="*/ f105 1 2048"/>
                <a:gd name="f155" fmla="*/ f106 1 2048"/>
                <a:gd name="f156" fmla="*/ f107 1 2048"/>
                <a:gd name="f157" fmla="*/ f108 1 2048"/>
                <a:gd name="f158" fmla="*/ f109 1 2048"/>
                <a:gd name="f159" fmla="*/ f110 1 2048"/>
                <a:gd name="f160" fmla="*/ f111 1 2048"/>
                <a:gd name="f161" fmla="*/ f112 1 2048"/>
                <a:gd name="f162" fmla="*/ f113 1 970"/>
                <a:gd name="f163" fmla="*/ f114 1 970"/>
                <a:gd name="f164" fmla="*/ f115 1 2048"/>
                <a:gd name="f165" fmla="*/ f116 1 2048"/>
                <a:gd name="f166" fmla="*/ f117 1 970"/>
                <a:gd name="f167" fmla="*/ f118 1 2048"/>
                <a:gd name="f168" fmla="*/ f119 1 970"/>
                <a:gd name="f169" fmla="*/ f120 1 970"/>
                <a:gd name="f170" fmla="*/ f121 1 2048"/>
                <a:gd name="f171" fmla="*/ f122 1 2048"/>
                <a:gd name="f172" fmla="*/ f123 1 970"/>
                <a:gd name="f173" fmla="*/ f124 1 2048"/>
                <a:gd name="f174" fmla="*/ f125 1 2048"/>
                <a:gd name="f175" fmla="*/ f126 1 2048"/>
                <a:gd name="f176" fmla="*/ f127 1 2048"/>
                <a:gd name="f177" fmla="*/ f128 1 2048"/>
                <a:gd name="f178" fmla="*/ f129 1 970"/>
                <a:gd name="f179" fmla="*/ f130 1 2048"/>
                <a:gd name="f180" fmla="*/ f131 1 970"/>
                <a:gd name="f181" fmla="*/ f132 1 2048"/>
                <a:gd name="f182" fmla="*/ f133 1 970"/>
                <a:gd name="f183" fmla="*/ f134 1 2048"/>
                <a:gd name="f184" fmla="*/ f135 1 970"/>
                <a:gd name="f185" fmla="*/ f136 1 2048"/>
                <a:gd name="f186" fmla="*/ f137 1 2048"/>
                <a:gd name="f187" fmla="*/ f138 1 2048"/>
                <a:gd name="f188" fmla="*/ f139 1 2048"/>
                <a:gd name="f189" fmla="*/ f140 1 2048"/>
                <a:gd name="f190" fmla="*/ 0 1 f91"/>
                <a:gd name="f191" fmla="*/ f6 1 f91"/>
                <a:gd name="f192" fmla="*/ 0 1 f92"/>
                <a:gd name="f193" fmla="*/ f7 1 f92"/>
                <a:gd name="f194" fmla="+- f141 0 f1"/>
                <a:gd name="f195" fmla="*/ f142 1 f91"/>
                <a:gd name="f196" fmla="*/ f143 1 f92"/>
                <a:gd name="f197" fmla="*/ f144 1 f91"/>
                <a:gd name="f198" fmla="*/ f145 1 f92"/>
                <a:gd name="f199" fmla="*/ f146 1 f91"/>
                <a:gd name="f200" fmla="*/ f147 1 f92"/>
                <a:gd name="f201" fmla="*/ f148 1 f91"/>
                <a:gd name="f202" fmla="*/ f149 1 f92"/>
                <a:gd name="f203" fmla="*/ f150 1 f91"/>
                <a:gd name="f204" fmla="*/ f151 1 f92"/>
                <a:gd name="f205" fmla="*/ f152 1 f91"/>
                <a:gd name="f206" fmla="*/ f153 1 f92"/>
                <a:gd name="f207" fmla="*/ f154 1 f91"/>
                <a:gd name="f208" fmla="*/ f155 1 f91"/>
                <a:gd name="f209" fmla="*/ f156 1 f91"/>
                <a:gd name="f210" fmla="*/ f157 1 f91"/>
                <a:gd name="f211" fmla="*/ f158 1 f91"/>
                <a:gd name="f212" fmla="*/ f159 1 f91"/>
                <a:gd name="f213" fmla="*/ f160 1 f91"/>
                <a:gd name="f214" fmla="*/ f161 1 f91"/>
                <a:gd name="f215" fmla="*/ f162 1 f92"/>
                <a:gd name="f216" fmla="*/ f163 1 f92"/>
                <a:gd name="f217" fmla="*/ f164 1 f91"/>
                <a:gd name="f218" fmla="*/ f165 1 f91"/>
                <a:gd name="f219" fmla="*/ f166 1 f92"/>
                <a:gd name="f220" fmla="*/ f167 1 f91"/>
                <a:gd name="f221" fmla="*/ f168 1 f92"/>
                <a:gd name="f222" fmla="*/ f169 1 f92"/>
                <a:gd name="f223" fmla="*/ f170 1 f91"/>
                <a:gd name="f224" fmla="*/ f171 1 f91"/>
                <a:gd name="f225" fmla="*/ f172 1 f92"/>
                <a:gd name="f226" fmla="*/ f173 1 f91"/>
                <a:gd name="f227" fmla="*/ f174 1 f91"/>
                <a:gd name="f228" fmla="*/ f175 1 f91"/>
                <a:gd name="f229" fmla="*/ f176 1 f91"/>
                <a:gd name="f230" fmla="*/ f177 1 f91"/>
                <a:gd name="f231" fmla="*/ f178 1 f92"/>
                <a:gd name="f232" fmla="*/ f179 1 f91"/>
                <a:gd name="f233" fmla="*/ f180 1 f92"/>
                <a:gd name="f234" fmla="*/ f181 1 f91"/>
                <a:gd name="f235" fmla="*/ f182 1 f92"/>
                <a:gd name="f236" fmla="*/ f183 1 f91"/>
                <a:gd name="f237" fmla="*/ f184 1 f92"/>
                <a:gd name="f238" fmla="*/ f185 1 f91"/>
                <a:gd name="f239" fmla="*/ f186 1 f91"/>
                <a:gd name="f240" fmla="*/ f187 1 f91"/>
                <a:gd name="f241" fmla="*/ f188 1 f91"/>
                <a:gd name="f242" fmla="*/ f189 1 f91"/>
                <a:gd name="f243" fmla="*/ f190 f86 1"/>
                <a:gd name="f244" fmla="*/ f191 f86 1"/>
                <a:gd name="f245" fmla="*/ f193 f87 1"/>
                <a:gd name="f246" fmla="*/ f192 f87 1"/>
                <a:gd name="f247" fmla="*/ f195 f86 1"/>
                <a:gd name="f248" fmla="*/ f196 f87 1"/>
                <a:gd name="f249" fmla="*/ f197 f86 1"/>
                <a:gd name="f250" fmla="*/ f198 f87 1"/>
                <a:gd name="f251" fmla="*/ f199 f86 1"/>
                <a:gd name="f252" fmla="*/ f200 f87 1"/>
                <a:gd name="f253" fmla="*/ f201 f86 1"/>
                <a:gd name="f254" fmla="*/ f202 f87 1"/>
                <a:gd name="f255" fmla="*/ f203 f86 1"/>
                <a:gd name="f256" fmla="*/ f204 f87 1"/>
                <a:gd name="f257" fmla="*/ f205 f86 1"/>
                <a:gd name="f258" fmla="*/ f206 f87 1"/>
                <a:gd name="f259" fmla="*/ f207 f86 1"/>
                <a:gd name="f260" fmla="*/ f208 f86 1"/>
                <a:gd name="f261" fmla="*/ f209 f86 1"/>
                <a:gd name="f262" fmla="*/ f210 f86 1"/>
                <a:gd name="f263" fmla="*/ f211 f86 1"/>
                <a:gd name="f264" fmla="*/ f212 f86 1"/>
                <a:gd name="f265" fmla="*/ f213 f86 1"/>
                <a:gd name="f266" fmla="*/ f214 f86 1"/>
                <a:gd name="f267" fmla="*/ f215 f87 1"/>
                <a:gd name="f268" fmla="*/ f216 f87 1"/>
                <a:gd name="f269" fmla="*/ f217 f86 1"/>
                <a:gd name="f270" fmla="*/ f218 f86 1"/>
                <a:gd name="f271" fmla="*/ f219 f87 1"/>
                <a:gd name="f272" fmla="*/ f220 f86 1"/>
                <a:gd name="f273" fmla="*/ f221 f87 1"/>
                <a:gd name="f274" fmla="*/ f222 f87 1"/>
                <a:gd name="f275" fmla="*/ f223 f86 1"/>
                <a:gd name="f276" fmla="*/ f224 f86 1"/>
                <a:gd name="f277" fmla="*/ f225 f87 1"/>
                <a:gd name="f278" fmla="*/ f226 f86 1"/>
                <a:gd name="f279" fmla="*/ f227 f86 1"/>
                <a:gd name="f280" fmla="*/ f228 f86 1"/>
                <a:gd name="f281" fmla="*/ f229 f86 1"/>
                <a:gd name="f282" fmla="*/ f230 f86 1"/>
                <a:gd name="f283" fmla="*/ f231 f87 1"/>
                <a:gd name="f284" fmla="*/ f232 f86 1"/>
                <a:gd name="f285" fmla="*/ f233 f87 1"/>
                <a:gd name="f286" fmla="*/ f234 f86 1"/>
                <a:gd name="f287" fmla="*/ f235 f87 1"/>
                <a:gd name="f288" fmla="*/ f236 f86 1"/>
                <a:gd name="f289" fmla="*/ f237 f87 1"/>
                <a:gd name="f290" fmla="*/ f238 f86 1"/>
                <a:gd name="f291" fmla="*/ f239 f86 1"/>
                <a:gd name="f292" fmla="*/ f240 f86 1"/>
                <a:gd name="f293" fmla="*/ f241 f86 1"/>
                <a:gd name="f294" fmla="*/ f242 f86 1"/>
              </a:gdLst>
              <a:ahLst/>
              <a:cxnLst>
                <a:cxn ang="3cd4">
                  <a:pos x="hc" y="t"/>
                </a:cxn>
                <a:cxn ang="0">
                  <a:pos x="r" y="vc"/>
                </a:cxn>
                <a:cxn ang="cd4">
                  <a:pos x="hc" y="b"/>
                </a:cxn>
                <a:cxn ang="cd2">
                  <a:pos x="l" y="vc"/>
                </a:cxn>
                <a:cxn ang="f194">
                  <a:pos x="f247" y="f248"/>
                </a:cxn>
                <a:cxn ang="f194">
                  <a:pos x="f249" y="f250"/>
                </a:cxn>
                <a:cxn ang="f194">
                  <a:pos x="f251" y="f252"/>
                </a:cxn>
                <a:cxn ang="f194">
                  <a:pos x="f253" y="f254"/>
                </a:cxn>
                <a:cxn ang="f194">
                  <a:pos x="f255" y="f256"/>
                </a:cxn>
                <a:cxn ang="f194">
                  <a:pos x="f257" y="f258"/>
                </a:cxn>
                <a:cxn ang="f194">
                  <a:pos x="f259" y="f252"/>
                </a:cxn>
                <a:cxn ang="f194">
                  <a:pos x="f260" y="f250"/>
                </a:cxn>
                <a:cxn ang="f194">
                  <a:pos x="f261" y="f248"/>
                </a:cxn>
                <a:cxn ang="f194">
                  <a:pos x="f262" y="f250"/>
                </a:cxn>
                <a:cxn ang="f194">
                  <a:pos x="f263" y="f252"/>
                </a:cxn>
                <a:cxn ang="f194">
                  <a:pos x="f264" y="f254"/>
                </a:cxn>
                <a:cxn ang="f194">
                  <a:pos x="f265" y="f256"/>
                </a:cxn>
                <a:cxn ang="f194">
                  <a:pos x="f266" y="f267"/>
                </a:cxn>
                <a:cxn ang="f194">
                  <a:pos x="f265" y="f268"/>
                </a:cxn>
                <a:cxn ang="f194">
                  <a:pos x="f269" y="f267"/>
                </a:cxn>
                <a:cxn ang="f194">
                  <a:pos x="f270" y="f271"/>
                </a:cxn>
                <a:cxn ang="f194">
                  <a:pos x="f272" y="f273"/>
                </a:cxn>
                <a:cxn ang="f194">
                  <a:pos x="f261" y="f274"/>
                </a:cxn>
                <a:cxn ang="f194">
                  <a:pos x="f275" y="f273"/>
                </a:cxn>
                <a:cxn ang="f194">
                  <a:pos x="f276" y="f277"/>
                </a:cxn>
                <a:cxn ang="f194">
                  <a:pos x="f278" y="f267"/>
                </a:cxn>
                <a:cxn ang="f194">
                  <a:pos x="f255" y="f268"/>
                </a:cxn>
                <a:cxn ang="f194">
                  <a:pos x="f279" y="f267"/>
                </a:cxn>
                <a:cxn ang="f194">
                  <a:pos x="f280" y="f271"/>
                </a:cxn>
                <a:cxn ang="f194">
                  <a:pos x="f281" y="f273"/>
                </a:cxn>
                <a:cxn ang="f194">
                  <a:pos x="f247" y="f274"/>
                </a:cxn>
                <a:cxn ang="f194">
                  <a:pos x="f282" y="f250"/>
                </a:cxn>
                <a:cxn ang="f194">
                  <a:pos x="f247" y="f248"/>
                </a:cxn>
                <a:cxn ang="f194">
                  <a:pos x="f265" y="f283"/>
                </a:cxn>
                <a:cxn ang="f194">
                  <a:pos x="f284" y="f267"/>
                </a:cxn>
                <a:cxn ang="f194">
                  <a:pos x="f265" y="f285"/>
                </a:cxn>
                <a:cxn ang="f194">
                  <a:pos x="f286" y="f267"/>
                </a:cxn>
                <a:cxn ang="f194">
                  <a:pos x="f265" y="f283"/>
                </a:cxn>
                <a:cxn ang="f194">
                  <a:pos x="f261" y="f287"/>
                </a:cxn>
                <a:cxn ang="f194">
                  <a:pos x="f288" y="f250"/>
                </a:cxn>
                <a:cxn ang="f194">
                  <a:pos x="f261" y="f289"/>
                </a:cxn>
                <a:cxn ang="f194">
                  <a:pos x="f290" y="f250"/>
                </a:cxn>
                <a:cxn ang="f194">
                  <a:pos x="f261" y="f287"/>
                </a:cxn>
                <a:cxn ang="f194">
                  <a:pos x="f255" y="f283"/>
                </a:cxn>
                <a:cxn ang="f194">
                  <a:pos x="f291" y="f267"/>
                </a:cxn>
                <a:cxn ang="f194">
                  <a:pos x="f255" y="f285"/>
                </a:cxn>
                <a:cxn ang="f194">
                  <a:pos x="f292" y="f267"/>
                </a:cxn>
                <a:cxn ang="f194">
                  <a:pos x="f255" y="f283"/>
                </a:cxn>
                <a:cxn ang="f194">
                  <a:pos x="f247" y="f287"/>
                </a:cxn>
                <a:cxn ang="f194">
                  <a:pos x="f293" y="f250"/>
                </a:cxn>
                <a:cxn ang="f194">
                  <a:pos x="f247" y="f289"/>
                </a:cxn>
                <a:cxn ang="f194">
                  <a:pos x="f294" y="f250"/>
                </a:cxn>
                <a:cxn ang="f194">
                  <a:pos x="f247" y="f287"/>
                </a:cxn>
              </a:cxnLst>
              <a:rect l="f243" t="f246" r="f244" b="f245"/>
              <a:pathLst>
                <a:path w="2048" h="970">
                  <a:moveTo>
                    <a:pt x="f8" y="f5"/>
                  </a:moveTo>
                  <a:cubicBezTo>
                    <a:pt x="f9" y="f5"/>
                    <a:pt x="f10" y="f11"/>
                    <a:pt x="f10" y="f12"/>
                  </a:cubicBezTo>
                  <a:cubicBezTo>
                    <a:pt x="f10" y="f13"/>
                    <a:pt x="f14" y="f15"/>
                    <a:pt x="f16" y="f17"/>
                  </a:cubicBezTo>
                  <a:cubicBezTo>
                    <a:pt x="f18" y="f19"/>
                    <a:pt x="f18" y="f19"/>
                    <a:pt x="f18" y="f19"/>
                  </a:cubicBezTo>
                  <a:cubicBezTo>
                    <a:pt x="f20" y="f21"/>
                    <a:pt x="f22" y="f23"/>
                    <a:pt x="f24" y="f23"/>
                  </a:cubicBezTo>
                  <a:cubicBezTo>
                    <a:pt x="f25" y="f23"/>
                    <a:pt x="f26" y="f27"/>
                    <a:pt x="f28" y="f29"/>
                  </a:cubicBezTo>
                  <a:cubicBezTo>
                    <a:pt x="f30" y="f17"/>
                    <a:pt x="f30" y="f17"/>
                    <a:pt x="f30" y="f17"/>
                  </a:cubicBezTo>
                  <a:cubicBezTo>
                    <a:pt x="f31" y="f15"/>
                    <a:pt x="f32" y="f13"/>
                    <a:pt x="f32" y="f12"/>
                  </a:cubicBezTo>
                  <a:cubicBezTo>
                    <a:pt x="f32" y="f11"/>
                    <a:pt x="f33" y="f5"/>
                    <a:pt x="f34" y="f5"/>
                  </a:cubicBezTo>
                  <a:cubicBezTo>
                    <a:pt x="f35" y="f5"/>
                    <a:pt x="f36" y="f11"/>
                    <a:pt x="f36" y="f12"/>
                  </a:cubicBezTo>
                  <a:cubicBezTo>
                    <a:pt x="f36" y="f13"/>
                    <a:pt x="f27" y="f15"/>
                    <a:pt x="f19" y="f17"/>
                  </a:cubicBezTo>
                  <a:cubicBezTo>
                    <a:pt x="f17" y="f19"/>
                    <a:pt x="f17" y="f19"/>
                    <a:pt x="f17" y="f19"/>
                  </a:cubicBezTo>
                  <a:cubicBezTo>
                    <a:pt x="f15" y="f21"/>
                    <a:pt x="f13" y="f23"/>
                    <a:pt x="f12" y="f23"/>
                  </a:cubicBezTo>
                  <a:cubicBezTo>
                    <a:pt x="f37" y="f23"/>
                    <a:pt x="f5" y="f35"/>
                    <a:pt x="f5" y="f34"/>
                  </a:cubicBezTo>
                  <a:cubicBezTo>
                    <a:pt x="f5" y="f33"/>
                    <a:pt x="f37" y="f7"/>
                    <a:pt x="f12" y="f7"/>
                  </a:cubicBezTo>
                  <a:cubicBezTo>
                    <a:pt x="f38" y="f7"/>
                    <a:pt x="f39" y="f33"/>
                    <a:pt x="f39" y="f34"/>
                  </a:cubicBezTo>
                  <a:cubicBezTo>
                    <a:pt x="f39" y="f40"/>
                    <a:pt x="f41" y="f42"/>
                    <a:pt x="f43" y="f44"/>
                  </a:cubicBezTo>
                  <a:cubicBezTo>
                    <a:pt x="f45" y="f46"/>
                    <a:pt x="f45" y="f46"/>
                    <a:pt x="f45" y="f46"/>
                  </a:cubicBezTo>
                  <a:cubicBezTo>
                    <a:pt x="f47" y="f41"/>
                    <a:pt x="f40" y="f39"/>
                    <a:pt x="f34" y="f39"/>
                  </a:cubicBezTo>
                  <a:cubicBezTo>
                    <a:pt x="f48" y="f39"/>
                    <a:pt x="f49" y="f41"/>
                    <a:pt x="f50" y="f46"/>
                  </a:cubicBezTo>
                  <a:cubicBezTo>
                    <a:pt x="f51" y="f52"/>
                    <a:pt x="f51" y="f52"/>
                    <a:pt x="f51" y="f52"/>
                  </a:cubicBezTo>
                  <a:cubicBezTo>
                    <a:pt x="f53" y="f54"/>
                    <a:pt x="f55" y="f56"/>
                    <a:pt x="f55" y="f34"/>
                  </a:cubicBezTo>
                  <a:cubicBezTo>
                    <a:pt x="f55" y="f33"/>
                    <a:pt x="f57" y="f7"/>
                    <a:pt x="f24" y="f7"/>
                  </a:cubicBezTo>
                  <a:cubicBezTo>
                    <a:pt x="f58" y="f7"/>
                    <a:pt x="f59" y="f33"/>
                    <a:pt x="f59" y="f34"/>
                  </a:cubicBezTo>
                  <a:cubicBezTo>
                    <a:pt x="f59" y="f40"/>
                    <a:pt x="f60" y="f42"/>
                    <a:pt x="f61" y="f44"/>
                  </a:cubicBezTo>
                  <a:cubicBezTo>
                    <a:pt x="f62" y="f46"/>
                    <a:pt x="f62" y="f46"/>
                    <a:pt x="f62" y="f46"/>
                  </a:cubicBezTo>
                  <a:cubicBezTo>
                    <a:pt x="f63" y="f41"/>
                    <a:pt x="f64" y="f39"/>
                    <a:pt x="f8" y="f39"/>
                  </a:cubicBezTo>
                  <a:cubicBezTo>
                    <a:pt x="f65" y="f39"/>
                    <a:pt x="f6" y="f38"/>
                    <a:pt x="f6" y="f12"/>
                  </a:cubicBezTo>
                  <a:cubicBezTo>
                    <a:pt x="f6" y="f11"/>
                    <a:pt x="f65" y="f5"/>
                    <a:pt x="f8" y="f5"/>
                  </a:cubicBezTo>
                  <a:close/>
                  <a:moveTo>
                    <a:pt x="f12" y="f66"/>
                  </a:moveTo>
                  <a:cubicBezTo>
                    <a:pt x="f67" y="f66"/>
                    <a:pt x="f68" y="f69"/>
                    <a:pt x="f68" y="f34"/>
                  </a:cubicBezTo>
                  <a:cubicBezTo>
                    <a:pt x="f68" y="f70"/>
                    <a:pt x="f67" y="f71"/>
                    <a:pt x="f12" y="f71"/>
                  </a:cubicBezTo>
                  <a:cubicBezTo>
                    <a:pt x="f72" y="f71"/>
                    <a:pt x="f73" y="f70"/>
                    <a:pt x="f73" y="f34"/>
                  </a:cubicBezTo>
                  <a:cubicBezTo>
                    <a:pt x="f73" y="f69"/>
                    <a:pt x="f72" y="f66"/>
                    <a:pt x="f12" y="f66"/>
                  </a:cubicBezTo>
                  <a:close/>
                  <a:moveTo>
                    <a:pt x="f34" y="f73"/>
                  </a:moveTo>
                  <a:cubicBezTo>
                    <a:pt x="f74" y="f73"/>
                    <a:pt x="f75" y="f72"/>
                    <a:pt x="f75" y="f12"/>
                  </a:cubicBezTo>
                  <a:cubicBezTo>
                    <a:pt x="f75" y="f67"/>
                    <a:pt x="f74" y="f68"/>
                    <a:pt x="f34" y="f68"/>
                  </a:cubicBezTo>
                  <a:cubicBezTo>
                    <a:pt x="f69" y="f68"/>
                    <a:pt x="f76" y="f67"/>
                    <a:pt x="f76" y="f12"/>
                  </a:cubicBezTo>
                  <a:cubicBezTo>
                    <a:pt x="f76" y="f72"/>
                    <a:pt x="f69" y="f73"/>
                    <a:pt x="f34" y="f73"/>
                  </a:cubicBezTo>
                  <a:close/>
                  <a:moveTo>
                    <a:pt x="f24" y="f66"/>
                  </a:moveTo>
                  <a:cubicBezTo>
                    <a:pt x="f77" y="f66"/>
                    <a:pt x="f78" y="f69"/>
                    <a:pt x="f78" y="f34"/>
                  </a:cubicBezTo>
                  <a:cubicBezTo>
                    <a:pt x="f78" y="f70"/>
                    <a:pt x="f77" y="f71"/>
                    <a:pt x="f24" y="f71"/>
                  </a:cubicBezTo>
                  <a:cubicBezTo>
                    <a:pt x="f79" y="f71"/>
                    <a:pt x="f80" y="f70"/>
                    <a:pt x="f80" y="f34"/>
                  </a:cubicBezTo>
                  <a:cubicBezTo>
                    <a:pt x="f80" y="f69"/>
                    <a:pt x="f79" y="f66"/>
                    <a:pt x="f24" y="f66"/>
                  </a:cubicBezTo>
                  <a:close/>
                  <a:moveTo>
                    <a:pt x="f8" y="f73"/>
                  </a:moveTo>
                  <a:cubicBezTo>
                    <a:pt x="f81" y="f73"/>
                    <a:pt x="f82" y="f72"/>
                    <a:pt x="f82" y="f12"/>
                  </a:cubicBezTo>
                  <a:cubicBezTo>
                    <a:pt x="f82" y="f67"/>
                    <a:pt x="f81" y="f68"/>
                    <a:pt x="f8" y="f68"/>
                  </a:cubicBezTo>
                  <a:cubicBezTo>
                    <a:pt x="f83" y="f68"/>
                    <a:pt x="f84" y="f67"/>
                    <a:pt x="f84" y="f12"/>
                  </a:cubicBezTo>
                  <a:cubicBezTo>
                    <a:pt x="f84" y="f72"/>
                    <a:pt x="f83" y="f73"/>
                    <a:pt x="f8" y="f73"/>
                  </a:cubicBezTo>
                  <a:close/>
                </a:path>
              </a:pathLst>
            </a:custGeom>
            <a:solidFill>
              <a:srgbClr val="FFFFFF"/>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Segoe UI Light"/>
              </a:endParaRPr>
            </a:p>
          </p:txBody>
        </p:sp>
        <p:sp>
          <p:nvSpPr>
            <p:cNvPr id="7" name="Freeform 6">
              <a:extLst>
                <a:ext uri="{FF2B5EF4-FFF2-40B4-BE49-F238E27FC236}">
                  <a16:creationId xmlns:a16="http://schemas.microsoft.com/office/drawing/2014/main" id="{B0F8220E-9D78-D151-132D-2309A1D47C0C}"/>
                </a:ext>
              </a:extLst>
            </p:cNvPr>
            <p:cNvSpPr/>
            <p:nvPr/>
          </p:nvSpPr>
          <p:spPr>
            <a:xfrm>
              <a:off x="8989429" y="3729453"/>
              <a:ext cx="38304" cy="37965"/>
            </a:xfrm>
            <a:custGeom>
              <a:avLst/>
              <a:gdLst>
                <a:gd name="f0" fmla="val 10800000"/>
                <a:gd name="f1" fmla="val 5400000"/>
                <a:gd name="f2" fmla="val 180"/>
                <a:gd name="f3" fmla="val w"/>
                <a:gd name="f4" fmla="val h"/>
                <a:gd name="f5" fmla="val 0"/>
                <a:gd name="f6" fmla="val 190"/>
                <a:gd name="f7" fmla="val 186"/>
                <a:gd name="f8" fmla="val 172"/>
                <a:gd name="f9" fmla="val 18"/>
                <a:gd name="f10" fmla="val 155"/>
                <a:gd name="f11" fmla="val 126"/>
                <a:gd name="f12" fmla="val 109"/>
                <a:gd name="f13" fmla="val 17"/>
                <a:gd name="f14" fmla="val 127"/>
                <a:gd name="f15" fmla="val 173"/>
                <a:gd name="f16" fmla="val 26"/>
                <a:gd name="f17" fmla="val 182"/>
                <a:gd name="f18" fmla="val 37"/>
                <a:gd name="f19" fmla="val 49"/>
                <a:gd name="f20" fmla="val 60"/>
                <a:gd name="f21" fmla="val 72"/>
                <a:gd name="f22" fmla="val 81"/>
                <a:gd name="f23" fmla="val 64"/>
                <a:gd name="f24" fmla="val 35"/>
                <a:gd name="f25" fmla="+- 0 0 -90"/>
                <a:gd name="f26" fmla="*/ f3 1 190"/>
                <a:gd name="f27" fmla="*/ f4 1 186"/>
                <a:gd name="f28" fmla="+- f7 0 f5"/>
                <a:gd name="f29" fmla="+- f6 0 f5"/>
                <a:gd name="f30" fmla="*/ f25 f0 1"/>
                <a:gd name="f31" fmla="*/ f29 1 190"/>
                <a:gd name="f32" fmla="*/ f28 1 186"/>
                <a:gd name="f33" fmla="*/ 172 f29 1"/>
                <a:gd name="f34" fmla="*/ 18 f28 1"/>
                <a:gd name="f35" fmla="*/ 109 f29 1"/>
                <a:gd name="f36" fmla="*/ 17 f29 1"/>
                <a:gd name="f37" fmla="*/ 109 f28 1"/>
                <a:gd name="f38" fmla="*/ 173 f28 1"/>
                <a:gd name="f39" fmla="*/ 49 f29 1"/>
                <a:gd name="f40" fmla="*/ 186 f28 1"/>
                <a:gd name="f41" fmla="*/ 81 f29 1"/>
                <a:gd name="f42" fmla="*/ 81 f28 1"/>
                <a:gd name="f43" fmla="*/ f30 1 f2"/>
                <a:gd name="f44" fmla="*/ f33 1 190"/>
                <a:gd name="f45" fmla="*/ f34 1 186"/>
                <a:gd name="f46" fmla="*/ f35 1 190"/>
                <a:gd name="f47" fmla="*/ f36 1 190"/>
                <a:gd name="f48" fmla="*/ f37 1 186"/>
                <a:gd name="f49" fmla="*/ f38 1 186"/>
                <a:gd name="f50" fmla="*/ f39 1 190"/>
                <a:gd name="f51" fmla="*/ f40 1 186"/>
                <a:gd name="f52" fmla="*/ f41 1 190"/>
                <a:gd name="f53" fmla="*/ f42 1 186"/>
                <a:gd name="f54" fmla="*/ 0 1 f31"/>
                <a:gd name="f55" fmla="*/ f6 1 f31"/>
                <a:gd name="f56" fmla="*/ 0 1 f32"/>
                <a:gd name="f57" fmla="*/ f7 1 f32"/>
                <a:gd name="f58" fmla="+- f43 0 f1"/>
                <a:gd name="f59" fmla="*/ f44 1 f31"/>
                <a:gd name="f60" fmla="*/ f45 1 f32"/>
                <a:gd name="f61" fmla="*/ f46 1 f31"/>
                <a:gd name="f62" fmla="*/ f47 1 f31"/>
                <a:gd name="f63" fmla="*/ f48 1 f32"/>
                <a:gd name="f64" fmla="*/ f49 1 f32"/>
                <a:gd name="f65" fmla="*/ f50 1 f31"/>
                <a:gd name="f66" fmla="*/ f51 1 f32"/>
                <a:gd name="f67" fmla="*/ f52 1 f31"/>
                <a:gd name="f68" fmla="*/ f53 1 f32"/>
                <a:gd name="f69" fmla="*/ f54 f26 1"/>
                <a:gd name="f70" fmla="*/ f55 f26 1"/>
                <a:gd name="f71" fmla="*/ f57 f27 1"/>
                <a:gd name="f72" fmla="*/ f56 f27 1"/>
                <a:gd name="f73" fmla="*/ f59 f26 1"/>
                <a:gd name="f74" fmla="*/ f60 f27 1"/>
                <a:gd name="f75" fmla="*/ f61 f26 1"/>
                <a:gd name="f76" fmla="*/ f62 f26 1"/>
                <a:gd name="f77" fmla="*/ f63 f27 1"/>
                <a:gd name="f78" fmla="*/ f64 f27 1"/>
                <a:gd name="f79" fmla="*/ f65 f26 1"/>
                <a:gd name="f80" fmla="*/ f66 f27 1"/>
                <a:gd name="f81" fmla="*/ f67 f26 1"/>
                <a:gd name="f82" fmla="*/ f68 f27 1"/>
              </a:gdLst>
              <a:ahLst/>
              <a:cxnLst>
                <a:cxn ang="3cd4">
                  <a:pos x="hc" y="t"/>
                </a:cxn>
                <a:cxn ang="0">
                  <a:pos x="r" y="vc"/>
                </a:cxn>
                <a:cxn ang="cd4">
                  <a:pos x="hc" y="b"/>
                </a:cxn>
                <a:cxn ang="cd2">
                  <a:pos x="l" y="vc"/>
                </a:cxn>
                <a:cxn ang="f58">
                  <a:pos x="f73" y="f74"/>
                </a:cxn>
                <a:cxn ang="f58">
                  <a:pos x="f75" y="f74"/>
                </a:cxn>
                <a:cxn ang="f58">
                  <a:pos x="f76" y="f77"/>
                </a:cxn>
                <a:cxn ang="f58">
                  <a:pos x="f76" y="f78"/>
                </a:cxn>
                <a:cxn ang="f58">
                  <a:pos x="f79" y="f80"/>
                </a:cxn>
                <a:cxn ang="f58">
                  <a:pos x="f81" y="f78"/>
                </a:cxn>
                <a:cxn ang="f58">
                  <a:pos x="f73" y="f82"/>
                </a:cxn>
                <a:cxn ang="f58">
                  <a:pos x="f73" y="f74"/>
                </a:cxn>
              </a:cxnLst>
              <a:rect l="f69" t="f72" r="f70" b="f71"/>
              <a:pathLst>
                <a:path w="190" h="186">
                  <a:moveTo>
                    <a:pt x="f8" y="f9"/>
                  </a:moveTo>
                  <a:cubicBezTo>
                    <a:pt x="f10" y="f5"/>
                    <a:pt x="f11" y="f5"/>
                    <a:pt x="f12" y="f9"/>
                  </a:cubicBezTo>
                  <a:cubicBezTo>
                    <a:pt x="f13" y="f12"/>
                    <a:pt x="f13" y="f12"/>
                    <a:pt x="f13" y="f12"/>
                  </a:cubicBezTo>
                  <a:cubicBezTo>
                    <a:pt x="f5" y="f14"/>
                    <a:pt x="f5" y="f10"/>
                    <a:pt x="f13" y="f15"/>
                  </a:cubicBezTo>
                  <a:cubicBezTo>
                    <a:pt x="f16" y="f17"/>
                    <a:pt x="f18" y="f7"/>
                    <a:pt x="f19" y="f7"/>
                  </a:cubicBezTo>
                  <a:cubicBezTo>
                    <a:pt x="f20" y="f7"/>
                    <a:pt x="f21" y="f17"/>
                    <a:pt x="f22" y="f15"/>
                  </a:cubicBezTo>
                  <a:cubicBezTo>
                    <a:pt x="f8" y="f22"/>
                    <a:pt x="f8" y="f22"/>
                    <a:pt x="f8" y="f22"/>
                  </a:cubicBezTo>
                  <a:cubicBezTo>
                    <a:pt x="f6" y="f23"/>
                    <a:pt x="f6" y="f24"/>
                    <a:pt x="f8" y="f9"/>
                  </a:cubicBezTo>
                  <a:close/>
                </a:path>
              </a:pathLst>
            </a:custGeom>
            <a:solidFill>
              <a:srgbClr val="FFFFFF"/>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Segoe UI Light"/>
              </a:endParaRPr>
            </a:p>
          </p:txBody>
        </p:sp>
        <p:sp>
          <p:nvSpPr>
            <p:cNvPr id="8" name="Freeform 7">
              <a:extLst>
                <a:ext uri="{FF2B5EF4-FFF2-40B4-BE49-F238E27FC236}">
                  <a16:creationId xmlns:a16="http://schemas.microsoft.com/office/drawing/2014/main" id="{D1B6920C-45F7-A1CC-3B75-C2D7B2992057}"/>
                </a:ext>
              </a:extLst>
            </p:cNvPr>
            <p:cNvSpPr/>
            <p:nvPr/>
          </p:nvSpPr>
          <p:spPr>
            <a:xfrm>
              <a:off x="9148873" y="3671123"/>
              <a:ext cx="38651" cy="37965"/>
            </a:xfrm>
            <a:custGeom>
              <a:avLst/>
              <a:gdLst>
                <a:gd name="f0" fmla="val 10800000"/>
                <a:gd name="f1" fmla="val 5400000"/>
                <a:gd name="f2" fmla="val 180"/>
                <a:gd name="f3" fmla="val w"/>
                <a:gd name="f4" fmla="val h"/>
                <a:gd name="f5" fmla="val 0"/>
                <a:gd name="f6" fmla="val 190"/>
                <a:gd name="f7" fmla="val 186"/>
                <a:gd name="f8" fmla="val 173"/>
                <a:gd name="f9" fmla="val 18"/>
                <a:gd name="f10" fmla="val 155"/>
                <a:gd name="f11" fmla="val 127"/>
                <a:gd name="f12" fmla="val 109"/>
                <a:gd name="f13" fmla="val 27"/>
                <a:gd name="f14" fmla="val 182"/>
                <a:gd name="f15" fmla="val 38"/>
                <a:gd name="f16" fmla="val 50"/>
                <a:gd name="f17" fmla="val 61"/>
                <a:gd name="f18" fmla="val 73"/>
                <a:gd name="f19" fmla="val 181"/>
                <a:gd name="f20" fmla="val 81"/>
                <a:gd name="f21" fmla="val 64"/>
                <a:gd name="f22" fmla="val 35"/>
                <a:gd name="f23" fmla="+- 0 0 -90"/>
                <a:gd name="f24" fmla="*/ f3 1 190"/>
                <a:gd name="f25" fmla="*/ f4 1 186"/>
                <a:gd name="f26" fmla="+- f7 0 f5"/>
                <a:gd name="f27" fmla="+- f6 0 f5"/>
                <a:gd name="f28" fmla="*/ f23 f0 1"/>
                <a:gd name="f29" fmla="*/ f27 1 190"/>
                <a:gd name="f30" fmla="*/ f26 1 186"/>
                <a:gd name="f31" fmla="*/ 173 f27 1"/>
                <a:gd name="f32" fmla="*/ 18 f26 1"/>
                <a:gd name="f33" fmla="*/ 109 f27 1"/>
                <a:gd name="f34" fmla="*/ 18 f27 1"/>
                <a:gd name="f35" fmla="*/ 109 f26 1"/>
                <a:gd name="f36" fmla="*/ 173 f26 1"/>
                <a:gd name="f37" fmla="*/ 50 f27 1"/>
                <a:gd name="f38" fmla="*/ 186 f26 1"/>
                <a:gd name="f39" fmla="*/ 81 f27 1"/>
                <a:gd name="f40" fmla="*/ 81 f26 1"/>
                <a:gd name="f41" fmla="*/ f28 1 f2"/>
                <a:gd name="f42" fmla="*/ f31 1 190"/>
                <a:gd name="f43" fmla="*/ f32 1 186"/>
                <a:gd name="f44" fmla="*/ f33 1 190"/>
                <a:gd name="f45" fmla="*/ f34 1 190"/>
                <a:gd name="f46" fmla="*/ f35 1 186"/>
                <a:gd name="f47" fmla="*/ f36 1 186"/>
                <a:gd name="f48" fmla="*/ f37 1 190"/>
                <a:gd name="f49" fmla="*/ f38 1 186"/>
                <a:gd name="f50" fmla="*/ f39 1 190"/>
                <a:gd name="f51" fmla="*/ f40 1 186"/>
                <a:gd name="f52" fmla="*/ 0 1 f29"/>
                <a:gd name="f53" fmla="*/ f6 1 f29"/>
                <a:gd name="f54" fmla="*/ 0 1 f30"/>
                <a:gd name="f55" fmla="*/ f7 1 f30"/>
                <a:gd name="f56" fmla="+- f41 0 f1"/>
                <a:gd name="f57" fmla="*/ f42 1 f29"/>
                <a:gd name="f58" fmla="*/ f43 1 f30"/>
                <a:gd name="f59" fmla="*/ f44 1 f29"/>
                <a:gd name="f60" fmla="*/ f45 1 f29"/>
                <a:gd name="f61" fmla="*/ f46 1 f30"/>
                <a:gd name="f62" fmla="*/ f47 1 f30"/>
                <a:gd name="f63" fmla="*/ f48 1 f29"/>
                <a:gd name="f64" fmla="*/ f49 1 f30"/>
                <a:gd name="f65" fmla="*/ f50 1 f29"/>
                <a:gd name="f66" fmla="*/ f51 1 f30"/>
                <a:gd name="f67" fmla="*/ f52 f24 1"/>
                <a:gd name="f68" fmla="*/ f53 f24 1"/>
                <a:gd name="f69" fmla="*/ f55 f25 1"/>
                <a:gd name="f70" fmla="*/ f54 f25 1"/>
                <a:gd name="f71" fmla="*/ f57 f24 1"/>
                <a:gd name="f72" fmla="*/ f58 f25 1"/>
                <a:gd name="f73" fmla="*/ f59 f24 1"/>
                <a:gd name="f74" fmla="*/ f60 f24 1"/>
                <a:gd name="f75" fmla="*/ f61 f25 1"/>
                <a:gd name="f76" fmla="*/ f62 f25 1"/>
                <a:gd name="f77" fmla="*/ f63 f24 1"/>
                <a:gd name="f78" fmla="*/ f64 f25 1"/>
                <a:gd name="f79" fmla="*/ f65 f24 1"/>
                <a:gd name="f80" fmla="*/ f66 f25 1"/>
              </a:gdLst>
              <a:ahLst/>
              <a:cxnLst>
                <a:cxn ang="3cd4">
                  <a:pos x="hc" y="t"/>
                </a:cxn>
                <a:cxn ang="0">
                  <a:pos x="r" y="vc"/>
                </a:cxn>
                <a:cxn ang="cd4">
                  <a:pos x="hc" y="b"/>
                </a:cxn>
                <a:cxn ang="cd2">
                  <a:pos x="l" y="vc"/>
                </a:cxn>
                <a:cxn ang="f56">
                  <a:pos x="f71" y="f72"/>
                </a:cxn>
                <a:cxn ang="f56">
                  <a:pos x="f73" y="f72"/>
                </a:cxn>
                <a:cxn ang="f56">
                  <a:pos x="f74" y="f75"/>
                </a:cxn>
                <a:cxn ang="f56">
                  <a:pos x="f74" y="f76"/>
                </a:cxn>
                <a:cxn ang="f56">
                  <a:pos x="f77" y="f78"/>
                </a:cxn>
                <a:cxn ang="f56">
                  <a:pos x="f79" y="f76"/>
                </a:cxn>
                <a:cxn ang="f56">
                  <a:pos x="f71" y="f80"/>
                </a:cxn>
                <a:cxn ang="f56">
                  <a:pos x="f71" y="f72"/>
                </a:cxn>
              </a:cxnLst>
              <a:rect l="f67" t="f70" r="f68" b="f69"/>
              <a:pathLst>
                <a:path w="190" h="186">
                  <a:moveTo>
                    <a:pt x="f8" y="f9"/>
                  </a:moveTo>
                  <a:cubicBezTo>
                    <a:pt x="f10" y="f5"/>
                    <a:pt x="f11" y="f5"/>
                    <a:pt x="f12" y="f9"/>
                  </a:cubicBezTo>
                  <a:cubicBezTo>
                    <a:pt x="f9" y="f12"/>
                    <a:pt x="f9" y="f12"/>
                    <a:pt x="f9" y="f12"/>
                  </a:cubicBezTo>
                  <a:cubicBezTo>
                    <a:pt x="f5" y="f11"/>
                    <a:pt x="f5" y="f10"/>
                    <a:pt x="f9" y="f8"/>
                  </a:cubicBezTo>
                  <a:cubicBezTo>
                    <a:pt x="f13" y="f14"/>
                    <a:pt x="f15" y="f7"/>
                    <a:pt x="f16" y="f7"/>
                  </a:cubicBezTo>
                  <a:cubicBezTo>
                    <a:pt x="f17" y="f7"/>
                    <a:pt x="f18" y="f19"/>
                    <a:pt x="f20" y="f8"/>
                  </a:cubicBezTo>
                  <a:cubicBezTo>
                    <a:pt x="f8" y="f20"/>
                    <a:pt x="f8" y="f20"/>
                    <a:pt x="f8" y="f20"/>
                  </a:cubicBezTo>
                  <a:cubicBezTo>
                    <a:pt x="f6" y="f21"/>
                    <a:pt x="f6" y="f22"/>
                    <a:pt x="f8" y="f9"/>
                  </a:cubicBezTo>
                  <a:close/>
                </a:path>
              </a:pathLst>
            </a:custGeom>
            <a:solidFill>
              <a:srgbClr val="FFFFFF"/>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Segoe UI Light"/>
              </a:endParaRPr>
            </a:p>
          </p:txBody>
        </p:sp>
      </p:grpSp>
      <p:sp>
        <p:nvSpPr>
          <p:cNvPr id="9" name="Title 4" hidden="1">
            <a:extLst>
              <a:ext uri="{FF2B5EF4-FFF2-40B4-BE49-F238E27FC236}">
                <a16:creationId xmlns:a16="http://schemas.microsoft.com/office/drawing/2014/main" id="{DE15EEB8-30DC-D45A-3F45-F8166A103F1E}"/>
              </a:ext>
            </a:extLst>
          </p:cNvPr>
          <p:cNvSpPr txBox="1">
            <a:spLocks noGrp="1"/>
          </p:cNvSpPr>
          <p:nvPr>
            <p:ph type="title"/>
          </p:nvPr>
        </p:nvSpPr>
        <p:spPr/>
        <p:txBody>
          <a:bodyPr/>
          <a:lstStyle/>
          <a:p>
            <a:pPr lvl="0"/>
            <a:r>
              <a:rPr lang="en-US"/>
              <a:t>Slide 10</a:t>
            </a:r>
          </a:p>
        </p:txBody>
      </p:sp>
      <p:pic>
        <p:nvPicPr>
          <p:cNvPr id="10" name="Picture 34" descr="A black and white photo of a rocky hill&#10;&#10;AI-generated content may be incorrect.">
            <a:extLst>
              <a:ext uri="{FF2B5EF4-FFF2-40B4-BE49-F238E27FC236}">
                <a16:creationId xmlns:a16="http://schemas.microsoft.com/office/drawing/2014/main" id="{1031052F-EC69-ABFE-99CB-AB9D1027269C}"/>
              </a:ext>
            </a:extLst>
          </p:cNvPr>
          <p:cNvPicPr>
            <a:picLocks noChangeAspect="1"/>
          </p:cNvPicPr>
          <p:nvPr/>
        </p:nvPicPr>
        <p:blipFill>
          <a:blip r:embed="rId5"/>
          <a:stretch>
            <a:fillRect/>
          </a:stretch>
        </p:blipFill>
        <p:spPr>
          <a:xfrm>
            <a:off x="5388623" y="0"/>
            <a:ext cx="6803373" cy="6858000"/>
          </a:xfrm>
          <a:prstGeom prst="rect">
            <a:avLst/>
          </a:prstGeom>
          <a:noFill/>
          <a:ln cap="flat">
            <a:noFill/>
          </a:ln>
        </p:spPr>
      </p:pic>
      <p:sp>
        <p:nvSpPr>
          <p:cNvPr id="11" name="TextBox 35">
            <a:extLst>
              <a:ext uri="{FF2B5EF4-FFF2-40B4-BE49-F238E27FC236}">
                <a16:creationId xmlns:a16="http://schemas.microsoft.com/office/drawing/2014/main" id="{B405B6DC-E405-70A3-E506-0A87A3EE8FF7}"/>
              </a:ext>
            </a:extLst>
          </p:cNvPr>
          <p:cNvSpPr txBox="1"/>
          <p:nvPr/>
        </p:nvSpPr>
        <p:spPr>
          <a:xfrm>
            <a:off x="-353689" y="4707715"/>
            <a:ext cx="6096003" cy="1384995"/>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ADLaM Display" pitchFamily="2"/>
                <a:ea typeface="ADLaM Display" pitchFamily="2"/>
                <a:cs typeface="ADLaM Display" pitchFamily="2"/>
              </a:rPr>
              <a:t>Spain</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ADLaM Display" pitchFamily="2"/>
                <a:ea typeface="ADLaM Display" pitchFamily="2"/>
                <a:cs typeface="ADLaM Display" pitchFamily="2"/>
              </a:rPr>
              <a:t>Cuba</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ADLaM Display" pitchFamily="2"/>
                <a:ea typeface="ADLaM Display" pitchFamily="2"/>
                <a:cs typeface="ADLaM Display" pitchFamily="2"/>
              </a:rPr>
              <a:t>Pacific coast of South America</a:t>
            </a:r>
          </a:p>
        </p:txBody>
      </p:sp>
      <p:sp>
        <p:nvSpPr>
          <p:cNvPr id="12" name="TextBox 36">
            <a:extLst>
              <a:ext uri="{FF2B5EF4-FFF2-40B4-BE49-F238E27FC236}">
                <a16:creationId xmlns:a16="http://schemas.microsoft.com/office/drawing/2014/main" id="{A176CBC6-4B38-745A-4427-5A8E17B38C66}"/>
              </a:ext>
            </a:extLst>
          </p:cNvPr>
          <p:cNvSpPr txBox="1"/>
          <p:nvPr/>
        </p:nvSpPr>
        <p:spPr>
          <a:xfrm>
            <a:off x="1076011" y="6031226"/>
            <a:ext cx="3755084" cy="40011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DLaM Display" pitchFamily="2"/>
                <a:ea typeface="ADLaM Display" pitchFamily="2"/>
                <a:cs typeface="ADLaM Display" pitchFamily="2"/>
              </a:rPr>
              <a:t>(Swansea Museum, 2026)</a:t>
            </a:r>
          </a:p>
        </p:txBody>
      </p:sp>
      <p:pic>
        <p:nvPicPr>
          <p:cNvPr id="13" name="Video 23">
            <a:extLst>
              <a:ext uri="{FF2B5EF4-FFF2-40B4-BE49-F238E27FC236}">
                <a16:creationId xmlns:a16="http://schemas.microsoft.com/office/drawing/2014/main" id="{FB8B1DE6-82E3-3082-A317-15D803BC4728}"/>
              </a:ext>
            </a:extLst>
          </p:cNvPr>
          <p:cNvPicPr>
            <a:picLocks noChangeAspect="1"/>
          </p:cNvPicPr>
          <p:nvPr>
            <a:videoFile r:link="rId2"/>
            <p:extLst>
              <p:ext uri="{DAA4B4D4-6D71-4841-9C94-3DE7FCFB9230}">
                <p14:media xmlns:p14="http://schemas.microsoft.com/office/powerpoint/2010/main" r:embed="rId1"/>
              </p:ext>
            </p:extLst>
          </p:nvPr>
        </p:nvPicPr>
        <p:blipFill>
          <a:blip r:embed="rId6"/>
          <a:srcRect l="21875" r="21875"/>
          <a:stretch>
            <a:fillRect/>
          </a:stretch>
        </p:blipFill>
        <p:spPr>
          <a:xfrm>
            <a:off x="10102236" y="3818150"/>
            <a:ext cx="2057400" cy="2057400"/>
          </a:xfrm>
          <a:prstGeom prst="rect">
            <a:avLst/>
          </a:prstGeom>
          <a:noFill/>
          <a:ln cap="flat">
            <a:noFill/>
          </a:ln>
        </p:spPr>
      </p:pic>
    </p:spTree>
  </p:cSld>
  <p:clrMapOvr>
    <a:masterClrMapping/>
  </p:clrMapOvr>
  <mc:AlternateContent xmlns:mc="http://schemas.openxmlformats.org/markup-compatibility/2006">
    <mc:Choice xmlns:p14="http://schemas.microsoft.com/office/powerpoint/2010/main" Requires="p14">
      <p:transition spd="slow" p14:dur="2000" advTm="15953"/>
    </mc:Choice>
    <mc:Fallback>
      <p:transition spd="slow" advTm="15953"/>
    </mc:Fallback>
  </mc:AlternateContent>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p:endCondLst>
                    <p:cond evt="onNext" delay="0">
                      <p:tgtEl>
                        <p:sldTgt/>
                      </p:tgtEl>
                    </p:cond>
                    <p:cond evt="onPrev" delay="0">
                      <p:tgtEl>
                        <p:sldTgt/>
                      </p:tgtEl>
                    </p:cond>
                  </p:endCondLst>
                </p:cTn>
                <p:tgtEl>
                  <p:spTgt spid="13"/>
                </p:tgtEl>
              </p:cMediaNode>
            </p:video>
            <p:seq concurrent="1" nextAc="seek">
              <p:cTn id="8" dur="indefinite" nodeType="interactiveSeq">
                <p:stCondLst>
                  <p:cond evt="onClick" delay="0">
                    <p:tgtEl>
                      <p:spTgt spid="13"/>
                    </p:tgtEl>
                  </p:cond>
                </p:stCondLst>
                <p:childTnLst>
                  <p:par>
                    <p:cTn id="9" fill="hold">
                      <p:stCondLst>
                        <p:cond evt="onBegin" delay="0">
                          <p:tn val="8"/>
                        </p:cond>
                      </p:stCondLst>
                      <p:childTnLst>
                        <p:par>
                          <p:cTn id="10" fill="hold">
                            <p:stCondLst>
                              <p:cond delay="0"/>
                            </p:stCondLst>
                            <p:childTnLst>
                              <p:par>
                                <p:cTn id="11" presetID="2" presetClass="mediacall" presetSubtype="0" fill="hold" nodeType="clickEffect">
                                  <p:stCondLst>
                                    <p:cond delay="0"/>
                                  </p:stCondLst>
                                  <p:childTnLst>
                                    <p:cmd type="call" cmd="togglePause">
                                      <p:cBhvr>
                                        <p:cTn id="12"/>
                                        <p:tgtEl>
                                          <p:spTgt spid="13"/>
                                        </p:tgtEl>
                                      </p:cBhvr>
                                    </p:cmd>
                                  </p:childTnLst>
                                </p:cTn>
                              </p:par>
                            </p:childTnLst>
                          </p:cTn>
                        </p:par>
                      </p:childTnLst>
                    </p:cTn>
                  </p:par>
                </p:childTnLst>
              </p:cTn>
              <p:nextCondLst>
                <p:cond evt="onClick" delay="0">
                  <p:tgtEl>
                    <p:spTgt spid="13"/>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name="Slide21">
    <p:spTree>
      <p:nvGrpSpPr>
        <p:cNvPr id="1" name=""/>
        <p:cNvGrpSpPr/>
        <p:nvPr/>
      </p:nvGrpSpPr>
      <p:grpSpPr>
        <a:xfrm>
          <a:off x="0" y="0"/>
          <a:ext cx="0" cy="0"/>
          <a:chOff x="0" y="0"/>
          <a:chExt cx="0" cy="0"/>
        </a:xfrm>
      </p:grpSpPr>
      <p:sp>
        <p:nvSpPr>
          <p:cNvPr id="2" name="Rectangle 149">
            <a:extLst>
              <a:ext uri="{FF2B5EF4-FFF2-40B4-BE49-F238E27FC236}">
                <a16:creationId xmlns:a16="http://schemas.microsoft.com/office/drawing/2014/main" id="{0204CE73-7B58-A5CD-4106-B87D74C76566}"/>
              </a:ext>
            </a:extLst>
          </p:cNvPr>
          <p:cNvSpPr/>
          <p:nvPr/>
        </p:nvSpPr>
        <p:spPr>
          <a:xfrm>
            <a:off x="6670676" y="1806954"/>
            <a:ext cx="5203813" cy="4239414"/>
          </a:xfrm>
          <a:prstGeom prst="rect">
            <a:avLst/>
          </a:prstGeom>
          <a:solidFill>
            <a:srgbClr val="F1F1F1"/>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FFFFFF"/>
                </a:solidFill>
                <a:uFillTx/>
                <a:latin typeface="Segoe UI Light"/>
              </a:rPr>
              <a:t>e</a:t>
            </a:r>
          </a:p>
        </p:txBody>
      </p:sp>
      <p:grpSp>
        <p:nvGrpSpPr>
          <p:cNvPr id="3" name="Group 1">
            <a:extLst>
              <a:ext uri="{FF2B5EF4-FFF2-40B4-BE49-F238E27FC236}">
                <a16:creationId xmlns:a16="http://schemas.microsoft.com/office/drawing/2014/main" id="{EB07366E-A232-B7E3-D6BC-FBCE982E1228}"/>
              </a:ext>
            </a:extLst>
          </p:cNvPr>
          <p:cNvGrpSpPr/>
          <p:nvPr/>
        </p:nvGrpSpPr>
        <p:grpSpPr>
          <a:xfrm>
            <a:off x="389973" y="1004934"/>
            <a:ext cx="8397638" cy="4747162"/>
            <a:chOff x="389973" y="1004934"/>
            <a:chExt cx="8397638" cy="4747162"/>
          </a:xfrm>
        </p:grpSpPr>
        <p:sp>
          <p:nvSpPr>
            <p:cNvPr id="4" name="Oval 7">
              <a:extLst>
                <a:ext uri="{FF2B5EF4-FFF2-40B4-BE49-F238E27FC236}">
                  <a16:creationId xmlns:a16="http://schemas.microsoft.com/office/drawing/2014/main" id="{32344B75-053F-D235-72D4-2B13EF5A0F75}"/>
                </a:ext>
              </a:extLst>
            </p:cNvPr>
            <p:cNvSpPr/>
            <p:nvPr/>
          </p:nvSpPr>
          <p:spPr>
            <a:xfrm>
              <a:off x="389973" y="1004934"/>
              <a:ext cx="798572" cy="71145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30353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goe UI Light"/>
              </a:endParaRPr>
            </a:p>
          </p:txBody>
        </p:sp>
        <p:sp>
          <p:nvSpPr>
            <p:cNvPr id="5" name="Rectangle 87">
              <a:extLst>
                <a:ext uri="{FF2B5EF4-FFF2-40B4-BE49-F238E27FC236}">
                  <a16:creationId xmlns:a16="http://schemas.microsoft.com/office/drawing/2014/main" id="{7346253C-96BE-5440-CFBD-10B3B42BFA4E}"/>
                </a:ext>
              </a:extLst>
            </p:cNvPr>
            <p:cNvSpPr/>
            <p:nvPr/>
          </p:nvSpPr>
          <p:spPr>
            <a:xfrm>
              <a:off x="827019" y="1011619"/>
              <a:ext cx="3095975" cy="702963"/>
            </a:xfrm>
            <a:prstGeom prst="rect">
              <a:avLst/>
            </a:prstGeom>
            <a:gradFill>
              <a:gsLst>
                <a:gs pos="0">
                  <a:srgbClr val="515A6B"/>
                </a:gs>
                <a:gs pos="100000">
                  <a:srgbClr val="FFFFFF"/>
                </a:gs>
              </a:gsLst>
              <a:lin ang="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goe UI Light"/>
              </a:endParaRPr>
            </a:p>
          </p:txBody>
        </p:sp>
        <p:sp>
          <p:nvSpPr>
            <p:cNvPr id="6" name="Rectangle 91">
              <a:extLst>
                <a:ext uri="{FF2B5EF4-FFF2-40B4-BE49-F238E27FC236}">
                  <a16:creationId xmlns:a16="http://schemas.microsoft.com/office/drawing/2014/main" id="{4AA0D3AC-FB52-E60F-572C-F822AFDBD8D1}"/>
                </a:ext>
              </a:extLst>
            </p:cNvPr>
            <p:cNvSpPr/>
            <p:nvPr/>
          </p:nvSpPr>
          <p:spPr>
            <a:xfrm>
              <a:off x="3379348" y="4228423"/>
              <a:ext cx="3345076" cy="1486110"/>
            </a:xfrm>
            <a:prstGeom prst="rect">
              <a:avLst/>
            </a:prstGeom>
            <a:gradFill>
              <a:gsLst>
                <a:gs pos="0">
                  <a:srgbClr val="85E0E7"/>
                </a:gs>
                <a:gs pos="100000">
                  <a:srgbClr val="FFFFFF"/>
                </a:gs>
              </a:gsLst>
              <a:lin ang="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goe UI Light"/>
              </a:endParaRPr>
            </a:p>
          </p:txBody>
        </p:sp>
        <p:sp>
          <p:nvSpPr>
            <p:cNvPr id="7" name="Oval 42">
              <a:extLst>
                <a:ext uri="{FF2B5EF4-FFF2-40B4-BE49-F238E27FC236}">
                  <a16:creationId xmlns:a16="http://schemas.microsoft.com/office/drawing/2014/main" id="{A9FCD781-ABD2-952F-4C6F-09B49B243FC8}"/>
                </a:ext>
              </a:extLst>
            </p:cNvPr>
            <p:cNvSpPr/>
            <p:nvPr/>
          </p:nvSpPr>
          <p:spPr>
            <a:xfrm>
              <a:off x="2418350" y="4228432"/>
              <a:ext cx="1528099" cy="1523664"/>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43CDD9"/>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goe UI Light"/>
              </a:endParaRPr>
            </a:p>
          </p:txBody>
        </p:sp>
        <p:sp>
          <p:nvSpPr>
            <p:cNvPr id="8" name="Freeform 6">
              <a:extLst>
                <a:ext uri="{FF2B5EF4-FFF2-40B4-BE49-F238E27FC236}">
                  <a16:creationId xmlns:a16="http://schemas.microsoft.com/office/drawing/2014/main" id="{C5E7413A-73F3-5905-C7F7-8B5AB0384CF4}"/>
                </a:ext>
              </a:extLst>
            </p:cNvPr>
            <p:cNvSpPr/>
            <p:nvPr/>
          </p:nvSpPr>
          <p:spPr>
            <a:xfrm>
              <a:off x="4117232" y="2654366"/>
              <a:ext cx="37773" cy="33832"/>
            </a:xfrm>
            <a:custGeom>
              <a:avLst/>
              <a:gdLst>
                <a:gd name="f0" fmla="val 10800000"/>
                <a:gd name="f1" fmla="val 5400000"/>
                <a:gd name="f2" fmla="val 180"/>
                <a:gd name="f3" fmla="val w"/>
                <a:gd name="f4" fmla="val h"/>
                <a:gd name="f5" fmla="val 0"/>
                <a:gd name="f6" fmla="val 190"/>
                <a:gd name="f7" fmla="val 186"/>
                <a:gd name="f8" fmla="val 172"/>
                <a:gd name="f9" fmla="val 18"/>
                <a:gd name="f10" fmla="val 155"/>
                <a:gd name="f11" fmla="val 126"/>
                <a:gd name="f12" fmla="val 109"/>
                <a:gd name="f13" fmla="val 17"/>
                <a:gd name="f14" fmla="val 127"/>
                <a:gd name="f15" fmla="val 173"/>
                <a:gd name="f16" fmla="val 26"/>
                <a:gd name="f17" fmla="val 182"/>
                <a:gd name="f18" fmla="val 37"/>
                <a:gd name="f19" fmla="val 49"/>
                <a:gd name="f20" fmla="val 60"/>
                <a:gd name="f21" fmla="val 72"/>
                <a:gd name="f22" fmla="val 81"/>
                <a:gd name="f23" fmla="val 64"/>
                <a:gd name="f24" fmla="val 35"/>
                <a:gd name="f25" fmla="+- 0 0 -90"/>
                <a:gd name="f26" fmla="*/ f3 1 190"/>
                <a:gd name="f27" fmla="*/ f4 1 186"/>
                <a:gd name="f28" fmla="+- f7 0 f5"/>
                <a:gd name="f29" fmla="+- f6 0 f5"/>
                <a:gd name="f30" fmla="*/ f25 f0 1"/>
                <a:gd name="f31" fmla="*/ f29 1 190"/>
                <a:gd name="f32" fmla="*/ f28 1 186"/>
                <a:gd name="f33" fmla="*/ 172 f29 1"/>
                <a:gd name="f34" fmla="*/ 18 f28 1"/>
                <a:gd name="f35" fmla="*/ 109 f29 1"/>
                <a:gd name="f36" fmla="*/ 17 f29 1"/>
                <a:gd name="f37" fmla="*/ 109 f28 1"/>
                <a:gd name="f38" fmla="*/ 173 f28 1"/>
                <a:gd name="f39" fmla="*/ 49 f29 1"/>
                <a:gd name="f40" fmla="*/ 186 f28 1"/>
                <a:gd name="f41" fmla="*/ 81 f29 1"/>
                <a:gd name="f42" fmla="*/ 81 f28 1"/>
                <a:gd name="f43" fmla="*/ f30 1 f2"/>
                <a:gd name="f44" fmla="*/ f33 1 190"/>
                <a:gd name="f45" fmla="*/ f34 1 186"/>
                <a:gd name="f46" fmla="*/ f35 1 190"/>
                <a:gd name="f47" fmla="*/ f36 1 190"/>
                <a:gd name="f48" fmla="*/ f37 1 186"/>
                <a:gd name="f49" fmla="*/ f38 1 186"/>
                <a:gd name="f50" fmla="*/ f39 1 190"/>
                <a:gd name="f51" fmla="*/ f40 1 186"/>
                <a:gd name="f52" fmla="*/ f41 1 190"/>
                <a:gd name="f53" fmla="*/ f42 1 186"/>
                <a:gd name="f54" fmla="*/ 0 1 f31"/>
                <a:gd name="f55" fmla="*/ f6 1 f31"/>
                <a:gd name="f56" fmla="*/ 0 1 f32"/>
                <a:gd name="f57" fmla="*/ f7 1 f32"/>
                <a:gd name="f58" fmla="+- f43 0 f1"/>
                <a:gd name="f59" fmla="*/ f44 1 f31"/>
                <a:gd name="f60" fmla="*/ f45 1 f32"/>
                <a:gd name="f61" fmla="*/ f46 1 f31"/>
                <a:gd name="f62" fmla="*/ f47 1 f31"/>
                <a:gd name="f63" fmla="*/ f48 1 f32"/>
                <a:gd name="f64" fmla="*/ f49 1 f32"/>
                <a:gd name="f65" fmla="*/ f50 1 f31"/>
                <a:gd name="f66" fmla="*/ f51 1 f32"/>
                <a:gd name="f67" fmla="*/ f52 1 f31"/>
                <a:gd name="f68" fmla="*/ f53 1 f32"/>
                <a:gd name="f69" fmla="*/ f54 f26 1"/>
                <a:gd name="f70" fmla="*/ f55 f26 1"/>
                <a:gd name="f71" fmla="*/ f57 f27 1"/>
                <a:gd name="f72" fmla="*/ f56 f27 1"/>
                <a:gd name="f73" fmla="*/ f59 f26 1"/>
                <a:gd name="f74" fmla="*/ f60 f27 1"/>
                <a:gd name="f75" fmla="*/ f61 f26 1"/>
                <a:gd name="f76" fmla="*/ f62 f26 1"/>
                <a:gd name="f77" fmla="*/ f63 f27 1"/>
                <a:gd name="f78" fmla="*/ f64 f27 1"/>
                <a:gd name="f79" fmla="*/ f65 f26 1"/>
                <a:gd name="f80" fmla="*/ f66 f27 1"/>
                <a:gd name="f81" fmla="*/ f67 f26 1"/>
                <a:gd name="f82" fmla="*/ f68 f27 1"/>
              </a:gdLst>
              <a:ahLst/>
              <a:cxnLst>
                <a:cxn ang="3cd4">
                  <a:pos x="hc" y="t"/>
                </a:cxn>
                <a:cxn ang="0">
                  <a:pos x="r" y="vc"/>
                </a:cxn>
                <a:cxn ang="cd4">
                  <a:pos x="hc" y="b"/>
                </a:cxn>
                <a:cxn ang="cd2">
                  <a:pos x="l" y="vc"/>
                </a:cxn>
                <a:cxn ang="f58">
                  <a:pos x="f73" y="f74"/>
                </a:cxn>
                <a:cxn ang="f58">
                  <a:pos x="f75" y="f74"/>
                </a:cxn>
                <a:cxn ang="f58">
                  <a:pos x="f76" y="f77"/>
                </a:cxn>
                <a:cxn ang="f58">
                  <a:pos x="f76" y="f78"/>
                </a:cxn>
                <a:cxn ang="f58">
                  <a:pos x="f79" y="f80"/>
                </a:cxn>
                <a:cxn ang="f58">
                  <a:pos x="f81" y="f78"/>
                </a:cxn>
                <a:cxn ang="f58">
                  <a:pos x="f73" y="f82"/>
                </a:cxn>
                <a:cxn ang="f58">
                  <a:pos x="f73" y="f74"/>
                </a:cxn>
              </a:cxnLst>
              <a:rect l="f69" t="f72" r="f70" b="f71"/>
              <a:pathLst>
                <a:path w="190" h="186">
                  <a:moveTo>
                    <a:pt x="f8" y="f9"/>
                  </a:moveTo>
                  <a:cubicBezTo>
                    <a:pt x="f10" y="f5"/>
                    <a:pt x="f11" y="f5"/>
                    <a:pt x="f12" y="f9"/>
                  </a:cubicBezTo>
                  <a:cubicBezTo>
                    <a:pt x="f13" y="f12"/>
                    <a:pt x="f13" y="f12"/>
                    <a:pt x="f13" y="f12"/>
                  </a:cubicBezTo>
                  <a:cubicBezTo>
                    <a:pt x="f5" y="f14"/>
                    <a:pt x="f5" y="f10"/>
                    <a:pt x="f13" y="f15"/>
                  </a:cubicBezTo>
                  <a:cubicBezTo>
                    <a:pt x="f16" y="f17"/>
                    <a:pt x="f18" y="f7"/>
                    <a:pt x="f19" y="f7"/>
                  </a:cubicBezTo>
                  <a:cubicBezTo>
                    <a:pt x="f20" y="f7"/>
                    <a:pt x="f21" y="f17"/>
                    <a:pt x="f22" y="f15"/>
                  </a:cubicBezTo>
                  <a:cubicBezTo>
                    <a:pt x="f8" y="f22"/>
                    <a:pt x="f8" y="f22"/>
                    <a:pt x="f8" y="f22"/>
                  </a:cubicBezTo>
                  <a:cubicBezTo>
                    <a:pt x="f6" y="f23"/>
                    <a:pt x="f6" y="f24"/>
                    <a:pt x="f8" y="f9"/>
                  </a:cubicBezTo>
                  <a:close/>
                </a:path>
              </a:pathLst>
            </a:custGeom>
            <a:solidFill>
              <a:srgbClr val="FFFFFF"/>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Segoe UI Light"/>
              </a:endParaRPr>
            </a:p>
          </p:txBody>
        </p:sp>
        <p:sp>
          <p:nvSpPr>
            <p:cNvPr id="9" name="TextBox 70">
              <a:extLst>
                <a:ext uri="{FF2B5EF4-FFF2-40B4-BE49-F238E27FC236}">
                  <a16:creationId xmlns:a16="http://schemas.microsoft.com/office/drawing/2014/main" id="{7215F7A9-FA82-2BEB-9B64-5009B8A877A3}"/>
                </a:ext>
              </a:extLst>
            </p:cNvPr>
            <p:cNvSpPr txBox="1"/>
            <p:nvPr/>
          </p:nvSpPr>
          <p:spPr>
            <a:xfrm>
              <a:off x="827010" y="1011619"/>
              <a:ext cx="6620201" cy="738661"/>
            </a:xfrm>
            <a:prstGeom prst="rect">
              <a:avLst/>
            </a:prstGeom>
            <a:noFill/>
            <a:ln cap="flat">
              <a:noFill/>
            </a:ln>
          </p:spPr>
          <p:txBody>
            <a:bodyPr vert="horz" wrap="square" lIns="0" tIns="0" rIns="0" bIns="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0" cap="none" spc="0" baseline="0">
                  <a:solidFill>
                    <a:srgbClr val="000000"/>
                  </a:solidFill>
                  <a:uFillTx/>
                  <a:latin typeface="ADLaM Display" pitchFamily="2"/>
                  <a:ea typeface="ADLaM Display" pitchFamily="2"/>
                  <a:cs typeface="ADLaM Display" pitchFamily="2"/>
                </a:rPr>
                <a:t>Coal is a key primary fossil fuel composed mainly of carbon</a:t>
              </a:r>
              <a:endParaRPr lang="en-US" sz="2400" b="0" i="0" u="none" strike="noStrike" kern="1200" cap="none" spc="0" baseline="0">
                <a:solidFill>
                  <a:srgbClr val="30353F"/>
                </a:solidFill>
                <a:uFillTx/>
                <a:latin typeface="ADLaM Display" pitchFamily="2"/>
                <a:ea typeface="ADLaM Display" pitchFamily="2"/>
                <a:cs typeface="ADLaM Display" pitchFamily="2"/>
              </a:endParaRPr>
            </a:p>
          </p:txBody>
        </p:sp>
        <p:sp>
          <p:nvSpPr>
            <p:cNvPr id="10" name="TextBox 81">
              <a:extLst>
                <a:ext uri="{FF2B5EF4-FFF2-40B4-BE49-F238E27FC236}">
                  <a16:creationId xmlns:a16="http://schemas.microsoft.com/office/drawing/2014/main" id="{80AD5DE6-74CC-557F-5A96-A4C950550742}"/>
                </a:ext>
              </a:extLst>
            </p:cNvPr>
            <p:cNvSpPr txBox="1"/>
            <p:nvPr/>
          </p:nvSpPr>
          <p:spPr>
            <a:xfrm>
              <a:off x="3540693" y="4274765"/>
              <a:ext cx="5246918" cy="1107996"/>
            </a:xfrm>
            <a:prstGeom prst="rect">
              <a:avLst/>
            </a:prstGeom>
            <a:noFill/>
            <a:ln cap="flat">
              <a:noFill/>
            </a:ln>
          </p:spPr>
          <p:txBody>
            <a:bodyPr vert="horz" wrap="square" lIns="0" tIns="0" rIns="0" bIns="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0" cap="none" spc="0" baseline="0">
                  <a:solidFill>
                    <a:srgbClr val="000000"/>
                  </a:solidFill>
                  <a:uFillTx/>
                  <a:latin typeface="ADLaM Display" pitchFamily="2"/>
                  <a:ea typeface="ADLaM Display" pitchFamily="2"/>
                  <a:cs typeface="ADLaM Display" pitchFamily="2"/>
                </a:rPr>
                <a:t>when plant material, accumulated in ancient swampy areas, this is transformed by heat and pressure </a:t>
              </a:r>
              <a:endParaRPr lang="en-US" sz="2400" b="0" i="0" u="none" strike="noStrike" kern="1200" cap="none" spc="0" baseline="0">
                <a:solidFill>
                  <a:srgbClr val="30353F"/>
                </a:solidFill>
                <a:uFillTx/>
                <a:latin typeface="ADLaM Display" pitchFamily="2"/>
                <a:ea typeface="ADLaM Display" pitchFamily="2"/>
                <a:cs typeface="ADLaM Display" pitchFamily="2"/>
              </a:endParaRPr>
            </a:p>
          </p:txBody>
        </p:sp>
      </p:grpSp>
      <p:sp>
        <p:nvSpPr>
          <p:cNvPr id="11" name="Rectangle 181">
            <a:extLst>
              <a:ext uri="{FF2B5EF4-FFF2-40B4-BE49-F238E27FC236}">
                <a16:creationId xmlns:a16="http://schemas.microsoft.com/office/drawing/2014/main" id="{AE14E0D2-04F5-1072-4C8A-BB01F889C119}"/>
              </a:ext>
              <a:ext uri="{C183D7F6-B498-43B3-948B-1728B52AA6E4}">
                <adec:decorative xmlns:adec="http://schemas.microsoft.com/office/drawing/2017/decorative" val="1"/>
              </a:ext>
            </a:extLst>
          </p:cNvPr>
          <p:cNvSpPr/>
          <p:nvPr/>
        </p:nvSpPr>
        <p:spPr>
          <a:xfrm flipH="1">
            <a:off x="8333521" y="1394670"/>
            <a:ext cx="495952" cy="744797"/>
          </a:xfrm>
          <a:prstGeom prst="rect">
            <a:avLst/>
          </a:prstGeom>
          <a:solidFill>
            <a:srgbClr val="AFBBB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goe UI Light"/>
            </a:endParaRPr>
          </a:p>
        </p:txBody>
      </p:sp>
      <p:sp>
        <p:nvSpPr>
          <p:cNvPr id="12" name="Rectangle 182">
            <a:extLst>
              <a:ext uri="{FF2B5EF4-FFF2-40B4-BE49-F238E27FC236}">
                <a16:creationId xmlns:a16="http://schemas.microsoft.com/office/drawing/2014/main" id="{F71C0FDC-9D6C-9288-4ED2-28E3FE06487F}"/>
              </a:ext>
              <a:ext uri="{C183D7F6-B498-43B3-948B-1728B52AA6E4}">
                <adec:decorative xmlns:adec="http://schemas.microsoft.com/office/drawing/2017/decorative" val="1"/>
              </a:ext>
            </a:extLst>
          </p:cNvPr>
          <p:cNvSpPr/>
          <p:nvPr/>
        </p:nvSpPr>
        <p:spPr>
          <a:xfrm flipH="1">
            <a:off x="9337029" y="1406219"/>
            <a:ext cx="495952" cy="744797"/>
          </a:xfrm>
          <a:prstGeom prst="rect">
            <a:avLst/>
          </a:prstGeom>
          <a:solidFill>
            <a:srgbClr val="DBDBDB"/>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goe UI Light"/>
            </a:endParaRPr>
          </a:p>
        </p:txBody>
      </p:sp>
      <p:sp>
        <p:nvSpPr>
          <p:cNvPr id="13" name="Rectangle 183">
            <a:extLst>
              <a:ext uri="{FF2B5EF4-FFF2-40B4-BE49-F238E27FC236}">
                <a16:creationId xmlns:a16="http://schemas.microsoft.com/office/drawing/2014/main" id="{D84D4976-805E-2904-04EA-EB3663FEDE6D}"/>
              </a:ext>
              <a:ext uri="{C183D7F6-B498-43B3-948B-1728B52AA6E4}">
                <adec:decorative xmlns:adec="http://schemas.microsoft.com/office/drawing/2017/decorative" val="1"/>
              </a:ext>
            </a:extLst>
          </p:cNvPr>
          <p:cNvSpPr/>
          <p:nvPr/>
        </p:nvSpPr>
        <p:spPr>
          <a:xfrm flipH="1">
            <a:off x="10257190" y="1381941"/>
            <a:ext cx="495952" cy="744797"/>
          </a:xfrm>
          <a:prstGeom prst="rect">
            <a:avLst/>
          </a:prstGeom>
          <a:solidFill>
            <a:srgbClr val="85E0E7"/>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goe UI Light"/>
            </a:endParaRPr>
          </a:p>
        </p:txBody>
      </p:sp>
      <p:sp>
        <p:nvSpPr>
          <p:cNvPr id="14" name="Rectangle 176">
            <a:extLst>
              <a:ext uri="{FF2B5EF4-FFF2-40B4-BE49-F238E27FC236}">
                <a16:creationId xmlns:a16="http://schemas.microsoft.com/office/drawing/2014/main" id="{C74AE2A3-A554-2F99-9B94-AC7CE3DD5B44}"/>
              </a:ext>
              <a:ext uri="{C183D7F6-B498-43B3-948B-1728B52AA6E4}">
                <adec:decorative xmlns:adec="http://schemas.microsoft.com/office/drawing/2017/decorative" val="1"/>
              </a:ext>
            </a:extLst>
          </p:cNvPr>
          <p:cNvSpPr/>
          <p:nvPr/>
        </p:nvSpPr>
        <p:spPr>
          <a:xfrm flipH="1">
            <a:off x="7375468" y="1384566"/>
            <a:ext cx="495952" cy="744797"/>
          </a:xfrm>
          <a:prstGeom prst="rect">
            <a:avLst/>
          </a:prstGeom>
          <a:solidFill>
            <a:srgbClr val="515A6B"/>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goe UI Light"/>
            </a:endParaRPr>
          </a:p>
        </p:txBody>
      </p:sp>
      <p:sp>
        <p:nvSpPr>
          <p:cNvPr id="15" name="TextBox 82">
            <a:extLst>
              <a:ext uri="{FF2B5EF4-FFF2-40B4-BE49-F238E27FC236}">
                <a16:creationId xmlns:a16="http://schemas.microsoft.com/office/drawing/2014/main" id="{3DAEB41B-0AA7-29DC-B690-EBA414266C56}"/>
              </a:ext>
            </a:extLst>
          </p:cNvPr>
          <p:cNvSpPr txBox="1"/>
          <p:nvPr/>
        </p:nvSpPr>
        <p:spPr>
          <a:xfrm>
            <a:off x="5521320" y="165378"/>
            <a:ext cx="1149355" cy="492440"/>
          </a:xfrm>
          <a:prstGeom prst="rect">
            <a:avLst/>
          </a:prstGeom>
          <a:noFill/>
          <a:ln cap="flat">
            <a:noFill/>
          </a:ln>
        </p:spPr>
        <p:txBody>
          <a:bodyPr vert="horz" wrap="none" lIns="0" tIns="0" rIns="0" bIns="0" anchor="t" anchorCtr="1" compatLnSpc="1">
            <a:spAutoFit/>
          </a:bodyPr>
          <a:lstStyle/>
          <a:p>
            <a:pPr marL="0" marR="0" lvl="0" indent="0" algn="ctr" defTabSz="914400" rtl="0" fontAlgn="auto" hangingPunct="1">
              <a:lnSpc>
                <a:spcPct val="100000"/>
              </a:lnSpc>
              <a:spcBef>
                <a:spcPts val="0"/>
              </a:spcBef>
              <a:spcAft>
                <a:spcPts val="0"/>
              </a:spcAft>
              <a:buNone/>
              <a:tabLst>
                <a:tab pos="347664" algn="l"/>
              </a:tabLst>
              <a:defRPr sz="1800" b="0" i="0" u="none" strike="noStrike" kern="0" cap="none" spc="0" baseline="0">
                <a:solidFill>
                  <a:srgbClr val="000000"/>
                </a:solidFill>
                <a:uFillTx/>
              </a:defRPr>
            </a:pPr>
            <a:r>
              <a:rPr lang="en-US" sz="3200" b="1" i="0" u="none" strike="noStrike" kern="1200" cap="none" spc="0" baseline="0">
                <a:solidFill>
                  <a:srgbClr val="30353F"/>
                </a:solidFill>
                <a:uFillTx/>
                <a:latin typeface="Century Gothic"/>
              </a:rPr>
              <a:t>COAL</a:t>
            </a:r>
          </a:p>
        </p:txBody>
      </p:sp>
      <p:sp>
        <p:nvSpPr>
          <p:cNvPr id="16" name="Title 3" hidden="1">
            <a:extLst>
              <a:ext uri="{FF2B5EF4-FFF2-40B4-BE49-F238E27FC236}">
                <a16:creationId xmlns:a16="http://schemas.microsoft.com/office/drawing/2014/main" id="{F0E3279E-0F5E-2CA8-029F-DA1E26D2415D}"/>
              </a:ext>
            </a:extLst>
          </p:cNvPr>
          <p:cNvSpPr txBox="1">
            <a:spLocks noGrp="1"/>
          </p:cNvSpPr>
          <p:nvPr>
            <p:ph type="title"/>
          </p:nvPr>
        </p:nvSpPr>
        <p:spPr/>
        <p:txBody>
          <a:bodyPr/>
          <a:lstStyle/>
          <a:p>
            <a:pPr lvl="0"/>
            <a:r>
              <a:rPr lang="en-US"/>
              <a:t>Slide 3</a:t>
            </a:r>
          </a:p>
        </p:txBody>
      </p:sp>
      <p:sp>
        <p:nvSpPr>
          <p:cNvPr id="17" name="TextBox 79">
            <a:extLst>
              <a:ext uri="{FF2B5EF4-FFF2-40B4-BE49-F238E27FC236}">
                <a16:creationId xmlns:a16="http://schemas.microsoft.com/office/drawing/2014/main" id="{E788DF43-F0FF-1461-AA94-D12B2CE02FB7}"/>
              </a:ext>
            </a:extLst>
          </p:cNvPr>
          <p:cNvSpPr txBox="1"/>
          <p:nvPr/>
        </p:nvSpPr>
        <p:spPr>
          <a:xfrm>
            <a:off x="626364" y="1806954"/>
            <a:ext cx="3457776"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DLaM Display" pitchFamily="2"/>
                <a:ea typeface="ADLaM Display" pitchFamily="2"/>
                <a:cs typeface="ADLaM Display" pitchFamily="2"/>
              </a:rPr>
              <a:t>(Turgeon &amp; Morse, 2023</a:t>
            </a:r>
            <a:r>
              <a:rPr lang="en-GB" sz="1800" b="0" i="0" u="none" strike="noStrike" kern="1200" cap="none" spc="0" baseline="0">
                <a:solidFill>
                  <a:srgbClr val="000000"/>
                </a:solidFill>
                <a:uFillTx/>
                <a:latin typeface="Aptos"/>
              </a:rPr>
              <a:t>)</a:t>
            </a:r>
            <a:endParaRPr lang="en-GB" sz="2400" b="0" i="0" u="none" strike="noStrike" kern="1200" cap="none" spc="0" baseline="0">
              <a:solidFill>
                <a:srgbClr val="000000"/>
              </a:solidFill>
              <a:uFillTx/>
              <a:latin typeface="ADLaM Display" pitchFamily="2"/>
              <a:ea typeface="ADLaM Display" pitchFamily="2"/>
              <a:cs typeface="ADLaM Display" pitchFamily="2"/>
            </a:endParaRPr>
          </a:p>
        </p:txBody>
      </p:sp>
      <p:sp>
        <p:nvSpPr>
          <p:cNvPr id="18" name="TextBox 82">
            <a:extLst>
              <a:ext uri="{FF2B5EF4-FFF2-40B4-BE49-F238E27FC236}">
                <a16:creationId xmlns:a16="http://schemas.microsoft.com/office/drawing/2014/main" id="{25DA43D2-B9A9-2388-3378-86991D7FF087}"/>
              </a:ext>
            </a:extLst>
          </p:cNvPr>
          <p:cNvSpPr txBox="1"/>
          <p:nvPr/>
        </p:nvSpPr>
        <p:spPr>
          <a:xfrm>
            <a:off x="7779459" y="2434178"/>
            <a:ext cx="3738862" cy="255454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000" b="0" i="0" u="none" strike="noStrike" kern="1200" cap="none" spc="0" baseline="0">
                <a:solidFill>
                  <a:srgbClr val="000000"/>
                </a:solidFill>
                <a:uFillTx/>
                <a:latin typeface="ADLaM Display" pitchFamily="2"/>
                <a:ea typeface="ADLaM Display" pitchFamily="2"/>
                <a:cs typeface="ADLaM Display" pitchFamily="2"/>
              </a:rPr>
              <a:t>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4000" b="0" i="0" u="none" strike="noStrike" kern="1200" cap="none" spc="0" baseline="0">
              <a:solidFill>
                <a:srgbClr val="000000"/>
              </a:solidFill>
              <a:uFillTx/>
              <a:latin typeface="ADLaM Display" pitchFamily="2"/>
              <a:ea typeface="ADLaM Display" pitchFamily="2"/>
              <a:cs typeface="ADLaM Display" pitchFamily="2"/>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4000" b="0" i="0" u="none" strike="noStrike" kern="1200" cap="none" spc="0" baseline="0">
              <a:solidFill>
                <a:srgbClr val="000000"/>
              </a:solidFill>
              <a:uFillTx/>
              <a:latin typeface="ADLaM Display" pitchFamily="2"/>
              <a:ea typeface="ADLaM Display" pitchFamily="2"/>
              <a:cs typeface="ADLaM Display" pitchFamily="2"/>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4000" b="0" i="0" u="none" strike="noStrike" kern="1200" cap="none" spc="0" baseline="0">
              <a:solidFill>
                <a:srgbClr val="000000"/>
              </a:solidFill>
              <a:uFillTx/>
              <a:latin typeface="ADLaM Display" pitchFamily="2"/>
              <a:ea typeface="ADLaM Display" pitchFamily="2"/>
              <a:cs typeface="ADLaM Display" pitchFamily="2"/>
            </a:endParaRPr>
          </a:p>
        </p:txBody>
      </p:sp>
      <p:sp>
        <p:nvSpPr>
          <p:cNvPr id="19" name="Rectangle 4">
            <a:extLst>
              <a:ext uri="{FF2B5EF4-FFF2-40B4-BE49-F238E27FC236}">
                <a16:creationId xmlns:a16="http://schemas.microsoft.com/office/drawing/2014/main" id="{B14FD752-110B-4A43-10E9-469387826037}"/>
              </a:ext>
            </a:extLst>
          </p:cNvPr>
          <p:cNvSpPr/>
          <p:nvPr/>
        </p:nvSpPr>
        <p:spPr>
          <a:xfrm>
            <a:off x="4657139" y="5508519"/>
            <a:ext cx="3782772" cy="400114"/>
          </a:xfrm>
          <a:prstGeom prst="rect">
            <a:avLst/>
          </a:prstGeom>
          <a:noFill/>
          <a:ln cap="flat">
            <a:noFill/>
            <a:prstDash val="solid"/>
          </a:ln>
        </p:spPr>
        <p:txBody>
          <a:bodyPr vert="horz" wrap="square" lIns="91440" tIns="45720" rIns="91440" bIns="45720" anchor="ctr" anchorCtr="0" compatLnSpc="1">
            <a:sp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ADLaM Display" pitchFamily="2"/>
                <a:ea typeface="ADLaM Display" pitchFamily="2"/>
                <a:cs typeface="ADLaM Display" pitchFamily="2"/>
              </a:rPr>
              <a:t>(Hatcher &amp; Clifford, 1997)</a:t>
            </a:r>
          </a:p>
        </p:txBody>
      </p:sp>
      <p:pic>
        <p:nvPicPr>
          <p:cNvPr id="20" name="Video 48">
            <a:extLst>
              <a:ext uri="{FF2B5EF4-FFF2-40B4-BE49-F238E27FC236}">
                <a16:creationId xmlns:a16="http://schemas.microsoft.com/office/drawing/2014/main" id="{9038809B-78CD-5B5D-B95E-E0389A5DDC48}"/>
              </a:ext>
            </a:extLst>
          </p:cNvPr>
          <p:cNvPicPr>
            <a:picLocks noChangeAspect="1"/>
          </p:cNvPicPr>
          <p:nvPr>
            <a:videoFile r:link="rId2"/>
            <p:extLst>
              <p:ext uri="{DAA4B4D4-6D71-4841-9C94-3DE7FCFB9230}">
                <p14:media xmlns:p14="http://schemas.microsoft.com/office/powerpoint/2010/main" r:embed="rId1"/>
              </p:ext>
            </p:extLst>
          </p:nvPr>
        </p:nvPicPr>
        <p:blipFill>
          <a:blip r:embed="rId5"/>
          <a:srcRect l="21875" r="21875"/>
          <a:stretch>
            <a:fillRect/>
          </a:stretch>
        </p:blipFill>
        <p:spPr>
          <a:xfrm>
            <a:off x="10052300" y="4718303"/>
            <a:ext cx="2057400" cy="2057400"/>
          </a:xfrm>
          <a:prstGeom prst="rect">
            <a:avLst/>
          </a:prstGeom>
          <a:noFill/>
          <a:ln cap="flat">
            <a:noFill/>
          </a:ln>
        </p:spPr>
      </p:pic>
    </p:spTree>
  </p:cSld>
  <p:clrMapOvr>
    <a:masterClrMapping/>
  </p:clrMapOvr>
  <mc:AlternateContent xmlns:mc="http://schemas.openxmlformats.org/markup-compatibility/2006">
    <mc:Choice xmlns:p14="http://schemas.microsoft.com/office/powerpoint/2010/main" Requires="p14">
      <p:transition spd="slow" p14:dur="2000" advTm="18662"/>
    </mc:Choice>
    <mc:Fallback>
      <p:transition spd="slow" advTm="18662"/>
    </mc:Fallback>
  </mc:AlternateContent>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p:endCondLst>
                    <p:cond evt="onNext" delay="0">
                      <p:tgtEl>
                        <p:sldTgt/>
                      </p:tgtEl>
                    </p:cond>
                    <p:cond evt="onPrev" delay="0">
                      <p:tgtEl>
                        <p:sldTgt/>
                      </p:tgtEl>
                    </p:cond>
                  </p:endCondLst>
                </p:cTn>
                <p:tgtEl>
                  <p:spTgt spid="20"/>
                </p:tgtEl>
              </p:cMediaNode>
            </p:video>
            <p:seq concurrent="1" nextAc="seek">
              <p:cTn id="8" dur="indefinite" nodeType="interactiveSeq">
                <p:stCondLst>
                  <p:cond evt="onClick" delay="0">
                    <p:tgtEl>
                      <p:spTgt spid="20"/>
                    </p:tgtEl>
                  </p:cond>
                </p:stCondLst>
                <p:childTnLst>
                  <p:par>
                    <p:cTn id="9" fill="hold">
                      <p:stCondLst>
                        <p:cond evt="onBegin" delay="0">
                          <p:tn val="8"/>
                        </p:cond>
                      </p:stCondLst>
                      <p:childTnLst>
                        <p:par>
                          <p:cTn id="10" fill="hold">
                            <p:stCondLst>
                              <p:cond delay="0"/>
                            </p:stCondLst>
                            <p:childTnLst>
                              <p:par>
                                <p:cTn id="11" presetID="2" presetClass="mediacall" presetSubtype="0" fill="hold" nodeType="clickEffect">
                                  <p:stCondLst>
                                    <p:cond delay="0"/>
                                  </p:stCondLst>
                                  <p:childTnLst>
                                    <p:cmd type="call" cmd="togglePause">
                                      <p:cBhvr>
                                        <p:cTn id="12"/>
                                        <p:tgtEl>
                                          <p:spTgt spid="20"/>
                                        </p:tgtEl>
                                      </p:cBhvr>
                                    </p:cmd>
                                  </p:childTnLst>
                                </p:cTn>
                              </p:par>
                            </p:childTnLst>
                          </p:cTn>
                        </p:par>
                      </p:childTnLst>
                    </p:cTn>
                  </p:par>
                </p:childTnLst>
              </p:cTn>
              <p:nextCondLst>
                <p:cond evt="onClick" delay="0">
                  <p:tgtEl>
                    <p:spTgt spid="20"/>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name="Slide22">
    <p:spTree>
      <p:nvGrpSpPr>
        <p:cNvPr id="1" name=""/>
        <p:cNvGrpSpPr/>
        <p:nvPr/>
      </p:nvGrpSpPr>
      <p:grpSpPr>
        <a:xfrm>
          <a:off x="0" y="0"/>
          <a:ext cx="0" cy="0"/>
          <a:chOff x="0" y="0"/>
          <a:chExt cx="0" cy="0"/>
        </a:xfrm>
      </p:grpSpPr>
      <p:pic>
        <p:nvPicPr>
          <p:cNvPr id="2" name="Picture 5">
            <a:extLst>
              <a:ext uri="{FF2B5EF4-FFF2-40B4-BE49-F238E27FC236}">
                <a16:creationId xmlns:a16="http://schemas.microsoft.com/office/drawing/2014/main" id="{3DF239E1-982D-3F3F-6002-337A24E2EA74}"/>
              </a:ext>
              <a:ext uri="{C183D7F6-B498-43B3-948B-1728B52AA6E4}">
                <adec:decorative xmlns:adec="http://schemas.microsoft.com/office/drawing/2017/decorative" val="1"/>
              </a:ext>
            </a:extLst>
          </p:cNvPr>
          <p:cNvPicPr>
            <a:picLocks noChangeAspect="1"/>
          </p:cNvPicPr>
          <p:nvPr/>
        </p:nvPicPr>
        <p:blipFill>
          <a:blip r:embed="rId3"/>
          <a:srcRect/>
          <a:stretch>
            <a:fillRect/>
          </a:stretch>
        </p:blipFill>
        <p:spPr>
          <a:xfrm>
            <a:off x="0" y="0"/>
            <a:ext cx="12191996" cy="6858000"/>
          </a:xfrm>
          <a:prstGeom prst="rect">
            <a:avLst/>
          </a:prstGeom>
          <a:noFill/>
          <a:ln cap="flat">
            <a:noFill/>
          </a:ln>
        </p:spPr>
      </p:pic>
      <p:sp>
        <p:nvSpPr>
          <p:cNvPr id="3" name="Rectangle 4">
            <a:extLst>
              <a:ext uri="{FF2B5EF4-FFF2-40B4-BE49-F238E27FC236}">
                <a16:creationId xmlns:a16="http://schemas.microsoft.com/office/drawing/2014/main" id="{5AF38A6F-7831-34DD-D0A0-0CECDA537673}"/>
              </a:ext>
              <a:ext uri="{C183D7F6-B498-43B3-948B-1728B52AA6E4}">
                <adec:decorative xmlns:adec="http://schemas.microsoft.com/office/drawing/2017/decorative" val="1"/>
              </a:ext>
            </a:extLst>
          </p:cNvPr>
          <p:cNvSpPr/>
          <p:nvPr/>
        </p:nvSpPr>
        <p:spPr>
          <a:xfrm>
            <a:off x="0" y="0"/>
            <a:ext cx="12191996" cy="6858000"/>
          </a:xfrm>
          <a:prstGeom prst="rect">
            <a:avLst/>
          </a:prstGeom>
          <a:gradFill>
            <a:gsLst>
              <a:gs pos="0">
                <a:srgbClr val="1F2229">
                  <a:alpha val="91765"/>
                </a:srgbClr>
              </a:gs>
              <a:gs pos="100000">
                <a:srgbClr val="1F2229">
                  <a:alpha val="60000"/>
                </a:srgbClr>
              </a:gs>
            </a:gsLst>
            <a:lin ang="162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goe UI Light"/>
            </a:endParaRPr>
          </a:p>
        </p:txBody>
      </p:sp>
      <p:grpSp>
        <p:nvGrpSpPr>
          <p:cNvPr id="4" name="Group 20">
            <a:extLst>
              <a:ext uri="{FF2B5EF4-FFF2-40B4-BE49-F238E27FC236}">
                <a16:creationId xmlns:a16="http://schemas.microsoft.com/office/drawing/2014/main" id="{E4909931-5A79-C604-7BA7-C4B1EC389371}"/>
              </a:ext>
            </a:extLst>
          </p:cNvPr>
          <p:cNvGrpSpPr/>
          <p:nvPr/>
        </p:nvGrpSpPr>
        <p:grpSpPr>
          <a:xfrm>
            <a:off x="2757711" y="1626918"/>
            <a:ext cx="6676573" cy="3604162"/>
            <a:chOff x="2757711" y="1626918"/>
            <a:chExt cx="6676573" cy="3604162"/>
          </a:xfrm>
        </p:grpSpPr>
        <p:sp>
          <p:nvSpPr>
            <p:cNvPr id="5" name="Oval 16">
              <a:extLst>
                <a:ext uri="{FF2B5EF4-FFF2-40B4-BE49-F238E27FC236}">
                  <a16:creationId xmlns:a16="http://schemas.microsoft.com/office/drawing/2014/main" id="{9D0F954B-3B6B-944B-0621-7C0AC76D8F94}"/>
                </a:ext>
              </a:extLst>
            </p:cNvPr>
            <p:cNvSpPr/>
            <p:nvPr/>
          </p:nvSpPr>
          <p:spPr>
            <a:xfrm>
              <a:off x="5830113" y="1626918"/>
              <a:ext cx="3604171" cy="3604162"/>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43CDD9">
                <a:alpha val="3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goe UI Light"/>
              </a:endParaRPr>
            </a:p>
          </p:txBody>
        </p:sp>
        <p:sp>
          <p:nvSpPr>
            <p:cNvPr id="6" name="Oval 17">
              <a:extLst>
                <a:ext uri="{FF2B5EF4-FFF2-40B4-BE49-F238E27FC236}">
                  <a16:creationId xmlns:a16="http://schemas.microsoft.com/office/drawing/2014/main" id="{B2BFA1AA-C151-6CE5-C9C7-992962B4EC10}"/>
                </a:ext>
              </a:extLst>
            </p:cNvPr>
            <p:cNvSpPr/>
            <p:nvPr/>
          </p:nvSpPr>
          <p:spPr>
            <a:xfrm>
              <a:off x="2757711" y="1626918"/>
              <a:ext cx="3604171" cy="3604162"/>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43CDD9">
                <a:alpha val="3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goe UI Light"/>
              </a:endParaRPr>
            </a:p>
          </p:txBody>
        </p:sp>
      </p:grpSp>
      <p:sp>
        <p:nvSpPr>
          <p:cNvPr id="7" name="Oval 15">
            <a:extLst>
              <a:ext uri="{FF2B5EF4-FFF2-40B4-BE49-F238E27FC236}">
                <a16:creationId xmlns:a16="http://schemas.microsoft.com/office/drawing/2014/main" id="{0D1BC5FE-E6E5-C280-9B96-A83ED496249E}"/>
              </a:ext>
              <a:ext uri="{C183D7F6-B498-43B3-948B-1728B52AA6E4}">
                <adec:decorative xmlns:adec="http://schemas.microsoft.com/office/drawing/2017/decorative" val="1"/>
              </a:ext>
            </a:extLst>
          </p:cNvPr>
          <p:cNvSpPr/>
          <p:nvPr/>
        </p:nvSpPr>
        <p:spPr>
          <a:xfrm>
            <a:off x="3456505" y="789511"/>
            <a:ext cx="5278995" cy="5278977"/>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FFFFF">
              <a:alpha val="4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goe UI Light"/>
            </a:endParaRPr>
          </a:p>
        </p:txBody>
      </p:sp>
      <p:sp>
        <p:nvSpPr>
          <p:cNvPr id="8" name="Oval 18">
            <a:extLst>
              <a:ext uri="{FF2B5EF4-FFF2-40B4-BE49-F238E27FC236}">
                <a16:creationId xmlns:a16="http://schemas.microsoft.com/office/drawing/2014/main" id="{52EE1B08-71DB-D963-E135-45BD9039E481}"/>
              </a:ext>
              <a:ext uri="{C183D7F6-B498-43B3-948B-1728B52AA6E4}">
                <adec:decorative xmlns:adec="http://schemas.microsoft.com/office/drawing/2017/decorative" val="1"/>
              </a:ext>
            </a:extLst>
          </p:cNvPr>
          <p:cNvSpPr/>
          <p:nvPr/>
        </p:nvSpPr>
        <p:spPr>
          <a:xfrm>
            <a:off x="3879012" y="1212018"/>
            <a:ext cx="4433980" cy="4433962"/>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FFFFF">
              <a:alpha val="3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goe UI Light"/>
            </a:endParaRPr>
          </a:p>
        </p:txBody>
      </p:sp>
      <p:sp>
        <p:nvSpPr>
          <p:cNvPr id="9" name="TextBox 12">
            <a:extLst>
              <a:ext uri="{FF2B5EF4-FFF2-40B4-BE49-F238E27FC236}">
                <a16:creationId xmlns:a16="http://schemas.microsoft.com/office/drawing/2014/main" id="{84004FCF-C43D-BE8E-C35C-4F16E377D8A0}"/>
              </a:ext>
            </a:extLst>
          </p:cNvPr>
          <p:cNvSpPr txBox="1"/>
          <p:nvPr/>
        </p:nvSpPr>
        <p:spPr>
          <a:xfrm>
            <a:off x="4381585" y="3059664"/>
            <a:ext cx="3428826" cy="738661"/>
          </a:xfrm>
          <a:prstGeom prst="rect">
            <a:avLst/>
          </a:prstGeom>
          <a:noFill/>
          <a:ln cap="flat">
            <a:noFill/>
          </a:ln>
        </p:spPr>
        <p:txBody>
          <a:bodyPr vert="horz" wrap="none" lIns="0" tIns="0" rIns="0" bIns="0" anchor="t" anchorCtr="1" compatLnSpc="1">
            <a:spAutoFit/>
          </a:bodyPr>
          <a:lstStyle/>
          <a:p>
            <a:pPr marL="0" marR="0" lvl="0" indent="0" algn="ctr" defTabSz="914400" rtl="0" fontAlgn="auto" hangingPunct="1">
              <a:lnSpc>
                <a:spcPct val="100000"/>
              </a:lnSpc>
              <a:spcBef>
                <a:spcPts val="0"/>
              </a:spcBef>
              <a:spcAft>
                <a:spcPts val="0"/>
              </a:spcAft>
              <a:buNone/>
              <a:tabLst>
                <a:tab pos="347664" algn="l"/>
              </a:tabLst>
              <a:defRPr sz="1800" b="0" i="0" u="none" strike="noStrike" kern="0" cap="none" spc="0" baseline="0">
                <a:solidFill>
                  <a:srgbClr val="000000"/>
                </a:solidFill>
                <a:uFillTx/>
              </a:defRPr>
            </a:pPr>
            <a:r>
              <a:rPr lang="en-US" sz="4800" b="1" i="0" u="none" strike="noStrike" kern="1200" cap="none" spc="0" baseline="0">
                <a:solidFill>
                  <a:srgbClr val="FFFFFF"/>
                </a:solidFill>
                <a:uFillTx/>
                <a:latin typeface="Century Gothic"/>
              </a:rPr>
              <a:t>THANK YOU</a:t>
            </a:r>
          </a:p>
        </p:txBody>
      </p:sp>
      <p:sp>
        <p:nvSpPr>
          <p:cNvPr id="10" name="Title 1" hidden="1">
            <a:extLst>
              <a:ext uri="{FF2B5EF4-FFF2-40B4-BE49-F238E27FC236}">
                <a16:creationId xmlns:a16="http://schemas.microsoft.com/office/drawing/2014/main" id="{9AB0DB37-B82E-89D4-A18D-7E8757B4EF07}"/>
              </a:ext>
            </a:extLst>
          </p:cNvPr>
          <p:cNvSpPr txBox="1">
            <a:spLocks noGrp="1"/>
          </p:cNvSpPr>
          <p:nvPr>
            <p:ph type="title"/>
          </p:nvPr>
        </p:nvSpPr>
        <p:spPr/>
        <p:txBody>
          <a:bodyPr/>
          <a:lstStyle/>
          <a:p>
            <a:pPr lvl="0"/>
            <a:r>
              <a:rPr lang="en-US"/>
              <a:t>Slide 11</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pic>
        <p:nvPicPr>
          <p:cNvPr id="2" name="Picture 9" descr="This is an icon that reads &quot;24Slides.&quot;">
            <a:hlinkClick r:id="rId2"/>
            <a:extLst>
              <a:ext uri="{FF2B5EF4-FFF2-40B4-BE49-F238E27FC236}">
                <a16:creationId xmlns:a16="http://schemas.microsoft.com/office/drawing/2014/main" id="{108F83B8-9255-32D8-EAE3-2AC7C359547A}"/>
              </a:ext>
            </a:extLst>
          </p:cNvPr>
          <p:cNvPicPr>
            <a:picLocks noChangeAspect="1"/>
          </p:cNvPicPr>
          <p:nvPr/>
        </p:nvPicPr>
        <p:blipFill>
          <a:blip r:embed="rId3"/>
          <a:stretch>
            <a:fillRect/>
          </a:stretch>
        </p:blipFill>
        <p:spPr>
          <a:xfrm>
            <a:off x="5581653" y="6336444"/>
            <a:ext cx="1028700" cy="293906"/>
          </a:xfrm>
          <a:prstGeom prst="rect">
            <a:avLst/>
          </a:prstGeom>
          <a:noFill/>
          <a:ln cap="flat">
            <a:noFill/>
          </a:ln>
        </p:spPr>
      </p:pic>
      <p:sp>
        <p:nvSpPr>
          <p:cNvPr id="3" name="Title 1" hidden="1">
            <a:extLst>
              <a:ext uri="{FF2B5EF4-FFF2-40B4-BE49-F238E27FC236}">
                <a16:creationId xmlns:a16="http://schemas.microsoft.com/office/drawing/2014/main" id="{902E47E7-80F3-1637-FA45-B4FFF0BE942B}"/>
              </a:ext>
            </a:extLst>
          </p:cNvPr>
          <p:cNvSpPr txBox="1">
            <a:spLocks noGrp="1"/>
          </p:cNvSpPr>
          <p:nvPr>
            <p:ph type="title"/>
          </p:nvPr>
        </p:nvSpPr>
        <p:spPr/>
        <p:txBody>
          <a:bodyPr/>
          <a:lstStyle/>
          <a:p>
            <a:pPr lvl="0"/>
            <a:r>
              <a:rPr lang="en-US"/>
              <a:t>Slide 11</a:t>
            </a:r>
          </a:p>
        </p:txBody>
      </p:sp>
      <p:sp>
        <p:nvSpPr>
          <p:cNvPr id="4" name="TextBox 11">
            <a:extLst>
              <a:ext uri="{FF2B5EF4-FFF2-40B4-BE49-F238E27FC236}">
                <a16:creationId xmlns:a16="http://schemas.microsoft.com/office/drawing/2014/main" id="{4B1E890F-7A72-C1AE-A59D-2F5709D508B4}"/>
              </a:ext>
            </a:extLst>
          </p:cNvPr>
          <p:cNvSpPr txBox="1"/>
          <p:nvPr/>
        </p:nvSpPr>
        <p:spPr>
          <a:xfrm>
            <a:off x="302794" y="84225"/>
            <a:ext cx="11586408" cy="563231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1" i="0" u="none" strike="noStrike" kern="1200" cap="none" spc="0" baseline="0">
                <a:solidFill>
                  <a:srgbClr val="000000"/>
                </a:solidFill>
                <a:uFillTx/>
                <a:latin typeface="Aptos"/>
              </a:rPr>
              <a:t>References</a:t>
            </a:r>
            <a:endParaRPr lang="en-GB" sz="12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a:solidFill>
                  <a:srgbClr val="000000"/>
                </a:solidFill>
                <a:uFillTx/>
                <a:latin typeface="Aptos"/>
              </a:rPr>
              <a:t>BBC News. (2013, October 13). Swansea Hafod copperworks preservation begins. </a:t>
            </a:r>
            <a:r>
              <a:rPr lang="en-GB" sz="1200" b="0" i="1" u="none" strike="noStrike" kern="1200" cap="none" spc="0" baseline="0">
                <a:solidFill>
                  <a:srgbClr val="000000"/>
                </a:solidFill>
                <a:uFillTx/>
                <a:latin typeface="Aptos"/>
              </a:rPr>
              <a:t>BBC News</a:t>
            </a:r>
            <a:r>
              <a:rPr lang="en-GB" sz="1200" b="0" i="0" u="none" strike="noStrike" kern="1200" cap="none" spc="0" baseline="0">
                <a:solidFill>
                  <a:srgbClr val="000000"/>
                </a:solidFill>
                <a:uFillTx/>
                <a:latin typeface="Aptos"/>
              </a:rPr>
              <a:t>. https://www.bbc.co.uk/news/uk-wales-south-west-wales-24487743</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a:solidFill>
                  <a:srgbClr val="000000"/>
                </a:solidFill>
                <a:uFillTx/>
                <a:latin typeface="Aptos"/>
              </a:rPr>
              <a:t>Brecon Beacons. (2011). </a:t>
            </a:r>
            <a:r>
              <a:rPr lang="en-GB" sz="1200" b="0" i="1" u="none" strike="noStrike" kern="1200" cap="none" spc="0" baseline="0">
                <a:solidFill>
                  <a:srgbClr val="000000"/>
                </a:solidFill>
                <a:uFillTx/>
                <a:latin typeface="Aptos"/>
              </a:rPr>
              <a:t>Quarrying of Limestone | Fforest Fawr</a:t>
            </a:r>
            <a:r>
              <a:rPr lang="en-GB" sz="1200" b="0" i="0" u="none" strike="noStrike" kern="1200" cap="none" spc="0" baseline="0">
                <a:solidFill>
                  <a:srgbClr val="000000"/>
                </a:solidFill>
                <a:uFillTx/>
                <a:latin typeface="Aptos"/>
              </a:rPr>
              <a:t>. Fforest Fawr Geo Park. </a:t>
            </a:r>
            <a:r>
              <a:rPr lang="en-GB" sz="1200" b="0" i="0" u="none" strike="noStrike" kern="1200" cap="none" spc="0" baseline="0">
                <a:solidFill>
                  <a:srgbClr val="000000"/>
                </a:solidFill>
                <a:uFillTx/>
                <a:latin typeface="Aptos"/>
                <a:hlinkClick r:id="rId4">
                  <a:extLst>
                    <a:ext uri="{A12FA001-AC4F-418D-AE19-62706E023703}">
                      <ahyp:hlinkClr xmlns:ahyp="http://schemas.microsoft.com/office/drawing/2018/hyperlinkcolor" val="tx"/>
                    </a:ext>
                  </a:extLst>
                </a:hlinkClick>
              </a:rPr>
              <a:t>https://www.fforestfawrgeopark.org.uk/understanding/archaeology-and-industrial-</a:t>
            </a:r>
            <a:r>
              <a:rPr lang="en-GB" sz="1200" b="0" i="0" u="none" strike="noStrike" kern="1200" cap="none" spc="0" baseline="0">
                <a:solidFill>
                  <a:srgbClr val="000000"/>
                </a:solidFill>
                <a:uFillTx/>
                <a:latin typeface="Aptos"/>
              </a:rPr>
              <a:t>	heritage/quarrying-of-limestone/</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a:solidFill>
                  <a:srgbClr val="000000"/>
                </a:solidFill>
                <a:uFillTx/>
                <a:latin typeface="Aptos"/>
              </a:rPr>
              <a:t>Cadw. (2016). </a:t>
            </a:r>
            <a:r>
              <a:rPr lang="en-GB" sz="1200" b="0" i="1" u="none" strike="noStrike" kern="1200" cap="none" spc="0" baseline="0">
                <a:solidFill>
                  <a:srgbClr val="000000"/>
                </a:solidFill>
                <a:uFillTx/>
                <a:latin typeface="Aptos"/>
              </a:rPr>
              <a:t>Hafod and the Lower Swansea Valley</a:t>
            </a:r>
            <a:r>
              <a:rPr lang="en-GB" sz="1200" b="0" i="0" u="none" strike="noStrike" kern="1200" cap="none" spc="0" baseline="0">
                <a:solidFill>
                  <a:srgbClr val="000000"/>
                </a:solidFill>
                <a:uFillTx/>
                <a:latin typeface="Aptos"/>
              </a:rPr>
              <a:t>. </a:t>
            </a:r>
            <a:r>
              <a:rPr lang="en-GB" sz="1200" b="0" i="0" u="none" strike="noStrike" kern="1200" cap="none" spc="0" baseline="0">
                <a:solidFill>
                  <a:srgbClr val="000000"/>
                </a:solidFill>
                <a:uFillTx/>
                <a:latin typeface="Aptos"/>
                <a:hlinkClick r:id="rId5">
                  <a:extLst>
                    <a:ext uri="{A12FA001-AC4F-418D-AE19-62706E023703}">
                      <ahyp:hlinkClr xmlns:ahyp="http://schemas.microsoft.com/office/drawing/2018/hyperlinkcolor" val="tx"/>
                    </a:ext>
                  </a:extLst>
                </a:hlinkClick>
              </a:rPr>
              <a:t>https://cadw.gov.wales/sites/default/files/2019-05/Hafod%20and%20the%20Lower%20Swansea%20Valley-</a:t>
            </a:r>
            <a:r>
              <a:rPr lang="en-GB" sz="1200" b="0" i="0" u="none" strike="noStrike" kern="1200" cap="none" spc="0" baseline="0">
                <a:solidFill>
                  <a:srgbClr val="000000"/>
                </a:solidFill>
                <a:uFillTx/>
                <a:latin typeface="Aptos"/>
              </a:rPr>
              <a:t>	%20Understanding%20Urban%20Character_0.pdf</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a:solidFill>
                  <a:srgbClr val="000000"/>
                </a:solidFill>
                <a:uFillTx/>
                <a:latin typeface="Aptos"/>
              </a:rPr>
              <a:t>Cartwright, M. (2023a, March 17). </a:t>
            </a:r>
            <a:r>
              <a:rPr lang="en-GB" sz="1200" b="0" i="1" u="none" strike="noStrike" kern="1200" cap="none" spc="0" baseline="0">
                <a:solidFill>
                  <a:srgbClr val="000000"/>
                </a:solidFill>
                <a:uFillTx/>
                <a:latin typeface="Aptos"/>
              </a:rPr>
              <a:t>Coal Mining in the British Industrial Revolution</a:t>
            </a:r>
            <a:r>
              <a:rPr lang="en-GB" sz="1200" b="0" i="0" u="none" strike="noStrike" kern="1200" cap="none" spc="0" baseline="0">
                <a:solidFill>
                  <a:srgbClr val="000000"/>
                </a:solidFill>
                <a:uFillTx/>
                <a:latin typeface="Aptos"/>
              </a:rPr>
              <a:t>. World History Encyclopedia. </a:t>
            </a:r>
            <a:r>
              <a:rPr lang="en-GB" sz="1200" b="0" i="0" u="none" strike="noStrike" kern="1200" cap="none" spc="0" baseline="0">
                <a:solidFill>
                  <a:srgbClr val="000000"/>
                </a:solidFill>
                <a:uFillTx/>
                <a:latin typeface="Aptos"/>
                <a:hlinkClick r:id="rId6">
                  <a:extLst>
                    <a:ext uri="{A12FA001-AC4F-418D-AE19-62706E023703}">
                      <ahyp:hlinkClr xmlns:ahyp="http://schemas.microsoft.com/office/drawing/2018/hyperlinkcolor" val="tx"/>
                    </a:ext>
                  </a:extLst>
                </a:hlinkClick>
              </a:rPr>
              <a:t>https://www.worldhistory.org/article/2201/coal-mining-in-the-</a:t>
            </a:r>
            <a:r>
              <a:rPr lang="en-GB" sz="1200" b="0" i="0" u="none" strike="noStrike" kern="1200" cap="none" spc="0" baseline="0">
                <a:solidFill>
                  <a:srgbClr val="000000"/>
                </a:solidFill>
                <a:uFillTx/>
                <a:latin typeface="Aptos"/>
              </a:rPr>
              <a:t>	british-industrial-revolution/?utm_source=chatgpt.com</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a:solidFill>
                  <a:srgbClr val="000000"/>
                </a:solidFill>
                <a:uFillTx/>
                <a:latin typeface="Aptos"/>
              </a:rPr>
              <a:t>Cartwright, M. (2023b, April 26). </a:t>
            </a:r>
            <a:r>
              <a:rPr lang="en-GB" sz="1200" b="0" i="1" u="none" strike="noStrike" kern="1200" cap="none" spc="0" baseline="0">
                <a:solidFill>
                  <a:srgbClr val="000000"/>
                </a:solidFill>
                <a:uFillTx/>
                <a:latin typeface="Aptos"/>
              </a:rPr>
              <a:t>Social Change in the British Industrial Revolution</a:t>
            </a:r>
            <a:r>
              <a:rPr lang="en-GB" sz="1200" b="0" i="0" u="none" strike="noStrike" kern="1200" cap="none" spc="0" baseline="0">
                <a:solidFill>
                  <a:srgbClr val="000000"/>
                </a:solidFill>
                <a:uFillTx/>
                <a:latin typeface="Aptos"/>
              </a:rPr>
              <a:t>. World History Encyclopedia. </a:t>
            </a:r>
            <a:r>
              <a:rPr lang="en-GB" sz="1200" b="0" i="0" u="none" strike="noStrike" kern="1200" cap="none" spc="0" baseline="0">
                <a:solidFill>
                  <a:srgbClr val="000000"/>
                </a:solidFill>
                <a:uFillTx/>
                <a:latin typeface="Aptos"/>
                <a:hlinkClick r:id="rId7">
                  <a:extLst>
                    <a:ext uri="{A12FA001-AC4F-418D-AE19-62706E023703}">
                      <ahyp:hlinkClr xmlns:ahyp="http://schemas.microsoft.com/office/drawing/2018/hyperlinkcolor" val="tx"/>
                    </a:ext>
                  </a:extLst>
                </a:hlinkClick>
              </a:rPr>
              <a:t>https://www.worldhistory.org/article/2229/social-change-in-</a:t>
            </a:r>
            <a:r>
              <a:rPr lang="en-GB" sz="1200" b="0" i="0" u="none" strike="noStrike" kern="1200" cap="none" spc="0" baseline="0">
                <a:solidFill>
                  <a:srgbClr val="000000"/>
                </a:solidFill>
                <a:uFillTx/>
                <a:latin typeface="Aptos"/>
              </a:rPr>
              <a:t>	the-british-industrial-revolution/</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a:solidFill>
                  <a:srgbClr val="000000"/>
                </a:solidFill>
                <a:uFillTx/>
                <a:latin typeface="Aptos"/>
              </a:rPr>
              <a:t>Derby, W., &amp; Lawrence, S. T. (1835). John Vivian [Online Image]. In </a:t>
            </a:r>
            <a:r>
              <a:rPr lang="en-GB" sz="1200" b="0" i="1" u="none" strike="noStrike" kern="1200" cap="none" spc="0" baseline="0">
                <a:solidFill>
                  <a:srgbClr val="000000"/>
                </a:solidFill>
                <a:uFillTx/>
                <a:latin typeface="Aptos"/>
              </a:rPr>
              <a:t>National Portrait Gallery</a:t>
            </a:r>
            <a:r>
              <a:rPr lang="en-GB" sz="1200" b="0" i="0" u="none" strike="noStrike" kern="1200" cap="none" spc="0" baseline="0">
                <a:solidFill>
                  <a:srgbClr val="000000"/>
                </a:solidFill>
                <a:uFillTx/>
                <a:latin typeface="Aptos"/>
              </a:rPr>
              <a:t>. https://www.npg.org.uk/collections/search/portrait/mw118840/John-Vivian?utm</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a:solidFill>
                  <a:srgbClr val="000000"/>
                </a:solidFill>
                <a:uFillTx/>
                <a:latin typeface="Aptos"/>
              </a:rPr>
              <a:t>Fforest Fawr. (2011). </a:t>
            </a:r>
            <a:r>
              <a:rPr lang="en-GB" sz="1200" b="0" i="1" u="none" strike="noStrike" kern="1200" cap="none" spc="0" baseline="0">
                <a:solidFill>
                  <a:srgbClr val="000000"/>
                </a:solidFill>
                <a:uFillTx/>
                <a:latin typeface="Aptos"/>
              </a:rPr>
              <a:t>Quarrying of Limestone | Fforest Fawr</a:t>
            </a:r>
            <a:r>
              <a:rPr lang="en-GB" sz="1200" b="0" i="0" u="none" strike="noStrike" kern="1200" cap="none" spc="0" baseline="0">
                <a:solidFill>
                  <a:srgbClr val="000000"/>
                </a:solidFill>
                <a:uFillTx/>
                <a:latin typeface="Aptos"/>
              </a:rPr>
              <a:t>. Fforest Fawr Geopark. </a:t>
            </a:r>
            <a:r>
              <a:rPr lang="en-GB" sz="1200" b="0" i="0" u="none" strike="noStrike" kern="1200" cap="none" spc="0" baseline="0">
                <a:solidFill>
                  <a:srgbClr val="000000"/>
                </a:solidFill>
                <a:uFillTx/>
                <a:latin typeface="Aptos"/>
                <a:hlinkClick r:id="rId4">
                  <a:extLst>
                    <a:ext uri="{A12FA001-AC4F-418D-AE19-62706E023703}">
                      <ahyp:hlinkClr xmlns:ahyp="http://schemas.microsoft.com/office/drawing/2018/hyperlinkcolor" val="tx"/>
                    </a:ext>
                  </a:extLst>
                </a:hlinkClick>
              </a:rPr>
              <a:t>https://www.fforestfawrgeopark.org.uk/understanding/archaeology-and-industrial-</a:t>
            </a:r>
            <a:r>
              <a:rPr lang="en-GB" sz="1200" b="0" i="0" u="none" strike="noStrike" kern="1200" cap="none" spc="0" baseline="0">
                <a:solidFill>
                  <a:srgbClr val="000000"/>
                </a:solidFill>
                <a:uFillTx/>
                <a:latin typeface="Aptos"/>
              </a:rPr>
              <a:t>	heritage/quarrying-of-limestone/</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a:solidFill>
                  <a:srgbClr val="000000"/>
                </a:solidFill>
                <a:uFillTx/>
                <a:latin typeface="Aptos"/>
              </a:rPr>
              <a:t>Hatcher, P. G., &amp; Clifford, D. J. (1997). The organic geochemistry of coal: from plant materials to coal. </a:t>
            </a:r>
            <a:r>
              <a:rPr lang="en-GB" sz="1200" b="0" i="1" u="none" strike="noStrike" kern="1200" cap="none" spc="0" baseline="0">
                <a:solidFill>
                  <a:srgbClr val="000000"/>
                </a:solidFill>
                <a:uFillTx/>
                <a:latin typeface="Aptos"/>
              </a:rPr>
              <a:t>Organic Geochemistry</a:t>
            </a:r>
            <a:r>
              <a:rPr lang="en-GB" sz="1200" b="0" i="0" u="none" strike="noStrike" kern="1200" cap="none" spc="0" baseline="0">
                <a:solidFill>
                  <a:srgbClr val="000000"/>
                </a:solidFill>
                <a:uFillTx/>
                <a:latin typeface="Aptos"/>
              </a:rPr>
              <a:t>, </a:t>
            </a:r>
            <a:r>
              <a:rPr lang="en-GB" sz="1200" b="0" i="1" u="none" strike="noStrike" kern="1200" cap="none" spc="0" baseline="0">
                <a:solidFill>
                  <a:srgbClr val="000000"/>
                </a:solidFill>
                <a:uFillTx/>
                <a:latin typeface="Aptos"/>
              </a:rPr>
              <a:t>27</a:t>
            </a:r>
            <a:r>
              <a:rPr lang="en-GB" sz="1200" b="0" i="0" u="none" strike="noStrike" kern="1200" cap="none" spc="0" baseline="0">
                <a:solidFill>
                  <a:srgbClr val="000000"/>
                </a:solidFill>
                <a:uFillTx/>
                <a:latin typeface="Aptos"/>
              </a:rPr>
              <a:t>(5-6), 251–274. </a:t>
            </a:r>
            <a:r>
              <a:rPr lang="en-GB" sz="1200" b="0" i="0" u="none" strike="noStrike" kern="1200" cap="none" spc="0" baseline="0">
                <a:solidFill>
                  <a:srgbClr val="000000"/>
                </a:solidFill>
                <a:uFillTx/>
                <a:latin typeface="Aptos"/>
                <a:hlinkClick r:id="rId8">
                  <a:extLst>
                    <a:ext uri="{A12FA001-AC4F-418D-AE19-62706E023703}">
                      <ahyp:hlinkClr xmlns:ahyp="http://schemas.microsoft.com/office/drawing/2018/hyperlinkcolor" val="tx"/>
                    </a:ext>
                  </a:extLst>
                </a:hlinkClick>
              </a:rPr>
              <a:t>https://doi.org/10.1016/s0146-</a:t>
            </a:r>
            <a:r>
              <a:rPr lang="en-GB" sz="1200" b="0" i="0" u="none" strike="noStrike" kern="1200" cap="none" spc="0" baseline="0">
                <a:solidFill>
                  <a:srgbClr val="000000"/>
                </a:solidFill>
                <a:uFillTx/>
                <a:latin typeface="Aptos"/>
              </a:rPr>
              <a:t>	6380(97)00051-x</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a:solidFill>
                  <a:srgbClr val="000000"/>
                </a:solidFill>
                <a:uFillTx/>
                <a:latin typeface="Aptos"/>
              </a:rPr>
              <a:t>History of The Industrial Revolution.</a:t>
            </a:r>
            <a:r>
              <a:rPr lang="en-GB" sz="1200" b="0" i="1" u="none" strike="noStrike" kern="1200" cap="none" spc="0" baseline="0">
                <a:solidFill>
                  <a:srgbClr val="000000"/>
                </a:solidFill>
                <a:uFillTx/>
                <a:latin typeface="Aptos"/>
              </a:rPr>
              <a:t> </a:t>
            </a:r>
            <a:r>
              <a:rPr lang="en-GB" sz="1200" b="0" i="0" u="none" strike="noStrike" kern="1200" cap="none" spc="0" baseline="0">
                <a:solidFill>
                  <a:srgbClr val="000000"/>
                </a:solidFill>
                <a:uFillTx/>
                <a:latin typeface="Aptos"/>
              </a:rPr>
              <a:t>(2014, March 13). </a:t>
            </a:r>
            <a:r>
              <a:rPr lang="en-GB" sz="1200" b="0" i="1" u="none" strike="noStrike" kern="1200" cap="none" spc="0" baseline="0">
                <a:solidFill>
                  <a:srgbClr val="000000"/>
                </a:solidFill>
                <a:uFillTx/>
                <a:latin typeface="Aptos"/>
              </a:rPr>
              <a:t>History Discussion - Discuss Anything about History</a:t>
            </a:r>
            <a:r>
              <a:rPr lang="en-GB" sz="1200" b="0" i="0" u="none" strike="noStrike" kern="1200" cap="none" spc="0" baseline="0">
                <a:solidFill>
                  <a:srgbClr val="000000"/>
                </a:solidFill>
                <a:uFillTx/>
                <a:latin typeface="Aptos"/>
              </a:rPr>
              <a:t>. </a:t>
            </a:r>
            <a:r>
              <a:rPr lang="en-GB" sz="1200" b="0" i="0" u="none" strike="noStrike" kern="1200" cap="none" spc="0" baseline="0">
                <a:solidFill>
                  <a:srgbClr val="000000"/>
                </a:solidFill>
                <a:uFillTx/>
                <a:latin typeface="Aptos"/>
                <a:hlinkClick r:id="rId9">
                  <a:extLst>
                    <a:ext uri="{A12FA001-AC4F-418D-AE19-62706E023703}">
                      <ahyp:hlinkClr xmlns:ahyp="http://schemas.microsoft.com/office/drawing/2018/hyperlinkcolor" val="tx"/>
                    </a:ext>
                  </a:extLst>
                </a:hlinkClick>
              </a:rPr>
              <a:t>https://www.historydiscussion.net/history/industrial-</a:t>
            </a:r>
            <a:r>
              <a:rPr lang="en-GB" sz="1200" b="0" i="0" u="none" strike="noStrike" kern="1200" cap="none" spc="0" baseline="0">
                <a:solidFill>
                  <a:srgbClr val="000000"/>
                </a:solidFill>
                <a:uFillTx/>
                <a:latin typeface="Aptos"/>
              </a:rPr>
              <a:t>	revolution/history-of-the-industrial-revolution/1784</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a:solidFill>
                  <a:srgbClr val="000000"/>
                </a:solidFill>
                <a:uFillTx/>
                <a:latin typeface="Aptos"/>
              </a:rPr>
              <a:t>Matthews House. (2025, July 15). </a:t>
            </a:r>
            <a:r>
              <a:rPr lang="en-GB" sz="1200" b="0" i="1" u="none" strike="noStrike" kern="1200" cap="none" spc="0" baseline="0">
                <a:solidFill>
                  <a:srgbClr val="000000"/>
                </a:solidFill>
                <a:uFillTx/>
                <a:latin typeface="Aptos"/>
              </a:rPr>
              <a:t>Sir John Morris &amp; Copperopolis - Greenhill Gardens by Matthews House</a:t>
            </a:r>
            <a:r>
              <a:rPr lang="en-GB" sz="1200" b="0" i="0" u="none" strike="noStrike" kern="1200" cap="none" spc="0" baseline="0">
                <a:solidFill>
                  <a:srgbClr val="000000"/>
                </a:solidFill>
                <a:uFillTx/>
                <a:latin typeface="Aptos"/>
              </a:rPr>
              <a:t>. Greenhill Gardens by Matthews House - a Green Haven in Urban 	Swansea. https://www.matthewshouse.org.uk/greenhillgardens/trail5/deep-dive-sir-john/</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a:solidFill>
                  <a:srgbClr val="000000"/>
                </a:solidFill>
                <a:uFillTx/>
                <a:latin typeface="Aptos"/>
              </a:rPr>
              <a:t>Silvy, C. (1834). Henry Hussey Vivian, 1st Baron Swansea [Online Image]. In </a:t>
            </a:r>
            <a:r>
              <a:rPr lang="en-GB" sz="1200" b="0" i="1" u="none" strike="noStrike" kern="1200" cap="none" spc="0" baseline="0">
                <a:solidFill>
                  <a:srgbClr val="000000"/>
                </a:solidFill>
                <a:uFillTx/>
                <a:latin typeface="Aptos"/>
              </a:rPr>
              <a:t>National Portrait Gallery</a:t>
            </a:r>
            <a:r>
              <a:rPr lang="en-GB" sz="1200" b="0" i="0" u="none" strike="noStrike" kern="1200" cap="none" spc="0" baseline="0">
                <a:solidFill>
                  <a:srgbClr val="000000"/>
                </a:solidFill>
                <a:uFillTx/>
                <a:latin typeface="Aptos"/>
              </a:rPr>
              <a:t>. </a:t>
            </a:r>
            <a:r>
              <a:rPr lang="en-GB" sz="1200" b="0" i="0" u="none" strike="noStrike" kern="1200" cap="none" spc="0" baseline="0">
                <a:solidFill>
                  <a:srgbClr val="000000"/>
                </a:solidFill>
                <a:uFillTx/>
                <a:latin typeface="Aptos"/>
                <a:hlinkClick r:id="rId10">
                  <a:extLst>
                    <a:ext uri="{A12FA001-AC4F-418D-AE19-62706E023703}">
                      <ahyp:hlinkClr xmlns:ahyp="http://schemas.microsoft.com/office/drawing/2018/hyperlinkcolor" val="tx"/>
                    </a:ext>
                  </a:extLst>
                </a:hlinkClick>
              </a:rPr>
              <a:t>https://www.npg.org.uk/collections/search/portrait/mw159653/Henry-</a:t>
            </a:r>
            <a:r>
              <a:rPr lang="en-GB" sz="1200" b="0" i="0" u="none" strike="noStrike" kern="1200" cap="none" spc="0" baseline="0">
                <a:solidFill>
                  <a:srgbClr val="000000"/>
                </a:solidFill>
                <a:uFillTx/>
                <a:latin typeface="Aptos"/>
              </a:rPr>
              <a:t>	Hussey-Vivian-1st-Baron-Swansea?utm_source=chatgpt.com</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a:solidFill>
                  <a:srgbClr val="000000"/>
                </a:solidFill>
                <a:uFillTx/>
                <a:latin typeface="Aptos"/>
              </a:rPr>
              <a:t>South, U. of S. W. (2020). </a:t>
            </a:r>
            <a:r>
              <a:rPr lang="en-GB" sz="1200" b="0" i="1" u="none" strike="noStrike" kern="1200" cap="none" spc="0" baseline="0">
                <a:solidFill>
                  <a:srgbClr val="000000"/>
                </a:solidFill>
                <a:uFillTx/>
                <a:latin typeface="Aptos"/>
              </a:rPr>
              <a:t>Swansea Copper: A Global History</a:t>
            </a:r>
            <a:r>
              <a:rPr lang="en-GB" sz="1200" b="0" i="0" u="none" strike="noStrike" kern="1200" cap="none" spc="0" baseline="0">
                <a:solidFill>
                  <a:srgbClr val="000000"/>
                </a:solidFill>
                <a:uFillTx/>
                <a:latin typeface="Aptos"/>
              </a:rPr>
              <a:t>. University of South Wales. </a:t>
            </a:r>
            <a:r>
              <a:rPr lang="en-GB" sz="1200" b="0" i="0" u="none" strike="noStrike" kern="1200" cap="none" spc="0" baseline="0">
                <a:solidFill>
                  <a:srgbClr val="000000"/>
                </a:solidFill>
                <a:uFillTx/>
                <a:latin typeface="Aptos"/>
                <a:hlinkClick r:id="rId11">
                  <a:extLst>
                    <a:ext uri="{A12FA001-AC4F-418D-AE19-62706E023703}">
                      <ahyp:hlinkClr xmlns:ahyp="http://schemas.microsoft.com/office/drawing/2018/hyperlinkcolor" val="tx"/>
                    </a:ext>
                  </a:extLst>
                </a:hlinkClick>
              </a:rPr>
              <a:t>https://www.southwales.ac.uk/news/2020/october/swansea-copper-a-global-</a:t>
            </a:r>
            <a:r>
              <a:rPr lang="en-GB" sz="1200" b="0" i="0" u="none" strike="noStrike" kern="1200" cap="none" spc="0" baseline="0">
                <a:solidFill>
                  <a:srgbClr val="000000"/>
                </a:solidFill>
                <a:uFillTx/>
                <a:latin typeface="Aptos"/>
              </a:rPr>
              <a:t>	history/?utm_source=chatgpt.com</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a:solidFill>
                  <a:srgbClr val="000000"/>
                </a:solidFill>
                <a:uFillTx/>
                <a:latin typeface="Aptos"/>
              </a:rPr>
              <a:t>Swansea Council. (1960). Lower Swansea Valley [Online Image]. In </a:t>
            </a:r>
            <a:r>
              <a:rPr lang="en-GB" sz="1200" b="0" i="1" u="none" strike="noStrike" kern="1200" cap="none" spc="0" baseline="0">
                <a:solidFill>
                  <a:srgbClr val="000000"/>
                </a:solidFill>
                <a:uFillTx/>
                <a:latin typeface="Aptos"/>
              </a:rPr>
              <a:t>Swansea.gov.uk</a:t>
            </a:r>
            <a:r>
              <a:rPr lang="en-GB" sz="1200" b="0" i="0" u="none" strike="noStrike" kern="1200" cap="none" spc="0" baseline="0">
                <a:solidFill>
                  <a:srgbClr val="000000"/>
                </a:solidFill>
                <a:uFillTx/>
                <a:latin typeface="Aptos"/>
              </a:rPr>
              <a:t>. https://www.swansea.gov.uk/LSV60. West Glamorgan Archive Service.</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a:solidFill>
                  <a:srgbClr val="000000"/>
                </a:solidFill>
                <a:uFillTx/>
                <a:latin typeface="Aptos"/>
              </a:rPr>
              <a:t>Swansea Council. (2025). </a:t>
            </a:r>
            <a:r>
              <a:rPr lang="en-GB" sz="1200" b="0" i="1" u="none" strike="noStrike" kern="1200" cap="none" spc="0" baseline="0">
                <a:solidFill>
                  <a:srgbClr val="000000"/>
                </a:solidFill>
                <a:uFillTx/>
                <a:latin typeface="Aptos"/>
              </a:rPr>
              <a:t>Lower Swansea Valley - Swansea</a:t>
            </a:r>
            <a:r>
              <a:rPr lang="en-GB" sz="1200" b="0" i="0" u="none" strike="noStrike" kern="1200" cap="none" spc="0" baseline="0">
                <a:solidFill>
                  <a:srgbClr val="000000"/>
                </a:solidFill>
                <a:uFillTx/>
                <a:latin typeface="Aptos"/>
              </a:rPr>
              <a:t>. Swansea. https://www.swansea.gov.uk/LowerSwanseaValley?lang=en</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a:solidFill>
                  <a:srgbClr val="000000"/>
                </a:solidFill>
                <a:uFillTx/>
                <a:latin typeface="Aptos"/>
              </a:rPr>
              <a:t>Swansea Museum. (2026). </a:t>
            </a:r>
            <a:r>
              <a:rPr lang="en-GB" sz="1200" b="0" i="1" u="none" strike="noStrike" kern="1200" cap="none" spc="0" baseline="0">
                <a:solidFill>
                  <a:srgbClr val="000000"/>
                </a:solidFill>
                <a:uFillTx/>
                <a:latin typeface="Aptos"/>
              </a:rPr>
              <a:t>Swansea Ships and Copper</a:t>
            </a:r>
            <a:r>
              <a:rPr lang="en-GB" sz="1200" b="0" i="0" u="none" strike="noStrike" kern="1200" cap="none" spc="0" baseline="0">
                <a:solidFill>
                  <a:srgbClr val="000000"/>
                </a:solidFill>
                <a:uFillTx/>
                <a:latin typeface="Aptos"/>
              </a:rPr>
              <a:t>. Swanseamuseum.co.uk. </a:t>
            </a:r>
            <a:r>
              <a:rPr lang="en-GB" sz="1200" b="0" i="0" u="none" strike="noStrike" kern="1200" cap="none" spc="0" baseline="0">
                <a:solidFill>
                  <a:srgbClr val="000000"/>
                </a:solidFill>
                <a:uFillTx/>
                <a:latin typeface="Aptos"/>
                <a:hlinkClick r:id="rId12">
                  <a:extLst>
                    <a:ext uri="{A12FA001-AC4F-418D-AE19-62706E023703}">
                      <ahyp:hlinkClr xmlns:ahyp="http://schemas.microsoft.com/office/drawing/2018/hyperlinkcolor" val="tx"/>
                    </a:ext>
                  </a:extLst>
                </a:hlinkClick>
              </a:rPr>
              <a:t>http://www.swanseamuseum.co.uk/whats-on/past-exhibitions/copperopolis/swansea-</a:t>
            </a:r>
            <a:r>
              <a:rPr lang="en-GB" sz="1200" b="0" i="0" u="none" strike="noStrike" kern="1200" cap="none" spc="0" baseline="0">
                <a:solidFill>
                  <a:srgbClr val="000000"/>
                </a:solidFill>
                <a:uFillTx/>
                <a:latin typeface="Aptos"/>
              </a:rPr>
              <a:t>	ships-and-copper/</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a:solidFill>
                  <a:srgbClr val="000000"/>
                </a:solidFill>
                <a:uFillTx/>
                <a:latin typeface="Aptos"/>
              </a:rPr>
              <a:t>Turgeon, A., &amp; Morse, E. (2023, March 3). </a:t>
            </a:r>
            <a:r>
              <a:rPr lang="en-GB" sz="1200" b="0" i="1" u="none" strike="noStrike" kern="1200" cap="none" spc="0" baseline="0">
                <a:solidFill>
                  <a:srgbClr val="000000"/>
                </a:solidFill>
                <a:uFillTx/>
                <a:latin typeface="Aptos"/>
              </a:rPr>
              <a:t>Coal | National Geographic Society</a:t>
            </a:r>
            <a:r>
              <a:rPr lang="en-GB" sz="1200" b="0" i="0" u="none" strike="noStrike" kern="1200" cap="none" spc="0" baseline="0">
                <a:solidFill>
                  <a:srgbClr val="000000"/>
                </a:solidFill>
                <a:uFillTx/>
                <a:latin typeface="Aptos"/>
              </a:rPr>
              <a:t>. National Geographic. https://education.nationalgeographic.org/resource/coal/</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a:solidFill>
                  <a:srgbClr val="000000"/>
                </a:solidFill>
                <a:uFillTx/>
                <a:latin typeface="Aptos"/>
              </a:rPr>
              <a:t>U.S. Energy Information Administration. (2023, October 24). </a:t>
            </a:r>
            <a:r>
              <a:rPr lang="en-GB" sz="1200" b="0" i="1" u="none" strike="noStrike" kern="1200" cap="none" spc="0" baseline="0">
                <a:solidFill>
                  <a:srgbClr val="000000"/>
                </a:solidFill>
                <a:uFillTx/>
                <a:latin typeface="Aptos"/>
              </a:rPr>
              <a:t>Coal explained - U.S. Energy Information Administration (EIA)</a:t>
            </a:r>
            <a:r>
              <a:rPr lang="en-GB" sz="1200" b="0" i="0" u="none" strike="noStrike" kern="1200" cap="none" spc="0" baseline="0">
                <a:solidFill>
                  <a:srgbClr val="000000"/>
                </a:solidFill>
                <a:uFillTx/>
                <a:latin typeface="Aptos"/>
              </a:rPr>
              <a:t>. Eia.gov. https://www.eia.gov/energyexplained/coal/</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000000"/>
              </a:solidFill>
              <a:uFillTx/>
              <a:latin typeface="Aptos"/>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Data-driven%20PowerPoint,%20from%2024Slides</Template>
  <TotalTime>252</TotalTime>
  <Words>1469</Words>
  <Application>Microsoft Office PowerPoint</Application>
  <PresentationFormat>Widescreen</PresentationFormat>
  <Paragraphs>112</Paragraphs>
  <Slides>10</Slides>
  <Notes>8</Notes>
  <HiddenSlides>0</HiddenSlides>
  <MMClips>8</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ADLaM Display</vt:lpstr>
      <vt:lpstr>Aptos</vt:lpstr>
      <vt:lpstr>Arial</vt:lpstr>
      <vt:lpstr>Calibri</vt:lpstr>
      <vt:lpstr>Century Gothic</vt:lpstr>
      <vt:lpstr>Segoe UI Light</vt:lpstr>
      <vt:lpstr>Office Theme</vt:lpstr>
      <vt:lpstr>Slide 1</vt:lpstr>
      <vt:lpstr>Slide 6</vt:lpstr>
      <vt:lpstr>Slide 2</vt:lpstr>
      <vt:lpstr>Slide 3</vt:lpstr>
      <vt:lpstr>Slide 2</vt:lpstr>
      <vt:lpstr>Slide 2</vt:lpstr>
      <vt:lpstr>Slide 10</vt:lpstr>
      <vt:lpstr>Slide 3</vt:lpstr>
      <vt:lpstr>Slide 11</vt:lpstr>
      <vt:lpstr>Slide 11</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Cait McKinnon</dc:creator>
  <cp:lastModifiedBy>Cait McKinnon</cp:lastModifiedBy>
  <cp:revision>14</cp:revision>
  <dcterms:created xsi:type="dcterms:W3CDTF">2026-02-10T09:50:49Z</dcterms:created>
  <dcterms:modified xsi:type="dcterms:W3CDTF">2026-03-08T19:22:27Z</dcterms:modified>
</cp:coreProperties>
</file>