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74" r:id="rId5"/>
    <p:sldId id="256" r:id="rId6"/>
    <p:sldId id="262" r:id="rId7"/>
    <p:sldId id="268" r:id="rId8"/>
    <p:sldId id="263" r:id="rId9"/>
    <p:sldId id="264" r:id="rId10"/>
    <p:sldId id="265" r:id="rId11"/>
    <p:sldId id="271" r:id="rId12"/>
    <p:sldId id="273"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0EBDC"/>
    <a:srgbClr val="005360"/>
    <a:srgbClr val="5EB2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DB0E1-FE75-44D6-86F8-18E35E4B3C06}" v="2" dt="2023-05-19T17:08:56.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5"/>
  </p:normalViewPr>
  <p:slideViewPr>
    <p:cSldViewPr snapToGrid="0" snapToObjects="1">
      <p:cViewPr varScale="1">
        <p:scale>
          <a:sx n="72" d="100"/>
          <a:sy n="72" d="100"/>
        </p:scale>
        <p:origin x="618" y="66"/>
      </p:cViewPr>
      <p:guideLst/>
    </p:cSldViewPr>
  </p:slideViewPr>
  <p:notesTextViewPr>
    <p:cViewPr>
      <p:scale>
        <a:sx n="1" d="1"/>
        <a:sy n="1" d="1"/>
      </p:scale>
      <p:origin x="0" y="0"/>
    </p:cViewPr>
  </p:notesTextViewPr>
  <p:notesViewPr>
    <p:cSldViewPr snapToGrid="0" snapToObjects="1">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 Liviu Noada" userId="7ab9fe65ce5a7cdb" providerId="LiveId" clId="{18ADB0E1-FE75-44D6-86F8-18E35E4B3C06}"/>
    <pc:docChg chg="modSld">
      <pc:chgData name="Madalin Liviu Noada" userId="7ab9fe65ce5a7cdb" providerId="LiveId" clId="{18ADB0E1-FE75-44D6-86F8-18E35E4B3C06}" dt="2023-05-19T17:11:19.041" v="29" actId="20577"/>
      <pc:docMkLst>
        <pc:docMk/>
      </pc:docMkLst>
      <pc:sldChg chg="addSp delSp modSp mod">
        <pc:chgData name="Madalin Liviu Noada" userId="7ab9fe65ce5a7cdb" providerId="LiveId" clId="{18ADB0E1-FE75-44D6-86F8-18E35E4B3C06}" dt="2023-05-19T17:11:19.041" v="29" actId="20577"/>
        <pc:sldMkLst>
          <pc:docMk/>
          <pc:sldMk cId="295987311" sldId="272"/>
        </pc:sldMkLst>
        <pc:spChg chg="add mod">
          <ac:chgData name="Madalin Liviu Noada" userId="7ab9fe65ce5a7cdb" providerId="LiveId" clId="{18ADB0E1-FE75-44D6-86F8-18E35E4B3C06}" dt="2023-05-19T17:11:19.041" v="29" actId="20577"/>
          <ac:spMkLst>
            <pc:docMk/>
            <pc:sldMk cId="295987311" sldId="272"/>
            <ac:spMk id="2" creationId="{9162DD96-4AC9-4113-6FB5-0A594E763E96}"/>
          </ac:spMkLst>
        </pc:spChg>
        <pc:spChg chg="add mod">
          <ac:chgData name="Madalin Liviu Noada" userId="7ab9fe65ce5a7cdb" providerId="LiveId" clId="{18ADB0E1-FE75-44D6-86F8-18E35E4B3C06}" dt="2023-05-19T17:08:56.015" v="1"/>
          <ac:spMkLst>
            <pc:docMk/>
            <pc:sldMk cId="295987311" sldId="272"/>
            <ac:spMk id="3" creationId="{7DCE2755-94DE-E3DF-FAF9-84D6CD43DB6F}"/>
          </ac:spMkLst>
        </pc:spChg>
        <pc:picChg chg="del">
          <ac:chgData name="Madalin Liviu Noada" userId="7ab9fe65ce5a7cdb" providerId="LiveId" clId="{18ADB0E1-FE75-44D6-86F8-18E35E4B3C06}" dt="2023-05-19T17:08:43.621" v="0" actId="478"/>
          <ac:picMkLst>
            <pc:docMk/>
            <pc:sldMk cId="295987311" sldId="272"/>
            <ac:picMk id="3078"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B33F7B-1043-459A-8E48-FDA85CFA03E5}" type="doc">
      <dgm:prSet loTypeId="urn:microsoft.com/office/officeart/2005/8/layout/hProcess11" loCatId="process" qsTypeId="urn:microsoft.com/office/officeart/2005/8/quickstyle/simple1" qsCatId="simple" csTypeId="urn:microsoft.com/office/officeart/2005/8/colors/colorful1" csCatId="colorful" phldr="1"/>
      <dgm:spPr/>
      <dgm:t>
        <a:bodyPr/>
        <a:lstStyle/>
        <a:p>
          <a:endParaRPr lang="en-US"/>
        </a:p>
      </dgm:t>
    </dgm:pt>
    <dgm:pt modelId="{821F2A31-FE02-41A6-BB85-1E4667BD4F94}" type="pres">
      <dgm:prSet presAssocID="{53B33F7B-1043-459A-8E48-FDA85CFA03E5}" presName="Name0" presStyleCnt="0">
        <dgm:presLayoutVars>
          <dgm:dir/>
          <dgm:resizeHandles val="exact"/>
        </dgm:presLayoutVars>
      </dgm:prSet>
      <dgm:spPr/>
    </dgm:pt>
    <dgm:pt modelId="{D4EA5FF9-3863-4EA3-B66B-23A50C0D625E}" type="pres">
      <dgm:prSet presAssocID="{53B33F7B-1043-459A-8E48-FDA85CFA03E5}" presName="arrow" presStyleLbl="bgShp" presStyleIdx="0" presStyleCnt="1"/>
      <dgm:spPr/>
    </dgm:pt>
    <dgm:pt modelId="{E5F911E1-4B05-4CAE-B946-ACB2EC4C6670}" type="pres">
      <dgm:prSet presAssocID="{53B33F7B-1043-459A-8E48-FDA85CFA03E5}" presName="points" presStyleCnt="0"/>
      <dgm:spPr/>
    </dgm:pt>
  </dgm:ptLst>
  <dgm:cxnLst>
    <dgm:cxn modelId="{64B689BA-F6DC-4762-B887-552B9889E7EC}" type="presOf" srcId="{53B33F7B-1043-459A-8E48-FDA85CFA03E5}" destId="{821F2A31-FE02-41A6-BB85-1E4667BD4F94}" srcOrd="0" destOrd="0" presId="urn:microsoft.com/office/officeart/2005/8/layout/hProcess11"/>
    <dgm:cxn modelId="{14B4A359-77F0-4443-95D1-56B8003184B3}" type="presParOf" srcId="{821F2A31-FE02-41A6-BB85-1E4667BD4F94}" destId="{D4EA5FF9-3863-4EA3-B66B-23A50C0D625E}" srcOrd="0" destOrd="0" presId="urn:microsoft.com/office/officeart/2005/8/layout/hProcess11"/>
    <dgm:cxn modelId="{AC18CFAD-A0BB-4E2B-8645-5660BC261F07}" type="presParOf" srcId="{821F2A31-FE02-41A6-BB85-1E4667BD4F94}" destId="{E5F911E1-4B05-4CAE-B946-ACB2EC4C6670}" srcOrd="1"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3F7FBE-1A50-4992-B6BD-B1AD2072EEBF}" type="doc">
      <dgm:prSet loTypeId="urn:microsoft.com/office/officeart/2005/8/layout/cycle3" loCatId="cycle" qsTypeId="urn:microsoft.com/office/officeart/2005/8/quickstyle/simple4" qsCatId="simple" csTypeId="urn:microsoft.com/office/officeart/2005/8/colors/accent1_2" csCatId="accent1" phldr="1"/>
      <dgm:spPr/>
      <dgm:t>
        <a:bodyPr/>
        <a:lstStyle/>
        <a:p>
          <a:endParaRPr lang="en-US"/>
        </a:p>
      </dgm:t>
    </dgm:pt>
    <dgm:pt modelId="{3BB5B429-954E-4D45-8000-89932F45A9E6}">
      <dgm:prSet phldrT="[Text]"/>
      <dgm:spPr/>
      <dgm:t>
        <a:bodyPr/>
        <a:lstStyle/>
        <a:p>
          <a:r>
            <a:rPr lang="en-US" dirty="0"/>
            <a:t>By offering luxurious rooms and top-notch amenities, you may provide visitors a relaxing stay.</a:t>
          </a:r>
        </a:p>
      </dgm:t>
    </dgm:pt>
    <dgm:pt modelId="{DCB868C1-D557-4692-A089-6BF179558269}" type="parTrans" cxnId="{B0D6210B-420B-418D-8DCA-9913A81F2FF0}">
      <dgm:prSet/>
      <dgm:spPr/>
      <dgm:t>
        <a:bodyPr/>
        <a:lstStyle/>
        <a:p>
          <a:endParaRPr lang="en-US"/>
        </a:p>
      </dgm:t>
    </dgm:pt>
    <dgm:pt modelId="{AFE0C01A-7CE1-4EF7-8218-3D53444A8CF8}" type="sibTrans" cxnId="{B0D6210B-420B-418D-8DCA-9913A81F2FF0}">
      <dgm:prSet/>
      <dgm:spPr/>
      <dgm:t>
        <a:bodyPr/>
        <a:lstStyle/>
        <a:p>
          <a:endParaRPr lang="en-US"/>
        </a:p>
      </dgm:t>
    </dgm:pt>
    <dgm:pt modelId="{938DEC35-9C2F-4505-A1ED-B5305F3AC16B}">
      <dgm:prSet phldrT="[Text]"/>
      <dgm:spPr/>
      <dgm:t>
        <a:bodyPr/>
        <a:lstStyle/>
        <a:p>
          <a:r>
            <a:rPr lang="en-US" dirty="0"/>
            <a:t>Fine dining selections, relaxing spa services, and beautiful vistas from poolside areas help to create unforgettable encounters.</a:t>
          </a:r>
        </a:p>
      </dgm:t>
    </dgm:pt>
    <dgm:pt modelId="{CA1FDD37-9473-41B5-A2CA-F9502E2C71E9}" type="parTrans" cxnId="{ED757BC4-EDD3-4BFA-ADFE-1895F5142A05}">
      <dgm:prSet/>
      <dgm:spPr/>
      <dgm:t>
        <a:bodyPr/>
        <a:lstStyle/>
        <a:p>
          <a:endParaRPr lang="en-US"/>
        </a:p>
      </dgm:t>
    </dgm:pt>
    <dgm:pt modelId="{2D83EFF5-BBC6-4F23-BDB7-8A36023598AB}" type="sibTrans" cxnId="{ED757BC4-EDD3-4BFA-ADFE-1895F5142A05}">
      <dgm:prSet/>
      <dgm:spPr/>
      <dgm:t>
        <a:bodyPr/>
        <a:lstStyle/>
        <a:p>
          <a:endParaRPr lang="en-US"/>
        </a:p>
      </dgm:t>
    </dgm:pt>
    <dgm:pt modelId="{95596268-54A2-4A47-88D2-B0EBF4772395}">
      <dgm:prSet phldrT="[Text]"/>
      <dgm:spPr/>
      <dgm:t>
        <a:bodyPr/>
        <a:lstStyle/>
        <a:p>
          <a:r>
            <a:rPr lang="en-US" dirty="0"/>
            <a:t>Provide individualized assistance, such as concierge services and custom itineraries, to meet each guest's specific needs and interests.</a:t>
          </a:r>
        </a:p>
      </dgm:t>
    </dgm:pt>
    <dgm:pt modelId="{1C2FF56A-B182-4E71-8A8E-5A2738A4C6E5}" type="parTrans" cxnId="{3767046F-628F-4D9C-82DC-F3CDDF0B2005}">
      <dgm:prSet/>
      <dgm:spPr/>
      <dgm:t>
        <a:bodyPr/>
        <a:lstStyle/>
        <a:p>
          <a:endParaRPr lang="en-US"/>
        </a:p>
      </dgm:t>
    </dgm:pt>
    <dgm:pt modelId="{E9B7561B-F479-4338-9EF0-E0FD6933F3AD}" type="sibTrans" cxnId="{3767046F-628F-4D9C-82DC-F3CDDF0B2005}">
      <dgm:prSet/>
      <dgm:spPr/>
      <dgm:t>
        <a:bodyPr/>
        <a:lstStyle/>
        <a:p>
          <a:endParaRPr lang="en-US"/>
        </a:p>
      </dgm:t>
    </dgm:pt>
    <dgm:pt modelId="{55B2F9CC-FDBA-4709-A2AA-3CB89B4335B0}">
      <dgm:prSet phldrT="[Text]"/>
      <dgm:spPr/>
      <dgm:t>
        <a:bodyPr/>
        <a:lstStyle/>
        <a:p>
          <a:r>
            <a:rPr lang="en-US" dirty="0"/>
            <a:t>Provide top-notch eateries and pubs for fine dining and a variety of gastronomic experiences.</a:t>
          </a:r>
        </a:p>
      </dgm:t>
    </dgm:pt>
    <dgm:pt modelId="{BD7DC2B6-5C7D-4993-B81D-1B61D102088B}" type="parTrans" cxnId="{B0E8DF0C-D13F-4497-AD43-FE806B014953}">
      <dgm:prSet/>
      <dgm:spPr/>
      <dgm:t>
        <a:bodyPr/>
        <a:lstStyle/>
        <a:p>
          <a:endParaRPr lang="en-US"/>
        </a:p>
      </dgm:t>
    </dgm:pt>
    <dgm:pt modelId="{6B8CA21F-8B84-4BF8-9041-97E7FAE0FE70}" type="sibTrans" cxnId="{B0E8DF0C-D13F-4497-AD43-FE806B014953}">
      <dgm:prSet/>
      <dgm:spPr/>
      <dgm:t>
        <a:bodyPr/>
        <a:lstStyle/>
        <a:p>
          <a:endParaRPr lang="en-US"/>
        </a:p>
      </dgm:t>
    </dgm:pt>
    <dgm:pt modelId="{75F6161C-14DE-4967-87B7-75A624A54554}">
      <dgm:prSet phldrT="[Text]"/>
      <dgm:spPr>
        <a:solidFill>
          <a:schemeClr val="accent1">
            <a:hueOff val="0"/>
            <a:satOff val="0"/>
            <a:lumOff val="0"/>
          </a:schemeClr>
        </a:solidFill>
      </dgm:spPr>
      <dgm:t>
        <a:bodyPr/>
        <a:lstStyle/>
        <a:p>
          <a:r>
            <a:rPr lang="en-US" dirty="0"/>
            <a:t>Offer opulent extras like high-end linens, branded toiletries, and cutting-edge in-room entertainment systems.</a:t>
          </a:r>
        </a:p>
      </dgm:t>
    </dgm:pt>
    <dgm:pt modelId="{8EC3B72E-0C58-49D5-AA8B-6D67C04FF54E}" type="parTrans" cxnId="{59C74966-9620-4CAA-BF6E-6F3C79B341E6}">
      <dgm:prSet/>
      <dgm:spPr/>
      <dgm:t>
        <a:bodyPr/>
        <a:lstStyle/>
        <a:p>
          <a:endParaRPr lang="en-US"/>
        </a:p>
      </dgm:t>
    </dgm:pt>
    <dgm:pt modelId="{262C9933-2972-4101-A6AF-7208E038E218}" type="sibTrans" cxnId="{59C74966-9620-4CAA-BF6E-6F3C79B341E6}">
      <dgm:prSet/>
      <dgm:spPr/>
      <dgm:t>
        <a:bodyPr/>
        <a:lstStyle/>
        <a:p>
          <a:endParaRPr lang="en-US"/>
        </a:p>
      </dgm:t>
    </dgm:pt>
    <dgm:pt modelId="{934A90E5-559F-473B-96F2-E4B461CB581D}" type="pres">
      <dgm:prSet presAssocID="{DE3F7FBE-1A50-4992-B6BD-B1AD2072EEBF}" presName="Name0" presStyleCnt="0">
        <dgm:presLayoutVars>
          <dgm:dir/>
          <dgm:resizeHandles val="exact"/>
        </dgm:presLayoutVars>
      </dgm:prSet>
      <dgm:spPr/>
    </dgm:pt>
    <dgm:pt modelId="{C11A9758-F70A-409A-9626-01ADDD290949}" type="pres">
      <dgm:prSet presAssocID="{DE3F7FBE-1A50-4992-B6BD-B1AD2072EEBF}" presName="cycle" presStyleCnt="0"/>
      <dgm:spPr/>
    </dgm:pt>
    <dgm:pt modelId="{5D3FF4CD-FD5B-45A2-A59E-20EAA28CF09B}" type="pres">
      <dgm:prSet presAssocID="{3BB5B429-954E-4D45-8000-89932F45A9E6}" presName="nodeFirstNode" presStyleLbl="node1" presStyleIdx="0" presStyleCnt="5">
        <dgm:presLayoutVars>
          <dgm:bulletEnabled val="1"/>
        </dgm:presLayoutVars>
      </dgm:prSet>
      <dgm:spPr/>
    </dgm:pt>
    <dgm:pt modelId="{13DC781B-620F-4E1D-9C8B-F4AB8735A9DB}" type="pres">
      <dgm:prSet presAssocID="{AFE0C01A-7CE1-4EF7-8218-3D53444A8CF8}" presName="sibTransFirstNode" presStyleLbl="bgShp" presStyleIdx="0" presStyleCnt="1"/>
      <dgm:spPr/>
    </dgm:pt>
    <dgm:pt modelId="{63430BF4-9FE0-442B-97D3-780F850B50F5}" type="pres">
      <dgm:prSet presAssocID="{938DEC35-9C2F-4505-A1ED-B5305F3AC16B}" presName="nodeFollowingNodes" presStyleLbl="node1" presStyleIdx="1" presStyleCnt="5">
        <dgm:presLayoutVars>
          <dgm:bulletEnabled val="1"/>
        </dgm:presLayoutVars>
      </dgm:prSet>
      <dgm:spPr/>
    </dgm:pt>
    <dgm:pt modelId="{A27B90B0-71C8-47B3-86DD-D7CFDE5DBD38}" type="pres">
      <dgm:prSet presAssocID="{95596268-54A2-4A47-88D2-B0EBF4772395}" presName="nodeFollowingNodes" presStyleLbl="node1" presStyleIdx="2" presStyleCnt="5" custRadScaleRad="94462" custRadScaleInc="-19763">
        <dgm:presLayoutVars>
          <dgm:bulletEnabled val="1"/>
        </dgm:presLayoutVars>
      </dgm:prSet>
      <dgm:spPr/>
    </dgm:pt>
    <dgm:pt modelId="{403E0FE8-BD67-4E33-8249-0E61FF613940}" type="pres">
      <dgm:prSet presAssocID="{55B2F9CC-FDBA-4709-A2AA-3CB89B4335B0}" presName="nodeFollowingNodes" presStyleLbl="node1" presStyleIdx="3" presStyleCnt="5" custRadScaleRad="101037" custRadScaleInc="24485">
        <dgm:presLayoutVars>
          <dgm:bulletEnabled val="1"/>
        </dgm:presLayoutVars>
      </dgm:prSet>
      <dgm:spPr/>
    </dgm:pt>
    <dgm:pt modelId="{46155F24-55E3-458C-AA23-2706358A16D0}" type="pres">
      <dgm:prSet presAssocID="{75F6161C-14DE-4967-87B7-75A624A54554}" presName="nodeFollowingNodes" presStyleLbl="node1" presStyleIdx="4" presStyleCnt="5">
        <dgm:presLayoutVars>
          <dgm:bulletEnabled val="1"/>
        </dgm:presLayoutVars>
      </dgm:prSet>
      <dgm:spPr/>
    </dgm:pt>
  </dgm:ptLst>
  <dgm:cxnLst>
    <dgm:cxn modelId="{B0D6210B-420B-418D-8DCA-9913A81F2FF0}" srcId="{DE3F7FBE-1A50-4992-B6BD-B1AD2072EEBF}" destId="{3BB5B429-954E-4D45-8000-89932F45A9E6}" srcOrd="0" destOrd="0" parTransId="{DCB868C1-D557-4692-A089-6BF179558269}" sibTransId="{AFE0C01A-7CE1-4EF7-8218-3D53444A8CF8}"/>
    <dgm:cxn modelId="{B0E8DF0C-D13F-4497-AD43-FE806B014953}" srcId="{DE3F7FBE-1A50-4992-B6BD-B1AD2072EEBF}" destId="{55B2F9CC-FDBA-4709-A2AA-3CB89B4335B0}" srcOrd="3" destOrd="0" parTransId="{BD7DC2B6-5C7D-4993-B81D-1B61D102088B}" sibTransId="{6B8CA21F-8B84-4BF8-9041-97E7FAE0FE70}"/>
    <dgm:cxn modelId="{59C74966-9620-4CAA-BF6E-6F3C79B341E6}" srcId="{DE3F7FBE-1A50-4992-B6BD-B1AD2072EEBF}" destId="{75F6161C-14DE-4967-87B7-75A624A54554}" srcOrd="4" destOrd="0" parTransId="{8EC3B72E-0C58-49D5-AA8B-6D67C04FF54E}" sibTransId="{262C9933-2972-4101-A6AF-7208E038E218}"/>
    <dgm:cxn modelId="{CA171A4E-04A2-4612-99D9-F27B98EDBB5B}" type="presOf" srcId="{DE3F7FBE-1A50-4992-B6BD-B1AD2072EEBF}" destId="{934A90E5-559F-473B-96F2-E4B461CB581D}" srcOrd="0" destOrd="0" presId="urn:microsoft.com/office/officeart/2005/8/layout/cycle3"/>
    <dgm:cxn modelId="{6361676E-FD6A-4AE2-BF3B-23CF72A7024F}" type="presOf" srcId="{75F6161C-14DE-4967-87B7-75A624A54554}" destId="{46155F24-55E3-458C-AA23-2706358A16D0}" srcOrd="0" destOrd="0" presId="urn:microsoft.com/office/officeart/2005/8/layout/cycle3"/>
    <dgm:cxn modelId="{3767046F-628F-4D9C-82DC-F3CDDF0B2005}" srcId="{DE3F7FBE-1A50-4992-B6BD-B1AD2072EEBF}" destId="{95596268-54A2-4A47-88D2-B0EBF4772395}" srcOrd="2" destOrd="0" parTransId="{1C2FF56A-B182-4E71-8A8E-5A2738A4C6E5}" sibTransId="{E9B7561B-F479-4338-9EF0-E0FD6933F3AD}"/>
    <dgm:cxn modelId="{230A7A90-24FD-4D9C-A58D-0CCF49992656}" type="presOf" srcId="{AFE0C01A-7CE1-4EF7-8218-3D53444A8CF8}" destId="{13DC781B-620F-4E1D-9C8B-F4AB8735A9DB}" srcOrd="0" destOrd="0" presId="urn:microsoft.com/office/officeart/2005/8/layout/cycle3"/>
    <dgm:cxn modelId="{BFB25CA0-5A80-43E4-805A-22AD25E76D59}" type="presOf" srcId="{3BB5B429-954E-4D45-8000-89932F45A9E6}" destId="{5D3FF4CD-FD5B-45A2-A59E-20EAA28CF09B}" srcOrd="0" destOrd="0" presId="urn:microsoft.com/office/officeart/2005/8/layout/cycle3"/>
    <dgm:cxn modelId="{BF5388A6-FF81-4B9C-AF22-BD52884DCEF4}" type="presOf" srcId="{938DEC35-9C2F-4505-A1ED-B5305F3AC16B}" destId="{63430BF4-9FE0-442B-97D3-780F850B50F5}" srcOrd="0" destOrd="0" presId="urn:microsoft.com/office/officeart/2005/8/layout/cycle3"/>
    <dgm:cxn modelId="{C9573DA9-8AB7-4723-826F-FF4DF8D1F16E}" type="presOf" srcId="{55B2F9CC-FDBA-4709-A2AA-3CB89B4335B0}" destId="{403E0FE8-BD67-4E33-8249-0E61FF613940}" srcOrd="0" destOrd="0" presId="urn:microsoft.com/office/officeart/2005/8/layout/cycle3"/>
    <dgm:cxn modelId="{ED757BC4-EDD3-4BFA-ADFE-1895F5142A05}" srcId="{DE3F7FBE-1A50-4992-B6BD-B1AD2072EEBF}" destId="{938DEC35-9C2F-4505-A1ED-B5305F3AC16B}" srcOrd="1" destOrd="0" parTransId="{CA1FDD37-9473-41B5-A2CA-F9502E2C71E9}" sibTransId="{2D83EFF5-BBC6-4F23-BDB7-8A36023598AB}"/>
    <dgm:cxn modelId="{DA0459D4-6D5E-436B-81D5-613AD7BFAF3A}" type="presOf" srcId="{95596268-54A2-4A47-88D2-B0EBF4772395}" destId="{A27B90B0-71C8-47B3-86DD-D7CFDE5DBD38}" srcOrd="0" destOrd="0" presId="urn:microsoft.com/office/officeart/2005/8/layout/cycle3"/>
    <dgm:cxn modelId="{9476EFA1-6BC6-4FA4-B442-0624C85161FA}" type="presParOf" srcId="{934A90E5-559F-473B-96F2-E4B461CB581D}" destId="{C11A9758-F70A-409A-9626-01ADDD290949}" srcOrd="0" destOrd="0" presId="urn:microsoft.com/office/officeart/2005/8/layout/cycle3"/>
    <dgm:cxn modelId="{E6AC72C8-F874-48F8-AC86-6E8D025D991E}" type="presParOf" srcId="{C11A9758-F70A-409A-9626-01ADDD290949}" destId="{5D3FF4CD-FD5B-45A2-A59E-20EAA28CF09B}" srcOrd="0" destOrd="0" presId="urn:microsoft.com/office/officeart/2005/8/layout/cycle3"/>
    <dgm:cxn modelId="{4B1B0FDD-7D01-442A-9F7A-80DC8BBEB91C}" type="presParOf" srcId="{C11A9758-F70A-409A-9626-01ADDD290949}" destId="{13DC781B-620F-4E1D-9C8B-F4AB8735A9DB}" srcOrd="1" destOrd="0" presId="urn:microsoft.com/office/officeart/2005/8/layout/cycle3"/>
    <dgm:cxn modelId="{AC869978-738D-40D4-9C27-32CD8B6F2334}" type="presParOf" srcId="{C11A9758-F70A-409A-9626-01ADDD290949}" destId="{63430BF4-9FE0-442B-97D3-780F850B50F5}" srcOrd="2" destOrd="0" presId="urn:microsoft.com/office/officeart/2005/8/layout/cycle3"/>
    <dgm:cxn modelId="{E7306DB3-6E64-40DC-B9E4-502237C4DC2E}" type="presParOf" srcId="{C11A9758-F70A-409A-9626-01ADDD290949}" destId="{A27B90B0-71C8-47B3-86DD-D7CFDE5DBD38}" srcOrd="3" destOrd="0" presId="urn:microsoft.com/office/officeart/2005/8/layout/cycle3"/>
    <dgm:cxn modelId="{A57DD222-F4BC-4B89-92E7-E467157B501D}" type="presParOf" srcId="{C11A9758-F70A-409A-9626-01ADDD290949}" destId="{403E0FE8-BD67-4E33-8249-0E61FF613940}" srcOrd="4" destOrd="0" presId="urn:microsoft.com/office/officeart/2005/8/layout/cycle3"/>
    <dgm:cxn modelId="{DD1B0C8E-9CB6-4CC0-AE8B-CFE38CC38DEB}" type="presParOf" srcId="{C11A9758-F70A-409A-9626-01ADDD290949}" destId="{46155F24-55E3-458C-AA23-2706358A16D0}"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2ABFDB-1C91-4635-95A5-46B488A14720}" type="doc">
      <dgm:prSet loTypeId="urn:microsoft.com/office/officeart/2005/8/layout/default" loCatId="list" qsTypeId="urn:microsoft.com/office/officeart/2005/8/quickstyle/simple1" qsCatId="simple" csTypeId="urn:microsoft.com/office/officeart/2005/8/colors/accent6_4" csCatId="accent6" phldr="1"/>
      <dgm:spPr/>
      <dgm:t>
        <a:bodyPr/>
        <a:lstStyle/>
        <a:p>
          <a:endParaRPr lang="en-US"/>
        </a:p>
      </dgm:t>
    </dgm:pt>
    <dgm:pt modelId="{A000ABC2-2725-4448-B8F9-860DEB9FD1F0}">
      <dgm:prSet phldrT="[Text]" custT="1"/>
      <dgm:spPr/>
      <dgm:t>
        <a:bodyPr/>
        <a:lstStyle/>
        <a:p>
          <a:r>
            <a:rPr lang="en-US" sz="1400" b="1" i="0" u="sng" dirty="0">
              <a:solidFill>
                <a:schemeClr val="tx1"/>
              </a:solidFill>
            </a:rPr>
            <a:t>Creating a Welcoming Atmosphere:</a:t>
          </a:r>
        </a:p>
        <a:p>
          <a:r>
            <a:rPr lang="en-US" sz="1400" b="0" i="0" dirty="0">
              <a:solidFill>
                <a:schemeClr val="tx1"/>
              </a:solidFill>
            </a:rPr>
            <a:t>In order to make their visitors feel cherished and at home from the time they arrive, </a:t>
          </a:r>
          <a:r>
            <a:rPr lang="en-US" sz="1400" b="0" i="0" dirty="0" err="1">
              <a:solidFill>
                <a:schemeClr val="tx1"/>
              </a:solidFill>
            </a:rPr>
            <a:t>Bvlgari</a:t>
          </a:r>
          <a:r>
            <a:rPr lang="en-US" sz="1400" b="0" i="0" dirty="0">
              <a:solidFill>
                <a:schemeClr val="tx1"/>
              </a:solidFill>
            </a:rPr>
            <a:t> Hotels in Dubai place a high importance on providing a warm and friendly environment.</a:t>
          </a:r>
          <a:r>
            <a:rPr lang="en-US" sz="3900" b="0" i="0" dirty="0">
              <a:solidFill>
                <a:schemeClr val="tx1"/>
              </a:solidFill>
            </a:rPr>
            <a:t> </a:t>
          </a:r>
          <a:endParaRPr lang="en-US" sz="3900" dirty="0">
            <a:solidFill>
              <a:schemeClr val="tx1"/>
            </a:solidFill>
          </a:endParaRPr>
        </a:p>
      </dgm:t>
    </dgm:pt>
    <dgm:pt modelId="{77976686-5E62-4697-9BAB-1728BE675FFA}" type="parTrans" cxnId="{339243F2-26E3-43CB-BCB8-D3E3403D3412}">
      <dgm:prSet/>
      <dgm:spPr/>
      <dgm:t>
        <a:bodyPr/>
        <a:lstStyle/>
        <a:p>
          <a:endParaRPr lang="en-US"/>
        </a:p>
      </dgm:t>
    </dgm:pt>
    <dgm:pt modelId="{94A0C856-E9EA-4F79-813B-9A10AE3D99AA}" type="sibTrans" cxnId="{339243F2-26E3-43CB-BCB8-D3E3403D3412}">
      <dgm:prSet/>
      <dgm:spPr/>
      <dgm:t>
        <a:bodyPr/>
        <a:lstStyle/>
        <a:p>
          <a:endParaRPr lang="en-US"/>
        </a:p>
      </dgm:t>
    </dgm:pt>
    <dgm:pt modelId="{C131039D-27A2-4BDE-BA3A-533B3E22C631}">
      <dgm:prSet phldrT="[Text]" custT="1"/>
      <dgm:spPr/>
      <dgm:t>
        <a:bodyPr/>
        <a:lstStyle/>
        <a:p>
          <a:r>
            <a:rPr lang="en-US" sz="1400" b="1" i="0" u="sng" dirty="0">
              <a:solidFill>
                <a:schemeClr val="tx1"/>
              </a:solidFill>
            </a:rPr>
            <a:t>Attention to Detail:</a:t>
          </a:r>
        </a:p>
        <a:p>
          <a:r>
            <a:rPr lang="en-US" sz="1400" b="0" i="0" u="none" dirty="0">
              <a:solidFill>
                <a:schemeClr val="tx1"/>
              </a:solidFill>
            </a:rPr>
            <a:t>The meticulous attention to detail at </a:t>
          </a:r>
          <a:r>
            <a:rPr lang="en-US" sz="1400" b="0" i="0" u="none" dirty="0" err="1">
              <a:solidFill>
                <a:schemeClr val="tx1"/>
              </a:solidFill>
            </a:rPr>
            <a:t>Bvlgari</a:t>
          </a:r>
          <a:r>
            <a:rPr lang="en-US" sz="1400" b="0" i="0" u="none" dirty="0">
              <a:solidFill>
                <a:schemeClr val="tx1"/>
              </a:solidFill>
            </a:rPr>
            <a:t> Hotels makes sure that no element of the visitor experience is ignored.</a:t>
          </a:r>
        </a:p>
      </dgm:t>
    </dgm:pt>
    <dgm:pt modelId="{AA4692FC-9969-45FA-83EF-ED104F402561}" type="parTrans" cxnId="{0DA20FC3-7028-4913-98F7-38A05687C834}">
      <dgm:prSet/>
      <dgm:spPr/>
      <dgm:t>
        <a:bodyPr/>
        <a:lstStyle/>
        <a:p>
          <a:endParaRPr lang="en-US"/>
        </a:p>
      </dgm:t>
    </dgm:pt>
    <dgm:pt modelId="{A208574C-6833-4E45-9D39-14031F7FA745}" type="sibTrans" cxnId="{0DA20FC3-7028-4913-98F7-38A05687C834}">
      <dgm:prSet/>
      <dgm:spPr/>
      <dgm:t>
        <a:bodyPr/>
        <a:lstStyle/>
        <a:p>
          <a:endParaRPr lang="en-US"/>
        </a:p>
      </dgm:t>
    </dgm:pt>
    <dgm:pt modelId="{8419FCBB-903F-4792-A160-B3D76B189E53}">
      <dgm:prSet phldrT="[Text]" custT="1"/>
      <dgm:spPr/>
      <dgm:t>
        <a:bodyPr/>
        <a:lstStyle/>
        <a:p>
          <a:r>
            <a:rPr lang="en-US" sz="1400" b="1" i="0" u="sng" dirty="0">
              <a:solidFill>
                <a:schemeClr val="tx1"/>
              </a:solidFill>
            </a:rPr>
            <a:t>Exceptional Staff:</a:t>
          </a:r>
        </a:p>
        <a:p>
          <a:r>
            <a:rPr lang="en-US" sz="1400" b="0" i="0" u="none" dirty="0" err="1">
              <a:solidFill>
                <a:schemeClr val="tx1"/>
              </a:solidFill>
            </a:rPr>
            <a:t>Bvlgari</a:t>
          </a:r>
          <a:r>
            <a:rPr lang="en-US" sz="1400" b="0" i="0" u="none" dirty="0">
              <a:solidFill>
                <a:schemeClr val="tx1"/>
              </a:solidFill>
            </a:rPr>
            <a:t> Hotels' personnel are educated to provide first-rate service. They are considerate, informed, and committed to giving visitors a special stay. </a:t>
          </a:r>
        </a:p>
      </dgm:t>
    </dgm:pt>
    <dgm:pt modelId="{03943ADA-F507-4622-9321-7A2A1632F040}" type="parTrans" cxnId="{815B8107-9B5C-4F3E-8F25-FDFE8C2CB06E}">
      <dgm:prSet/>
      <dgm:spPr/>
      <dgm:t>
        <a:bodyPr/>
        <a:lstStyle/>
        <a:p>
          <a:endParaRPr lang="en-US"/>
        </a:p>
      </dgm:t>
    </dgm:pt>
    <dgm:pt modelId="{9228D424-A0F4-4A29-8E71-01FFF8474EF9}" type="sibTrans" cxnId="{815B8107-9B5C-4F3E-8F25-FDFE8C2CB06E}">
      <dgm:prSet/>
      <dgm:spPr/>
      <dgm:t>
        <a:bodyPr/>
        <a:lstStyle/>
        <a:p>
          <a:endParaRPr lang="en-US"/>
        </a:p>
      </dgm:t>
    </dgm:pt>
    <dgm:pt modelId="{57A97535-B4EB-4D86-BFD2-5203E38AD846}">
      <dgm:prSet phldrT="[Text]" custT="1"/>
      <dgm:spPr/>
      <dgm:t>
        <a:bodyPr/>
        <a:lstStyle/>
        <a:p>
          <a:r>
            <a:rPr lang="en-US" sz="1400" b="1" i="0" u="sng" dirty="0">
              <a:solidFill>
                <a:schemeClr val="tx1"/>
              </a:solidFill>
            </a:rPr>
            <a:t>Consistency and Reliability: </a:t>
          </a:r>
        </a:p>
        <a:p>
          <a:r>
            <a:rPr lang="en-US" sz="1400" b="0" i="0" u="none" dirty="0">
              <a:solidFill>
                <a:schemeClr val="tx1"/>
              </a:solidFill>
            </a:rPr>
            <a:t>Service from </a:t>
          </a:r>
          <a:r>
            <a:rPr lang="en-US" sz="1400" b="0" i="0" u="none" dirty="0" err="1">
              <a:solidFill>
                <a:schemeClr val="tx1"/>
              </a:solidFill>
            </a:rPr>
            <a:t>Bvlgari</a:t>
          </a:r>
          <a:r>
            <a:rPr lang="en-US" sz="1400" b="0" i="0" u="none" dirty="0">
              <a:solidFill>
                <a:schemeClr val="tx1"/>
              </a:solidFill>
            </a:rPr>
            <a:t> Hotels is known to be steady and dependable. Every time they visit, visitors can count on the same level of expertise and attention to detail, guaranteeing that their expectations will always be fulfilled or exceeded.</a:t>
          </a:r>
        </a:p>
      </dgm:t>
    </dgm:pt>
    <dgm:pt modelId="{4FDBD292-FFF0-4813-8D2A-2F5E65CAC023}" type="parTrans" cxnId="{2B58C769-9D24-4ED8-A07C-295EDD328A6E}">
      <dgm:prSet/>
      <dgm:spPr/>
      <dgm:t>
        <a:bodyPr/>
        <a:lstStyle/>
        <a:p>
          <a:endParaRPr lang="en-US"/>
        </a:p>
      </dgm:t>
    </dgm:pt>
    <dgm:pt modelId="{77D0A9C3-2990-459A-A722-0A1BBB2EC3FF}" type="sibTrans" cxnId="{2B58C769-9D24-4ED8-A07C-295EDD328A6E}">
      <dgm:prSet/>
      <dgm:spPr/>
      <dgm:t>
        <a:bodyPr/>
        <a:lstStyle/>
        <a:p>
          <a:endParaRPr lang="en-US"/>
        </a:p>
      </dgm:t>
    </dgm:pt>
    <dgm:pt modelId="{0DD3CA07-CF0E-436C-822F-B9AA8F8863EA}">
      <dgm:prSet phldrT="[Text]" custT="1"/>
      <dgm:spPr/>
      <dgm:t>
        <a:bodyPr/>
        <a:lstStyle/>
        <a:p>
          <a:r>
            <a:rPr lang="en-US" sz="1200" b="1" i="0" u="sng" dirty="0">
              <a:solidFill>
                <a:schemeClr val="tx1"/>
              </a:solidFill>
            </a:rPr>
            <a:t>Exquisite Facilities and Amenities: </a:t>
          </a:r>
        </a:p>
        <a:p>
          <a:r>
            <a:rPr lang="en-US" sz="1200" b="0" i="0" u="none" dirty="0">
              <a:solidFill>
                <a:schemeClr val="tx1"/>
              </a:solidFill>
            </a:rPr>
            <a:t>The exquisite services and facilities provided by </a:t>
          </a:r>
          <a:r>
            <a:rPr lang="en-US" sz="1200" b="0" i="0" u="none" dirty="0" err="1">
              <a:solidFill>
                <a:schemeClr val="tx1"/>
              </a:solidFill>
            </a:rPr>
            <a:t>Bvlgari</a:t>
          </a:r>
          <a:r>
            <a:rPr lang="en-US" sz="1200" b="0" i="0" u="none" dirty="0">
              <a:solidFill>
                <a:schemeClr val="tx1"/>
              </a:solidFill>
            </a:rPr>
            <a:t> Hotels in Dubai are of the greatest standard. Every feature of the hotel, from the opulent guestrooms to the top-notch dining options, spa and wellness centers, and well-appointed event venues, is intended to surpass visitors' expectations and improve their overall experience.</a:t>
          </a:r>
        </a:p>
      </dgm:t>
    </dgm:pt>
    <dgm:pt modelId="{79E2BFD5-1797-4146-B894-8BA6BE06D375}" type="parTrans" cxnId="{01A7896C-6CE4-416F-ADFF-8C4AADCDD4A4}">
      <dgm:prSet/>
      <dgm:spPr/>
      <dgm:t>
        <a:bodyPr/>
        <a:lstStyle/>
        <a:p>
          <a:endParaRPr lang="en-US"/>
        </a:p>
      </dgm:t>
    </dgm:pt>
    <dgm:pt modelId="{ED8BD375-61BA-4A1C-BDD7-0D423D01C5BE}" type="sibTrans" cxnId="{01A7896C-6CE4-416F-ADFF-8C4AADCDD4A4}">
      <dgm:prSet/>
      <dgm:spPr/>
      <dgm:t>
        <a:bodyPr/>
        <a:lstStyle/>
        <a:p>
          <a:endParaRPr lang="en-US"/>
        </a:p>
      </dgm:t>
    </dgm:pt>
    <dgm:pt modelId="{1579EFD9-3B45-411F-A349-D57D3230E69C}" type="pres">
      <dgm:prSet presAssocID="{6C2ABFDB-1C91-4635-95A5-46B488A14720}" presName="diagram" presStyleCnt="0">
        <dgm:presLayoutVars>
          <dgm:dir/>
          <dgm:resizeHandles val="exact"/>
        </dgm:presLayoutVars>
      </dgm:prSet>
      <dgm:spPr/>
    </dgm:pt>
    <dgm:pt modelId="{F57D5BBC-165E-40C6-A37B-06AA9CF0AA3C}" type="pres">
      <dgm:prSet presAssocID="{A000ABC2-2725-4448-B8F9-860DEB9FD1F0}" presName="node" presStyleLbl="node1" presStyleIdx="0" presStyleCnt="5">
        <dgm:presLayoutVars>
          <dgm:bulletEnabled val="1"/>
        </dgm:presLayoutVars>
      </dgm:prSet>
      <dgm:spPr/>
    </dgm:pt>
    <dgm:pt modelId="{64F3E0E5-4A66-41E1-90A9-4C0A15081D38}" type="pres">
      <dgm:prSet presAssocID="{94A0C856-E9EA-4F79-813B-9A10AE3D99AA}" presName="sibTrans" presStyleCnt="0"/>
      <dgm:spPr/>
    </dgm:pt>
    <dgm:pt modelId="{8005EE2A-50C5-41BF-949B-E670531185BA}" type="pres">
      <dgm:prSet presAssocID="{C131039D-27A2-4BDE-BA3A-533B3E22C631}" presName="node" presStyleLbl="node1" presStyleIdx="1" presStyleCnt="5" custLinFactNeighborX="0" custLinFactNeighborY="683">
        <dgm:presLayoutVars>
          <dgm:bulletEnabled val="1"/>
        </dgm:presLayoutVars>
      </dgm:prSet>
      <dgm:spPr/>
    </dgm:pt>
    <dgm:pt modelId="{E8DCF563-FB6F-4418-87FB-E9286926BE55}" type="pres">
      <dgm:prSet presAssocID="{A208574C-6833-4E45-9D39-14031F7FA745}" presName="sibTrans" presStyleCnt="0"/>
      <dgm:spPr/>
    </dgm:pt>
    <dgm:pt modelId="{932978BB-1AD3-4857-868A-7486ABD957BB}" type="pres">
      <dgm:prSet presAssocID="{8419FCBB-903F-4792-A160-B3D76B189E53}" presName="node" presStyleLbl="node1" presStyleIdx="2" presStyleCnt="5">
        <dgm:presLayoutVars>
          <dgm:bulletEnabled val="1"/>
        </dgm:presLayoutVars>
      </dgm:prSet>
      <dgm:spPr/>
    </dgm:pt>
    <dgm:pt modelId="{D16F5D17-E972-42C6-853C-AD41CDEA6652}" type="pres">
      <dgm:prSet presAssocID="{9228D424-A0F4-4A29-8E71-01FFF8474EF9}" presName="sibTrans" presStyleCnt="0"/>
      <dgm:spPr/>
    </dgm:pt>
    <dgm:pt modelId="{923E28AF-6FA5-4CEE-A2F3-D17684D881D9}" type="pres">
      <dgm:prSet presAssocID="{57A97535-B4EB-4D86-BFD2-5203E38AD846}" presName="node" presStyleLbl="node1" presStyleIdx="3" presStyleCnt="5">
        <dgm:presLayoutVars>
          <dgm:bulletEnabled val="1"/>
        </dgm:presLayoutVars>
      </dgm:prSet>
      <dgm:spPr/>
    </dgm:pt>
    <dgm:pt modelId="{E30C337E-4123-49D1-8A85-97E8E381CA16}" type="pres">
      <dgm:prSet presAssocID="{77D0A9C3-2990-459A-A722-0A1BBB2EC3FF}" presName="sibTrans" presStyleCnt="0"/>
      <dgm:spPr/>
    </dgm:pt>
    <dgm:pt modelId="{22CFC29D-A1BE-4E23-8CF1-7098A89C9CCD}" type="pres">
      <dgm:prSet presAssocID="{0DD3CA07-CF0E-436C-822F-B9AA8F8863EA}" presName="node" presStyleLbl="node1" presStyleIdx="4" presStyleCnt="5">
        <dgm:presLayoutVars>
          <dgm:bulletEnabled val="1"/>
        </dgm:presLayoutVars>
      </dgm:prSet>
      <dgm:spPr/>
    </dgm:pt>
  </dgm:ptLst>
  <dgm:cxnLst>
    <dgm:cxn modelId="{815B8107-9B5C-4F3E-8F25-FDFE8C2CB06E}" srcId="{6C2ABFDB-1C91-4635-95A5-46B488A14720}" destId="{8419FCBB-903F-4792-A160-B3D76B189E53}" srcOrd="2" destOrd="0" parTransId="{03943ADA-F507-4622-9321-7A2A1632F040}" sibTransId="{9228D424-A0F4-4A29-8E71-01FFF8474EF9}"/>
    <dgm:cxn modelId="{DBC13409-00DA-4A0F-91C2-7EA11DF5C067}" type="presOf" srcId="{0DD3CA07-CF0E-436C-822F-B9AA8F8863EA}" destId="{22CFC29D-A1BE-4E23-8CF1-7098A89C9CCD}" srcOrd="0" destOrd="0" presId="urn:microsoft.com/office/officeart/2005/8/layout/default"/>
    <dgm:cxn modelId="{C3E80927-A377-412D-A455-33AE6CE0EBF6}" type="presOf" srcId="{A000ABC2-2725-4448-B8F9-860DEB9FD1F0}" destId="{F57D5BBC-165E-40C6-A37B-06AA9CF0AA3C}" srcOrd="0" destOrd="0" presId="urn:microsoft.com/office/officeart/2005/8/layout/default"/>
    <dgm:cxn modelId="{2B58C769-9D24-4ED8-A07C-295EDD328A6E}" srcId="{6C2ABFDB-1C91-4635-95A5-46B488A14720}" destId="{57A97535-B4EB-4D86-BFD2-5203E38AD846}" srcOrd="3" destOrd="0" parTransId="{4FDBD292-FFF0-4813-8D2A-2F5E65CAC023}" sibTransId="{77D0A9C3-2990-459A-A722-0A1BBB2EC3FF}"/>
    <dgm:cxn modelId="{01A7896C-6CE4-416F-ADFF-8C4AADCDD4A4}" srcId="{6C2ABFDB-1C91-4635-95A5-46B488A14720}" destId="{0DD3CA07-CF0E-436C-822F-B9AA8F8863EA}" srcOrd="4" destOrd="0" parTransId="{79E2BFD5-1797-4146-B894-8BA6BE06D375}" sibTransId="{ED8BD375-61BA-4A1C-BDD7-0D423D01C5BE}"/>
    <dgm:cxn modelId="{E0EFED54-EE49-456C-842E-572336ECA2D9}" type="presOf" srcId="{6C2ABFDB-1C91-4635-95A5-46B488A14720}" destId="{1579EFD9-3B45-411F-A349-D57D3230E69C}" srcOrd="0" destOrd="0" presId="urn:microsoft.com/office/officeart/2005/8/layout/default"/>
    <dgm:cxn modelId="{38403C99-4CDC-47AA-8587-70D28B2B1424}" type="presOf" srcId="{C131039D-27A2-4BDE-BA3A-533B3E22C631}" destId="{8005EE2A-50C5-41BF-949B-E670531185BA}" srcOrd="0" destOrd="0" presId="urn:microsoft.com/office/officeart/2005/8/layout/default"/>
    <dgm:cxn modelId="{1D2B139A-4AD6-40AA-83FF-E60D0765ED32}" type="presOf" srcId="{8419FCBB-903F-4792-A160-B3D76B189E53}" destId="{932978BB-1AD3-4857-868A-7486ABD957BB}" srcOrd="0" destOrd="0" presId="urn:microsoft.com/office/officeart/2005/8/layout/default"/>
    <dgm:cxn modelId="{C2CA90A0-8E8C-48E3-AC50-BF0A9196A805}" type="presOf" srcId="{57A97535-B4EB-4D86-BFD2-5203E38AD846}" destId="{923E28AF-6FA5-4CEE-A2F3-D17684D881D9}" srcOrd="0" destOrd="0" presId="urn:microsoft.com/office/officeart/2005/8/layout/default"/>
    <dgm:cxn modelId="{0DA20FC3-7028-4913-98F7-38A05687C834}" srcId="{6C2ABFDB-1C91-4635-95A5-46B488A14720}" destId="{C131039D-27A2-4BDE-BA3A-533B3E22C631}" srcOrd="1" destOrd="0" parTransId="{AA4692FC-9969-45FA-83EF-ED104F402561}" sibTransId="{A208574C-6833-4E45-9D39-14031F7FA745}"/>
    <dgm:cxn modelId="{339243F2-26E3-43CB-BCB8-D3E3403D3412}" srcId="{6C2ABFDB-1C91-4635-95A5-46B488A14720}" destId="{A000ABC2-2725-4448-B8F9-860DEB9FD1F0}" srcOrd="0" destOrd="0" parTransId="{77976686-5E62-4697-9BAB-1728BE675FFA}" sibTransId="{94A0C856-E9EA-4F79-813B-9A10AE3D99AA}"/>
    <dgm:cxn modelId="{AC2A8250-0AE8-4F47-A452-EA1E9DB12D12}" type="presParOf" srcId="{1579EFD9-3B45-411F-A349-D57D3230E69C}" destId="{F57D5BBC-165E-40C6-A37B-06AA9CF0AA3C}" srcOrd="0" destOrd="0" presId="urn:microsoft.com/office/officeart/2005/8/layout/default"/>
    <dgm:cxn modelId="{AE396E6E-47AF-4E06-987E-494C43811163}" type="presParOf" srcId="{1579EFD9-3B45-411F-A349-D57D3230E69C}" destId="{64F3E0E5-4A66-41E1-90A9-4C0A15081D38}" srcOrd="1" destOrd="0" presId="urn:microsoft.com/office/officeart/2005/8/layout/default"/>
    <dgm:cxn modelId="{D8B4E206-D3A9-422C-A7BC-42E7E8F978ED}" type="presParOf" srcId="{1579EFD9-3B45-411F-A349-D57D3230E69C}" destId="{8005EE2A-50C5-41BF-949B-E670531185BA}" srcOrd="2" destOrd="0" presId="urn:microsoft.com/office/officeart/2005/8/layout/default"/>
    <dgm:cxn modelId="{4FBCFC5C-7F97-408A-A527-04F8EE68DE41}" type="presParOf" srcId="{1579EFD9-3B45-411F-A349-D57D3230E69C}" destId="{E8DCF563-FB6F-4418-87FB-E9286926BE55}" srcOrd="3" destOrd="0" presId="urn:microsoft.com/office/officeart/2005/8/layout/default"/>
    <dgm:cxn modelId="{723932B6-0828-4545-B98F-B59EE50BD284}" type="presParOf" srcId="{1579EFD9-3B45-411F-A349-D57D3230E69C}" destId="{932978BB-1AD3-4857-868A-7486ABD957BB}" srcOrd="4" destOrd="0" presId="urn:microsoft.com/office/officeart/2005/8/layout/default"/>
    <dgm:cxn modelId="{8EB6F58C-B698-404E-AC45-CD8688F93E24}" type="presParOf" srcId="{1579EFD9-3B45-411F-A349-D57D3230E69C}" destId="{D16F5D17-E972-42C6-853C-AD41CDEA6652}" srcOrd="5" destOrd="0" presId="urn:microsoft.com/office/officeart/2005/8/layout/default"/>
    <dgm:cxn modelId="{59980B26-67CA-4061-9907-B83734A5E208}" type="presParOf" srcId="{1579EFD9-3B45-411F-A349-D57D3230E69C}" destId="{923E28AF-6FA5-4CEE-A2F3-D17684D881D9}" srcOrd="6" destOrd="0" presId="urn:microsoft.com/office/officeart/2005/8/layout/default"/>
    <dgm:cxn modelId="{8156653D-1E04-4EF2-8782-E7EB34FFF7C2}" type="presParOf" srcId="{1579EFD9-3B45-411F-A349-D57D3230E69C}" destId="{E30C337E-4123-49D1-8A85-97E8E381CA16}" srcOrd="7" destOrd="0" presId="urn:microsoft.com/office/officeart/2005/8/layout/default"/>
    <dgm:cxn modelId="{09569C52-C2C4-46D6-B00B-42E4390CB6F0}" type="presParOf" srcId="{1579EFD9-3B45-411F-A349-D57D3230E69C}" destId="{22CFC29D-A1BE-4E23-8CF1-7098A89C9CC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A5FF9-3863-4EA3-B66B-23A50C0D625E}">
      <dsp:nvSpPr>
        <dsp:cNvPr id="0" name=""/>
        <dsp:cNvSpPr/>
      </dsp:nvSpPr>
      <dsp:spPr>
        <a:xfrm>
          <a:off x="0" y="1790844"/>
          <a:ext cx="11449855" cy="2387792"/>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C781B-620F-4E1D-9C8B-F4AB8735A9DB}">
      <dsp:nvSpPr>
        <dsp:cNvPr id="0" name=""/>
        <dsp:cNvSpPr/>
      </dsp:nvSpPr>
      <dsp:spPr>
        <a:xfrm>
          <a:off x="3150483" y="-34257"/>
          <a:ext cx="5354458" cy="5354458"/>
        </a:xfrm>
        <a:prstGeom prst="circularArrow">
          <a:avLst>
            <a:gd name="adj1" fmla="val 5544"/>
            <a:gd name="adj2" fmla="val 330680"/>
            <a:gd name="adj3" fmla="val 13723417"/>
            <a:gd name="adj4" fmla="val 17418004"/>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D3FF4CD-FD5B-45A2-A59E-20EAA28CF09B}">
      <dsp:nvSpPr>
        <dsp:cNvPr id="0" name=""/>
        <dsp:cNvSpPr/>
      </dsp:nvSpPr>
      <dsp:spPr>
        <a:xfrm>
          <a:off x="4545786" y="3059"/>
          <a:ext cx="2563852" cy="128192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By offering luxurious rooms and top-notch amenities, you may provide visitors a relaxing stay.</a:t>
          </a:r>
        </a:p>
      </dsp:txBody>
      <dsp:txXfrm>
        <a:off x="4608364" y="65637"/>
        <a:ext cx="2438696" cy="1156770"/>
      </dsp:txXfrm>
    </dsp:sp>
    <dsp:sp modelId="{63430BF4-9FE0-442B-97D3-780F850B50F5}">
      <dsp:nvSpPr>
        <dsp:cNvPr id="0" name=""/>
        <dsp:cNvSpPr/>
      </dsp:nvSpPr>
      <dsp:spPr>
        <a:xfrm>
          <a:off x="6717382" y="1580816"/>
          <a:ext cx="2563852" cy="128192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Fine dining selections, relaxing spa services, and beautiful vistas from poolside areas help to create unforgettable encounters.</a:t>
          </a:r>
        </a:p>
      </dsp:txBody>
      <dsp:txXfrm>
        <a:off x="6779960" y="1643394"/>
        <a:ext cx="2438696" cy="1156770"/>
      </dsp:txXfrm>
    </dsp:sp>
    <dsp:sp modelId="{A27B90B0-71C8-47B3-86DD-D7CFDE5DBD38}">
      <dsp:nvSpPr>
        <dsp:cNvPr id="0" name=""/>
        <dsp:cNvSpPr/>
      </dsp:nvSpPr>
      <dsp:spPr>
        <a:xfrm>
          <a:off x="6145088" y="3733632"/>
          <a:ext cx="2563852" cy="128192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Provide individualized assistance, such as concierge services and custom itineraries, to meet each guest's specific needs and interests.</a:t>
          </a:r>
        </a:p>
      </dsp:txBody>
      <dsp:txXfrm>
        <a:off x="6207666" y="3796210"/>
        <a:ext cx="2438696" cy="1156770"/>
      </dsp:txXfrm>
    </dsp:sp>
    <dsp:sp modelId="{403E0FE8-BD67-4E33-8249-0E61FF613940}">
      <dsp:nvSpPr>
        <dsp:cNvPr id="0" name=""/>
        <dsp:cNvSpPr/>
      </dsp:nvSpPr>
      <dsp:spPr>
        <a:xfrm>
          <a:off x="2760743" y="3747919"/>
          <a:ext cx="2563852" cy="128192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Provide top-notch eateries and pubs for fine dining and a variety of gastronomic experiences.</a:t>
          </a:r>
        </a:p>
      </dsp:txBody>
      <dsp:txXfrm>
        <a:off x="2823321" y="3810497"/>
        <a:ext cx="2438696" cy="1156770"/>
      </dsp:txXfrm>
    </dsp:sp>
    <dsp:sp modelId="{46155F24-55E3-458C-AA23-2706358A16D0}">
      <dsp:nvSpPr>
        <dsp:cNvPr id="0" name=""/>
        <dsp:cNvSpPr/>
      </dsp:nvSpPr>
      <dsp:spPr>
        <a:xfrm>
          <a:off x="2374190" y="1580816"/>
          <a:ext cx="2563852" cy="1281926"/>
        </a:xfrm>
        <a:prstGeom prst="roundRect">
          <a:avLst/>
        </a:prstGeom>
        <a:solidFill>
          <a:schemeClr val="accent1">
            <a:hueOff val="0"/>
            <a:satOff val="0"/>
            <a:lum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Offer opulent extras like high-end linens, branded toiletries, and cutting-edge in-room entertainment systems.</a:t>
          </a:r>
        </a:p>
      </dsp:txBody>
      <dsp:txXfrm>
        <a:off x="2436768" y="1643394"/>
        <a:ext cx="2438696" cy="1156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D5BBC-165E-40C6-A37B-06AA9CF0AA3C}">
      <dsp:nvSpPr>
        <dsp:cNvPr id="0" name=""/>
        <dsp:cNvSpPr/>
      </dsp:nvSpPr>
      <dsp:spPr>
        <a:xfrm>
          <a:off x="0" y="539961"/>
          <a:ext cx="3144144" cy="1886486"/>
        </a:xfrm>
        <a:prstGeom prst="rect">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u="sng" kern="1200" dirty="0">
              <a:solidFill>
                <a:schemeClr val="tx1"/>
              </a:solidFill>
            </a:rPr>
            <a:t>Creating a Welcoming Atmosphere:</a:t>
          </a:r>
        </a:p>
        <a:p>
          <a:pPr marL="0" lvl="0" indent="0" algn="ctr" defTabSz="622300">
            <a:lnSpc>
              <a:spcPct val="90000"/>
            </a:lnSpc>
            <a:spcBef>
              <a:spcPct val="0"/>
            </a:spcBef>
            <a:spcAft>
              <a:spcPct val="35000"/>
            </a:spcAft>
            <a:buNone/>
          </a:pPr>
          <a:r>
            <a:rPr lang="en-US" sz="1400" b="0" i="0" kern="1200" dirty="0">
              <a:solidFill>
                <a:schemeClr val="tx1"/>
              </a:solidFill>
            </a:rPr>
            <a:t>In order to make their visitors feel cherished and at home from the time they arrive, </a:t>
          </a:r>
          <a:r>
            <a:rPr lang="en-US" sz="1400" b="0" i="0" kern="1200" dirty="0" err="1">
              <a:solidFill>
                <a:schemeClr val="tx1"/>
              </a:solidFill>
            </a:rPr>
            <a:t>Bvlgari</a:t>
          </a:r>
          <a:r>
            <a:rPr lang="en-US" sz="1400" b="0" i="0" kern="1200" dirty="0">
              <a:solidFill>
                <a:schemeClr val="tx1"/>
              </a:solidFill>
            </a:rPr>
            <a:t> Hotels in Dubai place a high importance on providing a warm and friendly environment.</a:t>
          </a:r>
          <a:r>
            <a:rPr lang="en-US" sz="3900" b="0" i="0" kern="1200" dirty="0">
              <a:solidFill>
                <a:schemeClr val="tx1"/>
              </a:solidFill>
            </a:rPr>
            <a:t> </a:t>
          </a:r>
          <a:endParaRPr lang="en-US" sz="3900" kern="1200" dirty="0">
            <a:solidFill>
              <a:schemeClr val="tx1"/>
            </a:solidFill>
          </a:endParaRPr>
        </a:p>
      </dsp:txBody>
      <dsp:txXfrm>
        <a:off x="0" y="539961"/>
        <a:ext cx="3144144" cy="1886486"/>
      </dsp:txXfrm>
    </dsp:sp>
    <dsp:sp modelId="{8005EE2A-50C5-41BF-949B-E670531185BA}">
      <dsp:nvSpPr>
        <dsp:cNvPr id="0" name=""/>
        <dsp:cNvSpPr/>
      </dsp:nvSpPr>
      <dsp:spPr>
        <a:xfrm>
          <a:off x="3458559" y="552846"/>
          <a:ext cx="3144144" cy="1886486"/>
        </a:xfrm>
        <a:prstGeom prst="rect">
          <a:avLst/>
        </a:prstGeom>
        <a:solidFill>
          <a:schemeClr val="accent6">
            <a:shade val="50000"/>
            <a:hueOff val="-17612"/>
            <a:satOff val="14902"/>
            <a:lumOff val="131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u="sng" kern="1200" dirty="0">
              <a:solidFill>
                <a:schemeClr val="tx1"/>
              </a:solidFill>
            </a:rPr>
            <a:t>Attention to Detail:</a:t>
          </a:r>
        </a:p>
        <a:p>
          <a:pPr marL="0" lvl="0" indent="0" algn="ctr" defTabSz="622300">
            <a:lnSpc>
              <a:spcPct val="90000"/>
            </a:lnSpc>
            <a:spcBef>
              <a:spcPct val="0"/>
            </a:spcBef>
            <a:spcAft>
              <a:spcPct val="35000"/>
            </a:spcAft>
            <a:buNone/>
          </a:pPr>
          <a:r>
            <a:rPr lang="en-US" sz="1400" b="0" i="0" u="none" kern="1200" dirty="0">
              <a:solidFill>
                <a:schemeClr val="tx1"/>
              </a:solidFill>
            </a:rPr>
            <a:t>The meticulous attention to detail at </a:t>
          </a:r>
          <a:r>
            <a:rPr lang="en-US" sz="1400" b="0" i="0" u="none" kern="1200" dirty="0" err="1">
              <a:solidFill>
                <a:schemeClr val="tx1"/>
              </a:solidFill>
            </a:rPr>
            <a:t>Bvlgari</a:t>
          </a:r>
          <a:r>
            <a:rPr lang="en-US" sz="1400" b="0" i="0" u="none" kern="1200" dirty="0">
              <a:solidFill>
                <a:schemeClr val="tx1"/>
              </a:solidFill>
            </a:rPr>
            <a:t> Hotels makes sure that no element of the visitor experience is ignored.</a:t>
          </a:r>
        </a:p>
      </dsp:txBody>
      <dsp:txXfrm>
        <a:off x="3458559" y="552846"/>
        <a:ext cx="3144144" cy="1886486"/>
      </dsp:txXfrm>
    </dsp:sp>
    <dsp:sp modelId="{932978BB-1AD3-4857-868A-7486ABD957BB}">
      <dsp:nvSpPr>
        <dsp:cNvPr id="0" name=""/>
        <dsp:cNvSpPr/>
      </dsp:nvSpPr>
      <dsp:spPr>
        <a:xfrm>
          <a:off x="6917118" y="539961"/>
          <a:ext cx="3144144" cy="1886486"/>
        </a:xfrm>
        <a:prstGeom prst="rect">
          <a:avLst/>
        </a:prstGeom>
        <a:solidFill>
          <a:schemeClr val="accent6">
            <a:shade val="50000"/>
            <a:hueOff val="-35224"/>
            <a:satOff val="29804"/>
            <a:lumOff val="262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u="sng" kern="1200" dirty="0">
              <a:solidFill>
                <a:schemeClr val="tx1"/>
              </a:solidFill>
            </a:rPr>
            <a:t>Exceptional Staff:</a:t>
          </a:r>
        </a:p>
        <a:p>
          <a:pPr marL="0" lvl="0" indent="0" algn="ctr" defTabSz="622300">
            <a:lnSpc>
              <a:spcPct val="90000"/>
            </a:lnSpc>
            <a:spcBef>
              <a:spcPct val="0"/>
            </a:spcBef>
            <a:spcAft>
              <a:spcPct val="35000"/>
            </a:spcAft>
            <a:buNone/>
          </a:pPr>
          <a:r>
            <a:rPr lang="en-US" sz="1400" b="0" i="0" u="none" kern="1200" dirty="0" err="1">
              <a:solidFill>
                <a:schemeClr val="tx1"/>
              </a:solidFill>
            </a:rPr>
            <a:t>Bvlgari</a:t>
          </a:r>
          <a:r>
            <a:rPr lang="en-US" sz="1400" b="0" i="0" u="none" kern="1200" dirty="0">
              <a:solidFill>
                <a:schemeClr val="tx1"/>
              </a:solidFill>
            </a:rPr>
            <a:t> Hotels' personnel are educated to provide first-rate service. They are considerate, informed, and committed to giving visitors a special stay. </a:t>
          </a:r>
        </a:p>
      </dsp:txBody>
      <dsp:txXfrm>
        <a:off x="6917118" y="539961"/>
        <a:ext cx="3144144" cy="1886486"/>
      </dsp:txXfrm>
    </dsp:sp>
    <dsp:sp modelId="{923E28AF-6FA5-4CEE-A2F3-D17684D881D9}">
      <dsp:nvSpPr>
        <dsp:cNvPr id="0" name=""/>
        <dsp:cNvSpPr/>
      </dsp:nvSpPr>
      <dsp:spPr>
        <a:xfrm>
          <a:off x="1729279" y="2740863"/>
          <a:ext cx="3144144" cy="1886486"/>
        </a:xfrm>
        <a:prstGeom prst="rect">
          <a:avLst/>
        </a:prstGeom>
        <a:solidFill>
          <a:schemeClr val="accent6">
            <a:shade val="50000"/>
            <a:hueOff val="-35224"/>
            <a:satOff val="29804"/>
            <a:lumOff val="262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u="sng" kern="1200" dirty="0">
              <a:solidFill>
                <a:schemeClr val="tx1"/>
              </a:solidFill>
            </a:rPr>
            <a:t>Consistency and Reliability: </a:t>
          </a:r>
        </a:p>
        <a:p>
          <a:pPr marL="0" lvl="0" indent="0" algn="ctr" defTabSz="622300">
            <a:lnSpc>
              <a:spcPct val="90000"/>
            </a:lnSpc>
            <a:spcBef>
              <a:spcPct val="0"/>
            </a:spcBef>
            <a:spcAft>
              <a:spcPct val="35000"/>
            </a:spcAft>
            <a:buNone/>
          </a:pPr>
          <a:r>
            <a:rPr lang="en-US" sz="1400" b="0" i="0" u="none" kern="1200" dirty="0">
              <a:solidFill>
                <a:schemeClr val="tx1"/>
              </a:solidFill>
            </a:rPr>
            <a:t>Service from </a:t>
          </a:r>
          <a:r>
            <a:rPr lang="en-US" sz="1400" b="0" i="0" u="none" kern="1200" dirty="0" err="1">
              <a:solidFill>
                <a:schemeClr val="tx1"/>
              </a:solidFill>
            </a:rPr>
            <a:t>Bvlgari</a:t>
          </a:r>
          <a:r>
            <a:rPr lang="en-US" sz="1400" b="0" i="0" u="none" kern="1200" dirty="0">
              <a:solidFill>
                <a:schemeClr val="tx1"/>
              </a:solidFill>
            </a:rPr>
            <a:t> Hotels is known to be steady and dependable. Every time they visit, visitors can count on the same level of expertise and attention to detail, guaranteeing that their expectations will always be fulfilled or exceeded.</a:t>
          </a:r>
        </a:p>
      </dsp:txBody>
      <dsp:txXfrm>
        <a:off x="1729279" y="2740863"/>
        <a:ext cx="3144144" cy="1886486"/>
      </dsp:txXfrm>
    </dsp:sp>
    <dsp:sp modelId="{22CFC29D-A1BE-4E23-8CF1-7098A89C9CCD}">
      <dsp:nvSpPr>
        <dsp:cNvPr id="0" name=""/>
        <dsp:cNvSpPr/>
      </dsp:nvSpPr>
      <dsp:spPr>
        <a:xfrm>
          <a:off x="5187838" y="2740863"/>
          <a:ext cx="3144144" cy="1886486"/>
        </a:xfrm>
        <a:prstGeom prst="rect">
          <a:avLst/>
        </a:prstGeom>
        <a:solidFill>
          <a:schemeClr val="accent6">
            <a:shade val="50000"/>
            <a:hueOff val="-17612"/>
            <a:satOff val="14902"/>
            <a:lumOff val="131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i="0" u="sng" kern="1200" dirty="0">
              <a:solidFill>
                <a:schemeClr val="tx1"/>
              </a:solidFill>
            </a:rPr>
            <a:t>Exquisite Facilities and Amenities: </a:t>
          </a:r>
        </a:p>
        <a:p>
          <a:pPr marL="0" lvl="0" indent="0" algn="ctr" defTabSz="533400">
            <a:lnSpc>
              <a:spcPct val="90000"/>
            </a:lnSpc>
            <a:spcBef>
              <a:spcPct val="0"/>
            </a:spcBef>
            <a:spcAft>
              <a:spcPct val="35000"/>
            </a:spcAft>
            <a:buNone/>
          </a:pPr>
          <a:r>
            <a:rPr lang="en-US" sz="1200" b="0" i="0" u="none" kern="1200" dirty="0">
              <a:solidFill>
                <a:schemeClr val="tx1"/>
              </a:solidFill>
            </a:rPr>
            <a:t>The exquisite services and facilities provided by </a:t>
          </a:r>
          <a:r>
            <a:rPr lang="en-US" sz="1200" b="0" i="0" u="none" kern="1200" dirty="0" err="1">
              <a:solidFill>
                <a:schemeClr val="tx1"/>
              </a:solidFill>
            </a:rPr>
            <a:t>Bvlgari</a:t>
          </a:r>
          <a:r>
            <a:rPr lang="en-US" sz="1200" b="0" i="0" u="none" kern="1200" dirty="0">
              <a:solidFill>
                <a:schemeClr val="tx1"/>
              </a:solidFill>
            </a:rPr>
            <a:t> Hotels in Dubai are of the greatest standard. Every feature of the hotel, from the opulent guestrooms to the top-notch dining options, spa and wellness centers, and well-appointed event venues, is intended to surpass visitors' expectations and improve their overall experience.</a:t>
          </a:r>
        </a:p>
      </dsp:txBody>
      <dsp:txXfrm>
        <a:off x="5187838" y="2740863"/>
        <a:ext cx="3144144" cy="188648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ABDFD8-67DB-469A-B075-D990C2351D1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C4FEBD6-A3AA-467E-A5F6-4C199EE562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3A01D49-76D5-454D-B866-30F3E2936E39}" type="datetimeFigureOut">
              <a:rPr lang="en-US" smtClean="0"/>
              <a:t>5/19/2023</a:t>
            </a:fld>
            <a:endParaRPr lang="en-US" dirty="0"/>
          </a:p>
        </p:txBody>
      </p:sp>
      <p:sp>
        <p:nvSpPr>
          <p:cNvPr id="4" name="Footer Placeholder 3">
            <a:extLst>
              <a:ext uri="{FF2B5EF4-FFF2-40B4-BE49-F238E27FC236}">
                <a16:creationId xmlns:a16="http://schemas.microsoft.com/office/drawing/2014/main" id="{C32CBE74-8129-4FB2-AD02-540D0C9DFA4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1141BA1-0D53-488C-A20A-217FE7C788F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2FFE193-13CD-47A0-9FD7-A49081C52913}" type="slidenum">
              <a:rPr lang="en-US" smtClean="0"/>
              <a:t>‹#›</a:t>
            </a:fld>
            <a:endParaRPr lang="en-US" dirty="0"/>
          </a:p>
        </p:txBody>
      </p:sp>
    </p:spTree>
    <p:extLst>
      <p:ext uri="{BB962C8B-B14F-4D97-AF65-F5344CB8AC3E}">
        <p14:creationId xmlns:p14="http://schemas.microsoft.com/office/powerpoint/2010/main" val="5004210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A73445-397E-453E-9969-F1C059B47C22}" type="datetimeFigureOut">
              <a:rPr lang="en-US" smtClean="0"/>
              <a:t>5/19/2023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5E75BB-9CC4-4217-A96C-4997391673E0}" type="slidenum">
              <a:rPr lang="en-US" smtClean="0"/>
              <a:t>‹#›</a:t>
            </a:fld>
            <a:endParaRPr lang="en-US" dirty="0"/>
          </a:p>
        </p:txBody>
      </p:sp>
    </p:spTree>
    <p:extLst>
      <p:ext uri="{BB962C8B-B14F-4D97-AF65-F5344CB8AC3E}">
        <p14:creationId xmlns:p14="http://schemas.microsoft.com/office/powerpoint/2010/main" val="1912234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FED12A2-16A7-6843-9B63-1355399B1E28}"/>
              </a:ext>
            </a:extLst>
          </p:cNvPr>
          <p:cNvPicPr>
            <a:picLocks noChangeAspect="1"/>
          </p:cNvPicPr>
          <p:nvPr userDrawn="1"/>
        </p:nvPicPr>
        <p:blipFill>
          <a:blip r:embed="rId2"/>
          <a:stretch>
            <a:fillRect/>
          </a:stretch>
        </p:blipFill>
        <p:spPr>
          <a:xfrm>
            <a:off x="0" y="0"/>
            <a:ext cx="23861730" cy="6857999"/>
          </a:xfrm>
          <a:prstGeom prst="rect">
            <a:avLst/>
          </a:prstGeom>
        </p:spPr>
      </p:pic>
      <p:sp>
        <p:nvSpPr>
          <p:cNvPr id="11" name="Rectangle 10">
            <a:extLst>
              <a:ext uri="{FF2B5EF4-FFF2-40B4-BE49-F238E27FC236}">
                <a16:creationId xmlns:a16="http://schemas.microsoft.com/office/drawing/2014/main" id="{45F43BF2-A8EB-C342-BFB2-28AFB1781935}"/>
              </a:ext>
            </a:extLst>
          </p:cNvPr>
          <p:cNvSpPr/>
          <p:nvPr userDrawn="1"/>
        </p:nvSpPr>
        <p:spPr>
          <a:xfrm>
            <a:off x="0" y="787400"/>
            <a:ext cx="11455400" cy="5295900"/>
          </a:xfrm>
          <a:prstGeom prst="rect">
            <a:avLst/>
          </a:prstGeom>
          <a:solidFill>
            <a:schemeClr val="accent5">
              <a:lumMod val="60000"/>
              <a:lumOff val="4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1418BB35-F84D-7E4D-9F02-5B4CB837E1CB}"/>
              </a:ext>
            </a:extLst>
          </p:cNvPr>
          <p:cNvCxnSpPr/>
          <p:nvPr userDrawn="1"/>
        </p:nvCxnSpPr>
        <p:spPr>
          <a:xfrm>
            <a:off x="1778000" y="3435350"/>
            <a:ext cx="8661400" cy="0"/>
          </a:xfrm>
          <a:prstGeom prst="line">
            <a:avLst/>
          </a:prstGeom>
          <a:ln w="38100" cap="rnd">
            <a:solidFill>
              <a:schemeClr val="accent4">
                <a:lumMod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72FE6DCC-3681-AF43-B6B6-4A40A92581A5}"/>
              </a:ext>
            </a:extLst>
          </p:cNvPr>
          <p:cNvSpPr/>
          <p:nvPr userDrawn="1"/>
        </p:nvSpPr>
        <p:spPr>
          <a:xfrm>
            <a:off x="2260600" y="1647825"/>
            <a:ext cx="3562350" cy="3562350"/>
          </a:xfrm>
          <a:prstGeom prst="ellipse">
            <a:avLst/>
          </a:prstGeom>
          <a:solidFill>
            <a:schemeClr val="accent4">
              <a:lumMod val="7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5A8E30CA-E181-3D4D-BB1E-9167FF0BE5D9}"/>
              </a:ext>
            </a:extLst>
          </p:cNvPr>
          <p:cNvSpPr/>
          <p:nvPr userDrawn="1"/>
        </p:nvSpPr>
        <p:spPr>
          <a:xfrm>
            <a:off x="2285627" y="1647121"/>
            <a:ext cx="3562350" cy="3562350"/>
          </a:xfrm>
          <a:prstGeom prst="ellipse">
            <a:avLst/>
          </a:prstGeom>
          <a:solidFill>
            <a:schemeClr val="accent4">
              <a:lumMod val="7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riangle 11">
            <a:extLst>
              <a:ext uri="{FF2B5EF4-FFF2-40B4-BE49-F238E27FC236}">
                <a16:creationId xmlns:a16="http://schemas.microsoft.com/office/drawing/2014/main" id="{9061463E-CF25-634A-89E2-4E3280BB9CEB}"/>
              </a:ext>
            </a:extLst>
          </p:cNvPr>
          <p:cNvSpPr/>
          <p:nvPr userDrawn="1"/>
        </p:nvSpPr>
        <p:spPr>
          <a:xfrm>
            <a:off x="0" y="0"/>
            <a:ext cx="2628900" cy="6858000"/>
          </a:xfrm>
          <a:prstGeom prst="triangle">
            <a:avLst>
              <a:gd name="adj" fmla="val 0"/>
            </a:avLst>
          </a:prstGeom>
          <a:gradFill>
            <a:gsLst>
              <a:gs pos="47000">
                <a:schemeClr val="accent4">
                  <a:lumMod val="50000"/>
                </a:schemeClr>
              </a:gs>
              <a:gs pos="98000">
                <a:schemeClr val="accent4">
                  <a:lumMod val="20000"/>
                  <a:lumOff val="80000"/>
                  <a:alpha val="10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riangle 12">
            <a:extLst>
              <a:ext uri="{FF2B5EF4-FFF2-40B4-BE49-F238E27FC236}">
                <a16:creationId xmlns:a16="http://schemas.microsoft.com/office/drawing/2014/main" id="{81214215-C784-4548-BD1F-4BB3F0A84645}"/>
              </a:ext>
            </a:extLst>
          </p:cNvPr>
          <p:cNvSpPr/>
          <p:nvPr userDrawn="1"/>
        </p:nvSpPr>
        <p:spPr>
          <a:xfrm flipV="1">
            <a:off x="0" y="0"/>
            <a:ext cx="2628900" cy="6858000"/>
          </a:xfrm>
          <a:prstGeom prst="triangle">
            <a:avLst>
              <a:gd name="adj" fmla="val 0"/>
            </a:avLst>
          </a:prstGeom>
          <a:solidFill>
            <a:srgbClr val="5EB2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A48B1337-BF6D-C04A-9C74-574FA33512D5}"/>
              </a:ext>
            </a:extLst>
          </p:cNvPr>
          <p:cNvSpPr/>
          <p:nvPr userDrawn="1"/>
        </p:nvSpPr>
        <p:spPr>
          <a:xfrm>
            <a:off x="2356553" y="1727201"/>
            <a:ext cx="3416300" cy="3416300"/>
          </a:xfrm>
          <a:prstGeom prst="ellipse">
            <a:avLst/>
          </a:prstGeom>
          <a:solidFill>
            <a:srgbClr val="005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20">
            <a:extLst>
              <a:ext uri="{FF2B5EF4-FFF2-40B4-BE49-F238E27FC236}">
                <a16:creationId xmlns:a16="http://schemas.microsoft.com/office/drawing/2014/main" id="{4C5EC980-0029-164A-926D-9ED33032D7F4}"/>
              </a:ext>
            </a:extLst>
          </p:cNvPr>
          <p:cNvSpPr>
            <a:spLocks noGrp="1"/>
          </p:cNvSpPr>
          <p:nvPr>
            <p:ph type="body" sz="quarter" idx="10"/>
          </p:nvPr>
        </p:nvSpPr>
        <p:spPr>
          <a:xfrm>
            <a:off x="2671763" y="3657600"/>
            <a:ext cx="2781300" cy="896368"/>
          </a:xfrm>
          <a:prstGeom prst="rect">
            <a:avLst/>
          </a:prstGeom>
        </p:spPr>
        <p:txBody>
          <a:bodyPr anchor="ctr"/>
          <a:lstStyle>
            <a:lvl1pPr marL="0" indent="0" algn="ctr">
              <a:buNone/>
              <a:defRPr sz="1800">
                <a:solidFill>
                  <a:schemeClr val="accent5"/>
                </a:solidFill>
              </a:defRPr>
            </a:lvl1pPr>
          </a:lstStyle>
          <a:p>
            <a:pPr lvl="0"/>
            <a:r>
              <a:rPr lang="en-US"/>
              <a:t>Click to edit Master text styles</a:t>
            </a:r>
          </a:p>
        </p:txBody>
      </p:sp>
      <p:sp>
        <p:nvSpPr>
          <p:cNvPr id="19" name="Title 18">
            <a:extLst>
              <a:ext uri="{FF2B5EF4-FFF2-40B4-BE49-F238E27FC236}">
                <a16:creationId xmlns:a16="http://schemas.microsoft.com/office/drawing/2014/main" id="{169DAC15-E0D1-2041-A923-17653DCA3339}"/>
              </a:ext>
            </a:extLst>
          </p:cNvPr>
          <p:cNvSpPr>
            <a:spLocks noGrp="1"/>
          </p:cNvSpPr>
          <p:nvPr>
            <p:ph type="title"/>
          </p:nvPr>
        </p:nvSpPr>
        <p:spPr>
          <a:xfrm>
            <a:off x="2671251" y="2452719"/>
            <a:ext cx="2773204" cy="1118618"/>
          </a:xfrm>
          <a:prstGeom prst="rect">
            <a:avLst/>
          </a:prstGeom>
        </p:spPr>
        <p:txBody>
          <a:bodyPr anchor="ctr"/>
          <a:lstStyle>
            <a:lvl1pPr algn="ctr">
              <a:defRPr sz="3600">
                <a:solidFill>
                  <a:schemeClr val="accent6"/>
                </a:solidFill>
              </a:defRPr>
            </a:lvl1pPr>
          </a:lstStyle>
          <a:p>
            <a:r>
              <a:rPr lang="en-US"/>
              <a:t>Click to edit Master title style</a:t>
            </a:r>
            <a:endParaRPr lang="en-US" dirty="0"/>
          </a:p>
        </p:txBody>
      </p:sp>
    </p:spTree>
    <p:extLst>
      <p:ext uri="{BB962C8B-B14F-4D97-AF65-F5344CB8AC3E}">
        <p14:creationId xmlns:p14="http://schemas.microsoft.com/office/powerpoint/2010/main" val="90428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path" presetSubtype="0" accel="50000" decel="50000" fill="hold" nodeType="withEffect">
                                  <p:stCondLst>
                                    <p:cond delay="0"/>
                                  </p:stCondLst>
                                  <p:childTnLst>
                                    <p:animMotion origin="layout" path="M 4.375E-6 0 L -0.9056 0 " pathEditMode="relative" rAng="0" ptsTypes="AA">
                                      <p:cBhvr>
                                        <p:cTn id="6" dur="9500" fill="hold"/>
                                        <p:tgtEl>
                                          <p:spTgt spid="10"/>
                                        </p:tgtEl>
                                        <p:attrNameLst>
                                          <p:attrName>ppt_x</p:attrName>
                                          <p:attrName>ppt_y</p:attrName>
                                        </p:attrNameLst>
                                      </p:cBhvr>
                                      <p:rCtr x="-45286" y="0"/>
                                    </p:animMotion>
                                  </p:childTnLst>
                                </p:cTn>
                              </p:par>
                              <p:par>
                                <p:cTn id="7" presetID="10" presetClass="exit" presetSubtype="0" fill="hold" nodeType="withEffect">
                                  <p:stCondLst>
                                    <p:cond delay="9200"/>
                                  </p:stCondLst>
                                  <p:childTnLst>
                                    <p:animEffect transition="out" filter="fade">
                                      <p:cBhvr>
                                        <p:cTn id="8" dur="500"/>
                                        <p:tgtEl>
                                          <p:spTgt spid="10"/>
                                        </p:tgtEl>
                                      </p:cBhvr>
                                    </p:animEffect>
                                    <p:set>
                                      <p:cBhvr>
                                        <p:cTn id="9" dur="1" fill="hold">
                                          <p:stCondLst>
                                            <p:cond delay="499"/>
                                          </p:stCondLst>
                                        </p:cTn>
                                        <p:tgtEl>
                                          <p:spTgt spid="10"/>
                                        </p:tgtEl>
                                        <p:attrNameLst>
                                          <p:attrName>style.visibility</p:attrName>
                                        </p:attrNameLst>
                                      </p:cBhvr>
                                      <p:to>
                                        <p:strVal val="hidden"/>
                                      </p:to>
                                    </p:set>
                                  </p:childTnLst>
                                </p:cTn>
                              </p:par>
                              <p:par>
                                <p:cTn id="10" presetID="2" presetClass="entr" presetSubtype="8" fill="hold" grpId="0" nodeType="withEffect">
                                  <p:stCondLst>
                                    <p:cond delay="100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1000" fill="hold"/>
                                        <p:tgtEl>
                                          <p:spTgt spid="11"/>
                                        </p:tgtEl>
                                        <p:attrNameLst>
                                          <p:attrName>ppt_x</p:attrName>
                                        </p:attrNameLst>
                                      </p:cBhvr>
                                      <p:tavLst>
                                        <p:tav tm="0">
                                          <p:val>
                                            <p:strVal val="0-#ppt_w/2"/>
                                          </p:val>
                                        </p:tav>
                                        <p:tav tm="100000">
                                          <p:val>
                                            <p:strVal val="#ppt_x"/>
                                          </p:val>
                                        </p:tav>
                                      </p:tavLst>
                                    </p:anim>
                                    <p:anim calcmode="lin" valueType="num">
                                      <p:cBhvr additive="base">
                                        <p:cTn id="13" dur="1000" fill="hold"/>
                                        <p:tgtEl>
                                          <p:spTgt spid="11"/>
                                        </p:tgtEl>
                                        <p:attrNameLst>
                                          <p:attrName>ppt_y</p:attrName>
                                        </p:attrNameLst>
                                      </p:cBhvr>
                                      <p:tavLst>
                                        <p:tav tm="0">
                                          <p:val>
                                            <p:strVal val="#ppt_y"/>
                                          </p:val>
                                        </p:tav>
                                        <p:tav tm="100000">
                                          <p:val>
                                            <p:strVal val="#ppt_y"/>
                                          </p:val>
                                        </p:tav>
                                      </p:tavLst>
                                    </p:anim>
                                  </p:childTnLst>
                                </p:cTn>
                              </p:par>
                              <p:par>
                                <p:cTn id="14" presetID="2" presetClass="entr" presetSubtype="8" fill="hold" grpId="0" nodeType="withEffect">
                                  <p:stCondLst>
                                    <p:cond delay="1000"/>
                                  </p:stCondLst>
                                  <p:childTnLst>
                                    <p:set>
                                      <p:cBhvr>
                                        <p:cTn id="15" dur="1" fill="hold">
                                          <p:stCondLst>
                                            <p:cond delay="0"/>
                                          </p:stCondLst>
                                        </p:cTn>
                                        <p:tgtEl>
                                          <p:spTgt spid="12"/>
                                        </p:tgtEl>
                                        <p:attrNameLst>
                                          <p:attrName>style.visibility</p:attrName>
                                        </p:attrNameLst>
                                      </p:cBhvr>
                                      <p:to>
                                        <p:strVal val="visible"/>
                                      </p:to>
                                    </p:set>
                                    <p:anim calcmode="lin" valueType="num">
                                      <p:cBhvr additive="base">
                                        <p:cTn id="16" dur="1000" fill="hold"/>
                                        <p:tgtEl>
                                          <p:spTgt spid="12"/>
                                        </p:tgtEl>
                                        <p:attrNameLst>
                                          <p:attrName>ppt_x</p:attrName>
                                        </p:attrNameLst>
                                      </p:cBhvr>
                                      <p:tavLst>
                                        <p:tav tm="0">
                                          <p:val>
                                            <p:strVal val="0-#ppt_w/2"/>
                                          </p:val>
                                        </p:tav>
                                        <p:tav tm="100000">
                                          <p:val>
                                            <p:strVal val="#ppt_x"/>
                                          </p:val>
                                        </p:tav>
                                      </p:tavLst>
                                    </p:anim>
                                    <p:anim calcmode="lin" valueType="num">
                                      <p:cBhvr additive="base">
                                        <p:cTn id="17" dur="1000" fill="hold"/>
                                        <p:tgtEl>
                                          <p:spTgt spid="12"/>
                                        </p:tgtEl>
                                        <p:attrNameLst>
                                          <p:attrName>ppt_y</p:attrName>
                                        </p:attrNameLst>
                                      </p:cBhvr>
                                      <p:tavLst>
                                        <p:tav tm="0">
                                          <p:val>
                                            <p:strVal val="#ppt_y"/>
                                          </p:val>
                                        </p:tav>
                                        <p:tav tm="100000">
                                          <p:val>
                                            <p:strVal val="#ppt_y"/>
                                          </p:val>
                                        </p:tav>
                                      </p:tavLst>
                                    </p:anim>
                                  </p:childTnLst>
                                </p:cTn>
                              </p:par>
                              <p:par>
                                <p:cTn id="18" presetID="2" presetClass="entr" presetSubtype="8" fill="hold" grpId="0" nodeType="withEffect">
                                  <p:stCondLst>
                                    <p:cond delay="100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1000" fill="hold"/>
                                        <p:tgtEl>
                                          <p:spTgt spid="13"/>
                                        </p:tgtEl>
                                        <p:attrNameLst>
                                          <p:attrName>ppt_x</p:attrName>
                                        </p:attrNameLst>
                                      </p:cBhvr>
                                      <p:tavLst>
                                        <p:tav tm="0">
                                          <p:val>
                                            <p:strVal val="0-#ppt_w/2"/>
                                          </p:val>
                                        </p:tav>
                                        <p:tav tm="100000">
                                          <p:val>
                                            <p:strVal val="#ppt_x"/>
                                          </p:val>
                                        </p:tav>
                                      </p:tavLst>
                                    </p:anim>
                                    <p:anim calcmode="lin" valueType="num">
                                      <p:cBhvr additive="base">
                                        <p:cTn id="21" dur="1000" fill="hold"/>
                                        <p:tgtEl>
                                          <p:spTgt spid="13"/>
                                        </p:tgtEl>
                                        <p:attrNameLst>
                                          <p:attrName>ppt_y</p:attrName>
                                        </p:attrNameLst>
                                      </p:cBhvr>
                                      <p:tavLst>
                                        <p:tav tm="0">
                                          <p:val>
                                            <p:strVal val="#ppt_y"/>
                                          </p:val>
                                        </p:tav>
                                        <p:tav tm="100000">
                                          <p:val>
                                            <p:strVal val="#ppt_y"/>
                                          </p:val>
                                        </p:tav>
                                      </p:tavLst>
                                    </p:anim>
                                  </p:childTnLst>
                                </p:cTn>
                              </p:par>
                              <p:par>
                                <p:cTn id="22" presetID="10" presetClass="entr" presetSubtype="0" fill="hold" grpId="0" nodeType="withEffect">
                                  <p:stCondLst>
                                    <p:cond delay="1500"/>
                                  </p:stCondLst>
                                  <p:childTnLst>
                                    <p:set>
                                      <p:cBhvr>
                                        <p:cTn id="23" dur="1" fill="hold">
                                          <p:stCondLst>
                                            <p:cond delay="0"/>
                                          </p:stCondLst>
                                        </p:cTn>
                                        <p:tgtEl>
                                          <p:spTgt spid="18"/>
                                        </p:tgtEl>
                                        <p:attrNameLst>
                                          <p:attrName>style.visibility</p:attrName>
                                        </p:attrNameLst>
                                      </p:cBhvr>
                                      <p:to>
                                        <p:strVal val="visible"/>
                                      </p:to>
                                    </p:set>
                                    <p:animEffect transition="in" filter="fade">
                                      <p:cBhvr>
                                        <p:cTn id="24" dur="1000"/>
                                        <p:tgtEl>
                                          <p:spTgt spid="18"/>
                                        </p:tgtEl>
                                      </p:cBhvr>
                                    </p:animEffect>
                                  </p:childTnLst>
                                </p:cTn>
                              </p:par>
                              <p:par>
                                <p:cTn id="25" presetID="10" presetClass="entr" presetSubtype="0" fill="hold" grpId="0" nodeType="withEffect">
                                  <p:stCondLst>
                                    <p:cond delay="150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1000"/>
                                        <p:tgtEl>
                                          <p:spTgt spid="15"/>
                                        </p:tgtEl>
                                      </p:cBhvr>
                                    </p:animEffect>
                                  </p:childTnLst>
                                </p:cTn>
                              </p:par>
                              <p:par>
                                <p:cTn id="28" presetID="10" presetClass="entr" presetSubtype="0" fill="hold" grpId="0" nodeType="withEffect">
                                  <p:stCondLst>
                                    <p:cond delay="150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1000"/>
                                        <p:tgtEl>
                                          <p:spTgt spid="14"/>
                                        </p:tgtEl>
                                      </p:cBhvr>
                                    </p:animEffect>
                                  </p:childTnLst>
                                </p:cTn>
                              </p:par>
                              <p:par>
                                <p:cTn id="31" presetID="22" presetClass="entr" presetSubtype="8" fill="hold" grpId="0" nodeType="withEffect">
                                  <p:stCondLst>
                                    <p:cond delay="2500"/>
                                  </p:stCondLst>
                                  <p:childTnLst>
                                    <p:set>
                                      <p:cBhvr>
                                        <p:cTn id="32" dur="1" fill="hold">
                                          <p:stCondLst>
                                            <p:cond delay="0"/>
                                          </p:stCondLst>
                                        </p:cTn>
                                        <p:tgtEl>
                                          <p:spTgt spid="19"/>
                                        </p:tgtEl>
                                        <p:attrNameLst>
                                          <p:attrName>style.visibility</p:attrName>
                                        </p:attrNameLst>
                                      </p:cBhvr>
                                      <p:to>
                                        <p:strVal val="visible"/>
                                      </p:to>
                                    </p:set>
                                    <p:animEffect transition="in" filter="wipe(left)">
                                      <p:cBhvr>
                                        <p:cTn id="33" dur="500"/>
                                        <p:tgtEl>
                                          <p:spTgt spid="19"/>
                                        </p:tgtEl>
                                      </p:cBhvr>
                                    </p:animEffect>
                                  </p:childTnLst>
                                </p:cTn>
                              </p:par>
                              <p:par>
                                <p:cTn id="34" presetID="22" presetClass="entr" presetSubtype="8" fill="hold" grpId="0" nodeType="withEffect">
                                  <p:stCondLst>
                                    <p:cond delay="2500"/>
                                  </p:stCondLst>
                                  <p:childTnLst>
                                    <p:set>
                                      <p:cBhvr>
                                        <p:cTn id="35" dur="1" fill="hold">
                                          <p:stCondLst>
                                            <p:cond delay="0"/>
                                          </p:stCondLst>
                                        </p:cTn>
                                        <p:tgtEl>
                                          <p:spTgt spid="21">
                                            <p:txEl>
                                              <p:pRg st="0" end="0"/>
                                            </p:txEl>
                                          </p:spTgt>
                                        </p:tgtEl>
                                        <p:attrNameLst>
                                          <p:attrName>style.visibility</p:attrName>
                                        </p:attrNameLst>
                                      </p:cBhvr>
                                      <p:to>
                                        <p:strVal val="visible"/>
                                      </p:to>
                                    </p:set>
                                    <p:animEffect transition="in" filter="wipe(left)">
                                      <p:cBhvr>
                                        <p:cTn id="36" dur="500"/>
                                        <p:tgtEl>
                                          <p:spTgt spid="21">
                                            <p:txEl>
                                              <p:pRg st="0" end="0"/>
                                            </p:txEl>
                                          </p:spTgt>
                                        </p:tgtEl>
                                      </p:cBhvr>
                                    </p:animEffect>
                                  </p:childTnLst>
                                </p:cTn>
                              </p:par>
                              <p:par>
                                <p:cTn id="37" presetID="22" presetClass="entr" presetSubtype="4" fill="hold" nodeType="withEffect">
                                  <p:stCondLst>
                                    <p:cond delay="2500"/>
                                  </p:stCondLst>
                                  <p:childTnLst>
                                    <p:set>
                                      <p:cBhvr>
                                        <p:cTn id="38" dur="1" fill="hold">
                                          <p:stCondLst>
                                            <p:cond delay="0"/>
                                          </p:stCondLst>
                                        </p:cTn>
                                        <p:tgtEl>
                                          <p:spTgt spid="17"/>
                                        </p:tgtEl>
                                        <p:attrNameLst>
                                          <p:attrName>style.visibility</p:attrName>
                                        </p:attrNameLst>
                                      </p:cBhvr>
                                      <p:to>
                                        <p:strVal val="visible"/>
                                      </p:to>
                                    </p:set>
                                    <p:animEffect transition="in" filter="wipe(down)">
                                      <p:cBhvr>
                                        <p:cTn id="39" dur="500"/>
                                        <p:tgtEl>
                                          <p:spTgt spid="17"/>
                                        </p:tgtEl>
                                      </p:cBhvr>
                                    </p:animEffect>
                                  </p:childTnLst>
                                </p:cTn>
                              </p:par>
                              <p:par>
                                <p:cTn id="40" presetID="2" presetClass="exit" presetSubtype="8" fill="hold" grpId="1" nodeType="withEffect">
                                  <p:stCondLst>
                                    <p:cond delay="7500"/>
                                  </p:stCondLst>
                                  <p:childTnLst>
                                    <p:anim calcmode="lin" valueType="num">
                                      <p:cBhvr additive="base">
                                        <p:cTn id="41" dur="1000"/>
                                        <p:tgtEl>
                                          <p:spTgt spid="13"/>
                                        </p:tgtEl>
                                        <p:attrNameLst>
                                          <p:attrName>ppt_x</p:attrName>
                                        </p:attrNameLst>
                                      </p:cBhvr>
                                      <p:tavLst>
                                        <p:tav tm="0">
                                          <p:val>
                                            <p:strVal val="ppt_x"/>
                                          </p:val>
                                        </p:tav>
                                        <p:tav tm="100000">
                                          <p:val>
                                            <p:strVal val="0-ppt_w/2"/>
                                          </p:val>
                                        </p:tav>
                                      </p:tavLst>
                                    </p:anim>
                                    <p:anim calcmode="lin" valueType="num">
                                      <p:cBhvr additive="base">
                                        <p:cTn id="42" dur="1000"/>
                                        <p:tgtEl>
                                          <p:spTgt spid="13"/>
                                        </p:tgtEl>
                                        <p:attrNameLst>
                                          <p:attrName>ppt_y</p:attrName>
                                        </p:attrNameLst>
                                      </p:cBhvr>
                                      <p:tavLst>
                                        <p:tav tm="0">
                                          <p:val>
                                            <p:strVal val="ppt_y"/>
                                          </p:val>
                                        </p:tav>
                                        <p:tav tm="100000">
                                          <p:val>
                                            <p:strVal val="ppt_y"/>
                                          </p:val>
                                        </p:tav>
                                      </p:tavLst>
                                    </p:anim>
                                    <p:set>
                                      <p:cBhvr>
                                        <p:cTn id="43" dur="1" fill="hold">
                                          <p:stCondLst>
                                            <p:cond delay="999"/>
                                          </p:stCondLst>
                                        </p:cTn>
                                        <p:tgtEl>
                                          <p:spTgt spid="13"/>
                                        </p:tgtEl>
                                        <p:attrNameLst>
                                          <p:attrName>style.visibility</p:attrName>
                                        </p:attrNameLst>
                                      </p:cBhvr>
                                      <p:to>
                                        <p:strVal val="hidden"/>
                                      </p:to>
                                    </p:set>
                                  </p:childTnLst>
                                </p:cTn>
                              </p:par>
                              <p:par>
                                <p:cTn id="44" presetID="2" presetClass="exit" presetSubtype="8" fill="hold" grpId="1" nodeType="withEffect">
                                  <p:stCondLst>
                                    <p:cond delay="7500"/>
                                  </p:stCondLst>
                                  <p:childTnLst>
                                    <p:anim calcmode="lin" valueType="num">
                                      <p:cBhvr additive="base">
                                        <p:cTn id="45" dur="1000"/>
                                        <p:tgtEl>
                                          <p:spTgt spid="12"/>
                                        </p:tgtEl>
                                        <p:attrNameLst>
                                          <p:attrName>ppt_x</p:attrName>
                                        </p:attrNameLst>
                                      </p:cBhvr>
                                      <p:tavLst>
                                        <p:tav tm="0">
                                          <p:val>
                                            <p:strVal val="ppt_x"/>
                                          </p:val>
                                        </p:tav>
                                        <p:tav tm="100000">
                                          <p:val>
                                            <p:strVal val="0-ppt_w/2"/>
                                          </p:val>
                                        </p:tav>
                                      </p:tavLst>
                                    </p:anim>
                                    <p:anim calcmode="lin" valueType="num">
                                      <p:cBhvr additive="base">
                                        <p:cTn id="46" dur="1000"/>
                                        <p:tgtEl>
                                          <p:spTgt spid="12"/>
                                        </p:tgtEl>
                                        <p:attrNameLst>
                                          <p:attrName>ppt_y</p:attrName>
                                        </p:attrNameLst>
                                      </p:cBhvr>
                                      <p:tavLst>
                                        <p:tav tm="0">
                                          <p:val>
                                            <p:strVal val="ppt_y"/>
                                          </p:val>
                                        </p:tav>
                                        <p:tav tm="100000">
                                          <p:val>
                                            <p:strVal val="ppt_y"/>
                                          </p:val>
                                        </p:tav>
                                      </p:tavLst>
                                    </p:anim>
                                    <p:set>
                                      <p:cBhvr>
                                        <p:cTn id="47" dur="1" fill="hold">
                                          <p:stCondLst>
                                            <p:cond delay="999"/>
                                          </p:stCondLst>
                                        </p:cTn>
                                        <p:tgtEl>
                                          <p:spTgt spid="12"/>
                                        </p:tgtEl>
                                        <p:attrNameLst>
                                          <p:attrName>style.visibility</p:attrName>
                                        </p:attrNameLst>
                                      </p:cBhvr>
                                      <p:to>
                                        <p:strVal val="hidden"/>
                                      </p:to>
                                    </p:set>
                                  </p:childTnLst>
                                </p:cTn>
                              </p:par>
                              <p:par>
                                <p:cTn id="48" presetID="2" presetClass="exit" presetSubtype="8" fill="hold" grpId="1" nodeType="withEffect">
                                  <p:stCondLst>
                                    <p:cond delay="7500"/>
                                  </p:stCondLst>
                                  <p:childTnLst>
                                    <p:anim calcmode="lin" valueType="num">
                                      <p:cBhvr additive="base">
                                        <p:cTn id="49" dur="1000"/>
                                        <p:tgtEl>
                                          <p:spTgt spid="11"/>
                                        </p:tgtEl>
                                        <p:attrNameLst>
                                          <p:attrName>ppt_x</p:attrName>
                                        </p:attrNameLst>
                                      </p:cBhvr>
                                      <p:tavLst>
                                        <p:tav tm="0">
                                          <p:val>
                                            <p:strVal val="ppt_x"/>
                                          </p:val>
                                        </p:tav>
                                        <p:tav tm="100000">
                                          <p:val>
                                            <p:strVal val="0-ppt_w/2"/>
                                          </p:val>
                                        </p:tav>
                                      </p:tavLst>
                                    </p:anim>
                                    <p:anim calcmode="lin" valueType="num">
                                      <p:cBhvr additive="base">
                                        <p:cTn id="50" dur="1000"/>
                                        <p:tgtEl>
                                          <p:spTgt spid="11"/>
                                        </p:tgtEl>
                                        <p:attrNameLst>
                                          <p:attrName>ppt_y</p:attrName>
                                        </p:attrNameLst>
                                      </p:cBhvr>
                                      <p:tavLst>
                                        <p:tav tm="0">
                                          <p:val>
                                            <p:strVal val="ppt_y"/>
                                          </p:val>
                                        </p:tav>
                                        <p:tav tm="100000">
                                          <p:val>
                                            <p:strVal val="ppt_y"/>
                                          </p:val>
                                        </p:tav>
                                      </p:tavLst>
                                    </p:anim>
                                    <p:set>
                                      <p:cBhvr>
                                        <p:cTn id="51" dur="1" fill="hold">
                                          <p:stCondLst>
                                            <p:cond delay="999"/>
                                          </p:stCondLst>
                                        </p:cTn>
                                        <p:tgtEl>
                                          <p:spTgt spid="11"/>
                                        </p:tgtEl>
                                        <p:attrNameLst>
                                          <p:attrName>style.visibility</p:attrName>
                                        </p:attrNameLst>
                                      </p:cBhvr>
                                      <p:to>
                                        <p:strVal val="hidden"/>
                                      </p:to>
                                    </p:set>
                                  </p:childTnLst>
                                </p:cTn>
                              </p:par>
                              <p:par>
                                <p:cTn id="52" presetID="22" presetClass="exit" presetSubtype="8" fill="hold" grpId="1" nodeType="withEffect">
                                  <p:stCondLst>
                                    <p:cond delay="7500"/>
                                  </p:stCondLst>
                                  <p:childTnLst>
                                    <p:animEffect transition="out" filter="wipe(left)">
                                      <p:cBhvr>
                                        <p:cTn id="53" dur="1000"/>
                                        <p:tgtEl>
                                          <p:spTgt spid="19"/>
                                        </p:tgtEl>
                                      </p:cBhvr>
                                    </p:animEffect>
                                    <p:set>
                                      <p:cBhvr>
                                        <p:cTn id="54" dur="1" fill="hold">
                                          <p:stCondLst>
                                            <p:cond delay="999"/>
                                          </p:stCondLst>
                                        </p:cTn>
                                        <p:tgtEl>
                                          <p:spTgt spid="19"/>
                                        </p:tgtEl>
                                        <p:attrNameLst>
                                          <p:attrName>style.visibility</p:attrName>
                                        </p:attrNameLst>
                                      </p:cBhvr>
                                      <p:to>
                                        <p:strVal val="hidden"/>
                                      </p:to>
                                    </p:set>
                                  </p:childTnLst>
                                </p:cTn>
                              </p:par>
                              <p:par>
                                <p:cTn id="55" presetID="22" presetClass="exit" presetSubtype="8" fill="hold" grpId="1" nodeType="withEffect">
                                  <p:stCondLst>
                                    <p:cond delay="7500"/>
                                  </p:stCondLst>
                                  <p:childTnLst>
                                    <p:animEffect transition="out" filter="wipe(left)">
                                      <p:cBhvr>
                                        <p:cTn id="56" dur="750"/>
                                        <p:tgtEl>
                                          <p:spTgt spid="21">
                                            <p:txEl>
                                              <p:pRg st="0" end="0"/>
                                            </p:txEl>
                                          </p:spTgt>
                                        </p:tgtEl>
                                      </p:cBhvr>
                                    </p:animEffect>
                                    <p:set>
                                      <p:cBhvr>
                                        <p:cTn id="57" dur="1" fill="hold">
                                          <p:stCondLst>
                                            <p:cond delay="749"/>
                                          </p:stCondLst>
                                        </p:cTn>
                                        <p:tgtEl>
                                          <p:spTgt spid="21">
                                            <p:txEl>
                                              <p:pRg st="0" end="0"/>
                                            </p:txEl>
                                          </p:spTgt>
                                        </p:tgtEl>
                                        <p:attrNameLst>
                                          <p:attrName>style.visibility</p:attrName>
                                        </p:attrNameLst>
                                      </p:cBhvr>
                                      <p:to>
                                        <p:strVal val="hidden"/>
                                      </p:to>
                                    </p:set>
                                  </p:childTnLst>
                                </p:cTn>
                              </p:par>
                              <p:par>
                                <p:cTn id="58" presetID="22" presetClass="exit" presetSubtype="8" fill="hold" nodeType="withEffect">
                                  <p:stCondLst>
                                    <p:cond delay="7500"/>
                                  </p:stCondLst>
                                  <p:childTnLst>
                                    <p:animEffect transition="out" filter="wipe(left)">
                                      <p:cBhvr>
                                        <p:cTn id="59" dur="750"/>
                                        <p:tgtEl>
                                          <p:spTgt spid="17"/>
                                        </p:tgtEl>
                                      </p:cBhvr>
                                    </p:animEffect>
                                    <p:set>
                                      <p:cBhvr>
                                        <p:cTn id="60" dur="1" fill="hold">
                                          <p:stCondLst>
                                            <p:cond delay="749"/>
                                          </p:stCondLst>
                                        </p:cTn>
                                        <p:tgtEl>
                                          <p:spTgt spid="17"/>
                                        </p:tgtEl>
                                        <p:attrNameLst>
                                          <p:attrName>style.visibility</p:attrName>
                                        </p:attrNameLst>
                                      </p:cBhvr>
                                      <p:to>
                                        <p:strVal val="hidden"/>
                                      </p:to>
                                    </p:set>
                                  </p:childTnLst>
                                </p:cTn>
                              </p:par>
                              <p:par>
                                <p:cTn id="61" presetID="10" presetClass="exit" presetSubtype="0" fill="hold" grpId="1" nodeType="withEffect">
                                  <p:stCondLst>
                                    <p:cond delay="7500"/>
                                  </p:stCondLst>
                                  <p:childTnLst>
                                    <p:animEffect transition="out" filter="fade">
                                      <p:cBhvr>
                                        <p:cTn id="62" dur="1000"/>
                                        <p:tgtEl>
                                          <p:spTgt spid="14"/>
                                        </p:tgtEl>
                                      </p:cBhvr>
                                    </p:animEffect>
                                    <p:set>
                                      <p:cBhvr>
                                        <p:cTn id="63" dur="1" fill="hold">
                                          <p:stCondLst>
                                            <p:cond delay="999"/>
                                          </p:stCondLst>
                                        </p:cTn>
                                        <p:tgtEl>
                                          <p:spTgt spid="14"/>
                                        </p:tgtEl>
                                        <p:attrNameLst>
                                          <p:attrName>style.visibility</p:attrName>
                                        </p:attrNameLst>
                                      </p:cBhvr>
                                      <p:to>
                                        <p:strVal val="hidden"/>
                                      </p:to>
                                    </p:set>
                                  </p:childTnLst>
                                </p:cTn>
                              </p:par>
                              <p:par>
                                <p:cTn id="64" presetID="10" presetClass="exit" presetSubtype="0" fill="hold" grpId="1" nodeType="withEffect">
                                  <p:stCondLst>
                                    <p:cond delay="7500"/>
                                  </p:stCondLst>
                                  <p:childTnLst>
                                    <p:animEffect transition="out" filter="fade">
                                      <p:cBhvr>
                                        <p:cTn id="65" dur="1000"/>
                                        <p:tgtEl>
                                          <p:spTgt spid="18"/>
                                        </p:tgtEl>
                                      </p:cBhvr>
                                    </p:animEffect>
                                    <p:set>
                                      <p:cBhvr>
                                        <p:cTn id="66" dur="1" fill="hold">
                                          <p:stCondLst>
                                            <p:cond delay="999"/>
                                          </p:stCondLst>
                                        </p:cTn>
                                        <p:tgtEl>
                                          <p:spTgt spid="18"/>
                                        </p:tgtEl>
                                        <p:attrNameLst>
                                          <p:attrName>style.visibility</p:attrName>
                                        </p:attrNameLst>
                                      </p:cBhvr>
                                      <p:to>
                                        <p:strVal val="hidden"/>
                                      </p:to>
                                    </p:set>
                                  </p:childTnLst>
                                </p:cTn>
                              </p:par>
                              <p:par>
                                <p:cTn id="67" presetID="10" presetClass="exit" presetSubtype="0" fill="hold" grpId="1" nodeType="withEffect">
                                  <p:stCondLst>
                                    <p:cond delay="7500"/>
                                  </p:stCondLst>
                                  <p:childTnLst>
                                    <p:animEffect transition="out" filter="fade">
                                      <p:cBhvr>
                                        <p:cTn id="68" dur="1000"/>
                                        <p:tgtEl>
                                          <p:spTgt spid="15"/>
                                        </p:tgtEl>
                                      </p:cBhvr>
                                    </p:animEffect>
                                    <p:set>
                                      <p:cBhvr>
                                        <p:cTn id="69" dur="1" fill="hold">
                                          <p:stCondLst>
                                            <p:cond delay="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4" grpId="0" animBg="1"/>
      <p:bldP spid="14" grpId="1" animBg="1"/>
      <p:bldP spid="18" grpId="0" animBg="1"/>
      <p:bldP spid="18" grpId="1" animBg="1"/>
      <p:bldP spid="12" grpId="0" animBg="1"/>
      <p:bldP spid="12" grpId="1" animBg="1"/>
      <p:bldP spid="13" grpId="0" animBg="1"/>
      <p:bldP spid="13" grpId="1" animBg="1"/>
      <p:bldP spid="15" grpId="0" animBg="1"/>
      <p:bldP spid="15" grpId="1" animBg="1"/>
      <p:bldP spid="21" grpId="0" build="p">
        <p:tmplLst>
          <p:tmpl lvl="1">
            <p:tnLst>
              <p:par>
                <p:cTn presetID="22" presetClass="entr" presetSubtype="8" fill="hold" nodeType="withEffect">
                  <p:stCondLst>
                    <p:cond delay="2500"/>
                  </p:stCondLst>
                  <p:childTnLst>
                    <p:set>
                      <p:cBhvr>
                        <p:cTn dur="1" fill="hold">
                          <p:stCondLst>
                            <p:cond delay="0"/>
                          </p:stCondLst>
                        </p:cTn>
                        <p:tgtEl>
                          <p:spTgt spid="21"/>
                        </p:tgtEl>
                        <p:attrNameLst>
                          <p:attrName>style.visibility</p:attrName>
                        </p:attrNameLst>
                      </p:cBhvr>
                      <p:to>
                        <p:strVal val="visible"/>
                      </p:to>
                    </p:set>
                    <p:animEffect transition="in" filter="wipe(left)">
                      <p:cBhvr>
                        <p:cTn dur="500"/>
                        <p:tgtEl>
                          <p:spTgt spid="21"/>
                        </p:tgtEl>
                      </p:cBhvr>
                    </p:animEffect>
                  </p:childTnLst>
                </p:cTn>
              </p:par>
            </p:tnLst>
          </p:tmpl>
        </p:tmplLst>
      </p:bldP>
      <p:bldP spid="21" grpId="1" build="p">
        <p:tmplLst>
          <p:tmpl lvl="1">
            <p:tnLst>
              <p:par>
                <p:cTn presetID="22" presetClass="exit" presetSubtype="8" fill="hold" nodeType="withEffect">
                  <p:stCondLst>
                    <p:cond delay="7500"/>
                  </p:stCondLst>
                  <p:childTnLst>
                    <p:animEffect transition="out" filter="wipe(left)">
                      <p:cBhvr>
                        <p:cTn dur="750"/>
                        <p:tgtEl>
                          <p:spTgt spid="21"/>
                        </p:tgtEl>
                      </p:cBhvr>
                    </p:animEffect>
                    <p:set>
                      <p:cBhvr>
                        <p:cTn dur="1" fill="hold">
                          <p:stCondLst>
                            <p:cond delay="749"/>
                          </p:stCondLst>
                        </p:cTn>
                        <p:tgtEl>
                          <p:spTgt spid="21"/>
                        </p:tgtEl>
                        <p:attrNameLst>
                          <p:attrName>style.visibility</p:attrName>
                        </p:attrNameLst>
                      </p:cBhvr>
                      <p:to>
                        <p:strVal val="hidden"/>
                      </p:to>
                    </p:set>
                  </p:childTnLst>
                </p:cTn>
              </p:par>
            </p:tnLst>
          </p:tmpl>
        </p:tmplLst>
      </p:bldP>
      <p:bldP spid="19" grpId="0"/>
      <p:bldP spid="19" grpId="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8DBD5F-C6EC-485E-8ECE-A5152736C43A}"/>
              </a:ext>
            </a:extLst>
          </p:cNvPr>
          <p:cNvSpPr>
            <a:spLocks noGrp="1"/>
          </p:cNvSpPr>
          <p:nvPr>
            <p:ph type="dt" sz="half" idx="10"/>
          </p:nvPr>
        </p:nvSpPr>
        <p:spPr>
          <a:xfrm>
            <a:off x="838200" y="6356350"/>
            <a:ext cx="2743200" cy="365125"/>
          </a:xfrm>
          <a:prstGeom prst="rect">
            <a:avLst/>
          </a:prstGeom>
        </p:spPr>
        <p:txBody>
          <a:bodyPr/>
          <a:lstStyle/>
          <a:p>
            <a:fld id="{6EBB0E32-0304-4451-ADB8-C044457D5B85}" type="datetimeFigureOut">
              <a:rPr lang="en-US" smtClean="0"/>
              <a:t>5/19/2023</a:t>
            </a:fld>
            <a:endParaRPr lang="en-US" dirty="0"/>
          </a:p>
        </p:txBody>
      </p:sp>
      <p:sp>
        <p:nvSpPr>
          <p:cNvPr id="3" name="Footer Placeholder 2">
            <a:extLst>
              <a:ext uri="{FF2B5EF4-FFF2-40B4-BE49-F238E27FC236}">
                <a16:creationId xmlns:a16="http://schemas.microsoft.com/office/drawing/2014/main" id="{FB6C0BE6-E24A-4679-B786-AAB41ADCCD5D}"/>
              </a:ext>
            </a:extLst>
          </p:cNvPr>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73FB9417-93D4-4C41-8E0E-1553E0B5D0CE}"/>
              </a:ext>
            </a:extLst>
          </p:cNvPr>
          <p:cNvSpPr>
            <a:spLocks noGrp="1"/>
          </p:cNvSpPr>
          <p:nvPr>
            <p:ph type="sldNum" sz="quarter" idx="12"/>
          </p:nvPr>
        </p:nvSpPr>
        <p:spPr>
          <a:xfrm>
            <a:off x="8610600" y="6356350"/>
            <a:ext cx="2743200" cy="365125"/>
          </a:xfrm>
          <a:prstGeom prst="rect">
            <a:avLst/>
          </a:prstGeom>
        </p:spPr>
        <p:txBody>
          <a:bodyPr/>
          <a:lstStyle/>
          <a:p>
            <a:fld id="{DA64F31B-23FA-4075-AF7D-6228CFD12F03}" type="slidenum">
              <a:rPr lang="en-US" smtClean="0"/>
              <a:t>‹#›</a:t>
            </a:fld>
            <a:endParaRPr lang="en-US" dirty="0"/>
          </a:p>
        </p:txBody>
      </p:sp>
      <p:sp>
        <p:nvSpPr>
          <p:cNvPr id="5" name="Title Placeholder 1">
            <a:extLst>
              <a:ext uri="{FF2B5EF4-FFF2-40B4-BE49-F238E27FC236}">
                <a16:creationId xmlns:a16="http://schemas.microsoft.com/office/drawing/2014/main" id="{9480BD06-DA03-43A8-8159-AD08C9C917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ctr">
              <a:defRPr sz="3600">
                <a:solidFill>
                  <a:srgbClr val="A0EBDC"/>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01BB9593-A96F-4167-8AC3-AA4C0453BC31}"/>
              </a:ext>
            </a:extLst>
          </p:cNvPr>
          <p:cNvSpPr>
            <a:spLocks noGrp="1"/>
          </p:cNvSpPr>
          <p:nvPr>
            <p:ph type="body" sz="quarter" idx="13"/>
          </p:nvPr>
        </p:nvSpPr>
        <p:spPr>
          <a:xfrm>
            <a:off x="1813719" y="2245519"/>
            <a:ext cx="8564562" cy="2366963"/>
          </a:xfrm>
          <a:prstGeom prst="rect">
            <a:avLst/>
          </a:prstGeom>
        </p:spPr>
        <p:txBody>
          <a:bodyPr anchor="ctr">
            <a:normAutofit/>
          </a:bodyPr>
          <a:lstStyle>
            <a:lvl1pPr marL="0" indent="0" algn="ctr">
              <a:buNone/>
              <a:defRPr sz="3600"/>
            </a:lvl1pPr>
          </a:lstStyle>
          <a:p>
            <a:pPr lvl="0"/>
            <a:r>
              <a:rPr lang="en-US"/>
              <a:t>Click to edit Master text styles</a:t>
            </a:r>
          </a:p>
        </p:txBody>
      </p:sp>
    </p:spTree>
    <p:extLst>
      <p:ext uri="{BB962C8B-B14F-4D97-AF65-F5344CB8AC3E}">
        <p14:creationId xmlns:p14="http://schemas.microsoft.com/office/powerpoint/2010/main" val="14160837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2040401"/>
      </p:ext>
    </p:extLst>
  </p:cSld>
  <p:clrMap bg1="lt1" tx1="dk1" bg2="lt2" tx2="dk2" accent1="accent1" accent2="accent2" accent3="accent3" accent4="accent4" accent5="accent5" accent6="accent6" hlink="hlink" folHlink="folHlink"/>
  <p:sldLayoutIdLst>
    <p:sldLayoutId id="2147483649"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E15982F-5220-71D3-5743-45631B545B0E}"/>
              </a:ext>
            </a:extLst>
          </p:cNvPr>
          <p:cNvSpPr>
            <a:spLocks noGrp="1"/>
          </p:cNvSpPr>
          <p:nvPr>
            <p:ph type="title"/>
          </p:nvPr>
        </p:nvSpPr>
        <p:spPr>
          <a:xfrm>
            <a:off x="838200" y="2472220"/>
            <a:ext cx="10515600" cy="1325563"/>
          </a:xfrm>
        </p:spPr>
        <p:txBody>
          <a:bodyPr>
            <a:normAutofit fontScale="90000"/>
          </a:bodyPr>
          <a:lstStyle/>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Student name: Madalin Liviu Noada</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cs typeface="Arial" panose="020B0604020202020204" pitchFamily="34" charset="0"/>
              </a:rPr>
              <a:t>Student number: 2232425</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cs typeface="Arial" panose="020B0604020202020204" pitchFamily="34" charset="0"/>
              </a:rPr>
              <a:t>Programme: BA International Hotel Management</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cs typeface="Arial" panose="020B0604020202020204" pitchFamily="34" charset="0"/>
              </a:rPr>
              <a:t>Module: </a:t>
            </a:r>
            <a:r>
              <a:rPr lang="en-GB" dirty="0"/>
              <a:t>Hospitality and Guest Services</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cs typeface="Arial" panose="020B0604020202020204" pitchFamily="34" charset="0"/>
              </a:rPr>
              <a:t>Module code: BMIH4003</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cs typeface="Arial" panose="020B0604020202020204" pitchFamily="34" charset="0"/>
              </a:rPr>
              <a:t>Lecturer: </a:t>
            </a:r>
            <a:r>
              <a:rPr lang="en-GB" dirty="0"/>
              <a:t>Charlotte Joyner, Luciana </a:t>
            </a:r>
            <a:r>
              <a:rPr lang="en-GB" dirty="0" err="1"/>
              <a:t>Suardi</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cs typeface="Arial" panose="020B0604020202020204" pitchFamily="34" charset="0"/>
              </a:rPr>
              <a:t>Internal Verifier: Ffion </a:t>
            </a:r>
            <a:r>
              <a:rPr lang="en-GB" sz="3600" b="1" dirty="0" err="1">
                <a:effectLst/>
                <a:latin typeface="Arial" panose="020B0604020202020204" pitchFamily="34" charset="0"/>
                <a:ea typeface="Calibri" panose="020F0502020204030204" pitchFamily="34" charset="0"/>
                <a:cs typeface="Arial" panose="020B0604020202020204" pitchFamily="34" charset="0"/>
              </a:rPr>
              <a:t>Cumberpatch</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cs typeface="Arial" panose="020B0604020202020204" pitchFamily="34" charset="0"/>
              </a:rPr>
              <a:t> </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600" b="1" dirty="0">
                <a:effectLst/>
                <a:latin typeface="Arial" panose="020B0604020202020204" pitchFamily="34" charset="0"/>
                <a:ea typeface="Calibri" panose="020F0502020204030204" pitchFamily="34" charset="0"/>
              </a:rPr>
              <a:t>Title: </a:t>
            </a:r>
            <a:r>
              <a:rPr lang="en-GB" dirty="0"/>
              <a:t>Presentation </a:t>
            </a:r>
            <a:br>
              <a:rPr lang="en-GB" dirty="0"/>
            </a:br>
            <a:r>
              <a:rPr lang="en-GB" dirty="0"/>
              <a:t>The role and importance of quality service, hospitality, and guest services within the hotel Industry </a:t>
            </a:r>
          </a:p>
        </p:txBody>
      </p:sp>
    </p:spTree>
    <p:extLst>
      <p:ext uri="{BB962C8B-B14F-4D97-AF65-F5344CB8AC3E}">
        <p14:creationId xmlns:p14="http://schemas.microsoft.com/office/powerpoint/2010/main" val="4175307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tx1"/>
          </a:fgClr>
          <a:bgClr>
            <a:schemeClr val="accent1">
              <a:lumMod val="60000"/>
              <a:lumOff val="40000"/>
            </a:schemeClr>
          </a:bgClr>
        </a:patt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AA5F59-F641-4E43-8627-D6342C639DCE}"/>
              </a:ext>
            </a:extLst>
          </p:cNvPr>
          <p:cNvSpPr>
            <a:spLocks noGrp="1"/>
          </p:cNvSpPr>
          <p:nvPr>
            <p:ph type="title"/>
          </p:nvPr>
        </p:nvSpPr>
        <p:spPr>
          <a:xfrm>
            <a:off x="2476549" y="2597959"/>
            <a:ext cx="2976514" cy="1204881"/>
          </a:xfrm>
        </p:spPr>
        <p:txBody>
          <a:bodyPr/>
          <a:lstStyle/>
          <a:p>
            <a:r>
              <a:rPr lang="en-US" sz="3200" b="1" dirty="0" err="1"/>
              <a:t>Bvlgari</a:t>
            </a:r>
            <a:r>
              <a:rPr lang="en-US" sz="3200" b="1" dirty="0"/>
              <a:t> Hotels &amp; Resorts </a:t>
            </a:r>
            <a:endParaRPr lang="en-US" sz="3200" b="1" dirty="0">
              <a:latin typeface="+mn-lt"/>
            </a:endParaRPr>
          </a:p>
        </p:txBody>
      </p:sp>
      <p:sp>
        <p:nvSpPr>
          <p:cNvPr id="6" name="Text Placeholder 5">
            <a:extLst>
              <a:ext uri="{FF2B5EF4-FFF2-40B4-BE49-F238E27FC236}">
                <a16:creationId xmlns:a16="http://schemas.microsoft.com/office/drawing/2014/main" id="{D7953ABF-92FC-AC4A-9335-844C6029902C}"/>
              </a:ext>
            </a:extLst>
          </p:cNvPr>
          <p:cNvSpPr>
            <a:spLocks noGrp="1"/>
          </p:cNvSpPr>
          <p:nvPr>
            <p:ph type="body" sz="quarter" idx="10"/>
          </p:nvPr>
        </p:nvSpPr>
        <p:spPr>
          <a:xfrm>
            <a:off x="2574156" y="3757914"/>
            <a:ext cx="2781300" cy="896368"/>
          </a:xfrm>
        </p:spPr>
        <p:txBody>
          <a:bodyPr/>
          <a:lstStyle/>
          <a:p>
            <a:r>
              <a:rPr lang="en-US" sz="2400" b="1" dirty="0"/>
              <a:t>Marriot </a:t>
            </a:r>
          </a:p>
        </p:txBody>
      </p:sp>
    </p:spTree>
    <p:extLst>
      <p:ext uri="{BB962C8B-B14F-4D97-AF65-F5344CB8AC3E}">
        <p14:creationId xmlns:p14="http://schemas.microsoft.com/office/powerpoint/2010/main" val="2475261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427"/>
            <a:ext cx="12192000" cy="6858000"/>
          </a:xfrm>
          <a:prstGeom prst="rect">
            <a:avLst/>
          </a:prstGeom>
          <a:effectLst>
            <a:glow rad="127000">
              <a:schemeClr val="accent1"/>
            </a:glow>
            <a:reflection endPos="0" dist="50800" dir="5400000" sy="-100000" algn="bl" rotWithShape="0"/>
          </a:effectLst>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7230E10-A1EB-4D0C-9E93-7957EE01ADEB}"/>
              </a:ext>
            </a:extLst>
          </p:cNvPr>
          <p:cNvSpPr>
            <a:spLocks noGrp="1"/>
          </p:cNvSpPr>
          <p:nvPr>
            <p:ph type="title"/>
          </p:nvPr>
        </p:nvSpPr>
        <p:spPr>
          <a:xfrm>
            <a:off x="719957" y="1245089"/>
            <a:ext cx="4204137" cy="1061070"/>
          </a:xfrm>
        </p:spPr>
        <p:txBody>
          <a:bodyPr vert="horz" lIns="91440" tIns="45720" rIns="91440" bIns="45720" rtlCol="0" anchor="ctr">
            <a:normAutofit/>
          </a:bodyPr>
          <a:lstStyle/>
          <a:p>
            <a:r>
              <a:rPr lang="en-US" sz="2000" b="1" dirty="0">
                <a:solidFill>
                  <a:schemeClr val="tx1"/>
                </a:solidFill>
                <a:effectLst/>
                <a:latin typeface="+mj-lt"/>
                <a:cs typeface="+mj-cs"/>
              </a:rPr>
              <a:t>Introduction</a:t>
            </a:r>
            <a:endParaRPr lang="en-US" sz="2000" b="1" dirty="0">
              <a:solidFill>
                <a:schemeClr val="tx1"/>
              </a:solidFill>
              <a:latin typeface="+mj-lt"/>
              <a:cs typeface="+mj-cs"/>
            </a:endParaRPr>
          </a:p>
        </p:txBody>
      </p:sp>
      <p:sp>
        <p:nvSpPr>
          <p:cNvPr id="3" name="Text Placeholder 2">
            <a:extLst>
              <a:ext uri="{FF2B5EF4-FFF2-40B4-BE49-F238E27FC236}">
                <a16:creationId xmlns:a16="http://schemas.microsoft.com/office/drawing/2014/main" id="{6EAC63B5-87D9-4D54-B725-00B8E93260D3}"/>
              </a:ext>
            </a:extLst>
          </p:cNvPr>
          <p:cNvSpPr>
            <a:spLocks noGrp="1"/>
          </p:cNvSpPr>
          <p:nvPr>
            <p:ph type="body" sz="quarter" idx="13"/>
          </p:nvPr>
        </p:nvSpPr>
        <p:spPr>
          <a:xfrm>
            <a:off x="525516" y="2306159"/>
            <a:ext cx="4593021" cy="3731253"/>
          </a:xfrm>
        </p:spPr>
        <p:txBody>
          <a:bodyPr vert="horz" lIns="91440" tIns="45720" rIns="91440" bIns="45720" rtlCol="0" anchor="ctr">
            <a:normAutofit/>
          </a:bodyPr>
          <a:lstStyle/>
          <a:p>
            <a:pPr marL="628650" indent="-285750" algn="l">
              <a:buFont typeface="Arial" panose="020B0604020202020204" pitchFamily="34" charset="0"/>
              <a:buChar char="•"/>
            </a:pPr>
            <a:r>
              <a:rPr lang="en-US" sz="1600" dirty="0" err="1"/>
              <a:t>Bvlgari</a:t>
            </a:r>
            <a:r>
              <a:rPr lang="en-US" sz="1600" dirty="0"/>
              <a:t> Hotels &amp; Resorts is a luxury hotel that brings together the richness and beauty of Italian tradition with the best in guest experiences. </a:t>
            </a:r>
          </a:p>
          <a:p>
            <a:pPr marL="628650" indent="-285750" algn="l">
              <a:buFont typeface="Arial" panose="020B0604020202020204" pitchFamily="34" charset="0"/>
              <a:buChar char="•"/>
            </a:pPr>
            <a:r>
              <a:rPr lang="en-US" sz="1600" dirty="0"/>
              <a:t>Hotel provides exceptional service, close attention to detail, and a feeling of timeless elegance. </a:t>
            </a:r>
          </a:p>
          <a:p>
            <a:pPr marL="628650" indent="-285750" algn="l">
              <a:buFont typeface="Arial" panose="020B0604020202020204" pitchFamily="34" charset="0"/>
              <a:buChar char="•"/>
            </a:pPr>
            <a:r>
              <a:rPr lang="en-US" sz="1600" dirty="0" err="1"/>
              <a:t>Bvlgari</a:t>
            </a:r>
            <a:r>
              <a:rPr lang="en-US" sz="1600" dirty="0"/>
              <a:t> Hotels offers guests unparalleled levels of service, combining the exquisite beauty of their surroundings with the brand's unique style and meticulous attention to detail. Each stay at a </a:t>
            </a:r>
            <a:r>
              <a:rPr lang="en-US" sz="1600" dirty="0" err="1"/>
              <a:t>Bvlgari</a:t>
            </a:r>
            <a:r>
              <a:rPr lang="en-US" sz="1600" dirty="0"/>
              <a:t> Hotel promises an unforgettable and truly exceptional experience.</a:t>
            </a:r>
            <a:endParaRPr lang="en-US" sz="1500" dirty="0"/>
          </a:p>
        </p:txBody>
      </p:sp>
      <p:cxnSp>
        <p:nvCxnSpPr>
          <p:cNvPr id="7" name="Straight Connector 6"/>
          <p:cNvCxnSpPr/>
          <p:nvPr/>
        </p:nvCxnSpPr>
        <p:spPr>
          <a:xfrm>
            <a:off x="2128838" y="2014538"/>
            <a:ext cx="1328737"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84155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30E10-A1EB-4D0C-9E93-7957EE01ADEB}"/>
              </a:ext>
            </a:extLst>
          </p:cNvPr>
          <p:cNvSpPr>
            <a:spLocks noGrp="1"/>
          </p:cNvSpPr>
          <p:nvPr>
            <p:ph type="title"/>
          </p:nvPr>
        </p:nvSpPr>
        <p:spPr>
          <a:xfrm>
            <a:off x="838200" y="-25399"/>
            <a:ext cx="10515600" cy="1325563"/>
          </a:xfrm>
        </p:spPr>
        <p:txBody>
          <a:bodyPr>
            <a:normAutofit/>
          </a:bodyPr>
          <a:lstStyle/>
          <a:p>
            <a:r>
              <a:rPr lang="en-US" b="1" dirty="0">
                <a:solidFill>
                  <a:schemeClr val="accent4"/>
                </a:solidFill>
                <a:effectLst/>
                <a:latin typeface="Arial" panose="020B0604020202020204" pitchFamily="34" charset="0"/>
              </a:rPr>
              <a:t>Main Consumers</a:t>
            </a:r>
            <a:endParaRPr lang="en-US" b="1" dirty="0">
              <a:solidFill>
                <a:schemeClr val="accent4"/>
              </a:solidFill>
            </a:endParaRPr>
          </a:p>
        </p:txBody>
      </p:sp>
      <p:graphicFrame>
        <p:nvGraphicFramePr>
          <p:cNvPr id="4" name="Diagram 3">
            <a:extLst>
              <a:ext uri="{FF2B5EF4-FFF2-40B4-BE49-F238E27FC236}">
                <a16:creationId xmlns:a16="http://schemas.microsoft.com/office/drawing/2014/main" id="{24223055-65C0-47DC-8564-B3C0A9FF84D2}"/>
              </a:ext>
            </a:extLst>
          </p:cNvPr>
          <p:cNvGraphicFramePr/>
          <p:nvPr>
            <p:extLst>
              <p:ext uri="{D42A27DB-BD31-4B8C-83A1-F6EECF244321}">
                <p14:modId xmlns:p14="http://schemas.microsoft.com/office/powerpoint/2010/main" val="3062689152"/>
              </p:ext>
            </p:extLst>
          </p:nvPr>
        </p:nvGraphicFramePr>
        <p:xfrm>
          <a:off x="551644" y="637383"/>
          <a:ext cx="11449855" cy="5969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p:cNvSpPr/>
          <p:nvPr/>
        </p:nvSpPr>
        <p:spPr>
          <a:xfrm>
            <a:off x="6096000" y="3429000"/>
            <a:ext cx="588076" cy="588076"/>
          </a:xfrm>
          <a:prstGeom prst="ellipse">
            <a:avLst/>
          </a:prstGeom>
          <a:blipFill rotWithShape="0">
            <a:blip r:embed="rId7"/>
            <a:stretch>
              <a:fillRect/>
            </a:stretch>
          </a:blip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sp>
      <p:sp>
        <p:nvSpPr>
          <p:cNvPr id="6" name="Oval 5"/>
          <p:cNvSpPr/>
          <p:nvPr/>
        </p:nvSpPr>
        <p:spPr>
          <a:xfrm>
            <a:off x="8722611" y="3429000"/>
            <a:ext cx="588076" cy="588076"/>
          </a:xfrm>
          <a:prstGeom prst="ellipse">
            <a:avLst/>
          </a:prstGeom>
          <a:blipFill rotWithShape="0">
            <a:blip r:embed="rId8"/>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sp>
      <p:sp>
        <p:nvSpPr>
          <p:cNvPr id="3" name="TextBox 2"/>
          <p:cNvSpPr txBox="1"/>
          <p:nvPr/>
        </p:nvSpPr>
        <p:spPr>
          <a:xfrm>
            <a:off x="5700712" y="1085850"/>
            <a:ext cx="4814887" cy="1815882"/>
          </a:xfrm>
          <a:prstGeom prst="rect">
            <a:avLst/>
          </a:prstGeom>
          <a:noFill/>
        </p:spPr>
        <p:txBody>
          <a:bodyPr wrap="square" rtlCol="0">
            <a:spAutoFit/>
          </a:bodyPr>
          <a:lstStyle/>
          <a:p>
            <a:r>
              <a:rPr lang="en-US" sz="1600" b="1" u="sng" dirty="0"/>
              <a:t>Business travelers:</a:t>
            </a:r>
          </a:p>
          <a:p>
            <a:r>
              <a:rPr lang="en-US" sz="1600" dirty="0"/>
              <a:t>As a significant business center, Dubai draws professionals from a range of sectors. Business travelers seeking luxury amenities and easy access to corporate facilities can stay in one of the </a:t>
            </a:r>
            <a:r>
              <a:rPr lang="en-US" sz="1600" dirty="0" err="1"/>
              <a:t>Bvlgari</a:t>
            </a:r>
            <a:r>
              <a:rPr lang="en-US" sz="1600" dirty="0"/>
              <a:t> Hotels in Dubai, which offers a sophisticated and welcoming environment.</a:t>
            </a:r>
          </a:p>
        </p:txBody>
      </p:sp>
      <p:sp>
        <p:nvSpPr>
          <p:cNvPr id="7" name="TextBox 6"/>
          <p:cNvSpPr txBox="1"/>
          <p:nvPr/>
        </p:nvSpPr>
        <p:spPr>
          <a:xfrm>
            <a:off x="7159274" y="4306337"/>
            <a:ext cx="3714750" cy="1600438"/>
          </a:xfrm>
          <a:prstGeom prst="rect">
            <a:avLst/>
          </a:prstGeom>
          <a:noFill/>
        </p:spPr>
        <p:txBody>
          <a:bodyPr wrap="square" rtlCol="0">
            <a:spAutoFit/>
          </a:bodyPr>
          <a:lstStyle/>
          <a:p>
            <a:pPr algn="ctr"/>
            <a:r>
              <a:rPr lang="en-US" sz="1600" b="1" u="sng" dirty="0"/>
              <a:t>Honeymooners and Celebratory Travelers:</a:t>
            </a:r>
          </a:p>
          <a:p>
            <a:r>
              <a:rPr lang="en-US" sz="1600" dirty="0"/>
              <a:t>The company is a well-liked option for celebratory trips and romantic getaways because of its reputation for producing unforgettable experiences.</a:t>
            </a:r>
            <a:r>
              <a:rPr lang="en-US" dirty="0"/>
              <a:t> </a:t>
            </a:r>
          </a:p>
        </p:txBody>
      </p:sp>
      <p:sp>
        <p:nvSpPr>
          <p:cNvPr id="8" name="TextBox 7"/>
          <p:cNvSpPr txBox="1"/>
          <p:nvPr/>
        </p:nvSpPr>
        <p:spPr>
          <a:xfrm>
            <a:off x="1700213" y="4306337"/>
            <a:ext cx="4642200" cy="1600438"/>
          </a:xfrm>
          <a:prstGeom prst="rect">
            <a:avLst/>
          </a:prstGeom>
          <a:noFill/>
        </p:spPr>
        <p:txBody>
          <a:bodyPr wrap="square" rtlCol="0">
            <a:spAutoFit/>
          </a:bodyPr>
          <a:lstStyle/>
          <a:p>
            <a:pPr lvl="0"/>
            <a:r>
              <a:rPr lang="en-US" sz="1600" b="1" u="sng" dirty="0"/>
              <a:t>High-Net-Worth customers:</a:t>
            </a:r>
            <a:r>
              <a:rPr lang="en-US" sz="1600" dirty="0"/>
              <a:t> </a:t>
            </a:r>
          </a:p>
          <a:p>
            <a:pPr lvl="0"/>
            <a:r>
              <a:rPr lang="en-US" sz="1600" dirty="0" err="1"/>
              <a:t>Bvlgari</a:t>
            </a:r>
            <a:r>
              <a:rPr lang="en-US" sz="1600" dirty="0"/>
              <a:t> Hotels cater to high-net-worth customers who value grandeur and are eager to indulge in top-notch hospitality services. Dubai is recognized for its wealthy clientele.</a:t>
            </a:r>
          </a:p>
          <a:p>
            <a:endParaRPr lang="en-US" dirty="0"/>
          </a:p>
        </p:txBody>
      </p:sp>
      <p:sp>
        <p:nvSpPr>
          <p:cNvPr id="9" name="Oval 8"/>
          <p:cNvSpPr/>
          <p:nvPr/>
        </p:nvSpPr>
        <p:spPr>
          <a:xfrm>
            <a:off x="3960854" y="3429000"/>
            <a:ext cx="588076" cy="588076"/>
          </a:xfrm>
          <a:prstGeom prst="ellipse">
            <a:avLst/>
          </a:prstGeom>
          <a:blipFill rotWithShape="0">
            <a:blip r:embed="rId8"/>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sp>
      <p:sp>
        <p:nvSpPr>
          <p:cNvPr id="10" name="TextBox 9"/>
          <p:cNvSpPr txBox="1"/>
          <p:nvPr/>
        </p:nvSpPr>
        <p:spPr>
          <a:xfrm>
            <a:off x="1185863" y="1300164"/>
            <a:ext cx="4000500" cy="1600438"/>
          </a:xfrm>
          <a:prstGeom prst="rect">
            <a:avLst/>
          </a:prstGeom>
          <a:noFill/>
        </p:spPr>
        <p:txBody>
          <a:bodyPr wrap="square" rtlCol="0">
            <a:spAutoFit/>
          </a:bodyPr>
          <a:lstStyle/>
          <a:p>
            <a:pPr lvl="0"/>
            <a:r>
              <a:rPr lang="en-US" sz="1600" b="1" u="sng" dirty="0"/>
              <a:t>Luxury Travelers: </a:t>
            </a:r>
          </a:p>
          <a:p>
            <a:pPr lvl="0"/>
            <a:r>
              <a:rPr lang="en-US" sz="1600" dirty="0" err="1"/>
              <a:t>Bvlgari</a:t>
            </a:r>
            <a:r>
              <a:rPr lang="en-US" sz="1600" dirty="0"/>
              <a:t> Hotels draw sophisticated guests looking for opulent and unique lodging. These people value unique experiences, outstanding service, and exquisite design.</a:t>
            </a:r>
          </a:p>
          <a:p>
            <a:endParaRPr lang="en-US" dirty="0"/>
          </a:p>
        </p:txBody>
      </p:sp>
      <p:sp>
        <p:nvSpPr>
          <p:cNvPr id="11" name="Oval 10"/>
          <p:cNvSpPr/>
          <p:nvPr/>
        </p:nvSpPr>
        <p:spPr>
          <a:xfrm>
            <a:off x="1763177" y="3447480"/>
            <a:ext cx="588076" cy="588076"/>
          </a:xfrm>
          <a:prstGeom prst="ellipse">
            <a:avLst/>
          </a:prstGeom>
          <a:blipFill rotWithShape="0">
            <a:blip r:embed="rId7"/>
            <a:stretch>
              <a:fillRect/>
            </a:stretch>
          </a:blip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sp>
    </p:spTree>
    <p:extLst>
      <p:ext uri="{BB962C8B-B14F-4D97-AF65-F5344CB8AC3E}">
        <p14:creationId xmlns:p14="http://schemas.microsoft.com/office/powerpoint/2010/main" val="40192509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230E10-A1EB-4D0C-9E93-7957EE01ADEB}"/>
              </a:ext>
            </a:extLst>
          </p:cNvPr>
          <p:cNvSpPr>
            <a:spLocks noGrp="1"/>
          </p:cNvSpPr>
          <p:nvPr>
            <p:ph type="title"/>
          </p:nvPr>
        </p:nvSpPr>
        <p:spPr>
          <a:xfrm>
            <a:off x="973418" y="320736"/>
            <a:ext cx="10450143" cy="1198532"/>
          </a:xfrm>
        </p:spPr>
        <p:txBody>
          <a:bodyPr vert="horz" lIns="91440" tIns="45720" rIns="91440" bIns="45720" rtlCol="0" anchor="b">
            <a:normAutofit/>
          </a:bodyPr>
          <a:lstStyle/>
          <a:p>
            <a:r>
              <a:rPr lang="en-US" sz="4000" b="1" kern="1200" dirty="0">
                <a:solidFill>
                  <a:schemeClr val="accent4"/>
                </a:solidFill>
                <a:effectLst/>
                <a:latin typeface="+mj-lt"/>
                <a:ea typeface="+mj-ea"/>
                <a:cs typeface="+mj-cs"/>
              </a:rPr>
              <a:t>Nature of Guest Services and Facilities</a:t>
            </a:r>
          </a:p>
        </p:txBody>
      </p:sp>
      <p:sp>
        <p:nvSpPr>
          <p:cNvPr id="3" name="Text Placeholder 2">
            <a:extLst>
              <a:ext uri="{FF2B5EF4-FFF2-40B4-BE49-F238E27FC236}">
                <a16:creationId xmlns:a16="http://schemas.microsoft.com/office/drawing/2014/main" id="{6EAC63B5-87D9-4D54-B725-00B8E93260D3}"/>
              </a:ext>
            </a:extLst>
          </p:cNvPr>
          <p:cNvSpPr>
            <a:spLocks noGrp="1"/>
          </p:cNvSpPr>
          <p:nvPr>
            <p:ph type="body" sz="quarter" idx="13"/>
          </p:nvPr>
        </p:nvSpPr>
        <p:spPr>
          <a:xfrm>
            <a:off x="567806" y="1840004"/>
            <a:ext cx="7097279" cy="4390441"/>
          </a:xfrm>
        </p:spPr>
        <p:txBody>
          <a:bodyPr vert="horz" lIns="91440" tIns="45720" rIns="91440" bIns="45720" rtlCol="0">
            <a:normAutofit lnSpcReduction="10000"/>
          </a:bodyPr>
          <a:lstStyle/>
          <a:p>
            <a:pPr marL="1143000" lvl="1" indent="-342900">
              <a:buFont typeface="+mj-lt"/>
              <a:buAutoNum type="arabicPeriod"/>
            </a:pPr>
            <a:r>
              <a:rPr lang="en-US" sz="1800" b="1" dirty="0"/>
              <a:t>Accommodations: </a:t>
            </a:r>
            <a:r>
              <a:rPr lang="en-US" sz="1800" dirty="0" err="1"/>
              <a:t>Bvlgari</a:t>
            </a:r>
            <a:r>
              <a:rPr lang="en-US" sz="1800" dirty="0"/>
              <a:t> Hotels provide opulent and painstakingly created rooms, suites, and villas, each with modern decor, upscale furnishings, and cutting-edge technology. The rooms are roomy and provide breathtaking views of the Arabian Gulf, the hotel gardens, or Dubai's skyline.</a:t>
            </a:r>
          </a:p>
          <a:p>
            <a:pPr marL="1143000" lvl="1" indent="-342900">
              <a:buFont typeface="+mj-lt"/>
              <a:buAutoNum type="arabicPeriod"/>
            </a:pPr>
            <a:r>
              <a:rPr lang="en-US" sz="1800" b="1" dirty="0"/>
              <a:t>Spa and Wellness: </a:t>
            </a:r>
            <a:r>
              <a:rPr lang="en-US" sz="1800" dirty="0" err="1"/>
              <a:t>Bvlgari</a:t>
            </a:r>
            <a:r>
              <a:rPr lang="en-US" sz="1800" dirty="0"/>
              <a:t> Hotels place a high priority on wellbeing and provide opulent spa amenities. With the use of high-end supplies and methods, visitors can indulge in a variety of pampering services, such as massages, facials, and body spas.</a:t>
            </a:r>
          </a:p>
          <a:p>
            <a:pPr marL="1143000" lvl="1" indent="-342900">
              <a:buFont typeface="+mj-lt"/>
              <a:buAutoNum type="arabicPeriod"/>
            </a:pPr>
            <a:r>
              <a:rPr lang="en-US" sz="1800" b="1" dirty="0"/>
              <a:t>Personalized services: </a:t>
            </a:r>
            <a:r>
              <a:rPr lang="en-US" sz="1800" dirty="0" err="1"/>
              <a:t>Bvlgari</a:t>
            </a:r>
            <a:r>
              <a:rPr lang="en-US" sz="1800" dirty="0"/>
              <a:t> Hotels place a high value on providing services that are specifically tailored to the needs and preferences of each guest. Concierge services, round-the-clock room service, and </a:t>
            </a:r>
            <a:r>
              <a:rPr lang="en-US" sz="1800" dirty="0" err="1"/>
              <a:t>customised</a:t>
            </a:r>
            <a:r>
              <a:rPr lang="en-US" sz="1800" dirty="0"/>
              <a:t> itineraries are among the careful and discrete support that the employees can offer because of their training.</a:t>
            </a:r>
          </a:p>
        </p:txBody>
      </p:sp>
      <p:pic>
        <p:nvPicPr>
          <p:cNvPr id="1028" name="Picture 4" descr="Bulgari Resort, Dubai, Dubai – Updated 2023 Pri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86789" y="4257675"/>
            <a:ext cx="3702951" cy="24698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Bulgari Resort Dubai - The Bulgari Spa Pool - Picture of Bulgari Hotel  &amp; Resorts, Dubai - Tripadvis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2891" y="1680908"/>
            <a:ext cx="3604479" cy="2402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740848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fade">
                                      <p:cBhvr>
                                        <p:cTn id="7" dur="1000"/>
                                        <p:tgtEl>
                                          <p:spTgt spid="1030"/>
                                        </p:tgtEl>
                                      </p:cBhvr>
                                    </p:animEffect>
                                    <p:anim calcmode="lin" valueType="num">
                                      <p:cBhvr>
                                        <p:cTn id="8" dur="1000" fill="hold"/>
                                        <p:tgtEl>
                                          <p:spTgt spid="1030"/>
                                        </p:tgtEl>
                                        <p:attrNameLst>
                                          <p:attrName>ppt_x</p:attrName>
                                        </p:attrNameLst>
                                      </p:cBhvr>
                                      <p:tavLst>
                                        <p:tav tm="0">
                                          <p:val>
                                            <p:strVal val="#ppt_x"/>
                                          </p:val>
                                        </p:tav>
                                        <p:tav tm="100000">
                                          <p:val>
                                            <p:strVal val="#ppt_x"/>
                                          </p:val>
                                        </p:tav>
                                      </p:tavLst>
                                    </p:anim>
                                    <p:anim calcmode="lin" valueType="num">
                                      <p:cBhvr>
                                        <p:cTn id="9" dur="1000" fill="hold"/>
                                        <p:tgtEl>
                                          <p:spTgt spid="103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1028"/>
                                        </p:tgtEl>
                                        <p:attrNameLst>
                                          <p:attrName>style.visibility</p:attrName>
                                        </p:attrNameLst>
                                      </p:cBhvr>
                                      <p:to>
                                        <p:strVal val="visible"/>
                                      </p:to>
                                    </p:set>
                                    <p:animEffect transition="in" filter="barn(inVertical)">
                                      <p:cBhvr>
                                        <p:cTn id="14"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30E10-A1EB-4D0C-9E93-7957EE01ADEB}"/>
              </a:ext>
            </a:extLst>
          </p:cNvPr>
          <p:cNvSpPr>
            <a:spLocks noGrp="1"/>
          </p:cNvSpPr>
          <p:nvPr>
            <p:ph type="title"/>
          </p:nvPr>
        </p:nvSpPr>
        <p:spPr/>
        <p:txBody>
          <a:bodyPr>
            <a:normAutofit/>
          </a:bodyPr>
          <a:lstStyle/>
          <a:p>
            <a:r>
              <a:rPr lang="en-US" b="1" dirty="0">
                <a:solidFill>
                  <a:schemeClr val="accent4"/>
                </a:solidFill>
                <a:effectLst/>
                <a:latin typeface="Arial" panose="020B0604020202020204" pitchFamily="34" charset="0"/>
              </a:rPr>
              <a:t>Role of Guest services and Facilities</a:t>
            </a:r>
          </a:p>
        </p:txBody>
      </p:sp>
      <p:graphicFrame>
        <p:nvGraphicFramePr>
          <p:cNvPr id="3" name="Diagram 2"/>
          <p:cNvGraphicFramePr/>
          <p:nvPr>
            <p:extLst>
              <p:ext uri="{D42A27DB-BD31-4B8C-83A1-F6EECF244321}">
                <p14:modId xmlns:p14="http://schemas.microsoft.com/office/powerpoint/2010/main" val="3447283790"/>
              </p:ext>
            </p:extLst>
          </p:nvPr>
        </p:nvGraphicFramePr>
        <p:xfrm>
          <a:off x="288924" y="1262591"/>
          <a:ext cx="11655425"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32455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7230E10-A1EB-4D0C-9E93-7957EE01ADEB}"/>
              </a:ext>
            </a:extLst>
          </p:cNvPr>
          <p:cNvSpPr>
            <a:spLocks noGrp="1"/>
          </p:cNvSpPr>
          <p:nvPr>
            <p:ph type="title"/>
          </p:nvPr>
        </p:nvSpPr>
        <p:spPr>
          <a:xfrm>
            <a:off x="762000" y="1100070"/>
            <a:ext cx="3810000" cy="2341808"/>
          </a:xfrm>
        </p:spPr>
        <p:txBody>
          <a:bodyPr vert="horz" lIns="91440" tIns="45720" rIns="91440" bIns="45720" rtlCol="0" anchor="t">
            <a:normAutofit/>
          </a:bodyPr>
          <a:lstStyle/>
          <a:p>
            <a:pPr algn="l"/>
            <a:r>
              <a:rPr lang="en-US" sz="4000" b="1" kern="1200" dirty="0">
                <a:solidFill>
                  <a:schemeClr val="accent4"/>
                </a:solidFill>
                <a:effectLst/>
                <a:latin typeface="+mj-lt"/>
                <a:ea typeface="+mj-ea"/>
                <a:cs typeface="+mj-cs"/>
              </a:rPr>
              <a:t>Role and Function of Guest Services</a:t>
            </a:r>
          </a:p>
        </p:txBody>
      </p:sp>
      <p:sp>
        <p:nvSpPr>
          <p:cNvPr id="3" name="TextBox 2"/>
          <p:cNvSpPr txBox="1"/>
          <p:nvPr/>
        </p:nvSpPr>
        <p:spPr>
          <a:xfrm>
            <a:off x="4572000" y="1445448"/>
            <a:ext cx="6772275" cy="3970318"/>
          </a:xfrm>
          <a:prstGeom prst="rect">
            <a:avLst/>
          </a:prstGeom>
          <a:noFill/>
        </p:spPr>
        <p:txBody>
          <a:bodyPr wrap="square" rtlCol="0">
            <a:spAutoFit/>
          </a:bodyPr>
          <a:lstStyle/>
          <a:p>
            <a:pPr marL="285750" indent="-285750">
              <a:buFont typeface="Arial" panose="020B0604020202020204" pitchFamily="34" charset="0"/>
              <a:buChar char="•"/>
            </a:pPr>
            <a:r>
              <a:rPr lang="en-US" dirty="0"/>
              <a:t>To guarantee a unique and unique experience, offer individualized help and anticipate visitors' needs.</a:t>
            </a:r>
          </a:p>
          <a:p>
            <a:pPr marL="285750" indent="-285750">
              <a:buFont typeface="Arial" panose="020B0604020202020204" pitchFamily="34" charset="0"/>
              <a:buChar char="•"/>
            </a:pPr>
            <a:r>
              <a:rPr lang="en-US" dirty="0"/>
              <a:t>Effectively manage the check-in and check-out procedures to make sure that guests arrive and depart without a hitch.</a:t>
            </a:r>
          </a:p>
          <a:p>
            <a:pPr marL="285750" indent="-285750">
              <a:buFont typeface="Arial" panose="020B0604020202020204" pitchFamily="34" charset="0"/>
              <a:buChar char="•"/>
            </a:pPr>
            <a:r>
              <a:rPr lang="en-US" dirty="0"/>
              <a:t>Offer 24-hour room service so that visitors can eat, snack, and drink comfortably and privately in their lodgings.</a:t>
            </a:r>
          </a:p>
          <a:p>
            <a:pPr marL="285750" indent="-285750">
              <a:buFont typeface="Arial" panose="020B0604020202020204" pitchFamily="34" charset="0"/>
              <a:buChar char="•"/>
            </a:pPr>
            <a:r>
              <a:rPr lang="en-US" dirty="0"/>
              <a:t>Manage bookings and reservations, guaranteeing correctness, verifying visitor preferences, and addressing any special requirements.</a:t>
            </a:r>
          </a:p>
          <a:p>
            <a:pPr marL="285750" indent="-285750">
              <a:buFont typeface="Arial" panose="020B0604020202020204" pitchFamily="34" charset="0"/>
              <a:buChar char="•"/>
            </a:pPr>
            <a:r>
              <a:rPr lang="en-US" dirty="0"/>
              <a:t>To help visitors with their bags and guarantee a hassle-free arrival and departure, provide valet parking and bell services.</a:t>
            </a:r>
          </a:p>
          <a:p>
            <a:pPr marL="285750" indent="-285750">
              <a:buFont typeface="Arial" panose="020B0604020202020204" pitchFamily="34" charset="0"/>
              <a:buChar char="•"/>
            </a:pPr>
            <a:r>
              <a:rPr lang="en-US" dirty="0"/>
              <a:t>Put an emphasis on visitor safety and security with tools like key card entry systems, CCTV cameras, and 24-hour security officers.</a:t>
            </a:r>
          </a:p>
        </p:txBody>
      </p:sp>
      <p:sp>
        <p:nvSpPr>
          <p:cNvPr id="4" name="AutoShape 6" descr="BVLGARI RESORT HOTEL &amp; MARINA VILLAGE - ALEC"/>
          <p:cNvSpPr>
            <a:spLocks noChangeAspect="1" noChangeArrowheads="1"/>
          </p:cNvSpPr>
          <p:nvPr/>
        </p:nvSpPr>
        <p:spPr bwMode="auto">
          <a:xfrm>
            <a:off x="-14470477" y="-10760"/>
            <a:ext cx="59604" cy="5960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6" name="Picture 8" descr="Bulgari Hotels and Resorts Dubai at HRS with free servi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3441878"/>
            <a:ext cx="3814671" cy="2145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531503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056"/>
                                        </p:tgtEl>
                                        <p:attrNameLst>
                                          <p:attrName>style.visibility</p:attrName>
                                        </p:attrNameLst>
                                      </p:cBhvr>
                                      <p:to>
                                        <p:strVal val="visible"/>
                                      </p:to>
                                    </p:set>
                                    <p:animEffect transition="in" filter="barn(inVertical)">
                                      <p:cBhvr>
                                        <p:cTn id="12" dur="500"/>
                                        <p:tgtEl>
                                          <p:spTgt spid="20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35A89-7CE4-4252-BA02-BC0F24934779}"/>
              </a:ext>
            </a:extLst>
          </p:cNvPr>
          <p:cNvSpPr>
            <a:spLocks noGrp="1"/>
          </p:cNvSpPr>
          <p:nvPr>
            <p:ph type="title"/>
          </p:nvPr>
        </p:nvSpPr>
        <p:spPr>
          <a:xfrm>
            <a:off x="838200" y="171942"/>
            <a:ext cx="10515600" cy="1325563"/>
          </a:xfrm>
        </p:spPr>
        <p:txBody>
          <a:bodyPr>
            <a:normAutofit/>
          </a:bodyPr>
          <a:lstStyle/>
          <a:p>
            <a:pPr algn="l"/>
            <a:r>
              <a:rPr lang="en-US" sz="4000" dirty="0">
                <a:solidFill>
                  <a:schemeClr val="accent4"/>
                </a:solidFill>
                <a:latin typeface="+mj-lt"/>
                <a:cs typeface="+mj-cs"/>
              </a:rPr>
              <a:t>Importance of Hospitality and How Hotels Meet Guest Expectation</a:t>
            </a:r>
          </a:p>
        </p:txBody>
      </p:sp>
      <p:graphicFrame>
        <p:nvGraphicFramePr>
          <p:cNvPr id="3" name="Diagram 2"/>
          <p:cNvGraphicFramePr/>
          <p:nvPr>
            <p:extLst>
              <p:ext uri="{D42A27DB-BD31-4B8C-83A1-F6EECF244321}">
                <p14:modId xmlns:p14="http://schemas.microsoft.com/office/powerpoint/2010/main" val="2620453118"/>
              </p:ext>
            </p:extLst>
          </p:nvPr>
        </p:nvGraphicFramePr>
        <p:xfrm>
          <a:off x="1065368" y="1317201"/>
          <a:ext cx="10061263" cy="5167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94098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30E10-A1EB-4D0C-9E93-7957EE01ADEB}"/>
              </a:ext>
            </a:extLst>
          </p:cNvPr>
          <p:cNvSpPr>
            <a:spLocks noGrp="1"/>
          </p:cNvSpPr>
          <p:nvPr>
            <p:ph type="title"/>
          </p:nvPr>
        </p:nvSpPr>
        <p:spPr/>
        <p:txBody>
          <a:bodyPr>
            <a:normAutofit/>
          </a:bodyPr>
          <a:lstStyle/>
          <a:p>
            <a:pPr algn="l"/>
            <a:r>
              <a:rPr lang="en-US" b="1" dirty="0">
                <a:solidFill>
                  <a:schemeClr val="accent4"/>
                </a:solidFill>
                <a:effectLst/>
                <a:latin typeface="Arial" panose="020B0604020202020204" pitchFamily="34" charset="0"/>
              </a:rPr>
              <a:t>References</a:t>
            </a:r>
          </a:p>
        </p:txBody>
      </p:sp>
      <p:sp>
        <p:nvSpPr>
          <p:cNvPr id="5" name="Rectangle 1"/>
          <p:cNvSpPr>
            <a:spLocks noChangeArrowheads="1"/>
          </p:cNvSpPr>
          <p:nvPr/>
        </p:nvSpPr>
        <p:spPr bwMode="auto">
          <a:xfrm>
            <a:off x="563499" y="1391379"/>
            <a:ext cx="11171582"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Gavilan</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D., 2018.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The influence of online ratings and reviews on hotel booking consideration,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s.l</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s.n</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t>
            </a:r>
            <a:endParaRPr kumimoji="0" 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Hartline, M. D., 1996.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Employee performance cues in a hotel service environment: Influence on perceived service quality, value, and word-of-mouth intentions,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s.l</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s.n</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t>
            </a:r>
            <a:endParaRPr kumimoji="0" 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HotelMinder</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2020.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The importance of guest reviews for independent hotels.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[Online] </a:t>
            </a:r>
            <a:b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b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Available at: </a:t>
            </a:r>
            <a:r>
              <a:rPr kumimoji="0" lang="en-US" sz="1600" b="0" i="0" u="sng" strike="noStrike" cap="none" normalizeH="0" baseline="0" dirty="0">
                <a:ln>
                  <a:noFill/>
                </a:ln>
                <a:solidFill>
                  <a:schemeClr val="tx1"/>
                </a:solidFill>
                <a:effectLst/>
                <a:ea typeface="Calibri" panose="020F0502020204030204" pitchFamily="34" charset="0"/>
                <a:cs typeface="Arial" panose="020B0604020202020204" pitchFamily="34" charset="0"/>
              </a:rPr>
              <a:t>https://www.hotelminder.com/the-importance-of-guest-reviews-for-independent-hotels</a:t>
            </a:r>
            <a:endParaRPr kumimoji="0" 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LAUREN, 2018. </a:t>
            </a:r>
            <a:r>
              <a:rPr kumimoji="0" lang="en-US" sz="1600" b="0" i="1" u="none" strike="noStrike" cap="none" normalizeH="0" baseline="0" dirty="0" err="1">
                <a:ln>
                  <a:noFill/>
                </a:ln>
                <a:solidFill>
                  <a:schemeClr val="tx1"/>
                </a:solidFill>
                <a:effectLst/>
                <a:ea typeface="Calibri" panose="020F0502020204030204" pitchFamily="34" charset="0"/>
                <a:cs typeface="Arial" panose="020B0604020202020204" pitchFamily="34" charset="0"/>
              </a:rPr>
              <a:t>Bulgari</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 Resort Dubai hotel review.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[Online] </a:t>
            </a:r>
            <a:b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b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Available at: </a:t>
            </a:r>
            <a:r>
              <a:rPr kumimoji="0" lang="en-US" sz="1600" b="0" i="0" u="sng" strike="noStrike" cap="none" normalizeH="0" baseline="0" dirty="0">
                <a:ln>
                  <a:noFill/>
                </a:ln>
                <a:solidFill>
                  <a:schemeClr val="tx1"/>
                </a:solidFill>
                <a:effectLst/>
                <a:ea typeface="Calibri" panose="020F0502020204030204" pitchFamily="34" charset="0"/>
                <a:cs typeface="Arial" panose="020B0604020202020204" pitchFamily="34" charset="0"/>
              </a:rPr>
              <a:t>https://www.cntraveller.com/article/bulgari-resort-dubai-hotel-review</a:t>
            </a:r>
            <a:endParaRPr kumimoji="0" 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Nasution</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H. N., 2008.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Customer value in the hotel industry: What managers believe they deliver and what customer experience,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s.l</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s.n</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t>
            </a:r>
            <a:endParaRPr kumimoji="0" lang="en-US" sz="16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rtumme</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2018. </a:t>
            </a:r>
            <a:r>
              <a:rPr kumimoji="0" lang="en-US" sz="1600" b="0" i="1" u="none" strike="noStrike" cap="none" normalizeH="0" baseline="0" dirty="0" err="1">
                <a:ln>
                  <a:noFill/>
                </a:ln>
                <a:solidFill>
                  <a:schemeClr val="tx1"/>
                </a:solidFill>
                <a:effectLst/>
                <a:ea typeface="Calibri" panose="020F0502020204030204" pitchFamily="34" charset="0"/>
                <a:cs typeface="Arial" panose="020B0604020202020204" pitchFamily="34" charset="0"/>
              </a:rPr>
              <a:t>Bvlgari</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 Hotel and Resorts: Future Marketing St.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[Online] </a:t>
            </a:r>
            <a:b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b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Available at: </a:t>
            </a:r>
            <a:r>
              <a:rPr kumimoji="0" lang="en-US" sz="1600" b="0" i="0" u="sng" strike="noStrike" cap="none" normalizeH="0" baseline="0" dirty="0">
                <a:ln>
                  <a:noFill/>
                </a:ln>
                <a:solidFill>
                  <a:schemeClr val="tx1"/>
                </a:solidFill>
                <a:effectLst/>
                <a:ea typeface="Calibri" panose="020F0502020204030204" pitchFamily="34" charset="0"/>
                <a:cs typeface="Arial" panose="020B0604020202020204" pitchFamily="34" charset="0"/>
              </a:rPr>
              <a:t>https://issuu.com/rtumme/docs/bvlgarirome_singlespread</a:t>
            </a:r>
            <a:endParaRPr kumimoji="0" lang="en-US" sz="1600" b="0" i="0" u="none" strike="noStrike" cap="none" normalizeH="0" baseline="0" dirty="0">
              <a:ln>
                <a:noFill/>
              </a:ln>
              <a:solidFill>
                <a:schemeClr val="tx1"/>
              </a:solidFill>
              <a:effectLst/>
            </a:endParaRPr>
          </a:p>
          <a:p>
            <a:pPr marL="285750" lvl="0" indent="-285750" eaLnBrk="0" fontAlgn="base" hangingPunct="0">
              <a:spcBef>
                <a:spcPct val="0"/>
              </a:spcBef>
              <a:spcAft>
                <a:spcPct val="0"/>
              </a:spcAft>
              <a:buFont typeface="Arial" panose="020B0604020202020204" pitchFamily="34" charset="0"/>
              <a:buChar char="•"/>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Sparks, B. A., 2011.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The impact of online reviews on hotel booking intentions and perception of trust,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s.l</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s.n</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t>
            </a:r>
          </a:p>
          <a:p>
            <a:pPr marL="285750" indent="-285750" eaLnBrk="0" fontAlgn="base" hangingPunct="0">
              <a:spcBef>
                <a:spcPct val="0"/>
              </a:spcBef>
              <a:spcAft>
                <a:spcPct val="0"/>
              </a:spcAft>
              <a:buFont typeface="Arial" panose="020B0604020202020204" pitchFamily="34" charset="0"/>
              <a:buChar char="•"/>
            </a:pPr>
            <a:r>
              <a:rPr lang="en-US" sz="1600" dirty="0">
                <a:ea typeface="Calibri" panose="020F0502020204030204" pitchFamily="34" charset="0"/>
                <a:cs typeface="Arial" panose="020B0604020202020204" pitchFamily="34" charset="0"/>
              </a:rPr>
              <a:t>Anon., 2020. </a:t>
            </a:r>
            <a:r>
              <a:rPr lang="en-US" sz="1600" dirty="0" err="1">
                <a:ea typeface="Calibri" panose="020F0502020204030204" pitchFamily="34" charset="0"/>
                <a:cs typeface="Arial" panose="020B0604020202020204" pitchFamily="34" charset="0"/>
              </a:rPr>
              <a:t>Bvlgari</a:t>
            </a:r>
            <a:r>
              <a:rPr lang="en-US" sz="1600" dirty="0">
                <a:ea typeface="Calibri" panose="020F0502020204030204" pitchFamily="34" charset="0"/>
                <a:cs typeface="Arial" panose="020B0604020202020204" pitchFamily="34" charset="0"/>
              </a:rPr>
              <a:t> Resort Dubai. [Online] </a:t>
            </a:r>
            <a:br>
              <a:rPr lang="en-US" sz="1600" dirty="0">
                <a:ea typeface="Calibri" panose="020F0502020204030204" pitchFamily="34" charset="0"/>
                <a:cs typeface="Arial" panose="020B0604020202020204" pitchFamily="34" charset="0"/>
              </a:rPr>
            </a:br>
            <a:r>
              <a:rPr lang="en-US" sz="1600" dirty="0">
                <a:ea typeface="Calibri" panose="020F0502020204030204" pitchFamily="34" charset="0"/>
                <a:cs typeface="Arial" panose="020B0604020202020204" pitchFamily="34" charset="0"/>
              </a:rPr>
              <a:t>Available at: https://mediakit.bulgari.com/bulgarihotels/wp-content/uploads/2020/07/BHRDUBAI_PRESSKIT.pdf</a:t>
            </a:r>
          </a:p>
          <a:p>
            <a:pPr marL="285750" indent="-285750" eaLnBrk="0" fontAlgn="base" hangingPunct="0">
              <a:spcBef>
                <a:spcPct val="0"/>
              </a:spcBef>
              <a:spcAft>
                <a:spcPct val="0"/>
              </a:spcAft>
              <a:buFont typeface="Arial" panose="020B0604020202020204" pitchFamily="34" charset="0"/>
              <a:buChar char="•"/>
            </a:pPr>
            <a:r>
              <a:rPr lang="en-US" sz="1600" dirty="0" err="1">
                <a:ea typeface="Calibri" panose="020F0502020204030204" pitchFamily="34" charset="0"/>
                <a:cs typeface="Arial" panose="020B0604020202020204" pitchFamily="34" charset="0"/>
              </a:rPr>
              <a:t>archilovers</a:t>
            </a:r>
            <a:r>
              <a:rPr lang="en-US" sz="1600" dirty="0">
                <a:ea typeface="Calibri" panose="020F0502020204030204" pitchFamily="34" charset="0"/>
                <a:cs typeface="Arial" panose="020B0604020202020204" pitchFamily="34" charset="0"/>
              </a:rPr>
              <a:t>, 2017. </a:t>
            </a:r>
            <a:r>
              <a:rPr lang="en-US" sz="1600" dirty="0" err="1">
                <a:ea typeface="Calibri" panose="020F0502020204030204" pitchFamily="34" charset="0"/>
                <a:cs typeface="Arial" panose="020B0604020202020204" pitchFamily="34" charset="0"/>
              </a:rPr>
              <a:t>Bvlgari</a:t>
            </a:r>
            <a:r>
              <a:rPr lang="en-US" sz="1600" dirty="0">
                <a:ea typeface="Calibri" panose="020F0502020204030204" pitchFamily="34" charset="0"/>
                <a:cs typeface="Arial" panose="020B0604020202020204" pitchFamily="34" charset="0"/>
              </a:rPr>
              <a:t> Resort &amp; Residences Dubai | ACPV ARCHITECTS Antonio </a:t>
            </a:r>
            <a:r>
              <a:rPr lang="en-US" sz="1600" dirty="0" err="1">
                <a:ea typeface="Calibri" panose="020F0502020204030204" pitchFamily="34" charset="0"/>
                <a:cs typeface="Arial" panose="020B0604020202020204" pitchFamily="34" charset="0"/>
              </a:rPr>
              <a:t>Citterio</a:t>
            </a:r>
            <a:r>
              <a:rPr lang="en-US" sz="1600" dirty="0">
                <a:ea typeface="Calibri" panose="020F0502020204030204" pitchFamily="34" charset="0"/>
                <a:cs typeface="Arial" panose="020B0604020202020204" pitchFamily="34" charset="0"/>
              </a:rPr>
              <a:t> Patricia </a:t>
            </a:r>
            <a:r>
              <a:rPr lang="en-US" sz="1600" dirty="0" err="1">
                <a:ea typeface="Calibri" panose="020F0502020204030204" pitchFamily="34" charset="0"/>
                <a:cs typeface="Arial" panose="020B0604020202020204" pitchFamily="34" charset="0"/>
              </a:rPr>
              <a:t>Viel</a:t>
            </a:r>
            <a:r>
              <a:rPr lang="en-US" sz="1600" dirty="0">
                <a:ea typeface="Calibri" panose="020F0502020204030204" pitchFamily="34" charset="0"/>
                <a:cs typeface="Arial" panose="020B0604020202020204" pitchFamily="34" charset="0"/>
              </a:rPr>
              <a:t>. [Online] </a:t>
            </a:r>
            <a:br>
              <a:rPr lang="en-US" sz="1600" dirty="0">
                <a:ea typeface="Calibri" panose="020F0502020204030204" pitchFamily="34" charset="0"/>
                <a:cs typeface="Arial" panose="020B0604020202020204" pitchFamily="34" charset="0"/>
              </a:rPr>
            </a:br>
            <a:r>
              <a:rPr lang="en-US" sz="1600" dirty="0">
                <a:ea typeface="Calibri" panose="020F0502020204030204" pitchFamily="34" charset="0"/>
                <a:cs typeface="Arial" panose="020B0604020202020204" pitchFamily="34" charset="0"/>
              </a:rPr>
              <a:t>Available at: https://www.archilovers.com/projects/245107/bvlgari-resort-residences-dubai.html</a:t>
            </a:r>
          </a:p>
          <a:p>
            <a:pPr marL="285750" indent="-285750" eaLnBrk="0" fontAlgn="base" hangingPunct="0">
              <a:spcBef>
                <a:spcPct val="0"/>
              </a:spcBef>
              <a:spcAft>
                <a:spcPct val="0"/>
              </a:spcAft>
              <a:buFont typeface="Arial" panose="020B0604020202020204" pitchFamily="34" charset="0"/>
              <a:buChar char="•"/>
            </a:pPr>
            <a:r>
              <a:rPr lang="en-US" sz="1600" dirty="0" err="1">
                <a:ea typeface="Calibri" panose="020F0502020204030204" pitchFamily="34" charset="0"/>
                <a:cs typeface="Arial" panose="020B0604020202020204" pitchFamily="34" charset="0"/>
              </a:rPr>
              <a:t>Easy_Engineering_International</a:t>
            </a:r>
            <a:r>
              <a:rPr lang="en-US" sz="1600" dirty="0">
                <a:ea typeface="Calibri" panose="020F0502020204030204" pitchFamily="34" charset="0"/>
                <a:cs typeface="Arial" panose="020B0604020202020204" pitchFamily="34" charset="0"/>
              </a:rPr>
              <a:t>, 2017. BVLGARI ADDS AN URBAN OASIS RETREAT TO ITS COLLECTION: THE BVLGARI RESORT DUBAI. [Online] </a:t>
            </a:r>
            <a:br>
              <a:rPr lang="en-US" sz="1600" dirty="0">
                <a:ea typeface="Calibri" panose="020F0502020204030204" pitchFamily="34" charset="0"/>
                <a:cs typeface="Arial" panose="020B0604020202020204" pitchFamily="34" charset="0"/>
              </a:rPr>
            </a:br>
            <a:r>
              <a:rPr lang="en-US" sz="1600" dirty="0">
                <a:ea typeface="Calibri" panose="020F0502020204030204" pitchFamily="34" charset="0"/>
                <a:cs typeface="Arial" panose="020B0604020202020204" pitchFamily="34" charset="0"/>
              </a:rPr>
              <a:t>Available at: https://easyengineering.eu/bvlgari-adds-an-urban-oasis-retreat-to-its-collection-the-bvlgari-resort-dubai/</a:t>
            </a:r>
          </a:p>
          <a:p>
            <a:pPr marL="285750" indent="-285750" eaLnBrk="0" fontAlgn="base" hangingPunct="0">
              <a:spcBef>
                <a:spcPct val="0"/>
              </a:spcBef>
              <a:spcAft>
                <a:spcPct val="0"/>
              </a:spcAft>
              <a:buFont typeface="Arial" panose="020B0604020202020204" pitchFamily="34" charset="0"/>
              <a:buChar char="•"/>
            </a:pPr>
            <a:endParaRPr lang="en-US" dirty="0">
              <a:ea typeface="Calibri" panose="020F050202020403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1"/>
          <p:cNvSpPr>
            <a:spLocks noChangeArrowheads="1"/>
          </p:cNvSpPr>
          <p:nvPr/>
        </p:nvSpPr>
        <p:spPr bwMode="auto">
          <a:xfrm>
            <a:off x="218941" y="996971"/>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6744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2DD96-4AC9-4113-6FB5-0A594E763E96}"/>
              </a:ext>
            </a:extLst>
          </p:cNvPr>
          <p:cNvSpPr>
            <a:spLocks noGrp="1"/>
          </p:cNvSpPr>
          <p:nvPr>
            <p:ph type="title"/>
          </p:nvPr>
        </p:nvSpPr>
        <p:spPr/>
        <p:txBody>
          <a:bodyPr/>
          <a:lstStyle/>
          <a:p>
            <a:r>
              <a:rPr lang="en-GB" dirty="0"/>
              <a:t>Thank you for your attention</a:t>
            </a:r>
          </a:p>
        </p:txBody>
      </p:sp>
      <p:sp>
        <p:nvSpPr>
          <p:cNvPr id="3" name="Text Placeholder 2">
            <a:extLst>
              <a:ext uri="{FF2B5EF4-FFF2-40B4-BE49-F238E27FC236}">
                <a16:creationId xmlns:a16="http://schemas.microsoft.com/office/drawing/2014/main" id="{7DCE2755-94DE-E3DF-FAF9-84D6CD43DB6F}"/>
              </a:ext>
            </a:extLst>
          </p:cNvPr>
          <p:cNvSpPr>
            <a:spLocks noGrp="1"/>
          </p:cNvSpPr>
          <p:nvPr>
            <p:ph type="body" sz="quarter" idx="13"/>
          </p:nvPr>
        </p:nvSpPr>
        <p:spPr/>
        <p:txBody>
          <a:bodyPr/>
          <a:lstStyle/>
          <a:p>
            <a:endParaRPr lang="en-GB"/>
          </a:p>
        </p:txBody>
      </p:sp>
    </p:spTree>
    <p:extLst>
      <p:ext uri="{BB962C8B-B14F-4D97-AF65-F5344CB8AC3E}">
        <p14:creationId xmlns:p14="http://schemas.microsoft.com/office/powerpoint/2010/main" val="295987311"/>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5F7174"/>
      </a:dk2>
      <a:lt2>
        <a:srgbClr val="CFF6CF"/>
      </a:lt2>
      <a:accent1>
        <a:srgbClr val="69888C"/>
      </a:accent1>
      <a:accent2>
        <a:srgbClr val="5F7174"/>
      </a:accent2>
      <a:accent3>
        <a:srgbClr val="A5E659"/>
      </a:accent3>
      <a:accent4>
        <a:srgbClr val="00A6C0"/>
      </a:accent4>
      <a:accent5>
        <a:srgbClr val="32D9CB"/>
      </a:accent5>
      <a:accent6>
        <a:srgbClr val="99ECE5"/>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22379321_Animated title lights_AAS_v4" id="{495147D4-99D8-4F59-900C-5ACA215B1B76}" vid="{2238BD09-1390-45A5-A13D-6ADBF8305B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4D8CE9-5BE0-4C8E-AF29-B0537D1688F0}">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2B045594-94A0-4555-864E-6B366371DA6D}">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8D1DF0-0ADE-4CE3-A768-63C8EC6A02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{4994FEF9-F565-4DBB-BB27-65F9F428B9BB}tf22379321_win32</Template>
  <TotalTime>550</TotalTime>
  <Words>1207</Words>
  <PresentationFormat>Widescreen</PresentationFormat>
  <Paragraphs>57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Student name: Madalin Liviu Noada Student number: 2232425 Programme: BA International Hotel Management Module: Hospitality and Guest Services Module code: BMIH4003 Lecturer: Charlotte Joyner, Luciana Suardi Internal Verifier: Ffion Cumberpatch   Title: Presentation  The role and importance of quality service, hospitality, and guest services within the hotel Industry </vt:lpstr>
      <vt:lpstr>Bvlgari Hotels &amp; Resorts </vt:lpstr>
      <vt:lpstr>Introduction</vt:lpstr>
      <vt:lpstr>Main Consumers</vt:lpstr>
      <vt:lpstr>Nature of Guest Services and Facilities</vt:lpstr>
      <vt:lpstr>Role of Guest services and Facilities</vt:lpstr>
      <vt:lpstr>Role and Function of Guest Services</vt:lpstr>
      <vt:lpstr>Importance of Hospitality and How Hotels Meet Guest Expectation</vt:lpstr>
      <vt:lpstr>References</vt:lpstr>
      <vt:lpstr>Thank you for your attention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dc:description/>
  <dcterms:created xsi:type="dcterms:W3CDTF">2021-06-19T08:50:24Z</dcterms:created>
  <dcterms:modified xsi:type="dcterms:W3CDTF">2023-05-19T17:12:42Z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