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66" r:id="rId3"/>
    <p:sldId id="259" r:id="rId4"/>
    <p:sldId id="260" r:id="rId5"/>
    <p:sldId id="262" r:id="rId6"/>
    <p:sldId id="258" r:id="rId7"/>
    <p:sldId id="264" r:id="rId8"/>
    <p:sldId id="268" r:id="rId9"/>
    <p:sldId id="267"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DC2FA-8E9D-3758-52CE-4B8488B2774D}" v="614" dt="2026-01-04T17:21:29.727"/>
    <p1510:client id="{43E51EE4-8CD3-D0CB-8D73-C907381884D9}" v="775" dt="2026-01-05T18:14:41.037"/>
    <p1510:client id="{74FE30E4-9E55-CB00-F21E-7DD44097B2D4}" v="7" dt="2026-01-04T00:37:30.352"/>
    <p1510:client id="{E4CA7B81-3C69-31FD-EDF8-5C69698C2B85}" v="341" dt="2026-01-04T00:59:40.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F184BE-9342-498B-8A2B-C15BB35B9E31}" type="doc">
      <dgm:prSet loTypeId="urn:microsoft.com/office/officeart/2005/8/layout/chevron1" loCatId="process" qsTypeId="urn:microsoft.com/office/officeart/2005/8/quickstyle/simple1" qsCatId="simple" csTypeId="urn:microsoft.com/office/officeart/2005/8/colors/accent1_2" csCatId="accent1"/>
      <dgm:spPr/>
      <dgm:t>
        <a:bodyPr/>
        <a:lstStyle/>
        <a:p>
          <a:endParaRPr lang="en-US"/>
        </a:p>
      </dgm:t>
    </dgm:pt>
    <dgm:pt modelId="{67FA3518-C33E-4B48-9ED3-8F9D8E3370F4}">
      <dgm:prSet/>
      <dgm:spPr/>
      <dgm:t>
        <a:bodyPr/>
        <a:lstStyle/>
        <a:p>
          <a:r>
            <a:rPr lang="en-GB" b="1"/>
            <a:t>Major skills required consist of:</a:t>
          </a:r>
          <a:endParaRPr lang="en-US"/>
        </a:p>
      </dgm:t>
    </dgm:pt>
    <dgm:pt modelId="{9A86C30A-EA74-4712-A8E0-09EB085251E1}" type="parTrans" cxnId="{42D3EADC-12D8-4AAF-9297-664647254831}">
      <dgm:prSet/>
      <dgm:spPr/>
      <dgm:t>
        <a:bodyPr/>
        <a:lstStyle/>
        <a:p>
          <a:endParaRPr lang="en-US"/>
        </a:p>
      </dgm:t>
    </dgm:pt>
    <dgm:pt modelId="{A204D59B-E4CC-4CE1-A88D-512DC5C6BBB2}" type="sibTrans" cxnId="{42D3EADC-12D8-4AAF-9297-664647254831}">
      <dgm:prSet/>
      <dgm:spPr/>
      <dgm:t>
        <a:bodyPr/>
        <a:lstStyle/>
        <a:p>
          <a:endParaRPr lang="en-US"/>
        </a:p>
      </dgm:t>
    </dgm:pt>
    <dgm:pt modelId="{2E1D8A9D-4953-48FA-BADB-B62E5674825A}">
      <dgm:prSet/>
      <dgm:spPr/>
      <dgm:t>
        <a:bodyPr/>
        <a:lstStyle/>
        <a:p>
          <a:r>
            <a:rPr lang="en-GB"/>
            <a:t>Effective communication</a:t>
          </a:r>
          <a:endParaRPr lang="en-US"/>
        </a:p>
      </dgm:t>
    </dgm:pt>
    <dgm:pt modelId="{DFB2D3D5-BD74-4A73-968A-12DD69A225C9}" type="parTrans" cxnId="{7EC24AD1-D01B-4D40-AABE-C9871130FC03}">
      <dgm:prSet/>
      <dgm:spPr/>
      <dgm:t>
        <a:bodyPr/>
        <a:lstStyle/>
        <a:p>
          <a:endParaRPr lang="en-US"/>
        </a:p>
      </dgm:t>
    </dgm:pt>
    <dgm:pt modelId="{A861805E-4D47-4A9F-A6A7-9506DA10ECBF}" type="sibTrans" cxnId="{7EC24AD1-D01B-4D40-AABE-C9871130FC03}">
      <dgm:prSet/>
      <dgm:spPr/>
      <dgm:t>
        <a:bodyPr/>
        <a:lstStyle/>
        <a:p>
          <a:endParaRPr lang="en-US"/>
        </a:p>
      </dgm:t>
    </dgm:pt>
    <dgm:pt modelId="{4CA88B44-110E-4747-AA62-947015769A7A}">
      <dgm:prSet/>
      <dgm:spPr/>
      <dgm:t>
        <a:bodyPr/>
        <a:lstStyle/>
        <a:p>
          <a:r>
            <a:rPr lang="en-GB"/>
            <a:t>Time management</a:t>
          </a:r>
          <a:endParaRPr lang="en-US"/>
        </a:p>
      </dgm:t>
    </dgm:pt>
    <dgm:pt modelId="{19B3F61D-4462-4841-9656-E136E7507A29}" type="parTrans" cxnId="{C6D965E6-631A-4648-8413-0BAA5454A858}">
      <dgm:prSet/>
      <dgm:spPr/>
      <dgm:t>
        <a:bodyPr/>
        <a:lstStyle/>
        <a:p>
          <a:endParaRPr lang="en-US"/>
        </a:p>
      </dgm:t>
    </dgm:pt>
    <dgm:pt modelId="{65FFD610-3856-4900-B44F-FAF417AE0466}" type="sibTrans" cxnId="{C6D965E6-631A-4648-8413-0BAA5454A858}">
      <dgm:prSet/>
      <dgm:spPr/>
      <dgm:t>
        <a:bodyPr/>
        <a:lstStyle/>
        <a:p>
          <a:endParaRPr lang="en-US"/>
        </a:p>
      </dgm:t>
    </dgm:pt>
    <dgm:pt modelId="{72B0EC45-7B92-45E9-93EE-D74A2A7C2C01}">
      <dgm:prSet/>
      <dgm:spPr/>
      <dgm:t>
        <a:bodyPr/>
        <a:lstStyle/>
        <a:p>
          <a:r>
            <a:rPr lang="en-GB"/>
            <a:t>Adaptability and flexibility</a:t>
          </a:r>
          <a:endParaRPr lang="en-US"/>
        </a:p>
      </dgm:t>
    </dgm:pt>
    <dgm:pt modelId="{52A646CE-9D1E-489D-B2E0-F65AD78D4CF9}" type="parTrans" cxnId="{6383E562-3D0B-4686-A873-F9D6C4063795}">
      <dgm:prSet/>
      <dgm:spPr/>
      <dgm:t>
        <a:bodyPr/>
        <a:lstStyle/>
        <a:p>
          <a:endParaRPr lang="en-US"/>
        </a:p>
      </dgm:t>
    </dgm:pt>
    <dgm:pt modelId="{3E2E2912-FA7F-4070-A735-37E2D5E054BF}" type="sibTrans" cxnId="{6383E562-3D0B-4686-A873-F9D6C4063795}">
      <dgm:prSet/>
      <dgm:spPr/>
      <dgm:t>
        <a:bodyPr/>
        <a:lstStyle/>
        <a:p>
          <a:endParaRPr lang="en-US"/>
        </a:p>
      </dgm:t>
    </dgm:pt>
    <dgm:pt modelId="{B0AFD252-C21B-42CF-BB78-A560ECC45BC6}">
      <dgm:prSet/>
      <dgm:spPr/>
      <dgm:t>
        <a:bodyPr/>
        <a:lstStyle/>
        <a:p>
          <a:r>
            <a:rPr lang="en-GB"/>
            <a:t>Problem-solving</a:t>
          </a:r>
          <a:endParaRPr lang="en-US"/>
        </a:p>
      </dgm:t>
    </dgm:pt>
    <dgm:pt modelId="{A4261E2A-FE23-46D6-9394-343D876F4C0B}" type="parTrans" cxnId="{6036CED4-BBC7-448D-A4A4-0C9F04D66EDA}">
      <dgm:prSet/>
      <dgm:spPr/>
      <dgm:t>
        <a:bodyPr/>
        <a:lstStyle/>
        <a:p>
          <a:endParaRPr lang="en-US"/>
        </a:p>
      </dgm:t>
    </dgm:pt>
    <dgm:pt modelId="{E22C748D-109B-4D85-986D-3599C9FC810C}" type="sibTrans" cxnId="{6036CED4-BBC7-448D-A4A4-0C9F04D66EDA}">
      <dgm:prSet/>
      <dgm:spPr/>
      <dgm:t>
        <a:bodyPr/>
        <a:lstStyle/>
        <a:p>
          <a:endParaRPr lang="en-US"/>
        </a:p>
      </dgm:t>
    </dgm:pt>
    <dgm:pt modelId="{A37D93E1-01CB-4781-B81E-F1B6533D68C4}">
      <dgm:prSet/>
      <dgm:spPr/>
      <dgm:t>
        <a:bodyPr/>
        <a:lstStyle/>
        <a:p>
          <a:r>
            <a:rPr lang="en-GB"/>
            <a:t>Teamwork and collaboration</a:t>
          </a:r>
          <a:endParaRPr lang="en-US"/>
        </a:p>
      </dgm:t>
    </dgm:pt>
    <dgm:pt modelId="{F6ACECF2-F50F-4AC9-8C8D-2E7597CEE13D}" type="parTrans" cxnId="{6FD83C7F-72BE-4751-8753-1148F4C3F187}">
      <dgm:prSet/>
      <dgm:spPr/>
      <dgm:t>
        <a:bodyPr/>
        <a:lstStyle/>
        <a:p>
          <a:endParaRPr lang="en-US"/>
        </a:p>
      </dgm:t>
    </dgm:pt>
    <dgm:pt modelId="{2A6E67DB-C853-4BE2-B668-5F7B88C3657D}" type="sibTrans" cxnId="{6FD83C7F-72BE-4751-8753-1148F4C3F187}">
      <dgm:prSet/>
      <dgm:spPr/>
      <dgm:t>
        <a:bodyPr/>
        <a:lstStyle/>
        <a:p>
          <a:endParaRPr lang="en-US"/>
        </a:p>
      </dgm:t>
    </dgm:pt>
    <dgm:pt modelId="{8CCDA05E-D578-4C08-8B8E-90F588D9E868}">
      <dgm:prSet/>
      <dgm:spPr/>
      <dgm:t>
        <a:bodyPr/>
        <a:lstStyle/>
        <a:p>
          <a:r>
            <a:rPr lang="en-GB"/>
            <a:t>Empathy and compassion</a:t>
          </a:r>
          <a:endParaRPr lang="en-US"/>
        </a:p>
      </dgm:t>
    </dgm:pt>
    <dgm:pt modelId="{D2F6EF4B-CD06-4394-99E1-2F46777ABA31}" type="parTrans" cxnId="{F90886C1-0192-4D74-AFA1-582D4459A297}">
      <dgm:prSet/>
      <dgm:spPr/>
      <dgm:t>
        <a:bodyPr/>
        <a:lstStyle/>
        <a:p>
          <a:endParaRPr lang="en-US"/>
        </a:p>
      </dgm:t>
    </dgm:pt>
    <dgm:pt modelId="{025E0B16-5582-4BC6-8815-9ED2F6197722}" type="sibTrans" cxnId="{F90886C1-0192-4D74-AFA1-582D4459A297}">
      <dgm:prSet/>
      <dgm:spPr/>
      <dgm:t>
        <a:bodyPr/>
        <a:lstStyle/>
        <a:p>
          <a:endParaRPr lang="en-US"/>
        </a:p>
      </dgm:t>
    </dgm:pt>
    <dgm:pt modelId="{FCBBBCAC-F721-4B04-8BD3-DBF067926047}">
      <dgm:prSet/>
      <dgm:spPr/>
      <dgm:t>
        <a:bodyPr/>
        <a:lstStyle/>
        <a:p>
          <a:r>
            <a:rPr lang="en-GB"/>
            <a:t>Organisational skills</a:t>
          </a:r>
          <a:endParaRPr lang="en-US"/>
        </a:p>
      </dgm:t>
    </dgm:pt>
    <dgm:pt modelId="{63A23F5F-BC97-49D5-AE08-14177A9AF508}" type="parTrans" cxnId="{31F4FA26-2B38-47B9-B7B2-E81523909FC4}">
      <dgm:prSet/>
      <dgm:spPr/>
      <dgm:t>
        <a:bodyPr/>
        <a:lstStyle/>
        <a:p>
          <a:endParaRPr lang="en-US"/>
        </a:p>
      </dgm:t>
    </dgm:pt>
    <dgm:pt modelId="{D496215E-C38C-49B9-8E26-E76CC668AEB8}" type="sibTrans" cxnId="{31F4FA26-2B38-47B9-B7B2-E81523909FC4}">
      <dgm:prSet/>
      <dgm:spPr/>
      <dgm:t>
        <a:bodyPr/>
        <a:lstStyle/>
        <a:p>
          <a:endParaRPr lang="en-US"/>
        </a:p>
      </dgm:t>
    </dgm:pt>
    <dgm:pt modelId="{9FEF1AFB-95E0-4A0F-AB4C-3CD64BFA3652}">
      <dgm:prSet/>
      <dgm:spPr/>
      <dgm:t>
        <a:bodyPr/>
        <a:lstStyle/>
        <a:p>
          <a:r>
            <a:rPr lang="en-GB"/>
            <a:t>Continuous learning</a:t>
          </a:r>
          <a:endParaRPr lang="en-US"/>
        </a:p>
      </dgm:t>
    </dgm:pt>
    <dgm:pt modelId="{CE9754EC-A14E-4177-8F48-CF2FBC9CFD14}" type="parTrans" cxnId="{88F2F990-237E-4416-AD99-FA3D9C0A8396}">
      <dgm:prSet/>
      <dgm:spPr/>
      <dgm:t>
        <a:bodyPr/>
        <a:lstStyle/>
        <a:p>
          <a:endParaRPr lang="en-US"/>
        </a:p>
      </dgm:t>
    </dgm:pt>
    <dgm:pt modelId="{43415E04-1DFA-4F2E-9B53-7F1855DD8369}" type="sibTrans" cxnId="{88F2F990-237E-4416-AD99-FA3D9C0A8396}">
      <dgm:prSet/>
      <dgm:spPr/>
      <dgm:t>
        <a:bodyPr/>
        <a:lstStyle/>
        <a:p>
          <a:endParaRPr lang="en-US"/>
        </a:p>
      </dgm:t>
    </dgm:pt>
    <dgm:pt modelId="{3BD65DDB-C9F1-4962-80F3-EC0AD5FC4D0A}">
      <dgm:prSet/>
      <dgm:spPr/>
      <dgm:t>
        <a:bodyPr/>
        <a:lstStyle/>
        <a:p>
          <a:r>
            <a:rPr lang="en-GB"/>
            <a:t>Emotional resilience</a:t>
          </a:r>
          <a:endParaRPr lang="en-US"/>
        </a:p>
      </dgm:t>
    </dgm:pt>
    <dgm:pt modelId="{60114406-AD89-45D8-9FD9-4FE8BEEA2601}" type="parTrans" cxnId="{5F6269CE-EDE6-4120-97D8-FA5525246CCD}">
      <dgm:prSet/>
      <dgm:spPr/>
      <dgm:t>
        <a:bodyPr/>
        <a:lstStyle/>
        <a:p>
          <a:endParaRPr lang="en-US"/>
        </a:p>
      </dgm:t>
    </dgm:pt>
    <dgm:pt modelId="{BB771090-826E-413C-97F3-93235230125F}" type="sibTrans" cxnId="{5F6269CE-EDE6-4120-97D8-FA5525246CCD}">
      <dgm:prSet/>
      <dgm:spPr/>
      <dgm:t>
        <a:bodyPr/>
        <a:lstStyle/>
        <a:p>
          <a:endParaRPr lang="en-US"/>
        </a:p>
      </dgm:t>
    </dgm:pt>
    <dgm:pt modelId="{7ABAB428-29F9-4472-80BF-90DF804CD330}">
      <dgm:prSet/>
      <dgm:spPr/>
      <dgm:t>
        <a:bodyPr/>
        <a:lstStyle/>
        <a:p>
          <a:r>
            <a:rPr lang="en-GB"/>
            <a:t>Positive attitude</a:t>
          </a:r>
          <a:endParaRPr lang="en-US"/>
        </a:p>
      </dgm:t>
    </dgm:pt>
    <dgm:pt modelId="{A47687F9-C353-48EB-B5CD-99919B5F3292}" type="parTrans" cxnId="{39F661F5-456D-409A-9249-70C5BA5F1AD1}">
      <dgm:prSet/>
      <dgm:spPr/>
      <dgm:t>
        <a:bodyPr/>
        <a:lstStyle/>
        <a:p>
          <a:endParaRPr lang="en-US"/>
        </a:p>
      </dgm:t>
    </dgm:pt>
    <dgm:pt modelId="{A879E2DC-34FF-45C0-BB8F-D73605D6C650}" type="sibTrans" cxnId="{39F661F5-456D-409A-9249-70C5BA5F1AD1}">
      <dgm:prSet/>
      <dgm:spPr/>
      <dgm:t>
        <a:bodyPr/>
        <a:lstStyle/>
        <a:p>
          <a:endParaRPr lang="en-US"/>
        </a:p>
      </dgm:t>
    </dgm:pt>
    <dgm:pt modelId="{E687E497-1AE0-4889-A527-F5C06C9AA47F}" type="pres">
      <dgm:prSet presAssocID="{79F184BE-9342-498B-8A2B-C15BB35B9E31}" presName="Name0" presStyleCnt="0">
        <dgm:presLayoutVars>
          <dgm:dir/>
          <dgm:animLvl val="lvl"/>
          <dgm:resizeHandles val="exact"/>
        </dgm:presLayoutVars>
      </dgm:prSet>
      <dgm:spPr/>
    </dgm:pt>
    <dgm:pt modelId="{5082AFE7-2FE0-4435-AB55-566EC151E0C8}" type="pres">
      <dgm:prSet presAssocID="{67FA3518-C33E-4B48-9ED3-8F9D8E3370F4}" presName="composite" presStyleCnt="0"/>
      <dgm:spPr/>
    </dgm:pt>
    <dgm:pt modelId="{D7BF675A-F701-47C4-9A64-4EF0396255C2}" type="pres">
      <dgm:prSet presAssocID="{67FA3518-C33E-4B48-9ED3-8F9D8E3370F4}" presName="parTx" presStyleLbl="node1" presStyleIdx="0" presStyleCnt="1">
        <dgm:presLayoutVars>
          <dgm:chMax val="0"/>
          <dgm:chPref val="0"/>
          <dgm:bulletEnabled val="1"/>
        </dgm:presLayoutVars>
      </dgm:prSet>
      <dgm:spPr/>
    </dgm:pt>
    <dgm:pt modelId="{CD9EDA51-3C23-4945-8215-648B090C4D86}" type="pres">
      <dgm:prSet presAssocID="{67FA3518-C33E-4B48-9ED3-8F9D8E3370F4}" presName="desTx" presStyleLbl="revTx" presStyleIdx="0" presStyleCnt="1">
        <dgm:presLayoutVars>
          <dgm:bulletEnabled val="1"/>
        </dgm:presLayoutVars>
      </dgm:prSet>
      <dgm:spPr/>
    </dgm:pt>
  </dgm:ptLst>
  <dgm:cxnLst>
    <dgm:cxn modelId="{31F4FA26-2B38-47B9-B7B2-E81523909FC4}" srcId="{67FA3518-C33E-4B48-9ED3-8F9D8E3370F4}" destId="{FCBBBCAC-F721-4B04-8BD3-DBF067926047}" srcOrd="6" destOrd="0" parTransId="{63A23F5F-BC97-49D5-AE08-14177A9AF508}" sibTransId="{D496215E-C38C-49B9-8E26-E76CC668AEB8}"/>
    <dgm:cxn modelId="{28BBE55F-02B0-4807-9D49-7F98F0C20F6B}" type="presOf" srcId="{4CA88B44-110E-4747-AA62-947015769A7A}" destId="{CD9EDA51-3C23-4945-8215-648B090C4D86}" srcOrd="0" destOrd="1" presId="urn:microsoft.com/office/officeart/2005/8/layout/chevron1"/>
    <dgm:cxn modelId="{6383E562-3D0B-4686-A873-F9D6C4063795}" srcId="{67FA3518-C33E-4B48-9ED3-8F9D8E3370F4}" destId="{72B0EC45-7B92-45E9-93EE-D74A2A7C2C01}" srcOrd="2" destOrd="0" parTransId="{52A646CE-9D1E-489D-B2E0-F65AD78D4CF9}" sibTransId="{3E2E2912-FA7F-4070-A735-37E2D5E054BF}"/>
    <dgm:cxn modelId="{4E8E5948-B328-42BD-A9A0-8C77F6CAF3E4}" type="presOf" srcId="{A37D93E1-01CB-4781-B81E-F1B6533D68C4}" destId="{CD9EDA51-3C23-4945-8215-648B090C4D86}" srcOrd="0" destOrd="4" presId="urn:microsoft.com/office/officeart/2005/8/layout/chevron1"/>
    <dgm:cxn modelId="{38E6A27A-EFF1-4BDC-B7CD-BFC681C151F8}" type="presOf" srcId="{FCBBBCAC-F721-4B04-8BD3-DBF067926047}" destId="{CD9EDA51-3C23-4945-8215-648B090C4D86}" srcOrd="0" destOrd="6" presId="urn:microsoft.com/office/officeart/2005/8/layout/chevron1"/>
    <dgm:cxn modelId="{6FD83C7F-72BE-4751-8753-1148F4C3F187}" srcId="{67FA3518-C33E-4B48-9ED3-8F9D8E3370F4}" destId="{A37D93E1-01CB-4781-B81E-F1B6533D68C4}" srcOrd="4" destOrd="0" parTransId="{F6ACECF2-F50F-4AC9-8C8D-2E7597CEE13D}" sibTransId="{2A6E67DB-C853-4BE2-B668-5F7B88C3657D}"/>
    <dgm:cxn modelId="{55289D8E-DF0A-4F1B-9B20-399134F4191B}" type="presOf" srcId="{67FA3518-C33E-4B48-9ED3-8F9D8E3370F4}" destId="{D7BF675A-F701-47C4-9A64-4EF0396255C2}" srcOrd="0" destOrd="0" presId="urn:microsoft.com/office/officeart/2005/8/layout/chevron1"/>
    <dgm:cxn modelId="{88F2F990-237E-4416-AD99-FA3D9C0A8396}" srcId="{67FA3518-C33E-4B48-9ED3-8F9D8E3370F4}" destId="{9FEF1AFB-95E0-4A0F-AB4C-3CD64BFA3652}" srcOrd="7" destOrd="0" parTransId="{CE9754EC-A14E-4177-8F48-CF2FBC9CFD14}" sibTransId="{43415E04-1DFA-4F2E-9B53-7F1855DD8369}"/>
    <dgm:cxn modelId="{D905F194-D883-44D5-AE2B-3456A135C64E}" type="presOf" srcId="{72B0EC45-7B92-45E9-93EE-D74A2A7C2C01}" destId="{CD9EDA51-3C23-4945-8215-648B090C4D86}" srcOrd="0" destOrd="2" presId="urn:microsoft.com/office/officeart/2005/8/layout/chevron1"/>
    <dgm:cxn modelId="{CE285F9E-1E3C-498D-8904-8F1F10ED8831}" type="presOf" srcId="{3BD65DDB-C9F1-4962-80F3-EC0AD5FC4D0A}" destId="{CD9EDA51-3C23-4945-8215-648B090C4D86}" srcOrd="0" destOrd="8" presId="urn:microsoft.com/office/officeart/2005/8/layout/chevron1"/>
    <dgm:cxn modelId="{320BE8A3-1496-49AE-B4DB-7916E02458E3}" type="presOf" srcId="{B0AFD252-C21B-42CF-BB78-A560ECC45BC6}" destId="{CD9EDA51-3C23-4945-8215-648B090C4D86}" srcOrd="0" destOrd="3" presId="urn:microsoft.com/office/officeart/2005/8/layout/chevron1"/>
    <dgm:cxn modelId="{210D51AD-5A67-4560-ADA2-BA59FFA85ADF}" type="presOf" srcId="{9FEF1AFB-95E0-4A0F-AB4C-3CD64BFA3652}" destId="{CD9EDA51-3C23-4945-8215-648B090C4D86}" srcOrd="0" destOrd="7" presId="urn:microsoft.com/office/officeart/2005/8/layout/chevron1"/>
    <dgm:cxn modelId="{7A673EB4-C967-44F3-BF05-256965D09FE1}" type="presOf" srcId="{7ABAB428-29F9-4472-80BF-90DF804CD330}" destId="{CD9EDA51-3C23-4945-8215-648B090C4D86}" srcOrd="0" destOrd="9" presId="urn:microsoft.com/office/officeart/2005/8/layout/chevron1"/>
    <dgm:cxn modelId="{F90886C1-0192-4D74-AFA1-582D4459A297}" srcId="{67FA3518-C33E-4B48-9ED3-8F9D8E3370F4}" destId="{8CCDA05E-D578-4C08-8B8E-90F588D9E868}" srcOrd="5" destOrd="0" parTransId="{D2F6EF4B-CD06-4394-99E1-2F46777ABA31}" sibTransId="{025E0B16-5582-4BC6-8815-9ED2F6197722}"/>
    <dgm:cxn modelId="{5F6269CE-EDE6-4120-97D8-FA5525246CCD}" srcId="{67FA3518-C33E-4B48-9ED3-8F9D8E3370F4}" destId="{3BD65DDB-C9F1-4962-80F3-EC0AD5FC4D0A}" srcOrd="8" destOrd="0" parTransId="{60114406-AD89-45D8-9FD9-4FE8BEEA2601}" sibTransId="{BB771090-826E-413C-97F3-93235230125F}"/>
    <dgm:cxn modelId="{7EC24AD1-D01B-4D40-AABE-C9871130FC03}" srcId="{67FA3518-C33E-4B48-9ED3-8F9D8E3370F4}" destId="{2E1D8A9D-4953-48FA-BADB-B62E5674825A}" srcOrd="0" destOrd="0" parTransId="{DFB2D3D5-BD74-4A73-968A-12DD69A225C9}" sibTransId="{A861805E-4D47-4A9F-A6A7-9506DA10ECBF}"/>
    <dgm:cxn modelId="{933A0AD4-F481-407C-ABDC-E4A52A288664}" type="presOf" srcId="{79F184BE-9342-498B-8A2B-C15BB35B9E31}" destId="{E687E497-1AE0-4889-A527-F5C06C9AA47F}" srcOrd="0" destOrd="0" presId="urn:microsoft.com/office/officeart/2005/8/layout/chevron1"/>
    <dgm:cxn modelId="{6036CED4-BBC7-448D-A4A4-0C9F04D66EDA}" srcId="{67FA3518-C33E-4B48-9ED3-8F9D8E3370F4}" destId="{B0AFD252-C21B-42CF-BB78-A560ECC45BC6}" srcOrd="3" destOrd="0" parTransId="{A4261E2A-FE23-46D6-9394-343D876F4C0B}" sibTransId="{E22C748D-109B-4D85-986D-3599C9FC810C}"/>
    <dgm:cxn modelId="{42D3EADC-12D8-4AAF-9297-664647254831}" srcId="{79F184BE-9342-498B-8A2B-C15BB35B9E31}" destId="{67FA3518-C33E-4B48-9ED3-8F9D8E3370F4}" srcOrd="0" destOrd="0" parTransId="{9A86C30A-EA74-4712-A8E0-09EB085251E1}" sibTransId="{A204D59B-E4CC-4CE1-A88D-512DC5C6BBB2}"/>
    <dgm:cxn modelId="{2A3A70E3-0BC3-4631-A4A9-A5E842C1B1B1}" type="presOf" srcId="{2E1D8A9D-4953-48FA-BADB-B62E5674825A}" destId="{CD9EDA51-3C23-4945-8215-648B090C4D86}" srcOrd="0" destOrd="0" presId="urn:microsoft.com/office/officeart/2005/8/layout/chevron1"/>
    <dgm:cxn modelId="{C6D965E6-631A-4648-8413-0BAA5454A858}" srcId="{67FA3518-C33E-4B48-9ED3-8F9D8E3370F4}" destId="{4CA88B44-110E-4747-AA62-947015769A7A}" srcOrd="1" destOrd="0" parTransId="{19B3F61D-4462-4841-9656-E136E7507A29}" sibTransId="{65FFD610-3856-4900-B44F-FAF417AE0466}"/>
    <dgm:cxn modelId="{39F661F5-456D-409A-9249-70C5BA5F1AD1}" srcId="{67FA3518-C33E-4B48-9ED3-8F9D8E3370F4}" destId="{7ABAB428-29F9-4472-80BF-90DF804CD330}" srcOrd="9" destOrd="0" parTransId="{A47687F9-C353-48EB-B5CD-99919B5F3292}" sibTransId="{A879E2DC-34FF-45C0-BB8F-D73605D6C650}"/>
    <dgm:cxn modelId="{2BA79DFF-A21A-430C-838C-05D4220D9088}" type="presOf" srcId="{8CCDA05E-D578-4C08-8B8E-90F588D9E868}" destId="{CD9EDA51-3C23-4945-8215-648B090C4D86}" srcOrd="0" destOrd="5" presId="urn:microsoft.com/office/officeart/2005/8/layout/chevron1"/>
    <dgm:cxn modelId="{6C61790F-3B19-426D-9E17-8DD5972BEA0B}" type="presParOf" srcId="{E687E497-1AE0-4889-A527-F5C06C9AA47F}" destId="{5082AFE7-2FE0-4435-AB55-566EC151E0C8}" srcOrd="0" destOrd="0" presId="urn:microsoft.com/office/officeart/2005/8/layout/chevron1"/>
    <dgm:cxn modelId="{C29DE218-94DB-4094-B558-6653E3627857}" type="presParOf" srcId="{5082AFE7-2FE0-4435-AB55-566EC151E0C8}" destId="{D7BF675A-F701-47C4-9A64-4EF0396255C2}" srcOrd="0" destOrd="0" presId="urn:microsoft.com/office/officeart/2005/8/layout/chevron1"/>
    <dgm:cxn modelId="{F013942A-FD57-468B-A6A9-F8C51C31CC30}" type="presParOf" srcId="{5082AFE7-2FE0-4435-AB55-566EC151E0C8}" destId="{CD9EDA51-3C23-4945-8215-648B090C4D86}"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75A-F701-47C4-9A64-4EF0396255C2}">
      <dsp:nvSpPr>
        <dsp:cNvPr id="0" name=""/>
        <dsp:cNvSpPr/>
      </dsp:nvSpPr>
      <dsp:spPr>
        <a:xfrm>
          <a:off x="0" y="59544"/>
          <a:ext cx="3982844" cy="102600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b="1" kern="1200"/>
            <a:t>Major skills required consist of:</a:t>
          </a:r>
          <a:endParaRPr lang="en-US" sz="1900" kern="1200"/>
        </a:p>
      </dsp:txBody>
      <dsp:txXfrm>
        <a:off x="513000" y="59544"/>
        <a:ext cx="2956844" cy="1026000"/>
      </dsp:txXfrm>
    </dsp:sp>
    <dsp:sp modelId="{CD9EDA51-3C23-4945-8215-648B090C4D86}">
      <dsp:nvSpPr>
        <dsp:cNvPr id="0" name=""/>
        <dsp:cNvSpPr/>
      </dsp:nvSpPr>
      <dsp:spPr>
        <a:xfrm>
          <a:off x="0" y="1213794"/>
          <a:ext cx="3186275" cy="307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844550">
            <a:lnSpc>
              <a:spcPct val="90000"/>
            </a:lnSpc>
            <a:spcBef>
              <a:spcPct val="0"/>
            </a:spcBef>
            <a:spcAft>
              <a:spcPct val="15000"/>
            </a:spcAft>
            <a:buChar char="•"/>
          </a:pPr>
          <a:r>
            <a:rPr lang="en-GB" sz="1900" kern="1200"/>
            <a:t>Effective communication</a:t>
          </a:r>
          <a:endParaRPr lang="en-US" sz="1900" kern="1200"/>
        </a:p>
        <a:p>
          <a:pPr marL="171450" lvl="1" indent="-171450" algn="l" defTabSz="844550">
            <a:lnSpc>
              <a:spcPct val="90000"/>
            </a:lnSpc>
            <a:spcBef>
              <a:spcPct val="0"/>
            </a:spcBef>
            <a:spcAft>
              <a:spcPct val="15000"/>
            </a:spcAft>
            <a:buChar char="•"/>
          </a:pPr>
          <a:r>
            <a:rPr lang="en-GB" sz="1900" kern="1200"/>
            <a:t>Time management</a:t>
          </a:r>
          <a:endParaRPr lang="en-US" sz="1900" kern="1200"/>
        </a:p>
        <a:p>
          <a:pPr marL="171450" lvl="1" indent="-171450" algn="l" defTabSz="844550">
            <a:lnSpc>
              <a:spcPct val="90000"/>
            </a:lnSpc>
            <a:spcBef>
              <a:spcPct val="0"/>
            </a:spcBef>
            <a:spcAft>
              <a:spcPct val="15000"/>
            </a:spcAft>
            <a:buChar char="•"/>
          </a:pPr>
          <a:r>
            <a:rPr lang="en-GB" sz="1900" kern="1200"/>
            <a:t>Adaptability and flexibility</a:t>
          </a:r>
          <a:endParaRPr lang="en-US" sz="1900" kern="1200"/>
        </a:p>
        <a:p>
          <a:pPr marL="171450" lvl="1" indent="-171450" algn="l" defTabSz="844550">
            <a:lnSpc>
              <a:spcPct val="90000"/>
            </a:lnSpc>
            <a:spcBef>
              <a:spcPct val="0"/>
            </a:spcBef>
            <a:spcAft>
              <a:spcPct val="15000"/>
            </a:spcAft>
            <a:buChar char="•"/>
          </a:pPr>
          <a:r>
            <a:rPr lang="en-GB" sz="1900" kern="1200"/>
            <a:t>Problem-solving</a:t>
          </a:r>
          <a:endParaRPr lang="en-US" sz="1900" kern="1200"/>
        </a:p>
        <a:p>
          <a:pPr marL="171450" lvl="1" indent="-171450" algn="l" defTabSz="844550">
            <a:lnSpc>
              <a:spcPct val="90000"/>
            </a:lnSpc>
            <a:spcBef>
              <a:spcPct val="0"/>
            </a:spcBef>
            <a:spcAft>
              <a:spcPct val="15000"/>
            </a:spcAft>
            <a:buChar char="•"/>
          </a:pPr>
          <a:r>
            <a:rPr lang="en-GB" sz="1900" kern="1200"/>
            <a:t>Teamwork and collaboration</a:t>
          </a:r>
          <a:endParaRPr lang="en-US" sz="1900" kern="1200"/>
        </a:p>
        <a:p>
          <a:pPr marL="171450" lvl="1" indent="-171450" algn="l" defTabSz="844550">
            <a:lnSpc>
              <a:spcPct val="90000"/>
            </a:lnSpc>
            <a:spcBef>
              <a:spcPct val="0"/>
            </a:spcBef>
            <a:spcAft>
              <a:spcPct val="15000"/>
            </a:spcAft>
            <a:buChar char="•"/>
          </a:pPr>
          <a:r>
            <a:rPr lang="en-GB" sz="1900" kern="1200"/>
            <a:t>Empathy and compassion</a:t>
          </a:r>
          <a:endParaRPr lang="en-US" sz="1900" kern="1200"/>
        </a:p>
        <a:p>
          <a:pPr marL="171450" lvl="1" indent="-171450" algn="l" defTabSz="844550">
            <a:lnSpc>
              <a:spcPct val="90000"/>
            </a:lnSpc>
            <a:spcBef>
              <a:spcPct val="0"/>
            </a:spcBef>
            <a:spcAft>
              <a:spcPct val="15000"/>
            </a:spcAft>
            <a:buChar char="•"/>
          </a:pPr>
          <a:r>
            <a:rPr lang="en-GB" sz="1900" kern="1200"/>
            <a:t>Organisational skills</a:t>
          </a:r>
          <a:endParaRPr lang="en-US" sz="1900" kern="1200"/>
        </a:p>
        <a:p>
          <a:pPr marL="171450" lvl="1" indent="-171450" algn="l" defTabSz="844550">
            <a:lnSpc>
              <a:spcPct val="90000"/>
            </a:lnSpc>
            <a:spcBef>
              <a:spcPct val="0"/>
            </a:spcBef>
            <a:spcAft>
              <a:spcPct val="15000"/>
            </a:spcAft>
            <a:buChar char="•"/>
          </a:pPr>
          <a:r>
            <a:rPr lang="en-GB" sz="1900" kern="1200"/>
            <a:t>Continuous learning</a:t>
          </a:r>
          <a:endParaRPr lang="en-US" sz="1900" kern="1200"/>
        </a:p>
        <a:p>
          <a:pPr marL="171450" lvl="1" indent="-171450" algn="l" defTabSz="844550">
            <a:lnSpc>
              <a:spcPct val="90000"/>
            </a:lnSpc>
            <a:spcBef>
              <a:spcPct val="0"/>
            </a:spcBef>
            <a:spcAft>
              <a:spcPct val="15000"/>
            </a:spcAft>
            <a:buChar char="•"/>
          </a:pPr>
          <a:r>
            <a:rPr lang="en-GB" sz="1900" kern="1200"/>
            <a:t>Emotional resilience</a:t>
          </a:r>
          <a:endParaRPr lang="en-US" sz="1900" kern="1200"/>
        </a:p>
        <a:p>
          <a:pPr marL="171450" lvl="1" indent="-171450" algn="l" defTabSz="844550">
            <a:lnSpc>
              <a:spcPct val="90000"/>
            </a:lnSpc>
            <a:spcBef>
              <a:spcPct val="0"/>
            </a:spcBef>
            <a:spcAft>
              <a:spcPct val="15000"/>
            </a:spcAft>
            <a:buChar char="•"/>
          </a:pPr>
          <a:r>
            <a:rPr lang="en-GB" sz="1900" kern="1200"/>
            <a:t>Positive attitude</a:t>
          </a:r>
          <a:endParaRPr lang="en-US" sz="1900" kern="1200"/>
        </a:p>
      </dsp:txBody>
      <dsp:txXfrm>
        <a:off x="0" y="1213794"/>
        <a:ext cx="3186275" cy="30780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10367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7206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437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4168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1550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5638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5167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2875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2610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6206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140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5076503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matthewshouse.org.uk/get-involved/volunteer/" TargetMode="External"/><Relationship Id="rId13" Type="http://schemas.openxmlformats.org/officeDocument/2006/relationships/hyperlink" Target="https://volunteero.org/knowledge-center/volunteer-skills" TargetMode="External"/><Relationship Id="rId3" Type="http://schemas.openxmlformats.org/officeDocument/2006/relationships/hyperlink" Target="https://www.educationandemployers.org/research/the-value-of-volunteering/" TargetMode="External"/><Relationship Id="rId7" Type="http://schemas.openxmlformats.org/officeDocument/2006/relationships/hyperlink" Target="https://matthewshouse.org.uk/volunteers-week-2024-volunteers-sharing-the-love-for-matthews-house-and-their-roles/#:~:text=We%20start%20at%208am%20and,%E2%80%9Cdo%20everything%20in%20love%E2%80%9D" TargetMode="External"/><Relationship Id="rId12" Type="http://schemas.openxmlformats.org/officeDocument/2006/relationships/hyperlink" Target="https://www.swansea.gov.uk/article/14261/Matthews-House" TargetMode="External"/><Relationship Id="rId2" Type="http://schemas.openxmlformats.org/officeDocument/2006/relationships/hyperlink" Target="https://www.citizensadvice.org.uk/about-us/information/understanding-the-benefits-of-volunteering/" TargetMode="External"/><Relationship Id="rId1" Type="http://schemas.openxmlformats.org/officeDocument/2006/relationships/slideLayout" Target="../slideLayouts/slideLayout2.xml"/><Relationship Id="rId6" Type="http://schemas.openxmlformats.org/officeDocument/2006/relationships/hyperlink" Target="https://matthewshouse.org.uk/expressions/matts-cafe/#Call-to-action-volunteer" TargetMode="External"/><Relationship Id="rId11" Type="http://schemas.openxmlformats.org/officeDocument/2006/relationships/hyperlink" Target="https://www.swanseacity.com/news/donate-dignity-matthews-house#:~:text=Swansea%20City%20are%20continuing%20our,Toothbrush%20&amp;%20toothpaste" TargetMode="External"/><Relationship Id="rId5" Type="http://schemas.openxmlformats.org/officeDocument/2006/relationships/hyperlink" Target="https://matthewshouse.org.uk/" TargetMode="External"/><Relationship Id="rId10" Type="http://schemas.openxmlformats.org/officeDocument/2006/relationships/hyperlink" Target="https://www.stewardship.org.uk/stories/matthews-house-bringing-hope-and-hospitality-swansea" TargetMode="External"/><Relationship Id="rId4" Type="http://schemas.openxmlformats.org/officeDocument/2006/relationships/hyperlink" Target="https://homestartbradford.co.uk/how-skills-gained-during-volunteering-got-me-a-job/#:~:text=Not%20long%20after%20I%20had,Assistant%20in%20a%20local%20school" TargetMode="External"/><Relationship Id="rId9" Type="http://schemas.openxmlformats.org/officeDocument/2006/relationships/hyperlink" Target="https://www.royalvoluntaryservice.org.uk/news/volunteering/volunteering-key-to-improving-job-prospect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959" y="2019222"/>
            <a:ext cx="10515600" cy="1325563"/>
          </a:xfrm>
        </p:spPr>
        <p:txBody>
          <a:bodyPr anchor="ctr">
            <a:normAutofit/>
          </a:bodyPr>
          <a:lstStyle/>
          <a:p>
            <a:pPr algn="ctr"/>
            <a:r>
              <a:rPr lang="en-GB" sz="4000" b="1" u="sng" dirty="0">
                <a:latin typeface="Aptos Display"/>
              </a:rPr>
              <a:t>Why did I pick Matthew's House as my volunteering opportunity</a:t>
            </a:r>
            <a:endParaRPr lang="en-GB" sz="4000" b="1" u="sng">
              <a:latin typeface="Aptos Display"/>
              <a:ea typeface="Calibri Light"/>
              <a:cs typeface="Calibri Light"/>
            </a:endParaRPr>
          </a:p>
        </p:txBody>
      </p:sp>
      <p:sp>
        <p:nvSpPr>
          <p:cNvPr id="3" name="Subtitle 2"/>
          <p:cNvSpPr>
            <a:spLocks noGrp="1"/>
          </p:cNvSpPr>
          <p:nvPr>
            <p:ph type="body" idx="1"/>
          </p:nvPr>
        </p:nvSpPr>
        <p:spPr>
          <a:xfrm>
            <a:off x="3051446" y="2935676"/>
            <a:ext cx="5157787" cy="823912"/>
          </a:xfrm>
        </p:spPr>
        <p:txBody>
          <a:bodyPr vert="horz" lIns="91440" tIns="45720" rIns="91440" bIns="45720" rtlCol="0" anchor="b">
            <a:normAutofit/>
          </a:bodyPr>
          <a:lstStyle/>
          <a:p>
            <a:pPr>
              <a:lnSpc>
                <a:spcPct val="100000"/>
              </a:lnSpc>
            </a:pPr>
            <a:r>
              <a:rPr lang="en-GB" sz="1400" b="0" i="1" dirty="0">
                <a:latin typeface="Calibri Light"/>
                <a:ea typeface="Calibri Light"/>
                <a:cs typeface="Calibri Light"/>
              </a:rPr>
              <a:t>By Dylan Bowie Boettjer</a:t>
            </a:r>
          </a:p>
          <a:p>
            <a:pPr>
              <a:lnSpc>
                <a:spcPct val="100000"/>
              </a:lnSpc>
            </a:pPr>
            <a:r>
              <a:rPr lang="en-GB" sz="1400" b="0" i="1" dirty="0">
                <a:latin typeface="Calibri Light"/>
                <a:ea typeface="Calibri Light"/>
                <a:cs typeface="Calibri Light"/>
              </a:rPr>
              <a:t>BMPL5020</a:t>
            </a:r>
          </a:p>
        </p:txBody>
      </p:sp>
      <p:sp>
        <p:nvSpPr>
          <p:cNvPr id="9" name="Date Placeholder 6">
            <a:extLst>
              <a:ext uri="{FF2B5EF4-FFF2-40B4-BE49-F238E27FC236}">
                <a16:creationId xmlns:a16="http://schemas.microsoft.com/office/drawing/2014/main" id="{BF70891D-FAC9-09D3-C9E1-6A9BC5CB7397}"/>
              </a:ext>
            </a:extLst>
          </p:cNvPr>
          <p:cNvSpPr>
            <a:spLocks noGrp="1"/>
          </p:cNvSpPr>
          <p:nvPr>
            <p:ph type="dt" sz="half" idx="10"/>
          </p:nvPr>
        </p:nvSpPr>
        <p:spPr/>
        <p:txBody>
          <a:bodyPr/>
          <a:lstStyle/>
          <a:p>
            <a:pPr>
              <a:spcAft>
                <a:spcPts val="600"/>
              </a:spcAft>
            </a:pPr>
            <a:fld id="{CF5E6891-030A-4B74-9DC2-8A41089F04BC}" type="datetime1">
              <a:rPr lang="en-GB"/>
              <a:pPr>
                <a:spcAft>
                  <a:spcPts val="600"/>
                </a:spcAft>
              </a:pPr>
              <a:t>05/01/2026</a:t>
            </a:fld>
            <a:endParaRPr lang="en-GB"/>
          </a:p>
        </p:txBody>
      </p:sp>
      <p:sp>
        <p:nvSpPr>
          <p:cNvPr id="13" name="Slide Number Placeholder 8">
            <a:extLst>
              <a:ext uri="{FF2B5EF4-FFF2-40B4-BE49-F238E27FC236}">
                <a16:creationId xmlns:a16="http://schemas.microsoft.com/office/drawing/2014/main" id="{BF2D34F0-31B9-BE06-99FE-5B5BBC86BF59}"/>
              </a:ext>
            </a:extLst>
          </p:cNvPr>
          <p:cNvSpPr>
            <a:spLocks noGrp="1"/>
          </p:cNvSpPr>
          <p:nvPr>
            <p:ph type="sldNum" sz="quarter" idx="12"/>
          </p:nvPr>
        </p:nvSpPr>
        <p:spPr/>
        <p:txBody>
          <a:bodyPr/>
          <a:lstStyle/>
          <a:p>
            <a:pPr>
              <a:spcAft>
                <a:spcPts val="600"/>
              </a:spcAft>
            </a:pPr>
            <a:fld id="{A65A5C87-DF58-40C8-B092-1DE63DB4547E}"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B3D68-20D4-FE25-AC74-F5F2B103B9E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a:ea typeface="Calibri Light"/>
                <a:cs typeface="Calibri Light"/>
              </a:rPr>
              <a:t>What is Matthew's House</a:t>
            </a:r>
            <a:endParaRPr lang="en-GB" sz="4000" dirty="0">
              <a:solidFill>
                <a:srgbClr val="FFFFFF"/>
              </a:solidFill>
              <a:latin typeface="Aptos Display"/>
            </a:endParaRPr>
          </a:p>
        </p:txBody>
      </p:sp>
      <p:sp>
        <p:nvSpPr>
          <p:cNvPr id="3" name="Content Placeholder 2">
            <a:extLst>
              <a:ext uri="{FF2B5EF4-FFF2-40B4-BE49-F238E27FC236}">
                <a16:creationId xmlns:a16="http://schemas.microsoft.com/office/drawing/2014/main" id="{18AA51E9-7502-5DBD-9F89-3809A7FBC72A}"/>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dirty="0">
                <a:latin typeface="Aptos"/>
                <a:ea typeface="Calibri" panose="020F0502020204030204"/>
                <a:cs typeface="Calibri" panose="020F0502020204030204"/>
              </a:rPr>
              <a:t>Matthew's house is a volunteer run (with few permanent staff) charity which deals with homeless and people in need, by offering support and help, by assisting the community with food and charity fundraisers, mental health support and giving away clothes, </a:t>
            </a:r>
            <a:r>
              <a:rPr lang="en-GB" sz="2000" b="1" dirty="0">
                <a:latin typeface="Aptos"/>
                <a:ea typeface="Calibri" panose="020F0502020204030204"/>
                <a:cs typeface="Calibri" panose="020F0502020204030204"/>
              </a:rPr>
              <a:t>Matthew's House (2026)</a:t>
            </a:r>
          </a:p>
          <a:p>
            <a:pPr marL="0" indent="0">
              <a:buNone/>
            </a:pPr>
            <a:endParaRPr lang="en-GB" sz="2000" b="1">
              <a:latin typeface="Aptos"/>
              <a:ea typeface="Calibri" panose="020F0502020204030204"/>
              <a:cs typeface="Calibri" panose="020F0502020204030204"/>
            </a:endParaRPr>
          </a:p>
          <a:p>
            <a:pPr marL="0" indent="0">
              <a:buNone/>
            </a:pPr>
            <a:r>
              <a:rPr lang="en-GB" sz="2000" dirty="0">
                <a:latin typeface="Aptos"/>
                <a:ea typeface="Calibri" panose="020F0502020204030204"/>
                <a:cs typeface="Calibri" panose="020F0502020204030204"/>
              </a:rPr>
              <a:t>Examples of opportunities that Matthew's House gives out:</a:t>
            </a:r>
          </a:p>
          <a:p>
            <a:pPr marL="0" indent="0">
              <a:buNone/>
            </a:pPr>
            <a:r>
              <a:rPr lang="en-GB" sz="2000" dirty="0">
                <a:latin typeface="Aptos"/>
                <a:ea typeface="Calibri" panose="020F0502020204030204"/>
                <a:cs typeface="Calibri" panose="020F0502020204030204"/>
              </a:rPr>
              <a:t>Matt's café, they intercept food that would have been discarded and using it to feed people who need it, using a pay as you go basis </a:t>
            </a:r>
            <a:r>
              <a:rPr lang="en-GB" sz="2000" b="1" dirty="0">
                <a:latin typeface="Aptos"/>
                <a:ea typeface="Calibri" panose="020F0502020204030204"/>
                <a:cs typeface="Calibri" panose="020F0502020204030204"/>
              </a:rPr>
              <a:t>Matthew's House (2026).</a:t>
            </a:r>
          </a:p>
          <a:p>
            <a:pPr marL="0" indent="0">
              <a:buNone/>
            </a:pPr>
            <a:endParaRPr lang="en-GB" sz="2000" b="1">
              <a:latin typeface="Aptos"/>
              <a:ea typeface="Calibri" panose="020F0502020204030204"/>
              <a:cs typeface="Calibri" panose="020F0502020204030204"/>
            </a:endParaRPr>
          </a:p>
          <a:p>
            <a:pPr marL="0" indent="0">
              <a:buNone/>
            </a:pPr>
            <a:r>
              <a:rPr lang="en-GB" sz="2000" dirty="0">
                <a:latin typeface="Aptos"/>
                <a:ea typeface="Calibri" panose="020F0502020204030204"/>
                <a:cs typeface="Calibri" panose="020F0502020204030204"/>
              </a:rPr>
              <a:t>Foodbanks and support, given out to those in need, emergency cooked meals for people who are vulnerably housed </a:t>
            </a:r>
            <a:r>
              <a:rPr lang="en-GB" sz="2000" b="1" dirty="0">
                <a:latin typeface="Aptos"/>
                <a:ea typeface="Calibri" panose="020F0502020204030204"/>
                <a:cs typeface="Calibri" panose="020F0502020204030204"/>
              </a:rPr>
              <a:t>Swansea Council (2026).</a:t>
            </a:r>
          </a:p>
        </p:txBody>
      </p:sp>
    </p:spTree>
    <p:extLst>
      <p:ext uri="{BB962C8B-B14F-4D97-AF65-F5344CB8AC3E}">
        <p14:creationId xmlns:p14="http://schemas.microsoft.com/office/powerpoint/2010/main" val="163517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D11CA-D174-6416-21D3-80C78C4E826E}"/>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ptos Display"/>
              </a:rPr>
              <a:t>How do they reach the community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D9E637B-30A7-6B41-1D07-AA9BF3EE9EF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dirty="0">
                <a:latin typeface="Aptos"/>
                <a:ea typeface="Calibri" panose="020F0502020204030204"/>
                <a:cs typeface="Calibri" panose="020F0502020204030204"/>
              </a:rPr>
              <a:t>As stated earlier, they reach out using the charity they've established, creating fundraisers and other events or timetables, such as the café with open and close times as well as delivery, they have served over 90,000 meals and on average 100 people a day </a:t>
            </a:r>
            <a:r>
              <a:rPr lang="en-GB" sz="2600" b="1" dirty="0">
                <a:latin typeface="Aptos"/>
                <a:ea typeface="Calibri" panose="020F0502020204030204"/>
                <a:cs typeface="Calibri" panose="020F0502020204030204"/>
              </a:rPr>
              <a:t>Stewardship (2021).</a:t>
            </a:r>
          </a:p>
          <a:p>
            <a:pPr marL="0" indent="0">
              <a:buNone/>
            </a:pPr>
            <a:endParaRPr lang="en-GB" sz="2600" b="1">
              <a:latin typeface="Aptos"/>
              <a:ea typeface="Calibri" panose="020F0502020204030204"/>
              <a:cs typeface="Calibri" panose="020F0502020204030204"/>
            </a:endParaRPr>
          </a:p>
          <a:p>
            <a:pPr marL="0" indent="0">
              <a:buNone/>
            </a:pPr>
            <a:r>
              <a:rPr lang="en-GB" sz="2600" dirty="0">
                <a:latin typeface="Aptos"/>
                <a:ea typeface="Calibri" panose="020F0502020204030204"/>
                <a:cs typeface="Calibri" panose="020F0502020204030204"/>
              </a:rPr>
              <a:t>They also reach the community by asking and receiving aid from the public, whether it be food, clothes or toothpaste, Matthew's house always has people helping such as football clubs like </a:t>
            </a:r>
            <a:r>
              <a:rPr lang="en-GB" sz="2600" b="1" dirty="0">
                <a:latin typeface="Aptos"/>
                <a:ea typeface="Calibri" panose="020F0502020204030204"/>
                <a:cs typeface="Calibri" panose="020F0502020204030204"/>
              </a:rPr>
              <a:t>Swansea City AFC (2019).</a:t>
            </a:r>
          </a:p>
        </p:txBody>
      </p:sp>
    </p:spTree>
    <p:extLst>
      <p:ext uri="{BB962C8B-B14F-4D97-AF65-F5344CB8AC3E}">
        <p14:creationId xmlns:p14="http://schemas.microsoft.com/office/powerpoint/2010/main" val="191308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AA2668-7575-2AA2-AD2A-E8D1535CE664}"/>
              </a:ext>
            </a:extLst>
          </p:cNvPr>
          <p:cNvSpPr>
            <a:spLocks noGrp="1"/>
          </p:cNvSpPr>
          <p:nvPr>
            <p:ph type="title"/>
          </p:nvPr>
        </p:nvSpPr>
        <p:spPr>
          <a:xfrm>
            <a:off x="-886" y="1574797"/>
            <a:ext cx="9392421" cy="1330841"/>
          </a:xfrm>
        </p:spPr>
        <p:txBody>
          <a:bodyPr>
            <a:normAutofit/>
          </a:bodyPr>
          <a:lstStyle/>
          <a:p>
            <a:r>
              <a:rPr lang="en-GB" dirty="0">
                <a:latin typeface="Aptos Display"/>
              </a:rPr>
              <a:t>My role as a volunteer</a:t>
            </a:r>
          </a:p>
        </p:txBody>
      </p:sp>
      <p:sp>
        <p:nvSpPr>
          <p:cNvPr id="3" name="Content Placeholder 2">
            <a:extLst>
              <a:ext uri="{FF2B5EF4-FFF2-40B4-BE49-F238E27FC236}">
                <a16:creationId xmlns:a16="http://schemas.microsoft.com/office/drawing/2014/main" id="{4246CC17-9E2B-9A4E-1DDC-3D15B762641F}"/>
              </a:ext>
            </a:extLst>
          </p:cNvPr>
          <p:cNvSpPr>
            <a:spLocks noGrp="1"/>
          </p:cNvSpPr>
          <p:nvPr>
            <p:ph idx="1"/>
          </p:nvPr>
        </p:nvSpPr>
        <p:spPr>
          <a:xfrm>
            <a:off x="121034" y="2614922"/>
            <a:ext cx="4958966" cy="3917773"/>
          </a:xfrm>
        </p:spPr>
        <p:txBody>
          <a:bodyPr vert="horz" lIns="91440" tIns="45720" rIns="91440" bIns="45720" rtlCol="0" anchor="t">
            <a:normAutofit/>
          </a:bodyPr>
          <a:lstStyle/>
          <a:p>
            <a:pPr marL="0" indent="0">
              <a:buNone/>
            </a:pPr>
            <a:r>
              <a:rPr lang="en-GB" sz="2000" dirty="0">
                <a:latin typeface="Aptos"/>
                <a:ea typeface="Calibri" panose="020F0502020204030204"/>
                <a:cs typeface="Calibri" panose="020F0502020204030204"/>
              </a:rPr>
              <a:t>From a volunteer at Matthew's house </a:t>
            </a:r>
            <a:r>
              <a:rPr lang="en-GB" sz="2000" i="1" dirty="0">
                <a:latin typeface="Aptos"/>
                <a:ea typeface="Calibri" panose="020F0502020204030204"/>
                <a:cs typeface="Calibri" panose="020F0502020204030204"/>
              </a:rPr>
              <a:t>"We start at 8am and finish at 2.30. It’s hard work but so varied and rewarding. I might be sorting donations, welcoming guests, finding emergency clothing, cleaning the toilets, listening to someone’s troubles over a cuppa, or doing the ironing!"</a:t>
            </a:r>
            <a:r>
              <a:rPr lang="en-GB" sz="2000" dirty="0">
                <a:latin typeface="Aptos"/>
                <a:ea typeface="Calibri" panose="020F0502020204030204"/>
                <a:cs typeface="Calibri" panose="020F0502020204030204"/>
              </a:rPr>
              <a:t> </a:t>
            </a:r>
            <a:r>
              <a:rPr lang="en-GB" sz="2000" b="1" dirty="0">
                <a:latin typeface="Aptos"/>
                <a:ea typeface="Calibri" panose="020F0502020204030204"/>
                <a:cs typeface="Calibri" panose="020F0502020204030204"/>
              </a:rPr>
              <a:t>(Matthew's House 2024).</a:t>
            </a:r>
          </a:p>
          <a:p>
            <a:pPr marL="0" indent="0">
              <a:buNone/>
            </a:pPr>
            <a:endParaRPr lang="en-GB" sz="2000" b="1">
              <a:latin typeface="Aptos"/>
              <a:ea typeface="Calibri" panose="020F0502020204030204"/>
              <a:cs typeface="Calibri" panose="020F0502020204030204"/>
            </a:endParaRPr>
          </a:p>
          <a:p>
            <a:pPr marL="0" indent="0">
              <a:buNone/>
            </a:pPr>
            <a:endParaRPr lang="en-GB" sz="2000" b="1">
              <a:latin typeface="Aptos"/>
              <a:ea typeface="Calibri" panose="020F0502020204030204"/>
              <a:cs typeface="Calibri" panose="020F0502020204030204"/>
            </a:endParaRPr>
          </a:p>
          <a:p>
            <a:pPr marL="0" indent="0">
              <a:buNone/>
            </a:pPr>
            <a:endParaRPr lang="en-GB" sz="2000" b="1">
              <a:latin typeface="Aptos"/>
              <a:ea typeface="Calibri" panose="020F0502020204030204"/>
              <a:cs typeface="Calibri" panose="020F0502020204030204"/>
            </a:endParaRPr>
          </a:p>
          <a:p>
            <a:pPr marL="0" indent="0">
              <a:buNone/>
            </a:pPr>
            <a:endParaRPr lang="en-GB" sz="2000">
              <a:latin typeface="Aptos"/>
              <a:ea typeface="Calibri" panose="020F0502020204030204"/>
              <a:cs typeface="Calibri" panose="020F0502020204030204"/>
            </a:endParaRPr>
          </a:p>
        </p:txBody>
      </p:sp>
      <p:pic>
        <p:nvPicPr>
          <p:cNvPr id="4" name="Picture 3" descr="Volunteers asked about there experience and what they learned from working with Matthews's house&#10;">
            <a:extLst>
              <a:ext uri="{FF2B5EF4-FFF2-40B4-BE49-F238E27FC236}">
                <a16:creationId xmlns:a16="http://schemas.microsoft.com/office/drawing/2014/main" id="{AA594CF2-3D48-D348-CFAE-288BCCEC6523}"/>
              </a:ext>
            </a:extLst>
          </p:cNvPr>
          <p:cNvPicPr>
            <a:picLocks noChangeAspect="1"/>
          </p:cNvPicPr>
          <p:nvPr/>
        </p:nvPicPr>
        <p:blipFill>
          <a:blip r:embed="rId2"/>
          <a:stretch>
            <a:fillRect/>
          </a:stretch>
        </p:blipFill>
        <p:spPr>
          <a:xfrm>
            <a:off x="5215687" y="1034751"/>
            <a:ext cx="6657945" cy="5172320"/>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84AFA2E0-9A02-BE73-1D73-A66E1552DA15}"/>
              </a:ext>
            </a:extLst>
          </p:cNvPr>
          <p:cNvSpPr txBox="1"/>
          <p:nvPr/>
        </p:nvSpPr>
        <p:spPr>
          <a:xfrm>
            <a:off x="5212080" y="6207760"/>
            <a:ext cx="6492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a:cs typeface="Calibri"/>
              </a:rPr>
              <a:t>2023, volunteers asked about what they thought their volunteering experience and impact at </a:t>
            </a:r>
            <a:r>
              <a:rPr lang="en-GB" b="1" dirty="0">
                <a:latin typeface="Calibri"/>
                <a:ea typeface="Calibri"/>
                <a:cs typeface="Calibri"/>
              </a:rPr>
              <a:t>Matthew’s House (2023) </a:t>
            </a:r>
          </a:p>
        </p:txBody>
      </p:sp>
    </p:spTree>
    <p:extLst>
      <p:ext uri="{BB962C8B-B14F-4D97-AF65-F5344CB8AC3E}">
        <p14:creationId xmlns:p14="http://schemas.microsoft.com/office/powerpoint/2010/main" val="590624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A1F0E-45B7-C4EF-39D0-D804148EA7D0}"/>
              </a:ext>
            </a:extLst>
          </p:cNvPr>
          <p:cNvSpPr>
            <a:spLocks noGrp="1"/>
          </p:cNvSpPr>
          <p:nvPr>
            <p:ph type="title"/>
          </p:nvPr>
        </p:nvSpPr>
        <p:spPr/>
        <p:txBody>
          <a:bodyPr/>
          <a:lstStyle/>
          <a:p>
            <a:r>
              <a:rPr lang="en-GB" dirty="0">
                <a:latin typeface="Aptos Display"/>
              </a:rPr>
              <a:t>The skills and abilities required, and which ones will have major growth</a:t>
            </a:r>
          </a:p>
        </p:txBody>
      </p:sp>
      <p:graphicFrame>
        <p:nvGraphicFramePr>
          <p:cNvPr id="7" name="Content Placeholder 2">
            <a:extLst>
              <a:ext uri="{FF2B5EF4-FFF2-40B4-BE49-F238E27FC236}">
                <a16:creationId xmlns:a16="http://schemas.microsoft.com/office/drawing/2014/main" id="{9F9A59FC-096F-7971-D62E-47A7C66161F2}"/>
              </a:ext>
            </a:extLst>
          </p:cNvPr>
          <p:cNvGraphicFramePr>
            <a:graphicFrameLocks noGrp="1"/>
          </p:cNvGraphicFramePr>
          <p:nvPr>
            <p:ph idx="1"/>
          </p:nvPr>
        </p:nvGraphicFramePr>
        <p:xfrm>
          <a:off x="838200" y="1825625"/>
          <a:ext cx="3982844"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F811347-BDB6-3A7D-3FC1-E61266656CC4}"/>
              </a:ext>
            </a:extLst>
          </p:cNvPr>
          <p:cNvSpPr txBox="1"/>
          <p:nvPr/>
        </p:nvSpPr>
        <p:spPr>
          <a:xfrm>
            <a:off x="836590" y="5997993"/>
            <a:ext cx="2905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ptos"/>
                <a:ea typeface="Calibri"/>
                <a:cs typeface="Calibri"/>
              </a:rPr>
              <a:t>(Voluneero 2023)</a:t>
            </a:r>
            <a:endParaRPr lang="en-GB" b="1" dirty="0">
              <a:latin typeface="Aptos"/>
            </a:endParaRPr>
          </a:p>
        </p:txBody>
      </p:sp>
      <p:sp>
        <p:nvSpPr>
          <p:cNvPr id="5" name="TextBox 4">
            <a:extLst>
              <a:ext uri="{FF2B5EF4-FFF2-40B4-BE49-F238E27FC236}">
                <a16:creationId xmlns:a16="http://schemas.microsoft.com/office/drawing/2014/main" id="{CFCCCB89-92E4-E6F4-0165-F03E19CA926E}"/>
              </a:ext>
            </a:extLst>
          </p:cNvPr>
          <p:cNvSpPr txBox="1"/>
          <p:nvPr/>
        </p:nvSpPr>
        <p:spPr>
          <a:xfrm>
            <a:off x="5913120" y="1940560"/>
            <a:ext cx="6045200"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ptos"/>
                <a:ea typeface="Calibri"/>
                <a:cs typeface="Calibri"/>
              </a:rPr>
              <a:t>As said by Shafia by </a:t>
            </a:r>
            <a:r>
              <a:rPr lang="en-GB" b="1" dirty="0">
                <a:latin typeface="Aptos"/>
                <a:ea typeface="Calibri"/>
                <a:cs typeface="Calibri"/>
              </a:rPr>
              <a:t>HomestartBradford (2023)</a:t>
            </a:r>
            <a:r>
              <a:rPr lang="en-GB" dirty="0">
                <a:latin typeface="Aptos"/>
                <a:ea typeface="Calibri"/>
                <a:cs typeface="Calibri"/>
              </a:rPr>
              <a:t> </a:t>
            </a:r>
            <a:r>
              <a:rPr lang="en-GB" i="1" dirty="0">
                <a:latin typeface="Aptos"/>
                <a:ea typeface="Calibri"/>
                <a:cs typeface="Calibri"/>
              </a:rPr>
              <a:t>"</a:t>
            </a:r>
            <a:r>
              <a:rPr lang="en-GB" i="1" dirty="0">
                <a:solidFill>
                  <a:srgbClr val="000000"/>
                </a:solidFill>
                <a:latin typeface="Aptos"/>
                <a:ea typeface="Calibri"/>
                <a:cs typeface="Calibri"/>
              </a:rPr>
              <a:t>Thanks to my volunteering experience, I have developed many new skills including good communication, excellent listening techniques, hands on experience of supporting young children and families, team working, integrity, understanding values, learning to adapt to circumstances and much more.</a:t>
            </a:r>
            <a:r>
              <a:rPr lang="en-GB" i="1" dirty="0">
                <a:latin typeface="Aptos"/>
                <a:ea typeface="Calibri"/>
                <a:cs typeface="Calibri"/>
              </a:rPr>
              <a:t>"</a:t>
            </a:r>
          </a:p>
          <a:p>
            <a:endParaRPr lang="en-GB" i="1" dirty="0">
              <a:latin typeface="Aptos"/>
              <a:ea typeface="Calibri"/>
              <a:cs typeface="Calibri"/>
            </a:endParaRPr>
          </a:p>
          <a:p>
            <a:r>
              <a:rPr lang="en-GB" dirty="0">
                <a:latin typeface="Aptos"/>
                <a:ea typeface="Calibri"/>
                <a:cs typeface="Calibri"/>
              </a:rPr>
              <a:t>Some key facts:</a:t>
            </a:r>
          </a:p>
          <a:p>
            <a:r>
              <a:rPr lang="en-GB" sz="1600" dirty="0">
                <a:solidFill>
                  <a:srgbClr val="FF0000"/>
                </a:solidFill>
                <a:latin typeface="Aptos"/>
                <a:ea typeface="+mn-lt"/>
                <a:cs typeface="+mn-lt"/>
              </a:rPr>
              <a:t>(38%)</a:t>
            </a:r>
            <a:r>
              <a:rPr lang="en-GB" sz="1600" dirty="0">
                <a:solidFill>
                  <a:srgbClr val="000000"/>
                </a:solidFill>
                <a:latin typeface="Aptos"/>
                <a:ea typeface="+mn-lt"/>
                <a:cs typeface="+mn-lt"/>
              </a:rPr>
              <a:t> of respondents said that volunteering has improved their confidence </a:t>
            </a:r>
            <a:r>
              <a:rPr lang="en-GB" sz="1600" dirty="0">
                <a:solidFill>
                  <a:srgbClr val="FF0000"/>
                </a:solidFill>
                <a:latin typeface="Aptos"/>
                <a:ea typeface="+mn-lt"/>
                <a:cs typeface="+mn-lt"/>
              </a:rPr>
              <a:t>(38%)</a:t>
            </a:r>
            <a:r>
              <a:rPr lang="en-GB" sz="1600" dirty="0">
                <a:solidFill>
                  <a:srgbClr val="000000"/>
                </a:solidFill>
                <a:latin typeface="Aptos"/>
                <a:ea typeface="+mn-lt"/>
                <a:cs typeface="+mn-lt"/>
              </a:rPr>
              <a:t> and communication skills </a:t>
            </a:r>
            <a:r>
              <a:rPr lang="en-GB" sz="1600" dirty="0">
                <a:solidFill>
                  <a:srgbClr val="FF0000"/>
                </a:solidFill>
                <a:latin typeface="Aptos"/>
                <a:ea typeface="+mn-lt"/>
                <a:cs typeface="+mn-lt"/>
              </a:rPr>
              <a:t>(39%)</a:t>
            </a:r>
            <a:r>
              <a:rPr lang="en-GB" sz="1600" dirty="0">
                <a:solidFill>
                  <a:srgbClr val="000000"/>
                </a:solidFill>
                <a:latin typeface="Aptos"/>
                <a:ea typeface="+mn-lt"/>
                <a:cs typeface="+mn-lt"/>
              </a:rPr>
              <a:t>, rising to </a:t>
            </a:r>
            <a:r>
              <a:rPr lang="en-GB" sz="1600" dirty="0">
                <a:solidFill>
                  <a:srgbClr val="FF0000"/>
                </a:solidFill>
                <a:latin typeface="Aptos"/>
                <a:ea typeface="+mn-lt"/>
                <a:cs typeface="+mn-lt"/>
              </a:rPr>
              <a:t>52%</a:t>
            </a:r>
            <a:r>
              <a:rPr lang="en-GB" sz="1600" dirty="0">
                <a:solidFill>
                  <a:srgbClr val="000000"/>
                </a:solidFill>
                <a:latin typeface="Aptos"/>
                <a:ea typeface="+mn-lt"/>
                <a:cs typeface="+mn-lt"/>
              </a:rPr>
              <a:t> (confidence) and </a:t>
            </a:r>
            <a:r>
              <a:rPr lang="en-GB" sz="1600" dirty="0">
                <a:solidFill>
                  <a:srgbClr val="FF0000"/>
                </a:solidFill>
                <a:latin typeface="Aptos"/>
                <a:ea typeface="+mn-lt"/>
                <a:cs typeface="+mn-lt"/>
              </a:rPr>
              <a:t>60%</a:t>
            </a:r>
            <a:r>
              <a:rPr lang="en-GB" sz="1600" dirty="0">
                <a:solidFill>
                  <a:srgbClr val="000000"/>
                </a:solidFill>
                <a:latin typeface="Aptos"/>
                <a:ea typeface="+mn-lt"/>
                <a:cs typeface="+mn-lt"/>
              </a:rPr>
              <a:t> (communication skills) amongst the youngest. </a:t>
            </a:r>
            <a:r>
              <a:rPr lang="en-GB" sz="1600" dirty="0">
                <a:solidFill>
                  <a:srgbClr val="FF0000"/>
                </a:solidFill>
                <a:latin typeface="Aptos"/>
                <a:ea typeface="+mn-lt"/>
                <a:cs typeface="+mn-lt"/>
              </a:rPr>
              <a:t>41%</a:t>
            </a:r>
            <a:r>
              <a:rPr lang="en-GB" sz="1600" dirty="0">
                <a:solidFill>
                  <a:srgbClr val="000000"/>
                </a:solidFill>
                <a:latin typeface="Aptos"/>
                <a:ea typeface="+mn-lt"/>
                <a:cs typeface="+mn-lt"/>
              </a:rPr>
              <a:t> said volunteering has given them new skills and experience, rising to </a:t>
            </a:r>
            <a:r>
              <a:rPr lang="en-GB" sz="1600" dirty="0">
                <a:solidFill>
                  <a:srgbClr val="FF0000"/>
                </a:solidFill>
                <a:latin typeface="Aptos"/>
                <a:ea typeface="+mn-lt"/>
                <a:cs typeface="+mn-lt"/>
              </a:rPr>
              <a:t>65%</a:t>
            </a:r>
            <a:r>
              <a:rPr lang="en-GB" sz="1600" dirty="0">
                <a:solidFill>
                  <a:srgbClr val="000000"/>
                </a:solidFill>
                <a:latin typeface="Aptos"/>
                <a:ea typeface="+mn-lt"/>
                <a:cs typeface="+mn-lt"/>
              </a:rPr>
              <a:t> amongst the youngest.</a:t>
            </a:r>
          </a:p>
          <a:p>
            <a:r>
              <a:rPr lang="en-GB" sz="1600" dirty="0">
                <a:solidFill>
                  <a:srgbClr val="000000"/>
                </a:solidFill>
                <a:latin typeface="Aptos"/>
                <a:ea typeface="+mn-lt"/>
                <a:cs typeface="+mn-lt"/>
              </a:rPr>
              <a:t>For one in ten volunteers, volunteering helped them move from state benefits, unemployment or redundancy into paid work</a:t>
            </a:r>
          </a:p>
          <a:p>
            <a:r>
              <a:rPr lang="en-GB" sz="1600" b="1" dirty="0">
                <a:latin typeface="Aptos"/>
                <a:ea typeface="Calibri"/>
                <a:cs typeface="Calibri"/>
              </a:rPr>
              <a:t>Royal Voluntary Service (2021)</a:t>
            </a:r>
          </a:p>
        </p:txBody>
      </p:sp>
    </p:spTree>
    <p:extLst>
      <p:ext uri="{BB962C8B-B14F-4D97-AF65-F5344CB8AC3E}">
        <p14:creationId xmlns:p14="http://schemas.microsoft.com/office/powerpoint/2010/main" val="279625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40849-D09C-5065-D5D0-AA7C7B6B69C3}"/>
              </a:ext>
            </a:extLst>
          </p:cNvPr>
          <p:cNvSpPr>
            <a:spLocks noGrp="1"/>
          </p:cNvSpPr>
          <p:nvPr>
            <p:ph type="title"/>
          </p:nvPr>
        </p:nvSpPr>
        <p:spPr>
          <a:xfrm>
            <a:off x="466722" y="586855"/>
            <a:ext cx="3201366" cy="3387497"/>
          </a:xfrm>
        </p:spPr>
        <p:txBody>
          <a:bodyPr anchor="b">
            <a:normAutofit/>
          </a:bodyPr>
          <a:lstStyle/>
          <a:p>
            <a:pPr algn="r"/>
            <a:r>
              <a:rPr lang="en-GB" sz="3400">
                <a:solidFill>
                  <a:srgbClr val="FFFFFF"/>
                </a:solidFill>
                <a:latin typeface="Aptos Display"/>
              </a:rPr>
              <a:t>Why volunteering helps to enable people to grow and become more knowledgeable</a:t>
            </a:r>
          </a:p>
        </p:txBody>
      </p:sp>
      <p:sp>
        <p:nvSpPr>
          <p:cNvPr id="3" name="Content Placeholder 2">
            <a:extLst>
              <a:ext uri="{FF2B5EF4-FFF2-40B4-BE49-F238E27FC236}">
                <a16:creationId xmlns:a16="http://schemas.microsoft.com/office/drawing/2014/main" id="{DC20BE61-E749-B483-8E9A-820FF3874B74}"/>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b="1" dirty="0">
                <a:latin typeface="Aptos"/>
                <a:ea typeface="Calibri" panose="020F0502020204030204"/>
                <a:cs typeface="Calibri" panose="020F0502020204030204"/>
              </a:rPr>
              <a:t>Examples of effects from volunteering:</a:t>
            </a:r>
          </a:p>
          <a:p>
            <a:r>
              <a:rPr lang="en-GB" sz="2000">
                <a:latin typeface="Aptos"/>
                <a:ea typeface="Open Sans"/>
                <a:cs typeface="Open Sans"/>
              </a:rPr>
              <a:t>make a positive difference to people's lives</a:t>
            </a:r>
            <a:endParaRPr lang="en-GB" sz="2000">
              <a:latin typeface="Aptos"/>
            </a:endParaRPr>
          </a:p>
          <a:p>
            <a:r>
              <a:rPr lang="en-GB" sz="2000">
                <a:latin typeface="Aptos"/>
                <a:ea typeface="Open Sans"/>
                <a:cs typeface="Open Sans"/>
              </a:rPr>
              <a:t>improve self-esteem, confidence and wellbeing</a:t>
            </a:r>
            <a:endParaRPr lang="en-GB" sz="2000">
              <a:latin typeface="Aptos"/>
            </a:endParaRPr>
          </a:p>
          <a:p>
            <a:r>
              <a:rPr lang="en-GB" sz="2000">
                <a:latin typeface="Aptos"/>
                <a:ea typeface="Open Sans"/>
                <a:cs typeface="Open Sans"/>
              </a:rPr>
              <a:t>gain invaluable work experience</a:t>
            </a:r>
            <a:endParaRPr lang="en-GB" sz="2000">
              <a:latin typeface="Aptos"/>
            </a:endParaRPr>
          </a:p>
          <a:p>
            <a:r>
              <a:rPr lang="en-GB" sz="2000">
                <a:latin typeface="Aptos"/>
                <a:ea typeface="Open Sans"/>
                <a:cs typeface="Open Sans"/>
              </a:rPr>
              <a:t>receive high-quality training and develop new skills</a:t>
            </a:r>
            <a:endParaRPr lang="en-GB" sz="2000">
              <a:latin typeface="Aptos"/>
            </a:endParaRPr>
          </a:p>
          <a:p>
            <a:r>
              <a:rPr lang="en-GB" sz="2000">
                <a:latin typeface="Aptos"/>
                <a:ea typeface="Open Sans"/>
                <a:cs typeface="Open Sans"/>
              </a:rPr>
              <a:t>use existing skills and knowledge to benefit the local community</a:t>
            </a:r>
            <a:endParaRPr lang="en-GB" sz="2000">
              <a:latin typeface="Aptos"/>
            </a:endParaRPr>
          </a:p>
          <a:p>
            <a:r>
              <a:rPr lang="en-GB" sz="2000">
                <a:latin typeface="Aptos"/>
                <a:ea typeface="Open Sans"/>
                <a:cs typeface="Open Sans"/>
              </a:rPr>
              <a:t>meet new people from a range of backgrounds</a:t>
            </a:r>
            <a:endParaRPr lang="en-GB" sz="2000">
              <a:latin typeface="Aptos"/>
            </a:endParaRPr>
          </a:p>
          <a:p>
            <a:r>
              <a:rPr lang="en-GB" sz="2000">
                <a:latin typeface="Aptos"/>
                <a:ea typeface="Open Sans"/>
                <a:cs typeface="Open Sans"/>
              </a:rPr>
              <a:t>feel valued and part of a team</a:t>
            </a:r>
            <a:endParaRPr lang="en-GB" sz="2000">
              <a:latin typeface="Aptos"/>
            </a:endParaRPr>
          </a:p>
          <a:p>
            <a:r>
              <a:rPr lang="en-GB" sz="2000">
                <a:latin typeface="Aptos"/>
                <a:ea typeface="Open Sans"/>
                <a:cs typeface="Open Sans"/>
              </a:rPr>
              <a:t>change the way things work for the better</a:t>
            </a:r>
            <a:endParaRPr lang="en-GB" sz="2000">
              <a:latin typeface="Aptos"/>
            </a:endParaRPr>
          </a:p>
          <a:p>
            <a:pPr marL="0" indent="0">
              <a:buNone/>
            </a:pPr>
            <a:r>
              <a:rPr lang="en-GB" sz="2000">
                <a:latin typeface="Aptos"/>
                <a:ea typeface="Open Sans"/>
                <a:cs typeface="Open Sans"/>
              </a:rPr>
              <a:t>All these changes enable any volunteer growth within or after the experience</a:t>
            </a:r>
          </a:p>
          <a:p>
            <a:pPr marL="0" indent="0">
              <a:buNone/>
            </a:pPr>
            <a:r>
              <a:rPr lang="en-GB" sz="2000" b="1">
                <a:latin typeface="Aptos"/>
                <a:ea typeface="Open Sans"/>
                <a:cs typeface="Open Sans"/>
              </a:rPr>
              <a:t>Citizen's advice (2026)</a:t>
            </a:r>
          </a:p>
          <a:p>
            <a:pPr marL="0" indent="0">
              <a:buNone/>
            </a:pPr>
            <a:endParaRPr lang="en-GB" sz="2000">
              <a:latin typeface="Aptos"/>
              <a:ea typeface="Open Sans"/>
              <a:cs typeface="Open Sans"/>
            </a:endParaRPr>
          </a:p>
          <a:p>
            <a:pPr marL="0" indent="0">
              <a:buNone/>
            </a:pPr>
            <a:endParaRPr lang="en-GB" sz="2000">
              <a:latin typeface="Aptos"/>
              <a:ea typeface="Calibri" panose="020F0502020204030204"/>
              <a:cs typeface="Calibri" panose="020F0502020204030204"/>
            </a:endParaRPr>
          </a:p>
        </p:txBody>
      </p:sp>
    </p:spTree>
    <p:extLst>
      <p:ext uri="{BB962C8B-B14F-4D97-AF65-F5344CB8AC3E}">
        <p14:creationId xmlns:p14="http://schemas.microsoft.com/office/powerpoint/2010/main" val="404648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AEE70-6389-1287-E10E-86F105D86682}"/>
              </a:ext>
            </a:extLst>
          </p:cNvPr>
          <p:cNvSpPr>
            <a:spLocks noGrp="1"/>
          </p:cNvSpPr>
          <p:nvPr>
            <p:ph type="title"/>
          </p:nvPr>
        </p:nvSpPr>
        <p:spPr>
          <a:xfrm>
            <a:off x="686834" y="1153572"/>
            <a:ext cx="3200400" cy="4461163"/>
          </a:xfrm>
        </p:spPr>
        <p:txBody>
          <a:bodyPr>
            <a:normAutofit/>
          </a:bodyPr>
          <a:lstStyle/>
          <a:p>
            <a:r>
              <a:rPr lang="en-GB">
                <a:solidFill>
                  <a:srgbClr val="FFFFFF"/>
                </a:solidFill>
              </a:rPr>
              <a:t>How does the volunteering support my future study and work choices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6FE6B8-A21F-8C1C-A9F0-3D0FBA69D907}"/>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000" dirty="0">
                <a:latin typeface="Aptos"/>
                <a:ea typeface="Calibri"/>
                <a:cs typeface="Calibri"/>
              </a:rPr>
              <a:t>Volunteering gives you a better understanding of the social issues going around in your area and the issues within society.</a:t>
            </a:r>
            <a:endParaRPr lang="en-US" sz="2000">
              <a:latin typeface="Aptos"/>
              <a:ea typeface="Calibri"/>
              <a:cs typeface="Calibri"/>
            </a:endParaRPr>
          </a:p>
          <a:p>
            <a:pPr marL="0" indent="0">
              <a:buNone/>
            </a:pPr>
            <a:r>
              <a:rPr lang="en-GB" sz="2000" dirty="0">
                <a:latin typeface="Aptos"/>
                <a:ea typeface="Calibri"/>
                <a:cs typeface="Calibri"/>
              </a:rPr>
              <a:t>While also supporting my existing skills and growth, volunteering provides an excellent insight into the public service experience and working with people in need.</a:t>
            </a:r>
          </a:p>
          <a:p>
            <a:pPr marL="0" indent="0">
              <a:buNone/>
            </a:pPr>
            <a:r>
              <a:rPr lang="en-GB" sz="1500" dirty="0">
                <a:latin typeface="Aptos"/>
                <a:ea typeface="Calibri"/>
                <a:cs typeface="Calibri"/>
              </a:rPr>
              <a:t>Facts to further validate my point:</a:t>
            </a:r>
          </a:p>
          <a:p>
            <a:pPr marL="0" indent="0">
              <a:buNone/>
            </a:pPr>
            <a:r>
              <a:rPr lang="en-GB" sz="1500" dirty="0">
                <a:latin typeface="Aptos"/>
                <a:ea typeface="+mn-lt"/>
                <a:cs typeface="+mn-lt"/>
              </a:rPr>
              <a:t>80% or more volunteers reported benefits for their communication, influencing &amp; relationship skills with over half also benefitting for leadership and other skills.</a:t>
            </a:r>
            <a:endParaRPr lang="en-GB" sz="1500" dirty="0">
              <a:latin typeface="Aptos"/>
              <a:ea typeface="Calibri"/>
              <a:cs typeface="Calibri"/>
            </a:endParaRPr>
          </a:p>
          <a:p>
            <a:pPr marL="0" indent="0">
              <a:buNone/>
            </a:pPr>
            <a:r>
              <a:rPr lang="en-GB" sz="1500" dirty="0">
                <a:latin typeface="Aptos"/>
                <a:ea typeface="+mn-lt"/>
                <a:cs typeface="+mn-lt"/>
              </a:rPr>
              <a:t>79% reported improvements to their sense of mission at work because of volunteering in education and 68% reported greater motivation at work. 84% also described benefits for their motivation in day-to-day life outside of work.</a:t>
            </a:r>
            <a:endParaRPr lang="en-GB" sz="1500" dirty="0">
              <a:latin typeface="Aptos"/>
              <a:ea typeface="Calibri"/>
              <a:cs typeface="Calibri"/>
            </a:endParaRPr>
          </a:p>
          <a:p>
            <a:pPr marL="0" indent="0">
              <a:buNone/>
            </a:pPr>
            <a:r>
              <a:rPr lang="en-GB" sz="1500" dirty="0">
                <a:latin typeface="Aptos"/>
                <a:ea typeface="+mn-lt"/>
                <a:cs typeface="+mn-lt"/>
              </a:rPr>
              <a:t>Over a quarter reported greater productivity at work, with 44% reporting manager recognition for the impact of their volunteering. More than a third said volunteering had helped them apply for different or more senior roles.</a:t>
            </a:r>
            <a:endParaRPr lang="en-GB" sz="1500" dirty="0">
              <a:latin typeface="Aptos"/>
              <a:ea typeface="Calibri"/>
              <a:cs typeface="Calibri"/>
            </a:endParaRPr>
          </a:p>
          <a:p>
            <a:pPr marL="0" indent="0">
              <a:buNone/>
            </a:pPr>
            <a:r>
              <a:rPr lang="en-GB" sz="1500" dirty="0">
                <a:latin typeface="Aptos"/>
                <a:ea typeface="+mn-lt"/>
                <a:cs typeface="+mn-lt"/>
              </a:rPr>
              <a:t>The overwhelming majority (94%) felt they gained a better understanding of society and social issues</a:t>
            </a:r>
            <a:endParaRPr lang="en-GB" sz="1500" dirty="0">
              <a:latin typeface="Aptos"/>
              <a:ea typeface="Calibri"/>
              <a:cs typeface="Calibri"/>
            </a:endParaRPr>
          </a:p>
          <a:p>
            <a:pPr marL="0" indent="0">
              <a:buNone/>
            </a:pPr>
            <a:r>
              <a:rPr lang="en-GB" sz="1500" dirty="0">
                <a:latin typeface="Aptos"/>
                <a:ea typeface="+mn-lt"/>
                <a:cs typeface="+mn-lt"/>
              </a:rPr>
              <a:t>Almost all people (99%) who are volunteering in schools felt that they made a difference to young people.</a:t>
            </a:r>
            <a:endParaRPr lang="en-GB" sz="1500">
              <a:latin typeface="Aptos"/>
            </a:endParaRPr>
          </a:p>
          <a:p>
            <a:pPr marL="0" indent="0">
              <a:buNone/>
            </a:pPr>
            <a:r>
              <a:rPr lang="en-GB" sz="1500" b="1" dirty="0">
                <a:latin typeface="Aptos"/>
                <a:ea typeface="Calibri"/>
                <a:cs typeface="Calibri"/>
              </a:rPr>
              <a:t>Education and employers (2026)</a:t>
            </a:r>
            <a:r>
              <a:rPr lang="en-GB" sz="1500" dirty="0">
                <a:latin typeface="Aptos"/>
                <a:ea typeface="Calibri"/>
                <a:cs typeface="Calibri"/>
              </a:rPr>
              <a:t> </a:t>
            </a:r>
            <a:endParaRPr lang="en-GB" sz="1500" dirty="0">
              <a:ea typeface="+mn-lt"/>
              <a:cs typeface="+mn-lt"/>
            </a:endParaRPr>
          </a:p>
          <a:p>
            <a:pPr marL="0" indent="0">
              <a:buNone/>
            </a:pPr>
            <a:endParaRPr lang="en-GB" sz="1500">
              <a:latin typeface="Aptos"/>
              <a:ea typeface="Calibri"/>
              <a:cs typeface="Calibri"/>
            </a:endParaRPr>
          </a:p>
          <a:p>
            <a:pPr marL="0" indent="0">
              <a:buNone/>
            </a:pPr>
            <a:endParaRPr lang="en-GB" sz="1500">
              <a:ea typeface="Calibri"/>
              <a:cs typeface="Calibri"/>
            </a:endParaRPr>
          </a:p>
        </p:txBody>
      </p:sp>
    </p:spTree>
    <p:extLst>
      <p:ext uri="{BB962C8B-B14F-4D97-AF65-F5344CB8AC3E}">
        <p14:creationId xmlns:p14="http://schemas.microsoft.com/office/powerpoint/2010/main" val="2545503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F9FBDE6-87F4-AD93-D8DE-952A6AEE6EA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dirty="0">
                <a:solidFill>
                  <a:srgbClr val="FFFFFF"/>
                </a:solidFill>
                <a:latin typeface="Aptos"/>
                <a:ea typeface="Calibri Light"/>
                <a:cs typeface="Calibri Light"/>
              </a:rPr>
              <a:t>Research timeline</a:t>
            </a:r>
            <a:endParaRPr lang="en-US" sz="4000" kern="1200" dirty="0" err="1">
              <a:solidFill>
                <a:srgbClr val="FFFFFF"/>
              </a:solidFill>
              <a:latin typeface="Aptos"/>
              <a:ea typeface="+mj-ea"/>
              <a:cs typeface="+mj-cs"/>
            </a:endParaRPr>
          </a:p>
        </p:txBody>
      </p:sp>
      <p:pic>
        <p:nvPicPr>
          <p:cNvPr id="4" name="Picture 3" descr="A diagram of a presentation&#10;&#10;AI-generated content may be incorrect.">
            <a:extLst>
              <a:ext uri="{FF2B5EF4-FFF2-40B4-BE49-F238E27FC236}">
                <a16:creationId xmlns:a16="http://schemas.microsoft.com/office/drawing/2014/main" id="{53537A23-39C5-CD86-1725-13058C301C23}"/>
              </a:ext>
            </a:extLst>
          </p:cNvPr>
          <p:cNvPicPr>
            <a:picLocks noChangeAspect="1"/>
          </p:cNvPicPr>
          <p:nvPr/>
        </p:nvPicPr>
        <p:blipFill>
          <a:blip r:embed="rId2"/>
          <a:stretch>
            <a:fillRect/>
          </a:stretch>
        </p:blipFill>
        <p:spPr>
          <a:xfrm>
            <a:off x="5990216" y="467208"/>
            <a:ext cx="4250171" cy="5923584"/>
          </a:xfrm>
          <a:prstGeom prst="rect">
            <a:avLst/>
          </a:prstGeom>
        </p:spPr>
      </p:pic>
    </p:spTree>
    <p:extLst>
      <p:ext uri="{BB962C8B-B14F-4D97-AF65-F5344CB8AC3E}">
        <p14:creationId xmlns:p14="http://schemas.microsoft.com/office/powerpoint/2010/main" val="970847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817F0-AC39-8266-E124-DC2E5EE1857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latin typeface="Aptos Display"/>
                <a:ea typeface="Calibri Light"/>
                <a:cs typeface="Calibri Light"/>
              </a:rPr>
              <a:t>Sources</a:t>
            </a:r>
            <a:endParaRPr lang="en-GB" sz="4000">
              <a:solidFill>
                <a:srgbClr val="FFFFFF"/>
              </a:solidFill>
              <a:latin typeface="Aptos Display"/>
            </a:endParaRPr>
          </a:p>
        </p:txBody>
      </p:sp>
      <p:sp>
        <p:nvSpPr>
          <p:cNvPr id="3" name="Content Placeholder 2">
            <a:extLst>
              <a:ext uri="{FF2B5EF4-FFF2-40B4-BE49-F238E27FC236}">
                <a16:creationId xmlns:a16="http://schemas.microsoft.com/office/drawing/2014/main" id="{EBEB67C6-4341-2AA0-9285-C15F29897D34}"/>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800">
                <a:latin typeface="Aptos"/>
                <a:ea typeface="Calibri" panose="020F0502020204030204"/>
                <a:cs typeface="Calibri" panose="020F0502020204030204"/>
              </a:rPr>
              <a:t>Citizens Advice (2026), </a:t>
            </a:r>
            <a:r>
              <a:rPr lang="en-GB" sz="800" i="1">
                <a:latin typeface="Aptos"/>
                <a:ea typeface="Calibri" panose="020F0502020204030204"/>
                <a:cs typeface="Calibri" panose="020F0502020204030204"/>
              </a:rPr>
              <a:t>'Understanding the benefits of volunteering'</a:t>
            </a:r>
            <a:r>
              <a:rPr lang="en-GB" sz="800">
                <a:latin typeface="Aptos"/>
                <a:ea typeface="Calibri" panose="020F0502020204030204"/>
                <a:cs typeface="Calibri" panose="020F0502020204030204"/>
              </a:rPr>
              <a:t> Available at </a:t>
            </a:r>
            <a:r>
              <a:rPr lang="en-GB" sz="800">
                <a:latin typeface="Aptos"/>
                <a:ea typeface="+mn-lt"/>
                <a:cs typeface="+mn-lt"/>
                <a:hlinkClick r:id="rId2"/>
              </a:rPr>
              <a:t>https://www.citizensadvice.org.uk/about-us/information/understanding-the-benefits-of-volunteering/</a:t>
            </a:r>
            <a:r>
              <a:rPr lang="en-GB" sz="800">
                <a:latin typeface="Aptos"/>
                <a:ea typeface="+mn-lt"/>
                <a:cs typeface="+mn-lt"/>
              </a:rPr>
              <a:t> </a:t>
            </a:r>
            <a:r>
              <a:rPr lang="en-GB" sz="800" b="1">
                <a:latin typeface="Aptos"/>
                <a:ea typeface="+mn-lt"/>
                <a:cs typeface="+mn-lt"/>
              </a:rPr>
              <a:t>Accessed on 4/01/2026</a:t>
            </a:r>
            <a:endParaRPr lang="en-GB" sz="800" b="1">
              <a:latin typeface="Aptos"/>
              <a:ea typeface="Calibri" panose="020F0502020204030204"/>
              <a:cs typeface="Calibri" panose="020F0502020204030204"/>
            </a:endParaRPr>
          </a:p>
          <a:p>
            <a:pPr marL="0" indent="0">
              <a:buNone/>
            </a:pPr>
            <a:r>
              <a:rPr lang="en-GB" sz="800">
                <a:latin typeface="Aptos"/>
                <a:ea typeface="Calibri" panose="020F0502020204030204"/>
                <a:cs typeface="Calibri" panose="020F0502020204030204"/>
              </a:rPr>
              <a:t>Education and employers (2026), </a:t>
            </a:r>
            <a:r>
              <a:rPr lang="en-GB" sz="800">
                <a:latin typeface="Aptos"/>
                <a:ea typeface="+mn-lt"/>
                <a:cs typeface="+mn-lt"/>
              </a:rPr>
              <a:t>Available at: </a:t>
            </a:r>
            <a:r>
              <a:rPr lang="en-GB" sz="800">
                <a:latin typeface="Aptos"/>
                <a:ea typeface="+mn-lt"/>
                <a:cs typeface="+mn-lt"/>
                <a:hlinkClick r:id="rId3"/>
              </a:rPr>
              <a:t>https://www.educationandemployers.org/research/the-value-of-volunteering/</a:t>
            </a:r>
            <a:r>
              <a:rPr lang="en-GB" sz="800">
                <a:latin typeface="Aptos"/>
                <a:ea typeface="+mn-lt"/>
                <a:cs typeface="+mn-lt"/>
              </a:rPr>
              <a:t> </a:t>
            </a:r>
            <a:r>
              <a:rPr lang="en-GB" sz="800" b="1">
                <a:latin typeface="Aptos"/>
                <a:ea typeface="+mn-lt"/>
                <a:cs typeface="+mn-lt"/>
              </a:rPr>
              <a:t>Accessed on 4/01/2026</a:t>
            </a:r>
          </a:p>
          <a:p>
            <a:pPr marL="0" indent="0">
              <a:buNone/>
            </a:pPr>
            <a:r>
              <a:rPr lang="en-GB" sz="800" dirty="0" err="1">
                <a:latin typeface="Aptos"/>
                <a:ea typeface="Calibri" panose="020F0502020204030204"/>
                <a:cs typeface="Calibri" panose="020F0502020204030204"/>
              </a:rPr>
              <a:t>HomestartBradford</a:t>
            </a:r>
            <a:r>
              <a:rPr lang="en-GB" sz="800" dirty="0">
                <a:latin typeface="Aptos"/>
                <a:ea typeface="Calibri" panose="020F0502020204030204"/>
                <a:cs typeface="Calibri" panose="020F0502020204030204"/>
              </a:rPr>
              <a:t> (2023),</a:t>
            </a:r>
            <a:r>
              <a:rPr lang="en-GB" sz="800" i="1" dirty="0">
                <a:latin typeface="Aptos"/>
                <a:ea typeface="Calibri" panose="020F0502020204030204"/>
                <a:cs typeface="Calibri" panose="020F0502020204030204"/>
              </a:rPr>
              <a:t> 'How skills gained during volunteering got me a job!'</a:t>
            </a:r>
            <a:r>
              <a:rPr lang="en-GB" sz="800" dirty="0">
                <a:latin typeface="Aptos"/>
                <a:ea typeface="Calibri" panose="020F0502020204030204"/>
                <a:cs typeface="Calibri" panose="020F0502020204030204"/>
              </a:rPr>
              <a:t> Available at </a:t>
            </a:r>
            <a:r>
              <a:rPr lang="en-GB" sz="800" dirty="0">
                <a:latin typeface="Aptos"/>
                <a:ea typeface="+mn-lt"/>
                <a:cs typeface="+mn-lt"/>
                <a:hlinkClick r:id="rId4"/>
              </a:rPr>
              <a:t>https://homestartbradford.co.uk/how-skills-gained-during-volunteering-got-me-a-job/#:~:text=Not%20long%20after%20I%20had,Assistant%20in%20a%20local%20school</a:t>
            </a:r>
            <a:r>
              <a:rPr lang="en-GB" sz="800" dirty="0">
                <a:latin typeface="Aptos"/>
                <a:ea typeface="+mn-lt"/>
                <a:cs typeface="+mn-lt"/>
              </a:rPr>
              <a:t>. </a:t>
            </a:r>
            <a:r>
              <a:rPr lang="en-GB" sz="800" b="1" dirty="0">
                <a:latin typeface="Aptos"/>
                <a:ea typeface="+mn-lt"/>
                <a:cs typeface="+mn-lt"/>
              </a:rPr>
              <a:t>Accessed on 4/01/2026</a:t>
            </a:r>
          </a:p>
          <a:p>
            <a:pPr marL="0" indent="0">
              <a:buNone/>
            </a:pPr>
            <a:r>
              <a:rPr lang="en-GB" sz="800">
                <a:latin typeface="Aptos"/>
                <a:ea typeface="Calibri" panose="020F0502020204030204"/>
                <a:cs typeface="Calibri" panose="020F0502020204030204"/>
              </a:rPr>
              <a:t>Matthew's House (2026), Available at </a:t>
            </a:r>
            <a:r>
              <a:rPr lang="en-GB" sz="800">
                <a:latin typeface="Aptos"/>
                <a:ea typeface="+mn-lt"/>
                <a:cs typeface="+mn-lt"/>
                <a:hlinkClick r:id="rId5"/>
              </a:rPr>
              <a:t>https://matthewshouse.org.uk/</a:t>
            </a:r>
            <a:r>
              <a:rPr lang="en-GB" sz="800">
                <a:latin typeface="Aptos"/>
                <a:ea typeface="+mn-lt"/>
                <a:cs typeface="+mn-lt"/>
              </a:rPr>
              <a:t> </a:t>
            </a:r>
            <a:r>
              <a:rPr lang="en-GB" sz="800" b="1">
                <a:latin typeface="Aptos"/>
                <a:ea typeface="+mn-lt"/>
                <a:cs typeface="+mn-lt"/>
              </a:rPr>
              <a:t>Accessed on 3/01/2026</a:t>
            </a:r>
            <a:endParaRPr lang="en-GB" sz="800">
              <a:latin typeface="Aptos"/>
            </a:endParaRPr>
          </a:p>
          <a:p>
            <a:pPr marL="0" indent="0">
              <a:buNone/>
            </a:pPr>
            <a:r>
              <a:rPr lang="en-GB" sz="800">
                <a:latin typeface="Aptos"/>
                <a:ea typeface="+mn-lt"/>
                <a:cs typeface="+mn-lt"/>
              </a:rPr>
              <a:t>Matthew's House (2026), Available at </a:t>
            </a:r>
            <a:r>
              <a:rPr lang="en-GB" sz="800">
                <a:latin typeface="Aptos"/>
                <a:ea typeface="+mn-lt"/>
                <a:cs typeface="+mn-lt"/>
                <a:hlinkClick r:id="rId6"/>
              </a:rPr>
              <a:t>https://matthewshouse.org.uk/expressions/matts-cafe/#Call-to-action-volunteer</a:t>
            </a:r>
            <a:r>
              <a:rPr lang="en-GB" sz="800">
                <a:latin typeface="Aptos"/>
                <a:ea typeface="+mn-lt"/>
                <a:cs typeface="+mn-lt"/>
              </a:rPr>
              <a:t> </a:t>
            </a:r>
            <a:r>
              <a:rPr lang="en-GB" sz="800" b="1">
                <a:latin typeface="Aptos"/>
                <a:ea typeface="+mn-lt"/>
                <a:cs typeface="+mn-lt"/>
              </a:rPr>
              <a:t>Accessed on 3/01/2026</a:t>
            </a:r>
          </a:p>
          <a:p>
            <a:pPr marL="0" indent="0">
              <a:buNone/>
            </a:pPr>
            <a:r>
              <a:rPr lang="en-GB" sz="800">
                <a:latin typeface="Aptos"/>
                <a:ea typeface="+mn-lt"/>
                <a:cs typeface="+mn-lt"/>
              </a:rPr>
              <a:t>Matthew's House (2024), Available at </a:t>
            </a:r>
            <a:r>
              <a:rPr lang="en-GB" sz="800">
                <a:latin typeface="Aptos"/>
                <a:ea typeface="+mn-lt"/>
                <a:cs typeface="+mn-lt"/>
                <a:hlinkClick r:id="rId7"/>
              </a:rPr>
              <a:t>https://matthewshouse.org.uk/volunteers-week-2024-volunteers-sharing-the-love-for-matthews-house-and-their-roles/#:~:text=We%20start%20at%208am%20and,%E2%80%9Cdo%20everything%20in%20love%E2%80%9D</a:t>
            </a:r>
            <a:r>
              <a:rPr lang="en-GB" sz="800">
                <a:latin typeface="Aptos"/>
                <a:ea typeface="+mn-lt"/>
                <a:cs typeface="+mn-lt"/>
              </a:rPr>
              <a:t>. </a:t>
            </a:r>
            <a:r>
              <a:rPr lang="en-GB" sz="800" b="1">
                <a:latin typeface="Aptos"/>
                <a:ea typeface="+mn-lt"/>
                <a:cs typeface="+mn-lt"/>
              </a:rPr>
              <a:t>Accessed on 3/01/2026</a:t>
            </a:r>
          </a:p>
          <a:p>
            <a:pPr marL="0" indent="0">
              <a:buNone/>
            </a:pPr>
            <a:r>
              <a:rPr lang="en-GB" sz="800">
                <a:latin typeface="Aptos"/>
                <a:ea typeface="+mn-lt"/>
                <a:cs typeface="+mn-lt"/>
              </a:rPr>
              <a:t>Matthew's House (2023), Available at</a:t>
            </a:r>
            <a:r>
              <a:rPr lang="en-GB" sz="800" b="1">
                <a:latin typeface="Aptos"/>
                <a:ea typeface="+mn-lt"/>
                <a:cs typeface="+mn-lt"/>
              </a:rPr>
              <a:t> </a:t>
            </a:r>
            <a:r>
              <a:rPr lang="en-GB" sz="800">
                <a:latin typeface="Aptos"/>
                <a:ea typeface="+mn-lt"/>
                <a:cs typeface="+mn-lt"/>
                <a:hlinkClick r:id="rId8"/>
              </a:rPr>
              <a:t>https://matthewshouse.org.uk/get-involved/volunteer/</a:t>
            </a:r>
            <a:r>
              <a:rPr lang="en-GB" sz="800">
                <a:latin typeface="Aptos"/>
                <a:ea typeface="+mn-lt"/>
                <a:cs typeface="+mn-lt"/>
              </a:rPr>
              <a:t>  </a:t>
            </a:r>
            <a:r>
              <a:rPr lang="en-GB" sz="800" b="1">
                <a:latin typeface="Aptos"/>
                <a:ea typeface="+mn-lt"/>
                <a:cs typeface="+mn-lt"/>
              </a:rPr>
              <a:t>Accessed on 3/01/2026</a:t>
            </a:r>
          </a:p>
          <a:p>
            <a:pPr marL="0" indent="0">
              <a:buNone/>
            </a:pPr>
            <a:r>
              <a:rPr lang="en-GB" sz="800">
                <a:latin typeface="Aptos"/>
                <a:ea typeface="+mn-lt"/>
                <a:cs typeface="+mn-lt"/>
              </a:rPr>
              <a:t>Royal Voluntary Service (2021), Available at </a:t>
            </a:r>
            <a:r>
              <a:rPr lang="en-GB" sz="800">
                <a:latin typeface="Aptos"/>
                <a:ea typeface="+mn-lt"/>
                <a:cs typeface="+mn-lt"/>
                <a:hlinkClick r:id="rId9"/>
              </a:rPr>
              <a:t>https://www.royalvoluntaryservice.org.uk/news/volunteering/volunteering-key-to-improving-job-prospects/</a:t>
            </a:r>
            <a:r>
              <a:rPr lang="en-GB" sz="800">
                <a:latin typeface="Aptos"/>
                <a:ea typeface="+mn-lt"/>
                <a:cs typeface="+mn-lt"/>
              </a:rPr>
              <a:t> </a:t>
            </a:r>
            <a:r>
              <a:rPr lang="en-GB" sz="800" b="1">
                <a:latin typeface="Aptos"/>
                <a:ea typeface="+mn-lt"/>
                <a:cs typeface="+mn-lt"/>
              </a:rPr>
              <a:t>Accessed on 4/01/2026</a:t>
            </a:r>
            <a:endParaRPr lang="en-GB" sz="800">
              <a:latin typeface="Aptos"/>
              <a:ea typeface="+mn-lt"/>
              <a:cs typeface="+mn-lt"/>
            </a:endParaRPr>
          </a:p>
          <a:p>
            <a:pPr marL="0" indent="0">
              <a:buNone/>
            </a:pPr>
            <a:r>
              <a:rPr lang="en-GB" sz="800">
                <a:latin typeface="Aptos"/>
                <a:ea typeface="+mn-lt"/>
                <a:cs typeface="+mn-lt"/>
              </a:rPr>
              <a:t>Stewardship (2021), Available at </a:t>
            </a:r>
            <a:r>
              <a:rPr lang="en-GB" sz="800">
                <a:latin typeface="Aptos"/>
                <a:ea typeface="+mn-lt"/>
                <a:cs typeface="+mn-lt"/>
                <a:hlinkClick r:id="rId10"/>
              </a:rPr>
              <a:t>https://www.stewardship.org.uk/stories/matthews-house-bringing-hope-and-hospitality-swansea</a:t>
            </a:r>
            <a:r>
              <a:rPr lang="en-GB" sz="800">
                <a:latin typeface="Aptos"/>
                <a:ea typeface="+mn-lt"/>
                <a:cs typeface="+mn-lt"/>
              </a:rPr>
              <a:t> </a:t>
            </a:r>
            <a:r>
              <a:rPr lang="en-GB" sz="800" b="1">
                <a:latin typeface="Aptos"/>
                <a:ea typeface="+mn-lt"/>
                <a:cs typeface="+mn-lt"/>
              </a:rPr>
              <a:t>Accessed on 3/01/2026</a:t>
            </a:r>
          </a:p>
          <a:p>
            <a:pPr marL="0" indent="0">
              <a:buNone/>
            </a:pPr>
            <a:r>
              <a:rPr lang="en-GB" sz="800">
                <a:latin typeface="Aptos"/>
                <a:ea typeface="+mn-lt"/>
                <a:cs typeface="+mn-lt"/>
              </a:rPr>
              <a:t>Swansea City AFC (2019),</a:t>
            </a:r>
            <a:r>
              <a:rPr lang="en-GB" sz="800" i="1">
                <a:latin typeface="Aptos"/>
                <a:ea typeface="+mn-lt"/>
                <a:cs typeface="+mn-lt"/>
              </a:rPr>
              <a:t>'Donate for Dignity with Matthew's House'</a:t>
            </a:r>
            <a:r>
              <a:rPr lang="en-GB" sz="800">
                <a:latin typeface="Aptos"/>
                <a:ea typeface="+mn-lt"/>
                <a:cs typeface="+mn-lt"/>
              </a:rPr>
              <a:t> Available at </a:t>
            </a:r>
            <a:r>
              <a:rPr lang="en-GB" sz="800">
                <a:latin typeface="Aptos"/>
                <a:ea typeface="+mn-lt"/>
                <a:cs typeface="+mn-lt"/>
                <a:hlinkClick r:id="rId11"/>
              </a:rPr>
              <a:t>https://www.swanseacity.com/news/donate-dignity-matthews-house#:~:text=Swansea%20City%20are%20continuing%20our,Toothbrush%20&amp;%20toothpaste</a:t>
            </a:r>
            <a:r>
              <a:rPr lang="en-GB" sz="800">
                <a:latin typeface="Aptos"/>
                <a:ea typeface="+mn-lt"/>
                <a:cs typeface="+mn-lt"/>
              </a:rPr>
              <a:t> </a:t>
            </a:r>
            <a:r>
              <a:rPr lang="en-GB" sz="800" b="1">
                <a:latin typeface="Aptos"/>
                <a:ea typeface="+mn-lt"/>
                <a:cs typeface="+mn-lt"/>
              </a:rPr>
              <a:t>Accessed on 3/01/2026</a:t>
            </a:r>
            <a:endParaRPr lang="en-GB" sz="800">
              <a:latin typeface="Aptos"/>
              <a:ea typeface="+mn-lt"/>
              <a:cs typeface="+mn-lt"/>
            </a:endParaRPr>
          </a:p>
          <a:p>
            <a:pPr marL="0" indent="0">
              <a:buNone/>
            </a:pPr>
            <a:r>
              <a:rPr lang="en-GB" sz="800">
                <a:latin typeface="Aptos"/>
                <a:ea typeface="+mn-lt"/>
                <a:cs typeface="+mn-lt"/>
              </a:rPr>
              <a:t>Swansea Council (2026),</a:t>
            </a:r>
            <a:r>
              <a:rPr lang="en-GB" sz="800" i="1">
                <a:latin typeface="Aptos"/>
                <a:ea typeface="+mn-lt"/>
                <a:cs typeface="+mn-lt"/>
              </a:rPr>
              <a:t> 'Matthew's House'</a:t>
            </a:r>
            <a:r>
              <a:rPr lang="en-GB" sz="800">
                <a:latin typeface="Aptos"/>
                <a:ea typeface="+mn-lt"/>
                <a:cs typeface="+mn-lt"/>
              </a:rPr>
              <a:t>, Available at </a:t>
            </a:r>
            <a:r>
              <a:rPr lang="en-GB" sz="800">
                <a:latin typeface="Aptos"/>
                <a:ea typeface="+mn-lt"/>
                <a:cs typeface="+mn-lt"/>
                <a:hlinkClick r:id="rId12"/>
              </a:rPr>
              <a:t>https://www.swansea.gov.uk/article/14261/Matthews-House</a:t>
            </a:r>
            <a:r>
              <a:rPr lang="en-GB" sz="800">
                <a:latin typeface="Aptos"/>
                <a:ea typeface="+mn-lt"/>
                <a:cs typeface="+mn-lt"/>
              </a:rPr>
              <a:t> </a:t>
            </a:r>
            <a:r>
              <a:rPr lang="en-GB" sz="800" b="1">
                <a:latin typeface="Aptos"/>
                <a:ea typeface="+mn-lt"/>
                <a:cs typeface="+mn-lt"/>
              </a:rPr>
              <a:t>Accessed on 3/01/2026</a:t>
            </a:r>
          </a:p>
          <a:p>
            <a:pPr marL="0" indent="0">
              <a:buNone/>
            </a:pPr>
            <a:r>
              <a:rPr lang="en-GB" sz="800" dirty="0" err="1">
                <a:latin typeface="Aptos"/>
                <a:ea typeface="+mn-lt"/>
                <a:cs typeface="+mn-lt"/>
              </a:rPr>
              <a:t>Volunteero</a:t>
            </a:r>
            <a:r>
              <a:rPr lang="en-GB" sz="800" dirty="0">
                <a:latin typeface="Aptos"/>
                <a:ea typeface="+mn-lt"/>
                <a:cs typeface="+mn-lt"/>
              </a:rPr>
              <a:t> (2023), </a:t>
            </a:r>
            <a:r>
              <a:rPr lang="en-GB" sz="800" i="1" dirty="0">
                <a:latin typeface="Aptos"/>
                <a:ea typeface="+mn-lt"/>
                <a:cs typeface="+mn-lt"/>
              </a:rPr>
              <a:t>'What skills do you get from volunteering?'</a:t>
            </a:r>
            <a:r>
              <a:rPr lang="en-GB" sz="800" dirty="0">
                <a:latin typeface="Aptos"/>
                <a:ea typeface="+mn-lt"/>
                <a:cs typeface="+mn-lt"/>
              </a:rPr>
              <a:t> Available at </a:t>
            </a:r>
            <a:r>
              <a:rPr lang="en-GB" sz="800" dirty="0">
                <a:latin typeface="Aptos"/>
                <a:ea typeface="+mn-lt"/>
                <a:cs typeface="+mn-lt"/>
                <a:hlinkClick r:id="rId13"/>
              </a:rPr>
              <a:t>https://volunteero.org/knowledge-center/volunteer-skills</a:t>
            </a:r>
            <a:r>
              <a:rPr lang="en-GB" sz="800" dirty="0">
                <a:latin typeface="Aptos"/>
                <a:ea typeface="+mn-lt"/>
                <a:cs typeface="+mn-lt"/>
              </a:rPr>
              <a:t> </a:t>
            </a:r>
            <a:r>
              <a:rPr lang="en-GB" sz="800" b="1" dirty="0">
                <a:latin typeface="Aptos"/>
                <a:ea typeface="+mn-lt"/>
                <a:cs typeface="+mn-lt"/>
              </a:rPr>
              <a:t>Accessed on 4/01/2026</a:t>
            </a:r>
            <a:endParaRPr lang="en-GB" sz="800" b="1" dirty="0">
              <a:latin typeface="Aptos"/>
            </a:endParaRPr>
          </a:p>
        </p:txBody>
      </p:sp>
    </p:spTree>
    <p:extLst>
      <p:ext uri="{BB962C8B-B14F-4D97-AF65-F5344CB8AC3E}">
        <p14:creationId xmlns:p14="http://schemas.microsoft.com/office/powerpoint/2010/main" val="3767085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E6A5B50A-38C0-321C-6761-66143E8C1EE5}"/>
              </a:ext>
            </a:extLst>
          </p:cNvPr>
          <p:cNvPicPr>
            <a:picLocks noChangeAspect="1"/>
          </p:cNvPicPr>
          <p:nvPr/>
        </p:nvPicPr>
        <p:blipFill>
          <a:blip r:embed="rId2">
            <a:alphaModFix amt="50000"/>
          </a:blip>
          <a:srcRect r="-2" b="-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BC957DF-7BAD-25A3-5AA1-7CE0B1C75816}"/>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Thank you for listening</a:t>
            </a:r>
          </a:p>
        </p:txBody>
      </p:sp>
      <p:sp>
        <p:nvSpPr>
          <p:cNvPr id="3" name="Content Placeholder 2">
            <a:extLst>
              <a:ext uri="{FF2B5EF4-FFF2-40B4-BE49-F238E27FC236}">
                <a16:creationId xmlns:a16="http://schemas.microsoft.com/office/drawing/2014/main" id="{7FF73DBB-751C-07E2-7569-5B11789912C8}"/>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Any questions?</a:t>
            </a:r>
          </a:p>
        </p:txBody>
      </p:sp>
    </p:spTree>
    <p:extLst>
      <p:ext uri="{BB962C8B-B14F-4D97-AF65-F5344CB8AC3E}">
        <p14:creationId xmlns:p14="http://schemas.microsoft.com/office/powerpoint/2010/main" val="246397869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Why did I pick Matthew's House as my volunteering opportunity</vt:lpstr>
      <vt:lpstr>What is Matthew's House</vt:lpstr>
      <vt:lpstr>How do they reach the community</vt:lpstr>
      <vt:lpstr>My role as a volunteer</vt:lpstr>
      <vt:lpstr>The skills and abilities required, and which ones will have major growth</vt:lpstr>
      <vt:lpstr>Why volunteering helps to enable people to grow and become more knowledgeable</vt:lpstr>
      <vt:lpstr>How does the volunteering support my future study and work choices</vt:lpstr>
      <vt:lpstr>Research timeline</vt:lpstr>
      <vt:lpstr>Sources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539</cp:revision>
  <dcterms:created xsi:type="dcterms:W3CDTF">2026-01-03T00:15:02Z</dcterms:created>
  <dcterms:modified xsi:type="dcterms:W3CDTF">2026-01-05T18:14:42Z</dcterms:modified>
</cp:coreProperties>
</file>