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42"/>
  </p:notesMasterIdLst>
  <p:handoutMasterIdLst>
    <p:handoutMasterId r:id="rId43"/>
  </p:handoutMasterIdLst>
  <p:sldIdLst>
    <p:sldId id="264" r:id="rId3"/>
    <p:sldId id="305" r:id="rId4"/>
    <p:sldId id="282" r:id="rId5"/>
    <p:sldId id="306" r:id="rId6"/>
    <p:sldId id="372" r:id="rId7"/>
    <p:sldId id="355" r:id="rId8"/>
    <p:sldId id="360" r:id="rId9"/>
    <p:sldId id="343" r:id="rId10"/>
    <p:sldId id="361" r:id="rId11"/>
    <p:sldId id="363" r:id="rId12"/>
    <p:sldId id="364" r:id="rId13"/>
    <p:sldId id="367" r:id="rId14"/>
    <p:sldId id="370" r:id="rId15"/>
    <p:sldId id="365" r:id="rId16"/>
    <p:sldId id="368" r:id="rId17"/>
    <p:sldId id="366" r:id="rId18"/>
    <p:sldId id="369" r:id="rId19"/>
    <p:sldId id="358" r:id="rId20"/>
    <p:sldId id="357" r:id="rId21"/>
    <p:sldId id="356" r:id="rId22"/>
    <p:sldId id="345" r:id="rId23"/>
    <p:sldId id="371" r:id="rId24"/>
    <p:sldId id="348" r:id="rId25"/>
    <p:sldId id="353" r:id="rId26"/>
    <p:sldId id="309" r:id="rId27"/>
    <p:sldId id="307" r:id="rId28"/>
    <p:sldId id="310" r:id="rId29"/>
    <p:sldId id="316" r:id="rId30"/>
    <p:sldId id="313" r:id="rId31"/>
    <p:sldId id="315" r:id="rId32"/>
    <p:sldId id="321" r:id="rId33"/>
    <p:sldId id="317" r:id="rId34"/>
    <p:sldId id="318" r:id="rId35"/>
    <p:sldId id="322" r:id="rId36"/>
    <p:sldId id="323" r:id="rId37"/>
    <p:sldId id="324" r:id="rId38"/>
    <p:sldId id="304" r:id="rId39"/>
    <p:sldId id="326" r:id="rId40"/>
    <p:sldId id="293" r:id="rId41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37" autoAdjust="0"/>
    <p:restoredTop sz="90202" autoAdjust="0"/>
  </p:normalViewPr>
  <p:slideViewPr>
    <p:cSldViewPr showGuides="1">
      <p:cViewPr varScale="1">
        <p:scale>
          <a:sx n="105" d="100"/>
          <a:sy n="105" d="100"/>
        </p:scale>
        <p:origin x="-954" y="-90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2/27/2019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2/27/2019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93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317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615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9898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4365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9661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744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815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851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534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756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0351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3955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2979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3991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095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3696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2407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9342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3961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9064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1359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5475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4339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9180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3038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366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4876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7740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985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1498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893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83214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04888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1034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26790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8020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16127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392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2/27/2019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2/27/2019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2/27/2019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2/27/2019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2/27/2019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2/27/2019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2/27/2019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2/27/2019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2/27/2019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2/27/2019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z-D2QvhiRw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.uk/resources/class-management/daily-routine/visual-timetable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hyperlink" Target="http://www.sparklebox.co.uk/class-management/routines-organisation/visual-timetable/daily-timetable.html#.WpJxCI1LGP8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ATnv6HERUM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chingideas.co.uk/assemblies/ingredients-to-make-a-good-friend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t&amp;rct=j&amp;q=&amp;esrc=s&amp;source=web&amp;cd=1&amp;ved=0ahUKEwjm8L-Jop_LAhVBhA8KHfqcC3kQFggcMAA&amp;url=http://web.pdx.edu/~cborgmei/AcknSystem.ppt&amp;usg=AFQjCNEnhodTny6Gb-XJt0vPfLL6hAfBeQ&amp;bvm=bv.115339255,d.bGs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png"/><Relationship Id="rId4" Type="http://schemas.openxmlformats.org/officeDocument/2006/relationships/image" Target="../media/image3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eATnv6HERUM" TargetMode="External"/><Relationship Id="rId3" Type="http://schemas.openxmlformats.org/officeDocument/2006/relationships/hyperlink" Target="http://web.b.ebscohost.com.ezproxy.uwtsd.ac.uk/ehost/pdfviewer/pdfviewer?vid=1&amp;sid=a46c66ea-ce29-4355-a0de-1874c86ad03c@sessionmgr102" TargetMode="External"/><Relationship Id="rId7" Type="http://schemas.openxmlformats.org/officeDocument/2006/relationships/hyperlink" Target="http://www.teachingideas.co.uk/assemblies/ingredients-to-make-a-good-friend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parklebox.co.uk/class-management/routines-organisation/visual-timetable/#.VNIV47eGkdU" TargetMode="External"/><Relationship Id="rId5" Type="http://schemas.openxmlformats.org/officeDocument/2006/relationships/hyperlink" Target="https://search-proquest-com.ezproxy.uwtsd.ac.uk/docview/1291666837?rfr_id=info:xri/sid:primo" TargetMode="External"/><Relationship Id="rId4" Type="http://schemas.openxmlformats.org/officeDocument/2006/relationships/hyperlink" Target="http://www.teachingwithj.a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SJEU6007C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Classroom Management /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/>
              <a:t>Dosbarth</a:t>
            </a:r>
            <a:r>
              <a:rPr lang="en-US" smtClean="0"/>
              <a:t>   </a:t>
            </a:r>
            <a:r>
              <a:rPr lang="en-US" dirty="0"/>
              <a:t>7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Alison </a:t>
            </a:r>
            <a:r>
              <a:rPr lang="en-US" dirty="0" err="1" smtClean="0"/>
              <a:t>Baggott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 fontAlgn="base" hangingPunct="0"/>
            <a:r>
              <a:rPr lang="cy-GB" sz="3200" dirty="0"/>
              <a:t>Dangos dadansoddiad beirniadol o sgiliau rheoli dosbarth fel elfen allweddol o amgylchedd dysgu cadarnhaol a chynhwysol yn cynnwys y defnydd o DGCh.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3200" i="1" dirty="0"/>
              <a:t>Demonstrate a critical analysis of classroom management skills as a key element of a positive and inclusive learning environment including the use of ICT.</a:t>
            </a:r>
          </a:p>
          <a:p>
            <a:pPr marL="0" lvl="0" indent="0">
              <a:buNone/>
            </a:pPr>
            <a:r>
              <a:rPr lang="en-GB" i="1" dirty="0" smtClean="0"/>
              <a:t> </a:t>
            </a:r>
            <a:endParaRPr lang="en-GB" i="1" dirty="0"/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5055729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841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sz="3200" dirty="0"/>
              <a:t>Dangos dealltwriaeth feirniadol o ddamcaniaethau seicolegol allweddol yn ymwneud â rheolaeth dosbarth effeithiol.</a:t>
            </a:r>
            <a:endParaRPr lang="en-GB" sz="3200" dirty="0"/>
          </a:p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 </a:t>
            </a:r>
            <a:r>
              <a:rPr lang="en-GB" sz="3200" i="1" dirty="0"/>
              <a:t>Demonstrate a critical understanding of key psychological theories concerning effective classroom management.</a:t>
            </a:r>
          </a:p>
          <a:p>
            <a:pPr marL="0" lvl="0" indent="0">
              <a:buNone/>
            </a:pPr>
            <a:endParaRPr lang="en-GB" i="1" dirty="0"/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5055729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66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        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   </a:t>
            </a:r>
            <a:r>
              <a:rPr lang="en-GB" i="1" dirty="0" smtClean="0"/>
              <a:t>Learning Outcomes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cy-GB" sz="3200" dirty="0"/>
              <a:t>Dangos ymwybyddiaeth feirniadol o ymddygiadau disgyblion a gwerthfawrogi rhai o’r heriau sy’n wynebu staff ysgol yn y cyd-destun cyfoes, gan awgrymu ymatebion priodol.</a:t>
            </a:r>
            <a:endParaRPr lang="en-GB" sz="3200" dirty="0"/>
          </a:p>
          <a:p>
            <a:pPr fontAlgn="base" hangingPunct="0"/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en-GB" i="1" dirty="0" smtClean="0"/>
              <a:t> </a:t>
            </a:r>
            <a:r>
              <a:rPr lang="en-GB" sz="3000" i="1" dirty="0"/>
              <a:t>Demonstrate a critical awareness of pupil behaviours and appreciate some of the challenges facing school staff in the contemporary context, suggesting appropriate responses.</a:t>
            </a:r>
          </a:p>
          <a:p>
            <a:pPr marL="0" indent="0">
              <a:buNone/>
            </a:pPr>
            <a:endParaRPr lang="en-GB" i="1" dirty="0"/>
          </a:p>
          <a:p>
            <a:endParaRPr lang="en-GB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3" y="5055729"/>
            <a:ext cx="3096343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001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382443" y="76200"/>
            <a:ext cx="4892219" cy="1397000"/>
          </a:xfrm>
        </p:spPr>
        <p:txBody>
          <a:bodyPr>
            <a:normAutofit/>
          </a:bodyPr>
          <a:lstStyle/>
          <a:p>
            <a:pPr algn="r"/>
            <a:r>
              <a:rPr lang="en-US" sz="3200" i="1" dirty="0" smtClean="0"/>
              <a:t>Gallery Thoughts </a:t>
            </a:r>
            <a:br>
              <a:rPr lang="en-US" sz="3200" i="1" dirty="0" smtClean="0"/>
            </a:br>
            <a:r>
              <a:rPr lang="en-US" sz="3200" i="1" dirty="0" smtClean="0"/>
              <a:t>Theories and</a:t>
            </a:r>
            <a:br>
              <a:rPr lang="en-US" sz="3200" i="1" dirty="0" smtClean="0"/>
            </a:br>
            <a:r>
              <a:rPr lang="en-US" sz="3200" i="1" dirty="0" smtClean="0"/>
              <a:t>Theorists</a:t>
            </a:r>
            <a:endParaRPr lang="en-US" sz="3200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fontAlgn="base" hangingPunct="0"/>
            <a:r>
              <a:rPr lang="en-GB" sz="3200" dirty="0"/>
              <a:t>Behavioural</a:t>
            </a:r>
          </a:p>
          <a:p>
            <a:pPr fontAlgn="base" hangingPunct="0"/>
            <a:r>
              <a:rPr lang="en-GB" sz="3200" dirty="0"/>
              <a:t>Cognitive</a:t>
            </a:r>
          </a:p>
          <a:p>
            <a:pPr fontAlgn="base" hangingPunct="0"/>
            <a:r>
              <a:rPr lang="en-GB" sz="3200" dirty="0"/>
              <a:t>Humanistic</a:t>
            </a:r>
          </a:p>
          <a:p>
            <a:pPr fontAlgn="base" hangingPunct="0"/>
            <a:r>
              <a:rPr lang="en-GB" sz="3200" dirty="0" err="1" smtClean="0"/>
              <a:t>Dreikers</a:t>
            </a:r>
            <a:r>
              <a:rPr lang="en-GB" sz="3200" dirty="0"/>
              <a:t>: Discipline without Tears</a:t>
            </a:r>
            <a:endParaRPr lang="en-GB" sz="3200" dirty="0" smtClean="0"/>
          </a:p>
          <a:p>
            <a:pPr fontAlgn="base" hangingPunct="0"/>
            <a:r>
              <a:rPr lang="en-GB" sz="3200" dirty="0" smtClean="0"/>
              <a:t>Alfie </a:t>
            </a:r>
            <a:r>
              <a:rPr lang="en-GB" sz="3200" dirty="0"/>
              <a:t>Kohn</a:t>
            </a:r>
          </a:p>
          <a:p>
            <a:pPr fontAlgn="base" hangingPunct="0"/>
            <a:r>
              <a:rPr lang="en-GB" sz="3200" dirty="0" err="1" smtClean="0"/>
              <a:t>Ginott</a:t>
            </a:r>
            <a:r>
              <a:rPr lang="en-GB" sz="3200" dirty="0" smtClean="0"/>
              <a:t>: Congruent </a:t>
            </a:r>
            <a:r>
              <a:rPr lang="en-GB" sz="3200" dirty="0"/>
              <a:t>Communication</a:t>
            </a:r>
          </a:p>
          <a:p>
            <a:pPr fontAlgn="base" hangingPunct="0"/>
            <a:r>
              <a:rPr lang="en-GB" sz="3200" dirty="0" err="1" smtClean="0"/>
              <a:t>Glasser’s</a:t>
            </a:r>
            <a:r>
              <a:rPr lang="en-GB" sz="3200" dirty="0" smtClean="0"/>
              <a:t> Reality Theory </a:t>
            </a:r>
          </a:p>
          <a:p>
            <a:pPr fontAlgn="base" hangingPunct="0"/>
            <a:r>
              <a:rPr lang="en-GB" sz="3200" i="1" dirty="0" smtClean="0">
                <a:solidFill>
                  <a:srgbClr val="FF0000"/>
                </a:solidFill>
              </a:rPr>
              <a:t>A </a:t>
            </a:r>
            <a:r>
              <a:rPr lang="en-GB" sz="3200" i="1" dirty="0" err="1" smtClean="0">
                <a:solidFill>
                  <a:srgbClr val="FF0000"/>
                </a:solidFill>
              </a:rPr>
              <a:t>oes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gyda</a:t>
            </a:r>
            <a:r>
              <a:rPr lang="en-GB" sz="3200" i="1" dirty="0" smtClean="0">
                <a:solidFill>
                  <a:srgbClr val="FF0000"/>
                </a:solidFill>
              </a:rPr>
              <a:t> chi </a:t>
            </a:r>
            <a:r>
              <a:rPr lang="en-GB" sz="3200" i="1" dirty="0" err="1" smtClean="0">
                <a:solidFill>
                  <a:srgbClr val="FF0000"/>
                </a:solidFill>
              </a:rPr>
              <a:t>enghreifftiau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eraill</a:t>
            </a:r>
            <a:r>
              <a:rPr lang="en-GB" sz="3200" i="1" dirty="0" smtClean="0">
                <a:solidFill>
                  <a:srgbClr val="FF0000"/>
                </a:solidFill>
              </a:rPr>
              <a:t>?</a:t>
            </a:r>
            <a:endParaRPr lang="en-GB" sz="3200" i="1" dirty="0">
              <a:solidFill>
                <a:srgbClr val="FF0000"/>
              </a:solidFill>
            </a:endParaRPr>
          </a:p>
          <a:p>
            <a:pPr fontAlgn="base" hangingPunct="0"/>
            <a:endParaRPr lang="en-GB" sz="32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8" y="1701800"/>
            <a:ext cx="5374731" cy="5039568"/>
          </a:xfrm>
        </p:spPr>
        <p:txBody>
          <a:bodyPr>
            <a:normAutofit fontScale="70000" lnSpcReduction="20000"/>
          </a:bodyPr>
          <a:lstStyle/>
          <a:p>
            <a:pPr fontAlgn="base" hangingPunct="0"/>
            <a:r>
              <a:rPr lang="en-GB" sz="3000" i="1" dirty="0" smtClean="0"/>
              <a:t>Behavioural</a:t>
            </a:r>
          </a:p>
          <a:p>
            <a:pPr fontAlgn="base" hangingPunct="0"/>
            <a:r>
              <a:rPr lang="en-GB" sz="3000" i="1" dirty="0" smtClean="0"/>
              <a:t>Cognitive</a:t>
            </a:r>
          </a:p>
          <a:p>
            <a:pPr fontAlgn="base" hangingPunct="0"/>
            <a:r>
              <a:rPr lang="en-GB" sz="3000" i="1" dirty="0" smtClean="0"/>
              <a:t>Humanistic</a:t>
            </a:r>
          </a:p>
          <a:p>
            <a:pPr fontAlgn="base" hangingPunct="0"/>
            <a:r>
              <a:rPr lang="en-GB" sz="3000" i="1" dirty="0" err="1" smtClean="0"/>
              <a:t>Dreikers</a:t>
            </a:r>
            <a:r>
              <a:rPr lang="en-GB" sz="3000" i="1" dirty="0" smtClean="0"/>
              <a:t>: </a:t>
            </a:r>
            <a:r>
              <a:rPr lang="en-GB" sz="2800" dirty="0"/>
              <a:t>Discipline without Tears</a:t>
            </a:r>
            <a:endParaRPr lang="en-GB" sz="3000" i="1" dirty="0" smtClean="0"/>
          </a:p>
          <a:p>
            <a:pPr fontAlgn="base" hangingPunct="0"/>
            <a:r>
              <a:rPr lang="en-GB" sz="3000" i="1" dirty="0" smtClean="0"/>
              <a:t>Alfie </a:t>
            </a:r>
            <a:r>
              <a:rPr lang="en-GB" sz="3000" i="1" dirty="0"/>
              <a:t>Kohn</a:t>
            </a:r>
          </a:p>
          <a:p>
            <a:pPr fontAlgn="base" hangingPunct="0"/>
            <a:r>
              <a:rPr lang="en-GB" sz="3000" i="1" dirty="0" err="1" smtClean="0"/>
              <a:t>Ginott</a:t>
            </a:r>
            <a:r>
              <a:rPr lang="en-GB" sz="3000" i="1" dirty="0" smtClean="0"/>
              <a:t>: Congruent Communication</a:t>
            </a:r>
          </a:p>
          <a:p>
            <a:pPr fontAlgn="base" hangingPunct="0"/>
            <a:r>
              <a:rPr lang="en-GB" sz="3000" i="1" dirty="0" err="1" smtClean="0"/>
              <a:t>Glasser’s</a:t>
            </a:r>
            <a:r>
              <a:rPr lang="en-GB" sz="3000" i="1" dirty="0" smtClean="0"/>
              <a:t> Reality Theory </a:t>
            </a:r>
          </a:p>
          <a:p>
            <a:pPr fontAlgn="base" hangingPunct="0"/>
            <a:r>
              <a:rPr lang="en-GB" sz="3000" i="1" dirty="0" smtClean="0">
                <a:solidFill>
                  <a:srgbClr val="FF0000"/>
                </a:solidFill>
              </a:rPr>
              <a:t>Have you researched other theories of classroom and behaviour management?</a:t>
            </a:r>
            <a:endParaRPr lang="en-GB" sz="3000" i="1" dirty="0">
              <a:solidFill>
                <a:srgbClr val="FF0000"/>
              </a:solidFill>
            </a:endParaRPr>
          </a:p>
          <a:p>
            <a:pPr marL="0" indent="0" fontAlgn="base" hangingPunct="0">
              <a:buNone/>
            </a:pPr>
            <a:endParaRPr lang="en-GB" sz="3200" i="1" dirty="0" smtClean="0"/>
          </a:p>
          <a:p>
            <a:pPr marL="0" indent="0" fontAlgn="base" hangingPunct="0">
              <a:buNone/>
            </a:pPr>
            <a:endParaRPr lang="en-GB" sz="3200" i="1" dirty="0"/>
          </a:p>
        </p:txBody>
      </p:sp>
      <p:pic>
        <p:nvPicPr>
          <p:cNvPr id="1026" name="Picture 2" descr="C:\Users\Dave\AppData\Local\Microsoft\Windows\Temporary Internet Files\Content.IE5\BP5W2LPY\2952_Cutting-Costs-on-eLe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260" y="114291"/>
            <a:ext cx="285750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189756" y="122106"/>
            <a:ext cx="4892219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 smtClean="0"/>
              <a:t>Oriel </a:t>
            </a:r>
            <a:r>
              <a:rPr lang="en-US" sz="3200" dirty="0" err="1" smtClean="0"/>
              <a:t>Meddwl</a:t>
            </a:r>
            <a:endParaRPr lang="en-US" sz="3200" dirty="0" smtClean="0"/>
          </a:p>
          <a:p>
            <a:r>
              <a:rPr lang="en-US" sz="3200" dirty="0" err="1" smtClean="0"/>
              <a:t>Damcaniaethau</a:t>
            </a:r>
            <a:r>
              <a:rPr lang="en-US" sz="3200" dirty="0" smtClean="0"/>
              <a:t> a </a:t>
            </a:r>
            <a:r>
              <a:rPr lang="en-US" sz="3200" dirty="0" err="1" smtClean="0"/>
              <a:t>damcaniaethwyr</a:t>
            </a:r>
            <a:endParaRPr lang="en-US" sz="3200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477788" y="1700808"/>
            <a:ext cx="4977104" cy="4968552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 hangingPunct="0">
              <a:buFont typeface="Arial" pitchFamily="34" charset="0"/>
              <a:buNone/>
            </a:pPr>
            <a:endParaRPr lang="en-GB" sz="3200" i="1" dirty="0" smtClean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33952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br>
              <a:rPr lang="en-GB" dirty="0" smtClean="0"/>
            </a:br>
            <a:r>
              <a:rPr lang="en-GB" dirty="0" err="1" smtClean="0"/>
              <a:t>Heddiw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Canmoliaeth</a:t>
            </a:r>
            <a:r>
              <a:rPr lang="en-GB" sz="3200" dirty="0" smtClean="0"/>
              <a:t> </a:t>
            </a:r>
            <a:r>
              <a:rPr lang="en-GB" sz="3200" dirty="0" err="1" smtClean="0"/>
              <a:t>fel</a:t>
            </a:r>
            <a:r>
              <a:rPr lang="en-GB" sz="3200" dirty="0" smtClean="0"/>
              <a:t> </a:t>
            </a:r>
            <a:r>
              <a:rPr lang="en-GB" sz="3200" dirty="0" err="1" smtClean="0"/>
              <a:t>ymagwedd</a:t>
            </a:r>
            <a:r>
              <a:rPr lang="en-GB" sz="3200" dirty="0" smtClean="0"/>
              <a:t> </a:t>
            </a:r>
            <a:r>
              <a:rPr lang="en-GB" sz="3200" dirty="0" err="1" smtClean="0"/>
              <a:t>rheolaeth</a:t>
            </a:r>
            <a:r>
              <a:rPr lang="en-GB" sz="3200" dirty="0" smtClean="0"/>
              <a:t> </a:t>
            </a:r>
            <a:r>
              <a:rPr lang="en-GB" sz="3200" dirty="0" err="1" smtClean="0"/>
              <a:t>dosbarth</a:t>
            </a:r>
            <a:endParaRPr lang="en-GB" sz="3200" dirty="0" smtClean="0"/>
          </a:p>
          <a:p>
            <a:r>
              <a:rPr lang="en-GB" sz="3200" dirty="0" err="1" smtClean="0"/>
              <a:t>Systemau</a:t>
            </a:r>
            <a:r>
              <a:rPr lang="en-GB" sz="3200" dirty="0" smtClean="0"/>
              <a:t> </a:t>
            </a:r>
            <a:r>
              <a:rPr lang="en-GB" sz="3200" dirty="0" err="1" smtClean="0"/>
              <a:t>rheoli</a:t>
            </a:r>
            <a:r>
              <a:rPr lang="en-GB" sz="3200" dirty="0" smtClean="0"/>
              <a:t> </a:t>
            </a:r>
            <a:r>
              <a:rPr lang="en-GB" sz="3200" dirty="0" err="1" smtClean="0"/>
              <a:t>dosbarth</a:t>
            </a:r>
            <a:r>
              <a:rPr lang="en-GB" sz="3200" dirty="0" smtClean="0"/>
              <a:t> ac </a:t>
            </a:r>
            <a:r>
              <a:rPr lang="en-GB" sz="3200" dirty="0" err="1" smtClean="0"/>
              <a:t>adnoddau</a:t>
            </a:r>
            <a:endParaRPr lang="en-GB" sz="32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Praise as a classroom management approach</a:t>
            </a:r>
          </a:p>
          <a:p>
            <a:r>
              <a:rPr lang="en-GB" sz="3200" dirty="0" smtClean="0"/>
              <a:t>Classroom management systems and resources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887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praise</a:t>
            </a:r>
            <a:br>
              <a:rPr lang="en-GB" dirty="0" smtClean="0"/>
            </a:br>
            <a:r>
              <a:rPr lang="en-GB" dirty="0" err="1" smtClean="0"/>
              <a:t>Diffiniad</a:t>
            </a:r>
            <a:r>
              <a:rPr lang="en-GB" dirty="0" smtClean="0"/>
              <a:t> o </a:t>
            </a:r>
            <a:r>
              <a:rPr lang="en-GB" dirty="0" err="1" smtClean="0"/>
              <a:t>ganmoliaeth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smtClean="0"/>
              <a:t>Brophy (1981pg.270 </a:t>
            </a:r>
            <a:r>
              <a:rPr lang="en-GB" sz="4000" i="1" dirty="0" smtClean="0"/>
              <a:t>cited in </a:t>
            </a:r>
            <a:r>
              <a:rPr lang="en-GB" sz="4000" dirty="0" smtClean="0"/>
              <a:t>Tauber, 1991 pg.196) defines praise as teachers positive responses to students’ good work or good conduct that go beyond the mere affirmation or positive feedback</a:t>
            </a:r>
            <a:endParaRPr lang="en-GB" sz="4000" dirty="0"/>
          </a:p>
        </p:txBody>
      </p:sp>
      <p:pic>
        <p:nvPicPr>
          <p:cNvPr id="11266" name="Picture 2" descr="C:\Users\Mark Baggott\AppData\Local\Microsoft\Windows\Temporary Internet Files\Content.IE5\LK8GXROV\gold-red-star-clip-art-thumb33127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2804" y="5085184"/>
            <a:ext cx="1905000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21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0"/>
            <a:ext cx="12647140" cy="1584176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48" y="1701800"/>
            <a:ext cx="5976665" cy="4751536"/>
          </a:xfrm>
        </p:spPr>
        <p:txBody>
          <a:bodyPr>
            <a:noAutofit/>
          </a:bodyPr>
          <a:lstStyle/>
          <a:p>
            <a:r>
              <a:rPr lang="en-GB" sz="2600" dirty="0" smtClean="0"/>
              <a:t>Mae </a:t>
            </a:r>
            <a:r>
              <a:rPr lang="en-GB" sz="2600" dirty="0" err="1"/>
              <a:t>rhoi</a:t>
            </a:r>
            <a:r>
              <a:rPr lang="en-GB" sz="2600" dirty="0"/>
              <a:t> </a:t>
            </a:r>
            <a:r>
              <a:rPr lang="en-GB" sz="2600" dirty="0" err="1"/>
              <a:t>canmoliaeth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ffordd</a:t>
            </a:r>
            <a:r>
              <a:rPr lang="en-GB" sz="2600" dirty="0"/>
              <a:t> </a:t>
            </a:r>
            <a:r>
              <a:rPr lang="en-GB" sz="2600" dirty="0" err="1"/>
              <a:t>effeithiol</a:t>
            </a:r>
            <a:r>
              <a:rPr lang="en-GB" sz="2600" dirty="0"/>
              <a:t> o </a:t>
            </a:r>
            <a:r>
              <a:rPr lang="en-GB" sz="2600" dirty="0" err="1"/>
              <a:t>annog</a:t>
            </a:r>
            <a:r>
              <a:rPr lang="en-GB" sz="2600" dirty="0"/>
              <a:t> plant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ymddwyn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y </a:t>
            </a:r>
            <a:r>
              <a:rPr lang="en-GB" sz="2600" dirty="0" err="1"/>
              <a:t>ffordd</a:t>
            </a:r>
            <a:r>
              <a:rPr lang="en-GB" sz="2600" dirty="0"/>
              <a:t> a </a:t>
            </a:r>
            <a:r>
              <a:rPr lang="en-GB" sz="2600" dirty="0" err="1"/>
              <a:t>ddymunir</a:t>
            </a:r>
            <a:r>
              <a:rPr lang="en-GB" sz="2600" dirty="0"/>
              <a:t>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fod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canolbwyntio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ymdrech</a:t>
            </a:r>
            <a:r>
              <a:rPr lang="en-GB" sz="2600" dirty="0"/>
              <a:t> </a:t>
            </a:r>
            <a:r>
              <a:rPr lang="en-GB" sz="2600" dirty="0" err="1"/>
              <a:t>plentyn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hytrach</a:t>
            </a:r>
            <a:r>
              <a:rPr lang="en-GB" sz="2600" dirty="0"/>
              <a:t> </a:t>
            </a:r>
            <a:r>
              <a:rPr lang="en-GB" sz="2600" dirty="0" err="1"/>
              <a:t>na‘r</a:t>
            </a:r>
            <a:r>
              <a:rPr lang="en-GB" sz="2600" dirty="0"/>
              <a:t> </a:t>
            </a:r>
            <a:r>
              <a:rPr lang="en-GB" sz="2600" dirty="0" err="1"/>
              <a:t>hyn</a:t>
            </a:r>
            <a:r>
              <a:rPr lang="en-GB" sz="2600" dirty="0"/>
              <a:t> </a:t>
            </a:r>
            <a:r>
              <a:rPr lang="en-GB" sz="2600" dirty="0" err="1"/>
              <a:t>sy‘n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gyflawni</a:t>
            </a:r>
            <a:r>
              <a:rPr lang="en-GB" sz="2600" dirty="0"/>
              <a:t>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gwirionedd</a:t>
            </a:r>
            <a:r>
              <a:rPr lang="en-GB" sz="2600" dirty="0"/>
              <a:t>. Mae </a:t>
            </a:r>
            <a:r>
              <a:rPr lang="en-GB" sz="2600" dirty="0" err="1"/>
              <a:t>canmoliaeth</a:t>
            </a:r>
            <a:r>
              <a:rPr lang="en-GB" sz="2600" dirty="0"/>
              <a:t> </a:t>
            </a:r>
            <a:r>
              <a:rPr lang="en-GB" sz="2600" dirty="0" err="1"/>
              <a:t>benodol</a:t>
            </a:r>
            <a:r>
              <a:rPr lang="en-GB" sz="2600" dirty="0"/>
              <a:t>, </a:t>
            </a:r>
            <a:r>
              <a:rPr lang="en-GB" sz="2600" dirty="0" err="1"/>
              <a:t>ddigymell</a:t>
            </a:r>
            <a:r>
              <a:rPr lang="en-GB" sz="2600" dirty="0"/>
              <a:t> a </a:t>
            </a:r>
            <a:r>
              <a:rPr lang="en-GB" sz="2600" dirty="0" err="1"/>
              <a:t>haeddiannol</a:t>
            </a:r>
            <a:r>
              <a:rPr lang="en-GB" sz="2600" dirty="0"/>
              <a:t>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addysgwyr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annog</a:t>
            </a:r>
            <a:r>
              <a:rPr lang="en-GB" sz="2600" dirty="0"/>
              <a:t> </a:t>
            </a:r>
            <a:r>
              <a:rPr lang="en-GB" sz="2600" dirty="0" err="1"/>
              <a:t>dysgu</a:t>
            </a:r>
            <a:r>
              <a:rPr lang="en-GB" sz="2600" dirty="0"/>
              <a:t> </a:t>
            </a:r>
            <a:r>
              <a:rPr lang="en-GB" sz="2600" dirty="0" err="1" smtClean="0"/>
              <a:t>parhaus</a:t>
            </a:r>
            <a:r>
              <a:rPr lang="en-GB" sz="2600" dirty="0" smtClean="0"/>
              <a:t>...(</a:t>
            </a:r>
            <a:r>
              <a:rPr lang="en-GB" sz="2600" dirty="0" err="1" smtClean="0"/>
              <a:t>Llywodraeth</a:t>
            </a:r>
            <a:r>
              <a:rPr lang="en-GB" sz="2600" dirty="0" smtClean="0"/>
              <a:t> </a:t>
            </a:r>
            <a:r>
              <a:rPr lang="en-GB" sz="2600" dirty="0" err="1" smtClean="0"/>
              <a:t>Cymru</a:t>
            </a:r>
            <a:r>
              <a:rPr lang="en-GB" sz="2600" dirty="0" smtClean="0"/>
              <a:t>, 2012)</a:t>
            </a:r>
            <a:endParaRPr lang="en-GB" sz="2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5891266" cy="5156200"/>
          </a:xfrm>
        </p:spPr>
        <p:txBody>
          <a:bodyPr>
            <a:normAutofit/>
          </a:bodyPr>
          <a:lstStyle/>
          <a:p>
            <a:r>
              <a:rPr lang="en-GB" sz="2600" dirty="0" smtClean="0"/>
              <a:t>Praise </a:t>
            </a:r>
            <a:r>
              <a:rPr lang="en-GB" sz="2600" dirty="0"/>
              <a:t>is an effective way to encourage children to engage in the desired behaviour as it focuses on a child‘s effort rather than on what is actually accomplished. When educators give genuine </a:t>
            </a:r>
            <a:r>
              <a:rPr lang="en-GB" sz="2600" dirty="0" smtClean="0"/>
              <a:t>praise </a:t>
            </a:r>
            <a:r>
              <a:rPr lang="en-GB" sz="2600" dirty="0"/>
              <a:t>that is specific, spontaneous, and well-deserved, it encourages continuous learning </a:t>
            </a:r>
            <a:r>
              <a:rPr lang="en-GB" sz="2600" dirty="0" smtClean="0"/>
              <a:t>… (Welsh Government, 2012)</a:t>
            </a:r>
            <a:endParaRPr lang="en-GB" sz="2600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Definition of praise</a:t>
            </a:r>
          </a:p>
          <a:p>
            <a:r>
              <a:rPr lang="en-GB" dirty="0" err="1" smtClean="0"/>
              <a:t>Diffiniad</a:t>
            </a:r>
            <a:r>
              <a:rPr lang="en-GB" dirty="0" smtClean="0"/>
              <a:t> o </a:t>
            </a:r>
            <a:r>
              <a:rPr lang="en-GB" dirty="0" err="1" smtClean="0"/>
              <a:t>ganmoliaeth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52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Ystyriwch</a:t>
            </a:r>
            <a:r>
              <a:rPr lang="en-GB" sz="2800" dirty="0" smtClean="0"/>
              <a:t> </a:t>
            </a:r>
            <a:r>
              <a:rPr lang="en-GB" sz="2800" dirty="0" err="1" smtClean="0"/>
              <a:t>adeg</a:t>
            </a:r>
            <a:r>
              <a:rPr lang="en-GB" sz="2800" dirty="0" smtClean="0"/>
              <a:t> pan </a:t>
            </a:r>
            <a:r>
              <a:rPr lang="en-GB" sz="2800" dirty="0" err="1" smtClean="0"/>
              <a:t>gawsoch</a:t>
            </a:r>
            <a:r>
              <a:rPr lang="en-GB" sz="2800" dirty="0" smtClean="0"/>
              <a:t> chi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canmol</a:t>
            </a:r>
            <a:r>
              <a:rPr lang="en-GB" sz="2800" dirty="0" smtClean="0"/>
              <a:t> am </a:t>
            </a:r>
            <a:r>
              <a:rPr lang="en-GB" sz="2800" dirty="0" err="1" smtClean="0"/>
              <a:t>rywbeth</a:t>
            </a:r>
            <a:endParaRPr lang="en-GB" sz="2800" dirty="0" smtClean="0"/>
          </a:p>
          <a:p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roeddech</a:t>
            </a:r>
            <a:r>
              <a:rPr lang="en-GB" sz="2800" dirty="0" smtClean="0"/>
              <a:t> </a:t>
            </a:r>
            <a:r>
              <a:rPr lang="en-GB" sz="2800" dirty="0" err="1" smtClean="0"/>
              <a:t>chi’n</a:t>
            </a:r>
            <a:r>
              <a:rPr lang="en-GB" sz="2800" dirty="0" smtClean="0"/>
              <a:t> </a:t>
            </a:r>
            <a:r>
              <a:rPr lang="en-GB" sz="2800" dirty="0" err="1" smtClean="0"/>
              <a:t>teimlo</a:t>
            </a:r>
            <a:r>
              <a:rPr lang="en-GB" sz="2800" dirty="0" smtClean="0"/>
              <a:t>?</a:t>
            </a:r>
          </a:p>
          <a:p>
            <a:r>
              <a:rPr lang="en-GB" sz="2800" dirty="0" smtClean="0"/>
              <a:t>Pa </a:t>
            </a:r>
            <a:r>
              <a:rPr lang="en-GB" sz="2800" dirty="0" err="1" smtClean="0"/>
              <a:t>mor</a:t>
            </a:r>
            <a:r>
              <a:rPr lang="en-GB" sz="2800" dirty="0" smtClean="0"/>
              <a:t> </a:t>
            </a:r>
            <a:r>
              <a:rPr lang="en-GB" sz="2800" dirty="0" err="1" smtClean="0"/>
              <a:t>effeithiol</a:t>
            </a:r>
            <a:r>
              <a:rPr lang="en-GB" sz="2800" dirty="0" smtClean="0"/>
              <a:t> </a:t>
            </a:r>
            <a:r>
              <a:rPr lang="en-GB" sz="2800" dirty="0" err="1" smtClean="0"/>
              <a:t>oedd</a:t>
            </a:r>
            <a:r>
              <a:rPr lang="en-GB" sz="2800" dirty="0" smtClean="0"/>
              <a:t> y </a:t>
            </a:r>
            <a:r>
              <a:rPr lang="en-GB" sz="2800" dirty="0" err="1" smtClean="0"/>
              <a:t>canmoliaeth</a:t>
            </a:r>
            <a:r>
              <a:rPr lang="en-GB" sz="2800" dirty="0" smtClean="0"/>
              <a:t>? </a:t>
            </a:r>
            <a:r>
              <a:rPr lang="en-GB" sz="2800" dirty="0" err="1" smtClean="0"/>
              <a:t>Ystyriwch</a:t>
            </a:r>
            <a:r>
              <a:rPr lang="en-GB" sz="2800" dirty="0" smtClean="0"/>
              <a:t> pam</a:t>
            </a:r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Consider a time that you were praised for something</a:t>
            </a:r>
          </a:p>
          <a:p>
            <a:r>
              <a:rPr lang="en-GB" sz="2800" dirty="0" smtClean="0"/>
              <a:t>How did it make you feel?</a:t>
            </a:r>
          </a:p>
          <a:p>
            <a:r>
              <a:rPr lang="en-GB" sz="2800" dirty="0" smtClean="0"/>
              <a:t>How effective was the praise? Analyse why</a:t>
            </a:r>
            <a:endParaRPr lang="en-GB" sz="2800" dirty="0"/>
          </a:p>
        </p:txBody>
      </p:sp>
      <p:pic>
        <p:nvPicPr>
          <p:cNvPr id="1026" name="Picture 2" descr="C:\Users\Mark Baggott\AppData\Local\Microsoft\Windows\Temporary Internet Files\Content.IE5\J7TWB6UT\Thinkin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340" y="404664"/>
            <a:ext cx="926412" cy="1256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794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with praise</a:t>
            </a:r>
            <a:br>
              <a:rPr lang="en-GB" dirty="0" smtClean="0"/>
            </a:br>
            <a:r>
              <a:rPr lang="en-GB" dirty="0" smtClean="0"/>
              <a:t>Y </a:t>
            </a:r>
            <a:r>
              <a:rPr lang="en-GB" dirty="0" err="1" smtClean="0"/>
              <a:t>broblem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chanmoliaeth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Mae </a:t>
            </a:r>
            <a:r>
              <a:rPr lang="en-GB" sz="3600" dirty="0" err="1" smtClean="0"/>
              <a:t>canmoliaeth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cael</a:t>
            </a:r>
            <a:r>
              <a:rPr lang="en-GB" sz="3600" dirty="0" smtClean="0"/>
              <a:t> </a:t>
            </a:r>
            <a:r>
              <a:rPr lang="en-GB" sz="3600" dirty="0" err="1" smtClean="0"/>
              <a:t>ei</a:t>
            </a:r>
            <a:r>
              <a:rPr lang="en-GB" sz="3600" dirty="0" smtClean="0"/>
              <a:t> weld </a:t>
            </a:r>
            <a:r>
              <a:rPr lang="en-GB" sz="3600" dirty="0" err="1" smtClean="0"/>
              <a:t>fel</a:t>
            </a:r>
            <a:r>
              <a:rPr lang="en-GB" sz="3600" dirty="0" smtClean="0"/>
              <a:t> </a:t>
            </a:r>
            <a:r>
              <a:rPr lang="en-GB" sz="3600" dirty="0" err="1" smtClean="0"/>
              <a:t>modd</a:t>
            </a:r>
            <a:r>
              <a:rPr lang="en-GB" sz="3600" dirty="0" smtClean="0"/>
              <a:t> o </a:t>
            </a:r>
            <a:r>
              <a:rPr lang="en-GB" sz="3600" dirty="0" err="1" smtClean="0"/>
              <a:t>atgyfnerthu</a:t>
            </a:r>
            <a:r>
              <a:rPr lang="en-GB" sz="3600" dirty="0" smtClean="0"/>
              <a:t> </a:t>
            </a:r>
            <a:r>
              <a:rPr lang="en-GB" sz="3600" dirty="0" err="1" smtClean="0"/>
              <a:t>cadarnhaol</a:t>
            </a:r>
            <a:r>
              <a:rPr lang="en-GB" sz="3600" dirty="0" smtClean="0"/>
              <a:t> </a:t>
            </a:r>
            <a:r>
              <a:rPr lang="en-GB" sz="3600" dirty="0" err="1" smtClean="0"/>
              <a:t>ond</a:t>
            </a:r>
            <a:r>
              <a:rPr lang="en-GB" sz="3600" dirty="0" smtClean="0"/>
              <a:t> </a:t>
            </a:r>
            <a:r>
              <a:rPr lang="en-GB" sz="3600" dirty="0" err="1" smtClean="0"/>
              <a:t>weithiau</a:t>
            </a:r>
            <a:r>
              <a:rPr lang="en-GB" sz="3600" dirty="0" smtClean="0"/>
              <a:t> </a:t>
            </a:r>
            <a:r>
              <a:rPr lang="en-GB" sz="3600" dirty="0" err="1" smtClean="0"/>
              <a:t>nid</a:t>
            </a:r>
            <a:r>
              <a:rPr lang="en-GB" sz="3600" dirty="0" smtClean="0"/>
              <a:t> </a:t>
            </a:r>
            <a:r>
              <a:rPr lang="en-GB" sz="3600" dirty="0" err="1" smtClean="0"/>
              <a:t>dyma’r</a:t>
            </a:r>
            <a:r>
              <a:rPr lang="en-GB" sz="3600" dirty="0" smtClean="0"/>
              <a:t> </a:t>
            </a:r>
            <a:r>
              <a:rPr lang="en-GB" sz="3600" dirty="0" err="1" smtClean="0"/>
              <a:t>gwirionedd</a:t>
            </a:r>
            <a:r>
              <a:rPr lang="en-GB" sz="3600" dirty="0" smtClean="0"/>
              <a:t> …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8" y="1701800"/>
            <a:ext cx="5413477" cy="482354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Praise can be considered as a means of positive reinforcement but sometimes it is not …</a:t>
            </a:r>
            <a:endParaRPr lang="en-GB" sz="3600" dirty="0"/>
          </a:p>
        </p:txBody>
      </p:sp>
      <p:pic>
        <p:nvPicPr>
          <p:cNvPr id="4098" name="Picture 2" descr="C:\Users\Mark Baggott\AppData\Local\Microsoft\Windows\Temporary Internet Files\Content.IE5\J7TWB6UT\question2-300x3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412" y="4527635"/>
            <a:ext cx="2281436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313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Praise as a personal evaluation</a:t>
            </a:r>
            <a:br>
              <a:rPr lang="en-GB" dirty="0" smtClean="0"/>
            </a:br>
            <a:r>
              <a:rPr lang="en-GB" dirty="0" err="1" smtClean="0"/>
              <a:t>Canmoliaeth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gwerthusiad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1804" y="1653760"/>
            <a:ext cx="4977104" cy="4470400"/>
          </a:xfrm>
        </p:spPr>
        <p:txBody>
          <a:bodyPr>
            <a:normAutofit/>
          </a:bodyPr>
          <a:lstStyle/>
          <a:p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disgybl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gradd</a:t>
            </a:r>
            <a:r>
              <a:rPr lang="en-GB" dirty="0" smtClean="0"/>
              <a:t> ‘A’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arholiadau</a:t>
            </a:r>
            <a:r>
              <a:rPr lang="en-GB" dirty="0" smtClean="0"/>
              <a:t> </a:t>
            </a:r>
            <a:r>
              <a:rPr lang="en-GB" dirty="0" err="1" smtClean="0"/>
              <a:t>haf</a:t>
            </a:r>
            <a:endParaRPr lang="en-GB" dirty="0" smtClean="0"/>
          </a:p>
          <a:p>
            <a:r>
              <a:rPr lang="en-GB" dirty="0" err="1" smtClean="0"/>
              <a:t>Pwer</a:t>
            </a:r>
            <a:r>
              <a:rPr lang="en-GB" dirty="0" smtClean="0"/>
              <a:t> –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canmoliaeth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roi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person o </a:t>
            </a:r>
            <a:r>
              <a:rPr lang="en-GB" dirty="0" err="1" smtClean="0"/>
              <a:t>statws</a:t>
            </a:r>
            <a:r>
              <a:rPr lang="en-GB" dirty="0" smtClean="0"/>
              <a:t> </a:t>
            </a:r>
            <a:r>
              <a:rPr lang="en-GB" dirty="0" err="1" smtClean="0"/>
              <a:t>uwch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berson</a:t>
            </a:r>
            <a:r>
              <a:rPr lang="en-GB" dirty="0" smtClean="0"/>
              <a:t> </a:t>
            </a:r>
            <a:r>
              <a:rPr lang="en-GB" dirty="0" err="1" smtClean="0"/>
              <a:t>statws</a:t>
            </a:r>
            <a:r>
              <a:rPr lang="en-GB" dirty="0" smtClean="0"/>
              <a:t> is</a:t>
            </a:r>
          </a:p>
          <a:p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seicolegol</a:t>
            </a:r>
            <a:r>
              <a:rPr lang="en-GB" dirty="0" smtClean="0"/>
              <a:t> </a:t>
            </a:r>
            <a:r>
              <a:rPr lang="en-GB" dirty="0" err="1" smtClean="0"/>
              <a:t>amddiffynol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glod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canmoliaeth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gysylltu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beirniadaeth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ddod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30516" y="1556792"/>
            <a:ext cx="4977104" cy="4470400"/>
          </a:xfrm>
        </p:spPr>
        <p:txBody>
          <a:bodyPr>
            <a:normAutofit/>
          </a:bodyPr>
          <a:lstStyle/>
          <a:p>
            <a:r>
              <a:rPr lang="en-GB" dirty="0" smtClean="0"/>
              <a:t>E.g. a student who receives all ‘A’ grades in their summer exams</a:t>
            </a:r>
          </a:p>
          <a:p>
            <a:r>
              <a:rPr lang="en-GB" dirty="0" smtClean="0"/>
              <a:t>Power – praise is given by someone with greater status to someone with lower status</a:t>
            </a:r>
          </a:p>
          <a:p>
            <a:r>
              <a:rPr lang="en-GB" dirty="0" smtClean="0"/>
              <a:t>Defensive psychological responses to praise</a:t>
            </a:r>
          </a:p>
          <a:p>
            <a:r>
              <a:rPr lang="en-GB" dirty="0" smtClean="0"/>
              <a:t>Praise often signals that criticism is about to follow</a:t>
            </a:r>
            <a:endParaRPr lang="en-GB" dirty="0"/>
          </a:p>
        </p:txBody>
      </p:sp>
      <p:pic>
        <p:nvPicPr>
          <p:cNvPr id="6146" name="Picture 2" descr="C:\Users\Mark Baggott\AppData\Local\Microsoft\Windows\Temporary Internet Files\Content.IE5\PKR7AO9V\GreatJob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276" y="5419725"/>
            <a:ext cx="210502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53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</a:t>
            </a:r>
            <a:br>
              <a:rPr lang="en-GB" dirty="0" smtClean="0"/>
            </a:br>
            <a:r>
              <a:rPr lang="en-GB" dirty="0" err="1" smtClean="0"/>
              <a:t>ymagwedd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66421" y="1628800"/>
            <a:ext cx="6022404" cy="4470400"/>
          </a:xfrm>
        </p:spPr>
        <p:txBody>
          <a:bodyPr>
            <a:noAutofit/>
          </a:bodyPr>
          <a:lstStyle/>
          <a:p>
            <a:r>
              <a:rPr lang="en-GB" dirty="0" smtClean="0"/>
              <a:t>Not everyone can be praiseworthy</a:t>
            </a:r>
          </a:p>
          <a:p>
            <a:r>
              <a:rPr lang="en-GB" dirty="0" smtClean="0"/>
              <a:t>Praise becomes less meaningful if everybody receives it</a:t>
            </a:r>
          </a:p>
          <a:p>
            <a:r>
              <a:rPr lang="en-GB" dirty="0" smtClean="0"/>
              <a:t>Encouragement instead of praise</a:t>
            </a:r>
          </a:p>
          <a:p>
            <a:r>
              <a:rPr lang="en-GB" dirty="0" err="1" smtClean="0"/>
              <a:t>Balson</a:t>
            </a:r>
            <a:r>
              <a:rPr lang="en-GB" dirty="0" smtClean="0"/>
              <a:t> (1982 </a:t>
            </a:r>
            <a:r>
              <a:rPr lang="en-GB" i="1" dirty="0" smtClean="0"/>
              <a:t>cited in </a:t>
            </a:r>
            <a:r>
              <a:rPr lang="en-GB" dirty="0" smtClean="0"/>
              <a:t>Tauber,1991) pg.196)</a:t>
            </a:r>
            <a:r>
              <a:rPr lang="en-GB" dirty="0"/>
              <a:t> </a:t>
            </a:r>
            <a:r>
              <a:rPr lang="en-GB" dirty="0" smtClean="0"/>
              <a:t>‘recognises effort and improvement, shows appreciation for contribution,… focuses on assets and strength, and separates the deed from the doer’.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33772" y="1628800"/>
            <a:ext cx="5184576" cy="4941168"/>
          </a:xfrm>
        </p:spPr>
        <p:txBody>
          <a:bodyPr>
            <a:normAutofit fontScale="85000" lnSpcReduction="10000"/>
          </a:bodyPr>
          <a:lstStyle/>
          <a:p>
            <a:r>
              <a:rPr lang="en-GB" sz="2600" dirty="0" smtClean="0"/>
              <a:t>Ni all </a:t>
            </a:r>
            <a:r>
              <a:rPr lang="en-GB" sz="2600" dirty="0" err="1" smtClean="0"/>
              <a:t>pawb</a:t>
            </a:r>
            <a:r>
              <a:rPr lang="en-GB" sz="2600" dirty="0" smtClean="0"/>
              <a:t> </a:t>
            </a:r>
            <a:r>
              <a:rPr lang="en-GB" sz="2600" dirty="0" err="1" smtClean="0"/>
              <a:t>fod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deilwng</a:t>
            </a:r>
            <a:r>
              <a:rPr lang="en-GB" sz="2600" dirty="0" smtClean="0"/>
              <a:t> o </a:t>
            </a:r>
            <a:r>
              <a:rPr lang="en-GB" sz="2600" dirty="0" err="1" smtClean="0"/>
              <a:t>ganmoliaeth</a:t>
            </a:r>
            <a:endParaRPr lang="en-GB" sz="2600" dirty="0" smtClean="0"/>
          </a:p>
          <a:p>
            <a:r>
              <a:rPr lang="en-GB" sz="2600" dirty="0" smtClean="0"/>
              <a:t>Mae </a:t>
            </a:r>
            <a:r>
              <a:rPr lang="en-GB" sz="2600" dirty="0" err="1" smtClean="0"/>
              <a:t>canmoliaeth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llai</a:t>
            </a:r>
            <a:r>
              <a:rPr lang="en-GB" sz="2600" dirty="0" smtClean="0"/>
              <a:t> </a:t>
            </a:r>
            <a:r>
              <a:rPr lang="en-GB" sz="2600" dirty="0" err="1" smtClean="0"/>
              <a:t>gwerthfawr</a:t>
            </a:r>
            <a:r>
              <a:rPr lang="en-GB" sz="2600" dirty="0" smtClean="0"/>
              <a:t> </a:t>
            </a:r>
            <a:r>
              <a:rPr lang="en-GB" sz="2600" dirty="0" err="1" smtClean="0"/>
              <a:t>os</a:t>
            </a:r>
            <a:r>
              <a:rPr lang="en-GB" sz="2600" dirty="0" smtClean="0"/>
              <a:t> </a:t>
            </a:r>
            <a:r>
              <a:rPr lang="en-GB" sz="2600" dirty="0" err="1" smtClean="0"/>
              <a:t>yw</a:t>
            </a:r>
            <a:r>
              <a:rPr lang="en-GB" sz="2600" dirty="0" smtClean="0"/>
              <a:t> </a:t>
            </a:r>
            <a:r>
              <a:rPr lang="en-GB" sz="2600" dirty="0" err="1" smtClean="0"/>
              <a:t>pawb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ei</a:t>
            </a:r>
            <a:r>
              <a:rPr lang="en-GB" sz="2600" dirty="0" smtClean="0"/>
              <a:t> </a:t>
            </a:r>
            <a:r>
              <a:rPr lang="en-GB" sz="2600" dirty="0" err="1" smtClean="0"/>
              <a:t>dderbyn</a:t>
            </a:r>
            <a:endParaRPr lang="en-GB" sz="2600" dirty="0" smtClean="0"/>
          </a:p>
          <a:p>
            <a:r>
              <a:rPr lang="en-GB" sz="2600" dirty="0" err="1" smtClean="0"/>
              <a:t>Annogaeth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lle</a:t>
            </a:r>
            <a:r>
              <a:rPr lang="en-GB" sz="2600" dirty="0" smtClean="0"/>
              <a:t> clod</a:t>
            </a:r>
          </a:p>
          <a:p>
            <a:r>
              <a:rPr lang="en-GB" sz="2600" dirty="0" err="1"/>
              <a:t>Balson</a:t>
            </a:r>
            <a:r>
              <a:rPr lang="en-GB" sz="2600" dirty="0"/>
              <a:t> (1982 </a:t>
            </a:r>
            <a:r>
              <a:rPr lang="en-GB" sz="2600" i="1" dirty="0" err="1" smtClean="0"/>
              <a:t>dyfynwyd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yn</a:t>
            </a:r>
            <a:r>
              <a:rPr lang="en-GB" sz="2600" i="1" dirty="0" smtClean="0"/>
              <a:t> </a:t>
            </a:r>
            <a:r>
              <a:rPr lang="en-GB" sz="2600" dirty="0" smtClean="0"/>
              <a:t>Tauber, 1991 pg</a:t>
            </a:r>
            <a:r>
              <a:rPr lang="en-GB" sz="2600" dirty="0"/>
              <a:t>. 196) ‘recognises effort and improvement, shows appreciation for contribution,… focuses on assets and strength, and separates the deed from the doer’.</a:t>
            </a:r>
          </a:p>
          <a:p>
            <a:endParaRPr lang="en-GB" dirty="0"/>
          </a:p>
        </p:txBody>
      </p:sp>
      <p:pic>
        <p:nvPicPr>
          <p:cNvPr id="3075" name="Picture 3" descr="C:\Users\Mark Baggott\AppData\Local\Microsoft\Windows\Temporary Internet Files\Content.IE5\JLGW66NT\hug-club-clip-art-7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668" y="-50791"/>
            <a:ext cx="2684276" cy="166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334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</a:t>
            </a:r>
            <a:br>
              <a:rPr lang="en-GB" dirty="0" smtClean="0"/>
            </a:br>
            <a:r>
              <a:rPr lang="en-GB" dirty="0" err="1" smtClean="0"/>
              <a:t>ymagwedd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Ymarferion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didacteg</a:t>
            </a:r>
            <a:r>
              <a:rPr lang="en-GB" dirty="0" smtClean="0"/>
              <a:t>, </a:t>
            </a:r>
            <a:r>
              <a:rPr lang="en-GB" dirty="0" err="1" smtClean="0"/>
              <a:t>hunan-gywiro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rhalenni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cyfarwyddiadau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cyfrifiadur</a:t>
            </a:r>
            <a:endParaRPr lang="en-GB" dirty="0" smtClean="0"/>
          </a:p>
          <a:p>
            <a:r>
              <a:rPr lang="en-GB" dirty="0" err="1" smtClean="0"/>
              <a:t>Anfon</a:t>
            </a:r>
            <a:r>
              <a:rPr lang="en-GB" dirty="0" smtClean="0"/>
              <a:t> </a:t>
            </a:r>
            <a:r>
              <a:rPr lang="en-GB" dirty="0" err="1" smtClean="0"/>
              <a:t>neges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alwad</a:t>
            </a:r>
            <a:r>
              <a:rPr lang="en-GB" dirty="0" smtClean="0"/>
              <a:t> </a:t>
            </a:r>
            <a:r>
              <a:rPr lang="en-GB" dirty="0" err="1" smtClean="0"/>
              <a:t>ffon</a:t>
            </a:r>
            <a:r>
              <a:rPr lang="en-GB" dirty="0" smtClean="0"/>
              <a:t> </a:t>
            </a:r>
            <a:r>
              <a:rPr lang="en-GB" dirty="0" err="1" smtClean="0"/>
              <a:t>adref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Self- corrective, didactic teaching exercises e.g. programmed learning or computer assisted instruction</a:t>
            </a:r>
          </a:p>
          <a:p>
            <a:r>
              <a:rPr lang="en-GB" dirty="0" smtClean="0"/>
              <a:t>Sending a message or phone call home</a:t>
            </a:r>
            <a:endParaRPr lang="en-GB" dirty="0"/>
          </a:p>
        </p:txBody>
      </p:sp>
      <p:pic>
        <p:nvPicPr>
          <p:cNvPr id="8196" name="Picture 4" descr="C:\Users\Mark Baggott\AppData\Local\Microsoft\Windows\Temporary Internet Files\Content.IE5\0ZC8DQM4\402323620_85db5739cb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132" y="4221088"/>
            <a:ext cx="3024336" cy="226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30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"/>
            <a:ext cx="12719147" cy="1397000"/>
          </a:xfrm>
        </p:spPr>
        <p:txBody>
          <a:bodyPr>
            <a:normAutofit/>
          </a:bodyPr>
          <a:lstStyle/>
          <a:p>
            <a:r>
              <a:rPr lang="en-GB" sz="3000" dirty="0" smtClean="0"/>
              <a:t>Praise when the student </a:t>
            </a:r>
            <a:r>
              <a:rPr lang="en-GB" sz="3000" i="1" dirty="0" smtClean="0"/>
              <a:t>does not </a:t>
            </a:r>
            <a:r>
              <a:rPr lang="en-GB" sz="3000" dirty="0" smtClean="0"/>
              <a:t>feel praiseworthy</a:t>
            </a:r>
            <a:br>
              <a:rPr lang="en-GB" sz="3000" dirty="0" smtClean="0"/>
            </a:br>
            <a:r>
              <a:rPr lang="en-GB" sz="3000" dirty="0" err="1"/>
              <a:t>C</a:t>
            </a:r>
            <a:r>
              <a:rPr lang="en-GB" sz="3000" dirty="0" err="1" smtClean="0"/>
              <a:t>anmoliaeth</a:t>
            </a:r>
            <a:r>
              <a:rPr lang="en-GB" sz="3000" dirty="0" smtClean="0"/>
              <a:t> pan </a:t>
            </a:r>
            <a:r>
              <a:rPr lang="en-GB" sz="3000" dirty="0" err="1" smtClean="0"/>
              <a:t>fod</a:t>
            </a:r>
            <a:r>
              <a:rPr lang="en-GB" sz="3000" dirty="0" smtClean="0"/>
              <a:t> y </a:t>
            </a:r>
            <a:r>
              <a:rPr lang="en-GB" sz="3000" dirty="0" err="1" smtClean="0"/>
              <a:t>disgybl</a:t>
            </a:r>
            <a:r>
              <a:rPr lang="en-GB" sz="3000" dirty="0" smtClean="0"/>
              <a:t> </a:t>
            </a:r>
            <a:r>
              <a:rPr lang="en-GB" sz="3000" i="1" dirty="0" err="1" smtClean="0"/>
              <a:t>ddim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yn</a:t>
            </a:r>
            <a:r>
              <a:rPr lang="en-GB" sz="3000" i="1" dirty="0" smtClean="0"/>
              <a:t> </a:t>
            </a:r>
            <a:r>
              <a:rPr lang="en-GB" sz="3000" dirty="0" err="1" smtClean="0"/>
              <a:t>teimlo’n</a:t>
            </a:r>
            <a:r>
              <a:rPr lang="en-GB" sz="3000" dirty="0" smtClean="0"/>
              <a:t> </a:t>
            </a:r>
            <a:r>
              <a:rPr lang="en-GB" sz="3000" dirty="0" err="1" smtClean="0"/>
              <a:t>haeddianol</a:t>
            </a:r>
            <a:r>
              <a:rPr lang="en-GB" sz="3000" dirty="0" smtClean="0"/>
              <a:t> o </a:t>
            </a:r>
            <a:r>
              <a:rPr lang="en-GB" sz="3000" dirty="0" err="1" smtClean="0"/>
              <a:t>ganmoliaeth</a:t>
            </a:r>
            <a:endParaRPr lang="en-GB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a barn </a:t>
            </a:r>
            <a:r>
              <a:rPr lang="en-GB" dirty="0" err="1" smtClean="0"/>
              <a:t>negyddol</a:t>
            </a:r>
            <a:r>
              <a:rPr lang="en-GB" dirty="0" smtClean="0"/>
              <a:t> </a:t>
            </a:r>
            <a:r>
              <a:rPr lang="en-GB" dirty="0" err="1" smtClean="0"/>
              <a:t>amdano’i</a:t>
            </a:r>
            <a:r>
              <a:rPr lang="en-GB" dirty="0" smtClean="0"/>
              <a:t> </a:t>
            </a:r>
            <a:r>
              <a:rPr lang="en-GB" dirty="0" err="1" smtClean="0"/>
              <a:t>hunan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canmoliaeth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iddo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amheus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person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rhoi’r</a:t>
            </a:r>
            <a:r>
              <a:rPr lang="en-GB" dirty="0" smtClean="0"/>
              <a:t> </a:t>
            </a:r>
            <a:r>
              <a:rPr lang="en-GB" dirty="0" err="1" smtClean="0"/>
              <a:t>ganmoliaeth</a:t>
            </a:r>
            <a:endParaRPr lang="en-GB" dirty="0" smtClean="0"/>
          </a:p>
          <a:p>
            <a:r>
              <a:rPr lang="en-GB" dirty="0" err="1" smtClean="0"/>
              <a:t>Canmoliaeth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arbed</a:t>
            </a:r>
            <a:r>
              <a:rPr lang="en-GB" dirty="0" smtClean="0"/>
              <a:t> </a:t>
            </a:r>
            <a:r>
              <a:rPr lang="en-GB" dirty="0" err="1" smtClean="0"/>
              <a:t>teimladau</a:t>
            </a:r>
            <a:endParaRPr lang="en-GB" dirty="0" smtClean="0"/>
          </a:p>
          <a:p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delio</a:t>
            </a:r>
            <a:r>
              <a:rPr lang="en-GB" dirty="0" smtClean="0"/>
              <a:t> </a:t>
            </a:r>
            <a:r>
              <a:rPr lang="en-GB" dirty="0" err="1" smtClean="0"/>
              <a:t>gyda’i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Children who hold negative opinions of themselves, receiving a compliment distrusts the sender of the compliment</a:t>
            </a:r>
          </a:p>
          <a:p>
            <a:r>
              <a:rPr lang="en-GB" dirty="0" smtClean="0"/>
              <a:t>Praise to make them ‘feel better’</a:t>
            </a:r>
          </a:p>
          <a:p>
            <a:r>
              <a:rPr lang="en-GB" dirty="0" smtClean="0"/>
              <a:t>Does not help them deal with their problems</a:t>
            </a:r>
            <a:endParaRPr lang="en-GB" dirty="0"/>
          </a:p>
        </p:txBody>
      </p:sp>
      <p:pic>
        <p:nvPicPr>
          <p:cNvPr id="7172" name="Picture 4" descr="C:\Users\Mark Baggott\AppData\Local\Microsoft\Windows\Temporary Internet Files\Content.IE5\0ZC8DQM4\1323250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570" y="5301209"/>
            <a:ext cx="1582954" cy="149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06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</a:t>
            </a:r>
            <a:br>
              <a:rPr lang="en-GB" dirty="0" smtClean="0"/>
            </a:br>
            <a:r>
              <a:rPr lang="en-GB" dirty="0" err="1"/>
              <a:t>Y</a:t>
            </a:r>
            <a:r>
              <a:rPr lang="en-GB" dirty="0" err="1" smtClean="0"/>
              <a:t>magwedd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Athro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wrando’n</a:t>
            </a:r>
            <a:r>
              <a:rPr lang="en-GB" dirty="0" smtClean="0"/>
              <a:t> </a:t>
            </a:r>
            <a:r>
              <a:rPr lang="en-GB" dirty="0" err="1" smtClean="0"/>
              <a:t>weithredol</a:t>
            </a:r>
            <a:r>
              <a:rPr lang="en-GB" dirty="0" smtClean="0"/>
              <a:t>, </a:t>
            </a:r>
            <a:r>
              <a:rPr lang="en-GB" dirty="0" err="1" smtClean="0"/>
              <a:t>peidio</a:t>
            </a:r>
            <a:r>
              <a:rPr lang="en-GB" dirty="0" smtClean="0"/>
              <a:t> a </a:t>
            </a:r>
            <a:r>
              <a:rPr lang="en-GB" dirty="0" err="1" smtClean="0"/>
              <a:t>chynnig</a:t>
            </a:r>
            <a:r>
              <a:rPr lang="en-GB" dirty="0" smtClean="0"/>
              <a:t> </a:t>
            </a:r>
            <a:r>
              <a:rPr lang="en-GB" dirty="0" err="1" smtClean="0"/>
              <a:t>cyngor</a:t>
            </a:r>
            <a:r>
              <a:rPr lang="en-GB" dirty="0" smtClean="0"/>
              <a:t>, ‘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swnio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teimlo</a:t>
            </a:r>
            <a:r>
              <a:rPr lang="en-GB" dirty="0" smtClean="0"/>
              <a:t> …’</a:t>
            </a:r>
          </a:p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ffurf</a:t>
            </a:r>
            <a:r>
              <a:rPr lang="en-GB" dirty="0" smtClean="0"/>
              <a:t> o </a:t>
            </a:r>
            <a:r>
              <a:rPr lang="en-GB" dirty="0" err="1" smtClean="0"/>
              <a:t>gwnsela</a:t>
            </a:r>
            <a:r>
              <a:rPr lang="en-GB" dirty="0" smtClean="0"/>
              <a:t> </a:t>
            </a:r>
            <a:r>
              <a:rPr lang="en-GB" dirty="0" err="1" smtClean="0"/>
              <a:t>adlewyrchol</a:t>
            </a:r>
            <a:endParaRPr lang="en-GB" dirty="0" smtClean="0"/>
          </a:p>
          <a:p>
            <a:r>
              <a:rPr lang="en-GB" dirty="0" err="1" smtClean="0"/>
              <a:t>Disgybl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ffwrdd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delio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broblem</a:t>
            </a:r>
            <a:r>
              <a:rPr lang="en-GB" dirty="0" smtClean="0"/>
              <a:t> –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ellir</a:t>
            </a:r>
            <a:r>
              <a:rPr lang="en-GB" dirty="0" smtClean="0"/>
              <a:t> </a:t>
            </a:r>
            <a:r>
              <a:rPr lang="en-GB" dirty="0" err="1" smtClean="0"/>
              <a:t>dweud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peth</a:t>
            </a:r>
            <a:r>
              <a:rPr lang="en-GB" dirty="0" smtClean="0"/>
              <a:t> am </a:t>
            </a:r>
            <a:r>
              <a:rPr lang="en-GB" dirty="0" err="1" smtClean="0"/>
              <a:t>ganmoliaeth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Teacher needs to actively  listen – passive listening, non- </a:t>
            </a:r>
            <a:r>
              <a:rPr lang="en-GB" dirty="0" err="1" smtClean="0"/>
              <a:t>commital</a:t>
            </a:r>
            <a:r>
              <a:rPr lang="en-GB" dirty="0" smtClean="0"/>
              <a:t> acknowledgements, ‘It sounds as if you feel …’</a:t>
            </a:r>
          </a:p>
          <a:p>
            <a:r>
              <a:rPr lang="en-GB" dirty="0" smtClean="0"/>
              <a:t>Develop a form of reflective counselling</a:t>
            </a:r>
          </a:p>
          <a:p>
            <a:r>
              <a:rPr lang="en-GB" dirty="0" smtClean="0"/>
              <a:t>Pupil comes away able to deal with the problem – this is not the same for praise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10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56" y="76200"/>
            <a:ext cx="11881320" cy="1397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Praise when the student </a:t>
            </a:r>
            <a:r>
              <a:rPr lang="en-GB" sz="3600" i="1" dirty="0" smtClean="0"/>
              <a:t>does</a:t>
            </a:r>
            <a:r>
              <a:rPr lang="en-GB" sz="3600" dirty="0" smtClean="0"/>
              <a:t> feel praiseworthy</a:t>
            </a:r>
            <a:br>
              <a:rPr lang="en-GB" sz="3600" dirty="0" smtClean="0"/>
            </a:br>
            <a:r>
              <a:rPr lang="en-GB" sz="3600" dirty="0" err="1" smtClean="0"/>
              <a:t>Canmoliaeth</a:t>
            </a:r>
            <a:r>
              <a:rPr lang="en-GB" sz="3600" dirty="0" smtClean="0"/>
              <a:t> pan </a:t>
            </a:r>
            <a:r>
              <a:rPr lang="en-GB" sz="3600" dirty="0" err="1" smtClean="0"/>
              <a:t>fod</a:t>
            </a:r>
            <a:r>
              <a:rPr lang="en-GB" sz="3600" dirty="0" smtClean="0"/>
              <a:t> y </a:t>
            </a:r>
            <a:r>
              <a:rPr lang="en-GB" sz="3600" dirty="0" err="1" smtClean="0"/>
              <a:t>disgybl</a:t>
            </a:r>
            <a:r>
              <a:rPr lang="en-GB" sz="3600" dirty="0" smtClean="0"/>
              <a:t> </a:t>
            </a:r>
            <a:r>
              <a:rPr lang="en-GB" sz="3600" i="1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teimlo’n</a:t>
            </a:r>
            <a:r>
              <a:rPr lang="en-GB" sz="3600" dirty="0" smtClean="0"/>
              <a:t> </a:t>
            </a:r>
            <a:r>
              <a:rPr lang="en-GB" sz="3600" dirty="0" err="1" smtClean="0"/>
              <a:t>haeddiannol</a:t>
            </a:r>
            <a:r>
              <a:rPr lang="en-GB" sz="3600" dirty="0" smtClean="0"/>
              <a:t> o </a:t>
            </a:r>
            <a:r>
              <a:rPr lang="en-GB" sz="3600" dirty="0" err="1" smtClean="0"/>
              <a:t>glod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canmol</a:t>
            </a:r>
            <a:r>
              <a:rPr lang="en-GB" dirty="0" smtClean="0"/>
              <a:t> </a:t>
            </a:r>
            <a:r>
              <a:rPr lang="en-GB" dirty="0" err="1" smtClean="0"/>
              <a:t>disgybl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ardderchog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gywaith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cynorthwyo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weld </a:t>
            </a:r>
            <a:r>
              <a:rPr lang="en-GB" dirty="0" err="1" smtClean="0"/>
              <a:t>llwyddiant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canlyniad</a:t>
            </a:r>
            <a:r>
              <a:rPr lang="en-GB" dirty="0" smtClean="0"/>
              <a:t> o </a:t>
            </a:r>
            <a:r>
              <a:rPr lang="en-GB" dirty="0" err="1" smtClean="0"/>
              <a:t>rywbeth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ymdrech</a:t>
            </a:r>
            <a:r>
              <a:rPr lang="en-GB" dirty="0" smtClean="0"/>
              <a:t> a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ffactorau</a:t>
            </a:r>
            <a:r>
              <a:rPr lang="en-GB" dirty="0" smtClean="0"/>
              <a:t> </a:t>
            </a:r>
            <a:r>
              <a:rPr lang="en-GB" dirty="0" err="1" smtClean="0"/>
              <a:t>mewnol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dim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ymdrech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reoli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y </a:t>
            </a:r>
            <a:r>
              <a:rPr lang="en-GB" dirty="0" err="1" smtClean="0"/>
              <a:t>disgybl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E.g</a:t>
            </a:r>
            <a:r>
              <a:rPr lang="en-GB" dirty="0" smtClean="0"/>
              <a:t> Praising a student who has completed an excellent  school project or done very well in a sports competition</a:t>
            </a:r>
          </a:p>
          <a:p>
            <a:r>
              <a:rPr lang="en-GB" dirty="0" smtClean="0"/>
              <a:t>Schools need to help students see success as something they have controlled</a:t>
            </a:r>
          </a:p>
          <a:p>
            <a:r>
              <a:rPr lang="en-GB" dirty="0" smtClean="0"/>
              <a:t>Effort and ability are internal attributions but only effort is controllable by the student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65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</a:t>
            </a:r>
            <a:br>
              <a:rPr lang="en-GB" dirty="0" smtClean="0"/>
            </a:br>
            <a:r>
              <a:rPr lang="en-GB" dirty="0" err="1" smtClean="0"/>
              <a:t>ymagwedd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Atgyfnerthu’r</a:t>
            </a:r>
            <a:r>
              <a:rPr lang="en-GB" dirty="0" smtClean="0"/>
              <a:t> </a:t>
            </a:r>
            <a:r>
              <a:rPr lang="en-GB" dirty="0" err="1" smtClean="0"/>
              <a:t>berthynas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hymdrech</a:t>
            </a:r>
            <a:r>
              <a:rPr lang="en-GB" dirty="0" smtClean="0"/>
              <a:t> </a:t>
            </a:r>
            <a:r>
              <a:rPr lang="en-GB" dirty="0" err="1" smtClean="0"/>
              <a:t>a’i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endParaRPr lang="en-GB" dirty="0" smtClean="0"/>
          </a:p>
          <a:p>
            <a:r>
              <a:rPr lang="en-GB" dirty="0" err="1" smtClean="0"/>
              <a:t>Gwrando</a:t>
            </a:r>
            <a:r>
              <a:rPr lang="en-GB" dirty="0" smtClean="0"/>
              <a:t> </a:t>
            </a:r>
            <a:r>
              <a:rPr lang="en-GB" dirty="0" err="1" smtClean="0"/>
              <a:t>actif</a:t>
            </a:r>
            <a:r>
              <a:rPr lang="en-GB" dirty="0" smtClean="0"/>
              <a:t> a </a:t>
            </a:r>
            <a:r>
              <a:rPr lang="en-GB" dirty="0" err="1" smtClean="0"/>
              <a:t>chasglu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‘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ymddangos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dy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ti’n</a:t>
            </a:r>
            <a:r>
              <a:rPr lang="en-GB" dirty="0" smtClean="0"/>
              <a:t> </a:t>
            </a:r>
            <a:r>
              <a:rPr lang="en-GB" dirty="0" err="1" smtClean="0"/>
              <a:t>teimlo</a:t>
            </a:r>
            <a:r>
              <a:rPr lang="en-GB" dirty="0" smtClean="0"/>
              <a:t> bod y </a:t>
            </a:r>
            <a:r>
              <a:rPr lang="en-GB" dirty="0" err="1" smtClean="0"/>
              <a:t>sesiynau</a:t>
            </a:r>
            <a:r>
              <a:rPr lang="en-GB" dirty="0" smtClean="0"/>
              <a:t> </a:t>
            </a:r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ddefnyddiol</a:t>
            </a:r>
            <a:r>
              <a:rPr lang="en-GB" dirty="0" smtClean="0"/>
              <a:t> …’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Reply by affirming the cause and effect relationship between their effort and achievement</a:t>
            </a:r>
          </a:p>
          <a:p>
            <a:r>
              <a:rPr lang="en-GB" dirty="0" smtClean="0"/>
              <a:t>Actively listen and summarise e.g. ‘it appears as if you feel that study sessions have paid off …’ </a:t>
            </a:r>
            <a:endParaRPr lang="en-GB" dirty="0"/>
          </a:p>
        </p:txBody>
      </p:sp>
      <p:pic>
        <p:nvPicPr>
          <p:cNvPr id="9218" name="Picture 2" descr="C:\Users\Mark Baggott\AppData\Local\Microsoft\Windows\Temporary Internet Files\Content.IE5\FXZ09OMW\100effort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276" y="4888374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157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Effort and achievement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Gwyliwch</a:t>
            </a:r>
            <a:r>
              <a:rPr lang="en-GB" dirty="0" smtClean="0"/>
              <a:t> y </a:t>
            </a:r>
            <a:r>
              <a:rPr lang="en-GB" dirty="0" smtClean="0">
                <a:hlinkClick r:id="rId3"/>
              </a:rPr>
              <a:t>clip</a:t>
            </a:r>
            <a:r>
              <a:rPr lang="en-GB" dirty="0" smtClean="0"/>
              <a:t> </a:t>
            </a:r>
            <a:r>
              <a:rPr lang="en-GB" dirty="0" err="1" smtClean="0"/>
              <a:t>canlynol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Dweck</a:t>
            </a:r>
            <a:r>
              <a:rPr lang="en-GB" dirty="0" smtClean="0"/>
              <a:t>. </a:t>
            </a:r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ddysgu</a:t>
            </a:r>
            <a:r>
              <a:rPr lang="en-GB" dirty="0" smtClean="0"/>
              <a:t> am </a:t>
            </a:r>
            <a:r>
              <a:rPr lang="en-GB" dirty="0" err="1" smtClean="0"/>
              <a:t>effaith</a:t>
            </a:r>
            <a:r>
              <a:rPr lang="en-GB" dirty="0" smtClean="0"/>
              <a:t> </a:t>
            </a:r>
            <a:r>
              <a:rPr lang="en-GB" dirty="0" err="1" smtClean="0"/>
              <a:t>canmoliaeth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Watch the following </a:t>
            </a:r>
            <a:r>
              <a:rPr lang="en-GB" dirty="0" smtClean="0">
                <a:hlinkClick r:id="rId3"/>
              </a:rPr>
              <a:t>clip </a:t>
            </a:r>
            <a:r>
              <a:rPr lang="en-GB" dirty="0" smtClean="0"/>
              <a:t>on </a:t>
            </a:r>
            <a:r>
              <a:rPr lang="en-GB" dirty="0" err="1" smtClean="0"/>
              <a:t>Dweck’s</a:t>
            </a:r>
            <a:r>
              <a:rPr lang="en-GB" dirty="0" smtClean="0"/>
              <a:t> research and reflect on what we can learn about the effects of praise on children</a:t>
            </a:r>
            <a:endParaRPr lang="en-GB" dirty="0"/>
          </a:p>
        </p:txBody>
      </p:sp>
      <p:pic>
        <p:nvPicPr>
          <p:cNvPr id="2050" name="Picture 2" descr="C:\Users\Mark Baggott\AppData\Local\Microsoft\Windows\Temporary Internet Files\Content.IE5\1RX6L503\braingenie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276" y="3789040"/>
            <a:ext cx="2619741" cy="2791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09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Criticism of Praise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“Praise for successful performance on an easy task can be interpreted by a student as evidence that the teacher has a low perception of his or her ability. As a consequence, it can actually lower rather than enhance self-confidence. Criticism following poor performance can, under some circumstances, be interpreted as an indication of the teacher's high perception of the student's ability.” </a:t>
            </a:r>
            <a:r>
              <a:rPr lang="en-GB" dirty="0" smtClean="0"/>
              <a:t>(Stipek (2010) </a:t>
            </a:r>
            <a:r>
              <a:rPr lang="en-GB" i="1" dirty="0" smtClean="0"/>
              <a:t>cited in </a:t>
            </a:r>
            <a:r>
              <a:rPr lang="en-GB" dirty="0" smtClean="0"/>
              <a:t>Coe, </a:t>
            </a:r>
            <a:r>
              <a:rPr lang="en-GB" dirty="0" err="1"/>
              <a:t>Aloisi</a:t>
            </a:r>
            <a:r>
              <a:rPr lang="en-GB" dirty="0" smtClean="0"/>
              <a:t>, </a:t>
            </a:r>
            <a:r>
              <a:rPr lang="en-GB" dirty="0"/>
              <a:t>Higgins and </a:t>
            </a:r>
            <a:r>
              <a:rPr lang="en-GB" dirty="0" smtClean="0"/>
              <a:t> </a:t>
            </a:r>
            <a:r>
              <a:rPr lang="en-GB" dirty="0"/>
              <a:t>Major </a:t>
            </a:r>
            <a:r>
              <a:rPr lang="en-GB" dirty="0" smtClean="0"/>
              <a:t>(2014)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493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788" y="-243408"/>
            <a:ext cx="10157354" cy="1397000"/>
          </a:xfrm>
        </p:spPr>
        <p:txBody>
          <a:bodyPr/>
          <a:lstStyle/>
          <a:p>
            <a:r>
              <a:rPr lang="en-GB" dirty="0" smtClean="0"/>
              <a:t>Age?</a:t>
            </a:r>
            <a:br>
              <a:rPr lang="en-GB" dirty="0" smtClean="0"/>
            </a:br>
            <a:r>
              <a:rPr lang="en-GB" dirty="0" err="1" smtClean="0"/>
              <a:t>Oed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5780" y="1196752"/>
            <a:ext cx="5544617" cy="482354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Mae </a:t>
            </a:r>
            <a:r>
              <a:rPr lang="en-GB" sz="3200" dirty="0" err="1" smtClean="0"/>
              <a:t>effeithiolrwydd</a:t>
            </a:r>
            <a:r>
              <a:rPr lang="en-GB" sz="3200" dirty="0" smtClean="0"/>
              <a:t> clod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lleihau</a:t>
            </a:r>
            <a:r>
              <a:rPr lang="en-GB" sz="3200" dirty="0" smtClean="0"/>
              <a:t> </a:t>
            </a:r>
            <a:r>
              <a:rPr lang="en-GB" sz="3200" dirty="0" err="1" smtClean="0"/>
              <a:t>gyda</a:t>
            </a:r>
            <a:r>
              <a:rPr lang="en-GB" sz="3200" dirty="0" smtClean="0"/>
              <a:t> </a:t>
            </a:r>
            <a:r>
              <a:rPr lang="en-GB" sz="3200" dirty="0" err="1" smtClean="0"/>
              <a:t>oedran</a:t>
            </a:r>
            <a:r>
              <a:rPr lang="en-GB" sz="3200" dirty="0" smtClean="0"/>
              <a:t> y </a:t>
            </a:r>
            <a:r>
              <a:rPr lang="en-GB" sz="3200" dirty="0" err="1" smtClean="0"/>
              <a:t>plentyn</a:t>
            </a:r>
            <a:r>
              <a:rPr lang="en-GB" sz="3200" dirty="0" smtClean="0"/>
              <a:t> </a:t>
            </a:r>
            <a:r>
              <a:rPr lang="en-GB" sz="3200" dirty="0"/>
              <a:t>(</a:t>
            </a:r>
            <a:r>
              <a:rPr lang="en-GB" sz="3200" dirty="0" err="1"/>
              <a:t>Boekaerts</a:t>
            </a:r>
            <a:r>
              <a:rPr lang="en-GB" sz="3200" dirty="0"/>
              <a:t>, 2002</a:t>
            </a:r>
            <a:r>
              <a:rPr lang="en-GB" sz="3200" dirty="0" smtClean="0"/>
              <a:t>) </a:t>
            </a:r>
            <a:r>
              <a:rPr lang="en-GB" sz="3200" dirty="0" err="1" smtClean="0"/>
              <a:t>er</a:t>
            </a:r>
            <a:r>
              <a:rPr lang="en-GB" sz="3200" dirty="0" smtClean="0"/>
              <a:t> </a:t>
            </a:r>
            <a:r>
              <a:rPr lang="en-GB" sz="3200" dirty="0" err="1" smtClean="0"/>
              <a:t>mae</a:t>
            </a:r>
            <a:r>
              <a:rPr lang="en-GB" sz="3200" dirty="0" smtClean="0"/>
              <a:t> Hook a Vas (2004) </a:t>
            </a:r>
            <a:r>
              <a:rPr lang="en-GB" sz="3200" dirty="0" err="1" smtClean="0"/>
              <a:t>yn</a:t>
            </a:r>
            <a:r>
              <a:rPr lang="en-GB" sz="3200" dirty="0" smtClean="0"/>
              <a:t> son </a:t>
            </a:r>
            <a:r>
              <a:rPr lang="en-GB" sz="3200" dirty="0" err="1" smtClean="0"/>
              <a:t>fod</a:t>
            </a:r>
            <a:r>
              <a:rPr lang="en-GB" sz="3200" dirty="0" smtClean="0"/>
              <a:t> </a:t>
            </a:r>
            <a:r>
              <a:rPr lang="en-GB" sz="3200" dirty="0" err="1" smtClean="0"/>
              <a:t>disgyblion</a:t>
            </a:r>
            <a:r>
              <a:rPr lang="en-GB" sz="3200" dirty="0" smtClean="0"/>
              <a:t> 16 </a:t>
            </a:r>
            <a:r>
              <a:rPr lang="en-GB" sz="3200" dirty="0" err="1" smtClean="0"/>
              <a:t>oed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gallu</a:t>
            </a:r>
            <a:r>
              <a:rPr lang="en-GB" sz="3200" dirty="0" smtClean="0"/>
              <a:t> </a:t>
            </a:r>
            <a:r>
              <a:rPr lang="en-GB" sz="3200" dirty="0" err="1" smtClean="0"/>
              <a:t>ymateb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ser</a:t>
            </a:r>
            <a:r>
              <a:rPr lang="en-GB" sz="3200" dirty="0" smtClean="0"/>
              <a:t> a </a:t>
            </a:r>
            <a:r>
              <a:rPr lang="en-GB" sz="3200" dirty="0" err="1" smtClean="0"/>
              <a:t>sticeri</a:t>
            </a:r>
            <a:r>
              <a:rPr lang="en-GB" sz="3200" dirty="0" smtClean="0"/>
              <a:t> </a:t>
            </a:r>
            <a:r>
              <a:rPr lang="en-GB" sz="3200" dirty="0" err="1" smtClean="0"/>
              <a:t>os</a:t>
            </a:r>
            <a:r>
              <a:rPr lang="en-GB" sz="3200" dirty="0" smtClean="0"/>
              <a:t> </a:t>
            </a:r>
            <a:r>
              <a:rPr lang="en-GB" sz="3200" dirty="0" err="1" smtClean="0"/>
              <a:t>ydynt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cael</a:t>
            </a:r>
            <a:r>
              <a:rPr lang="en-GB" sz="3200" dirty="0" smtClean="0"/>
              <a:t> </a:t>
            </a:r>
            <a:r>
              <a:rPr lang="en-GB" sz="3200" dirty="0" err="1" smtClean="0"/>
              <a:t>eu</a:t>
            </a:r>
            <a:r>
              <a:rPr lang="en-GB" sz="3200" dirty="0" smtClean="0"/>
              <a:t> </a:t>
            </a:r>
            <a:r>
              <a:rPr lang="en-GB" sz="3200" dirty="0" err="1" smtClean="0"/>
              <a:t>cyflwyno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ffordd</a:t>
            </a:r>
            <a:r>
              <a:rPr lang="en-GB" sz="3200" dirty="0" smtClean="0"/>
              <a:t> </a:t>
            </a:r>
            <a:r>
              <a:rPr lang="en-GB" sz="3200" dirty="0" err="1" smtClean="0"/>
              <a:t>briodol</a:t>
            </a:r>
            <a:endParaRPr lang="en-GB" sz="3200" dirty="0"/>
          </a:p>
          <a:p>
            <a:endParaRPr lang="en-GB" sz="17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0436" y="1124744"/>
            <a:ext cx="4977104" cy="4470400"/>
          </a:xfrm>
        </p:spPr>
        <p:txBody>
          <a:bodyPr>
            <a:noAutofit/>
          </a:bodyPr>
          <a:lstStyle/>
          <a:p>
            <a:r>
              <a:rPr lang="en-GB" sz="3200" dirty="0" smtClean="0"/>
              <a:t>The effect of praise diminishes with age (</a:t>
            </a:r>
            <a:r>
              <a:rPr lang="en-GB" sz="3200" dirty="0" err="1" smtClean="0"/>
              <a:t>Boekaerts</a:t>
            </a:r>
            <a:r>
              <a:rPr lang="en-GB" sz="3200" dirty="0" smtClean="0"/>
              <a:t>, 2002) although Hook and Vas (2004) argue that 16 year olds respond to stars and stickers as well as six year old children provided they are given out in an age – appropriate way</a:t>
            </a:r>
          </a:p>
        </p:txBody>
      </p:sp>
    </p:spTree>
    <p:extLst>
      <p:ext uri="{BB962C8B-B14F-4D97-AF65-F5344CB8AC3E}">
        <p14:creationId xmlns:p14="http://schemas.microsoft.com/office/powerpoint/2010/main" val="114501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Praise</a:t>
            </a:r>
            <a:br>
              <a:rPr lang="en-GB" dirty="0" smtClean="0"/>
            </a:br>
            <a:r>
              <a:rPr lang="en-GB" dirty="0" err="1" smtClean="0"/>
              <a:t>Canmoliaeth</a:t>
            </a:r>
            <a:r>
              <a:rPr lang="en-GB" dirty="0" smtClean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 err="1"/>
              <a:t>Sicrhewch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diffinio‘r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priodol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canmoliaeth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Dylai‘r</a:t>
            </a:r>
            <a:r>
              <a:rPr lang="en-GB" dirty="0"/>
              <a:t> </a:t>
            </a:r>
            <a:r>
              <a:rPr lang="en-GB" dirty="0" err="1"/>
              <a:t>ganmoliaeth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dymunol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Ceisiwch</a:t>
            </a:r>
            <a:r>
              <a:rPr lang="en-GB" dirty="0"/>
              <a:t> </a:t>
            </a:r>
            <a:r>
              <a:rPr lang="en-GB" dirty="0" err="1"/>
              <a:t>amrywio‘r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canmoliaeth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Sicrhewch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canmol</a:t>
            </a:r>
            <a:r>
              <a:rPr lang="en-GB" dirty="0"/>
              <a:t> </a:t>
            </a:r>
            <a:r>
              <a:rPr lang="en-GB" dirty="0" err="1"/>
              <a:t>ymdrech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Anogwch</a:t>
            </a:r>
            <a:r>
              <a:rPr lang="en-GB" dirty="0"/>
              <a:t> </a:t>
            </a:r>
            <a:r>
              <a:rPr lang="en-GB" dirty="0" err="1"/>
              <a:t>ddyfalbarhad</a:t>
            </a:r>
            <a:r>
              <a:rPr lang="en-GB" dirty="0"/>
              <a:t> ac </a:t>
            </a:r>
            <a:r>
              <a:rPr lang="en-GB" dirty="0" err="1"/>
              <a:t>annibyniaeth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Make sure you define the appropriate behaviour when giving praise. </a:t>
            </a:r>
          </a:p>
          <a:p>
            <a:pPr marL="0" indent="0">
              <a:buNone/>
            </a:pPr>
            <a:r>
              <a:rPr lang="en-GB" dirty="0"/>
              <a:t>• Praise should be given immediately following the desired behaviour. </a:t>
            </a:r>
          </a:p>
          <a:p>
            <a:pPr marL="0" indent="0">
              <a:buNone/>
            </a:pPr>
            <a:r>
              <a:rPr lang="en-GB" dirty="0"/>
              <a:t>• Vary the ways in which you praise. </a:t>
            </a:r>
          </a:p>
          <a:p>
            <a:pPr marL="0" indent="0">
              <a:buNone/>
            </a:pPr>
            <a:r>
              <a:rPr lang="en-GB" dirty="0"/>
              <a:t>• Relate praise to effort. </a:t>
            </a:r>
          </a:p>
          <a:p>
            <a:pPr marL="0" indent="0">
              <a:buNone/>
            </a:pPr>
            <a:r>
              <a:rPr lang="en-GB" dirty="0"/>
              <a:t>• Encourage perseverance and independence.	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Welsh Government, 2012) 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963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Vary the ways you praise e.g. rewards</a:t>
            </a:r>
            <a:br>
              <a:rPr lang="en-GB" dirty="0" smtClean="0"/>
            </a:br>
            <a:r>
              <a:rPr lang="en-GB" dirty="0" err="1" smtClean="0"/>
              <a:t>Amrywio’r</a:t>
            </a:r>
            <a:r>
              <a:rPr lang="en-GB" dirty="0" smtClean="0"/>
              <a:t> </a:t>
            </a:r>
            <a:r>
              <a:rPr lang="en-GB" dirty="0" err="1" smtClean="0"/>
              <a:t>ganmoliaeth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gwobrwyo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Mae </a:t>
            </a:r>
            <a:r>
              <a:rPr lang="en-GB" sz="3200" dirty="0" err="1"/>
              <a:t>gwobrau</a:t>
            </a:r>
            <a:r>
              <a:rPr lang="en-GB" sz="3200" dirty="0"/>
              <a:t> (</a:t>
            </a:r>
            <a:r>
              <a:rPr lang="en-GB" sz="3200" dirty="0" err="1"/>
              <a:t>neu</a:t>
            </a:r>
            <a:r>
              <a:rPr lang="en-GB" sz="3200" dirty="0"/>
              <a:t> </a:t>
            </a:r>
            <a:r>
              <a:rPr lang="en-GB" sz="3200" dirty="0" err="1"/>
              <a:t>ddulliau</a:t>
            </a:r>
            <a:r>
              <a:rPr lang="en-GB" sz="3200" dirty="0"/>
              <a:t> </a:t>
            </a:r>
            <a:r>
              <a:rPr lang="en-GB" sz="3200" dirty="0" err="1"/>
              <a:t>atgyfnerthu</a:t>
            </a:r>
            <a:r>
              <a:rPr lang="en-GB" sz="3200" dirty="0"/>
              <a:t>), pan </a:t>
            </a:r>
            <a:r>
              <a:rPr lang="en-GB" sz="3200" dirty="0" err="1"/>
              <a:t>fyddan</a:t>
            </a:r>
            <a:r>
              <a:rPr lang="en-GB" sz="3200" dirty="0"/>
              <a:t> </a:t>
            </a:r>
            <a:r>
              <a:rPr lang="en-GB" sz="3200" dirty="0" err="1"/>
              <a:t>nhw‘n</a:t>
            </a:r>
            <a:r>
              <a:rPr lang="en-GB" sz="3200" dirty="0"/>
              <a:t> </a:t>
            </a:r>
            <a:r>
              <a:rPr lang="en-GB" sz="3200" dirty="0" err="1"/>
              <a:t>dilyn</a:t>
            </a:r>
            <a:r>
              <a:rPr lang="en-GB" sz="3200" dirty="0"/>
              <a:t> </a:t>
            </a:r>
            <a:r>
              <a:rPr lang="en-GB" sz="3200" dirty="0" err="1"/>
              <a:t>ymddygiad</a:t>
            </a:r>
            <a:r>
              <a:rPr lang="en-GB" sz="3200" dirty="0"/>
              <a:t>,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golygu</a:t>
            </a:r>
            <a:r>
              <a:rPr lang="en-GB" sz="3200" dirty="0"/>
              <a:t> bod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ymddygiad</a:t>
            </a:r>
            <a:r>
              <a:rPr lang="en-GB" sz="3200" dirty="0"/>
              <a:t> </a:t>
            </a:r>
            <a:r>
              <a:rPr lang="en-GB" sz="3200" dirty="0" err="1"/>
              <a:t>hwnnw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fwy</a:t>
            </a:r>
            <a:r>
              <a:rPr lang="en-GB" sz="3200" dirty="0"/>
              <a:t> </a:t>
            </a:r>
            <a:r>
              <a:rPr lang="en-GB" sz="3200" dirty="0" err="1"/>
              <a:t>tebygol</a:t>
            </a:r>
            <a:r>
              <a:rPr lang="en-GB" sz="3200" dirty="0"/>
              <a:t> o </a:t>
            </a:r>
            <a:r>
              <a:rPr lang="en-GB" sz="3200" dirty="0" err="1"/>
              <a:t>ddigwydd</a:t>
            </a:r>
            <a:r>
              <a:rPr lang="en-GB" sz="3200" dirty="0"/>
              <a:t> </a:t>
            </a:r>
            <a:r>
              <a:rPr lang="en-GB" sz="3200" dirty="0" err="1"/>
              <a:t>eto</a:t>
            </a:r>
            <a:r>
              <a:rPr lang="en-GB" sz="3200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Rewards (or </a:t>
            </a:r>
            <a:r>
              <a:rPr lang="en-GB" sz="3200" dirty="0" err="1"/>
              <a:t>reinforcers</a:t>
            </a:r>
            <a:r>
              <a:rPr lang="en-GB" sz="3200" dirty="0"/>
              <a:t>), when they follow behaviour, make that behaviour more likely to occur again. </a:t>
            </a:r>
          </a:p>
        </p:txBody>
      </p:sp>
      <p:pic>
        <p:nvPicPr>
          <p:cNvPr id="10242" name="Picture 2" descr="C:\Users\Mark Baggott\AppData\Local\Microsoft\Windows\Temporary Internet Files\Content.IE5\8AHKHASI\effort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8788" y="4221088"/>
            <a:ext cx="2160240" cy="2468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85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7868" y="620688"/>
            <a:ext cx="10157354" cy="1397000"/>
          </a:xfrm>
        </p:spPr>
        <p:txBody>
          <a:bodyPr>
            <a:normAutofit fontScale="90000"/>
          </a:bodyPr>
          <a:lstStyle/>
          <a:p>
            <a:r>
              <a:rPr lang="en-GB" dirty="0"/>
              <a:t>Frequency and level of </a:t>
            </a:r>
            <a:r>
              <a:rPr lang="en-GB" dirty="0" smtClean="0"/>
              <a:t>rewards</a:t>
            </a:r>
            <a:br>
              <a:rPr lang="en-GB" dirty="0" smtClean="0"/>
            </a:br>
            <a:r>
              <a:rPr lang="es-ES" dirty="0" err="1" smtClean="0"/>
              <a:t>Amlder</a:t>
            </a:r>
            <a:r>
              <a:rPr lang="es-ES" dirty="0" smtClean="0"/>
              <a:t> </a:t>
            </a:r>
            <a:r>
              <a:rPr lang="es-ES" dirty="0"/>
              <a:t>a </a:t>
            </a:r>
            <a:r>
              <a:rPr lang="es-ES" dirty="0" err="1"/>
              <a:t>lefel</a:t>
            </a:r>
            <a:r>
              <a:rPr lang="es-ES" dirty="0"/>
              <a:t> y </a:t>
            </a:r>
            <a:r>
              <a:rPr lang="es-ES" dirty="0" err="1"/>
              <a:t>gwobrau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/>
              <a:t>amlder</a:t>
            </a:r>
            <a:r>
              <a:rPr lang="en-GB" dirty="0"/>
              <a:t> a </a:t>
            </a:r>
            <a:r>
              <a:rPr lang="en-GB" dirty="0" err="1"/>
              <a:t>lefel</a:t>
            </a:r>
            <a:r>
              <a:rPr lang="en-GB" dirty="0"/>
              <a:t> y </a:t>
            </a:r>
            <a:r>
              <a:rPr lang="en-GB" dirty="0" err="1"/>
              <a:t>gwobrau</a:t>
            </a:r>
            <a:r>
              <a:rPr lang="en-GB" dirty="0"/>
              <a:t> a </a:t>
            </a:r>
            <a:r>
              <a:rPr lang="en-GB" dirty="0" err="1"/>
              <a:t>roddir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.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yw‘n</a:t>
            </a:r>
            <a:r>
              <a:rPr lang="en-GB" dirty="0"/>
              <a:t> </a:t>
            </a:r>
            <a:r>
              <a:rPr lang="en-GB" dirty="0" err="1"/>
              <a:t>eithaf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a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hwnnw‘n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,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mae‘n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amlder</a:t>
            </a:r>
            <a:r>
              <a:rPr lang="en-GB" dirty="0"/>
              <a:t> a </a:t>
            </a:r>
            <a:r>
              <a:rPr lang="en-GB" dirty="0" err="1"/>
              <a:t>lefel</a:t>
            </a:r>
            <a:r>
              <a:rPr lang="en-GB" dirty="0"/>
              <a:t> y </a:t>
            </a:r>
            <a:r>
              <a:rPr lang="en-GB" dirty="0" err="1"/>
              <a:t>wobr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frequency and level of rewards given to children depends on the level of behaviour. If a child is displaying frequent and quite difficult to manage behaviour, then the frequency and level of reward must be high. </a:t>
            </a:r>
            <a:endParaRPr lang="en-GB" dirty="0" smtClean="0"/>
          </a:p>
          <a:p>
            <a:r>
              <a:rPr lang="en-GB" dirty="0"/>
              <a:t>(Welsh Government, 2012)</a:t>
            </a:r>
          </a:p>
        </p:txBody>
      </p:sp>
    </p:spTree>
    <p:extLst>
      <p:ext uri="{BB962C8B-B14F-4D97-AF65-F5344CB8AC3E}">
        <p14:creationId xmlns:p14="http://schemas.microsoft.com/office/powerpoint/2010/main" val="123092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Examples of behaviour management resources / systems</a:t>
            </a:r>
          </a:p>
          <a:p>
            <a:r>
              <a:rPr lang="en-GB" sz="4400" dirty="0" err="1" smtClean="0"/>
              <a:t>Enghreifftiau</a:t>
            </a:r>
            <a:r>
              <a:rPr lang="en-GB" sz="4400" dirty="0" smtClean="0"/>
              <a:t> o </a:t>
            </a:r>
            <a:r>
              <a:rPr lang="en-GB" sz="4400" dirty="0" err="1" smtClean="0"/>
              <a:t>adnoddau</a:t>
            </a:r>
            <a:r>
              <a:rPr lang="en-GB" sz="4400" dirty="0" smtClean="0"/>
              <a:t> / </a:t>
            </a:r>
            <a:r>
              <a:rPr lang="en-GB" sz="4400" dirty="0" err="1" smtClean="0"/>
              <a:t>systemau</a:t>
            </a:r>
            <a:r>
              <a:rPr lang="en-GB" sz="4400" dirty="0" smtClean="0"/>
              <a:t> </a:t>
            </a:r>
            <a:r>
              <a:rPr lang="en-GB" sz="4400" dirty="0" err="1" smtClean="0"/>
              <a:t>rheoli</a:t>
            </a:r>
            <a:r>
              <a:rPr lang="en-GB" sz="4400" dirty="0" smtClean="0"/>
              <a:t> </a:t>
            </a:r>
            <a:r>
              <a:rPr lang="en-GB" sz="4400" dirty="0" err="1" smtClean="0"/>
              <a:t>ymddygiad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97044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0435" y="76200"/>
            <a:ext cx="4964227" cy="1397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 smtClean="0"/>
              <a:t>                                    Visual </a:t>
            </a:r>
            <a:br>
              <a:rPr lang="en-GB" dirty="0" smtClean="0"/>
            </a:br>
            <a:r>
              <a:rPr lang="en-GB" dirty="0" smtClean="0"/>
              <a:t>timetable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amserlen</a:t>
            </a:r>
            <a:r>
              <a:rPr lang="en-US" dirty="0" smtClean="0"/>
              <a:t> </a:t>
            </a:r>
            <a:r>
              <a:rPr lang="en-US" dirty="0" err="1" smtClean="0"/>
              <a:t>weledol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Edrychwch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enghreifftiau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endParaRPr lang="en-US" dirty="0" smtClean="0"/>
          </a:p>
          <a:p>
            <a:r>
              <a:rPr lang="en-US" dirty="0" smtClean="0"/>
              <a:t>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werth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Pwy</a:t>
            </a:r>
            <a:r>
              <a:rPr lang="en-US" dirty="0" smtClean="0"/>
              <a:t> </a:t>
            </a:r>
            <a:r>
              <a:rPr lang="en-US" dirty="0" err="1" smtClean="0"/>
              <a:t>allai</a:t>
            </a:r>
            <a:r>
              <a:rPr lang="en-US" dirty="0" smtClean="0"/>
              <a:t> </a:t>
            </a:r>
            <a:r>
              <a:rPr lang="en-US" dirty="0" err="1" smtClean="0"/>
              <a:t>elwa</a:t>
            </a:r>
            <a:r>
              <a:rPr lang="en-US" dirty="0" smtClean="0"/>
              <a:t> o </a:t>
            </a:r>
            <a:r>
              <a:rPr lang="en-US" dirty="0" err="1" smtClean="0"/>
              <a:t>amserlen</a:t>
            </a:r>
            <a:r>
              <a:rPr lang="en-US" dirty="0" smtClean="0"/>
              <a:t> </a:t>
            </a:r>
            <a:r>
              <a:rPr lang="en-US" dirty="0" err="1" smtClean="0"/>
              <a:t>weledol</a:t>
            </a:r>
            <a:r>
              <a:rPr lang="en-US" dirty="0" smtClean="0"/>
              <a:t>?</a:t>
            </a:r>
          </a:p>
          <a:p>
            <a:r>
              <a:rPr lang="en-US" dirty="0" smtClean="0"/>
              <a:t>Pa </a:t>
            </a:r>
            <a:r>
              <a:rPr lang="en-US" dirty="0" err="1" smtClean="0"/>
              <a:t>ddamcaniaeth</a:t>
            </a:r>
            <a:r>
              <a:rPr lang="en-US" dirty="0" smtClean="0"/>
              <a:t> o </a:t>
            </a:r>
            <a:r>
              <a:rPr lang="en-US" dirty="0" err="1" smtClean="0"/>
              <a:t>reolaeth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cefnogi</a:t>
            </a:r>
            <a:r>
              <a:rPr lang="en-US" dirty="0" smtClean="0"/>
              <a:t> </a:t>
            </a:r>
            <a:r>
              <a:rPr lang="en-US" dirty="0" err="1" smtClean="0"/>
              <a:t>amserlen</a:t>
            </a:r>
            <a:r>
              <a:rPr lang="en-US" dirty="0" smtClean="0"/>
              <a:t> </a:t>
            </a:r>
            <a:r>
              <a:rPr lang="en-US" dirty="0" err="1" smtClean="0"/>
              <a:t>weledol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What is a visual timetable?</a:t>
            </a:r>
          </a:p>
          <a:p>
            <a:r>
              <a:rPr lang="en-GB" i="1" dirty="0" smtClean="0"/>
              <a:t>Look at the </a:t>
            </a:r>
            <a:r>
              <a:rPr lang="en-GB" i="1" dirty="0" smtClean="0">
                <a:hlinkClick r:id="rId3"/>
              </a:rPr>
              <a:t>examples</a:t>
            </a:r>
            <a:r>
              <a:rPr lang="en-GB" i="1" dirty="0" smtClean="0"/>
              <a:t> </a:t>
            </a:r>
            <a:r>
              <a:rPr lang="en-GB" i="1" dirty="0" smtClean="0">
                <a:hlinkClick r:id="rId4"/>
              </a:rPr>
              <a:t>here</a:t>
            </a:r>
            <a:endParaRPr lang="en-GB" i="1" dirty="0" smtClean="0"/>
          </a:p>
          <a:p>
            <a:r>
              <a:rPr lang="en-GB" i="1" dirty="0" smtClean="0"/>
              <a:t>What is its value?</a:t>
            </a:r>
          </a:p>
          <a:p>
            <a:r>
              <a:rPr lang="en-GB" i="1" dirty="0" smtClean="0"/>
              <a:t>Who could benefit from a visual timetable?</a:t>
            </a:r>
          </a:p>
          <a:p>
            <a:r>
              <a:rPr lang="en-GB" i="1" dirty="0" smtClean="0"/>
              <a:t>Which theory(</a:t>
            </a:r>
            <a:r>
              <a:rPr lang="en-GB" i="1" dirty="0" err="1" smtClean="0"/>
              <a:t>ies</a:t>
            </a:r>
            <a:r>
              <a:rPr lang="en-GB" i="1" dirty="0" smtClean="0"/>
              <a:t>) of classroom management does the use of a visual timetable support?</a:t>
            </a:r>
          </a:p>
          <a:p>
            <a:endParaRPr lang="en-US" i="1" dirty="0" smtClean="0"/>
          </a:p>
        </p:txBody>
      </p:sp>
      <p:pic>
        <p:nvPicPr>
          <p:cNvPr id="2051" name="Picture 3" descr="C:\Users\s.ainsworth\AppData\Local\Microsoft\Windows\Temporary Internet Files\Content.IE5\S4DWR18J\visual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975" y="297340"/>
            <a:ext cx="3312368" cy="132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17748" y="116632"/>
            <a:ext cx="4964227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 fontScale="97500"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 smtClean="0"/>
              <a:t>                                    </a:t>
            </a:r>
            <a:r>
              <a:rPr lang="en-GB" dirty="0" err="1" smtClean="0"/>
              <a:t>Amserlen</a:t>
            </a:r>
            <a:r>
              <a:rPr lang="en-GB" dirty="0" smtClean="0"/>
              <a:t> </a:t>
            </a:r>
            <a:r>
              <a:rPr lang="en-GB" dirty="0" err="1" smtClean="0"/>
              <a:t>weledol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93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</a:t>
            </a:r>
            <a:r>
              <a:rPr lang="en-GB" sz="5400" dirty="0" err="1" smtClean="0"/>
              <a:t>Youtube</a:t>
            </a:r>
            <a:endParaRPr lang="en-US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i="1" dirty="0" err="1" smtClean="0"/>
              <a:t>Gwyliwch</a:t>
            </a:r>
            <a:r>
              <a:rPr lang="en-GB" sz="3000" i="1" dirty="0" smtClean="0"/>
              <a:t> y clip</a:t>
            </a:r>
            <a:endParaRPr lang="en-GB" sz="3000" i="1" dirty="0"/>
          </a:p>
          <a:p>
            <a:pPr marL="0" indent="0">
              <a:buNone/>
            </a:pPr>
            <a:r>
              <a:rPr lang="en-US" sz="3000" i="1" dirty="0">
                <a:hlinkClick r:id="rId3"/>
              </a:rPr>
              <a:t>https://www.youtube.com/watch?v=eATnv6HERUM</a:t>
            </a:r>
            <a:r>
              <a:rPr lang="en-US" sz="3000" i="1" dirty="0"/>
              <a:t> </a:t>
            </a:r>
            <a:endParaRPr lang="en-GB" sz="3000" i="1" dirty="0"/>
          </a:p>
          <a:p>
            <a:r>
              <a:rPr lang="en-GB" sz="3000" i="1" dirty="0" smtClean="0"/>
              <a:t>Beth </a:t>
            </a:r>
            <a:r>
              <a:rPr lang="en-GB" sz="3000" i="1" dirty="0" err="1" smtClean="0"/>
              <a:t>yw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ei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werth</a:t>
            </a:r>
            <a:r>
              <a:rPr lang="en-GB" sz="3000" i="1" dirty="0" smtClean="0"/>
              <a:t>?</a:t>
            </a:r>
            <a:endParaRPr lang="en-GB" sz="3000" i="1" dirty="0"/>
          </a:p>
          <a:p>
            <a:r>
              <a:rPr lang="en-GB" sz="3000" i="1" dirty="0" smtClean="0"/>
              <a:t>Pa </a:t>
            </a:r>
            <a:r>
              <a:rPr lang="en-GB" sz="3000" i="1" dirty="0" err="1" smtClean="0"/>
              <a:t>ddamcaniaeth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rheolaeth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dosbarth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sy’n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ei</a:t>
            </a:r>
            <a:r>
              <a:rPr lang="en-GB" sz="3000" i="1" dirty="0" smtClean="0"/>
              <a:t> </a:t>
            </a:r>
            <a:r>
              <a:rPr lang="en-GB" sz="3000" i="1" dirty="0" err="1" smtClean="0"/>
              <a:t>gefnogi</a:t>
            </a:r>
            <a:r>
              <a:rPr lang="en-GB" sz="3000" i="1" dirty="0" smtClean="0"/>
              <a:t>?</a:t>
            </a:r>
            <a:endParaRPr lang="en-GB" sz="3000" i="1" dirty="0"/>
          </a:p>
          <a:p>
            <a:endParaRPr lang="en-US" sz="3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i="1" dirty="0" smtClean="0"/>
              <a:t>Watch the clip</a:t>
            </a:r>
          </a:p>
          <a:p>
            <a:pPr marL="0" indent="0">
              <a:buNone/>
            </a:pPr>
            <a:r>
              <a:rPr lang="en-US" sz="3200" i="1" dirty="0">
                <a:hlinkClick r:id="rId3"/>
              </a:rPr>
              <a:t>https://</a:t>
            </a:r>
            <a:r>
              <a:rPr lang="en-US" sz="3200" i="1" dirty="0" smtClean="0">
                <a:hlinkClick r:id="rId3"/>
              </a:rPr>
              <a:t>www.youtube.com/watch?v=eATnv6HERUM</a:t>
            </a:r>
            <a:r>
              <a:rPr lang="en-US" sz="3200" i="1" dirty="0" smtClean="0"/>
              <a:t> </a:t>
            </a:r>
            <a:endParaRPr lang="en-GB" sz="3200" i="1" dirty="0" smtClean="0"/>
          </a:p>
          <a:p>
            <a:r>
              <a:rPr lang="en-GB" sz="3200" i="1" dirty="0"/>
              <a:t>What is its value</a:t>
            </a:r>
            <a:r>
              <a:rPr lang="en-GB" sz="3200" i="1" dirty="0" smtClean="0"/>
              <a:t>?</a:t>
            </a:r>
          </a:p>
          <a:p>
            <a:r>
              <a:rPr lang="en-GB" sz="3200" i="1" dirty="0" smtClean="0"/>
              <a:t>Which theory(</a:t>
            </a:r>
            <a:r>
              <a:rPr lang="en-GB" sz="3200" i="1" dirty="0" err="1" smtClean="0"/>
              <a:t>ies</a:t>
            </a:r>
            <a:r>
              <a:rPr lang="en-GB" sz="3200" i="1" dirty="0" smtClean="0"/>
              <a:t>) of classroom management does this support?</a:t>
            </a:r>
          </a:p>
        </p:txBody>
      </p:sp>
      <p:pic>
        <p:nvPicPr>
          <p:cNvPr id="1026" name="Picture 2" descr="C:\Users\s.ainsworth\AppData\Local\Microsoft\Windows\Temporary Internet Files\Content.IE5\SAJO67SS\YouTube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500" y="116633"/>
            <a:ext cx="3456384" cy="1329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437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820" y="228600"/>
            <a:ext cx="4964227" cy="1397000"/>
          </a:xfrm>
        </p:spPr>
        <p:txBody>
          <a:bodyPr/>
          <a:lstStyle/>
          <a:p>
            <a:pPr algn="ctr"/>
            <a:r>
              <a:rPr lang="en-GB" dirty="0"/>
              <a:t> </a:t>
            </a:r>
            <a:r>
              <a:rPr lang="en-GB" dirty="0" smtClean="0"/>
              <a:t>                                  </a:t>
            </a:r>
            <a:r>
              <a:rPr lang="en-GB" dirty="0" err="1" smtClean="0"/>
              <a:t>Gemau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jar</a:t>
            </a:r>
            <a:br>
              <a:rPr lang="en-GB" dirty="0" smtClean="0"/>
            </a:br>
            <a:r>
              <a:rPr lang="en-GB" sz="800" dirty="0" smtClean="0"/>
              <a:t>http://www.pininterest.com</a:t>
            </a:r>
            <a:endParaRPr lang="en-US" dirty="0"/>
          </a:p>
        </p:txBody>
      </p:sp>
      <p:pic>
        <p:nvPicPr>
          <p:cNvPr id="1026" name="Picture 2" descr="C:\Users\Dave\Pictures\jewels in the jar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20" y="1916832"/>
            <a:ext cx="4536503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ve\Pictures\jewels in the jar 2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508" y="1844824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462835" y="228600"/>
            <a:ext cx="4964227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/>
              <a:t>                                   Jewels in the jar</a:t>
            </a:r>
            <a:br>
              <a:rPr lang="en-GB" smtClean="0"/>
            </a:br>
            <a:r>
              <a:rPr lang="en-GB" sz="800" smtClean="0"/>
              <a:t>http://www.pininterest.com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1376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Jewels in the jar</a:t>
            </a:r>
            <a:endParaRPr lang="en-US" dirty="0"/>
          </a:p>
        </p:txBody>
      </p:sp>
      <p:pic>
        <p:nvPicPr>
          <p:cNvPr id="3074" name="Picture 2" descr="C:\Users\s.ainsworth\AppData\Local\Microsoft\Windows\Temporary Internet Files\Content.IE5\0NKTQZAZ\diamonds%20stolen%20belgium-No58-_Epoque_Fine_Jewel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309" y="0"/>
            <a:ext cx="1728192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310436" y="1700808"/>
            <a:ext cx="4977104" cy="5478512"/>
          </a:xfrm>
        </p:spPr>
        <p:txBody>
          <a:bodyPr>
            <a:normAutofit/>
          </a:bodyPr>
          <a:lstStyle/>
          <a:p>
            <a:r>
              <a:rPr lang="en-GB" sz="4000" i="1" dirty="0" smtClean="0"/>
              <a:t>Which theory of classroom management lies behind this resource?</a:t>
            </a:r>
          </a:p>
          <a:p>
            <a:r>
              <a:rPr lang="en-GB" sz="4000" i="1" dirty="0" smtClean="0"/>
              <a:t>What is its value?</a:t>
            </a:r>
            <a:endParaRPr lang="en-GB" sz="4000" i="1" dirty="0"/>
          </a:p>
          <a:p>
            <a:pPr marL="0" indent="0">
              <a:buNone/>
            </a:pPr>
            <a:endParaRPr lang="en-GB" sz="4000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33772" y="1700808"/>
            <a:ext cx="5662221" cy="4470400"/>
          </a:xfrm>
        </p:spPr>
        <p:txBody>
          <a:bodyPr>
            <a:normAutofit/>
          </a:bodyPr>
          <a:lstStyle/>
          <a:p>
            <a:r>
              <a:rPr lang="en-GB" sz="4000" dirty="0" smtClean="0"/>
              <a:t>Pa </a:t>
            </a:r>
            <a:r>
              <a:rPr lang="en-GB" sz="4000" dirty="0" err="1" smtClean="0"/>
              <a:t>ddamcaniaeth</a:t>
            </a:r>
            <a:r>
              <a:rPr lang="en-GB" sz="4000" dirty="0" smtClean="0"/>
              <a:t> o </a:t>
            </a:r>
            <a:r>
              <a:rPr lang="en-GB" sz="4000" dirty="0" err="1" smtClean="0"/>
              <a:t>reolaeth</a:t>
            </a:r>
            <a:r>
              <a:rPr lang="en-GB" sz="4000" dirty="0" smtClean="0"/>
              <a:t> </a:t>
            </a:r>
            <a:r>
              <a:rPr lang="en-GB" sz="4000" dirty="0" err="1" smtClean="0"/>
              <a:t>dosbarth</a:t>
            </a:r>
            <a:r>
              <a:rPr lang="en-GB" sz="4000" dirty="0" smtClean="0"/>
              <a:t> </a:t>
            </a:r>
            <a:r>
              <a:rPr lang="en-GB" sz="4000" dirty="0" err="1" smtClean="0"/>
              <a:t>sydd</a:t>
            </a:r>
            <a:r>
              <a:rPr lang="en-GB" sz="4000" dirty="0" smtClean="0"/>
              <a:t> y </a:t>
            </a:r>
            <a:r>
              <a:rPr lang="en-GB" sz="4000" dirty="0" err="1" smtClean="0"/>
              <a:t>tu</a:t>
            </a:r>
            <a:r>
              <a:rPr lang="en-GB" sz="4000" dirty="0" smtClean="0"/>
              <a:t> </a:t>
            </a:r>
            <a:r>
              <a:rPr lang="en-GB" sz="4000" dirty="0" err="1" smtClean="0"/>
              <a:t>ôl</a:t>
            </a:r>
            <a:r>
              <a:rPr lang="en-GB" sz="4000" dirty="0" smtClean="0"/>
              <a:t>  </a:t>
            </a:r>
            <a:r>
              <a:rPr lang="en-GB" sz="4000" dirty="0" err="1"/>
              <a:t>i</a:t>
            </a:r>
            <a:r>
              <a:rPr lang="en-GB" sz="4000" dirty="0" err="1" smtClean="0"/>
              <a:t>’r</a:t>
            </a:r>
            <a:r>
              <a:rPr lang="en-GB" sz="4000" dirty="0" smtClean="0"/>
              <a:t> </a:t>
            </a:r>
            <a:r>
              <a:rPr lang="en-GB" sz="4000" dirty="0" err="1" smtClean="0"/>
              <a:t>adnodd</a:t>
            </a:r>
            <a:r>
              <a:rPr lang="en-GB" sz="4000" dirty="0" smtClean="0"/>
              <a:t> </a:t>
            </a:r>
            <a:r>
              <a:rPr lang="en-GB" sz="4000" dirty="0" err="1" smtClean="0"/>
              <a:t>hyn</a:t>
            </a:r>
            <a:r>
              <a:rPr lang="en-GB" sz="4000" dirty="0" smtClean="0"/>
              <a:t>?</a:t>
            </a:r>
          </a:p>
          <a:p>
            <a:r>
              <a:rPr lang="en-GB" sz="4000" dirty="0" smtClean="0"/>
              <a:t>Beth </a:t>
            </a:r>
            <a:r>
              <a:rPr lang="en-GB" sz="4000" dirty="0" err="1" smtClean="0"/>
              <a:t>yw</a:t>
            </a:r>
            <a:r>
              <a:rPr lang="en-GB" sz="4000" dirty="0" smtClean="0"/>
              <a:t> </a:t>
            </a:r>
            <a:r>
              <a:rPr lang="en-GB" sz="4000" dirty="0" err="1" smtClean="0"/>
              <a:t>ei</a:t>
            </a:r>
            <a:r>
              <a:rPr lang="en-GB" sz="4000" dirty="0" smtClean="0"/>
              <a:t> </a:t>
            </a:r>
            <a:r>
              <a:rPr lang="en-GB" sz="4000" dirty="0" err="1" smtClean="0"/>
              <a:t>werth</a:t>
            </a:r>
            <a:r>
              <a:rPr lang="en-GB" sz="4000" dirty="0" smtClean="0"/>
              <a:t>?</a:t>
            </a:r>
            <a:endParaRPr lang="en-GB" sz="40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33772" y="228600"/>
            <a:ext cx="4964227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/>
              <a:t>                                   Gemau yn y jar</a:t>
            </a:r>
            <a:br>
              <a:rPr lang="en-GB" smtClean="0"/>
            </a:br>
            <a:r>
              <a:rPr lang="en-GB" sz="800" smtClean="0"/>
              <a:t>http://www.pininterest.com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19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0395" y="76200"/>
            <a:ext cx="5324267" cy="1397000"/>
          </a:xfrm>
        </p:spPr>
        <p:txBody>
          <a:bodyPr>
            <a:normAutofit/>
          </a:bodyPr>
          <a:lstStyle/>
          <a:p>
            <a:pPr algn="r"/>
            <a:r>
              <a:rPr lang="en-GB" sz="3200" dirty="0" smtClean="0"/>
              <a:t>Encouraging positive </a:t>
            </a:r>
            <a:br>
              <a:rPr lang="en-GB" sz="3200" dirty="0" smtClean="0"/>
            </a:br>
            <a:r>
              <a:rPr lang="en-GB" sz="3200" dirty="0" smtClean="0"/>
              <a:t>peer relationships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4800" y="2387600"/>
            <a:ext cx="4977104" cy="4470400"/>
          </a:xfrm>
        </p:spPr>
        <p:txBody>
          <a:bodyPr>
            <a:normAutofit/>
          </a:bodyPr>
          <a:lstStyle/>
          <a:p>
            <a:r>
              <a:rPr lang="en-US" dirty="0" err="1" smtClean="0"/>
              <a:t>Edrychwch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adnodd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Moodle</a:t>
            </a:r>
          </a:p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allai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gefnogi</a:t>
            </a:r>
            <a:r>
              <a:rPr lang="en-US" dirty="0" smtClean="0"/>
              <a:t> </a:t>
            </a:r>
            <a:r>
              <a:rPr lang="en-US" dirty="0" err="1" smtClean="0"/>
              <a:t>rheolaeth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effeithiol</a:t>
            </a:r>
            <a:r>
              <a:rPr lang="en-US" dirty="0" smtClean="0"/>
              <a:t>?</a:t>
            </a:r>
          </a:p>
          <a:p>
            <a:r>
              <a:rPr lang="en-US" dirty="0" smtClean="0"/>
              <a:t>Pa </a:t>
            </a:r>
            <a:r>
              <a:rPr lang="en-US" dirty="0" err="1" smtClean="0"/>
              <a:t>ddamcaniaethau</a:t>
            </a:r>
            <a:r>
              <a:rPr lang="en-US" dirty="0" smtClean="0"/>
              <a:t> </a:t>
            </a:r>
            <a:r>
              <a:rPr lang="en-US" dirty="0" err="1" smtClean="0"/>
              <a:t>rheolaeth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byddai’n</a:t>
            </a:r>
            <a:r>
              <a:rPr lang="en-US" dirty="0" smtClean="0"/>
              <a:t> </a:t>
            </a:r>
            <a:r>
              <a:rPr lang="en-US" dirty="0" err="1" smtClean="0"/>
              <a:t>cefnogi</a:t>
            </a:r>
            <a:r>
              <a:rPr lang="en-US" dirty="0" smtClean="0"/>
              <a:t>?</a:t>
            </a:r>
          </a:p>
          <a:p>
            <a:r>
              <a:rPr lang="en-GB" sz="1500" dirty="0" smtClean="0">
                <a:hlinkClick r:id="rId3"/>
              </a:rPr>
              <a:t>Ingredients To Make A Good Friend | Teaching Ideas</a:t>
            </a:r>
            <a:endParaRPr lang="en-US" sz="15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Look at the resource on Moodle</a:t>
            </a:r>
          </a:p>
          <a:p>
            <a:r>
              <a:rPr lang="en-GB" dirty="0" smtClean="0"/>
              <a:t>How could it be used to support effective classroom management?</a:t>
            </a:r>
          </a:p>
          <a:p>
            <a:r>
              <a:rPr lang="en-GB" dirty="0" smtClean="0"/>
              <a:t>Which classroom management theory(</a:t>
            </a:r>
            <a:r>
              <a:rPr lang="en-GB" dirty="0" err="1" smtClean="0"/>
              <a:t>ies</a:t>
            </a:r>
            <a:r>
              <a:rPr lang="en-GB" dirty="0" smtClean="0"/>
              <a:t>) would it support?</a:t>
            </a:r>
            <a:endParaRPr lang="en-US" dirty="0"/>
          </a:p>
        </p:txBody>
      </p:sp>
      <p:pic>
        <p:nvPicPr>
          <p:cNvPr id="4099" name="Picture 3" descr="C:\Users\s.ainsworth\AppData\Local\Microsoft\Windows\Temporary Internet Files\Content.IE5\0NKTQZAZ\best_friends[19]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252" y="0"/>
            <a:ext cx="2308101" cy="208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6085" y="15164"/>
            <a:ext cx="5324267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 err="1" smtClean="0"/>
              <a:t>Annog</a:t>
            </a:r>
            <a:r>
              <a:rPr lang="en-GB" sz="3200" dirty="0" smtClean="0"/>
              <a:t> </a:t>
            </a:r>
            <a:r>
              <a:rPr lang="en-GB" sz="3200" dirty="0" err="1" smtClean="0"/>
              <a:t>perthnasau</a:t>
            </a:r>
            <a:r>
              <a:rPr lang="en-GB" sz="3200" dirty="0" smtClean="0"/>
              <a:t> </a:t>
            </a:r>
            <a:r>
              <a:rPr lang="en-GB" sz="3200" dirty="0" err="1" smtClean="0"/>
              <a:t>cyfoed</a:t>
            </a:r>
            <a:r>
              <a:rPr lang="en-GB" sz="3200" dirty="0" smtClean="0"/>
              <a:t> </a:t>
            </a:r>
            <a:r>
              <a:rPr lang="en-GB" sz="3200" dirty="0" err="1" smtClean="0"/>
              <a:t>positif</a:t>
            </a:r>
            <a:r>
              <a:rPr lang="en-GB" sz="3200" dirty="0" smtClean="0"/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638231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2403" y="76200"/>
            <a:ext cx="5252260" cy="1397000"/>
          </a:xfrm>
        </p:spPr>
        <p:txBody>
          <a:bodyPr>
            <a:normAutofit/>
          </a:bodyPr>
          <a:lstStyle/>
          <a:p>
            <a:pPr algn="r"/>
            <a:r>
              <a:rPr lang="en-US" sz="2400" dirty="0" smtClean="0"/>
              <a:t>Acknowledgement system:</a:t>
            </a:r>
            <a:br>
              <a:rPr lang="en-US" sz="2400" dirty="0" smtClean="0"/>
            </a:br>
            <a:r>
              <a:rPr lang="en-US" sz="2400" dirty="0" smtClean="0"/>
              <a:t>‘Catch someone </a:t>
            </a:r>
            <a:br>
              <a:rPr lang="en-US" sz="2400" dirty="0" smtClean="0"/>
            </a:br>
            <a:r>
              <a:rPr lang="en-US" sz="2400" dirty="0" smtClean="0"/>
              <a:t>being good’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8428" y="1691539"/>
            <a:ext cx="4977104" cy="4470400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 smtClean="0"/>
              <a:t>What is it?</a:t>
            </a:r>
          </a:p>
          <a:p>
            <a:r>
              <a:rPr lang="en-GB" i="1" dirty="0"/>
              <a:t>How could it be used to support effective classroom management</a:t>
            </a:r>
            <a:r>
              <a:rPr lang="en-GB" i="1" dirty="0" smtClean="0"/>
              <a:t>?</a:t>
            </a:r>
            <a:endParaRPr lang="en-US" i="1" dirty="0" smtClean="0"/>
          </a:p>
          <a:p>
            <a:r>
              <a:rPr lang="en-US" i="1" dirty="0" smtClean="0"/>
              <a:t>Advantages:</a:t>
            </a:r>
          </a:p>
          <a:p>
            <a:pPr marL="0" indent="0">
              <a:buNone/>
            </a:pPr>
            <a:r>
              <a:rPr lang="en-US" i="1" dirty="0" smtClean="0"/>
              <a:t> breaks a negative cycle</a:t>
            </a:r>
          </a:p>
          <a:p>
            <a:pPr marL="0" indent="0">
              <a:buNone/>
            </a:pPr>
            <a:r>
              <a:rPr lang="en-US" i="1" dirty="0" smtClean="0"/>
              <a:t> starts a positive cycle</a:t>
            </a:r>
          </a:p>
          <a:p>
            <a:r>
              <a:rPr lang="en-US" sz="1400" dirty="0" smtClean="0">
                <a:hlinkClick r:id="rId3"/>
              </a:rPr>
              <a:t>http://www.google.co.uk/url?sa=t&amp;rct=j&amp;q=&amp;esrc=s&amp;source=web&amp;cd=1&amp;ved=0ahUKEwjm8L-Jop_LAhVBhA8KHfqcC3kQFggcMAA&amp;url=http%3A%2F%2Fweb.pdx.edu%2F~cborgmei%2FAcknSystem.ppt&amp;usg=AFQjCNEnhodTny6Gb-XJt0vPfLL6hAfBeQ&amp;bvm=bv.115339255,d.bGs</a:t>
            </a:r>
            <a:endParaRPr lang="en-US" sz="1400" dirty="0"/>
          </a:p>
          <a:p>
            <a:pPr marL="0" indent="0">
              <a:buNone/>
            </a:pPr>
            <a:endParaRPr lang="en-US" i="1" dirty="0" smtClean="0"/>
          </a:p>
          <a:p>
            <a:endParaRPr lang="en-US" i="1" dirty="0"/>
          </a:p>
        </p:txBody>
      </p:sp>
      <p:pic>
        <p:nvPicPr>
          <p:cNvPr id="3074" name="Picture 2" descr="C:\Users\Dave\AppData\Local\Microsoft\Windows\Temporary Internet Files\Content.IE5\Q54IWVZT\girl-book-300w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284" y="188640"/>
            <a:ext cx="2160239" cy="133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26625" y="147529"/>
            <a:ext cx="5252260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 smtClean="0"/>
              <a:t>System </a:t>
            </a:r>
            <a:r>
              <a:rPr lang="en-US" sz="2400" dirty="0" err="1" smtClean="0"/>
              <a:t>cydnabod</a:t>
            </a:r>
            <a:r>
              <a:rPr lang="en-US" sz="2400" dirty="0" smtClean="0"/>
              <a:t>:</a:t>
            </a:r>
            <a:br>
              <a:rPr lang="en-US" sz="2400" dirty="0" smtClean="0"/>
            </a:br>
            <a:r>
              <a:rPr lang="en-US" sz="2400" dirty="0" smtClean="0"/>
              <a:t>‘dal </a:t>
            </a:r>
            <a:r>
              <a:rPr lang="en-US" sz="2400" dirty="0" err="1" smtClean="0"/>
              <a:t>rhywun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bod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dda</a:t>
            </a:r>
            <a:r>
              <a:rPr lang="en-US" sz="2400" dirty="0" smtClean="0"/>
              <a:t>’</a:t>
            </a:r>
            <a:endParaRPr lang="en-US" sz="2400" dirty="0"/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425094" y="1700808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i="1" dirty="0" smtClean="0"/>
              <a:t>Beth </a:t>
            </a:r>
            <a:r>
              <a:rPr lang="en-US" i="1" dirty="0" err="1" smtClean="0"/>
              <a:t>yw</a:t>
            </a:r>
            <a:r>
              <a:rPr lang="en-US" i="1" dirty="0" smtClean="0"/>
              <a:t> e?</a:t>
            </a:r>
          </a:p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allai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</a:t>
            </a:r>
            <a:r>
              <a:rPr lang="en-US" dirty="0" err="1"/>
              <a:t>rheolaeth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?</a:t>
            </a:r>
          </a:p>
          <a:p>
            <a:r>
              <a:rPr lang="en-US" dirty="0" err="1" smtClean="0"/>
              <a:t>Manteision</a:t>
            </a:r>
            <a:r>
              <a:rPr lang="en-US" dirty="0" smtClean="0"/>
              <a:t>:</a:t>
            </a:r>
            <a:endParaRPr lang="en-US" i="1" dirty="0" smtClean="0"/>
          </a:p>
          <a:p>
            <a:pPr marL="0" indent="0">
              <a:buNone/>
            </a:pPr>
            <a:r>
              <a:rPr lang="en-US" i="1" dirty="0" err="1" smtClean="0"/>
              <a:t>Torri</a:t>
            </a:r>
            <a:r>
              <a:rPr lang="en-US" i="1" dirty="0" smtClean="0"/>
              <a:t> </a:t>
            </a:r>
            <a:r>
              <a:rPr lang="en-US" i="1" dirty="0" err="1" smtClean="0"/>
              <a:t>cylchdro</a:t>
            </a:r>
            <a:r>
              <a:rPr lang="en-US" i="1" dirty="0" smtClean="0"/>
              <a:t> </a:t>
            </a:r>
            <a:r>
              <a:rPr lang="en-US" i="1" dirty="0" err="1" smtClean="0"/>
              <a:t>negyddol</a:t>
            </a:r>
            <a:endParaRPr lang="en-US" i="1" dirty="0" smtClean="0"/>
          </a:p>
          <a:p>
            <a:pPr marL="0" indent="0">
              <a:buNone/>
            </a:pPr>
            <a:r>
              <a:rPr lang="en-US" i="1" dirty="0" err="1" smtClean="0"/>
              <a:t>Dechrau</a:t>
            </a:r>
            <a:r>
              <a:rPr lang="en-US" i="1" dirty="0" smtClean="0"/>
              <a:t> </a:t>
            </a:r>
            <a:r>
              <a:rPr lang="en-US" i="1" dirty="0" err="1" smtClean="0"/>
              <a:t>cylchdro</a:t>
            </a:r>
            <a:r>
              <a:rPr lang="en-US" i="1" dirty="0" smtClean="0"/>
              <a:t> </a:t>
            </a:r>
            <a:r>
              <a:rPr lang="en-US" i="1" dirty="0" err="1" smtClean="0"/>
              <a:t>cadarnhaol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80718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42484" y="116632"/>
            <a:ext cx="4540730" cy="1397000"/>
          </a:xfrm>
        </p:spPr>
        <p:txBody>
          <a:bodyPr>
            <a:normAutofit fontScale="90000"/>
          </a:bodyPr>
          <a:lstStyle/>
          <a:p>
            <a:pPr algn="r"/>
            <a:r>
              <a:rPr lang="en-US" sz="3600" dirty="0" smtClean="0"/>
              <a:t>‘Catch someone </a:t>
            </a:r>
            <a:br>
              <a:rPr lang="en-US" sz="3600" dirty="0" smtClean="0"/>
            </a:br>
            <a:r>
              <a:rPr lang="en-US" sz="3600" dirty="0" smtClean="0"/>
              <a:t>being good’</a:t>
            </a:r>
            <a:br>
              <a:rPr lang="en-US" sz="3600" dirty="0" smtClean="0"/>
            </a:br>
            <a:r>
              <a:rPr lang="en-US" sz="3600" dirty="0" smtClean="0"/>
              <a:t>   </a:t>
            </a:r>
            <a:r>
              <a:rPr lang="en-US" sz="800" dirty="0" smtClean="0"/>
              <a:t>http://www.motivationandchange.com</a:t>
            </a:r>
            <a:endParaRPr lang="en-US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Which classroom management theory(</a:t>
            </a:r>
            <a:r>
              <a:rPr lang="en-GB" i="1" dirty="0" err="1" smtClean="0"/>
              <a:t>ies</a:t>
            </a:r>
            <a:r>
              <a:rPr lang="en-GB" i="1" dirty="0" smtClean="0"/>
              <a:t>) would it support?</a:t>
            </a:r>
          </a:p>
          <a:p>
            <a:r>
              <a:rPr lang="en-US" i="1" dirty="0"/>
              <a:t>Refer to </a:t>
            </a:r>
            <a:r>
              <a:rPr lang="en-US" i="1" dirty="0" err="1"/>
              <a:t>Borgmeier’s</a:t>
            </a:r>
            <a:r>
              <a:rPr lang="en-US" i="1" dirty="0"/>
              <a:t> </a:t>
            </a:r>
            <a:r>
              <a:rPr lang="en-US" i="1" dirty="0" err="1"/>
              <a:t>ppt</a:t>
            </a:r>
            <a:r>
              <a:rPr lang="en-US" i="1" dirty="0"/>
              <a:t> on Moodle for a range of ideas to support delivery of Acknowledgement Systems</a:t>
            </a:r>
          </a:p>
          <a:p>
            <a:endParaRPr lang="en-GB" i="1" dirty="0" smtClean="0"/>
          </a:p>
          <a:p>
            <a:endParaRPr lang="en-US" i="1" dirty="0"/>
          </a:p>
        </p:txBody>
      </p:sp>
      <p:pic>
        <p:nvPicPr>
          <p:cNvPr id="3075" name="Picture 3" descr="C:\Users\Dave\AppData\Local\Microsoft\Windows\Temporary Internet Files\Content.IE5\HSAD368W\early_childhood_education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300" y="4509120"/>
            <a:ext cx="230425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ave\Pictures\positive reinforcemnet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348" y="24444"/>
            <a:ext cx="2124000" cy="169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33772" y="269032"/>
            <a:ext cx="4540730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 fontScale="97500" lnSpcReduction="10000"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 smtClean="0"/>
              <a:t>‘Dal </a:t>
            </a:r>
            <a:r>
              <a:rPr lang="en-US" sz="3600" dirty="0" err="1" smtClean="0"/>
              <a:t>rhywun</a:t>
            </a:r>
            <a:r>
              <a:rPr lang="en-US" sz="3600" dirty="0" smtClean="0"/>
              <a:t> </a:t>
            </a:r>
            <a:r>
              <a:rPr lang="en-US" sz="3600" dirty="0" err="1" smtClean="0"/>
              <a:t>yn</a:t>
            </a:r>
            <a:r>
              <a:rPr lang="en-US" sz="3600" dirty="0" smtClean="0"/>
              <a:t> bod </a:t>
            </a:r>
            <a:r>
              <a:rPr lang="en-US" sz="3600" dirty="0" err="1" smtClean="0"/>
              <a:t>yn</a:t>
            </a:r>
            <a:r>
              <a:rPr lang="en-US" sz="3600" dirty="0" smtClean="0"/>
              <a:t> </a:t>
            </a:r>
            <a:r>
              <a:rPr lang="en-US" sz="3600" dirty="0" err="1" smtClean="0"/>
              <a:t>dda</a:t>
            </a:r>
            <a:r>
              <a:rPr lang="en-US" sz="3600" dirty="0" smtClean="0"/>
              <a:t>’</a:t>
            </a:r>
            <a:br>
              <a:rPr lang="en-US" sz="3600" dirty="0" smtClean="0"/>
            </a:br>
            <a:r>
              <a:rPr lang="en-US" sz="3600" dirty="0" smtClean="0"/>
              <a:t>   </a:t>
            </a:r>
            <a:r>
              <a:rPr lang="en-US" sz="800" dirty="0" smtClean="0"/>
              <a:t>http://www.motivationandchange.com</a:t>
            </a:r>
            <a:endParaRPr lang="en-US" sz="3600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333772" y="1697651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 smtClean="0"/>
              <a:t>Pa </a:t>
            </a:r>
            <a:r>
              <a:rPr lang="en-GB" i="1" dirty="0" err="1" smtClean="0"/>
              <a:t>ddamcaniaethau</a:t>
            </a:r>
            <a:r>
              <a:rPr lang="en-GB" i="1" dirty="0" smtClean="0"/>
              <a:t> </a:t>
            </a:r>
            <a:r>
              <a:rPr lang="en-GB" i="1" dirty="0" err="1" smtClean="0"/>
              <a:t>rheolaeth</a:t>
            </a:r>
            <a:r>
              <a:rPr lang="en-GB" i="1" dirty="0" smtClean="0"/>
              <a:t> </a:t>
            </a:r>
            <a:r>
              <a:rPr lang="en-GB" i="1" dirty="0" err="1" smtClean="0"/>
              <a:t>dosbarth</a:t>
            </a:r>
            <a:r>
              <a:rPr lang="en-GB" i="1" dirty="0" smtClean="0"/>
              <a:t> </a:t>
            </a:r>
            <a:r>
              <a:rPr lang="en-GB" i="1" dirty="0" err="1" smtClean="0"/>
              <a:t>fyddai’n</a:t>
            </a:r>
            <a:r>
              <a:rPr lang="en-GB" i="1" dirty="0" smtClean="0"/>
              <a:t> </a:t>
            </a:r>
            <a:r>
              <a:rPr lang="en-GB" i="1" dirty="0" err="1" smtClean="0"/>
              <a:t>ei</a:t>
            </a:r>
            <a:r>
              <a:rPr lang="en-GB" i="1" dirty="0" smtClean="0"/>
              <a:t> </a:t>
            </a:r>
            <a:r>
              <a:rPr lang="en-GB" i="1" dirty="0" err="1" smtClean="0"/>
              <a:t>gefnogi</a:t>
            </a:r>
            <a:r>
              <a:rPr lang="en-GB" i="1" dirty="0" smtClean="0"/>
              <a:t>?</a:t>
            </a:r>
          </a:p>
          <a:p>
            <a:r>
              <a:rPr lang="en-US" i="1" dirty="0" err="1" smtClean="0"/>
              <a:t>Cyfeiriwch</a:t>
            </a:r>
            <a:r>
              <a:rPr lang="en-US" i="1" dirty="0" smtClean="0"/>
              <a:t> at </a:t>
            </a:r>
            <a:r>
              <a:rPr lang="en-US" i="1" dirty="0" err="1" smtClean="0"/>
              <a:t>bwyntbwer</a:t>
            </a:r>
            <a:r>
              <a:rPr lang="en-US" i="1" dirty="0" smtClean="0"/>
              <a:t> </a:t>
            </a:r>
            <a:r>
              <a:rPr lang="en-US" i="1" dirty="0" err="1" smtClean="0"/>
              <a:t>Borgmeier’s</a:t>
            </a:r>
            <a:r>
              <a:rPr lang="en-US" i="1" dirty="0" smtClean="0"/>
              <a:t> </a:t>
            </a:r>
            <a:r>
              <a:rPr lang="en-US" i="1" dirty="0" err="1" smtClean="0"/>
              <a:t>ar</a:t>
            </a:r>
            <a:r>
              <a:rPr lang="en-US" i="1" dirty="0" smtClean="0"/>
              <a:t> Moodle am </a:t>
            </a:r>
            <a:r>
              <a:rPr lang="en-US" i="1" dirty="0" err="1" smtClean="0"/>
              <a:t>amrediad</a:t>
            </a:r>
            <a:r>
              <a:rPr lang="en-US" i="1" dirty="0" smtClean="0"/>
              <a:t> o </a:t>
            </a:r>
            <a:r>
              <a:rPr lang="en-US" i="1" dirty="0" err="1" smtClean="0"/>
              <a:t>syniadau</a:t>
            </a:r>
            <a:r>
              <a:rPr lang="en-US" i="1" dirty="0" smtClean="0"/>
              <a:t> </a:t>
            </a:r>
            <a:r>
              <a:rPr lang="en-US" i="1" dirty="0" err="1" smtClean="0"/>
              <a:t>i</a:t>
            </a:r>
            <a:r>
              <a:rPr lang="en-US" i="1" dirty="0" smtClean="0"/>
              <a:t> </a:t>
            </a:r>
            <a:r>
              <a:rPr lang="en-US" i="1" dirty="0" err="1" smtClean="0"/>
              <a:t>gefnogi</a:t>
            </a:r>
            <a:r>
              <a:rPr lang="en-US" i="1" dirty="0" smtClean="0"/>
              <a:t> </a:t>
            </a:r>
            <a:r>
              <a:rPr lang="en-US" i="1" dirty="0" err="1" smtClean="0"/>
              <a:t>cyflwyno</a:t>
            </a:r>
            <a:r>
              <a:rPr lang="en-US" i="1" dirty="0" smtClean="0"/>
              <a:t> System </a:t>
            </a:r>
            <a:r>
              <a:rPr lang="en-US" i="1" dirty="0" err="1" smtClean="0"/>
              <a:t>Cydnabod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523576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0435" y="76200"/>
            <a:ext cx="4964227" cy="1397000"/>
          </a:xfrm>
        </p:spPr>
        <p:txBody>
          <a:bodyPr/>
          <a:lstStyle/>
          <a:p>
            <a:pPr algn="r"/>
            <a:r>
              <a:rPr lang="en-GB" dirty="0" smtClean="0"/>
              <a:t>Raffle </a:t>
            </a:r>
            <a:br>
              <a:rPr lang="en-GB" dirty="0" smtClean="0"/>
            </a:br>
            <a:r>
              <a:rPr lang="en-GB" dirty="0" smtClean="0"/>
              <a:t>tickets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i="1" dirty="0" smtClean="0"/>
              <a:t>How does it work?</a:t>
            </a:r>
          </a:p>
          <a:p>
            <a:r>
              <a:rPr lang="en-GB" sz="3200" i="1" dirty="0" smtClean="0"/>
              <a:t>What is its value?</a:t>
            </a:r>
          </a:p>
          <a:p>
            <a:r>
              <a:rPr lang="en-GB" sz="3200" i="1" dirty="0" smtClean="0"/>
              <a:t>Which theory of classroom management lies behind it?</a:t>
            </a:r>
            <a:endParaRPr lang="en-GB" sz="3200" i="1" dirty="0"/>
          </a:p>
        </p:txBody>
      </p:sp>
      <p:pic>
        <p:nvPicPr>
          <p:cNvPr id="4098" name="Picture 2" descr="C:\Users\Dave\AppData\Local\Microsoft\Windows\Temporary Internet Files\Content.IE5\HSAD368W\raffle-tickets-79868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220" y="-99391"/>
            <a:ext cx="412432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ave\AppData\Local\Microsoft\Windows\Temporary Internet Files\Content.IE5\BP5W2LPY\4327604002_d418b42b13_z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227" y="5013176"/>
            <a:ext cx="4616773" cy="107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89756" y="66205"/>
            <a:ext cx="4964227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Tocyn</a:t>
            </a:r>
            <a:endParaRPr lang="en-GB" dirty="0" smtClean="0"/>
          </a:p>
          <a:p>
            <a:r>
              <a:rPr lang="en-GB" dirty="0" smtClean="0"/>
              <a:t> raffle</a:t>
            </a:r>
            <a:endParaRPr lang="en-GB" dirty="0"/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405780" y="1835908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i="1" dirty="0" err="1" smtClean="0"/>
              <a:t>Sut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mae’n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gweithio</a:t>
            </a:r>
            <a:r>
              <a:rPr lang="en-GB" sz="3200" i="1" dirty="0" smtClean="0"/>
              <a:t>?</a:t>
            </a:r>
          </a:p>
          <a:p>
            <a:r>
              <a:rPr lang="en-GB" sz="3200" i="1" dirty="0" smtClean="0"/>
              <a:t>Beth </a:t>
            </a:r>
            <a:r>
              <a:rPr lang="en-GB" sz="3200" i="1" dirty="0" err="1" smtClean="0"/>
              <a:t>yw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ei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werth</a:t>
            </a:r>
            <a:r>
              <a:rPr lang="en-GB" sz="3200" i="1" dirty="0" smtClean="0"/>
              <a:t>?</a:t>
            </a:r>
          </a:p>
          <a:p>
            <a:r>
              <a:rPr lang="en-GB" sz="3200" i="1" dirty="0" smtClean="0"/>
              <a:t>Pa </a:t>
            </a:r>
            <a:r>
              <a:rPr lang="en-GB" sz="3200" i="1" dirty="0" err="1" smtClean="0"/>
              <a:t>ddamcaniaeth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rheolaeth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dosbarth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sydd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tu</a:t>
            </a:r>
            <a:r>
              <a:rPr lang="en-GB" sz="3200" i="1" dirty="0" smtClean="0"/>
              <a:t> </a:t>
            </a:r>
            <a:r>
              <a:rPr lang="en-GB" sz="3200" i="1" dirty="0" err="1"/>
              <a:t>ô</a:t>
            </a:r>
            <a:r>
              <a:rPr lang="en-GB" sz="3200" i="1" dirty="0" err="1" smtClean="0"/>
              <a:t>l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iddo</a:t>
            </a:r>
            <a:r>
              <a:rPr lang="en-GB" sz="3200" i="1" dirty="0" smtClean="0"/>
              <a:t>?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3575256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i="1" dirty="0" err="1" smtClean="0"/>
              <a:t>Siart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sticeri</a:t>
            </a:r>
            <a:r>
              <a:rPr lang="en-GB" sz="2800" i="1" dirty="0" smtClean="0"/>
              <a:t>: </a:t>
            </a:r>
            <a:r>
              <a:rPr lang="en-GB" sz="2800" i="1" dirty="0" err="1" smtClean="0"/>
              <a:t>Dosbarth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neu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unigol</a:t>
            </a:r>
            <a:r>
              <a:rPr lang="en-GB" sz="2800" i="1" dirty="0" smtClean="0"/>
              <a:t/>
            </a:r>
            <a:br>
              <a:rPr lang="en-GB" sz="2800" i="1" dirty="0" smtClean="0"/>
            </a:br>
            <a:r>
              <a:rPr lang="en-GB" sz="2800" i="1" dirty="0" smtClean="0"/>
              <a:t>Sticker charts: Class or individual</a:t>
            </a:r>
            <a:endParaRPr lang="en-GB" sz="2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 descr="C:\Users\Dave\AppData\Local\Microsoft\Windows\Temporary Internet Files\Content.IE5\HSAD368W\pottychart_blank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273" y="1700808"/>
            <a:ext cx="586578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Dave\AppData\Local\Microsoft\Windows\Temporary Internet Files\Content.IE5\BP5W2LPY\image_01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240" y="1700808"/>
            <a:ext cx="5101163" cy="527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840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76200"/>
            <a:ext cx="10652859" cy="1397000"/>
          </a:xfrm>
        </p:spPr>
        <p:txBody>
          <a:bodyPr/>
          <a:lstStyle/>
          <a:p>
            <a:pPr algn="r"/>
            <a:r>
              <a:rPr lang="en-GB" dirty="0" err="1" smtClean="0"/>
              <a:t>Siart</a:t>
            </a:r>
            <a:r>
              <a:rPr lang="en-GB" dirty="0" smtClean="0"/>
              <a:t> </a:t>
            </a:r>
            <a:r>
              <a:rPr lang="en-GB" dirty="0" err="1" smtClean="0"/>
              <a:t>sticeri</a:t>
            </a:r>
            <a:r>
              <a:rPr lang="en-GB" dirty="0" smtClean="0"/>
              <a:t>                       Sticker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/>
              <a:t>Manteision</a:t>
            </a:r>
            <a:r>
              <a:rPr lang="en-GB" sz="4000" dirty="0" smtClean="0"/>
              <a:t>?</a:t>
            </a:r>
          </a:p>
          <a:p>
            <a:r>
              <a:rPr lang="en-GB" sz="4000" dirty="0" err="1" smtClean="0"/>
              <a:t>Anfanteision</a:t>
            </a:r>
            <a:r>
              <a:rPr lang="en-GB" sz="4000" dirty="0" smtClean="0"/>
              <a:t>?</a:t>
            </a:r>
          </a:p>
          <a:p>
            <a:r>
              <a:rPr lang="en-GB" sz="4000" dirty="0" smtClean="0"/>
              <a:t>Pa </a:t>
            </a:r>
            <a:r>
              <a:rPr lang="en-GB" sz="4000" dirty="0" err="1" smtClean="0"/>
              <a:t>ddamcaniaeth</a:t>
            </a:r>
            <a:r>
              <a:rPr lang="en-GB" sz="4000" dirty="0" smtClean="0"/>
              <a:t> </a:t>
            </a:r>
            <a:r>
              <a:rPr lang="en-GB" sz="4000" dirty="0" err="1" smtClean="0"/>
              <a:t>rheolaeth</a:t>
            </a:r>
            <a:r>
              <a:rPr lang="en-GB" sz="4000" dirty="0" smtClean="0"/>
              <a:t> </a:t>
            </a:r>
            <a:r>
              <a:rPr lang="en-GB" sz="4000" dirty="0" err="1" smtClean="0"/>
              <a:t>dosbarth</a:t>
            </a:r>
            <a:r>
              <a:rPr lang="en-GB" sz="4000" dirty="0" smtClean="0"/>
              <a:t>?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000" i="1" dirty="0" smtClean="0"/>
              <a:t>Benefits?</a:t>
            </a:r>
          </a:p>
          <a:p>
            <a:r>
              <a:rPr lang="en-GB" sz="4000" i="1" dirty="0" smtClean="0"/>
              <a:t>Disadvantages?</a:t>
            </a:r>
          </a:p>
          <a:p>
            <a:r>
              <a:rPr lang="en-GB" sz="4000" i="1" dirty="0" smtClean="0"/>
              <a:t>Which theory of classroom management?</a:t>
            </a:r>
            <a:endParaRPr lang="en-GB" sz="4000" i="1" dirty="0"/>
          </a:p>
        </p:txBody>
      </p:sp>
    </p:spTree>
    <p:extLst>
      <p:ext uri="{BB962C8B-B14F-4D97-AF65-F5344CB8AC3E}">
        <p14:creationId xmlns:p14="http://schemas.microsoft.com/office/powerpoint/2010/main" val="206452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812" y="76200"/>
            <a:ext cx="10580851" cy="1397000"/>
          </a:xfrm>
        </p:spPr>
        <p:txBody>
          <a:bodyPr/>
          <a:lstStyle/>
          <a:p>
            <a:pPr algn="r"/>
            <a:r>
              <a:rPr lang="en-GB" dirty="0" err="1" smtClean="0"/>
              <a:t>Myfyriwr</a:t>
            </a:r>
            <a:r>
              <a:rPr lang="en-GB" dirty="0" smtClean="0"/>
              <a:t> </a:t>
            </a:r>
            <a:r>
              <a:rPr lang="en-GB" dirty="0" err="1" smtClean="0"/>
              <a:t>Cudd</a:t>
            </a:r>
            <a:r>
              <a:rPr lang="en-GB" dirty="0" smtClean="0"/>
              <a:t>             Secret Student</a:t>
            </a:r>
            <a:endParaRPr lang="en-GB" dirty="0"/>
          </a:p>
        </p:txBody>
      </p:sp>
      <p:pic>
        <p:nvPicPr>
          <p:cNvPr id="7170" name="Picture 2" descr="C:\Users\Dave\Pictures\secret studnet 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84" y="1916832"/>
            <a:ext cx="357758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Dave\Pictures\secret student 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84" y="4221088"/>
            <a:ext cx="3649588" cy="220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19864" y="1556792"/>
            <a:ext cx="5418563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err="1" smtClean="0"/>
              <a:t>Sut</a:t>
            </a:r>
            <a:r>
              <a:rPr lang="en-GB" i="1" dirty="0" smtClean="0"/>
              <a:t> </a:t>
            </a:r>
            <a:r>
              <a:rPr lang="en-GB" i="1" dirty="0" err="1" smtClean="0"/>
              <a:t>mae’n</a:t>
            </a:r>
            <a:r>
              <a:rPr lang="en-GB" i="1" dirty="0" smtClean="0"/>
              <a:t> </a:t>
            </a:r>
            <a:r>
              <a:rPr lang="en-GB" i="1" dirty="0" err="1" smtClean="0"/>
              <a:t>gweithio</a:t>
            </a:r>
            <a:r>
              <a:rPr lang="en-GB" i="1" dirty="0" smtClean="0"/>
              <a:t>?</a:t>
            </a:r>
          </a:p>
          <a:p>
            <a:endParaRPr lang="en-GB" i="1" dirty="0" smtClean="0"/>
          </a:p>
          <a:p>
            <a:r>
              <a:rPr lang="en-GB" i="1" dirty="0" smtClean="0"/>
              <a:t>How </a:t>
            </a:r>
            <a:r>
              <a:rPr lang="en-GB" i="1" dirty="0"/>
              <a:t>does it work</a:t>
            </a:r>
            <a:r>
              <a:rPr lang="en-GB" i="1" dirty="0" smtClean="0"/>
              <a:t>?</a:t>
            </a:r>
          </a:p>
          <a:p>
            <a:endParaRPr lang="en-GB" i="1" dirty="0"/>
          </a:p>
          <a:p>
            <a:r>
              <a:rPr lang="en-GB" i="1" dirty="0" smtClean="0"/>
              <a:t>Beth </a:t>
            </a:r>
            <a:r>
              <a:rPr lang="en-GB" i="1" dirty="0" err="1" smtClean="0"/>
              <a:t>yw</a:t>
            </a:r>
            <a:r>
              <a:rPr lang="en-GB" i="1" dirty="0" smtClean="0"/>
              <a:t> </a:t>
            </a:r>
            <a:r>
              <a:rPr lang="en-GB" i="1" dirty="0" err="1" smtClean="0"/>
              <a:t>ei</a:t>
            </a:r>
            <a:r>
              <a:rPr lang="en-GB" i="1" dirty="0" smtClean="0"/>
              <a:t> </a:t>
            </a:r>
            <a:r>
              <a:rPr lang="en-GB" i="1" dirty="0" err="1" smtClean="0"/>
              <a:t>werth</a:t>
            </a:r>
            <a:r>
              <a:rPr lang="en-GB" i="1" dirty="0" smtClean="0"/>
              <a:t>?</a:t>
            </a:r>
          </a:p>
          <a:p>
            <a:endParaRPr lang="en-GB" i="1" dirty="0" smtClean="0"/>
          </a:p>
          <a:p>
            <a:r>
              <a:rPr lang="en-GB" i="1" dirty="0" smtClean="0"/>
              <a:t>What </a:t>
            </a:r>
            <a:r>
              <a:rPr lang="en-GB" i="1" dirty="0"/>
              <a:t>is its value</a:t>
            </a:r>
            <a:r>
              <a:rPr lang="en-GB" i="1" dirty="0" smtClean="0"/>
              <a:t>?</a:t>
            </a:r>
          </a:p>
          <a:p>
            <a:endParaRPr lang="en-GB" i="1" dirty="0" smtClean="0"/>
          </a:p>
          <a:p>
            <a:r>
              <a:rPr lang="en-GB" i="1" dirty="0" smtClean="0"/>
              <a:t>Pa </a:t>
            </a:r>
            <a:r>
              <a:rPr lang="en-GB" i="1" dirty="0" err="1" smtClean="0"/>
              <a:t>ddamcaniaeth</a:t>
            </a:r>
            <a:r>
              <a:rPr lang="en-GB" i="1" dirty="0" smtClean="0"/>
              <a:t> o </a:t>
            </a:r>
            <a:r>
              <a:rPr lang="en-GB" i="1" dirty="0" err="1" smtClean="0"/>
              <a:t>reolaeth</a:t>
            </a:r>
            <a:r>
              <a:rPr lang="en-GB" i="1" dirty="0" smtClean="0"/>
              <a:t> </a:t>
            </a:r>
            <a:r>
              <a:rPr lang="en-GB" i="1" dirty="0" err="1" smtClean="0"/>
              <a:t>dosbarth</a:t>
            </a:r>
            <a:r>
              <a:rPr lang="en-GB" i="1" dirty="0" smtClean="0"/>
              <a:t> </a:t>
            </a:r>
            <a:r>
              <a:rPr lang="en-GB" i="1" dirty="0" err="1" smtClean="0"/>
              <a:t>mae’n</a:t>
            </a:r>
            <a:r>
              <a:rPr lang="en-GB" i="1" dirty="0" smtClean="0"/>
              <a:t> </a:t>
            </a:r>
            <a:r>
              <a:rPr lang="en-GB" i="1" dirty="0" err="1" smtClean="0"/>
              <a:t>gysylltiedig</a:t>
            </a:r>
            <a:r>
              <a:rPr lang="en-GB" i="1" dirty="0" smtClean="0"/>
              <a:t> â? </a:t>
            </a:r>
          </a:p>
          <a:p>
            <a:endParaRPr lang="en-GB" i="1" dirty="0" smtClean="0"/>
          </a:p>
          <a:p>
            <a:r>
              <a:rPr lang="en-GB" dirty="0"/>
              <a:t>Which classroom management theory(</a:t>
            </a:r>
            <a:r>
              <a:rPr lang="en-GB" dirty="0" err="1"/>
              <a:t>ies</a:t>
            </a:r>
            <a:r>
              <a:rPr lang="en-GB" dirty="0"/>
              <a:t>) would it support?</a:t>
            </a:r>
            <a:endParaRPr lang="en-US" dirty="0"/>
          </a:p>
          <a:p>
            <a:endParaRPr lang="en-GB" i="1" dirty="0"/>
          </a:p>
          <a:p>
            <a:endParaRPr lang="en-GB" i="1" dirty="0" smtClean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61549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Secret Student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800" i="1" dirty="0" smtClean="0"/>
              <a:t>Pininterest.com</a:t>
            </a:r>
          </a:p>
          <a:p>
            <a:endParaRPr lang="en-GB" sz="1800" i="1" dirty="0"/>
          </a:p>
        </p:txBody>
      </p:sp>
      <p:pic>
        <p:nvPicPr>
          <p:cNvPr id="8194" name="Picture 2" descr="C:\Users\Dave\Pictures\secret student 3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860" y="836712"/>
            <a:ext cx="417646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ave\Pictures\secrets student 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860" y="3933056"/>
            <a:ext cx="4176464" cy="290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Dave\Pictures\names on lollipop sticks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404" y="2060848"/>
            <a:ext cx="5184576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93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        </a:t>
            </a:r>
            <a:r>
              <a:rPr lang="en-US" dirty="0" err="1" smtClean="0"/>
              <a:t>Tasg</a:t>
            </a:r>
            <a:r>
              <a:rPr lang="en-US" dirty="0" smtClean="0"/>
              <a:t>                              </a:t>
            </a:r>
            <a:r>
              <a:rPr lang="en-US" i="1" dirty="0" smtClean="0"/>
              <a:t>Task</a:t>
            </a:r>
            <a:endParaRPr lang="en-US" i="1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 fontScale="92500" lnSpcReduction="20000"/>
          </a:bodyPr>
          <a:lstStyle/>
          <a:p>
            <a:pPr fontAlgn="base" hangingPunct="0"/>
            <a:r>
              <a:rPr lang="en-GB" sz="3200" i="1" dirty="0" smtClean="0"/>
              <a:t>In groups reflect on the assignments.</a:t>
            </a:r>
          </a:p>
          <a:p>
            <a:pPr fontAlgn="base" hangingPunct="0"/>
            <a:r>
              <a:rPr lang="en-GB" sz="3200" i="1" dirty="0" smtClean="0"/>
              <a:t>Are you able to start to write the essay?</a:t>
            </a:r>
          </a:p>
          <a:p>
            <a:pPr fontAlgn="base" hangingPunct="0"/>
            <a:r>
              <a:rPr lang="en-GB" sz="3200" i="1" dirty="0" smtClean="0"/>
              <a:t>Have you considered and chosen the scenarios in assignment 2 ?</a:t>
            </a:r>
          </a:p>
          <a:p>
            <a:pPr fontAlgn="base" hangingPunct="0"/>
            <a:r>
              <a:rPr lang="en-GB" sz="3200" i="1" dirty="0" smtClean="0"/>
              <a:t>Any queries? Points to raise?</a:t>
            </a:r>
          </a:p>
          <a:p>
            <a:pPr fontAlgn="base" hangingPunct="0"/>
            <a:endParaRPr lang="en-GB" sz="3200" i="1" dirty="0"/>
          </a:p>
        </p:txBody>
      </p:sp>
      <p:pic>
        <p:nvPicPr>
          <p:cNvPr id="2050" name="Picture 2" descr="C:\Users\Dave\AppData\Local\Microsoft\Windows\Temporary Internet Files\Content.IE5\18Y0NM93\team-work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300" y="7676"/>
            <a:ext cx="2100064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15988" y="1544470"/>
            <a:ext cx="5586536" cy="4470400"/>
          </a:xfrm>
          <a:prstGeom prst="rect">
            <a:avLst/>
          </a:prstGeom>
        </p:spPr>
        <p:txBody>
          <a:bodyPr vert="horz" lIns="121899" tIns="60949" rIns="121899" bIns="60949" rtlCol="0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endParaRPr lang="en-GB" sz="3000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720704" y="1854200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 fontScale="85000" lnSpcReduction="1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200" i="1" dirty="0" err="1" smtClean="0"/>
              <a:t>Mewn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grwpiau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adlewyrchwch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ar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yr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aseiniadau</a:t>
            </a:r>
            <a:r>
              <a:rPr lang="en-GB" sz="3200" i="1" dirty="0" smtClean="0"/>
              <a:t>.</a:t>
            </a:r>
          </a:p>
          <a:p>
            <a:pPr fontAlgn="base" hangingPunct="0"/>
            <a:r>
              <a:rPr lang="en-GB" sz="3200" i="1" dirty="0" smtClean="0"/>
              <a:t>A </a:t>
            </a:r>
            <a:r>
              <a:rPr lang="en-GB" sz="3200" i="1" dirty="0" err="1" smtClean="0"/>
              <a:t>allwch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ddechrau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ysgrifennu’r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aseiniad</a:t>
            </a:r>
            <a:r>
              <a:rPr lang="en-GB" sz="3200" i="1" dirty="0" smtClean="0"/>
              <a:t>?</a:t>
            </a:r>
          </a:p>
          <a:p>
            <a:pPr fontAlgn="base" hangingPunct="0"/>
            <a:r>
              <a:rPr lang="en-GB" sz="3200" i="1" dirty="0" smtClean="0"/>
              <a:t>A </a:t>
            </a:r>
            <a:r>
              <a:rPr lang="en-GB" sz="3200" i="1" dirty="0" err="1" smtClean="0"/>
              <a:t>ydych</a:t>
            </a:r>
            <a:r>
              <a:rPr lang="en-GB" sz="3200" i="1" dirty="0" smtClean="0"/>
              <a:t> chi </a:t>
            </a:r>
            <a:r>
              <a:rPr lang="en-GB" sz="3200" i="1" dirty="0" err="1" smtClean="0"/>
              <a:t>wedi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ystyried</a:t>
            </a:r>
            <a:r>
              <a:rPr lang="en-GB" sz="3200" i="1" dirty="0" smtClean="0"/>
              <a:t> a </a:t>
            </a:r>
            <a:r>
              <a:rPr lang="en-GB" sz="3200" i="1" dirty="0" err="1" smtClean="0"/>
              <a:t>dewis</a:t>
            </a:r>
            <a:r>
              <a:rPr lang="en-GB" sz="3200" i="1" dirty="0" smtClean="0"/>
              <a:t> y scenarios </a:t>
            </a:r>
            <a:r>
              <a:rPr lang="en-GB" sz="3200" i="1" dirty="0" err="1" smtClean="0"/>
              <a:t>yn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aseiniad</a:t>
            </a:r>
            <a:r>
              <a:rPr lang="en-GB" sz="3200" i="1" dirty="0" smtClean="0"/>
              <a:t> 2?</a:t>
            </a:r>
          </a:p>
          <a:p>
            <a:pPr fontAlgn="base" hangingPunct="0"/>
            <a:r>
              <a:rPr lang="en-GB" sz="3200" i="1" dirty="0" err="1" smtClean="0"/>
              <a:t>Unrhyw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gwestiynau</a:t>
            </a:r>
            <a:r>
              <a:rPr lang="en-GB" sz="3200" i="1" dirty="0" smtClean="0"/>
              <a:t>? </a:t>
            </a:r>
            <a:r>
              <a:rPr lang="en-GB" sz="3200" i="1" dirty="0" err="1" smtClean="0"/>
              <a:t>Pwyntiau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i</a:t>
            </a:r>
            <a:r>
              <a:rPr lang="en-GB" sz="3200" i="1" dirty="0" smtClean="0"/>
              <a:t> </a:t>
            </a:r>
            <a:r>
              <a:rPr lang="en-GB" sz="3200" i="1" dirty="0" err="1" smtClean="0"/>
              <a:t>godi</a:t>
            </a:r>
            <a:r>
              <a:rPr lang="en-GB" sz="3200" i="1" dirty="0" smtClean="0"/>
              <a:t>?</a:t>
            </a:r>
          </a:p>
          <a:p>
            <a:pPr fontAlgn="base" hangingPunct="0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85467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Cofiwch</a:t>
            </a:r>
            <a:r>
              <a:rPr lang="en-GB" dirty="0" smtClean="0"/>
              <a:t> / </a:t>
            </a:r>
            <a:r>
              <a:rPr lang="en-GB" i="1" dirty="0" smtClean="0"/>
              <a:t>Remember</a:t>
            </a:r>
            <a:endParaRPr lang="en-US" i="1" dirty="0"/>
          </a:p>
        </p:txBody>
      </p:sp>
      <p:pic>
        <p:nvPicPr>
          <p:cNvPr id="5122" name="Picture 2" descr="C:\Users\s.ainsworth\Pictures\classroom management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36" y="1628800"/>
            <a:ext cx="1058517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03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r>
              <a:rPr lang="en-GB" dirty="0" smtClean="0"/>
              <a:t>      Reference list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7308" y="1701800"/>
            <a:ext cx="10521719" cy="5039568"/>
          </a:xfrm>
        </p:spPr>
        <p:txBody>
          <a:bodyPr>
            <a:normAutofit fontScale="55000" lnSpcReduction="20000"/>
          </a:bodyPr>
          <a:lstStyle/>
          <a:p>
            <a:r>
              <a:rPr lang="en-GB" dirty="0" smtClean="0"/>
              <a:t>Hook, P. &amp; Vass, A. (2004) </a:t>
            </a:r>
            <a:r>
              <a:rPr lang="en-GB" i="1" dirty="0" smtClean="0"/>
              <a:t>Behaviour Management Pocketbook </a:t>
            </a:r>
            <a:r>
              <a:rPr lang="en-GB" dirty="0" smtClean="0"/>
              <a:t>Hampshire: Teacher’s Pocketbooks.</a:t>
            </a:r>
          </a:p>
          <a:p>
            <a:r>
              <a:rPr lang="en-GB" dirty="0" smtClean="0"/>
              <a:t>Payne, R. </a:t>
            </a:r>
            <a:r>
              <a:rPr lang="en-GB" dirty="0"/>
              <a:t>(2015) Using rewards and sanctions in the classroom: pupils’ perceptions of their own responses to current behaviour management </a:t>
            </a:r>
            <a:r>
              <a:rPr lang="en-GB" dirty="0" smtClean="0"/>
              <a:t>strategies. Educational review. </a:t>
            </a:r>
            <a:r>
              <a:rPr lang="en-GB" dirty="0"/>
              <a:t>Available online: </a:t>
            </a: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web.b.ebscohost.com.ezproxy.uwtsd.ac.uk/ehost/pdfviewer/pdfviewer?vid=1&amp;sid=a46c66ea-ce29-4355-a0de-1874c86ad03c%40sessionmgr102</a:t>
            </a:r>
            <a:r>
              <a:rPr lang="en-GB" dirty="0" smtClean="0"/>
              <a:t> (Accessed 12/2/18) </a:t>
            </a:r>
          </a:p>
          <a:p>
            <a:r>
              <a:rPr lang="en-GB" dirty="0" smtClean="0"/>
              <a:t>Portland State University: Acknowledgement Systems. Available at </a:t>
            </a:r>
            <a:r>
              <a:rPr lang="en-GB" i="1" dirty="0"/>
              <a:t>web.pdx.edu/~</a:t>
            </a:r>
            <a:r>
              <a:rPr lang="en-GB" i="1" dirty="0" err="1"/>
              <a:t>cborgmei</a:t>
            </a:r>
            <a:r>
              <a:rPr lang="en-GB" i="1" dirty="0"/>
              <a:t>/Ackn</a:t>
            </a:r>
            <a:r>
              <a:rPr lang="en-GB" b="1" i="1" dirty="0"/>
              <a:t>System</a:t>
            </a:r>
            <a:r>
              <a:rPr lang="en-GB" i="1" dirty="0"/>
              <a:t>.ppt</a:t>
            </a:r>
            <a:r>
              <a:rPr lang="en-GB" dirty="0"/>
              <a:t> </a:t>
            </a:r>
            <a:r>
              <a:rPr lang="en-GB" dirty="0" smtClean="0"/>
              <a:t> (Accessed 23.02.16) </a:t>
            </a:r>
          </a:p>
          <a:p>
            <a:r>
              <a:rPr lang="en-GB" dirty="0" smtClean="0"/>
              <a:t>Secret Student image 1available at st-cecilias.lanc.sch.uk; Images 2 and 4 available at chris-stephenson.com; Image 3 available at  </a:t>
            </a:r>
            <a:r>
              <a:rPr lang="en-GB" dirty="0" smtClean="0">
                <a:hlinkClick r:id="rId4"/>
              </a:rPr>
              <a:t>http://www.teachingwithj.au</a:t>
            </a:r>
            <a:r>
              <a:rPr lang="en-GB" dirty="0"/>
              <a:t> </a:t>
            </a:r>
            <a:r>
              <a:rPr lang="en-GB" dirty="0" smtClean="0"/>
              <a:t>(All accessed 23.02.16)</a:t>
            </a:r>
          </a:p>
          <a:p>
            <a:r>
              <a:rPr lang="en-GB" dirty="0" smtClean="0"/>
              <a:t>Tauber, R. (1991) Praise ‘Strikes’ out as a classroom management tool. </a:t>
            </a:r>
            <a:r>
              <a:rPr lang="en-GB" dirty="0" err="1" smtClean="0"/>
              <a:t>Contempory</a:t>
            </a:r>
            <a:r>
              <a:rPr lang="en-GB" dirty="0" smtClean="0"/>
              <a:t> Education. </a:t>
            </a:r>
            <a:r>
              <a:rPr lang="en-GB" dirty="0"/>
              <a:t>Available online: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search-proquest-com.ezproxy.uwtsd.ac.uk/docview/1291666837?rfr_id=info%3Axri%2Fsid%3Aprimo</a:t>
            </a:r>
            <a:r>
              <a:rPr lang="en-GB" dirty="0" smtClean="0"/>
              <a:t> (Accessed 22/2/18)</a:t>
            </a:r>
          </a:p>
          <a:p>
            <a:r>
              <a:rPr lang="en-GB" dirty="0" err="1" smtClean="0"/>
              <a:t>Sparklebox</a:t>
            </a:r>
            <a:r>
              <a:rPr lang="en-GB" dirty="0" smtClean="0"/>
              <a:t> Classroom Resources. Available at </a:t>
            </a:r>
            <a:r>
              <a:rPr lang="en-US" dirty="0">
                <a:hlinkClick r:id="rId6"/>
              </a:rPr>
              <a:t>http://www.sparklebox.co.uk/class-management/routines-organisation/visual-timetable/#.VNIV47eGkdU</a:t>
            </a:r>
            <a:r>
              <a:rPr lang="en-US" dirty="0"/>
              <a:t> </a:t>
            </a:r>
            <a:r>
              <a:rPr lang="en-US" dirty="0" smtClean="0"/>
              <a:t>(Accessed 04.02.15)</a:t>
            </a:r>
          </a:p>
          <a:p>
            <a:r>
              <a:rPr lang="en-GB" dirty="0" smtClean="0"/>
              <a:t>Teaching ideas – Ingredients to make a good friend. </a:t>
            </a:r>
            <a:r>
              <a:rPr lang="en-GB" dirty="0"/>
              <a:t>Available at </a:t>
            </a:r>
            <a:r>
              <a:rPr lang="en-GB" dirty="0">
                <a:hlinkClick r:id="rId7"/>
              </a:rPr>
              <a:t>http://</a:t>
            </a:r>
            <a:r>
              <a:rPr lang="en-GB" dirty="0" smtClean="0">
                <a:hlinkClick r:id="rId7"/>
              </a:rPr>
              <a:t>www.teachingideas.co.uk/assemblies/ingredients-to-make-a-good-friend</a:t>
            </a:r>
            <a:r>
              <a:rPr lang="en-GB" dirty="0" smtClean="0"/>
              <a:t>(Accessed 04.02.16)</a:t>
            </a:r>
            <a:endParaRPr lang="en-GB" dirty="0"/>
          </a:p>
          <a:p>
            <a:r>
              <a:rPr lang="en-GB" dirty="0" err="1" smtClean="0"/>
              <a:t>Youtube</a:t>
            </a:r>
            <a:r>
              <a:rPr lang="en-GB" dirty="0" smtClean="0"/>
              <a:t>. Available at </a:t>
            </a:r>
            <a:r>
              <a:rPr lang="en-US" dirty="0">
                <a:hlinkClick r:id="rId8"/>
              </a:rPr>
              <a:t>https://www.youtube.com/watch?v=eATnv6HERUM</a:t>
            </a:r>
            <a:r>
              <a:rPr lang="en-US" dirty="0"/>
              <a:t> </a:t>
            </a:r>
            <a:r>
              <a:rPr lang="en-GB" dirty="0"/>
              <a:t> </a:t>
            </a:r>
            <a:r>
              <a:rPr lang="en-GB" dirty="0" smtClean="0"/>
              <a:t>(Accessed 04.02.16)</a:t>
            </a:r>
          </a:p>
          <a:p>
            <a:r>
              <a:rPr lang="en-GB" dirty="0"/>
              <a:t>What makes great teaching – Professor Rob Coe. Available at http://www.suttontrust.com/wp-content/uploads/2014/10/What-Makes-Great-Teaching-REPORT.pdf [Accessed 07.02.16]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2170</Words>
  <Application>Microsoft Office PowerPoint</Application>
  <PresentationFormat>Custom</PresentationFormat>
  <Paragraphs>280</Paragraphs>
  <Slides>39</Slides>
  <Notes>39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Books 16x9</vt:lpstr>
      <vt:lpstr>SJEU6007C  Classroom Management / Rheolaeth Dosbarth   7</vt:lpstr>
      <vt:lpstr>         Deilliannau Dysgu    Learning Outcomes</vt:lpstr>
      <vt:lpstr>         Deilliannau Dysgu    Learning Outcomes</vt:lpstr>
      <vt:lpstr>         Deilliannau Dysgu    Learning Outcomes</vt:lpstr>
      <vt:lpstr>Gallery Thoughts  Theories and Theorists</vt:lpstr>
      <vt:lpstr>Today Heddiw</vt:lpstr>
      <vt:lpstr>Definition of praise Diffiniad o ganmoliaeth</vt:lpstr>
      <vt:lpstr>   </vt:lpstr>
      <vt:lpstr>Tasg / Task</vt:lpstr>
      <vt:lpstr>Problems with praise Y broblem gyda chanmoliaeth</vt:lpstr>
      <vt:lpstr> Praise as a personal evaluation Canmoliaeth fel gwerthusiad personol</vt:lpstr>
      <vt:lpstr>Alternative approach ymagwedd arall</vt:lpstr>
      <vt:lpstr>Alternative approach ymagwedd gwahanol</vt:lpstr>
      <vt:lpstr>Praise when the student does not feel praiseworthy Canmoliaeth pan fod y disgybl ddim yn teimlo’n haeddianol o ganmoliaeth</vt:lpstr>
      <vt:lpstr>Alternative approach Ymagwedd gwahanol</vt:lpstr>
      <vt:lpstr>Praise when the student does feel praiseworthy Canmoliaeth pan fod y disgybl yn teimlo’n haeddiannol o glod</vt:lpstr>
      <vt:lpstr>Alternative approach ymagwedd gwahanol</vt:lpstr>
      <vt:lpstr>Effort and achievement</vt:lpstr>
      <vt:lpstr>Criticism of Praise</vt:lpstr>
      <vt:lpstr>Age? Oed?</vt:lpstr>
      <vt:lpstr>Effective Praise Canmoliaeth effeithiol </vt:lpstr>
      <vt:lpstr>Vary the ways you praise e.g. rewards Amrywio’r ganmoliaeth e.e. gwobrwyo</vt:lpstr>
      <vt:lpstr>Frequency and level of rewards Amlder a lefel y gwobrau  </vt:lpstr>
      <vt:lpstr>PowerPoint Presentation</vt:lpstr>
      <vt:lpstr>                                    Visual  timetable </vt:lpstr>
      <vt:lpstr>        Youtube</vt:lpstr>
      <vt:lpstr>                                   Gemau yn y jar http://www.pininterest.com</vt:lpstr>
      <vt:lpstr>Jewels in the jar</vt:lpstr>
      <vt:lpstr>Encouraging positive  peer relationships</vt:lpstr>
      <vt:lpstr>Acknowledgement system: ‘Catch someone  being good’</vt:lpstr>
      <vt:lpstr>‘Catch someone  being good’    http://www.motivationandchange.com</vt:lpstr>
      <vt:lpstr>Raffle  tickets</vt:lpstr>
      <vt:lpstr>Siart sticeri: Dosbarth neu unigol Sticker charts: Class or individual</vt:lpstr>
      <vt:lpstr>Siart sticeri                       Sticker charts</vt:lpstr>
      <vt:lpstr>Myfyriwr Cudd             Secret Student</vt:lpstr>
      <vt:lpstr>Secret Student</vt:lpstr>
      <vt:lpstr>         Tasg                              Task</vt:lpstr>
      <vt:lpstr>Cofiwch / Remember</vt:lpstr>
      <vt:lpstr>Rhestr gyfeirnodi      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2015-01-04T10:10:18Z</dcterms:created>
  <dcterms:modified xsi:type="dcterms:W3CDTF">2019-02-27T09:23:24Z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