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8" r:id="rId3"/>
    <p:sldId id="259" r:id="rId4"/>
    <p:sldId id="261" r:id="rId5"/>
    <p:sldId id="264" r:id="rId6"/>
    <p:sldId id="266" r:id="rId7"/>
    <p:sldId id="267" r:id="rId8"/>
    <p:sldId id="262" r:id="rId9"/>
    <p:sldId id="263" r:id="rId10"/>
    <p:sldId id="272" r:id="rId11"/>
    <p:sldId id="268" r:id="rId12"/>
    <p:sldId id="269" r:id="rId13"/>
    <p:sldId id="270" r:id="rId14"/>
    <p:sldId id="271" r:id="rId15"/>
    <p:sldId id="273" r:id="rId16"/>
    <p:sldId id="274" r:id="rId17"/>
    <p:sldId id="260" r:id="rId18"/>
    <p:sldId id="26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84" y="-7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953500-605E-48DA-988D-B0B49B10E0B9}" type="datetimeFigureOut">
              <a:rPr lang="en-GB" smtClean="0"/>
              <a:t>17/01/2019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4B3B2C-79A9-4D1C-8911-2271238AE3B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25455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66116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5588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27715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93195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607928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31799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32111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47185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94026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6631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964308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9015391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002143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329986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63058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DCEEC-4156-4025-87E6-13537C332B8E}" type="datetimeFigureOut">
              <a:rPr lang="en-GB" smtClean="0"/>
              <a:pPr/>
              <a:t>17/01/2019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8C50C7E-2254-4832-A9B8-6EEEBEBDC86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86673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andfonline.com/doi/full/10.1080/13511610.2018.149748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cdn.psychologytoday.com/sites/default/files/styles/image-article_inline_full/public/field_blog_entry_images/Petrol_CanStockPhoto_Isolation.jpg?itok=kvhGXmlZ" TargetMode="External"/><Relationship Id="rId2" Type="http://schemas.openxmlformats.org/officeDocument/2006/relationships/hyperlink" Target="https://www.ageuk.org.uk/our-impact/policy-research/loneliness-research-and-resources/loneliness-isolation-understanding-the-difference-why-it-matter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isitingangels.com/knowledge-center/senior-health-and-well-being/social-isolation-the-severity-of-the-problem/365" TargetMode="External"/><Relationship Id="rId4" Type="http://schemas.openxmlformats.org/officeDocument/2006/relationships/hyperlink" Target="http://www.plosmedicine.org/article/info:doi/10.1371/journal.pmed.1000316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ociety/2016/dec/29/loneliness-and-social-isolation-share-your-experiences" TargetMode="External"/><Relationship Id="rId2" Type="http://schemas.openxmlformats.org/officeDocument/2006/relationships/hyperlink" Target="https://gov.wales/newsroom/health-and-social-services/2018/isolation/?lang=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peoplepopulationandcommunity/wellbeing/articles/lonelinesswhatcharacteristicsandcircumstancesareassociatedwithfeelinglonely/2018-04-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7726" y="2646363"/>
            <a:ext cx="9144000" cy="23876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Explain, using social and/or psychological theories, the impact of isolation on individuals within a social care setting.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57663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Loneliness and isolation 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/>
              <a:t>Loneliness;</a:t>
            </a:r>
          </a:p>
          <a:p>
            <a:pPr>
              <a:buFont typeface="Wingdings" pitchFamily="2" charset="2"/>
              <a:buChar char="q"/>
            </a:pPr>
            <a:r>
              <a:rPr lang="en-GB" sz="2800" dirty="0" smtClean="0"/>
              <a:t>Subjective feeling</a:t>
            </a:r>
          </a:p>
          <a:p>
            <a:pPr>
              <a:buFont typeface="Wingdings" pitchFamily="2" charset="2"/>
              <a:buChar char="q"/>
            </a:pPr>
            <a:r>
              <a:rPr lang="en-GB" sz="2800" dirty="0" smtClean="0"/>
              <a:t>Perceived quality of the person’s relationship </a:t>
            </a:r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en-GB" sz="2800" dirty="0" smtClean="0"/>
              <a:t>Social isolation;</a:t>
            </a:r>
          </a:p>
          <a:p>
            <a:pPr>
              <a:buFont typeface="Wingdings" pitchFamily="2" charset="2"/>
              <a:buChar char="q"/>
            </a:pPr>
            <a:r>
              <a:rPr lang="en-GB" sz="2800" dirty="0" smtClean="0"/>
              <a:t>Objective </a:t>
            </a:r>
          </a:p>
          <a:p>
            <a:pPr>
              <a:buFont typeface="Wingdings" pitchFamily="2" charset="2"/>
              <a:buChar char="q"/>
            </a:pPr>
            <a:r>
              <a:rPr lang="en-GB" sz="2800" dirty="0" smtClean="0"/>
              <a:t>Quantity not Quality </a:t>
            </a:r>
          </a:p>
          <a:p>
            <a:pPr>
              <a:buNone/>
            </a:pPr>
            <a:endParaRPr lang="en-GB" sz="28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791200" y="6019800"/>
            <a:ext cx="332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Age UK 2017 (website)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97986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 loneliness and social isolation link?</a:t>
            </a:r>
            <a:endParaRPr lang="en-GB" dirty="0"/>
          </a:p>
        </p:txBody>
      </p:sp>
      <p:pic>
        <p:nvPicPr>
          <p:cNvPr id="4" name="Content Placeholder 3" descr="Petrol_CanStockPhoto_Isolati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65200" y="1879600"/>
            <a:ext cx="4340994" cy="3077418"/>
          </a:xfrm>
        </p:spPr>
      </p:pic>
      <p:sp>
        <p:nvSpPr>
          <p:cNvPr id="5" name="TextBox 4"/>
          <p:cNvSpPr txBox="1"/>
          <p:nvPr/>
        </p:nvSpPr>
        <p:spPr>
          <a:xfrm>
            <a:off x="5308600" y="5435600"/>
            <a:ext cx="3022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Age UK 2017 Website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334000" y="4876800"/>
            <a:ext cx="2641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Psychology today 2015 (website)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59539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relating to isolation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Depression </a:t>
            </a:r>
          </a:p>
          <a:p>
            <a:endParaRPr lang="en-GB" sz="2800" dirty="0" smtClean="0"/>
          </a:p>
          <a:p>
            <a:r>
              <a:rPr lang="en-GB" sz="2800" dirty="0" smtClean="0"/>
              <a:t>Mental  health </a:t>
            </a:r>
          </a:p>
          <a:p>
            <a:endParaRPr lang="en-GB" sz="2800" dirty="0" smtClean="0"/>
          </a:p>
          <a:p>
            <a:r>
              <a:rPr lang="en-GB" sz="2800" dirty="0" smtClean="0"/>
              <a:t>Physical health </a:t>
            </a:r>
          </a:p>
          <a:p>
            <a:endParaRPr lang="en-GB" sz="2800" dirty="0" smtClean="0"/>
          </a:p>
          <a:p>
            <a:r>
              <a:rPr lang="en-GB" sz="2800" dirty="0" smtClean="0"/>
              <a:t>Mobility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02200" y="5715000"/>
            <a:ext cx="3683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Living Assistance </a:t>
            </a:r>
            <a:r>
              <a:rPr lang="en-GB" dirty="0" smtClean="0"/>
              <a:t>Services 2019 (website(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loneliness and isolation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i="1" dirty="0" smtClean="0"/>
          </a:p>
          <a:p>
            <a:r>
              <a:rPr lang="en-GB" sz="2800" i="1" dirty="0" smtClean="0"/>
              <a:t>Loneliness and social isolation are harmful to our health: research shows that lacking social connections is as damaging to our health as smoking 15 cigarettes a day </a:t>
            </a:r>
            <a:endParaRPr lang="en-GB" sz="28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4648200" y="5918200"/>
            <a:ext cx="396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Holt-</a:t>
            </a:r>
            <a:r>
              <a:rPr lang="en-GB" dirty="0" err="1" smtClean="0"/>
              <a:t>lunstad</a:t>
            </a:r>
            <a:r>
              <a:rPr lang="en-GB" dirty="0" smtClean="0"/>
              <a:t> et al, (2015)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experiences isolation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Guardian say;</a:t>
            </a:r>
          </a:p>
          <a:p>
            <a:r>
              <a:rPr lang="en-GB" sz="2800" dirty="0" smtClean="0"/>
              <a:t>People of all ages with bad health 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5943600" y="5638800"/>
            <a:ext cx="325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Guardian 2016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experiencing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98601"/>
            <a:ext cx="8596668" cy="5359400"/>
          </a:xfrm>
        </p:spPr>
        <p:txBody>
          <a:bodyPr/>
          <a:lstStyle/>
          <a:p>
            <a:pPr>
              <a:buNone/>
            </a:pPr>
            <a:r>
              <a:rPr lang="en-GB" sz="2400" dirty="0" smtClean="0"/>
              <a:t>The office for national statistics said in 2017 that some of the people experiencing loneliness and isolation are;</a:t>
            </a:r>
          </a:p>
          <a:p>
            <a:endParaRPr lang="en-GB" sz="2400" dirty="0" smtClean="0"/>
          </a:p>
          <a:p>
            <a:r>
              <a:rPr lang="en-GB" sz="2400" dirty="0" smtClean="0"/>
              <a:t>Widowed older homeowners that live alone with a health condition </a:t>
            </a:r>
          </a:p>
          <a:p>
            <a:r>
              <a:rPr lang="en-GB" sz="2400" dirty="0" smtClean="0"/>
              <a:t>Unmarried people with health conditions</a:t>
            </a:r>
          </a:p>
          <a:p>
            <a:r>
              <a:rPr lang="en-GB" sz="2400" dirty="0" smtClean="0"/>
              <a:t>Younger renters with little trust or sense of belonging in their area</a:t>
            </a:r>
          </a:p>
          <a:p>
            <a:r>
              <a:rPr lang="en-GB" sz="2400" dirty="0" smtClean="0"/>
              <a:t>Young adults aged 16-24 reported feeling lonely </a:t>
            </a:r>
          </a:p>
          <a:p>
            <a:r>
              <a:rPr lang="en-GB" sz="2400" dirty="0" smtClean="0"/>
              <a:t>Women reported feeling lonely more often than men</a:t>
            </a:r>
            <a:endParaRPr lang="en-GB" sz="2400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638800" y="6375400"/>
            <a:ext cx="396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Office for National Statistics (2017)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Wales see it 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7843" t="37426" r="43156" b="39557"/>
          <a:stretch>
            <a:fillRect/>
          </a:stretch>
        </p:blipFill>
        <p:spPr bwMode="auto">
          <a:xfrm>
            <a:off x="2049198" y="2576944"/>
            <a:ext cx="4992870" cy="1876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5283200" y="5384800"/>
            <a:ext cx="4089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Davies 2014 (website)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impact in Wales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134" y="1244600"/>
            <a:ext cx="8596668" cy="523239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440,000 reported being lonely </a:t>
            </a:r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en-GB" sz="2800" dirty="0" smtClean="0"/>
              <a:t>Impacts of loneliness and social isolation;</a:t>
            </a:r>
          </a:p>
          <a:p>
            <a:r>
              <a:rPr lang="en-GB" sz="2800" dirty="0" smtClean="0"/>
              <a:t>Premature death</a:t>
            </a:r>
          </a:p>
          <a:p>
            <a:r>
              <a:rPr lang="en-GB" sz="2800" dirty="0" smtClean="0"/>
              <a:t>Sleep problems</a:t>
            </a:r>
          </a:p>
          <a:p>
            <a:r>
              <a:rPr lang="en-GB" sz="2800" dirty="0" smtClean="0"/>
              <a:t>High blood pressure</a:t>
            </a:r>
          </a:p>
          <a:p>
            <a:r>
              <a:rPr lang="en-GB" sz="2800" dirty="0" smtClean="0"/>
              <a:t>Poor quality of life</a:t>
            </a:r>
          </a:p>
          <a:p>
            <a:r>
              <a:rPr lang="en-GB" sz="2800" dirty="0" smtClean="0"/>
              <a:t>Increased risk of a heart attack </a:t>
            </a:r>
          </a:p>
          <a:p>
            <a:r>
              <a:rPr lang="en-GB" sz="2800" dirty="0" smtClean="0"/>
              <a:t>Depression </a:t>
            </a:r>
          </a:p>
          <a:p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019800" y="5842000"/>
            <a:ext cx="314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Welsh government 2018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Wales is tackling isolation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Wales are tackling isolation by;</a:t>
            </a:r>
          </a:p>
          <a:p>
            <a:r>
              <a:rPr lang="en-GB" dirty="0" smtClean="0"/>
              <a:t>Having improved mental health support </a:t>
            </a:r>
          </a:p>
          <a:p>
            <a:endParaRPr lang="en-GB" dirty="0" smtClean="0"/>
          </a:p>
          <a:p>
            <a:r>
              <a:rPr lang="en-GB" dirty="0" smtClean="0"/>
              <a:t>Free bus travel for OAP’s</a:t>
            </a:r>
          </a:p>
          <a:p>
            <a:endParaRPr lang="en-GB" dirty="0" smtClean="0"/>
          </a:p>
          <a:p>
            <a:r>
              <a:rPr lang="en-GB" dirty="0" smtClean="0"/>
              <a:t>Free swimming for older people </a:t>
            </a:r>
          </a:p>
          <a:p>
            <a:endParaRPr lang="en-GB" dirty="0" smtClean="0"/>
          </a:p>
          <a:p>
            <a:r>
              <a:rPr lang="en-GB" dirty="0" smtClean="0"/>
              <a:t>Inter-generational support to help older people get online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816600" y="6324600"/>
            <a:ext cx="4648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guardian ‘ </a:t>
            </a:r>
            <a:r>
              <a:rPr lang="en-GB" dirty="0" err="1" smtClean="0"/>
              <a:t>Dvies</a:t>
            </a:r>
            <a:r>
              <a:rPr lang="en-GB" dirty="0" smtClean="0"/>
              <a:t> (208’)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Loneliness and mental health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mental health project </a:t>
            </a:r>
          </a:p>
          <a:p>
            <a:endParaRPr lang="en-GB" dirty="0" smtClean="0"/>
          </a:p>
          <a:p>
            <a:r>
              <a:rPr lang="en-GB" dirty="0" smtClean="0"/>
              <a:t>Mental health Stigma </a:t>
            </a:r>
          </a:p>
          <a:p>
            <a:endParaRPr lang="en-GB" dirty="0" smtClean="0"/>
          </a:p>
          <a:p>
            <a:r>
              <a:rPr lang="en-GB" dirty="0" smtClean="0"/>
              <a:t>42 students said they  felt depressed 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theories of isolation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90"/>
            <a:ext cx="8596668" cy="2509382"/>
          </a:xfrm>
        </p:spPr>
        <p:txBody>
          <a:bodyPr/>
          <a:lstStyle/>
          <a:p>
            <a:r>
              <a:rPr lang="en-GB" sz="2800" b="1" i="1" dirty="0" smtClean="0"/>
              <a:t>social isolation is the inadequate quality and quantity of social relations with other people at the different levels where human interaction takes place (individual, group, community and the larger social </a:t>
            </a:r>
            <a:r>
              <a:rPr lang="en-GB" sz="2800" b="1" i="1" dirty="0" smtClean="0"/>
              <a:t>environment</a:t>
            </a:r>
            <a:endParaRPr lang="en-GB" sz="2800" b="1" i="1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23114" y="5519057"/>
            <a:ext cx="377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(</a:t>
            </a:r>
            <a:r>
              <a:rPr lang="en-GB" dirty="0" err="1" smtClean="0"/>
              <a:t>Zavaleta</a:t>
            </a:r>
            <a:r>
              <a:rPr lang="en-GB" dirty="0" smtClean="0"/>
              <a:t> et al. 2014 p.5)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capital, Social exclusion and Social cohesion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24000"/>
            <a:ext cx="9838266" cy="5333999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Social Capital ;</a:t>
            </a:r>
          </a:p>
          <a:p>
            <a:r>
              <a:rPr lang="en-GB" dirty="0" smtClean="0"/>
              <a:t>Social capital is defined by its function (</a:t>
            </a:r>
            <a:r>
              <a:rPr lang="en-GB" dirty="0" err="1" smtClean="0"/>
              <a:t>coleman</a:t>
            </a:r>
            <a:r>
              <a:rPr lang="en-GB" dirty="0" smtClean="0"/>
              <a:t> 1994:302)</a:t>
            </a:r>
          </a:p>
          <a:p>
            <a:r>
              <a:rPr lang="en-GB" dirty="0" smtClean="0"/>
              <a:t>Social capital refers to the institutions, relationships and norms (The world Bank 1999)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Social exclusion </a:t>
            </a:r>
          </a:p>
          <a:p>
            <a:r>
              <a:rPr lang="en-GB" dirty="0" smtClean="0"/>
              <a:t>The Guardian say; social exclusion is a relatively new term in British policy  (the Guardian 2002)</a:t>
            </a:r>
          </a:p>
          <a:p>
            <a:pPr>
              <a:buNone/>
            </a:pPr>
            <a:r>
              <a:rPr lang="en-GB" dirty="0" smtClean="0"/>
              <a:t>Social cohesion </a:t>
            </a:r>
          </a:p>
          <a:p>
            <a:r>
              <a:rPr lang="en-GB" dirty="0" smtClean="0"/>
              <a:t>Social cohesion is a characteristic of society that shows the interdependence between individuals (le Bon (N.D) )</a:t>
            </a:r>
          </a:p>
          <a:p>
            <a:endParaRPr lang="en-GB" dirty="0" smtClean="0"/>
          </a:p>
          <a:p>
            <a:r>
              <a:rPr lang="en-GB" dirty="0" smtClean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www.tandfonline.com/doi/full/10.1080/13511610.2018.1497480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exclusion linked to mental health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Lack of financial resources </a:t>
            </a:r>
          </a:p>
          <a:p>
            <a:endParaRPr lang="en-GB" dirty="0" smtClean="0"/>
          </a:p>
          <a:p>
            <a:r>
              <a:rPr lang="en-GB" dirty="0" smtClean="0"/>
              <a:t>Effects of the illness </a:t>
            </a:r>
          </a:p>
          <a:p>
            <a:endParaRPr lang="en-GB" dirty="0" smtClean="0"/>
          </a:p>
          <a:p>
            <a:r>
              <a:rPr lang="en-GB" dirty="0" smtClean="0"/>
              <a:t>Low self-esteem </a:t>
            </a:r>
          </a:p>
          <a:p>
            <a:endParaRPr lang="en-GB" dirty="0" smtClean="0"/>
          </a:p>
          <a:p>
            <a:r>
              <a:rPr lang="en-GB" dirty="0" smtClean="0"/>
              <a:t>Loss of social contacts due to being hospitalized 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cohesion linked to mental health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Being more connected </a:t>
            </a:r>
          </a:p>
          <a:p>
            <a:endParaRPr lang="en-GB" dirty="0" smtClean="0"/>
          </a:p>
          <a:p>
            <a:r>
              <a:rPr lang="en-GB" dirty="0" smtClean="0"/>
              <a:t>Healthier lifestyle</a:t>
            </a:r>
          </a:p>
          <a:p>
            <a:endParaRPr lang="en-GB" dirty="0" smtClean="0"/>
          </a:p>
          <a:p>
            <a:r>
              <a:rPr lang="en-GB" dirty="0" smtClean="0"/>
              <a:t>Being cohesive could lower you chance of mental health 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conclusion"/>
          <p:cNvPicPr>
            <a:picLocks noChangeAspect="1" noChangeArrowheads="1"/>
          </p:cNvPicPr>
          <p:nvPr/>
        </p:nvPicPr>
        <p:blipFill>
          <a:blip r:embed="rId2" cstate="print"/>
          <a:srcRect b="17785"/>
          <a:stretch>
            <a:fillRect/>
          </a:stretch>
        </p:blipFill>
        <p:spPr bwMode="auto">
          <a:xfrm>
            <a:off x="2215614" y="1511773"/>
            <a:ext cx="5420220" cy="34758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https://www.ageuk.org.uk/our-impact/policy-research/loneliness-research-and-resources/loneliness-isolation-understanding-the-difference-why-it-matters</a:t>
            </a:r>
            <a:r>
              <a:rPr lang="en-GB" dirty="0" smtClean="0">
                <a:hlinkClick r:id="rId2"/>
              </a:rPr>
              <a:t>/#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cdn.psychologytoday.com/sites/default/files/styles/image-article_inline_full/public/field_blog_entry_images/Petrol_CanStockPhoto_Isolation.jpg?itok=kvhGXmlZ</a:t>
            </a:r>
            <a:endParaRPr lang="en-GB" dirty="0" smtClean="0"/>
          </a:p>
          <a:p>
            <a:r>
              <a:rPr lang="en-GB" dirty="0" smtClean="0"/>
              <a:t>Holt-</a:t>
            </a:r>
            <a:r>
              <a:rPr lang="en-GB" dirty="0" err="1" smtClean="0"/>
              <a:t>Lunstad</a:t>
            </a:r>
            <a:r>
              <a:rPr lang="en-GB" dirty="0" smtClean="0"/>
              <a:t> J, </a:t>
            </a:r>
            <a:r>
              <a:rPr lang="en-GB" dirty="0" err="1" smtClean="0"/>
              <a:t>T.B,Smith</a:t>
            </a:r>
            <a:r>
              <a:rPr lang="en-GB" dirty="0" smtClean="0"/>
              <a:t>, T.B and Layton J.B (2010) Social Relationships and Mortality Risk: A Meta-analytic Review</a:t>
            </a:r>
            <a:r>
              <a:rPr lang="en-GB" i="1" dirty="0" smtClean="0"/>
              <a:t>. </a:t>
            </a:r>
            <a:r>
              <a:rPr lang="en-GB" i="1" dirty="0" err="1" smtClean="0"/>
              <a:t>PLoS</a:t>
            </a:r>
            <a:r>
              <a:rPr lang="en-GB" i="1" dirty="0" smtClean="0"/>
              <a:t> Med </a:t>
            </a:r>
            <a:r>
              <a:rPr lang="en-GB" dirty="0" smtClean="0"/>
              <a:t>7(7): </a:t>
            </a:r>
            <a:r>
              <a:rPr lang="en-GB" dirty="0" smtClean="0">
                <a:hlinkClick r:id="rId4"/>
              </a:rPr>
              <a:t>http://www.plosmedicine.org/article/info%3Adoi%2F10.1371%2Fjournal.pmed.1000316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www.visitingangels.com/knowledge-center/senior-health-and-well-being/social-isolation-the-severity-of-the-problem/365</a:t>
            </a:r>
            <a:endParaRPr lang="en-GB" dirty="0" smtClean="0"/>
          </a:p>
          <a:p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9335366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https://gov.wales/newsroom/health-and-social-services/2018/isolation/?</a:t>
            </a:r>
            <a:r>
              <a:rPr lang="en-GB" dirty="0" smtClean="0">
                <a:hlinkClick r:id="rId2"/>
              </a:rPr>
              <a:t>lang=en</a:t>
            </a:r>
            <a:endParaRPr lang="en-GB" dirty="0" smtClean="0"/>
          </a:p>
          <a:p>
            <a:r>
              <a:rPr lang="en-GB" dirty="0" smtClean="0"/>
              <a:t>http://infed.org/mobi/social-capital/</a:t>
            </a:r>
          </a:p>
          <a:p>
            <a:r>
              <a:rPr lang="en-GB" dirty="0" smtClean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www.theguardian.com/society/2016/dec/29/loneliness-and-social-isolation-share-your-experiences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www.ons.gov.uk/peoplepopulationandcommunity/wellbeing/articles/lonelinesswhatcharacteristicsandcircumstancesareassociatedwithfeelinglonely/2018-04-10</a:t>
            </a:r>
            <a:endParaRPr lang="en-GB" dirty="0" smtClean="0"/>
          </a:p>
          <a:p>
            <a:r>
              <a:rPr lang="en-GB" dirty="0" err="1" smtClean="0"/>
              <a:t>Zavaleta,D</a:t>
            </a:r>
            <a:r>
              <a:rPr lang="en-GB" dirty="0" smtClean="0"/>
              <a:t>, Samuel, K and Mills, C (2014) </a:t>
            </a:r>
            <a:r>
              <a:rPr lang="en-GB" i="1" dirty="0" smtClean="0"/>
              <a:t>Social Isolation: A conceptual and Measurement Proposal</a:t>
            </a:r>
            <a:r>
              <a:rPr lang="en-GB" dirty="0" smtClean="0"/>
              <a:t>. OPHI working paper No.67. Oxford Poverty &amp; Human Development Initiative (OPHI). Oxford. University of Oxford. 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295</TotalTime>
  <Words>584</Words>
  <Application>Microsoft Office PowerPoint</Application>
  <PresentationFormat>Custom</PresentationFormat>
  <Paragraphs>106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Facet</vt:lpstr>
      <vt:lpstr>Explain, using social and/or psychological theories, the impact of isolation on individuals within a social care setting.</vt:lpstr>
      <vt:lpstr>Loneliness and isolation   </vt:lpstr>
      <vt:lpstr>Do loneliness and social isolation link?</vt:lpstr>
      <vt:lpstr>Issues relating to isolation </vt:lpstr>
      <vt:lpstr>Issues with loneliness and isolation </vt:lpstr>
      <vt:lpstr>Who experiences isolation </vt:lpstr>
      <vt:lpstr>Who is experiencing it?</vt:lpstr>
      <vt:lpstr>How Wales see it  </vt:lpstr>
      <vt:lpstr>The impact in Wales </vt:lpstr>
      <vt:lpstr>How Wales is tackling isolation </vt:lpstr>
      <vt:lpstr>Loneliness and mental health </vt:lpstr>
      <vt:lpstr>Social theories of isolation</vt:lpstr>
      <vt:lpstr>Social capital, Social exclusion and Social cohesion  </vt:lpstr>
      <vt:lpstr>Social exclusion linked to mental health </vt:lpstr>
      <vt:lpstr>Social cohesion linked to mental health </vt:lpstr>
      <vt:lpstr>Slide 16</vt:lpstr>
      <vt:lpstr>References </vt:lpstr>
      <vt:lpstr>Slide 18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Explain, using social and/or psychological theories, the impact of isolation on individuals within a social care setting.</dc:title>
  <dc:creator>Jaimie Coakley (1801568)</dc:creator>
  <cp:lastModifiedBy>User</cp:lastModifiedBy>
  <cp:revision>33</cp:revision>
  <dcterms:created xsi:type="dcterms:W3CDTF">2018-12-04T14:02:13Z</dcterms:created>
  <dcterms:modified xsi:type="dcterms:W3CDTF">2019-01-17T21:49:16Z</dcterms:modified>
</cp:coreProperties>
</file>