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70" r:id="rId14"/>
    <p:sldId id="26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9DF4C-3D9D-FC77-0ECE-98E7BCCE7E46}" v="16" dt="2023-11-02T12:02:35.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S::mike.durke@uwtsd.ac.uk::0c974ed1-fc60-4471-bc87-793b58cadcc1" providerId="AD" clId="Web-{A059DF4C-3D9D-FC77-0ECE-98E7BCCE7E46}"/>
    <pc:docChg chg="modSld">
      <pc:chgData name="Mike Durke" userId="S::mike.durke@uwtsd.ac.uk::0c974ed1-fc60-4471-bc87-793b58cadcc1" providerId="AD" clId="Web-{A059DF4C-3D9D-FC77-0ECE-98E7BCCE7E46}" dt="2023-11-02T12:02:34.466" v="11" actId="20577"/>
      <pc:docMkLst>
        <pc:docMk/>
      </pc:docMkLst>
      <pc:sldChg chg="addSp delSp modSp">
        <pc:chgData name="Mike Durke" userId="S::mike.durke@uwtsd.ac.uk::0c974ed1-fc60-4471-bc87-793b58cadcc1" providerId="AD" clId="Web-{A059DF4C-3D9D-FC77-0ECE-98E7BCCE7E46}" dt="2023-11-02T12:02:34.466" v="11" actId="20577"/>
        <pc:sldMkLst>
          <pc:docMk/>
          <pc:sldMk cId="2171848506" sldId="270"/>
        </pc:sldMkLst>
        <pc:spChg chg="add mod">
          <ac:chgData name="Mike Durke" userId="S::mike.durke@uwtsd.ac.uk::0c974ed1-fc60-4471-bc87-793b58cadcc1" providerId="AD" clId="Web-{A059DF4C-3D9D-FC77-0ECE-98E7BCCE7E46}" dt="2023-11-02T12:02:34.466" v="11" actId="20577"/>
          <ac:spMkLst>
            <pc:docMk/>
            <pc:sldMk cId="2171848506" sldId="270"/>
            <ac:spMk id="4" creationId="{2F6A4306-5A6A-08BE-4A0B-AF37D58279E4}"/>
          </ac:spMkLst>
        </pc:spChg>
        <pc:picChg chg="del">
          <ac:chgData name="Mike Durke" userId="S::mike.durke@uwtsd.ac.uk::0c974ed1-fc60-4471-bc87-793b58cadcc1" providerId="AD" clId="Web-{A059DF4C-3D9D-FC77-0ECE-98E7BCCE7E46}" dt="2023-11-02T12:00:59.430" v="0"/>
          <ac:picMkLst>
            <pc:docMk/>
            <pc:sldMk cId="2171848506" sldId="270"/>
            <ac:picMk id="2" creationId="{00000000-0000-0000-0000-000000000000}"/>
          </ac:picMkLst>
        </pc:picChg>
        <pc:picChg chg="add mod">
          <ac:chgData name="Mike Durke" userId="S::mike.durke@uwtsd.ac.uk::0c974ed1-fc60-4471-bc87-793b58cadcc1" providerId="AD" clId="Web-{A059DF4C-3D9D-FC77-0ECE-98E7BCCE7E46}" dt="2023-11-02T12:02:31.841" v="9" actId="1076"/>
          <ac:picMkLst>
            <pc:docMk/>
            <pc:sldMk cId="2171848506" sldId="270"/>
            <ac:picMk id="5" creationId="{8587340E-FB00-AB3B-123C-F49746F527C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4050264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409415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403219-BB74-4FCA-9C7B-30650A8349A1}"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2585224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D403219-BB74-4FCA-9C7B-30650A8349A1}"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1519827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403219-BB74-4FCA-9C7B-30650A8349A1}" type="datetimeFigureOut">
              <a:rPr lang="en-GB" smtClean="0"/>
              <a:t>02/11/2023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2473210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403219-BB74-4FCA-9C7B-30650A8349A1}" type="datetimeFigureOut">
              <a:rPr lang="en-GB" smtClean="0"/>
              <a:t>02/11/2023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2820873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403219-BB74-4FCA-9C7B-30650A8349A1}" type="datetimeFigureOut">
              <a:rPr lang="en-GB" smtClean="0"/>
              <a:t>02/11/2023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434189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403219-BB74-4FCA-9C7B-30650A8349A1}"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875741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403219-BB74-4FCA-9C7B-30650A8349A1}"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1563088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771932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997571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403219-BB74-4FCA-9C7B-30650A8349A1}" type="datetimeFigureOut">
              <a:rPr lang="en-GB" smtClean="0"/>
              <a:t>02/11/2023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AD5B7A-0F66-40BC-84A9-603822EA52AA}" type="slidenum">
              <a:rPr lang="en-GB" smtClean="0"/>
              <a:t>‹#›</a:t>
            </a:fld>
            <a:endParaRPr lang="en-GB"/>
          </a:p>
        </p:txBody>
      </p:sp>
    </p:spTree>
    <p:extLst>
      <p:ext uri="{BB962C8B-B14F-4D97-AF65-F5344CB8AC3E}">
        <p14:creationId xmlns:p14="http://schemas.microsoft.com/office/powerpoint/2010/main" val="1691602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ebac.com/dehumidifiers/the-ebac-foundation"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www.ebac.com/about-ebac"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leapfroginvest.com/"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leapfroginvest.com/"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youtu.be/tzwuDWEn9bA"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givingpledge.org/" TargetMode="Externa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hyperlink" Target="https://www.ebac.com/dehumidifiers/the-ebac-foundation" TargetMode="External"/><Relationship Id="rId2" Type="http://schemas.openxmlformats.org/officeDocument/2006/relationships/hyperlink" Target="https://www.ebac.com/about-ebac"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4" name="Oval 53">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Oval 57">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Rectangle 60">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4" name="Straight Connector 63">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9" name="Rectangle 68">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70">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2" name="Straight Connector 71">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 name="Video 6">
            <a:extLst>
              <a:ext uri="{FF2B5EF4-FFF2-40B4-BE49-F238E27FC236}">
                <a16:creationId xmlns:a16="http://schemas.microsoft.com/office/drawing/2014/main" id="{62801F6C-21A6-4B99-B477-0DECF46C33D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duotone>
              <a:prstClr val="black"/>
              <a:schemeClr val="bg1">
                <a:tint val="45000"/>
                <a:satMod val="400000"/>
              </a:schemeClr>
            </a:duotone>
            <a:alphaModFix amt="25000"/>
          </a:blip>
          <a:srcRect t="284" r="1" b="1"/>
          <a:stretch/>
        </p:blipFill>
        <p:spPr>
          <a:xfrm>
            <a:off x="767444" y="29548"/>
            <a:ext cx="10721729" cy="6013845"/>
          </a:xfrm>
          <a:prstGeom prst="rect">
            <a:avLst/>
          </a:prstGeom>
        </p:spPr>
      </p:pic>
      <p:sp>
        <p:nvSpPr>
          <p:cNvPr id="2" name="Title 1"/>
          <p:cNvSpPr>
            <a:spLocks noGrp="1"/>
          </p:cNvSpPr>
          <p:nvPr>
            <p:ph type="ctrTitle"/>
          </p:nvPr>
        </p:nvSpPr>
        <p:spPr>
          <a:xfrm>
            <a:off x="2618173" y="630936"/>
            <a:ext cx="7315200" cy="2702018"/>
          </a:xfrm>
          <a:noFill/>
        </p:spPr>
        <p:txBody>
          <a:bodyPr anchor="b">
            <a:normAutofit/>
          </a:bodyPr>
          <a:lstStyle/>
          <a:p>
            <a:br>
              <a:rPr lang="en-GB" sz="3700" dirty="0">
                <a:solidFill>
                  <a:schemeClr val="bg1"/>
                </a:solidFill>
              </a:rPr>
            </a:br>
            <a:r>
              <a:rPr lang="en-GB" sz="3700" dirty="0">
                <a:solidFill>
                  <a:schemeClr val="bg1"/>
                </a:solidFill>
              </a:rPr>
              <a:t>Business with a Purpose</a:t>
            </a:r>
            <a:br>
              <a:rPr lang="en-GB" sz="3700" dirty="0">
                <a:solidFill>
                  <a:schemeClr val="bg1"/>
                </a:solidFill>
              </a:rPr>
            </a:br>
            <a:br>
              <a:rPr lang="en-GB" sz="3700" dirty="0">
                <a:solidFill>
                  <a:schemeClr val="bg1"/>
                </a:solidFill>
              </a:rPr>
            </a:br>
            <a:br>
              <a:rPr lang="en-GB" sz="3700" dirty="0">
                <a:solidFill>
                  <a:schemeClr val="bg1"/>
                </a:solidFill>
              </a:rPr>
            </a:br>
            <a:endParaRPr lang="en-GB" sz="3700" dirty="0">
              <a:solidFill>
                <a:schemeClr val="bg1"/>
              </a:solidFill>
            </a:endParaRPr>
          </a:p>
        </p:txBody>
      </p:sp>
      <p:sp>
        <p:nvSpPr>
          <p:cNvPr id="5" name="Subtitle 4"/>
          <p:cNvSpPr>
            <a:spLocks noGrp="1"/>
          </p:cNvSpPr>
          <p:nvPr>
            <p:ph type="subTitle" idx="1"/>
          </p:nvPr>
        </p:nvSpPr>
        <p:spPr>
          <a:xfrm>
            <a:off x="2618174" y="3427487"/>
            <a:ext cx="7315200" cy="2615906"/>
          </a:xfrm>
          <a:noFill/>
        </p:spPr>
        <p:txBody>
          <a:bodyPr anchor="t">
            <a:normAutofit/>
          </a:bodyPr>
          <a:lstStyle/>
          <a:p>
            <a:endParaRPr lang="en-GB">
              <a:solidFill>
                <a:schemeClr val="bg1"/>
              </a:solidFill>
            </a:endParaRPr>
          </a:p>
        </p:txBody>
      </p:sp>
    </p:spTree>
    <p:extLst>
      <p:ext uri="{BB962C8B-B14F-4D97-AF65-F5344CB8AC3E}">
        <p14:creationId xmlns:p14="http://schemas.microsoft.com/office/powerpoint/2010/main" val="7995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5928" y="136928"/>
            <a:ext cx="8994648" cy="3785652"/>
          </a:xfrm>
          <a:prstGeom prst="rect">
            <a:avLst/>
          </a:prstGeom>
        </p:spPr>
        <p:txBody>
          <a:bodyPr wrap="square">
            <a:spAutoFit/>
          </a:bodyPr>
          <a:lstStyle/>
          <a:p>
            <a:r>
              <a:rPr lang="en-GB" sz="6000" dirty="0" err="1">
                <a:solidFill>
                  <a:prstClr val="black"/>
                </a:solidFill>
                <a:latin typeface="Calibri Light" panose="020F0302020204030204"/>
                <a:ea typeface="+mj-ea"/>
                <a:cs typeface="+mj-cs"/>
              </a:rPr>
              <a:t>Ebac</a:t>
            </a:r>
            <a:r>
              <a:rPr lang="en-GB" sz="6000" dirty="0">
                <a:solidFill>
                  <a:prstClr val="black"/>
                </a:solidFill>
                <a:latin typeface="Calibri Light" panose="020F0302020204030204"/>
                <a:ea typeface="+mj-ea"/>
                <a:cs typeface="+mj-cs"/>
              </a:rPr>
              <a:t> Limited</a:t>
            </a:r>
            <a:br>
              <a:rPr lang="en-GB" sz="6000" dirty="0">
                <a:solidFill>
                  <a:prstClr val="black"/>
                </a:solidFill>
                <a:latin typeface="Calibri Light" panose="020F0302020204030204"/>
                <a:ea typeface="+mj-ea"/>
                <a:cs typeface="+mj-cs"/>
              </a:rPr>
            </a:br>
            <a:r>
              <a:rPr lang="en-GB" sz="6000" dirty="0" err="1">
                <a:solidFill>
                  <a:prstClr val="black"/>
                </a:solidFill>
                <a:latin typeface="Calibri Light" panose="020F0302020204030204"/>
                <a:ea typeface="+mj-ea"/>
                <a:cs typeface="+mj-cs"/>
              </a:rPr>
              <a:t>Ebac</a:t>
            </a:r>
            <a:r>
              <a:rPr lang="en-GB" sz="6000" dirty="0">
                <a:solidFill>
                  <a:prstClr val="black"/>
                </a:solidFill>
                <a:latin typeface="Calibri Light" panose="020F0302020204030204"/>
                <a:ea typeface="+mj-ea"/>
                <a:cs typeface="+mj-cs"/>
              </a:rPr>
              <a:t> Foundation</a:t>
            </a:r>
          </a:p>
          <a:p>
            <a:r>
              <a:rPr lang="en-GB" sz="6000" dirty="0">
                <a:solidFill>
                  <a:prstClr val="black"/>
                </a:solidFill>
                <a:latin typeface="Calibri Light" panose="020F0302020204030204"/>
                <a:ea typeface="+mj-ea"/>
                <a:cs typeface="+mj-cs"/>
              </a:rPr>
              <a:t>Leapfrog Investments</a:t>
            </a:r>
          </a:p>
          <a:p>
            <a:r>
              <a:rPr lang="en-GB" sz="6000" dirty="0">
                <a:solidFill>
                  <a:prstClr val="black"/>
                </a:solidFill>
                <a:latin typeface="Calibri Light" panose="020F0302020204030204"/>
                <a:ea typeface="+mj-ea"/>
                <a:cs typeface="+mj-cs"/>
              </a:rPr>
              <a:t>The Giving Pledge</a:t>
            </a:r>
            <a:endParaRPr lang="en-GB" dirty="0"/>
          </a:p>
        </p:txBody>
      </p:sp>
      <p:pic>
        <p:nvPicPr>
          <p:cNvPr id="5" name="Picture 4"/>
          <p:cNvPicPr>
            <a:picLocks noChangeAspect="1"/>
          </p:cNvPicPr>
          <p:nvPr/>
        </p:nvPicPr>
        <p:blipFill>
          <a:blip r:embed="rId2"/>
          <a:stretch>
            <a:fillRect/>
          </a:stretch>
        </p:blipFill>
        <p:spPr>
          <a:xfrm>
            <a:off x="7967142" y="392102"/>
            <a:ext cx="2426868" cy="2562035"/>
          </a:xfrm>
          <a:prstGeom prst="rect">
            <a:avLst/>
          </a:prstGeom>
        </p:spPr>
      </p:pic>
      <p:pic>
        <p:nvPicPr>
          <p:cNvPr id="6" name="Picture 5"/>
          <p:cNvPicPr>
            <a:picLocks noChangeAspect="1"/>
          </p:cNvPicPr>
          <p:nvPr/>
        </p:nvPicPr>
        <p:blipFill>
          <a:blip r:embed="rId3"/>
          <a:stretch>
            <a:fillRect/>
          </a:stretch>
        </p:blipFill>
        <p:spPr>
          <a:xfrm>
            <a:off x="6585587" y="3648455"/>
            <a:ext cx="5391148" cy="3101103"/>
          </a:xfrm>
          <a:prstGeom prst="rect">
            <a:avLst/>
          </a:prstGeom>
        </p:spPr>
      </p:pic>
      <p:sp>
        <p:nvSpPr>
          <p:cNvPr id="7" name="Rectangle 6"/>
          <p:cNvSpPr/>
          <p:nvPr/>
        </p:nvSpPr>
        <p:spPr>
          <a:xfrm>
            <a:off x="4290593" y="4616898"/>
            <a:ext cx="2425894" cy="1569660"/>
          </a:xfrm>
          <a:prstGeom prst="rect">
            <a:avLst/>
          </a:prstGeom>
        </p:spPr>
        <p:txBody>
          <a:bodyPr wrap="square">
            <a:spAutoFit/>
          </a:bodyPr>
          <a:lstStyle/>
          <a:p>
            <a:pPr algn="ctr"/>
            <a:r>
              <a:rPr lang="en-GB" sz="2400" dirty="0" err="1"/>
              <a:t>LeapFrog</a:t>
            </a:r>
            <a:r>
              <a:rPr lang="en-GB" sz="2400" dirty="0"/>
              <a:t> founders Andy </a:t>
            </a:r>
            <a:r>
              <a:rPr lang="en-GB" sz="2400" dirty="0" err="1"/>
              <a:t>Kuper</a:t>
            </a:r>
            <a:r>
              <a:rPr lang="en-GB" sz="2400" dirty="0"/>
              <a:t> and Jim Roth</a:t>
            </a:r>
          </a:p>
        </p:txBody>
      </p:sp>
    </p:spTree>
    <p:extLst>
      <p:ext uri="{BB962C8B-B14F-4D97-AF65-F5344CB8AC3E}">
        <p14:creationId xmlns:p14="http://schemas.microsoft.com/office/powerpoint/2010/main" val="259400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603504"/>
            <a:ext cx="12176029" cy="5422392"/>
          </a:xfrm>
          <a:prstGeom prst="rect">
            <a:avLst/>
          </a:prstGeom>
        </p:spPr>
      </p:pic>
    </p:spTree>
    <p:extLst>
      <p:ext uri="{BB962C8B-B14F-4D97-AF65-F5344CB8AC3E}">
        <p14:creationId xmlns:p14="http://schemas.microsoft.com/office/powerpoint/2010/main" val="3352157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96510"/>
            <a:ext cx="12192914" cy="4809930"/>
          </a:xfrm>
          <a:prstGeom prst="rect">
            <a:avLst/>
          </a:prstGeom>
        </p:spPr>
      </p:pic>
      <p:sp>
        <p:nvSpPr>
          <p:cNvPr id="3" name="Rectangle 2"/>
          <p:cNvSpPr/>
          <p:nvPr/>
        </p:nvSpPr>
        <p:spPr>
          <a:xfrm>
            <a:off x="5446776" y="6167075"/>
            <a:ext cx="6442148" cy="400110"/>
          </a:xfrm>
          <a:prstGeom prst="rect">
            <a:avLst/>
          </a:prstGeom>
        </p:spPr>
        <p:txBody>
          <a:bodyPr wrap="none">
            <a:spAutoFit/>
          </a:bodyPr>
          <a:lstStyle/>
          <a:p>
            <a:r>
              <a:rPr lang="en-GB" sz="2000" dirty="0">
                <a:hlinkClick r:id="rId3"/>
              </a:rPr>
              <a:t>https://www.ebac.com/dehumidifiers/the-ebac-foundation</a:t>
            </a:r>
            <a:r>
              <a:rPr lang="en-GB" sz="2000" dirty="0"/>
              <a:t> </a:t>
            </a:r>
          </a:p>
        </p:txBody>
      </p:sp>
      <p:sp>
        <p:nvSpPr>
          <p:cNvPr id="4" name="Subtitle 2"/>
          <p:cNvSpPr txBox="1">
            <a:spLocks/>
          </p:cNvSpPr>
          <p:nvPr/>
        </p:nvSpPr>
        <p:spPr>
          <a:xfrm>
            <a:off x="188976" y="6167075"/>
            <a:ext cx="9144000" cy="374904"/>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hlinkClick r:id="rId4"/>
              </a:rPr>
              <a:t>https://</a:t>
            </a:r>
            <a:r>
              <a:rPr lang="en-GB" sz="2400" dirty="0">
                <a:hlinkClick r:id="rId4"/>
              </a:rPr>
              <a:t>www.ebac.com/about-ebac</a:t>
            </a:r>
            <a:r>
              <a:rPr lang="en-GB" dirty="0"/>
              <a:t> </a:t>
            </a:r>
          </a:p>
        </p:txBody>
      </p:sp>
    </p:spTree>
    <p:extLst>
      <p:ext uri="{BB962C8B-B14F-4D97-AF65-F5344CB8AC3E}">
        <p14:creationId xmlns:p14="http://schemas.microsoft.com/office/powerpoint/2010/main" val="2456800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093733"/>
            <a:ext cx="12215278" cy="4246363"/>
          </a:xfrm>
          <a:prstGeom prst="rect">
            <a:avLst/>
          </a:prstGeom>
        </p:spPr>
      </p:pic>
      <p:pic>
        <p:nvPicPr>
          <p:cNvPr id="3" name="Picture 2"/>
          <p:cNvPicPr>
            <a:picLocks noChangeAspect="1"/>
          </p:cNvPicPr>
          <p:nvPr/>
        </p:nvPicPr>
        <p:blipFill>
          <a:blip r:embed="rId3"/>
          <a:stretch>
            <a:fillRect/>
          </a:stretch>
        </p:blipFill>
        <p:spPr>
          <a:xfrm>
            <a:off x="6995578" y="569785"/>
            <a:ext cx="5219700" cy="5572125"/>
          </a:xfrm>
          <a:prstGeom prst="rect">
            <a:avLst/>
          </a:prstGeom>
        </p:spPr>
      </p:pic>
    </p:spTree>
    <p:extLst>
      <p:ext uri="{BB962C8B-B14F-4D97-AF65-F5344CB8AC3E}">
        <p14:creationId xmlns:p14="http://schemas.microsoft.com/office/powerpoint/2010/main" val="238298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76856" y="1063882"/>
            <a:ext cx="8251698" cy="4588444"/>
          </a:xfrm>
          <a:prstGeom prst="rect">
            <a:avLst/>
          </a:prstGeom>
        </p:spPr>
      </p:pic>
    </p:spTree>
    <p:extLst>
      <p:ext uri="{BB962C8B-B14F-4D97-AF65-F5344CB8AC3E}">
        <p14:creationId xmlns:p14="http://schemas.microsoft.com/office/powerpoint/2010/main" val="1930769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382751"/>
            <a:ext cx="12192000" cy="4061293"/>
          </a:xfrm>
          <a:prstGeom prst="rect">
            <a:avLst/>
          </a:prstGeom>
        </p:spPr>
      </p:pic>
    </p:spTree>
    <p:extLst>
      <p:ext uri="{BB962C8B-B14F-4D97-AF65-F5344CB8AC3E}">
        <p14:creationId xmlns:p14="http://schemas.microsoft.com/office/powerpoint/2010/main" val="932801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n open door on a blue wall">
            <a:extLst>
              <a:ext uri="{FF2B5EF4-FFF2-40B4-BE49-F238E27FC236}">
                <a16:creationId xmlns:a16="http://schemas.microsoft.com/office/drawing/2014/main" id="{06009EB1-520B-4E3F-BB83-B70B60E5E964}"/>
              </a:ext>
            </a:extLst>
          </p:cNvPr>
          <p:cNvPicPr>
            <a:picLocks noChangeAspect="1"/>
          </p:cNvPicPr>
          <p:nvPr/>
        </p:nvPicPr>
        <p:blipFill rotWithShape="1">
          <a:blip r:embed="rId2">
            <a:alphaModFix amt="60000"/>
          </a:blip>
          <a:srcRect t="6629" b="3371"/>
          <a:stretch/>
        </p:blipFill>
        <p:spPr>
          <a:xfrm>
            <a:off x="-1" y="10"/>
            <a:ext cx="12192001" cy="6857990"/>
          </a:xfrm>
          <a:prstGeom prst="rect">
            <a:avLst/>
          </a:prstGeom>
        </p:spPr>
      </p:pic>
      <p:sp>
        <p:nvSpPr>
          <p:cNvPr id="2" name="Title 1"/>
          <p:cNvSpPr>
            <a:spLocks noGrp="1"/>
          </p:cNvSpPr>
          <p:nvPr>
            <p:ph type="title"/>
          </p:nvPr>
        </p:nvSpPr>
        <p:spPr>
          <a:xfrm>
            <a:off x="1198181" y="728906"/>
            <a:ext cx="9792471" cy="2057037"/>
          </a:xfrm>
        </p:spPr>
        <p:txBody>
          <a:bodyPr>
            <a:normAutofit/>
          </a:bodyPr>
          <a:lstStyle/>
          <a:p>
            <a:r>
              <a:rPr lang="en-GB">
                <a:solidFill>
                  <a:srgbClr val="FFFFFF"/>
                </a:solidFill>
              </a:rPr>
              <a:t>The Ebac approach</a:t>
            </a:r>
          </a:p>
        </p:txBody>
      </p:sp>
      <p:sp>
        <p:nvSpPr>
          <p:cNvPr id="3" name="Content Placeholder 2"/>
          <p:cNvSpPr>
            <a:spLocks noGrp="1"/>
          </p:cNvSpPr>
          <p:nvPr>
            <p:ph idx="1"/>
          </p:nvPr>
        </p:nvSpPr>
        <p:spPr>
          <a:xfrm>
            <a:off x="5552500" y="815247"/>
            <a:ext cx="6466902" cy="5750805"/>
          </a:xfrm>
        </p:spPr>
        <p:txBody>
          <a:bodyPr>
            <a:normAutofit/>
          </a:bodyPr>
          <a:lstStyle/>
          <a:p>
            <a:r>
              <a:rPr lang="en-GB" sz="2400" dirty="0" err="1">
                <a:solidFill>
                  <a:srgbClr val="FFFFFF"/>
                </a:solidFill>
              </a:rPr>
              <a:t>Ebac</a:t>
            </a:r>
            <a:r>
              <a:rPr lang="en-GB" sz="2400" dirty="0">
                <a:solidFill>
                  <a:srgbClr val="FFFFFF"/>
                </a:solidFill>
              </a:rPr>
              <a:t> believe that every employee has a vital part to play in the successful running of the business, combined with an open door policy and non-hierarchal structure people are encouraged to put forward their opinions and ideas. </a:t>
            </a:r>
          </a:p>
          <a:p>
            <a:r>
              <a:rPr lang="en-GB" sz="2400" dirty="0">
                <a:solidFill>
                  <a:srgbClr val="FFFFFF"/>
                </a:solidFill>
              </a:rPr>
              <a:t>The dynamic culture pushes boundaries, encouraging employees to think outside the box and have the opportunity to make a major difference within the organisation. </a:t>
            </a:r>
          </a:p>
          <a:p>
            <a:r>
              <a:rPr lang="en-GB" sz="2400" dirty="0">
                <a:solidFill>
                  <a:srgbClr val="FFFFFF"/>
                </a:solidFill>
              </a:rPr>
              <a:t>With a variety brands and products ranging from dehumidifiers and water coolers to washing machines there are diverse and challenging opportunities across a range of disciplines. </a:t>
            </a:r>
          </a:p>
          <a:p>
            <a:endParaRPr lang="en-GB" sz="1900" dirty="0">
              <a:solidFill>
                <a:srgbClr val="FFFFFF"/>
              </a:solidFill>
            </a:endParaRPr>
          </a:p>
        </p:txBody>
      </p:sp>
    </p:spTree>
    <p:extLst>
      <p:ext uri="{BB962C8B-B14F-4D97-AF65-F5344CB8AC3E}">
        <p14:creationId xmlns:p14="http://schemas.microsoft.com/office/powerpoint/2010/main" val="365045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8E5CA2-50BB-44C6-A653-319E3D346035}"/>
              </a:ext>
            </a:extLst>
          </p:cNvPr>
          <p:cNvPicPr>
            <a:picLocks noChangeAspect="1"/>
          </p:cNvPicPr>
          <p:nvPr/>
        </p:nvPicPr>
        <p:blipFill rotWithShape="1">
          <a:blip r:embed="rId2">
            <a:alphaModFix amt="35000"/>
          </a:blip>
          <a:srcRect/>
          <a:stretch/>
        </p:blipFill>
        <p:spPr>
          <a:xfrm>
            <a:off x="-1" y="10"/>
            <a:ext cx="12192001" cy="6857990"/>
          </a:xfrm>
          <a:prstGeom prst="rect">
            <a:avLst/>
          </a:prstGeom>
        </p:spPr>
      </p:pic>
      <p:sp>
        <p:nvSpPr>
          <p:cNvPr id="2" name="Title 1"/>
          <p:cNvSpPr>
            <a:spLocks noGrp="1"/>
          </p:cNvSpPr>
          <p:nvPr>
            <p:ph type="title"/>
          </p:nvPr>
        </p:nvSpPr>
        <p:spPr>
          <a:xfrm>
            <a:off x="838201" y="1065862"/>
            <a:ext cx="3313164" cy="4726276"/>
          </a:xfrm>
        </p:spPr>
        <p:txBody>
          <a:bodyPr>
            <a:normAutofit/>
          </a:bodyPr>
          <a:lstStyle/>
          <a:p>
            <a:pPr algn="r"/>
            <a:r>
              <a:rPr lang="en-GB" sz="4000">
                <a:solidFill>
                  <a:srgbClr val="FFFFFF"/>
                </a:solidFill>
              </a:rPr>
              <a:t>Innovation</a:t>
            </a:r>
          </a:p>
        </p:txBody>
      </p:sp>
      <p:cxnSp>
        <p:nvCxnSpPr>
          <p:cNvPr id="18" name="Straight Connector 1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55379" y="1065862"/>
            <a:ext cx="6709785" cy="5334938"/>
          </a:xfrm>
        </p:spPr>
        <p:txBody>
          <a:bodyPr anchor="ctr">
            <a:normAutofit/>
          </a:bodyPr>
          <a:lstStyle/>
          <a:p>
            <a:r>
              <a:rPr lang="en-GB" sz="2400" dirty="0">
                <a:solidFill>
                  <a:srgbClr val="FFFFFF"/>
                </a:solidFill>
              </a:rPr>
              <a:t>From </a:t>
            </a:r>
            <a:r>
              <a:rPr lang="en-GB" sz="2400" dirty="0" err="1">
                <a:solidFill>
                  <a:srgbClr val="FFFFFF"/>
                </a:solidFill>
              </a:rPr>
              <a:t>Ebac’s</a:t>
            </a:r>
            <a:r>
              <a:rPr lang="en-GB" sz="2400" dirty="0">
                <a:solidFill>
                  <a:srgbClr val="FFFFFF"/>
                </a:solidFill>
              </a:rPr>
              <a:t> inception, we have seen many people who work here grow and developing skills they never knew they had. As they grow the business grows with them, pushing boundaries and challenging norms. </a:t>
            </a:r>
          </a:p>
          <a:p>
            <a:r>
              <a:rPr lang="en-GB" sz="2400" dirty="0" err="1">
                <a:solidFill>
                  <a:srgbClr val="FFFFFF"/>
                </a:solidFill>
              </a:rPr>
              <a:t>Ebac</a:t>
            </a:r>
            <a:r>
              <a:rPr lang="en-GB" sz="2400" dirty="0">
                <a:solidFill>
                  <a:srgbClr val="FFFFFF"/>
                </a:solidFill>
              </a:rPr>
              <a:t> is truly an innovative business full of special people. </a:t>
            </a:r>
          </a:p>
          <a:p>
            <a:r>
              <a:rPr lang="en-GB" sz="2400" dirty="0" err="1">
                <a:solidFill>
                  <a:srgbClr val="FFFFFF"/>
                </a:solidFill>
              </a:rPr>
              <a:t>Ebac</a:t>
            </a:r>
            <a:r>
              <a:rPr lang="en-GB" sz="2400" dirty="0">
                <a:solidFill>
                  <a:srgbClr val="FFFFFF"/>
                </a:solidFill>
              </a:rPr>
              <a:t> is a single status organisation. We don’t have executive toilets or car parking spaces for directors. We believe everyone is equal and crucial to our current and future success. </a:t>
            </a:r>
          </a:p>
        </p:txBody>
      </p:sp>
    </p:spTree>
    <p:extLst>
      <p:ext uri="{BB962C8B-B14F-4D97-AF65-F5344CB8AC3E}">
        <p14:creationId xmlns:p14="http://schemas.microsoft.com/office/powerpoint/2010/main" val="2200577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50392"/>
            <a:ext cx="10418064" cy="5326571"/>
          </a:xfrm>
        </p:spPr>
        <p:txBody>
          <a:bodyPr>
            <a:normAutofit/>
          </a:bodyPr>
          <a:lstStyle/>
          <a:p>
            <a:r>
              <a:rPr lang="en-GB" dirty="0"/>
              <a:t>We’re not bureaucratic, we have a lean entrepreneurial structure that allows us to move in directions and into markets in ways other less flexible companies cannot. </a:t>
            </a:r>
          </a:p>
          <a:p>
            <a:r>
              <a:rPr lang="en-GB" dirty="0"/>
              <a:t>We love talent. If you excel in your field – whatever field that may be - we will value a discussion with you. It doesn’t matter whether you have an MBA or no qualifications whatsoever, if you have the right attitude, the right ability and want to work here, we will be interested in you. </a:t>
            </a:r>
          </a:p>
          <a:p>
            <a:r>
              <a:rPr lang="en-GB" dirty="0"/>
              <a:t>If you think you have what it takes to be successful here, we want to hear from you. Whether it be on one of our production lines as an operator, in our marketing team or as our next Managing Director, if you have talent, we are interested. </a:t>
            </a:r>
          </a:p>
          <a:p>
            <a:endParaRPr lang="en-GB" dirty="0"/>
          </a:p>
        </p:txBody>
      </p:sp>
    </p:spTree>
    <p:extLst>
      <p:ext uri="{BB962C8B-B14F-4D97-AF65-F5344CB8AC3E}">
        <p14:creationId xmlns:p14="http://schemas.microsoft.com/office/powerpoint/2010/main" val="321630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5276088"/>
            <a:ext cx="10515600" cy="804291"/>
          </a:xfrm>
        </p:spPr>
        <p:txBody>
          <a:bodyPr>
            <a:normAutofit fontScale="90000"/>
          </a:bodyPr>
          <a:lstStyle/>
          <a:p>
            <a:r>
              <a:rPr lang="en-GB" dirty="0"/>
              <a:t>Leapfrog investments</a:t>
            </a:r>
          </a:p>
        </p:txBody>
      </p:sp>
      <p:pic>
        <p:nvPicPr>
          <p:cNvPr id="6" name="Picture 5">
            <a:hlinkClick r:id="rId2"/>
          </p:cNvPr>
          <p:cNvPicPr>
            <a:picLocks noChangeAspect="1"/>
          </p:cNvPicPr>
          <p:nvPr/>
        </p:nvPicPr>
        <p:blipFill>
          <a:blip r:embed="rId3"/>
          <a:stretch>
            <a:fillRect/>
          </a:stretch>
        </p:blipFill>
        <p:spPr>
          <a:xfrm>
            <a:off x="557939" y="0"/>
            <a:ext cx="11063422" cy="4940830"/>
          </a:xfrm>
          <a:prstGeom prst="rect">
            <a:avLst/>
          </a:prstGeom>
        </p:spPr>
      </p:pic>
    </p:spTree>
    <p:extLst>
      <p:ext uri="{BB962C8B-B14F-4D97-AF65-F5344CB8AC3E}">
        <p14:creationId xmlns:p14="http://schemas.microsoft.com/office/powerpoint/2010/main" val="849985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0" y="227853"/>
            <a:ext cx="12192000" cy="6402294"/>
          </a:xfrm>
          <a:prstGeom prst="rect">
            <a:avLst/>
          </a:prstGeom>
        </p:spPr>
      </p:pic>
    </p:spTree>
    <p:extLst>
      <p:ext uri="{BB962C8B-B14F-4D97-AF65-F5344CB8AC3E}">
        <p14:creationId xmlns:p14="http://schemas.microsoft.com/office/powerpoint/2010/main" val="1826359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89649" y="5100566"/>
            <a:ext cx="7561557" cy="584775"/>
          </a:xfrm>
          <a:prstGeom prst="rect">
            <a:avLst/>
          </a:prstGeom>
        </p:spPr>
        <p:txBody>
          <a:bodyPr wrap="none">
            <a:spAutoFit/>
          </a:bodyPr>
          <a:lstStyle/>
          <a:p>
            <a:r>
              <a:rPr lang="en-GB" sz="3200" dirty="0" err="1"/>
              <a:t>LeapFrog</a:t>
            </a:r>
            <a:r>
              <a:rPr lang="en-GB" sz="3200" dirty="0"/>
              <a:t> founders Andy </a:t>
            </a:r>
            <a:r>
              <a:rPr lang="en-GB" sz="3200" dirty="0" err="1"/>
              <a:t>Kuper</a:t>
            </a:r>
            <a:r>
              <a:rPr lang="en-GB" sz="3200" dirty="0"/>
              <a:t> and Jim Roth</a:t>
            </a:r>
          </a:p>
        </p:txBody>
      </p:sp>
      <p:sp>
        <p:nvSpPr>
          <p:cNvPr id="4" name="TextBox 3">
            <a:extLst>
              <a:ext uri="{FF2B5EF4-FFF2-40B4-BE49-F238E27FC236}">
                <a16:creationId xmlns:a16="http://schemas.microsoft.com/office/drawing/2014/main" id="{2F6A4306-5A6A-08BE-4A0B-AF37D58279E4}"/>
              </a:ext>
            </a:extLst>
          </p:cNvPr>
          <p:cNvSpPr txBox="1"/>
          <p:nvPr/>
        </p:nvSpPr>
        <p:spPr>
          <a:xfrm>
            <a:off x="3952632" y="4587631"/>
            <a:ext cx="45602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2"/>
              </a:rPr>
              <a:t>https://youtu.be/tzwuDWEn9bA</a:t>
            </a:r>
            <a:r>
              <a:rPr lang="en-US" dirty="0"/>
              <a:t> </a:t>
            </a:r>
            <a:endParaRPr lang="en-US"/>
          </a:p>
        </p:txBody>
      </p:sp>
      <p:pic>
        <p:nvPicPr>
          <p:cNvPr id="5" name="Picture 4" descr="Two men in suits looking at each other&#10;&#10;Description automatically generated">
            <a:extLst>
              <a:ext uri="{FF2B5EF4-FFF2-40B4-BE49-F238E27FC236}">
                <a16:creationId xmlns:a16="http://schemas.microsoft.com/office/drawing/2014/main" id="{8587340E-FB00-AB3B-123C-F49746F527C9}"/>
              </a:ext>
            </a:extLst>
          </p:cNvPr>
          <p:cNvPicPr>
            <a:picLocks noChangeAspect="1"/>
          </p:cNvPicPr>
          <p:nvPr/>
        </p:nvPicPr>
        <p:blipFill>
          <a:blip r:embed="rId3"/>
          <a:stretch>
            <a:fillRect/>
          </a:stretch>
        </p:blipFill>
        <p:spPr>
          <a:xfrm>
            <a:off x="2370015" y="625151"/>
            <a:ext cx="6709507" cy="3595236"/>
          </a:xfrm>
          <a:prstGeom prst="rect">
            <a:avLst/>
          </a:prstGeom>
        </p:spPr>
      </p:pic>
    </p:spTree>
    <p:extLst>
      <p:ext uri="{BB962C8B-B14F-4D97-AF65-F5344CB8AC3E}">
        <p14:creationId xmlns:p14="http://schemas.microsoft.com/office/powerpoint/2010/main" val="2171848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0" y="0"/>
            <a:ext cx="5982086" cy="6775704"/>
          </a:xfrm>
          <a:prstGeom prst="rect">
            <a:avLst/>
          </a:prstGeom>
        </p:spPr>
      </p:pic>
      <p:pic>
        <p:nvPicPr>
          <p:cNvPr id="3" name="Picture 2"/>
          <p:cNvPicPr>
            <a:picLocks noChangeAspect="1"/>
          </p:cNvPicPr>
          <p:nvPr/>
        </p:nvPicPr>
        <p:blipFill>
          <a:blip r:embed="rId4"/>
          <a:stretch>
            <a:fillRect/>
          </a:stretch>
        </p:blipFill>
        <p:spPr>
          <a:xfrm>
            <a:off x="7128129" y="0"/>
            <a:ext cx="4171950" cy="1628775"/>
          </a:xfrm>
          <a:prstGeom prst="rect">
            <a:avLst/>
          </a:prstGeom>
        </p:spPr>
      </p:pic>
      <p:pic>
        <p:nvPicPr>
          <p:cNvPr id="4" name="Picture 3"/>
          <p:cNvPicPr>
            <a:picLocks noChangeAspect="1"/>
          </p:cNvPicPr>
          <p:nvPr/>
        </p:nvPicPr>
        <p:blipFill>
          <a:blip r:embed="rId5"/>
          <a:stretch>
            <a:fillRect/>
          </a:stretch>
        </p:blipFill>
        <p:spPr>
          <a:xfrm>
            <a:off x="6062472" y="1701165"/>
            <a:ext cx="6129528" cy="4095750"/>
          </a:xfrm>
          <a:prstGeom prst="rect">
            <a:avLst/>
          </a:prstGeom>
        </p:spPr>
      </p:pic>
    </p:spTree>
    <p:extLst>
      <p:ext uri="{BB962C8B-B14F-4D97-AF65-F5344CB8AC3E}">
        <p14:creationId xmlns:p14="http://schemas.microsoft.com/office/powerpoint/2010/main" val="132403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p:cNvSpPr txBox="1">
            <a:spLocks/>
          </p:cNvSpPr>
          <p:nvPr/>
        </p:nvSpPr>
        <p:spPr>
          <a:xfrm>
            <a:off x="1679448" y="3493008"/>
            <a:ext cx="9144000" cy="374904"/>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hlinkClick r:id="rId2"/>
              </a:rPr>
              <a:t>https://www.ebac.com/about-ebac</a:t>
            </a:r>
            <a:r>
              <a:rPr lang="en-GB" dirty="0"/>
              <a:t> </a:t>
            </a:r>
          </a:p>
        </p:txBody>
      </p:sp>
      <p:sp>
        <p:nvSpPr>
          <p:cNvPr id="3" name="Rectangle 2"/>
          <p:cNvSpPr/>
          <p:nvPr/>
        </p:nvSpPr>
        <p:spPr>
          <a:xfrm>
            <a:off x="3368447" y="3867912"/>
            <a:ext cx="5766002" cy="369332"/>
          </a:xfrm>
          <a:prstGeom prst="rect">
            <a:avLst/>
          </a:prstGeom>
        </p:spPr>
        <p:txBody>
          <a:bodyPr wrap="none">
            <a:spAutoFit/>
          </a:bodyPr>
          <a:lstStyle/>
          <a:p>
            <a:r>
              <a:rPr lang="en-GB" dirty="0">
                <a:hlinkClick r:id="rId3"/>
              </a:rPr>
              <a:t>https://www.ebac.com/dehumidifiers/the-ebac-foundation</a:t>
            </a:r>
            <a:r>
              <a:rPr lang="en-GB" dirty="0"/>
              <a:t> </a:t>
            </a:r>
          </a:p>
        </p:txBody>
      </p:sp>
    </p:spTree>
    <p:extLst>
      <p:ext uri="{BB962C8B-B14F-4D97-AF65-F5344CB8AC3E}">
        <p14:creationId xmlns:p14="http://schemas.microsoft.com/office/powerpoint/2010/main" val="1675164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393</Words>
  <Application>Microsoft Office PowerPoint</Application>
  <PresentationFormat>Widescreen</PresentationFormat>
  <Paragraphs>22</Paragraphs>
  <Slides>15</Slides>
  <Notes>0</Notes>
  <HiddenSlides>0</HiddenSlides>
  <MMClips>1</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Business with a Purpose   </vt:lpstr>
      <vt:lpstr>PowerPoint Presentation</vt:lpstr>
      <vt:lpstr>PowerPoint Presentation</vt:lpstr>
      <vt:lpstr>PowerPoint Presentation</vt:lpstr>
      <vt:lpstr>PowerPoint Presentation</vt:lpstr>
      <vt:lpstr>PowerPoint Presentation</vt:lpstr>
      <vt:lpstr>PowerPoint Presentation</vt:lpstr>
      <vt:lpstr>The Ebac approach</vt:lpstr>
      <vt:lpstr>Innovation</vt:lpstr>
      <vt:lpstr>PowerPoint Presentation</vt:lpstr>
      <vt:lpstr>Leapfrog investments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Ebac Limited Ebac Foundation</dc:title>
  <dc:creator>Mike Durke</dc:creator>
  <cp:lastModifiedBy>Mike Durke</cp:lastModifiedBy>
  <cp:revision>16</cp:revision>
  <dcterms:created xsi:type="dcterms:W3CDTF">2017-02-27T13:25:17Z</dcterms:created>
  <dcterms:modified xsi:type="dcterms:W3CDTF">2023-11-02T12:02:44Z</dcterms:modified>
</cp:coreProperties>
</file>