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326" r:id="rId2"/>
    <p:sldId id="390" r:id="rId3"/>
    <p:sldId id="381" r:id="rId4"/>
    <p:sldId id="382" r:id="rId5"/>
    <p:sldId id="321" r:id="rId6"/>
    <p:sldId id="392" r:id="rId7"/>
    <p:sldId id="328" r:id="rId8"/>
    <p:sldId id="391" r:id="rId9"/>
    <p:sldId id="394" r:id="rId10"/>
    <p:sldId id="327" r:id="rId11"/>
    <p:sldId id="387" r:id="rId12"/>
    <p:sldId id="388" r:id="rId13"/>
    <p:sldId id="334" r:id="rId14"/>
    <p:sldId id="335" r:id="rId15"/>
    <p:sldId id="340" r:id="rId16"/>
    <p:sldId id="459" r:id="rId17"/>
    <p:sldId id="460" r:id="rId18"/>
    <p:sldId id="462" r:id="rId19"/>
    <p:sldId id="386" r:id="rId20"/>
    <p:sldId id="461" r:id="rId21"/>
    <p:sldId id="380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6A450"/>
    <a:srgbClr val="00CC00"/>
    <a:srgbClr val="00CC66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26" autoAdjust="0"/>
    <p:restoredTop sz="94660"/>
  </p:normalViewPr>
  <p:slideViewPr>
    <p:cSldViewPr snapToGrid="0">
      <p:cViewPr varScale="1">
        <p:scale>
          <a:sx n="99" d="100"/>
          <a:sy n="99" d="100"/>
        </p:scale>
        <p:origin x="96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9/23/20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7511D-8D7B-48E2-BF50-9C26524159B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77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7511D-8D7B-48E2-BF50-9C26524159B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997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E7511D-8D7B-48E2-BF50-9C26524159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5080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E7511D-8D7B-48E2-BF50-9C26524159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536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283114" y="1168329"/>
            <a:ext cx="6586124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091" y="2055278"/>
            <a:ext cx="6428445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091" y="3941492"/>
            <a:ext cx="6428445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pPr>
              <a:defRPr/>
            </a:pPr>
            <a:fld id="{5E463C7A-35CA-D046-A9EF-FB34022247DA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7C35B1EF-9E19-BD44-8A34-5FE296733CC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45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8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7" y="803186"/>
            <a:ext cx="4091410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DDE840-407B-2340-B0F9-4D6C2568B85B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94421-1F69-4D4F-82A0-772CC4D7EAC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06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roup 773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775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6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7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8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9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0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1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2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3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4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5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6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7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8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9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0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2403476" y="1158902"/>
            <a:ext cx="4317684" cy="4537816"/>
            <a:chOff x="2403476" y="1158902"/>
            <a:chExt cx="4317684" cy="4537816"/>
          </a:xfrm>
        </p:grpSpPr>
        <p:sp>
          <p:nvSpPr>
            <p:cNvPr id="28" name="Rectangle 27"/>
            <p:cNvSpPr/>
            <p:nvPr/>
          </p:nvSpPr>
          <p:spPr>
            <a:xfrm>
              <a:off x="2403476" y="1158902"/>
              <a:ext cx="431768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2403476" y="1963574"/>
              <a:ext cx="431768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3" name="Isosceles Triangle 28"/>
            <p:cNvSpPr/>
            <p:nvPr/>
          </p:nvSpPr>
          <p:spPr>
            <a:xfrm rot="10800000">
              <a:off x="4358702" y="5345655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148" y="2028827"/>
            <a:ext cx="4162952" cy="1732474"/>
          </a:xfrm>
        </p:spPr>
        <p:txBody>
          <a:bodyPr bIns="0" anchor="b">
            <a:normAutofit/>
          </a:bodyPr>
          <a:lstStyle>
            <a:lvl1pPr algn="ctr"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148" y="3843338"/>
            <a:ext cx="4162952" cy="1426097"/>
          </a:xfrm>
        </p:spPr>
        <p:txBody>
          <a:bodyPr tIns="0">
            <a:normAutofit/>
          </a:bodyPr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0858830C-C9CF-6248-8E90-96203C18B385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0DC159A0-54A8-0C45-AD4C-0C1C8128C8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172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068"/>
            <a:ext cx="3122163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23014" y="804029"/>
            <a:ext cx="4091674" cy="24593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0283" y="3585104"/>
            <a:ext cx="4094404" cy="247064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54898345-C6CC-D24A-9A84-31044B16848A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EDDF06DB-502E-E54F-A200-3C877C51130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62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39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0" name="Rectangle 59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EEF7976A-EA42-FA4B-810C-6848B9A5089F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3D914BDE-1A69-3446-8F84-7EDC850B8DD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44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77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0" name="Group 3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1" name="Rectangle 4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3AFD48-3868-714D-AB36-45F139956EA3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0F02FB-E9F3-174D-88E6-D109BF5CAE5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41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0A7F1601-3F81-4F4E-AEF8-9E7650CF027E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87D5BA9B-4998-FA4C-989D-E79437D0D5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832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8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2" name="Group 4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3" name="Rectangle 4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1225399"/>
          </a:xfrm>
        </p:spPr>
        <p:txBody>
          <a:bodyPr bIns="0" anchor="b">
            <a:noAutofit/>
          </a:bodyPr>
          <a:lstStyle>
            <a:lvl1pPr algn="ctr">
              <a:defRPr sz="28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6" y="801390"/>
            <a:ext cx="4095643" cy="524949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554" y="3575324"/>
            <a:ext cx="3112047" cy="1239552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6D312F-5578-234D-9F08-98630AC1BA60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D1F2EC-CA58-424C-A64F-9F00E81477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039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roup 428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30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1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2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3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4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5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6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7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8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9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0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1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2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3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4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5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644463" y="1698332"/>
            <a:ext cx="4357752" cy="3470420"/>
            <a:chOff x="644463" y="1698332"/>
            <a:chExt cx="4357752" cy="3470420"/>
          </a:xfrm>
        </p:grpSpPr>
        <p:sp>
          <p:nvSpPr>
            <p:cNvPr id="77" name="Rectangle 76"/>
            <p:cNvSpPr/>
            <p:nvPr/>
          </p:nvSpPr>
          <p:spPr>
            <a:xfrm>
              <a:off x="644463" y="1698332"/>
              <a:ext cx="4357752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644463" y="2274404"/>
              <a:ext cx="43577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7" name="Isosceles Triangle 9"/>
            <p:cNvSpPr/>
            <p:nvPr/>
          </p:nvSpPr>
          <p:spPr>
            <a:xfrm rot="10800000">
              <a:off x="2665346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4676" y="0"/>
            <a:ext cx="3489324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85" y="2336402"/>
            <a:ext cx="4197666" cy="1265539"/>
          </a:xfrm>
        </p:spPr>
        <p:txBody>
          <a:bodyPr bIns="0" anchor="b">
            <a:normAutofit/>
          </a:bodyPr>
          <a:lstStyle>
            <a:lvl1pPr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4" y="3601941"/>
            <a:ext cx="4199254" cy="1214535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C44D2871-26FB-0A41-8540-A5D49FA4E76F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4358641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315463" y="320040"/>
            <a:ext cx="685800" cy="320040"/>
          </a:xfrm>
        </p:spPr>
        <p:txBody>
          <a:bodyPr/>
          <a:lstStyle/>
          <a:p>
            <a:pPr>
              <a:defRPr/>
            </a:pPr>
            <a:fld id="{039A7135-EFC2-E04C-89E1-64F190BF218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695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2" name="Rectangle 41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43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786" y="2349926"/>
            <a:ext cx="3113815" cy="2472774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15686" y="794719"/>
            <a:ext cx="4095643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933B12-2ED8-B149-9B18-98986CD34B89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4C66ED-CD02-1940-98AD-9F53408DB8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65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/>
          <p:cNvGrpSpPr/>
          <p:nvPr/>
        </p:nvGrpSpPr>
        <p:grpSpPr>
          <a:xfrm flipH="1">
            <a:off x="0" y="0"/>
            <a:ext cx="9421759" cy="6858001"/>
            <a:chOff x="1243013" y="0"/>
            <a:chExt cx="9402763" cy="6858001"/>
          </a:xfrm>
        </p:grpSpPr>
        <p:sp>
          <p:nvSpPr>
            <p:cNvPr id="5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5" name="Group 84"/>
          <p:cNvGrpSpPr/>
          <p:nvPr/>
        </p:nvGrpSpPr>
        <p:grpSpPr>
          <a:xfrm>
            <a:off x="5228134" y="1699589"/>
            <a:ext cx="3286552" cy="3470421"/>
            <a:chOff x="640080" y="1699589"/>
            <a:chExt cx="3286552" cy="3470421"/>
          </a:xfrm>
        </p:grpSpPr>
        <p:sp>
          <p:nvSpPr>
            <p:cNvPr id="86" name="Rectangle 85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3609" y="2349924"/>
            <a:ext cx="3112047" cy="2464951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258" y="802808"/>
            <a:ext cx="4118291" cy="525480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pPr>
              <a:defRPr/>
            </a:pPr>
            <a:fld id="{473039D0-BE6D-BD4B-978A-1FA7B3851BAC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pPr>
              <a:defRPr/>
            </a:pPr>
            <a:fld id="{53EAEDBE-CD63-D240-A3AC-AB729FD584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87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5554" y="2349925"/>
            <a:ext cx="3112047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15687" y="794719"/>
            <a:ext cx="4079089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320040"/>
            <a:ext cx="27432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15A6D3E-AB25-4E4A-9BD8-E9CBDB34C2F5}" type="datetimeFigureOut">
              <a:rPr lang="en-GB" smtClean="0"/>
              <a:pPr>
                <a:defRPr/>
              </a:pPr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0" y="6227064"/>
            <a:ext cx="7854696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8976" y="320040"/>
            <a:ext cx="6858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31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8CA5F983-004A-429F-B974-D47D6A22F053}"/>
              </a:ext>
            </a:extLst>
          </p:cNvPr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CC66"/>
          </a:solidFill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5" name="Petryal: Corneli Crwn 4">
            <a:extLst>
              <a:ext uri="{FF2B5EF4-FFF2-40B4-BE49-F238E27FC236}">
                <a16:creationId xmlns:a16="http://schemas.microsoft.com/office/drawing/2014/main" id="{68F792A5-C7CE-4647-9316-F2A033E4F97F}"/>
              </a:ext>
            </a:extLst>
          </p:cNvPr>
          <p:cNvSpPr/>
          <p:nvPr/>
        </p:nvSpPr>
        <p:spPr>
          <a:xfrm>
            <a:off x="637563" y="402673"/>
            <a:ext cx="7969542" cy="5809376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28CE276-DF39-41F8-B5F8-01DDA68C9875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2" name="Llun 1">
            <a:extLst>
              <a:ext uri="{FF2B5EF4-FFF2-40B4-BE49-F238E27FC236}">
                <a16:creationId xmlns:a16="http://schemas.microsoft.com/office/drawing/2014/main" id="{B0657738-468D-4279-A5DB-CCA718469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400" y="2098049"/>
            <a:ext cx="6537089" cy="4310689"/>
          </a:xfrm>
          <a:prstGeom prst="rect">
            <a:avLst/>
          </a:prstGeom>
        </p:spPr>
      </p:pic>
      <p:sp>
        <p:nvSpPr>
          <p:cNvPr id="3" name="Petryal 2">
            <a:extLst>
              <a:ext uri="{FF2B5EF4-FFF2-40B4-BE49-F238E27FC236}">
                <a16:creationId xmlns:a16="http://schemas.microsoft.com/office/drawing/2014/main" id="{83153652-A195-4F2A-A66A-CCEDC83DE1CA}"/>
              </a:ext>
            </a:extLst>
          </p:cNvPr>
          <p:cNvSpPr/>
          <p:nvPr/>
        </p:nvSpPr>
        <p:spPr>
          <a:xfrm>
            <a:off x="2183975" y="446906"/>
            <a:ext cx="49312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Croeso</a:t>
            </a:r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 </a:t>
            </a:r>
            <a:r>
              <a:rPr lang="en-GB" sz="4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i</a:t>
            </a:r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 </a:t>
            </a:r>
            <a:r>
              <a:rPr lang="en-GB" sz="4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Sesiwn</a:t>
            </a:r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 </a:t>
            </a:r>
            <a:r>
              <a:rPr lang="en-GB" sz="4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Siarad</a:t>
            </a:r>
            <a:endParaRPr lang="en-GB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00B050"/>
              </a:solidFill>
              <a:effectLst/>
            </a:endParaRPr>
          </a:p>
          <a:p>
            <a:pPr algn="ctr"/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  <a:t>16</a:t>
            </a:r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 </a:t>
            </a:r>
            <a:r>
              <a:rPr lang="en-GB" sz="40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Medi</a:t>
            </a:r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 2020</a:t>
            </a:r>
          </a:p>
        </p:txBody>
      </p:sp>
    </p:spTree>
    <p:extLst>
      <p:ext uri="{BB962C8B-B14F-4D97-AF65-F5344CB8AC3E}">
        <p14:creationId xmlns:p14="http://schemas.microsoft.com/office/powerpoint/2010/main" val="2750973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8CA5F983-004A-429F-B974-D47D6A22F053}"/>
              </a:ext>
            </a:extLst>
          </p:cNvPr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CC66"/>
          </a:solidFill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5" name="Petryal: Corneli Crwn 4">
            <a:extLst>
              <a:ext uri="{FF2B5EF4-FFF2-40B4-BE49-F238E27FC236}">
                <a16:creationId xmlns:a16="http://schemas.microsoft.com/office/drawing/2014/main" id="{68F792A5-C7CE-4647-9316-F2A033E4F97F}"/>
              </a:ext>
            </a:extLst>
          </p:cNvPr>
          <p:cNvSpPr/>
          <p:nvPr/>
        </p:nvSpPr>
        <p:spPr>
          <a:xfrm>
            <a:off x="749069" y="398480"/>
            <a:ext cx="7969542" cy="5809376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FF1E8B67-44AF-4980-8B29-5BFE11530EE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5C922B81-00D9-4B96-B32C-5D9622152888}"/>
              </a:ext>
            </a:extLst>
          </p:cNvPr>
          <p:cNvSpPr txBox="1"/>
          <p:nvPr/>
        </p:nvSpPr>
        <p:spPr>
          <a:xfrm>
            <a:off x="1124793" y="477286"/>
            <a:ext cx="6894414" cy="6129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Tasech chi’n cael mynd ar wyliau i unrhyw le, ble basech chi’n mynd?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Beth fasech chi’n ei wneud tasech chi’n un deg wyth eto?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/>
              <a:t>Beth </a:t>
            </a:r>
            <a:r>
              <a:rPr lang="en-GB" sz="2000" dirty="0" err="1"/>
              <a:t>sy’n</a:t>
            </a:r>
            <a:r>
              <a:rPr lang="en-GB" sz="2000" dirty="0"/>
              <a:t> well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ti</a:t>
            </a:r>
            <a:r>
              <a:rPr lang="en-GB" sz="2000" dirty="0"/>
              <a:t> – </a:t>
            </a:r>
            <a:r>
              <a:rPr lang="en-GB" sz="2000" dirty="0" err="1"/>
              <a:t>te</a:t>
            </a:r>
            <a:r>
              <a:rPr lang="en-GB" sz="2000" dirty="0"/>
              <a:t> neu </a:t>
            </a:r>
            <a:r>
              <a:rPr lang="en-GB" sz="2000" dirty="0" err="1"/>
              <a:t>goffi</a:t>
            </a:r>
            <a:r>
              <a:rPr lang="en-GB" sz="2000" dirty="0"/>
              <a:t>?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Fasech chi’n hoffi paned o de? </a:t>
            </a:r>
            <a:endParaRPr lang="en-GB" sz="20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Pryd dechreuoch chi ddysgu Cymraeg?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Gyda phwy dych chi’n siarad Cymraeg?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/>
              <a:t>Fasech chi’n rhedeg marathon  tasech chi’n gallu?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nb-NO" sz="2000" dirty="0"/>
              <a:t>Ble cest ti dy eni?</a:t>
            </a:r>
            <a:r>
              <a:rPr lang="cy-GB" sz="2000" dirty="0"/>
              <a:t> 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nb-NO" sz="2000" dirty="0"/>
              <a:t>Ble cest ti dy fagu?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 err="1"/>
              <a:t>Ble</a:t>
            </a:r>
            <a:r>
              <a:rPr lang="en-GB" sz="2000" dirty="0"/>
              <a:t> </a:t>
            </a:r>
            <a:r>
              <a:rPr lang="en-GB" sz="2000" dirty="0" err="1"/>
              <a:t>dych</a:t>
            </a:r>
            <a:r>
              <a:rPr lang="en-GB" sz="2000" dirty="0"/>
              <a:t> </a:t>
            </a:r>
            <a:r>
              <a:rPr lang="en-GB" sz="2000" dirty="0" err="1"/>
              <a:t>chi’n</a:t>
            </a:r>
            <a:r>
              <a:rPr lang="en-GB" sz="2000" dirty="0"/>
              <a:t> </a:t>
            </a:r>
            <a:r>
              <a:rPr lang="en-GB" sz="2000" dirty="0" err="1"/>
              <a:t>hoffi</a:t>
            </a:r>
            <a:r>
              <a:rPr lang="en-GB" sz="2000" dirty="0"/>
              <a:t> </a:t>
            </a:r>
            <a:r>
              <a:rPr lang="en-GB" sz="2000" dirty="0" err="1"/>
              <a:t>mynd</a:t>
            </a:r>
            <a:r>
              <a:rPr lang="en-GB" sz="2000" dirty="0"/>
              <a:t> am </a:t>
            </a:r>
            <a:r>
              <a:rPr lang="en-GB" sz="2000" dirty="0" err="1"/>
              <a:t>dro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ardal</a:t>
            </a:r>
            <a:r>
              <a:rPr lang="en-GB" sz="2000" dirty="0"/>
              <a:t>?  </a:t>
            </a:r>
            <a:r>
              <a:rPr lang="en-GB" sz="2000" dirty="0" err="1"/>
              <a:t>Dwedwch</a:t>
            </a:r>
            <a:r>
              <a:rPr lang="en-GB" sz="2000" dirty="0"/>
              <a:t> </a:t>
            </a:r>
            <a:r>
              <a:rPr lang="en-GB" sz="2000" dirty="0" err="1"/>
              <a:t>rywbeth</a:t>
            </a:r>
            <a:r>
              <a:rPr lang="en-GB" sz="2000" dirty="0"/>
              <a:t> am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hoff</a:t>
            </a:r>
            <a:r>
              <a:rPr lang="en-GB" sz="2000" dirty="0"/>
              <a:t> le chi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ardal</a:t>
            </a:r>
            <a:r>
              <a:rPr lang="en-GB" sz="2000" dirty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cy-GB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512904-C178-1D4D-A7FD-4402B0F1A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Rectangle 11">
            <a:extLst>
              <a:ext uri="{FF2B5EF4-FFF2-40B4-BE49-F238E27FC236}">
                <a16:creationId xmlns:a16="http://schemas.microsoft.com/office/drawing/2014/main" id="{198DC9A5-BF34-F84F-A8C9-8816B693307B}"/>
              </a:ext>
            </a:extLst>
          </p:cNvPr>
          <p:cNvSpPr/>
          <p:nvPr/>
        </p:nvSpPr>
        <p:spPr>
          <a:xfrm>
            <a:off x="0" y="6381705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04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6946FA27-B37E-7845-8A38-B3AA940115DC}"/>
              </a:ext>
            </a:extLst>
          </p:cNvPr>
          <p:cNvSpPr txBox="1">
            <a:spLocks/>
          </p:cNvSpPr>
          <p:nvPr/>
        </p:nvSpPr>
        <p:spPr bwMode="blackWhite">
          <a:xfrm>
            <a:off x="1403648" y="692696"/>
            <a:ext cx="5937755" cy="11887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Chalkboard" panose="03050602040202020205" pitchFamily="66" charset="77"/>
              </a:rPr>
              <a:t>Yn</a:t>
            </a:r>
            <a:r>
              <a:rPr lang="en-GB" dirty="0">
                <a:latin typeface="Chalkboard" panose="03050602040202020205" pitchFamily="66" charset="77"/>
              </a:rPr>
              <a:t> </a:t>
            </a:r>
            <a:r>
              <a:rPr lang="en-GB" dirty="0" err="1">
                <a:latin typeface="Chalkboard" panose="03050602040202020205" pitchFamily="66" charset="77"/>
              </a:rPr>
              <a:t>Gymraeg</a:t>
            </a:r>
            <a:r>
              <a:rPr lang="en-GB" dirty="0">
                <a:latin typeface="Chalkboard" panose="03050602040202020205" pitchFamily="66" charset="77"/>
              </a:rPr>
              <a:t>…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249E6A93-6F06-9847-BE0A-E9C9112CBB5F}"/>
              </a:ext>
            </a:extLst>
          </p:cNvPr>
          <p:cNvSpPr txBox="1">
            <a:spLocks/>
          </p:cNvSpPr>
          <p:nvPr/>
        </p:nvSpPr>
        <p:spPr>
          <a:xfrm>
            <a:off x="334851" y="2054441"/>
            <a:ext cx="4221945" cy="3689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was born		</a:t>
            </a:r>
          </a:p>
          <a:p>
            <a:pPr algn="l"/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was raised</a:t>
            </a:r>
          </a:p>
          <a:p>
            <a:pPr algn="l"/>
            <a:endParaRPr lang="en-GB" sz="10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was seen</a:t>
            </a:r>
          </a:p>
          <a:p>
            <a:pPr algn="l"/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was hit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C625C5E7-67ED-C64B-8B57-AC0B2D4AC0A6}"/>
              </a:ext>
            </a:extLst>
          </p:cNvPr>
          <p:cNvSpPr txBox="1">
            <a:spLocks/>
          </p:cNvSpPr>
          <p:nvPr/>
        </p:nvSpPr>
        <p:spPr>
          <a:xfrm>
            <a:off x="4685584" y="2048897"/>
            <a:ext cx="4162201" cy="36950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44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59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28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had my birth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had my bringing up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had my seeing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 had my hitting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9D19D565-632F-8C4B-8AEF-4815A61BD012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39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38EF81A9-2D16-0343-A7F3-B5CB45023A89}"/>
              </a:ext>
            </a:extLst>
          </p:cNvPr>
          <p:cNvSpPr txBox="1">
            <a:spLocks/>
          </p:cNvSpPr>
          <p:nvPr/>
        </p:nvSpPr>
        <p:spPr bwMode="blackWhite">
          <a:xfrm>
            <a:off x="1603122" y="281786"/>
            <a:ext cx="5937755" cy="11887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halkboard" panose="03050602040202020205" pitchFamily="66" charset="77"/>
              </a:rPr>
              <a:t>Ydych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chi’n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cofio</a:t>
            </a:r>
            <a:r>
              <a:rPr lang="en-US" dirty="0">
                <a:latin typeface="Chalkboard" panose="03050602040202020205" pitchFamily="66" charset="77"/>
              </a:rPr>
              <a:t>?</a:t>
            </a:r>
            <a:br>
              <a:rPr lang="en-US" dirty="0">
                <a:latin typeface="Chalkboard" panose="03050602040202020205" pitchFamily="66" charset="77"/>
              </a:rPr>
            </a:br>
            <a:r>
              <a:rPr lang="en-US" i="1" dirty="0">
                <a:latin typeface="Chalkboard" panose="03050602040202020205" pitchFamily="66" charset="77"/>
              </a:rPr>
              <a:t>I had / You had…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C097E218-DE55-AA44-8838-86BAF9DB1354}"/>
              </a:ext>
            </a:extLst>
          </p:cNvPr>
          <p:cNvSpPr txBox="1">
            <a:spLocks/>
          </p:cNvSpPr>
          <p:nvPr/>
        </p:nvSpPr>
        <p:spPr>
          <a:xfrm>
            <a:off x="1869310" y="1470506"/>
            <a:ext cx="5405377" cy="4479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e/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hi/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/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chi/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Caethoch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/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EFCAD619-1509-0D46-9602-4B9CBC16493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38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299836"/>
              </p:ext>
            </p:extLst>
          </p:nvPr>
        </p:nvGraphicFramePr>
        <p:xfrm>
          <a:off x="535008" y="300223"/>
          <a:ext cx="8064896" cy="57976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2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7688">
                <a:tc>
                  <a:txBody>
                    <a:bodyPr/>
                    <a:lstStyle/>
                    <a:p>
                      <a:r>
                        <a:rPr lang="en-GB" sz="2800" dirty="0" err="1"/>
                        <a:t>Rhagenw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Treiglad</a:t>
                      </a:r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6318">
                <a:tc>
                  <a:txBody>
                    <a:bodyPr/>
                    <a:lstStyle/>
                    <a:p>
                      <a:r>
                        <a:rPr lang="en-GB" sz="2800" dirty="0" err="1"/>
                        <a:t>fy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6318">
                <a:tc>
                  <a:txBody>
                    <a:bodyPr/>
                    <a:lstStyle/>
                    <a:p>
                      <a:r>
                        <a:rPr lang="en-GB" sz="2800" dirty="0" err="1"/>
                        <a:t>dy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6318">
                <a:tc>
                  <a:txBody>
                    <a:bodyPr/>
                    <a:lstStyle/>
                    <a:p>
                      <a:r>
                        <a:rPr lang="en-GB" sz="2800" dirty="0" err="1"/>
                        <a:t>ei</a:t>
                      </a:r>
                      <a:r>
                        <a:rPr lang="en-GB" sz="2800" dirty="0"/>
                        <a:t> (</a:t>
                      </a:r>
                      <a:r>
                        <a:rPr lang="en-GB" sz="2800" dirty="0" err="1"/>
                        <a:t>gwrywaidd</a:t>
                      </a:r>
                      <a:r>
                        <a:rPr lang="en-GB" sz="28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9167">
                <a:tc>
                  <a:txBody>
                    <a:bodyPr/>
                    <a:lstStyle/>
                    <a:p>
                      <a:r>
                        <a:rPr lang="en-GB" sz="2800" dirty="0" err="1"/>
                        <a:t>ei</a:t>
                      </a:r>
                      <a:r>
                        <a:rPr lang="en-GB" sz="2800" dirty="0"/>
                        <a:t> (</a:t>
                      </a:r>
                      <a:r>
                        <a:rPr lang="en-GB" sz="2800" dirty="0" err="1"/>
                        <a:t>benywaidd</a:t>
                      </a:r>
                      <a:r>
                        <a:rPr lang="en-GB" sz="28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69167">
                <a:tc>
                  <a:txBody>
                    <a:bodyPr/>
                    <a:lstStyle/>
                    <a:p>
                      <a:r>
                        <a:rPr lang="en-GB" sz="2800" dirty="0" err="1"/>
                        <a:t>ein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6318">
                <a:tc>
                  <a:txBody>
                    <a:bodyPr/>
                    <a:lstStyle/>
                    <a:p>
                      <a:r>
                        <a:rPr lang="en-GB" sz="2800" dirty="0" err="1"/>
                        <a:t>eich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6318">
                <a:tc>
                  <a:txBody>
                    <a:bodyPr/>
                    <a:lstStyle/>
                    <a:p>
                      <a:r>
                        <a:rPr lang="en-GB" sz="2800" dirty="0" err="1"/>
                        <a:t>eu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ED32F13C-4713-614A-A1BD-FA89F7C2142D}"/>
              </a:ext>
            </a:extLst>
          </p:cNvPr>
          <p:cNvSpPr/>
          <p:nvPr/>
        </p:nvSpPr>
        <p:spPr>
          <a:xfrm>
            <a:off x="4567456" y="1058930"/>
            <a:ext cx="331691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trwynol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7F05954-C5E9-E34B-8C60-FBA54108DAB5}"/>
              </a:ext>
            </a:extLst>
          </p:cNvPr>
          <p:cNvSpPr/>
          <p:nvPr/>
        </p:nvSpPr>
        <p:spPr>
          <a:xfrm>
            <a:off x="4529180" y="1647829"/>
            <a:ext cx="346092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meddal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F50C788-3EC0-624D-98FD-1436B1178A68}"/>
              </a:ext>
            </a:extLst>
          </p:cNvPr>
          <p:cNvSpPr/>
          <p:nvPr/>
        </p:nvSpPr>
        <p:spPr>
          <a:xfrm>
            <a:off x="4567456" y="2261618"/>
            <a:ext cx="33843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meddal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D2BEAB-0AC3-AF48-B9DE-952E9532C60B}"/>
              </a:ext>
            </a:extLst>
          </p:cNvPr>
          <p:cNvSpPr/>
          <p:nvPr/>
        </p:nvSpPr>
        <p:spPr>
          <a:xfrm>
            <a:off x="4500838" y="2840983"/>
            <a:ext cx="330697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Llaes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‘h’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llafariad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260AAC-527B-874E-850E-39A8403B4856}"/>
              </a:ext>
            </a:extLst>
          </p:cNvPr>
          <p:cNvSpPr/>
          <p:nvPr/>
        </p:nvSpPr>
        <p:spPr>
          <a:xfrm>
            <a:off x="4605732" y="3926569"/>
            <a:ext cx="324036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Dim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endParaRPr lang="en-GB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‘h’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</a:t>
            </a:r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llafariad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004134-8B89-AC46-873A-E0FEC4B74697}"/>
              </a:ext>
            </a:extLst>
          </p:cNvPr>
          <p:cNvSpPr/>
          <p:nvPr/>
        </p:nvSpPr>
        <p:spPr>
          <a:xfrm>
            <a:off x="4605732" y="4993021"/>
            <a:ext cx="281263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Dim </a:t>
            </a:r>
            <a:r>
              <a:rPr lang="en-GB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D7D599-9BF9-0F4F-83D5-F81BE0B736B9}"/>
              </a:ext>
            </a:extLst>
          </p:cNvPr>
          <p:cNvSpPr/>
          <p:nvPr/>
        </p:nvSpPr>
        <p:spPr>
          <a:xfrm>
            <a:off x="4067944" y="5596311"/>
            <a:ext cx="471382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Dim </a:t>
            </a:r>
            <a:r>
              <a:rPr lang="en-GB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treiglad</a:t>
            </a:r>
            <a:r>
              <a:rPr lang="en-GB" sz="24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  <a:r>
              <a:rPr lang="en-GB" sz="24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‘h’ </a:t>
            </a:r>
            <a:r>
              <a:rPr lang="en-GB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</a:t>
            </a:r>
            <a:r>
              <a:rPr lang="en-GB" sz="24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llafariad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5D51B5D5-25BE-F14A-A57C-554C3DDC9A56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372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ounded Rectangle 45"/>
          <p:cNvSpPr/>
          <p:nvPr/>
        </p:nvSpPr>
        <p:spPr>
          <a:xfrm>
            <a:off x="2377471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Dy &gt; </a:t>
            </a:r>
            <a:r>
              <a:rPr lang="en-US" sz="2800" b="1" dirty="0" err="1">
                <a:solidFill>
                  <a:schemeClr val="tx1"/>
                </a:solidFill>
              </a:rPr>
              <a:t>Treiglad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meddal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47" name="Rounded Rectangle 46"/>
          <p:cNvSpPr/>
          <p:nvPr/>
        </p:nvSpPr>
        <p:spPr>
          <a:xfrm>
            <a:off x="4640642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&gt; </a:t>
            </a:r>
            <a:r>
              <a:rPr lang="en-US" sz="2800" b="1" dirty="0" err="1">
                <a:solidFill>
                  <a:schemeClr val="tx1"/>
                </a:solidFill>
              </a:rPr>
              <a:t>Treiglad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Meddal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49" name="Rounded Rectangle 48"/>
          <p:cNvSpPr/>
          <p:nvPr/>
        </p:nvSpPr>
        <p:spPr>
          <a:xfrm>
            <a:off x="690375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&gt; </a:t>
            </a:r>
            <a:r>
              <a:rPr lang="en-US" sz="2800" b="1" dirty="0" err="1">
                <a:solidFill>
                  <a:schemeClr val="tx1"/>
                </a:solidFill>
              </a:rPr>
              <a:t>Treiglad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llaes</a:t>
            </a:r>
            <a:endParaRPr lang="en-US" sz="2800" b="1" i="1" dirty="0">
              <a:solidFill>
                <a:schemeClr val="tx1"/>
              </a:solidFill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2377469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Eich</a:t>
            </a:r>
            <a:r>
              <a:rPr lang="en-US" sz="2800" b="1" dirty="0">
                <a:solidFill>
                  <a:schemeClr val="tx1"/>
                </a:solidFill>
              </a:rPr>
              <a:t> &gt; Dim </a:t>
            </a:r>
            <a:r>
              <a:rPr lang="en-US" sz="2800" b="1" dirty="0" err="1">
                <a:solidFill>
                  <a:schemeClr val="tx1"/>
                </a:solidFill>
              </a:rPr>
              <a:t>Treiglad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4640639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Eu &gt; Dim </a:t>
            </a:r>
            <a:r>
              <a:rPr lang="en-US" sz="2400" b="1" dirty="0" err="1">
                <a:solidFill>
                  <a:schemeClr val="tx1"/>
                </a:solidFill>
              </a:rPr>
              <a:t>treiglad</a:t>
            </a:r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‘h’ </a:t>
            </a:r>
            <a:r>
              <a:rPr lang="en-US" sz="2400" b="1" dirty="0" err="1">
                <a:solidFill>
                  <a:schemeClr val="tx1"/>
                </a:solidFill>
              </a:rPr>
              <a:t>cyn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llafariad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386392" y="2640330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Eich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631630" y="2650617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Eu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2386392" y="937827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Dy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667408" y="948690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</a:t>
            </a:r>
            <a:r>
              <a:rPr lang="en-US" sz="2200" b="1" dirty="0">
                <a:solidFill>
                  <a:prstClr val="white"/>
                </a:solidFill>
              </a:rPr>
              <a:t>(</a:t>
            </a:r>
            <a:r>
              <a:rPr lang="en-US" sz="2200" b="1" dirty="0" err="1">
                <a:solidFill>
                  <a:prstClr val="white"/>
                </a:solidFill>
              </a:rPr>
              <a:t>gwrywaidd</a:t>
            </a:r>
            <a:r>
              <a:rPr lang="en-US" sz="2200" b="1" dirty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921565" y="963912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</a:t>
            </a:r>
            <a:r>
              <a:rPr lang="en-US" sz="2200" b="1" dirty="0">
                <a:solidFill>
                  <a:prstClr val="white"/>
                </a:solidFill>
              </a:rPr>
              <a:t>(</a:t>
            </a:r>
            <a:r>
              <a:rPr lang="en-US" sz="2200" b="1" dirty="0" err="1">
                <a:solidFill>
                  <a:prstClr val="white"/>
                </a:solidFill>
              </a:rPr>
              <a:t>benywaidd</a:t>
            </a:r>
            <a:r>
              <a:rPr lang="en-US" sz="2200" b="1" dirty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11430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Fy</a:t>
            </a:r>
            <a:r>
              <a:rPr lang="en-US" sz="2800" b="1" dirty="0">
                <a:solidFill>
                  <a:schemeClr val="tx1"/>
                </a:solidFill>
              </a:rPr>
              <a:t> &gt; </a:t>
            </a:r>
            <a:r>
              <a:rPr lang="en-US" sz="2800" b="1" dirty="0" err="1">
                <a:solidFill>
                  <a:schemeClr val="tx1"/>
                </a:solidFill>
              </a:rPr>
              <a:t>Treiglad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trwynol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0" name="Rounded Rectangle 49"/>
          <p:cNvSpPr/>
          <p:nvPr/>
        </p:nvSpPr>
        <p:spPr>
          <a:xfrm>
            <a:off x="114300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Ein &gt; </a:t>
            </a:r>
            <a:r>
              <a:rPr lang="en-US" sz="2400" b="1" dirty="0">
                <a:solidFill>
                  <a:schemeClr val="tx1"/>
                </a:solidFill>
              </a:rPr>
              <a:t>Dim </a:t>
            </a:r>
            <a:r>
              <a:rPr lang="en-US" sz="2400" b="1" dirty="0" err="1">
                <a:solidFill>
                  <a:schemeClr val="tx1"/>
                </a:solidFill>
              </a:rPr>
              <a:t>treiglad</a:t>
            </a:r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‘h’ </a:t>
            </a:r>
            <a:r>
              <a:rPr lang="en-US" sz="2400" b="1" dirty="0" err="1">
                <a:solidFill>
                  <a:schemeClr val="tx1"/>
                </a:solidFill>
              </a:rPr>
              <a:t>cyn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llafariad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05377" y="2640330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Ein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6455" y="953335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Fy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9E3987-B5C4-D846-A9AA-CA0316EA3DA1}"/>
              </a:ext>
            </a:extLst>
          </p:cNvPr>
          <p:cNvSpPr txBox="1"/>
          <p:nvPr/>
        </p:nvSpPr>
        <p:spPr>
          <a:xfrm>
            <a:off x="833377" y="173620"/>
            <a:ext cx="6481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treigladau</a:t>
            </a:r>
            <a:endParaRPr lang="en-US" dirty="0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FCFE7F3F-F31E-EC46-8A4C-0BA3BF274609}"/>
              </a:ext>
            </a:extLst>
          </p:cNvPr>
          <p:cNvSpPr/>
          <p:nvPr/>
        </p:nvSpPr>
        <p:spPr>
          <a:xfrm>
            <a:off x="-59628" y="6388772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2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"/>
                            </p:stCondLst>
                            <p:childTnLst>
                              <p:par>
                                <p:cTn id="2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"/>
                            </p:stCondLst>
                            <p:childTnLst>
                              <p:par>
                                <p:cTn id="4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"/>
                            </p:stCondLst>
                            <p:childTnLst>
                              <p:par>
                                <p:cTn id="5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"/>
                            </p:stCondLst>
                            <p:childTnLst>
                              <p:par>
                                <p:cTn id="7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"/>
                            </p:stCondLst>
                            <p:childTnLst>
                              <p:par>
                                <p:cTn id="8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50"/>
                            </p:stCondLst>
                            <p:childTnLst>
                              <p:par>
                                <p:cTn id="9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50"/>
                            </p:stCondLst>
                            <p:childTnLst>
                              <p:par>
                                <p:cTn id="10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50"/>
                            </p:stCondLst>
                            <p:childTnLst>
                              <p:par>
                                <p:cTn id="118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50"/>
                            </p:stCondLst>
                            <p:childTnLst>
                              <p:par>
                                <p:cTn id="130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50"/>
                            </p:stCondLst>
                            <p:childTnLst>
                              <p:par>
                                <p:cTn id="142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50"/>
                            </p:stCondLst>
                            <p:childTnLst>
                              <p:par>
                                <p:cTn id="15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50"/>
                            </p:stCondLst>
                            <p:childTnLst>
                              <p:par>
                                <p:cTn id="16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47" grpId="0" animBg="1"/>
      <p:bldP spid="47" grpId="1" animBg="1"/>
      <p:bldP spid="49" grpId="0" animBg="1"/>
      <p:bldP spid="49" grpId="1" animBg="1"/>
      <p:bldP spid="53" grpId="0" animBg="1"/>
      <p:bldP spid="53" grpId="1" animBg="1"/>
      <p:bldP spid="54" grpId="0" animBg="1"/>
      <p:bldP spid="54" grpId="1" animBg="1"/>
      <p:bldP spid="6" grpId="0" animBg="1"/>
      <p:bldP spid="6" grpId="1" animBg="1"/>
      <p:bldP spid="7" grpId="0" animBg="1"/>
      <p:bldP spid="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44" grpId="0" animBg="1"/>
      <p:bldP spid="44" grpId="1" animBg="1"/>
      <p:bldP spid="50" grpId="0" animBg="1"/>
      <p:bldP spid="50" grpId="1" animBg="1"/>
      <p:bldP spid="5" grpId="0" animBg="1"/>
      <p:bldP spid="5" grpId="1" animBg="1"/>
      <p:bldP spid="18" grpId="0" animBg="1"/>
      <p:bldP spid="1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ounded Rectangle 45"/>
          <p:cNvSpPr/>
          <p:nvPr/>
        </p:nvSpPr>
        <p:spPr>
          <a:xfrm>
            <a:off x="2377471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Dy</a:t>
            </a:r>
            <a:r>
              <a:rPr lang="en-US" sz="2800" b="1" dirty="0">
                <a:solidFill>
                  <a:schemeClr val="tx1"/>
                </a:solidFill>
              </a:rPr>
              <a:t> got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4640642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gylchgrawn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49" name="Rounded Rectangle 48"/>
          <p:cNvSpPr/>
          <p:nvPr/>
        </p:nvSpPr>
        <p:spPr>
          <a:xfrm>
            <a:off x="690375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Cheffyl</a:t>
            </a:r>
            <a:endParaRPr lang="en-US" sz="2800" b="1" i="1" dirty="0">
              <a:solidFill>
                <a:schemeClr val="tx1"/>
              </a:solidFill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3191938" y="3418713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Eich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llyfrau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5555039" y="340785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Eu </a:t>
            </a:r>
            <a:r>
              <a:rPr lang="en-US" sz="2800" b="1" dirty="0" err="1">
                <a:solidFill>
                  <a:schemeClr val="tx1"/>
                </a:solidFill>
              </a:rPr>
              <a:t>hanifeiliaid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183748" y="341871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Eich</a:t>
            </a:r>
            <a:r>
              <a:rPr lang="en-US" sz="2700" b="1" dirty="0">
                <a:solidFill>
                  <a:prstClr val="white"/>
                </a:solidFill>
              </a:rPr>
              <a:t>  + </a:t>
            </a:r>
            <a:r>
              <a:rPr lang="en-US" sz="2700" b="1" dirty="0" err="1">
                <a:solidFill>
                  <a:prstClr val="white"/>
                </a:solidFill>
              </a:rPr>
              <a:t>llyfrau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5563229" y="341871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Eu + </a:t>
            </a:r>
            <a:r>
              <a:rPr lang="en-US" sz="2700" b="1" dirty="0" err="1">
                <a:solidFill>
                  <a:prstClr val="white"/>
                </a:solidFill>
              </a:rPr>
              <a:t>anifeiliaid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2380650" y="948690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Dy</a:t>
            </a:r>
            <a:r>
              <a:rPr lang="en-US" sz="2700" b="1" dirty="0">
                <a:solidFill>
                  <a:prstClr val="white"/>
                </a:solidFill>
              </a:rPr>
              <a:t> + cot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643758" y="937827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200" b="1" dirty="0" err="1">
                <a:solidFill>
                  <a:prstClr val="white"/>
                </a:solidFill>
              </a:rPr>
              <a:t>Cylchgrawn</a:t>
            </a:r>
            <a:endParaRPr lang="en-US" sz="2200" b="1" dirty="0">
              <a:solidFill>
                <a:prstClr val="white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6903750" y="95955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Ceffyl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44" name="Rounded Rectangle 43"/>
          <p:cNvSpPr/>
          <p:nvPr/>
        </p:nvSpPr>
        <p:spPr>
          <a:xfrm>
            <a:off x="11430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Fy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nhŷ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0" name="Rounded Rectangle 49"/>
          <p:cNvSpPr/>
          <p:nvPr/>
        </p:nvSpPr>
        <p:spPr>
          <a:xfrm>
            <a:off x="656387" y="3351528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Ein </a:t>
            </a:r>
            <a:r>
              <a:rPr lang="en-US" sz="2800" b="1" dirty="0" err="1">
                <a:solidFill>
                  <a:schemeClr val="tx1"/>
                </a:solidFill>
              </a:rPr>
              <a:t>hysgol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48197" y="3351528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Ein + </a:t>
            </a:r>
            <a:r>
              <a:rPr lang="en-US" sz="2700" b="1" dirty="0" err="1">
                <a:solidFill>
                  <a:prstClr val="white"/>
                </a:solidFill>
              </a:rPr>
              <a:t>ysgol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111058" y="937827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Fy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Tŷ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9E3987-B5C4-D846-A9AA-CA0316EA3DA1}"/>
              </a:ext>
            </a:extLst>
          </p:cNvPr>
          <p:cNvSpPr txBox="1"/>
          <p:nvPr/>
        </p:nvSpPr>
        <p:spPr>
          <a:xfrm>
            <a:off x="833377" y="173620"/>
            <a:ext cx="6481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Nawr</a:t>
            </a:r>
            <a:r>
              <a:rPr lang="en-US" dirty="0"/>
              <a:t> </a:t>
            </a:r>
            <a:r>
              <a:rPr lang="en-US" dirty="0" err="1"/>
              <a:t>ymarferwch</a:t>
            </a:r>
            <a:r>
              <a:rPr lang="en-US" dirty="0"/>
              <a:t> y </a:t>
            </a:r>
            <a:r>
              <a:rPr lang="en-US" dirty="0" err="1"/>
              <a:t>patrwm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. </a:t>
            </a:r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30C9CAFC-CAEB-A143-81C4-DB06F0941CF1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696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"/>
                            </p:stCondLst>
                            <p:childTnLst>
                              <p:par>
                                <p:cTn id="2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"/>
                            </p:stCondLst>
                            <p:childTnLst>
                              <p:par>
                                <p:cTn id="4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"/>
                            </p:stCondLst>
                            <p:childTnLst>
                              <p:par>
                                <p:cTn id="5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"/>
                            </p:stCondLst>
                            <p:childTnLst>
                              <p:par>
                                <p:cTn id="7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"/>
                            </p:stCondLst>
                            <p:childTnLst>
                              <p:par>
                                <p:cTn id="8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50"/>
                            </p:stCondLst>
                            <p:childTnLst>
                              <p:par>
                                <p:cTn id="9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50"/>
                            </p:stCondLst>
                            <p:childTnLst>
                              <p:par>
                                <p:cTn id="10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50"/>
                            </p:stCondLst>
                            <p:childTnLst>
                              <p:par>
                                <p:cTn id="118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50"/>
                            </p:stCondLst>
                            <p:childTnLst>
                              <p:par>
                                <p:cTn id="130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50"/>
                            </p:stCondLst>
                            <p:childTnLst>
                              <p:par>
                                <p:cTn id="142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50"/>
                            </p:stCondLst>
                            <p:childTnLst>
                              <p:par>
                                <p:cTn id="15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50"/>
                            </p:stCondLst>
                            <p:childTnLst>
                              <p:par>
                                <p:cTn id="16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47" grpId="0" animBg="1"/>
      <p:bldP spid="47" grpId="1" animBg="1"/>
      <p:bldP spid="49" grpId="0" animBg="1"/>
      <p:bldP spid="49" grpId="1" animBg="1"/>
      <p:bldP spid="53" grpId="0" animBg="1"/>
      <p:bldP spid="53" grpId="1" animBg="1"/>
      <p:bldP spid="54" grpId="0" animBg="1"/>
      <p:bldP spid="54" grpId="1" animBg="1"/>
      <p:bldP spid="6" grpId="0" animBg="1"/>
      <p:bldP spid="6" grpId="1" animBg="1"/>
      <p:bldP spid="7" grpId="0" animBg="1"/>
      <p:bldP spid="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44" grpId="0" animBg="1"/>
      <p:bldP spid="44" grpId="1" animBg="1"/>
      <p:bldP spid="50" grpId="0" animBg="1"/>
      <p:bldP spid="50" grpId="1" animBg="1"/>
      <p:bldP spid="5" grpId="0" animBg="1"/>
      <p:bldP spid="5" grpId="1" animBg="1"/>
      <p:bldP spid="18" grpId="0" animBg="1"/>
      <p:bldP spid="1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ounded Rectangle 45"/>
          <p:cNvSpPr/>
          <p:nvPr/>
        </p:nvSpPr>
        <p:spPr>
          <a:xfrm>
            <a:off x="2377471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Dy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Gymraeg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47" name="Rounded Rectangle 46"/>
          <p:cNvSpPr/>
          <p:nvPr/>
        </p:nvSpPr>
        <p:spPr>
          <a:xfrm>
            <a:off x="4640642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Gymraeg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49" name="Rounded Rectangle 48"/>
          <p:cNvSpPr/>
          <p:nvPr/>
        </p:nvSpPr>
        <p:spPr>
          <a:xfrm>
            <a:off x="690375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Chymraeg</a:t>
            </a:r>
            <a:endParaRPr lang="en-US" sz="2800" b="1" i="1" dirty="0">
              <a:solidFill>
                <a:schemeClr val="tx1"/>
              </a:solidFill>
            </a:endParaRPr>
          </a:p>
        </p:txBody>
      </p:sp>
      <p:sp>
        <p:nvSpPr>
          <p:cNvPr id="53" name="Rounded Rectangle 52"/>
          <p:cNvSpPr/>
          <p:nvPr/>
        </p:nvSpPr>
        <p:spPr>
          <a:xfrm>
            <a:off x="2377469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Eich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Cymraeg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4640639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Eu </a:t>
            </a:r>
            <a:r>
              <a:rPr lang="en-US" sz="2800" b="1" dirty="0" err="1">
                <a:solidFill>
                  <a:schemeClr val="tx1"/>
                </a:solidFill>
              </a:rPr>
              <a:t>Cymraeg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386392" y="265119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Eich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649561" y="265119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Eu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2389565" y="959553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Dy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4628548" y="946326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6903750" y="953335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Ei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44" name="Rounded Rectangle 43"/>
          <p:cNvSpPr/>
          <p:nvPr/>
        </p:nvSpPr>
        <p:spPr>
          <a:xfrm>
            <a:off x="114300" y="94869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1"/>
                </a:solidFill>
              </a:rPr>
              <a:t>Fy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dirty="0" err="1">
                <a:solidFill>
                  <a:schemeClr val="tx1"/>
                </a:solidFill>
              </a:rPr>
              <a:t>Nghymraeg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0" name="Rounded Rectangle 49"/>
          <p:cNvSpPr/>
          <p:nvPr/>
        </p:nvSpPr>
        <p:spPr>
          <a:xfrm>
            <a:off x="114300" y="2640330"/>
            <a:ext cx="2125980" cy="1556766"/>
          </a:xfrm>
          <a:prstGeom prst="roundRect">
            <a:avLst/>
          </a:prstGeom>
          <a:gradFill flip="none" rotWithShape="1">
            <a:gsLst>
              <a:gs pos="100000">
                <a:schemeClr val="accent4"/>
              </a:gs>
              <a:gs pos="50000">
                <a:schemeClr val="accent4">
                  <a:lumMod val="60000"/>
                  <a:lumOff val="40000"/>
                </a:schemeClr>
              </a:gs>
              <a:gs pos="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Ein </a:t>
            </a:r>
            <a:r>
              <a:rPr lang="en-US" sz="2800" b="1" dirty="0" err="1">
                <a:solidFill>
                  <a:schemeClr val="tx1"/>
                </a:solidFill>
              </a:rPr>
              <a:t>Cymraeg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96455" y="2629467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>
                <a:solidFill>
                  <a:prstClr val="white"/>
                </a:solidFill>
              </a:rPr>
              <a:t>Ein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114300" y="953335"/>
            <a:ext cx="2125980" cy="1556766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700" b="1" dirty="0" err="1">
                <a:solidFill>
                  <a:prstClr val="white"/>
                </a:solidFill>
              </a:rPr>
              <a:t>Fy</a:t>
            </a:r>
            <a:r>
              <a:rPr lang="en-US" sz="2700" b="1" dirty="0">
                <a:solidFill>
                  <a:prstClr val="white"/>
                </a:solidFill>
              </a:rPr>
              <a:t> + </a:t>
            </a:r>
            <a:r>
              <a:rPr lang="en-US" sz="2700" b="1" dirty="0" err="1">
                <a:solidFill>
                  <a:prstClr val="white"/>
                </a:solidFill>
              </a:rPr>
              <a:t>Cymraeg</a:t>
            </a:r>
            <a:endParaRPr lang="en-US" sz="2700" b="1" dirty="0">
              <a:solidFill>
                <a:prstClr val="white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9E3987-B5C4-D846-A9AA-CA0316EA3DA1}"/>
              </a:ext>
            </a:extLst>
          </p:cNvPr>
          <p:cNvSpPr txBox="1"/>
          <p:nvPr/>
        </p:nvSpPr>
        <p:spPr>
          <a:xfrm>
            <a:off x="833377" y="173620"/>
            <a:ext cx="6481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cofio’r</a:t>
            </a:r>
            <a:r>
              <a:rPr lang="en-US" dirty="0"/>
              <a:t> </a:t>
            </a:r>
            <a:r>
              <a:rPr lang="en-US" dirty="0" err="1"/>
              <a:t>treigladau</a:t>
            </a:r>
            <a:r>
              <a:rPr lang="en-US" dirty="0"/>
              <a:t>? </a:t>
            </a:r>
            <a:r>
              <a:rPr lang="en-US" dirty="0" err="1"/>
              <a:t>Ymarferwch</a:t>
            </a:r>
            <a:r>
              <a:rPr lang="en-US" dirty="0"/>
              <a:t> y </a:t>
            </a:r>
            <a:r>
              <a:rPr lang="en-US" dirty="0" err="1"/>
              <a:t>patrwm</a:t>
            </a:r>
            <a:r>
              <a:rPr lang="en-US" dirty="0"/>
              <a:t> ‘Mae </a:t>
            </a:r>
            <a:r>
              <a:rPr lang="en-US" b="1" u="sng" dirty="0" err="1"/>
              <a:t>fy</a:t>
            </a:r>
            <a:r>
              <a:rPr lang="en-US" dirty="0"/>
              <a:t> </a:t>
            </a:r>
            <a:r>
              <a:rPr lang="en-US" dirty="0" err="1"/>
              <a:t>nghymraeg</a:t>
            </a:r>
            <a:r>
              <a:rPr lang="en-US" dirty="0"/>
              <a:t> </a:t>
            </a:r>
            <a:r>
              <a:rPr lang="en-US" b="1" u="sng" dirty="0" err="1"/>
              <a:t>i’n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.”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y person bob </a:t>
            </a:r>
            <a:r>
              <a:rPr lang="en-US" dirty="0" err="1"/>
              <a:t>tro</a:t>
            </a:r>
            <a:r>
              <a:rPr lang="en-US" dirty="0"/>
              <a:t>. </a:t>
            </a:r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4680C3FA-36B5-7943-9E19-3247249EDBE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41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"/>
                            </p:stCondLst>
                            <p:childTnLst>
                              <p:par>
                                <p:cTn id="2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"/>
                            </p:stCondLst>
                            <p:childTnLst>
                              <p:par>
                                <p:cTn id="4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"/>
                            </p:stCondLst>
                            <p:childTnLst>
                              <p:par>
                                <p:cTn id="5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"/>
                            </p:stCondLst>
                            <p:childTnLst>
                              <p:par>
                                <p:cTn id="7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"/>
                            </p:stCondLst>
                            <p:childTnLst>
                              <p:par>
                                <p:cTn id="8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50"/>
                            </p:stCondLst>
                            <p:childTnLst>
                              <p:par>
                                <p:cTn id="9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50"/>
                            </p:stCondLst>
                            <p:childTnLst>
                              <p:par>
                                <p:cTn id="10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5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50"/>
                            </p:stCondLst>
                            <p:childTnLst>
                              <p:par>
                                <p:cTn id="118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50"/>
                            </p:stCondLst>
                            <p:childTnLst>
                              <p:par>
                                <p:cTn id="130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5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50"/>
                            </p:stCondLst>
                            <p:childTnLst>
                              <p:par>
                                <p:cTn id="142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50"/>
                            </p:stCondLst>
                            <p:childTnLst>
                              <p:par>
                                <p:cTn id="154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5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50"/>
                            </p:stCondLst>
                            <p:childTnLst>
                              <p:par>
                                <p:cTn id="166" presetID="17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47" grpId="0" animBg="1"/>
      <p:bldP spid="47" grpId="1" animBg="1"/>
      <p:bldP spid="49" grpId="0" animBg="1"/>
      <p:bldP spid="49" grpId="1" animBg="1"/>
      <p:bldP spid="53" grpId="0" animBg="1"/>
      <p:bldP spid="53" grpId="1" animBg="1"/>
      <p:bldP spid="54" grpId="0" animBg="1"/>
      <p:bldP spid="54" grpId="1" animBg="1"/>
      <p:bldP spid="6" grpId="0" animBg="1"/>
      <p:bldP spid="6" grpId="1" animBg="1"/>
      <p:bldP spid="7" grpId="0" animBg="1"/>
      <p:bldP spid="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44" grpId="0" animBg="1"/>
      <p:bldP spid="44" grpId="1" animBg="1"/>
      <p:bldP spid="50" grpId="0" animBg="1"/>
      <p:bldP spid="50" grpId="1" animBg="1"/>
      <p:bldP spid="5" grpId="0" animBg="1"/>
      <p:bldP spid="5" grpId="1" animBg="1"/>
      <p:bldP spid="18" grpId="0" animBg="1"/>
      <p:bldP spid="1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28052" y="260648"/>
          <a:ext cx="8994051" cy="6048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3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326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604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7443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32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0582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37232">
                <a:tc>
                  <a:txBody>
                    <a:bodyPr/>
                    <a:lstStyle/>
                    <a:p>
                      <a:r>
                        <a:rPr lang="en-GB" sz="2400" dirty="0" err="1"/>
                        <a:t>fy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dy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ei</a:t>
                      </a:r>
                      <a:r>
                        <a:rPr lang="en-GB" sz="2400" dirty="0"/>
                        <a:t> (g)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ei</a:t>
                      </a:r>
                      <a:r>
                        <a:rPr lang="en-GB" sz="2400" dirty="0"/>
                        <a:t>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ein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eich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eu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2088">
                <a:tc>
                  <a:txBody>
                    <a:bodyPr/>
                    <a:lstStyle/>
                    <a:p>
                      <a:r>
                        <a:rPr lang="en-GB" sz="2400" dirty="0" err="1"/>
                        <a:t>nghar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354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dalu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3573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weld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3573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chicio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1253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harestio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3983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anafu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5961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6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71599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A2A590F-9C0C-9149-A100-5506B1CAD542}"/>
              </a:ext>
            </a:extLst>
          </p:cNvPr>
          <p:cNvSpPr/>
          <p:nvPr/>
        </p:nvSpPr>
        <p:spPr>
          <a:xfrm>
            <a:off x="1626569" y="836712"/>
            <a:ext cx="6351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gar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2B7CBB-A340-B24E-B410-6B98A91D67E2}"/>
              </a:ext>
            </a:extLst>
          </p:cNvPr>
          <p:cNvSpPr/>
          <p:nvPr/>
        </p:nvSpPr>
        <p:spPr>
          <a:xfrm>
            <a:off x="2976511" y="836712"/>
            <a:ext cx="6351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CD4F00-CCB6-5643-8296-06625E5EC87E}"/>
              </a:ext>
            </a:extLst>
          </p:cNvPr>
          <p:cNvSpPr/>
          <p:nvPr/>
        </p:nvSpPr>
        <p:spPr>
          <a:xfrm>
            <a:off x="4235082" y="836712"/>
            <a:ext cx="8178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</a:t>
            </a:r>
            <a:r>
              <a:rPr lang="en-US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4B8C3A-E29F-0C49-80B2-B9405609E22A}"/>
              </a:ext>
            </a:extLst>
          </p:cNvPr>
          <p:cNvSpPr/>
          <p:nvPr/>
        </p:nvSpPr>
        <p:spPr>
          <a:xfrm>
            <a:off x="5485313" y="836712"/>
            <a:ext cx="6383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FCE50F-1483-7646-B002-D9A398EB54BC}"/>
              </a:ext>
            </a:extLst>
          </p:cNvPr>
          <p:cNvSpPr/>
          <p:nvPr/>
        </p:nvSpPr>
        <p:spPr>
          <a:xfrm>
            <a:off x="6762422" y="837727"/>
            <a:ext cx="6383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7857E4C-6B2C-0D4A-89B8-D71EA4E6313D}"/>
              </a:ext>
            </a:extLst>
          </p:cNvPr>
          <p:cNvSpPr/>
          <p:nvPr/>
        </p:nvSpPr>
        <p:spPr>
          <a:xfrm>
            <a:off x="8009862" y="837781"/>
            <a:ext cx="6383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438359-750D-764C-B35E-FF723EF21F6D}"/>
              </a:ext>
            </a:extLst>
          </p:cNvPr>
          <p:cNvSpPr/>
          <p:nvPr/>
        </p:nvSpPr>
        <p:spPr>
          <a:xfrm>
            <a:off x="312412" y="1481765"/>
            <a:ext cx="9557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nhalu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C49DB8-715A-C147-AE30-611468D55FBA}"/>
              </a:ext>
            </a:extLst>
          </p:cNvPr>
          <p:cNvSpPr/>
          <p:nvPr/>
        </p:nvSpPr>
        <p:spPr>
          <a:xfrm>
            <a:off x="2875041" y="1481765"/>
            <a:ext cx="77938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828B54-709B-7848-AAB1-4EAE53CB6DB4}"/>
              </a:ext>
            </a:extLst>
          </p:cNvPr>
          <p:cNvSpPr/>
          <p:nvPr/>
        </p:nvSpPr>
        <p:spPr>
          <a:xfrm>
            <a:off x="4072728" y="1475196"/>
            <a:ext cx="8963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089841-CC91-444C-8FEF-F161F308C4AE}"/>
              </a:ext>
            </a:extLst>
          </p:cNvPr>
          <p:cNvSpPr/>
          <p:nvPr/>
        </p:nvSpPr>
        <p:spPr>
          <a:xfrm>
            <a:off x="5567249" y="1621026"/>
            <a:ext cx="7168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US" sz="28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023F00-D986-A846-B425-A14A674C30E7}"/>
              </a:ext>
            </a:extLst>
          </p:cNvPr>
          <p:cNvSpPr/>
          <p:nvPr/>
        </p:nvSpPr>
        <p:spPr>
          <a:xfrm>
            <a:off x="6882235" y="1585240"/>
            <a:ext cx="7168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967E60-427B-1F4A-81AF-B12BBC79061E}"/>
              </a:ext>
            </a:extLst>
          </p:cNvPr>
          <p:cNvSpPr/>
          <p:nvPr/>
        </p:nvSpPr>
        <p:spPr>
          <a:xfrm>
            <a:off x="8105626" y="1559653"/>
            <a:ext cx="7168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talu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B9E628-0808-A94F-B3AA-EF6EB52395CE}"/>
              </a:ext>
            </a:extLst>
          </p:cNvPr>
          <p:cNvSpPr/>
          <p:nvPr/>
        </p:nvSpPr>
        <p:spPr>
          <a:xfrm>
            <a:off x="155975" y="2264313"/>
            <a:ext cx="12018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ngweld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72CA54-CD3D-A045-94B8-0F4FA3E0E278}"/>
              </a:ext>
            </a:extLst>
          </p:cNvPr>
          <p:cNvSpPr/>
          <p:nvPr/>
        </p:nvSpPr>
        <p:spPr>
          <a:xfrm>
            <a:off x="1577617" y="2264313"/>
            <a:ext cx="8683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weld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032939-F79E-0B41-83FD-75A939FF5CC1}"/>
              </a:ext>
            </a:extLst>
          </p:cNvPr>
          <p:cNvSpPr/>
          <p:nvPr/>
        </p:nvSpPr>
        <p:spPr>
          <a:xfrm>
            <a:off x="4009793" y="2260780"/>
            <a:ext cx="10222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gweld</a:t>
            </a:r>
            <a:endParaRPr lang="en-US" sz="280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98B1C29-D94F-3746-B63E-5C57DEA01C60}"/>
              </a:ext>
            </a:extLst>
          </p:cNvPr>
          <p:cNvSpPr/>
          <p:nvPr/>
        </p:nvSpPr>
        <p:spPr>
          <a:xfrm>
            <a:off x="5263638" y="2260780"/>
            <a:ext cx="10222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gweld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B9B58D-C5E7-AE45-8543-4CBC924B7DC8}"/>
              </a:ext>
            </a:extLst>
          </p:cNvPr>
          <p:cNvSpPr/>
          <p:nvPr/>
        </p:nvSpPr>
        <p:spPr>
          <a:xfrm>
            <a:off x="6793016" y="2283820"/>
            <a:ext cx="10222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gweld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63F68C-27CA-EF4B-AF9B-4A55DE9E8CD0}"/>
              </a:ext>
            </a:extLst>
          </p:cNvPr>
          <p:cNvSpPr/>
          <p:nvPr/>
        </p:nvSpPr>
        <p:spPr>
          <a:xfrm>
            <a:off x="7938972" y="2239078"/>
            <a:ext cx="10222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gweld</a:t>
            </a:r>
            <a:endParaRPr lang="en-US" sz="28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066FDCF-3DE5-0C42-B8E0-2FFA36A27AE1}"/>
              </a:ext>
            </a:extLst>
          </p:cNvPr>
          <p:cNvSpPr/>
          <p:nvPr/>
        </p:nvSpPr>
        <p:spPr>
          <a:xfrm>
            <a:off x="186383" y="3037376"/>
            <a:ext cx="10631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ghicio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59D48-1A6D-D44F-B18F-4C233F970C54}"/>
              </a:ext>
            </a:extLst>
          </p:cNvPr>
          <p:cNvSpPr/>
          <p:nvPr/>
        </p:nvSpPr>
        <p:spPr>
          <a:xfrm>
            <a:off x="1551208" y="3046861"/>
            <a:ext cx="7553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39A4D8-F932-6348-8233-07D5774BB800}"/>
              </a:ext>
            </a:extLst>
          </p:cNvPr>
          <p:cNvSpPr/>
          <p:nvPr/>
        </p:nvSpPr>
        <p:spPr>
          <a:xfrm>
            <a:off x="2677671" y="3046861"/>
            <a:ext cx="7553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948C8F2-B0D9-3E4B-B8DB-86A01A1D5B4B}"/>
              </a:ext>
            </a:extLst>
          </p:cNvPr>
          <p:cNvSpPr/>
          <p:nvPr/>
        </p:nvSpPr>
        <p:spPr>
          <a:xfrm>
            <a:off x="5327307" y="3046861"/>
            <a:ext cx="75854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F24E897-8BC5-9948-8D6A-FD031CF8ECA2}"/>
              </a:ext>
            </a:extLst>
          </p:cNvPr>
          <p:cNvSpPr/>
          <p:nvPr/>
        </p:nvSpPr>
        <p:spPr>
          <a:xfrm>
            <a:off x="6740578" y="3031333"/>
            <a:ext cx="75854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11EA5D-410F-BD4C-B81C-181BB16C3E23}"/>
              </a:ext>
            </a:extLst>
          </p:cNvPr>
          <p:cNvSpPr/>
          <p:nvPr/>
        </p:nvSpPr>
        <p:spPr>
          <a:xfrm>
            <a:off x="7949749" y="3031178"/>
            <a:ext cx="75854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cicio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C674AA-14B9-B349-8712-9E20ED4B3610}"/>
              </a:ext>
            </a:extLst>
          </p:cNvPr>
          <p:cNvSpPr/>
          <p:nvPr/>
        </p:nvSpPr>
        <p:spPr>
          <a:xfrm>
            <a:off x="238017" y="3849825"/>
            <a:ext cx="103772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arestio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92E39D8-F42C-BC4A-B3B7-523AC0C77F20}"/>
              </a:ext>
            </a:extLst>
          </p:cNvPr>
          <p:cNvSpPr/>
          <p:nvPr/>
        </p:nvSpPr>
        <p:spPr>
          <a:xfrm>
            <a:off x="1482305" y="3829409"/>
            <a:ext cx="103772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arestio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56125D0-51E1-E548-B853-E1EC379E9B7B}"/>
              </a:ext>
            </a:extLst>
          </p:cNvPr>
          <p:cNvSpPr/>
          <p:nvPr/>
        </p:nvSpPr>
        <p:spPr>
          <a:xfrm>
            <a:off x="2618575" y="3829409"/>
            <a:ext cx="103772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arestio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00684A0-FD49-E246-82AD-B998A174711F}"/>
              </a:ext>
            </a:extLst>
          </p:cNvPr>
          <p:cNvSpPr/>
          <p:nvPr/>
        </p:nvSpPr>
        <p:spPr>
          <a:xfrm>
            <a:off x="3985271" y="3829409"/>
            <a:ext cx="119160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harestio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7DF9FD-7506-F74E-BBB6-F2FE95135389}"/>
              </a:ext>
            </a:extLst>
          </p:cNvPr>
          <p:cNvSpPr/>
          <p:nvPr/>
        </p:nvSpPr>
        <p:spPr>
          <a:xfrm>
            <a:off x="6677505" y="3829408"/>
            <a:ext cx="103772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arestio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236881-B7E0-BD42-8294-2D52FCDF56E1}"/>
              </a:ext>
            </a:extLst>
          </p:cNvPr>
          <p:cNvSpPr/>
          <p:nvPr/>
        </p:nvSpPr>
        <p:spPr>
          <a:xfrm>
            <a:off x="7932556" y="3829044"/>
            <a:ext cx="1108765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harestio</a:t>
            </a:r>
            <a:endParaRPr lang="en-US" sz="22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B9ADB97-D213-3448-95CB-D5252343D61D}"/>
              </a:ext>
            </a:extLst>
          </p:cNvPr>
          <p:cNvSpPr/>
          <p:nvPr/>
        </p:nvSpPr>
        <p:spPr>
          <a:xfrm>
            <a:off x="248565" y="4669702"/>
            <a:ext cx="83227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632E747-293A-0C4A-B4AF-868CCC5C8828}"/>
              </a:ext>
            </a:extLst>
          </p:cNvPr>
          <p:cNvSpPr/>
          <p:nvPr/>
        </p:nvSpPr>
        <p:spPr>
          <a:xfrm>
            <a:off x="1464604" y="4662274"/>
            <a:ext cx="83227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94D1E50-6E6B-1840-BA9A-70A6B6CE61D0}"/>
              </a:ext>
            </a:extLst>
          </p:cNvPr>
          <p:cNvSpPr/>
          <p:nvPr/>
        </p:nvSpPr>
        <p:spPr>
          <a:xfrm>
            <a:off x="2761035" y="4662273"/>
            <a:ext cx="83227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75474BC-4DA1-E949-BC1A-E83EAD339EF2}"/>
              </a:ext>
            </a:extLst>
          </p:cNvPr>
          <p:cNvSpPr/>
          <p:nvPr/>
        </p:nvSpPr>
        <p:spPr>
          <a:xfrm>
            <a:off x="4104788" y="4669702"/>
            <a:ext cx="98616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BFBF34A-FAD0-3D4E-A81E-67FF083C00C6}"/>
              </a:ext>
            </a:extLst>
          </p:cNvPr>
          <p:cNvSpPr/>
          <p:nvPr/>
        </p:nvSpPr>
        <p:spPr>
          <a:xfrm>
            <a:off x="5482177" y="4662272"/>
            <a:ext cx="98616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D2160C8-341A-EE41-B099-911353E0A58E}"/>
              </a:ext>
            </a:extLst>
          </p:cNvPr>
          <p:cNvSpPr/>
          <p:nvPr/>
        </p:nvSpPr>
        <p:spPr>
          <a:xfrm>
            <a:off x="8098752" y="4588482"/>
            <a:ext cx="98616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hanafu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2804B6F-3216-FA41-B4C5-0C448732CA19}"/>
              </a:ext>
            </a:extLst>
          </p:cNvPr>
          <p:cNvSpPr/>
          <p:nvPr/>
        </p:nvSpPr>
        <p:spPr>
          <a:xfrm>
            <a:off x="142910" y="5516642"/>
            <a:ext cx="115005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US" sz="20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ghlywed</a:t>
            </a:r>
            <a:endParaRPr lang="en-US" sz="20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791623B-5CD6-3747-9387-DB0931EBCE00}"/>
              </a:ext>
            </a:extLst>
          </p:cNvPr>
          <p:cNvSpPr/>
          <p:nvPr/>
        </p:nvSpPr>
        <p:spPr>
          <a:xfrm>
            <a:off x="1426769" y="5455087"/>
            <a:ext cx="103470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B1955A5-E5EE-3749-A41A-0E0CA373D411}"/>
              </a:ext>
            </a:extLst>
          </p:cNvPr>
          <p:cNvSpPr/>
          <p:nvPr/>
        </p:nvSpPr>
        <p:spPr>
          <a:xfrm>
            <a:off x="6817504" y="5455086"/>
            <a:ext cx="10379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AD13ADC-984E-E94B-9382-C620F5F27937}"/>
              </a:ext>
            </a:extLst>
          </p:cNvPr>
          <p:cNvSpPr/>
          <p:nvPr/>
        </p:nvSpPr>
        <p:spPr>
          <a:xfrm>
            <a:off x="2636913" y="5434671"/>
            <a:ext cx="103470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290340C-D4F4-AD49-8366-7FA2851A4638}"/>
              </a:ext>
            </a:extLst>
          </p:cNvPr>
          <p:cNvSpPr/>
          <p:nvPr/>
        </p:nvSpPr>
        <p:spPr>
          <a:xfrm>
            <a:off x="3985175" y="5429840"/>
            <a:ext cx="119180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4CFE424-BBDB-FA44-AC1D-4FF2DB200344}"/>
              </a:ext>
            </a:extLst>
          </p:cNvPr>
          <p:cNvSpPr/>
          <p:nvPr/>
        </p:nvSpPr>
        <p:spPr>
          <a:xfrm>
            <a:off x="5378963" y="5429839"/>
            <a:ext cx="10379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CB09357-859F-1044-9675-8C9869BDF449}"/>
              </a:ext>
            </a:extLst>
          </p:cNvPr>
          <p:cNvSpPr/>
          <p:nvPr/>
        </p:nvSpPr>
        <p:spPr>
          <a:xfrm>
            <a:off x="8012065" y="5429839"/>
            <a:ext cx="10379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US" sz="2400" b="0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lywed</a:t>
            </a:r>
            <a:endParaRPr lang="en-US" sz="2400" b="0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11">
            <a:extLst>
              <a:ext uri="{FF2B5EF4-FFF2-40B4-BE49-F238E27FC236}">
                <a16:creationId xmlns:a16="http://schemas.microsoft.com/office/drawing/2014/main" id="{D7C0E4B8-2FEC-4D43-95F5-71840DF4A03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69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42" grpId="0"/>
      <p:bldP spid="43" grpId="0"/>
      <p:bldP spid="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18432"/>
              </p:ext>
            </p:extLst>
          </p:nvPr>
        </p:nvGraphicFramePr>
        <p:xfrm>
          <a:off x="155717" y="266551"/>
          <a:ext cx="8496943" cy="56815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13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50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003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9040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138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64097">
                <a:tc>
                  <a:txBody>
                    <a:bodyPr/>
                    <a:lstStyle/>
                    <a:p>
                      <a:r>
                        <a:rPr lang="en-GB" sz="2800" dirty="0" err="1"/>
                        <a:t>fy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dy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ei</a:t>
                      </a:r>
                      <a:r>
                        <a:rPr lang="en-GB" sz="2800" dirty="0"/>
                        <a:t> (g)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ei</a:t>
                      </a:r>
                      <a:r>
                        <a:rPr lang="en-GB" sz="2800" dirty="0"/>
                        <a:t> 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ein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eich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/>
                        <a:t>eu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bwrw</a:t>
                      </a:r>
                      <a:endParaRPr lang="en-GB" sz="2000" dirty="0"/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lladd</a:t>
                      </a:r>
                      <a:endParaRPr lang="en-GB" sz="2000" dirty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  </a:t>
                      </a:r>
                      <a:r>
                        <a:rPr lang="en-GB" sz="2000" dirty="0" err="1"/>
                        <a:t>achub</a:t>
                      </a:r>
                      <a:endParaRPr lang="en-GB" sz="2000" dirty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hachub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hachub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achub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hachub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saethu</a:t>
                      </a:r>
                      <a:endParaRPr lang="en-GB" sz="2000" dirty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dihuno</a:t>
                      </a:r>
                      <a:endParaRPr lang="en-GB" sz="2000" dirty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magu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5613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geni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86073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D3FB167-0E86-AF4C-A50A-D364B048C50C}"/>
              </a:ext>
            </a:extLst>
          </p:cNvPr>
          <p:cNvSpPr/>
          <p:nvPr/>
        </p:nvSpPr>
        <p:spPr>
          <a:xfrm>
            <a:off x="69042" y="1205687"/>
            <a:ext cx="747797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bwrw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7116D8-7215-E840-9BA5-7E3598E10F33}"/>
              </a:ext>
            </a:extLst>
          </p:cNvPr>
          <p:cNvSpPr/>
          <p:nvPr/>
        </p:nvSpPr>
        <p:spPr>
          <a:xfrm>
            <a:off x="379513" y="1961414"/>
            <a:ext cx="305622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ladd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ladd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ladd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14100F-2944-6147-94F0-67A13DAD50DC}"/>
              </a:ext>
            </a:extLst>
          </p:cNvPr>
          <p:cNvSpPr/>
          <p:nvPr/>
        </p:nvSpPr>
        <p:spPr>
          <a:xfrm>
            <a:off x="5317206" y="1919269"/>
            <a:ext cx="310591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ladd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lladd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lladd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227543-AE36-3D49-9188-F85547360D76}"/>
              </a:ext>
            </a:extLst>
          </p:cNvPr>
          <p:cNvSpPr/>
          <p:nvPr/>
        </p:nvSpPr>
        <p:spPr>
          <a:xfrm>
            <a:off x="295931" y="2645665"/>
            <a:ext cx="111280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achub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12FC12-47A4-4A46-9B1A-7604F082B8C0}"/>
              </a:ext>
            </a:extLst>
          </p:cNvPr>
          <p:cNvSpPr/>
          <p:nvPr/>
        </p:nvSpPr>
        <p:spPr>
          <a:xfrm>
            <a:off x="2484351" y="2595713"/>
            <a:ext cx="9124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chub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670023-5832-4440-BD51-9C4C46C1F776}"/>
              </a:ext>
            </a:extLst>
          </p:cNvPr>
          <p:cNvSpPr/>
          <p:nvPr/>
        </p:nvSpPr>
        <p:spPr>
          <a:xfrm>
            <a:off x="295931" y="3388578"/>
            <a:ext cx="1901483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aethu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saethu</a:t>
            </a:r>
            <a:endParaRPr lang="en-US" sz="2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08C4F6-7D7B-9746-BDE7-E80AC80F98E3}"/>
              </a:ext>
            </a:extLst>
          </p:cNvPr>
          <p:cNvSpPr/>
          <p:nvPr/>
        </p:nvSpPr>
        <p:spPr>
          <a:xfrm>
            <a:off x="3812414" y="3388578"/>
            <a:ext cx="49455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saethu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aethu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aethu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aethu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7D50AE-65F3-CA4D-85F6-45EB58A3EFB5}"/>
              </a:ext>
            </a:extLst>
          </p:cNvPr>
          <p:cNvSpPr/>
          <p:nvPr/>
        </p:nvSpPr>
        <p:spPr>
          <a:xfrm>
            <a:off x="163748" y="4064988"/>
            <a:ext cx="349627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ihuno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ddihuno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</a:t>
            </a:r>
            <a:r>
              <a:rPr lang="en-GB" sz="2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dihuno</a:t>
            </a:r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8C95A9B-EFAC-C945-8C17-2CED3CC819C9}"/>
              </a:ext>
            </a:extLst>
          </p:cNvPr>
          <p:cNvSpPr/>
          <p:nvPr/>
        </p:nvSpPr>
        <p:spPr>
          <a:xfrm>
            <a:off x="5251744" y="4020062"/>
            <a:ext cx="34323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ihuno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dihuno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dihuno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BDB7537-BCA9-8348-BA14-5896457AC973}"/>
              </a:ext>
            </a:extLst>
          </p:cNvPr>
          <p:cNvSpPr/>
          <p:nvPr/>
        </p:nvSpPr>
        <p:spPr>
          <a:xfrm>
            <a:off x="251883" y="4767754"/>
            <a:ext cx="4487127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magu</a:t>
            </a:r>
            <a:r>
              <a:rPr lang="en-US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fagu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fagu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r>
              <a:rPr lang="en-US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 </a:t>
            </a:r>
            <a:r>
              <a:rPr lang="en-US" sz="2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magu</a:t>
            </a:r>
            <a:r>
              <a:rPr lang="en-US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endParaRPr lang="en-US" sz="2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47F73B-0969-394A-B454-1E34DCA2E589}"/>
              </a:ext>
            </a:extLst>
          </p:cNvPr>
          <p:cNvSpPr/>
          <p:nvPr/>
        </p:nvSpPr>
        <p:spPr>
          <a:xfrm>
            <a:off x="6588224" y="4740428"/>
            <a:ext cx="1854996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agu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</a:t>
            </a:r>
            <a:r>
              <a:rPr lang="en-US" sz="2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magu</a:t>
            </a:r>
            <a:r>
              <a:rPr lang="en-US" sz="2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D5344B-00A1-A44F-BE9B-6964046D0789}"/>
              </a:ext>
            </a:extLst>
          </p:cNvPr>
          <p:cNvSpPr/>
          <p:nvPr/>
        </p:nvSpPr>
        <p:spPr>
          <a:xfrm>
            <a:off x="153233" y="5403867"/>
            <a:ext cx="698460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geni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eni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eni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eni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geni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60C217B1-5737-0142-8906-1BCB57F7219C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01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38EF81A9-2D16-0343-A7F3-B5CB45023A89}"/>
              </a:ext>
            </a:extLst>
          </p:cNvPr>
          <p:cNvSpPr txBox="1">
            <a:spLocks/>
          </p:cNvSpPr>
          <p:nvPr/>
        </p:nvSpPr>
        <p:spPr bwMode="blackWhite">
          <a:xfrm>
            <a:off x="179512" y="516386"/>
            <a:ext cx="5937755" cy="11887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halkboard" panose="03050602040202020205" pitchFamily="66" charset="77"/>
              </a:rPr>
              <a:t>Ble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cawsoch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chi’ch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geni</a:t>
            </a:r>
            <a:r>
              <a:rPr lang="en-US" dirty="0">
                <a:latin typeface="Chalkboard" panose="03050602040202020205" pitchFamily="66" charset="77"/>
              </a:rPr>
              <a:t>?</a:t>
            </a:r>
          </a:p>
          <a:p>
            <a:br>
              <a:rPr lang="en-US" dirty="0">
                <a:latin typeface="Chalkboard" panose="03050602040202020205" pitchFamily="66" charset="77"/>
              </a:rPr>
            </a:br>
            <a:r>
              <a:rPr lang="en-US" dirty="0" err="1">
                <a:latin typeface="Chalkboard" panose="03050602040202020205" pitchFamily="66" charset="77"/>
              </a:rPr>
              <a:t>ble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cawson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nhw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eu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geni</a:t>
            </a:r>
            <a:r>
              <a:rPr lang="en-US" dirty="0">
                <a:latin typeface="Chalkboard" panose="03050602040202020205" pitchFamily="66" charset="77"/>
              </a:rPr>
              <a:t>?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C097E218-DE55-AA44-8838-86BAF9DB1354}"/>
              </a:ext>
            </a:extLst>
          </p:cNvPr>
          <p:cNvSpPr txBox="1">
            <a:spLocks/>
          </p:cNvSpPr>
          <p:nvPr/>
        </p:nvSpPr>
        <p:spPr>
          <a:xfrm>
            <a:off x="1043608" y="2348880"/>
            <a:ext cx="3138365" cy="4103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Caeth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4E66F887-0D91-2A43-8149-56AB99597E44}"/>
              </a:ext>
            </a:extLst>
          </p:cNvPr>
          <p:cNvSpPr txBox="1">
            <a:spLocks/>
          </p:cNvSpPr>
          <p:nvPr/>
        </p:nvSpPr>
        <p:spPr>
          <a:xfrm>
            <a:off x="4438498" y="2348880"/>
            <a:ext cx="3138365" cy="4103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0EC0A5-F23F-8442-BEC0-9AD9F2E67B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18658"/>
            <a:ext cx="2349237" cy="1584176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FCB7717E-A522-8C4E-A9FB-CEFE907100D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05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38EF81A9-2D16-0343-A7F3-B5CB45023A89}"/>
              </a:ext>
            </a:extLst>
          </p:cNvPr>
          <p:cNvSpPr txBox="1">
            <a:spLocks/>
          </p:cNvSpPr>
          <p:nvPr/>
        </p:nvSpPr>
        <p:spPr bwMode="blackWhite">
          <a:xfrm>
            <a:off x="395536" y="493829"/>
            <a:ext cx="5937755" cy="11887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5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halkboard" panose="03050602040202020205" pitchFamily="66" charset="77"/>
              </a:rPr>
              <a:t>Ble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cawsoch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chi’ch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geni</a:t>
            </a:r>
            <a:r>
              <a:rPr lang="en-US" dirty="0">
                <a:latin typeface="Chalkboard" panose="03050602040202020205" pitchFamily="66" charset="77"/>
              </a:rPr>
              <a:t>?</a:t>
            </a:r>
          </a:p>
          <a:p>
            <a:br>
              <a:rPr lang="en-US" dirty="0">
                <a:latin typeface="Chalkboard" panose="03050602040202020205" pitchFamily="66" charset="77"/>
              </a:rPr>
            </a:br>
            <a:r>
              <a:rPr lang="en-US" dirty="0" err="1">
                <a:latin typeface="Chalkboard" panose="03050602040202020205" pitchFamily="66" charset="77"/>
              </a:rPr>
              <a:t>ble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cawson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nhw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eu</a:t>
            </a:r>
            <a:r>
              <a:rPr lang="en-US" dirty="0">
                <a:latin typeface="Chalkboard" panose="03050602040202020205" pitchFamily="66" charset="77"/>
              </a:rPr>
              <a:t> </a:t>
            </a:r>
            <a:r>
              <a:rPr lang="en-US" dirty="0" err="1">
                <a:latin typeface="Chalkboard" panose="03050602040202020205" pitchFamily="66" charset="77"/>
              </a:rPr>
              <a:t>geni</a:t>
            </a:r>
            <a:r>
              <a:rPr lang="en-US" dirty="0">
                <a:latin typeface="Chalkboard" panose="03050602040202020205" pitchFamily="66" charset="77"/>
              </a:rPr>
              <a:t>?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C097E218-DE55-AA44-8838-86BAF9DB1354}"/>
              </a:ext>
            </a:extLst>
          </p:cNvPr>
          <p:cNvSpPr txBox="1">
            <a:spLocks/>
          </p:cNvSpPr>
          <p:nvPr/>
        </p:nvSpPr>
        <p:spPr>
          <a:xfrm>
            <a:off x="251520" y="2348879"/>
            <a:ext cx="2520280" cy="4103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4E66F887-0D91-2A43-8149-56AB99597E44}"/>
              </a:ext>
            </a:extLst>
          </p:cNvPr>
          <p:cNvSpPr txBox="1">
            <a:spLocks/>
          </p:cNvSpPr>
          <p:nvPr/>
        </p:nvSpPr>
        <p:spPr>
          <a:xfrm>
            <a:off x="3082410" y="2348879"/>
            <a:ext cx="2160240" cy="4103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…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697320CF-4F23-684E-9D58-46EB1F41CC35}"/>
              </a:ext>
            </a:extLst>
          </p:cNvPr>
          <p:cNvSpPr txBox="1">
            <a:spLocks/>
          </p:cNvSpPr>
          <p:nvPr/>
        </p:nvSpPr>
        <p:spPr>
          <a:xfrm>
            <a:off x="5622418" y="2323426"/>
            <a:ext cx="3270062" cy="41287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Caerfyrddin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Merthyr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Caernarfon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ar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gyrion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dre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ysbyty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Dinbych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-y-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Pysgod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Pontardulais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29EB6-E24F-F941-8BA3-121360774042}"/>
              </a:ext>
            </a:extLst>
          </p:cNvPr>
          <p:cNvSpPr txBox="1">
            <a:spLocks/>
          </p:cNvSpPr>
          <p:nvPr/>
        </p:nvSpPr>
        <p:spPr>
          <a:xfrm>
            <a:off x="5553260" y="2348879"/>
            <a:ext cx="3779912" cy="41287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yng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Nghaerfyrddin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ym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Merthyr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yng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Nghaernarfon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ar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gyrion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dre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mewn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ysbyty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0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yn</a:t>
            </a:r>
            <a:r>
              <a:rPr lang="en-US" sz="3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0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Ninbych</a:t>
            </a:r>
            <a:r>
              <a:rPr lang="en-US" sz="3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-y-</a:t>
            </a:r>
            <a:r>
              <a:rPr lang="en-US" sz="30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Pysgod</a:t>
            </a:r>
            <a:endParaRPr lang="en-US" sz="30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ym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Montardulais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06AD7B-5F45-9D48-92E7-B60B866EEF9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243" y="296101"/>
            <a:ext cx="2349237" cy="1584176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7FF4AAE7-3B1C-BD45-AECE-78A341AF516F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505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isabuckley.com/wp-content/uploads/2013/10/toolbox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2834"/>
            <a:ext cx="173899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1147" y="1710599"/>
            <a:ext cx="3419939" cy="31962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my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your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his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She has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her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our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your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They had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78475D">
                    <a:lumMod val="75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their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birth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39617" y="2129060"/>
            <a:ext cx="43204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ngeni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Cest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ti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Cafodd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e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Cafodd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hi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Cawson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ein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Cawsoch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chi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eich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Cawson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55576" y="5517232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Geni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    	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Magu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Gweld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D5A666E3-0D00-6D48-9A67-10E50AEE662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24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ertical Text Placeholder 5"/>
          <p:cNvSpPr>
            <a:spLocks noGrp="1"/>
          </p:cNvSpPr>
          <p:nvPr>
            <p:ph sz="half" idx="1"/>
          </p:nvPr>
        </p:nvSpPr>
        <p:spPr>
          <a:xfrm>
            <a:off x="0" y="418757"/>
            <a:ext cx="3317065" cy="5994922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>
            <a:normAutofit fontScale="92500"/>
          </a:bodyPr>
          <a:lstStyle/>
          <a:p>
            <a:pPr marL="0" indent="0">
              <a:buNone/>
            </a:pPr>
            <a:r>
              <a:rPr lang="en-US" sz="3200" dirty="0" err="1"/>
              <a:t>Ces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Cest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Cafodd</a:t>
            </a:r>
            <a:r>
              <a:rPr lang="en-US" sz="3200" dirty="0"/>
              <a:t> e</a:t>
            </a:r>
          </a:p>
          <a:p>
            <a:pPr marL="0" indent="0">
              <a:buNone/>
            </a:pPr>
            <a:r>
              <a:rPr lang="en-US" sz="3200" dirty="0" err="1"/>
              <a:t>Cafodd</a:t>
            </a:r>
            <a:r>
              <a:rPr lang="en-US" sz="3200" dirty="0"/>
              <a:t> hi</a:t>
            </a:r>
          </a:p>
          <a:p>
            <a:pPr marL="0" indent="0">
              <a:buNone/>
            </a:pPr>
            <a:r>
              <a:rPr lang="en-US" sz="3200" dirty="0" err="1"/>
              <a:t>Cawson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Cawsoch</a:t>
            </a:r>
            <a:r>
              <a:rPr lang="en-US" sz="3200" dirty="0"/>
              <a:t> chi</a:t>
            </a:r>
          </a:p>
          <a:p>
            <a:pPr marL="0" indent="0">
              <a:buNone/>
            </a:pPr>
            <a:r>
              <a:rPr lang="en-US" sz="3200" dirty="0" err="1"/>
              <a:t>Cawson</a:t>
            </a:r>
            <a:r>
              <a:rPr lang="en-US" sz="3200" dirty="0"/>
              <a:t> </a:t>
            </a:r>
            <a:r>
              <a:rPr lang="en-US" sz="3200" dirty="0" err="1"/>
              <a:t>nhw</a:t>
            </a:r>
            <a:endParaRPr lang="en-US" sz="3200" dirty="0"/>
          </a:p>
          <a:p>
            <a:pPr marL="0" indent="0">
              <a:buNone/>
            </a:pPr>
            <a:r>
              <a:rPr lang="en-US" dirty="0"/>
              <a:t>		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2449827" y="441198"/>
            <a:ext cx="6887355" cy="597248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200" dirty="0" err="1"/>
              <a:t>fy</a:t>
            </a:r>
            <a:r>
              <a:rPr lang="en-US" sz="3200" dirty="0"/>
              <a:t> </a:t>
            </a:r>
            <a:r>
              <a:rPr lang="en-US" sz="3200" dirty="0" err="1"/>
              <a:t>magu</a:t>
            </a:r>
            <a:r>
              <a:rPr lang="en-US" sz="3200" dirty="0"/>
              <a:t>	</a:t>
            </a:r>
            <a:r>
              <a:rPr lang="en-US" sz="3200" dirty="0" err="1"/>
              <a:t>fy</a:t>
            </a:r>
            <a:r>
              <a:rPr lang="en-US" sz="3200" dirty="0"/>
              <a:t> </a:t>
            </a:r>
            <a:r>
              <a:rPr lang="en-US" sz="3200" dirty="0" err="1"/>
              <a:t>medyddio</a:t>
            </a:r>
            <a:r>
              <a:rPr lang="en-US" sz="3200" dirty="0"/>
              <a:t>	</a:t>
            </a:r>
            <a:r>
              <a:rPr lang="en-US" sz="3200" dirty="0" err="1"/>
              <a:t>fy</a:t>
            </a:r>
            <a:r>
              <a:rPr lang="en-US" sz="3200" dirty="0"/>
              <a:t> </a:t>
            </a:r>
            <a:r>
              <a:rPr lang="en-US" sz="3200" dirty="0" err="1"/>
              <a:t>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dy</a:t>
            </a:r>
            <a:r>
              <a:rPr lang="en-US" sz="3200" dirty="0"/>
              <a:t> </a:t>
            </a:r>
            <a:r>
              <a:rPr lang="en-US" sz="3200" dirty="0" err="1"/>
              <a:t>fagu</a:t>
            </a:r>
            <a:r>
              <a:rPr lang="en-US" sz="3200" dirty="0"/>
              <a:t>		</a:t>
            </a:r>
            <a:r>
              <a:rPr lang="en-US" sz="3200" dirty="0" err="1"/>
              <a:t>dy</a:t>
            </a:r>
            <a:r>
              <a:rPr lang="en-US" sz="3200" dirty="0"/>
              <a:t> </a:t>
            </a:r>
            <a:r>
              <a:rPr lang="en-US" sz="3200" dirty="0" err="1"/>
              <a:t>fedyddio</a:t>
            </a:r>
            <a:r>
              <a:rPr lang="en-US" sz="3200" dirty="0"/>
              <a:t>	</a:t>
            </a:r>
            <a:r>
              <a:rPr lang="en-US" sz="3200" dirty="0" err="1"/>
              <a:t>dy</a:t>
            </a:r>
            <a:r>
              <a:rPr lang="en-US" sz="3200" dirty="0"/>
              <a:t> </a:t>
            </a:r>
            <a:r>
              <a:rPr lang="en-US" sz="3200" dirty="0" err="1"/>
              <a:t>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fagu</a:t>
            </a:r>
            <a:r>
              <a:rPr lang="en-US" sz="3200" dirty="0"/>
              <a:t>		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fedyddio</a:t>
            </a:r>
            <a:r>
              <a:rPr lang="en-US" sz="3200" dirty="0"/>
              <a:t>		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magu</a:t>
            </a:r>
            <a:r>
              <a:rPr lang="en-US" sz="3200" dirty="0"/>
              <a:t>	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bedyddio</a:t>
            </a:r>
            <a:r>
              <a:rPr lang="en-US" sz="3200" dirty="0"/>
              <a:t>	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hanafu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ein</a:t>
            </a:r>
            <a:r>
              <a:rPr lang="en-US" sz="3200" dirty="0"/>
              <a:t> </a:t>
            </a:r>
            <a:r>
              <a:rPr lang="en-US" sz="3200" dirty="0" err="1"/>
              <a:t>magu</a:t>
            </a:r>
            <a:r>
              <a:rPr lang="en-US" sz="3200" dirty="0"/>
              <a:t>	</a:t>
            </a:r>
            <a:r>
              <a:rPr lang="en-US" sz="3200" dirty="0" err="1"/>
              <a:t>ein</a:t>
            </a:r>
            <a:r>
              <a:rPr lang="en-US" sz="3200" dirty="0"/>
              <a:t> </a:t>
            </a:r>
            <a:r>
              <a:rPr lang="en-US" sz="3200" dirty="0" err="1"/>
              <a:t>bedyddio</a:t>
            </a:r>
            <a:r>
              <a:rPr lang="en-US" sz="3200" dirty="0"/>
              <a:t>	</a:t>
            </a:r>
            <a:r>
              <a:rPr lang="en-US" sz="3200" dirty="0" err="1"/>
              <a:t>ein</a:t>
            </a:r>
            <a:r>
              <a:rPr lang="en-US" sz="3200" dirty="0"/>
              <a:t> </a:t>
            </a:r>
            <a:r>
              <a:rPr lang="en-US" sz="3200" dirty="0" err="1"/>
              <a:t>hanafu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magu</a:t>
            </a:r>
            <a:r>
              <a:rPr lang="en-US" sz="3200" dirty="0"/>
              <a:t>	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bedyddio</a:t>
            </a:r>
            <a:r>
              <a:rPr lang="en-US" sz="3200" dirty="0"/>
              <a:t>	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anafu</a:t>
            </a: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magu</a:t>
            </a:r>
            <a:r>
              <a:rPr lang="en-US" sz="3200" dirty="0"/>
              <a:t>	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bedyddio</a:t>
            </a:r>
            <a:r>
              <a:rPr lang="en-US" sz="3200" dirty="0"/>
              <a:t>	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hanafu</a:t>
            </a:r>
            <a:endParaRPr lang="en-US" sz="3200" dirty="0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FC1257FF-1DFE-C545-962B-E2166B3A8315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73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nheulu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174" y="141668"/>
            <a:ext cx="5653826" cy="671633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    </a:t>
            </a:r>
            <a:r>
              <a:rPr lang="en-US" sz="2400" i="1" dirty="0"/>
              <a:t>My husband was born in Bangor</a:t>
            </a:r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dirty="0" err="1"/>
              <a:t>Cafodd</a:t>
            </a:r>
            <a:r>
              <a:rPr lang="en-US" sz="2400" dirty="0"/>
              <a:t> </a:t>
            </a:r>
            <a:r>
              <a:rPr lang="en-US" sz="2400" dirty="0" err="1"/>
              <a:t>fy</a:t>
            </a:r>
            <a:r>
              <a:rPr lang="en-US" sz="2400" dirty="0"/>
              <a:t> </a:t>
            </a:r>
            <a:r>
              <a:rPr lang="en-US" sz="2400" dirty="0" err="1"/>
              <a:t>ngŵr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eni</a:t>
            </a:r>
            <a:r>
              <a:rPr lang="en-US" sz="2400" dirty="0"/>
              <a:t> </a:t>
            </a:r>
            <a:r>
              <a:rPr lang="en-US" sz="2400" dirty="0" err="1"/>
              <a:t>ym</a:t>
            </a:r>
            <a:r>
              <a:rPr lang="en-US" sz="2400" dirty="0"/>
              <a:t> </a:t>
            </a:r>
            <a:r>
              <a:rPr lang="en-US" sz="2400" dirty="0" err="1"/>
              <a:t>Mangor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i="1" dirty="0"/>
              <a:t>My father was born in </a:t>
            </a:r>
            <a:r>
              <a:rPr lang="en-US" sz="2400" i="1" dirty="0" err="1"/>
              <a:t>Capel</a:t>
            </a:r>
            <a:r>
              <a:rPr lang="en-US" sz="2400" i="1" dirty="0"/>
              <a:t> </a:t>
            </a:r>
            <a:r>
              <a:rPr lang="en-US" sz="2400" i="1" dirty="0" err="1"/>
              <a:t>Dewi</a:t>
            </a:r>
            <a:r>
              <a:rPr lang="en-US" sz="2400" i="1" dirty="0"/>
              <a:t>, Ceredigion</a:t>
            </a:r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dirty="0" err="1"/>
              <a:t>Cafodd</a:t>
            </a:r>
            <a:r>
              <a:rPr lang="en-US" sz="2400" dirty="0"/>
              <a:t> </a:t>
            </a:r>
            <a:r>
              <a:rPr lang="en-US" sz="2400" dirty="0" err="1"/>
              <a:t>fy</a:t>
            </a:r>
            <a:r>
              <a:rPr lang="en-US" sz="2400" dirty="0"/>
              <a:t> </a:t>
            </a:r>
            <a:r>
              <a:rPr lang="en-US" sz="2400" dirty="0" err="1"/>
              <a:t>nhad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eni</a:t>
            </a:r>
            <a:r>
              <a:rPr lang="en-US" sz="2400" dirty="0"/>
              <a:t> </a:t>
            </a:r>
            <a:r>
              <a:rPr lang="en-US" sz="2400" dirty="0" err="1"/>
              <a:t>yng</a:t>
            </a:r>
            <a:r>
              <a:rPr lang="en-US" sz="2400" dirty="0"/>
              <a:t> </a:t>
            </a:r>
            <a:r>
              <a:rPr lang="en-US" sz="2400" dirty="0" err="1"/>
              <a:t>Nghapel</a:t>
            </a:r>
            <a:r>
              <a:rPr lang="en-US" sz="2400" dirty="0"/>
              <a:t> </a:t>
            </a:r>
            <a:r>
              <a:rPr lang="en-US" sz="2400" dirty="0" err="1"/>
              <a:t>Dewi</a:t>
            </a:r>
            <a:r>
              <a:rPr lang="en-US" sz="2400" dirty="0"/>
              <a:t>, Ceredigion</a:t>
            </a:r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i="1" dirty="0"/>
              <a:t>My sister was born at home</a:t>
            </a:r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dirty="0" err="1"/>
              <a:t>Cafodd</a:t>
            </a:r>
            <a:r>
              <a:rPr lang="en-US" sz="2400" dirty="0"/>
              <a:t> </a:t>
            </a:r>
            <a:r>
              <a:rPr lang="en-US" sz="2400" dirty="0" err="1"/>
              <a:t>fy</a:t>
            </a:r>
            <a:r>
              <a:rPr lang="en-US" sz="2400" dirty="0"/>
              <a:t> </a:t>
            </a:r>
            <a:r>
              <a:rPr lang="en-US" sz="2400" dirty="0" err="1"/>
              <a:t>chwaer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geni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/>
              <a:t>gartref</a:t>
            </a:r>
            <a:endParaRPr lang="en-US" sz="2400" dirty="0"/>
          </a:p>
          <a:p>
            <a:pPr>
              <a:buNone/>
            </a:pPr>
            <a:r>
              <a:rPr lang="en-US" sz="2400" i="1" dirty="0"/>
              <a:t>    My niece was born in London</a:t>
            </a:r>
          </a:p>
          <a:p>
            <a:pPr>
              <a:buNone/>
            </a:pPr>
            <a:r>
              <a:rPr lang="en-US" sz="2400" dirty="0"/>
              <a:t>    </a:t>
            </a:r>
            <a:r>
              <a:rPr lang="en-US" sz="2400" dirty="0" err="1"/>
              <a:t>Cafodd</a:t>
            </a:r>
            <a:r>
              <a:rPr lang="en-US" sz="2400" dirty="0"/>
              <a:t> </a:t>
            </a:r>
            <a:r>
              <a:rPr lang="en-US" sz="2400" dirty="0" err="1"/>
              <a:t>nith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ei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geni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Llundain</a:t>
            </a:r>
            <a:endParaRPr lang="en-US" sz="2400" dirty="0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24AFEED6-67C0-F542-8DCA-85EA86456AA6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16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3" grpI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9E475-1654-FC49-8C68-CD21B1ED8F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12" y="260648"/>
            <a:ext cx="6939520" cy="108012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i="1" dirty="0">
                <a:latin typeface="Chalkboard" panose="03050602040202020205" pitchFamily="66" charset="77"/>
              </a:rPr>
              <a:t>Where was ……. born?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68D55-2078-C149-BFF1-BA80019D6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5776" y="1717318"/>
            <a:ext cx="6048672" cy="4824536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ngheni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Ble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endParaRPr lang="en-US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E7A40AB-BDD8-AE4C-A023-22244A563A8C}"/>
              </a:ext>
            </a:extLst>
          </p:cNvPr>
          <p:cNvSpPr txBox="1">
            <a:spLocks/>
          </p:cNvSpPr>
          <p:nvPr/>
        </p:nvSpPr>
        <p:spPr>
          <a:xfrm>
            <a:off x="251520" y="1717318"/>
            <a:ext cx="1867196" cy="4824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35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fi</a:t>
            </a:r>
            <a:r>
              <a:rPr lang="en-US" sz="110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/>
            <a:r>
              <a:rPr lang="en-US" sz="17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	</a:t>
            </a:r>
          </a:p>
          <a:p>
            <a:pPr algn="l"/>
            <a:r>
              <a:rPr lang="en-US" sz="17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fe</a:t>
            </a:r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/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hi	</a:t>
            </a:r>
          </a:p>
          <a:p>
            <a:pPr algn="l"/>
            <a:r>
              <a:rPr lang="en-US" sz="17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/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chi	</a:t>
            </a:r>
          </a:p>
          <a:p>
            <a:pPr algn="l"/>
            <a:r>
              <a:rPr lang="en-US" sz="17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/>
            <a:endParaRPr lang="en-US" sz="176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endParaRPr lang="en-US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1F67C6-B6EE-3B42-8305-033848B0AE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48680"/>
            <a:ext cx="1844687" cy="1243940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5523B500-C830-1649-A314-0AC2EC2D936F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51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9E475-1654-FC49-8C68-CD21B1ED8F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66" y="260648"/>
            <a:ext cx="6939520" cy="108012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i="1" dirty="0">
                <a:latin typeface="Chalkboard" panose="03050602040202020205" pitchFamily="66" charset="77"/>
              </a:rPr>
              <a:t>When was ……. born?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68D55-2078-C149-BFF1-BA80019D6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5776" y="1717318"/>
            <a:ext cx="6048672" cy="4824536"/>
          </a:xfr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ngheni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Pryd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geni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?</a:t>
            </a:r>
          </a:p>
          <a:p>
            <a:pPr algn="l"/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 algn="l"/>
            <a:endParaRPr lang="en-US" sz="32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endParaRPr lang="en-US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E7A40AB-BDD8-AE4C-A023-22244A563A8C}"/>
              </a:ext>
            </a:extLst>
          </p:cNvPr>
          <p:cNvSpPr txBox="1">
            <a:spLocks/>
          </p:cNvSpPr>
          <p:nvPr/>
        </p:nvSpPr>
        <p:spPr>
          <a:xfrm>
            <a:off x="251520" y="1556792"/>
            <a:ext cx="1867196" cy="4824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9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fi	</a:t>
            </a:r>
          </a:p>
          <a:p>
            <a:pPr algn="l">
              <a:lnSpc>
                <a:spcPct val="120000"/>
              </a:lnSpc>
            </a:pP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	</a:t>
            </a:r>
          </a:p>
          <a:p>
            <a:pPr algn="l">
              <a:lnSpc>
                <a:spcPct val="120000"/>
              </a:lnSpc>
            </a:pP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fe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>
              <a:lnSpc>
                <a:spcPct val="120000"/>
              </a:lnSpc>
            </a:pP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hi	</a:t>
            </a:r>
          </a:p>
          <a:p>
            <a:pPr algn="l">
              <a:lnSpc>
                <a:spcPct val="120000"/>
              </a:lnSpc>
            </a:pP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>
              <a:lnSpc>
                <a:spcPct val="120000"/>
              </a:lnSpc>
            </a:pP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chi	</a:t>
            </a:r>
          </a:p>
          <a:p>
            <a:pPr algn="l">
              <a:lnSpc>
                <a:spcPct val="120000"/>
              </a:lnSpc>
            </a:pP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US" sz="176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</a:p>
          <a:p>
            <a:pPr algn="l"/>
            <a:endParaRPr lang="en-US" sz="176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endParaRPr lang="en-US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E9E155-914D-CF4E-9D3D-78FF9C0D67A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752" y="205986"/>
            <a:ext cx="2349237" cy="1584176"/>
          </a:xfrm>
          <a:prstGeom prst="rect">
            <a:avLst/>
          </a:prstGeom>
        </p:spPr>
      </p:pic>
      <p:sp>
        <p:nvSpPr>
          <p:cNvPr id="6" name="Rectangle 11">
            <a:extLst>
              <a:ext uri="{FF2B5EF4-FFF2-40B4-BE49-F238E27FC236}">
                <a16:creationId xmlns:a16="http://schemas.microsoft.com/office/drawing/2014/main" id="{A4FDABAB-6A86-2043-8B3C-6388D143CE80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99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E05E1A-661D-CD4F-ACAA-FC3F194DB2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16832"/>
            <a:ext cx="8064896" cy="3024336"/>
          </a:xfrm>
          <a:prstGeom prst="rect">
            <a:avLst/>
          </a:prstGeom>
          <a:ln w="76200">
            <a:solidFill>
              <a:schemeClr val="accent1">
                <a:lumMod val="50000"/>
              </a:schemeClr>
            </a:solidFill>
          </a:ln>
        </p:spPr>
      </p:pic>
      <p:sp>
        <p:nvSpPr>
          <p:cNvPr id="3" name="Rectangle 11">
            <a:extLst>
              <a:ext uri="{FF2B5EF4-FFF2-40B4-BE49-F238E27FC236}">
                <a16:creationId xmlns:a16="http://schemas.microsoft.com/office/drawing/2014/main" id="{23457B36-5335-1B49-B338-08C5EB6A3BB1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224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ACF3D8-84F2-BF4A-ACAD-FAE9DD4F91CE}"/>
              </a:ext>
            </a:extLst>
          </p:cNvPr>
          <p:cNvSpPr/>
          <p:nvPr/>
        </p:nvSpPr>
        <p:spPr>
          <a:xfrm>
            <a:off x="179512" y="116632"/>
            <a:ext cx="734784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Dril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 3	Beth </a:t>
            </a:r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ddigwyddodd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neithiwr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?</a:t>
            </a:r>
          </a:p>
          <a:p>
            <a:pPr algn="ctr"/>
            <a:r>
              <a:rPr lang="en-GB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endParaRPr lang="en-US" sz="3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DAC05D-F33A-D744-BEFA-338045C22E5D}"/>
              </a:ext>
            </a:extLst>
          </p:cNvPr>
          <p:cNvSpPr/>
          <p:nvPr/>
        </p:nvSpPr>
        <p:spPr>
          <a:xfrm>
            <a:off x="971600" y="790790"/>
            <a:ext cx="7740352" cy="56179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nghloi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allan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fy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nharo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lleidr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Cest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weld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yr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heddlu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dy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ddihuno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plant.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e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weld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gadael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achub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o’r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môr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Cafodd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hi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tharo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gar.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lladd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335F13AA-C284-6C43-AF5D-D069E8BD25D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6565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ACF3D8-84F2-BF4A-ACAD-FAE9DD4F91CE}"/>
              </a:ext>
            </a:extLst>
          </p:cNvPr>
          <p:cNvSpPr/>
          <p:nvPr/>
        </p:nvSpPr>
        <p:spPr>
          <a:xfrm>
            <a:off x="179512" y="116632"/>
            <a:ext cx="734784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Dril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 4	Beth </a:t>
            </a:r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ddigwyddodd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neithiwr</a:t>
            </a:r>
            <a:r>
              <a:rPr lang="en-GB" sz="3600" b="0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halkboard" panose="03050602040202020205" pitchFamily="66" charset="77"/>
              </a:rPr>
              <a:t>?</a:t>
            </a:r>
          </a:p>
          <a:p>
            <a:pPr algn="ctr"/>
            <a:r>
              <a:rPr lang="en-GB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endParaRPr lang="en-US" sz="3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DA159E-DD90-C54F-99C4-B59F48F214BB}"/>
              </a:ext>
            </a:extLst>
          </p:cNvPr>
          <p:cNvSpPr/>
          <p:nvPr/>
        </p:nvSpPr>
        <p:spPr>
          <a:xfrm>
            <a:off x="467544" y="1628800"/>
            <a:ext cx="8388424" cy="47679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>
                <a:lumMod val="50000"/>
              </a:schemeClr>
            </a:solidFill>
            <a:prstDash val="solid"/>
          </a:ln>
        </p:spPr>
        <p:txBody>
          <a:bodyPr wrap="square">
            <a:spAutoFit/>
          </a:bodyPr>
          <a:lstStyle/>
          <a:p>
            <a:endParaRPr lang="en-GB" sz="2800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cicio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     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ceffyl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hanafu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     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ddamwain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Cawsoch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chi 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cosbi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      am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drosedd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eich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rhyddhau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 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yr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heddlu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Cawson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nhw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harestio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     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plismon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			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eu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rhybuddio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   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gan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 y </a:t>
            </a: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sarjant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accent1">
                  <a:lumMod val="50000"/>
                </a:schemeClr>
              </a:solidFill>
              <a:latin typeface="Chalkboard" panose="03050602040202020205" pitchFamily="66" charset="77"/>
            </a:endParaRP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463159D6-8208-354F-94D5-F6DC11E113B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2016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8CA5F983-004A-429F-B974-D47D6A22F053}"/>
              </a:ext>
            </a:extLst>
          </p:cNvPr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CC66"/>
          </a:solidFill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5" name="Petryal: Corneli Crwn 4">
            <a:extLst>
              <a:ext uri="{FF2B5EF4-FFF2-40B4-BE49-F238E27FC236}">
                <a16:creationId xmlns:a16="http://schemas.microsoft.com/office/drawing/2014/main" id="{68F792A5-C7CE-4647-9316-F2A033E4F97F}"/>
              </a:ext>
            </a:extLst>
          </p:cNvPr>
          <p:cNvSpPr/>
          <p:nvPr/>
        </p:nvSpPr>
        <p:spPr>
          <a:xfrm>
            <a:off x="637563" y="402673"/>
            <a:ext cx="7969542" cy="5809376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  <a:p>
            <a:pPr lvl="0" algn="ctr" eaLnBrk="1" hangingPunct="1">
              <a:lnSpc>
                <a:spcPct val="90000"/>
              </a:lnSpc>
              <a:spcBef>
                <a:spcPts val="1000"/>
              </a:spcBef>
            </a:pPr>
            <a:endParaRPr lang="en-GB" altLang="en-US" sz="2000" b="1" dirty="0">
              <a:solidFill>
                <a:prstClr val="black"/>
              </a:solidFill>
              <a:latin typeface="Neue Haas Grotesk Text Pro" panose="020B05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A882FED7-9DA7-4AF8-A725-62C43343B9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626" y="607491"/>
            <a:ext cx="6946084" cy="5562402"/>
          </a:xfrm>
          <a:prstGeom prst="rect">
            <a:avLst/>
          </a:prstGeom>
        </p:spPr>
      </p:pic>
      <p:sp>
        <p:nvSpPr>
          <p:cNvPr id="7" name="Rectangle 11">
            <a:extLst>
              <a:ext uri="{FF2B5EF4-FFF2-40B4-BE49-F238E27FC236}">
                <a16:creationId xmlns:a16="http://schemas.microsoft.com/office/drawing/2014/main" id="{9EA52AC1-4C8A-2F49-A063-9D133246044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Sesiwn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Sgwrsio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60110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{09D27CB1-2956-0B47-B500-9711C7CB1183}tf16401369</Template>
  <TotalTime>2709</TotalTime>
  <Words>1276</Words>
  <Application>Microsoft Macintosh PowerPoint</Application>
  <PresentationFormat>On-screen Show (4:3)</PresentationFormat>
  <Paragraphs>344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Chalkboard</vt:lpstr>
      <vt:lpstr>Neue Haas Grotesk Text Pro</vt:lpstr>
      <vt:lpstr>Rockwell</vt:lpstr>
      <vt:lpstr>Wingdings</vt:lpstr>
      <vt:lpstr>Atlas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Fy nheulu i…</vt:lpstr>
      <vt:lpstr>Where was ……. born?</vt:lpstr>
      <vt:lpstr>When was ……. born?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</dc:title>
  <dc:creator>Gwen Davies</dc:creator>
  <cp:lastModifiedBy>gwendavies35@gmail.com</cp:lastModifiedBy>
  <cp:revision>64</cp:revision>
  <dcterms:created xsi:type="dcterms:W3CDTF">2020-06-08T10:05:02Z</dcterms:created>
  <dcterms:modified xsi:type="dcterms:W3CDTF">2020-09-23T16:21:45Z</dcterms:modified>
</cp:coreProperties>
</file>