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omments/modernComment_150_2DF65921.xml" ContentType="application/vnd.ms-powerpoint.comment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7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8.xml" ContentType="application/vnd.openxmlformats-officedocument.presentationml.notesSl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notesSlides/notesSlide9.xml" ContentType="application/vnd.openxmlformats-officedocument.presentationml.notesSlid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comments/modernComment_19A_B9EB0DC4.xml" ContentType="application/vnd.ms-powerpoint.comments+xml"/>
  <Override PartName="/ppt/comments/modernComment_106_4E0BC415.xml" ContentType="application/vnd.ms-powerpoint.comment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omments/modernComment_11C_606B7F22.xml" ContentType="application/vnd.ms-powerpoint.comments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1" r:id="rId5"/>
  </p:sldMasterIdLst>
  <p:notesMasterIdLst>
    <p:notesMasterId r:id="rId31"/>
  </p:notesMasterIdLst>
  <p:sldIdLst>
    <p:sldId id="256" r:id="rId6"/>
    <p:sldId id="422" r:id="rId7"/>
    <p:sldId id="261" r:id="rId8"/>
    <p:sldId id="407" r:id="rId9"/>
    <p:sldId id="408" r:id="rId10"/>
    <p:sldId id="409" r:id="rId11"/>
    <p:sldId id="330" r:id="rId12"/>
    <p:sldId id="336" r:id="rId13"/>
    <p:sldId id="337" r:id="rId14"/>
    <p:sldId id="281" r:id="rId15"/>
    <p:sldId id="413" r:id="rId16"/>
    <p:sldId id="414" r:id="rId17"/>
    <p:sldId id="334" r:id="rId18"/>
    <p:sldId id="415" r:id="rId19"/>
    <p:sldId id="410" r:id="rId20"/>
    <p:sldId id="259" r:id="rId21"/>
    <p:sldId id="292" r:id="rId22"/>
    <p:sldId id="262" r:id="rId23"/>
    <p:sldId id="301" r:id="rId24"/>
    <p:sldId id="258" r:id="rId25"/>
    <p:sldId id="284" r:id="rId26"/>
    <p:sldId id="308" r:id="rId27"/>
    <p:sldId id="299" r:id="rId28"/>
    <p:sldId id="302" r:id="rId29"/>
    <p:sldId id="306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D5AC516-2EB9-85DE-DDE3-FC5BB778C796}" name="Joanne Barrett" initials="" userId="S::JBarrett@carmarthenshire.gov.uk::5df4a8cf-1885-4214-a459-ba97531a2b34" providerId="AD"/>
  <p188:author id="{95B9801A-9817-D68F-91C6-492F8ED9644E}" name="Carl Daniels" initials="" userId="S::CaDaniels@carmarthenshire.gov.uk::db626765-a67d-419c-bcb9-89616545bb24" providerId="AD"/>
  <p188:author id="{0BF60E21-A81C-A600-E29D-48068271B0C3}" name="Alice Hope" initials="" userId="S::AHope@carmarthenshire.gov.uk::d847bbfe-9a5d-470f-948c-cc7d152a866f" providerId="AD"/>
  <p188:author id="{C557A458-0666-0EDB-5864-709AABDC3967}" name="Jozan Morgan" initials="" userId="S::JozanMorgan@carmarthenshire.gov.uk::ee760170-4cd9-45ca-891b-1890af6c2fe4" providerId="AD"/>
  <p188:author id="{270BC15D-2625-D0B7-17C9-A3DF6FD0F25C}" name="Jozan Morgan" initials="JM" userId="S::jozanmorgan@carmarthenshire.gov.uk::ee760170-4cd9-45ca-891b-1890af6c2fe4" providerId="AD"/>
  <p188:author id="{100702B4-6DD9-1DDB-C001-E5A2CF129581}" name="Michelle Lewis-Meredith" initials="ML" userId="S::mlewis-meredith@carmarthenshire.gov.uk::36d9157e-4e7e-4be6-90a9-658defd1ba2a" providerId="AD"/>
  <p188:author id="{60E16CEF-2725-90B4-CD6F-BD26B9D73CA9}" name="Michelle Lewis-Meredith" initials="" userId="S::MLewis-Meredith@carmarthenshire.gov.uk::36d9157e-4e7e-4be6-90a9-658defd1ba2a" providerId="AD"/>
  <p188:author id="{B6C850F9-BAA6-23BC-B763-48D530E8CDB8}" name="Simon Davies" initials="SD" userId="S::SimonDavies@carmarthenshire.gov.uk::f1e6548a-ae5e-4abf-8d0c-7a845146883b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63358"/>
    <a:srgbClr val="91D70C"/>
    <a:srgbClr val="EFFDD3"/>
    <a:srgbClr val="DDEE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microsoft.com/office/2018/10/relationships/authors" Target="author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https://carmarthenshire.sharepoint.com/sites/BurryPortHarbour-ActifCommunites/Shared%20Documents/Actif%20Communites/2.%20Management/4.%20Project%20Management/1.%20Project%20Proposal/Actif%20Adults/Your%20Health%20Matters/For%2030k%20Health%20Bid/Start%20&amp;%20Finish%20data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https://carmarthenshire.sharepoint.com/sites/BurryPortHarbour-ActifCommunites/Shared%20Documents/Actif%20Communites/2.%20Management/4.%20Project%20Management/1.%20Project%20Proposal/Actif%20Adults/Your%20Health%20Matters/For%2030k%20Health%20Bid/Start%20&amp;%20Finish%20data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https://carmarthenshire.sharepoint.com/sites/BurryPortHarbour-ActifCommunites/Shared%20Documents/Actif%20Communites/2.%20Management/4.%20Project%20Management/1.%20Project%20Proposal/Actif%20Adults/Your%20Health%20Matters/For%2030k%20Health%20Bid/Start%20&amp;%20Finish%20data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https://carmarthenshire.sharepoint.com/sites/BurryPortHarbour-ActifCommunites/Shared%20Documents/Actif%20Communites/2.%20Management/4.%20Project%20Management/1.%20Project%20Proposal/Actif%20Adults/Your%20Health%20Matters/For%2030k%20Health%20Bid/Start%20&amp;%20Finish%20data.xlsx" TargetMode="Externa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995" b="1" i="0" u="none" strike="noStrike" kern="1200" cap="all" spc="100" normalizeH="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Weight (KG)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995" b="1" i="0" u="none" strike="noStrike" kern="1200" cap="all" spc="100" normalizeH="0" baseline="0">
              <a:solidFill>
                <a:schemeClr val="lt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Average Weight (KG)</c:v>
                </c:pt>
              </c:strCache>
            </c:strRef>
          </c:tx>
          <c:spPr>
            <a:ln w="34925" cap="rnd">
              <a:solidFill>
                <a:schemeClr val="lt1"/>
              </a:solidFill>
              <a:round/>
            </a:ln>
            <a:effectLst>
              <a:outerShdw dist="25400" dir="2700000" algn="tl" rotWithShape="0">
                <a:schemeClr val="accent6"/>
              </a:outerShdw>
            </a:effectLst>
          </c:spPr>
          <c:marker>
            <c:symbol val="none"/>
          </c:marker>
          <c:cat>
            <c:strRef>
              <c:f>Sheet1!$A$2:$A$3</c:f>
              <c:strCache>
                <c:ptCount val="2"/>
                <c:pt idx="0">
                  <c:v>Week 1 </c:v>
                </c:pt>
                <c:pt idx="1">
                  <c:v>Week 16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91.069230769230771</c:v>
                </c:pt>
                <c:pt idx="1">
                  <c:v>88.976923076923072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DBA-4692-802F-EF00BC6C84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dropLines>
          <c:spPr>
            <a:ln w="9525" cap="flat" cmpd="sng" algn="ctr">
              <a:gradFill>
                <a:gsLst>
                  <a:gs pos="0">
                    <a:schemeClr val="lt1"/>
                  </a:gs>
                  <a:gs pos="100000">
                    <a:schemeClr val="lt1">
                      <a:alpha val="0"/>
                    </a:schemeClr>
                  </a:gs>
                </a:gsLst>
                <a:lin ang="5400000" scaled="0"/>
              </a:gradFill>
              <a:round/>
            </a:ln>
            <a:effectLst/>
          </c:spPr>
        </c:dropLines>
        <c:smooth val="0"/>
        <c:axId val="579163504"/>
        <c:axId val="579160624"/>
      </c:lineChart>
      <c:catAx>
        <c:axId val="5791635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lt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spc="1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79160624"/>
        <c:crosses val="autoZero"/>
        <c:auto val="1"/>
        <c:lblAlgn val="ctr"/>
        <c:lblOffset val="100"/>
        <c:noMultiLvlLbl val="0"/>
      </c:catAx>
      <c:valAx>
        <c:axId val="579160624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7916350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lt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accent6"/>
    </a:solidFill>
    <a:ln w="9525" cap="flat" cmpd="sng" algn="ctr">
      <a:solidFill>
        <a:schemeClr val="accent6"/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0" i="0" u="none" strike="noStrike" kern="1200" spc="70" baseline="0">
                <a:solidFill>
                  <a:schemeClr val="dk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Blood Pressure</a:t>
            </a:r>
          </a:p>
        </c:rich>
      </c:tx>
      <c:layout>
        <c:manualLayout>
          <c:xMode val="edge"/>
          <c:yMode val="edge"/>
          <c:x val="0.42449604758309328"/>
          <c:y val="9.1708051629948144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0" i="0" u="none" strike="noStrike" kern="1200" spc="70" baseline="0">
              <a:solidFill>
                <a:schemeClr val="dk1">
                  <a:lumMod val="50000"/>
                  <a:lumOff val="50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v>Blood Pressure Start </c:v>
          </c:tx>
          <c:spPr>
            <a:ln w="25400">
              <a:noFill/>
            </a:ln>
            <a:effectLst/>
          </c:spPr>
          <c:marker>
            <c:symbol val="circle"/>
            <c:size val="4"/>
            <c:spPr>
              <a:solidFill>
                <a:schemeClr val="accent1"/>
              </a:solidFill>
              <a:ln w="9525" cap="flat" cmpd="sng" algn="ctr">
                <a:solidFill>
                  <a:schemeClr val="accent1"/>
                </a:solidFill>
                <a:round/>
              </a:ln>
              <a:effectLst/>
            </c:spPr>
          </c:marker>
          <c:xVal>
            <c:numRef>
              <c:f>'[Start &amp; Finish data.xlsx]Sheet3'!$E$2:$E$39</c:f>
              <c:numCache>
                <c:formatCode>General</c:formatCode>
                <c:ptCount val="38"/>
                <c:pt idx="0">
                  <c:v>87</c:v>
                </c:pt>
                <c:pt idx="1">
                  <c:v>81</c:v>
                </c:pt>
                <c:pt idx="2">
                  <c:v>84</c:v>
                </c:pt>
                <c:pt idx="3">
                  <c:v>75</c:v>
                </c:pt>
                <c:pt idx="4">
                  <c:v>72</c:v>
                </c:pt>
                <c:pt idx="5">
                  <c:v>85</c:v>
                </c:pt>
                <c:pt idx="6">
                  <c:v>83</c:v>
                </c:pt>
                <c:pt idx="7">
                  <c:v>83</c:v>
                </c:pt>
                <c:pt idx="8">
                  <c:v>76</c:v>
                </c:pt>
                <c:pt idx="9">
                  <c:v>91</c:v>
                </c:pt>
                <c:pt idx="10">
                  <c:v>98</c:v>
                </c:pt>
                <c:pt idx="11">
                  <c:v>68</c:v>
                </c:pt>
                <c:pt idx="12">
                  <c:v>83</c:v>
                </c:pt>
                <c:pt idx="13">
                  <c:v>81</c:v>
                </c:pt>
                <c:pt idx="14">
                  <c:v>81</c:v>
                </c:pt>
                <c:pt idx="15">
                  <c:v>76</c:v>
                </c:pt>
                <c:pt idx="16">
                  <c:v>113</c:v>
                </c:pt>
                <c:pt idx="17">
                  <c:v>95</c:v>
                </c:pt>
                <c:pt idx="18">
                  <c:v>94</c:v>
                </c:pt>
                <c:pt idx="19">
                  <c:v>72</c:v>
                </c:pt>
                <c:pt idx="20">
                  <c:v>69</c:v>
                </c:pt>
                <c:pt idx="21">
                  <c:v>75</c:v>
                </c:pt>
                <c:pt idx="22">
                  <c:v>101</c:v>
                </c:pt>
                <c:pt idx="23">
                  <c:v>83</c:v>
                </c:pt>
                <c:pt idx="24">
                  <c:v>68</c:v>
                </c:pt>
                <c:pt idx="25">
                  <c:v>87</c:v>
                </c:pt>
                <c:pt idx="26">
                  <c:v>96</c:v>
                </c:pt>
                <c:pt idx="27">
                  <c:v>103</c:v>
                </c:pt>
                <c:pt idx="28">
                  <c:v>84</c:v>
                </c:pt>
                <c:pt idx="29">
                  <c:v>104</c:v>
                </c:pt>
                <c:pt idx="30">
                  <c:v>110</c:v>
                </c:pt>
                <c:pt idx="31">
                  <c:v>67</c:v>
                </c:pt>
                <c:pt idx="32">
                  <c:v>77</c:v>
                </c:pt>
                <c:pt idx="33">
                  <c:v>86</c:v>
                </c:pt>
                <c:pt idx="34">
                  <c:v>85</c:v>
                </c:pt>
                <c:pt idx="35">
                  <c:v>100</c:v>
                </c:pt>
                <c:pt idx="36">
                  <c:v>87</c:v>
                </c:pt>
                <c:pt idx="37">
                  <c:v>104</c:v>
                </c:pt>
              </c:numCache>
            </c:numRef>
          </c:xVal>
          <c:yVal>
            <c:numRef>
              <c:f>'[Start &amp; Finish data.xlsx]Sheet3'!$C$2:$C$39</c:f>
              <c:numCache>
                <c:formatCode>General</c:formatCode>
                <c:ptCount val="38"/>
                <c:pt idx="0">
                  <c:v>136</c:v>
                </c:pt>
                <c:pt idx="1">
                  <c:v>136</c:v>
                </c:pt>
                <c:pt idx="2">
                  <c:v>147</c:v>
                </c:pt>
                <c:pt idx="3">
                  <c:v>135</c:v>
                </c:pt>
                <c:pt idx="4">
                  <c:v>138</c:v>
                </c:pt>
                <c:pt idx="5">
                  <c:v>157</c:v>
                </c:pt>
                <c:pt idx="6">
                  <c:v>119</c:v>
                </c:pt>
                <c:pt idx="7">
                  <c:v>138</c:v>
                </c:pt>
                <c:pt idx="8">
                  <c:v>117</c:v>
                </c:pt>
                <c:pt idx="9">
                  <c:v>133</c:v>
                </c:pt>
                <c:pt idx="10">
                  <c:v>167</c:v>
                </c:pt>
                <c:pt idx="11">
                  <c:v>115</c:v>
                </c:pt>
                <c:pt idx="12">
                  <c:v>120</c:v>
                </c:pt>
                <c:pt idx="13">
                  <c:v>130</c:v>
                </c:pt>
                <c:pt idx="14">
                  <c:v>123</c:v>
                </c:pt>
                <c:pt idx="15">
                  <c:v>113</c:v>
                </c:pt>
                <c:pt idx="16">
                  <c:v>161</c:v>
                </c:pt>
                <c:pt idx="17">
                  <c:v>129</c:v>
                </c:pt>
                <c:pt idx="18">
                  <c:v>136</c:v>
                </c:pt>
                <c:pt idx="19">
                  <c:v>136</c:v>
                </c:pt>
                <c:pt idx="20">
                  <c:v>111</c:v>
                </c:pt>
                <c:pt idx="21">
                  <c:v>117</c:v>
                </c:pt>
                <c:pt idx="22">
                  <c:v>151</c:v>
                </c:pt>
                <c:pt idx="23">
                  <c:v>128</c:v>
                </c:pt>
                <c:pt idx="24">
                  <c:v>119</c:v>
                </c:pt>
                <c:pt idx="25">
                  <c:v>156</c:v>
                </c:pt>
                <c:pt idx="26">
                  <c:v>118</c:v>
                </c:pt>
                <c:pt idx="27">
                  <c:v>130</c:v>
                </c:pt>
                <c:pt idx="28">
                  <c:v>109</c:v>
                </c:pt>
                <c:pt idx="29">
                  <c:v>167</c:v>
                </c:pt>
                <c:pt idx="30">
                  <c:v>174</c:v>
                </c:pt>
                <c:pt idx="31">
                  <c:v>138</c:v>
                </c:pt>
                <c:pt idx="32">
                  <c:v>127</c:v>
                </c:pt>
                <c:pt idx="33">
                  <c:v>139</c:v>
                </c:pt>
                <c:pt idx="34">
                  <c:v>119</c:v>
                </c:pt>
                <c:pt idx="35">
                  <c:v>132</c:v>
                </c:pt>
                <c:pt idx="36">
                  <c:v>130</c:v>
                </c:pt>
                <c:pt idx="37">
                  <c:v>139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E8E1-47FC-B954-0CD68F773A65}"/>
            </c:ext>
          </c:extLst>
        </c:ser>
        <c:ser>
          <c:idx val="1"/>
          <c:order val="1"/>
          <c:tx>
            <c:v>Blood Pressure final</c:v>
          </c:tx>
          <c:spPr>
            <a:ln w="25400">
              <a:noFill/>
            </a:ln>
            <a:effectLst/>
          </c:spPr>
          <c:marker>
            <c:symbol val="circle"/>
            <c:size val="4"/>
            <c:spPr>
              <a:solidFill>
                <a:schemeClr val="accent2"/>
              </a:solidFill>
              <a:ln w="9525" cap="flat" cmpd="sng" algn="ctr">
                <a:solidFill>
                  <a:schemeClr val="accent2"/>
                </a:solidFill>
                <a:round/>
              </a:ln>
              <a:effectLst/>
            </c:spPr>
          </c:marker>
          <c:xVal>
            <c:numRef>
              <c:f>'[Start &amp; Finish data.xlsx]Sheet3'!$F$2:$F$39</c:f>
              <c:numCache>
                <c:formatCode>General</c:formatCode>
                <c:ptCount val="38"/>
                <c:pt idx="0">
                  <c:v>84</c:v>
                </c:pt>
                <c:pt idx="1">
                  <c:v>86</c:v>
                </c:pt>
                <c:pt idx="2">
                  <c:v>78</c:v>
                </c:pt>
                <c:pt idx="3">
                  <c:v>76</c:v>
                </c:pt>
                <c:pt idx="4">
                  <c:v>81</c:v>
                </c:pt>
                <c:pt idx="5">
                  <c:v>82</c:v>
                </c:pt>
                <c:pt idx="6">
                  <c:v>74</c:v>
                </c:pt>
                <c:pt idx="7">
                  <c:v>92</c:v>
                </c:pt>
                <c:pt idx="8">
                  <c:v>80</c:v>
                </c:pt>
                <c:pt idx="9">
                  <c:v>94</c:v>
                </c:pt>
                <c:pt idx="10">
                  <c:v>86</c:v>
                </c:pt>
                <c:pt idx="11">
                  <c:v>65</c:v>
                </c:pt>
                <c:pt idx="12">
                  <c:v>83</c:v>
                </c:pt>
                <c:pt idx="13">
                  <c:v>77</c:v>
                </c:pt>
                <c:pt idx="14">
                  <c:v>77</c:v>
                </c:pt>
                <c:pt idx="15">
                  <c:v>88</c:v>
                </c:pt>
                <c:pt idx="16">
                  <c:v>102</c:v>
                </c:pt>
                <c:pt idx="17">
                  <c:v>94</c:v>
                </c:pt>
                <c:pt idx="18">
                  <c:v>82</c:v>
                </c:pt>
                <c:pt idx="19">
                  <c:v>68</c:v>
                </c:pt>
                <c:pt idx="20">
                  <c:v>74</c:v>
                </c:pt>
                <c:pt idx="21">
                  <c:v>80</c:v>
                </c:pt>
                <c:pt idx="22">
                  <c:v>84</c:v>
                </c:pt>
                <c:pt idx="23">
                  <c:v>75</c:v>
                </c:pt>
                <c:pt idx="24">
                  <c:v>62</c:v>
                </c:pt>
                <c:pt idx="25">
                  <c:v>91</c:v>
                </c:pt>
                <c:pt idx="26">
                  <c:v>85</c:v>
                </c:pt>
                <c:pt idx="27">
                  <c:v>95</c:v>
                </c:pt>
                <c:pt idx="28">
                  <c:v>72</c:v>
                </c:pt>
                <c:pt idx="29">
                  <c:v>91</c:v>
                </c:pt>
                <c:pt idx="30">
                  <c:v>94</c:v>
                </c:pt>
                <c:pt idx="31">
                  <c:v>82</c:v>
                </c:pt>
                <c:pt idx="32">
                  <c:v>87</c:v>
                </c:pt>
                <c:pt idx="33">
                  <c:v>83</c:v>
                </c:pt>
                <c:pt idx="34">
                  <c:v>85</c:v>
                </c:pt>
                <c:pt idx="35">
                  <c:v>100</c:v>
                </c:pt>
                <c:pt idx="36">
                  <c:v>82</c:v>
                </c:pt>
                <c:pt idx="37">
                  <c:v>97</c:v>
                </c:pt>
              </c:numCache>
            </c:numRef>
          </c:xVal>
          <c:yVal>
            <c:numRef>
              <c:f>'[Start &amp; Finish data.xlsx]Sheet3'!$D$2:$D$39</c:f>
              <c:numCache>
                <c:formatCode>General</c:formatCode>
                <c:ptCount val="38"/>
                <c:pt idx="0">
                  <c:v>128</c:v>
                </c:pt>
                <c:pt idx="1">
                  <c:v>121</c:v>
                </c:pt>
                <c:pt idx="2">
                  <c:v>123</c:v>
                </c:pt>
                <c:pt idx="3">
                  <c:v>134</c:v>
                </c:pt>
                <c:pt idx="4">
                  <c:v>130</c:v>
                </c:pt>
                <c:pt idx="5">
                  <c:v>158</c:v>
                </c:pt>
                <c:pt idx="6">
                  <c:v>107</c:v>
                </c:pt>
                <c:pt idx="7">
                  <c:v>133</c:v>
                </c:pt>
                <c:pt idx="8">
                  <c:v>127</c:v>
                </c:pt>
                <c:pt idx="9">
                  <c:v>127</c:v>
                </c:pt>
                <c:pt idx="10">
                  <c:v>132</c:v>
                </c:pt>
                <c:pt idx="11">
                  <c:v>105</c:v>
                </c:pt>
                <c:pt idx="12">
                  <c:v>118</c:v>
                </c:pt>
                <c:pt idx="13">
                  <c:v>121</c:v>
                </c:pt>
                <c:pt idx="14">
                  <c:v>130</c:v>
                </c:pt>
                <c:pt idx="15">
                  <c:v>125</c:v>
                </c:pt>
                <c:pt idx="16">
                  <c:v>141</c:v>
                </c:pt>
                <c:pt idx="17">
                  <c:v>131</c:v>
                </c:pt>
                <c:pt idx="18">
                  <c:v>129</c:v>
                </c:pt>
                <c:pt idx="19">
                  <c:v>123</c:v>
                </c:pt>
                <c:pt idx="20">
                  <c:v>118</c:v>
                </c:pt>
                <c:pt idx="21">
                  <c:v>117</c:v>
                </c:pt>
                <c:pt idx="22">
                  <c:v>124</c:v>
                </c:pt>
                <c:pt idx="23">
                  <c:v>121</c:v>
                </c:pt>
                <c:pt idx="24">
                  <c:v>111</c:v>
                </c:pt>
                <c:pt idx="25">
                  <c:v>152</c:v>
                </c:pt>
                <c:pt idx="26">
                  <c:v>110</c:v>
                </c:pt>
                <c:pt idx="27">
                  <c:v>113</c:v>
                </c:pt>
                <c:pt idx="28">
                  <c:v>110</c:v>
                </c:pt>
                <c:pt idx="29">
                  <c:v>158</c:v>
                </c:pt>
                <c:pt idx="30">
                  <c:v>135</c:v>
                </c:pt>
                <c:pt idx="31">
                  <c:v>133</c:v>
                </c:pt>
                <c:pt idx="32">
                  <c:v>123</c:v>
                </c:pt>
                <c:pt idx="33">
                  <c:v>120</c:v>
                </c:pt>
                <c:pt idx="34">
                  <c:v>106</c:v>
                </c:pt>
                <c:pt idx="35">
                  <c:v>145</c:v>
                </c:pt>
                <c:pt idx="36">
                  <c:v>129</c:v>
                </c:pt>
                <c:pt idx="37">
                  <c:v>129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E8E1-47FC-B954-0CD68F773A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133097192"/>
        <c:axId val="1133098272"/>
      </c:scatterChart>
      <c:valAx>
        <c:axId val="1133097192"/>
        <c:scaling>
          <c:orientation val="minMax"/>
          <c:max val="120"/>
          <c:min val="60"/>
        </c:scaling>
        <c:delete val="0"/>
        <c:axPos val="b"/>
        <c:majorGridlines>
          <c:spPr>
            <a:ln w="9525" cap="flat" cmpd="sng" algn="ctr">
              <a:solidFill>
                <a:schemeClr val="dk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Diastolic BP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dk1">
                      <a:lumMod val="50000"/>
                      <a:lumOff val="50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dk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33098272"/>
        <c:crosses val="autoZero"/>
        <c:crossBetween val="midCat"/>
      </c:valAx>
      <c:valAx>
        <c:axId val="1133098272"/>
        <c:scaling>
          <c:orientation val="minMax"/>
          <c:min val="60"/>
        </c:scaling>
        <c:delete val="0"/>
        <c:axPos val="l"/>
        <c:majorGridlines>
          <c:spPr>
            <a:ln w="9525" cap="flat" cmpd="sng" algn="ctr">
              <a:solidFill>
                <a:schemeClr val="dk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Systolic BP</a:t>
                </a:r>
              </a:p>
            </c:rich>
          </c:tx>
          <c:layout>
            <c:manualLayout>
              <c:xMode val="edge"/>
              <c:yMode val="edge"/>
              <c:x val="1.7612524461839529E-2"/>
              <c:y val="0.3918174754626804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dk1">
                      <a:lumMod val="50000"/>
                      <a:lumOff val="50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dk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33097192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dk1">
                  <a:lumMod val="50000"/>
                  <a:lumOff val="50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gradFill flip="none" rotWithShape="1">
      <a:gsLst>
        <a:gs pos="100000">
          <a:schemeClr val="lt1">
            <a:lumMod val="95000"/>
          </a:schemeClr>
        </a:gs>
        <a:gs pos="43000">
          <a:schemeClr val="lt1"/>
        </a:gs>
      </a:gsLst>
      <a:path path="circle">
        <a:fillToRect l="50000" t="50000" r="50000" b="50000"/>
      </a:path>
      <a:tileRect/>
    </a:gradFill>
    <a:ln w="9525" cap="flat" cmpd="sng" algn="ctr">
      <a:solidFill>
        <a:schemeClr val="dk1">
          <a:lumMod val="15000"/>
          <a:lumOff val="85000"/>
        </a:schemeClr>
      </a:solidFill>
      <a:round/>
    </a:ln>
    <a:effectLst>
      <a:outerShdw blurRad="50800" dist="38100" dir="5400000" algn="t" rotWithShape="0">
        <a:prstClr val="black">
          <a:alpha val="40000"/>
        </a:prstClr>
      </a:outerShdw>
      <a:softEdge rad="31750"/>
    </a:effectLst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200" b="0" i="0" u="none" strike="noStrike" kern="1200" cap="none" spc="5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Waist (Inches)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0" i="0" u="none" strike="noStrike" kern="1200" cap="none" spc="5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v>Waist Start</c:v>
          </c:tx>
          <c:spPr>
            <a:noFill/>
            <a:ln w="25400" cap="flat" cmpd="sng" algn="ctr">
              <a:solidFill>
                <a:schemeClr val="accent1"/>
              </a:solidFill>
              <a:miter lim="800000"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Lit>
              <c:ptCount val="1"/>
              <c:pt idx="0">
                <c:v>Average waist </c:v>
              </c:pt>
            </c:strLit>
          </c:cat>
          <c:val>
            <c:numRef>
              <c:f>'[Start &amp; Finish data.xlsx]Waist '!$B$39</c:f>
              <c:numCache>
                <c:formatCode>General</c:formatCode>
                <c:ptCount val="1"/>
                <c:pt idx="0">
                  <c:v>42.6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BFB-44C2-A475-C2697B8F84B1}"/>
            </c:ext>
          </c:extLst>
        </c:ser>
        <c:ser>
          <c:idx val="1"/>
          <c:order val="1"/>
          <c:tx>
            <c:v>Waist Final </c:v>
          </c:tx>
          <c:spPr>
            <a:noFill/>
            <a:ln w="25400" cap="flat" cmpd="sng" algn="ctr">
              <a:solidFill>
                <a:schemeClr val="accent2"/>
              </a:solidFill>
              <a:miter lim="800000"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Lit>
              <c:ptCount val="1"/>
              <c:pt idx="0">
                <c:v>Average waist </c:v>
              </c:pt>
            </c:strLit>
          </c:cat>
          <c:val>
            <c:numRef>
              <c:f>'[Start &amp; Finish data.xlsx]Waist '!$C$39</c:f>
              <c:numCache>
                <c:formatCode>General</c:formatCode>
                <c:ptCount val="1"/>
                <c:pt idx="0">
                  <c:v>41.7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BFB-44C2-A475-C2697B8F84B1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64"/>
        <c:overlap val="-35"/>
        <c:axId val="928543752"/>
        <c:axId val="928544112"/>
      </c:barChart>
      <c:catAx>
        <c:axId val="9285437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28544112"/>
        <c:crosses val="autoZero"/>
        <c:auto val="1"/>
        <c:lblAlgn val="ctr"/>
        <c:lblOffset val="100"/>
        <c:noMultiLvlLbl val="0"/>
      </c:catAx>
      <c:valAx>
        <c:axId val="928544112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2854375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>
          <a:softEdge rad="63500"/>
        </a:effectLst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>
      <a:noFill/>
    </a:ln>
    <a:effectLst>
      <a:softEdge rad="31750"/>
    </a:effectLst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Mental Wellbeing score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bg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v>Start of YHM</c:v>
          </c:tx>
          <c:spPr>
            <a:ln w="34925" cap="rnd">
              <a:solidFill>
                <a:schemeClr val="accent1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none"/>
          </c:marker>
          <c:val>
            <c:numRef>
              <c:f>'[Start &amp; Finish data.xlsx]WEMWBS'!$B$1:$B$36</c:f>
              <c:numCache>
                <c:formatCode>General</c:formatCode>
                <c:ptCount val="36"/>
                <c:pt idx="0">
                  <c:v>43</c:v>
                </c:pt>
                <c:pt idx="1">
                  <c:v>53</c:v>
                </c:pt>
                <c:pt idx="2">
                  <c:v>50</c:v>
                </c:pt>
                <c:pt idx="3">
                  <c:v>42</c:v>
                </c:pt>
                <c:pt idx="4">
                  <c:v>42</c:v>
                </c:pt>
                <c:pt idx="5">
                  <c:v>44</c:v>
                </c:pt>
                <c:pt idx="6">
                  <c:v>44</c:v>
                </c:pt>
                <c:pt idx="7">
                  <c:v>44</c:v>
                </c:pt>
                <c:pt idx="8">
                  <c:v>50</c:v>
                </c:pt>
                <c:pt idx="9">
                  <c:v>38</c:v>
                </c:pt>
                <c:pt idx="10">
                  <c:v>47</c:v>
                </c:pt>
                <c:pt idx="11">
                  <c:v>40</c:v>
                </c:pt>
                <c:pt idx="12">
                  <c:v>36</c:v>
                </c:pt>
                <c:pt idx="13">
                  <c:v>42</c:v>
                </c:pt>
                <c:pt idx="14">
                  <c:v>34</c:v>
                </c:pt>
                <c:pt idx="15">
                  <c:v>46</c:v>
                </c:pt>
                <c:pt idx="16">
                  <c:v>58</c:v>
                </c:pt>
                <c:pt idx="17">
                  <c:v>44</c:v>
                </c:pt>
                <c:pt idx="18">
                  <c:v>44</c:v>
                </c:pt>
                <c:pt idx="19">
                  <c:v>49</c:v>
                </c:pt>
                <c:pt idx="20">
                  <c:v>57</c:v>
                </c:pt>
                <c:pt idx="21">
                  <c:v>42</c:v>
                </c:pt>
                <c:pt idx="22">
                  <c:v>37</c:v>
                </c:pt>
                <c:pt idx="23">
                  <c:v>53</c:v>
                </c:pt>
                <c:pt idx="24">
                  <c:v>28</c:v>
                </c:pt>
                <c:pt idx="25">
                  <c:v>48</c:v>
                </c:pt>
                <c:pt idx="26">
                  <c:v>37</c:v>
                </c:pt>
                <c:pt idx="27">
                  <c:v>46</c:v>
                </c:pt>
                <c:pt idx="28">
                  <c:v>29</c:v>
                </c:pt>
                <c:pt idx="29">
                  <c:v>35</c:v>
                </c:pt>
                <c:pt idx="30">
                  <c:v>35</c:v>
                </c:pt>
                <c:pt idx="31">
                  <c:v>19</c:v>
                </c:pt>
                <c:pt idx="32">
                  <c:v>38</c:v>
                </c:pt>
                <c:pt idx="33">
                  <c:v>47</c:v>
                </c:pt>
                <c:pt idx="34">
                  <c:v>33</c:v>
                </c:pt>
                <c:pt idx="35">
                  <c:v>41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7FD-4531-ABA1-F64C570A7F98}"/>
            </c:ext>
          </c:extLst>
        </c:ser>
        <c:ser>
          <c:idx val="1"/>
          <c:order val="1"/>
          <c:tx>
            <c:v>End of YHM</c:v>
          </c:tx>
          <c:spPr>
            <a:ln w="34925" cap="rnd">
              <a:solidFill>
                <a:schemeClr val="accent2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none"/>
          </c:marker>
          <c:val>
            <c:numRef>
              <c:f>'[Start &amp; Finish data.xlsx]WEMWBS'!$C$1:$C$36</c:f>
              <c:numCache>
                <c:formatCode>General</c:formatCode>
                <c:ptCount val="36"/>
                <c:pt idx="0">
                  <c:v>54</c:v>
                </c:pt>
                <c:pt idx="1">
                  <c:v>60</c:v>
                </c:pt>
                <c:pt idx="2">
                  <c:v>36</c:v>
                </c:pt>
                <c:pt idx="3">
                  <c:v>43</c:v>
                </c:pt>
                <c:pt idx="4">
                  <c:v>57</c:v>
                </c:pt>
                <c:pt idx="5">
                  <c:v>53</c:v>
                </c:pt>
                <c:pt idx="6">
                  <c:v>56</c:v>
                </c:pt>
                <c:pt idx="7">
                  <c:v>62</c:v>
                </c:pt>
                <c:pt idx="8">
                  <c:v>67</c:v>
                </c:pt>
                <c:pt idx="9">
                  <c:v>57</c:v>
                </c:pt>
                <c:pt idx="10">
                  <c:v>65</c:v>
                </c:pt>
                <c:pt idx="11">
                  <c:v>41</c:v>
                </c:pt>
                <c:pt idx="12">
                  <c:v>44</c:v>
                </c:pt>
                <c:pt idx="13">
                  <c:v>44</c:v>
                </c:pt>
                <c:pt idx="14">
                  <c:v>46</c:v>
                </c:pt>
                <c:pt idx="15">
                  <c:v>54</c:v>
                </c:pt>
                <c:pt idx="16">
                  <c:v>60</c:v>
                </c:pt>
                <c:pt idx="17">
                  <c:v>56</c:v>
                </c:pt>
                <c:pt idx="18">
                  <c:v>53</c:v>
                </c:pt>
                <c:pt idx="19">
                  <c:v>57</c:v>
                </c:pt>
                <c:pt idx="20">
                  <c:v>58</c:v>
                </c:pt>
                <c:pt idx="21">
                  <c:v>48</c:v>
                </c:pt>
                <c:pt idx="22">
                  <c:v>48</c:v>
                </c:pt>
                <c:pt idx="23">
                  <c:v>63</c:v>
                </c:pt>
                <c:pt idx="24">
                  <c:v>32</c:v>
                </c:pt>
                <c:pt idx="25">
                  <c:v>46</c:v>
                </c:pt>
                <c:pt idx="26">
                  <c:v>47</c:v>
                </c:pt>
                <c:pt idx="27">
                  <c:v>64</c:v>
                </c:pt>
                <c:pt idx="28">
                  <c:v>29</c:v>
                </c:pt>
                <c:pt idx="29">
                  <c:v>35</c:v>
                </c:pt>
                <c:pt idx="30">
                  <c:v>36</c:v>
                </c:pt>
                <c:pt idx="31">
                  <c:v>27</c:v>
                </c:pt>
                <c:pt idx="32">
                  <c:v>44</c:v>
                </c:pt>
                <c:pt idx="33">
                  <c:v>51</c:v>
                </c:pt>
                <c:pt idx="34">
                  <c:v>60</c:v>
                </c:pt>
                <c:pt idx="35">
                  <c:v>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7FD-4531-ABA1-F64C570A7F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61090440"/>
        <c:axId val="1061096200"/>
      </c:lineChart>
      <c:catAx>
        <c:axId val="1061090440"/>
        <c:scaling>
          <c:orientation val="minMax"/>
        </c:scaling>
        <c:delete val="1"/>
        <c:axPos val="b"/>
        <c:majorTickMark val="none"/>
        <c:minorTickMark val="none"/>
        <c:tickLblPos val="nextTo"/>
        <c:crossAx val="1061096200"/>
        <c:crosses val="autoZero"/>
        <c:auto val="1"/>
        <c:lblAlgn val="ctr"/>
        <c:lblOffset val="100"/>
        <c:noMultiLvlLbl val="0"/>
      </c:catAx>
      <c:valAx>
        <c:axId val="10610962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9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WEMWBS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900" b="0" i="0" u="none" strike="noStrike" kern="1200" baseline="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6109044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bg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>
          <a:solidFill>
            <a:schemeClr val="bg1"/>
          </a:solidFill>
        </a:defRPr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r>
              <a:rPr lang="en-GB" sz="2800">
                <a:latin typeface="Arial Rounded MT Bold" panose="020F0704030504030204" pitchFamily="34" charset="0"/>
              </a:rPr>
              <a:t>BMI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bg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2348-491E-8D10-FAC45449EAC6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2348-491E-8D10-FAC45449EAC6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2348-491E-8D10-FAC45449EAC6}"/>
              </c:ext>
            </c:extLst>
          </c:dPt>
          <c:dLbls>
            <c:spPr>
              <a:solidFill>
                <a:sysClr val="window" lastClr="FFFFFF"/>
              </a:solidFill>
              <a:ln>
                <a:solidFill>
                  <a:sysClr val="windowText" lastClr="000000">
                    <a:lumMod val="25000"/>
                    <a:lumOff val="75000"/>
                  </a:sysClr>
                </a:solidFill>
              </a:ln>
              <a:effectLst/>
            </c:spPr>
            <c:txPr>
              <a:bodyPr rot="0" spcFirstLastPara="1" vertOverflow="clip" horzOverflow="clip" vert="horz" wrap="square" lIns="36576" tIns="18288" rIns="36576" bIns="18288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'[Start &amp; Finish data.xlsx]BMI'!$H$14:$H$16</c:f>
              <c:strCache>
                <c:ptCount val="3"/>
                <c:pt idx="0">
                  <c:v>Increase BMI</c:v>
                </c:pt>
                <c:pt idx="1">
                  <c:v>Lower BMI</c:v>
                </c:pt>
                <c:pt idx="2">
                  <c:v>Stayed the same</c:v>
                </c:pt>
              </c:strCache>
            </c:strRef>
          </c:cat>
          <c:val>
            <c:numRef>
              <c:f>'[Start &amp; Finish data.xlsx]BMI'!$I$14:$I$16</c:f>
              <c:numCache>
                <c:formatCode>0%</c:formatCode>
                <c:ptCount val="3"/>
                <c:pt idx="0">
                  <c:v>0.3</c:v>
                </c:pt>
                <c:pt idx="1">
                  <c:v>0.56999999999999995</c:v>
                </c:pt>
                <c:pt idx="2">
                  <c:v>0.13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2348-491E-8D10-FAC45449EAC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bg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>
          <a:solidFill>
            <a:schemeClr val="bg1"/>
          </a:solidFill>
        </a:defRPr>
      </a:pPr>
      <a:endParaRPr lang="en-US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200" b="0" i="0" u="none" strike="noStrike" kern="1200" cap="none" spc="5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>
                <a:latin typeface="Arial Rounded MT Bold" panose="020F0704030504030204" pitchFamily="34" charset="0"/>
              </a:rPr>
              <a:t>Confidence to continue maintain the positive lifestyle changes post 16weeks</a:t>
            </a:r>
          </a:p>
        </c:rich>
      </c:tx>
      <c:layout>
        <c:manualLayout>
          <c:xMode val="edge"/>
          <c:yMode val="edge"/>
          <c:x val="9.4881380667933723E-2"/>
          <c:y val="3.1578663841478199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0" i="0" u="none" strike="noStrike" kern="1200" cap="none" spc="5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Score out of 10</c:v>
                </c:pt>
              </c:strCache>
            </c:strRef>
          </c:tx>
          <c:spPr>
            <a:noFill/>
            <a:ln w="25400" cap="flat" cmpd="sng" algn="ctr">
              <a:solidFill>
                <a:schemeClr val="accent1"/>
              </a:solidFill>
              <a:miter lim="800000"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Sheet1!$B$1:$K$1</c:f>
              <c:strCache>
                <c:ptCount val="10"/>
                <c:pt idx="0">
                  <c:v>10</c:v>
                </c:pt>
                <c:pt idx="1">
                  <c:v>9</c:v>
                </c:pt>
                <c:pt idx="2">
                  <c:v>8</c:v>
                </c:pt>
                <c:pt idx="3">
                  <c:v>7</c:v>
                </c:pt>
                <c:pt idx="4">
                  <c:v>6</c:v>
                </c:pt>
                <c:pt idx="5">
                  <c:v>5</c:v>
                </c:pt>
                <c:pt idx="6">
                  <c:v>4</c:v>
                </c:pt>
                <c:pt idx="7">
                  <c:v>3</c:v>
                </c:pt>
                <c:pt idx="8">
                  <c:v>2</c:v>
                </c:pt>
                <c:pt idx="9">
                  <c:v>1</c:v>
                </c:pt>
              </c:strCache>
            </c:strRef>
          </c:cat>
          <c:val>
            <c:numRef>
              <c:f>Sheet1!$B$2:$K$2</c:f>
              <c:numCache>
                <c:formatCode>General</c:formatCode>
                <c:ptCount val="10"/>
                <c:pt idx="0">
                  <c:v>4</c:v>
                </c:pt>
                <c:pt idx="1">
                  <c:v>5</c:v>
                </c:pt>
                <c:pt idx="2">
                  <c:v>6</c:v>
                </c:pt>
                <c:pt idx="3">
                  <c:v>6</c:v>
                </c:pt>
                <c:pt idx="4">
                  <c:v>4</c:v>
                </c:pt>
                <c:pt idx="5">
                  <c:v>1</c:v>
                </c:pt>
                <c:pt idx="6">
                  <c:v>0</c:v>
                </c:pt>
                <c:pt idx="7">
                  <c:v>1</c:v>
                </c:pt>
                <c:pt idx="8">
                  <c:v>0</c:v>
                </c:pt>
                <c:pt idx="9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FD6-4CBE-92B6-D109340EBAC0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64"/>
        <c:overlap val="-35"/>
        <c:axId val="865938784"/>
        <c:axId val="865934464"/>
      </c:barChart>
      <c:catAx>
        <c:axId val="8659387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65934464"/>
        <c:crosses val="autoZero"/>
        <c:auto val="1"/>
        <c:lblAlgn val="ctr"/>
        <c:lblOffset val="100"/>
        <c:noMultiLvlLbl val="0"/>
      </c:catAx>
      <c:valAx>
        <c:axId val="865934464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6593878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>
      <a:noFill/>
    </a:ln>
    <a:effectLst>
      <a:softEdge rad="31750"/>
    </a:effectLst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Reversed" id="26">
  <a:schemeClr val="accent6"/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9">
  <cs:axisTitle>
    <cs:lnRef idx="0"/>
    <cs:fillRef idx="0"/>
    <cs:effectRef idx="0"/>
    <cs:fontRef idx="minor">
      <a:schemeClr val="lt1"/>
    </cs:fontRef>
    <cs:defRPr sz="1197" b="1" kern="1200"/>
  </cs:axisTitle>
  <cs:categoryAxis>
    <cs:lnRef idx="0">
      <cs:styleClr val="0"/>
    </cs:lnRef>
    <cs:fillRef idx="0"/>
    <cs:effectRef idx="0"/>
    <cs:fontRef idx="minor">
      <a:schemeClr val="lt1"/>
    </cs:fontRef>
    <cs:spPr>
      <a:ln w="12700" cap="flat" cmpd="sng" algn="ctr">
        <a:solidFill>
          <a:schemeClr val="lt1"/>
        </a:solidFill>
        <a:round/>
      </a:ln>
    </cs:spPr>
    <cs:defRPr sz="1197" kern="1200" spc="100" baseline="0"/>
  </cs:categoryAxis>
  <cs:chartArea>
    <cs:lnRef idx="0">
      <cs:styleClr val="0"/>
    </cs:lnRef>
    <cs:fillRef idx="0">
      <cs:styleClr val="0"/>
    </cs:fillRef>
    <cs:effectRef idx="0"/>
    <cs:fontRef idx="minor">
      <a:schemeClr val="dk1"/>
    </cs:fontRef>
    <cs:spPr>
      <a:solidFill>
        <a:schemeClr val="phClr"/>
      </a:solidFill>
      <a:ln w="9525" cap="flat" cmpd="sng" algn="ctr">
        <a:solidFill>
          <a:schemeClr val="phClr"/>
        </a:solidFill>
        <a:round/>
      </a:ln>
    </cs:spPr>
    <cs:defRPr sz="1330" kern="1200"/>
  </cs:chartArea>
  <cs:dataLabel>
    <cs:lnRef idx="0"/>
    <cs:fillRef idx="0"/>
    <cs:effectRef idx="0"/>
    <cs:fontRef idx="minor">
      <a:schemeClr val="lt1"/>
    </cs:fontRef>
    <cs:defRPr sz="1197" b="1" kern="120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pattFill prst="ltUpDiag">
        <a:fgClr>
          <a:schemeClr val="phClr"/>
        </a:fgClr>
        <a:bgClr>
          <a:schemeClr val="lt1"/>
        </a:bgClr>
      </a:patt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pattFill prst="ltUpDiag">
        <a:fgClr>
          <a:schemeClr val="phClr"/>
        </a:fgClr>
        <a:bgClr>
          <a:schemeClr val="lt1"/>
        </a:bgClr>
      </a:pattFill>
    </cs:spPr>
  </cs:dataPoint3D>
  <cs:dataPointLine>
    <cs:lnRef idx="0">
      <cs:styleClr val="auto"/>
    </cs:lnRef>
    <cs:fillRef idx="0"/>
    <cs:effectRef idx="0">
      <cs:styleClr val="auto"/>
    </cs:effectRef>
    <cs:fontRef idx="minor">
      <a:schemeClr val="dk1"/>
    </cs:fontRef>
    <cs:spPr>
      <a:ln w="34925" cap="rnd">
        <a:solidFill>
          <a:schemeClr val="lt1"/>
        </a:solidFill>
        <a:round/>
      </a:ln>
      <a:effectLst>
        <a:outerShdw dist="25400" dir="2700000" algn="tl" rotWithShape="0">
          <a:schemeClr val="phClr"/>
        </a:outerShdw>
      </a:effectLst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22225">
        <a:solidFill>
          <a:schemeClr val="lt1"/>
        </a:solidFill>
        <a:round/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>
      <cs:styleClr val="0"/>
    </cs:lnRef>
    <cs:fillRef idx="0"/>
    <cs:effectRef idx="0"/>
    <cs:fontRef idx="minor">
      <a:schemeClr val="lt1"/>
    </cs:fontRef>
    <cs:spPr>
      <a:ln w="9525">
        <a:solidFill>
          <a:schemeClr val="phClr">
            <a:lumMod val="60000"/>
            <a:lumOff val="40000"/>
          </a:schemeClr>
        </a:solidFill>
      </a:ln>
    </cs:spPr>
    <cs:defRPr sz="1197" kern="1200"/>
  </cs:dataTable>
  <cs:downBar>
    <cs:lnRef idx="0">
      <cs:styleClr val="0"/>
    </cs:lnRef>
    <cs:fillRef idx="0"/>
    <cs:effectRef idx="0"/>
    <cs:fontRef idx="minor">
      <a:schemeClr val="dk1"/>
    </cs:fontRef>
    <cs:spPr>
      <a:solidFill>
        <a:schemeClr val="dk1">
          <a:lumMod val="35000"/>
          <a:lumOff val="65000"/>
        </a:schemeClr>
      </a:solidFill>
      <a:ln w="9525">
        <a:solidFill>
          <a:schemeClr val="phClr">
            <a:lumMod val="60000"/>
            <a:lumOff val="4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0">
              <a:schemeClr val="lt1"/>
            </a:gs>
            <a:gs pos="100000">
              <a:schemeClr val="lt1">
                <a:alpha val="0"/>
              </a:schemeClr>
            </a:gs>
          </a:gsLst>
          <a:lin ang="5400000" scaled="0"/>
        </a:gradFill>
        <a:round/>
      </a:ln>
    </cs:spPr>
  </cs:dropLine>
  <cs:errorBar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</a:schemeClr>
        </a:solidFill>
        <a:round/>
      </a:ln>
      <a:effectLst>
        <a:glow rad="25400">
          <a:schemeClr val="lt1"/>
        </a:glow>
      </a:effectLst>
    </cs:spPr>
  </cs:errorBar>
  <cs:floor>
    <cs:lnRef idx="0"/>
    <cs:fillRef idx="0"/>
    <cs:effectRef idx="0"/>
    <cs:fontRef idx="minor">
      <a:schemeClr val="dk1"/>
    </cs:fontRef>
  </cs:floor>
  <cs:gridlineMajor>
    <cs:lnRef idx="0">
      <cs:styleClr val="0"/>
    </cs:lnRef>
    <cs:fillRef idx="0"/>
    <cs:effectRef idx="0"/>
    <cs:fontRef idx="minor">
      <a:schemeClr val="dk1"/>
    </cs:fontRef>
    <cs:spPr>
      <a:ln w="9525" cap="flat" cmpd="sng" algn="ctr">
        <a:solidFill>
          <a:schemeClr val="lt1">
            <a:alpha val="25000"/>
          </a:schemeClr>
        </a:solidFill>
        <a:round/>
      </a:ln>
    </cs:spPr>
  </cs:gridlineMajor>
  <cs:gridlineMinor>
    <cs:lnRef idx="0">
      <cs:styleClr val="0"/>
    </cs:lnRef>
    <cs:fillRef idx="0"/>
    <cs:effectRef idx="0"/>
    <cs:fontRef idx="minor">
      <a:schemeClr val="dk1"/>
    </cs:fontRef>
    <cs:spPr>
      <a:ln>
        <a:solidFill>
          <a:schemeClr val="lt1">
            <a:alpha val="10000"/>
          </a:schemeClr>
        </a:solidFill>
      </a:ln>
    </cs:spPr>
  </cs:gridlineMinor>
  <cs:hiLoLine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</a:schemeClr>
        </a:solidFill>
        <a:prstDash val="dash"/>
      </a:ln>
    </cs:spPr>
  </cs:hiLoLine>
  <cs:leaderLine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</a:schemeClr>
        </a:solidFill>
      </a:ln>
    </cs:spPr>
  </cs:leaderLine>
  <cs:legend>
    <cs:lnRef idx="0"/>
    <cs:fillRef idx="0"/>
    <cs:effectRef idx="0"/>
    <cs:fontRef idx="minor">
      <a:schemeClr val="lt1"/>
    </cs:fontRef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>
      <cs:styleClr val="0"/>
    </cs:lnRef>
    <cs:fillRef idx="0"/>
    <cs:effectRef idx="0"/>
    <cs:fontRef idx="minor">
      <a:schemeClr val="lt1"/>
    </cs:fontRef>
    <cs:spPr>
      <a:ln w="3175" cap="flat" cmpd="sng" algn="ctr">
        <a:solidFill>
          <a:schemeClr val="phClr">
            <a:lumMod val="60000"/>
            <a:lumOff val="40000"/>
          </a:schemeClr>
        </a:solidFill>
        <a:round/>
      </a:ln>
    </cs:spPr>
    <cs:defRPr sz="1197" kern="1200"/>
  </cs:seriesAxis>
  <cs:seriesLine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  <a:tint val="5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lt1"/>
    </cs:fontRef>
    <cs:defRPr sz="1995" b="1" kern="1200" cap="all" spc="100" normalizeH="0" baseline="0"/>
  </cs:title>
  <cs:trendline>
    <cs:lnRef idx="0"/>
    <cs:fillRef idx="0"/>
    <cs:effectRef idx="0"/>
    <cs:fontRef idx="minor">
      <a:schemeClr val="dk1"/>
    </cs:fontRef>
    <cs:spPr>
      <a:ln w="28575" cap="rnd">
        <a:solidFill>
          <a:schemeClr val="lt1">
            <a:alpha val="50000"/>
          </a:schemeClr>
        </a:solidFill>
        <a:round/>
      </a:ln>
    </cs:spPr>
  </cs:trendline>
  <cs:trendlineLabel>
    <cs:lnRef idx="0"/>
    <cs:fillRef idx="0"/>
    <cs:effectRef idx="0"/>
    <cs:fontRef idx="minor">
      <a:schemeClr val="lt1"/>
    </cs:fontRef>
    <cs:defRPr sz="1197" kern="1200"/>
  </cs:trendlineLabel>
  <cs:upBar>
    <cs:lnRef idx="0">
      <cs:styleClr val="0"/>
    </cs:lnRef>
    <cs:fillRef idx="0"/>
    <cs:effectRef idx="0"/>
    <cs:fontRef idx="minor">
      <a:schemeClr val="dk1"/>
    </cs:fontRef>
    <cs:spPr>
      <a:solidFill>
        <a:schemeClr val="lt1">
          <a:lumMod val="95000"/>
        </a:schemeClr>
      </a:solidFill>
      <a:ln w="9525">
        <a:solidFill>
          <a:schemeClr val="phClr">
            <a:lumMod val="60000"/>
            <a:lumOff val="40000"/>
          </a:schemeClr>
        </a:solidFill>
      </a:ln>
    </cs:spPr>
  </cs:upBar>
  <cs:valueAxis>
    <cs:lnRef idx="0"/>
    <cs:fillRef idx="0"/>
    <cs:effectRef idx="0"/>
    <cs:fontRef idx="minor">
      <a:schemeClr val="lt1"/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44">
  <cs:axisTitle>
    <cs:lnRef idx="0"/>
    <cs:fillRef idx="0"/>
    <cs:effectRef idx="0"/>
    <cs:fontRef idx="minor">
      <a:schemeClr val="dk1">
        <a:lumMod val="50000"/>
        <a:lumOff val="50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50000"/>
        <a:lumOff val="50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100000">
            <a:schemeClr val="lt1">
              <a:lumMod val="95000"/>
            </a:schemeClr>
          </a:gs>
          <a:gs pos="43000">
            <a:schemeClr val="lt1"/>
          </a:gs>
        </a:gsLst>
        <a:path path="circle">
          <a:fillToRect l="50000" t="50000" r="50000" b="50000"/>
        </a:path>
        <a:tileRect/>
      </a:gra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dk1">
        <a:lumMod val="50000"/>
        <a:lumOff val="50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dk1">
          <a:lumMod val="15000"/>
          <a:lumOff val="85000"/>
        </a:schemeClr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>
        <a:solidFill>
          <a:schemeClr val="phClr">
            <a:alpha val="20000"/>
          </a:schemeClr>
        </a:solidFill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 cap="flat" cmpd="sng" algn="ctr">
        <a:solidFill>
          <a:schemeClr val="phClr"/>
        </a:solidFill>
        <a:round/>
      </a:ln>
    </cs:spPr>
  </cs:dataPointMarker>
  <cs:dataPointMarkerLayout symbol="circle" size="4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50000"/>
        <a:lumOff val="50000"/>
      </a:schemeClr>
    </cs:fontRef>
    <cs:spPr>
      <a:ln w="9525" cap="rnd">
        <a:solidFill>
          <a:schemeClr val="dk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dk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dk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tx1"/>
    </cs:fontRef>
    <cs:spPr>
      <a:ln w="9525">
        <a:solidFill>
          <a:schemeClr val="dk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dk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dk1">
            <a:lumMod val="35000"/>
            <a:lumOff val="65000"/>
          </a:schemeClr>
        </a:solidFill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dk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dk1">
        <a:lumMod val="50000"/>
        <a:lumOff val="50000"/>
      </a:schemeClr>
    </cs:fontRef>
    <cs:defRPr sz="1197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dk1">
            <a:lumMod val="15000"/>
            <a:lumOff val="85000"/>
          </a:schemeClr>
        </a:solidFill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>
        <a:solidFill>
          <a:schemeClr val="dk1">
            <a:lumMod val="35000"/>
            <a:lumOff val="65000"/>
          </a:schemeClr>
        </a:solidFill>
      </a:ln>
    </cs:spPr>
  </cs:seriesLine>
  <cs:title>
    <cs:lnRef idx="0"/>
    <cs:fillRef idx="0"/>
    <cs:effectRef idx="0"/>
    <cs:fontRef idx="minor">
      <a:schemeClr val="dk1">
        <a:lumMod val="50000"/>
        <a:lumOff val="50000"/>
      </a:schemeClr>
    </cs:fontRef>
    <cs:defRPr sz="2128" b="0" kern="1200" spc="70" baseline="0"/>
  </cs:title>
  <cs:trendline>
    <cs:lnRef idx="0">
      <cs:styleClr val="0"/>
    </cs:lnRef>
    <cs:fillRef idx="0"/>
    <cs:effectRef idx="0"/>
    <cs:fontRef idx="minor">
      <a:schemeClr val="tx1"/>
    </cs:fontRef>
    <cs:spPr>
      <a:ln w="63500" cap="rnd" cmpd="sng" algn="ctr">
        <a:solidFill>
          <a:schemeClr val="phClr">
            <a:alpha val="25000"/>
          </a:schemeClr>
        </a:solidFill>
        <a:round/>
      </a:ln>
    </cs:spPr>
  </cs:trendline>
  <cs:trendlineLabel>
    <cs:lnRef idx="0"/>
    <cs:fillRef idx="0"/>
    <cs:effectRef idx="0"/>
    <cs:fontRef idx="minor">
      <a:schemeClr val="dk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dk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dk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tx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211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bg1"/>
    </cs:fontRef>
    <cs:spPr>
      <a:solidFill>
        <a:schemeClr val="tx1">
          <a:lumMod val="35000"/>
          <a:lumOff val="65000"/>
        </a:schemeClr>
      </a:solidFill>
    </cs:spPr>
    <cs:defRPr sz="1197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/>
    <cs:effectRef idx="0"/>
    <cs:fontRef idx="minor">
      <a:schemeClr val="dk1"/>
    </cs:fontRef>
    <cs:spPr>
      <a:noFill/>
      <a:ln w="25400" cap="flat" cmpd="sng" algn="ctr">
        <a:solidFill>
          <a:schemeClr val="phClr"/>
        </a:solidFill>
        <a:miter lim="800000"/>
      </a:ln>
    </cs:spPr>
  </cs:dataPoint>
  <cs:dataPoint3D>
    <cs:lnRef idx="0">
      <cs:styleClr val="auto"/>
    </cs:lnRef>
    <cs:fillRef idx="0">
      <cs:styleClr val="auto"/>
    </cs:fillRef>
    <cs:effectRef idx="0"/>
    <cs:fontRef idx="minor">
      <a:schemeClr val="dk1"/>
    </cs:fontRef>
    <cs:spPr>
      <a:ln w="19050" cap="flat" cmpd="sng" algn="ctr">
        <a:solidFill>
          <a:schemeClr val="phClr"/>
        </a:solidFill>
        <a:miter lim="800000"/>
      </a:ln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ln w="19050" cap="rnd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1"/>
    <cs:effectRef idx="0"/>
    <cs:fontRef idx="minor">
      <a:schemeClr val="tx1"/>
    </cs:fontRef>
    <cs:spPr>
      <a:ln w="9525">
        <a:solidFill>
          <a:schemeClr val="phClr"/>
        </a:solidFill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>
        <a:solidFill>
          <a:schemeClr val="tx1">
            <a:lumMod val="15000"/>
            <a:lumOff val="85000"/>
          </a:schemeClr>
        </a:solidFill>
      </a:ln>
    </cs:spPr>
  </cs:gridlineMajor>
  <cs:gridlineMino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200" b="0" kern="1200" cap="none" spc="5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4.xml><?xml version="1.0" encoding="utf-8"?>
<cs:chartStyle xmlns:cs="http://schemas.microsoft.com/office/drawing/2012/chartStyle" xmlns:a="http://schemas.openxmlformats.org/drawingml/2006/main" id="34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lt1"/>
    </cs:fontRef>
  </cs:wall>
</cs:chartStyle>
</file>

<file path=ppt/charts/style5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11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bg1"/>
    </cs:fontRef>
    <cs:spPr>
      <a:solidFill>
        <a:schemeClr val="tx1">
          <a:lumMod val="35000"/>
          <a:lumOff val="65000"/>
        </a:schemeClr>
      </a:solidFill>
    </cs:spPr>
    <cs:defRPr sz="1197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/>
    <cs:effectRef idx="0"/>
    <cs:fontRef idx="minor">
      <a:schemeClr val="dk1"/>
    </cs:fontRef>
    <cs:spPr>
      <a:noFill/>
      <a:ln w="25400" cap="flat" cmpd="sng" algn="ctr">
        <a:solidFill>
          <a:schemeClr val="phClr"/>
        </a:solidFill>
        <a:miter lim="800000"/>
      </a:ln>
    </cs:spPr>
  </cs:dataPoint>
  <cs:dataPoint3D>
    <cs:lnRef idx="0">
      <cs:styleClr val="auto"/>
    </cs:lnRef>
    <cs:fillRef idx="0">
      <cs:styleClr val="auto"/>
    </cs:fillRef>
    <cs:effectRef idx="0"/>
    <cs:fontRef idx="minor">
      <a:schemeClr val="dk1"/>
    </cs:fontRef>
    <cs:spPr>
      <a:ln w="19050" cap="flat" cmpd="sng" algn="ctr">
        <a:solidFill>
          <a:schemeClr val="phClr"/>
        </a:solidFill>
        <a:miter lim="800000"/>
      </a:ln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ln w="19050" cap="rnd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1"/>
    <cs:effectRef idx="0"/>
    <cs:fontRef idx="minor">
      <a:schemeClr val="tx1"/>
    </cs:fontRef>
    <cs:spPr>
      <a:ln w="9525">
        <a:solidFill>
          <a:schemeClr val="phClr"/>
        </a:solidFill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>
        <a:solidFill>
          <a:schemeClr val="tx1">
            <a:lumMod val="15000"/>
            <a:lumOff val="85000"/>
          </a:schemeClr>
        </a:solidFill>
      </a:ln>
    </cs:spPr>
  </cs:gridlineMajor>
  <cs:gridlineMino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200" b="0" kern="1200" cap="none" spc="5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omments/modernComment_11C_606B7F2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E92AEFD-2127-47B9-955C-83F3B930B554}" authorId="{B6C850F9-BAA6-23BC-B763-48D530E8CDB8}" status="resolved" created="2024-10-10T12:16:32.999" startDate="2024-10-10T12:16:32.999" dueDate="2024-10-10T12:16:32.999" assignedTo="{60E16CEF-2725-90B4-CD6F-BD26B9D73CA9}" complete="100000" title="@Michelle Lewis-Meredith can you check/update the slides linked to falls please. Need to keep it brief as I will only have 2/3min to talk about it in the conference. ">
    <pc:sldMkLst xmlns:pc="http://schemas.microsoft.com/office/powerpoint/2013/main/command">
      <pc:docMk/>
      <pc:sldMk cId="1617657634" sldId="284"/>
    </pc:sldMkLst>
    <p188:replyLst>
      <p188:reply id="{A2E70019-BEBC-43E4-BFFC-88FB7F8C8E59}" authorId="{100702B4-6DD9-1DDB-C001-E5A2CF129581}" created="2024-10-10T12:29:55.756">
        <p188:txBody>
          <a:bodyPr/>
          <a:lstStyle/>
          <a:p>
            <a:r>
              <a:rPr lang="en-US"/>
              <a:t>Have changed a few things the first slide is just some rationale only there for a prompt - I spoke about the QTUG etc last time. I have removed the Falls Pathway off the NERS slide.</a:t>
            </a:r>
          </a:p>
        </p188:txBody>
      </p188:reply>
    </p188:replyLst>
    <p188:txBody>
      <a:bodyPr/>
      <a:lstStyle/>
      <a:p>
        <a:r>
          <a:rPr lang="en-GB"/>
          <a:t>[@Michelle Lewis-Meredith] can you check/update the slides linked to falls please. Need to keep it brief as I will only have 2/3min to talk about it in the conference. </a:t>
        </a:r>
      </a:p>
    </p188:txBody>
    <p188:extLst>
      <p:ext xmlns:p="http://schemas.openxmlformats.org/presentationml/2006/main" uri="{5BB2D875-25FF-4072-B9AC-8F64D62656EB}">
        <p228:taskDetails xmlns:p228="http://schemas.microsoft.com/office/powerpoint/2022/08/main">
          <p228:history>
            <p228:event time="2024-10-10T12:16:32.999" id="{9FE434FE-4C6D-4166-AF81-409CBB12E092}">
              <p228:atrbtn authorId="{B6C850F9-BAA6-23BC-B763-48D530E8CDB8}"/>
              <p228:anchr>
                <p228:comment id="{DE92AEFD-2127-47B9-955C-83F3B930B554}"/>
              </p228:anchr>
              <p228:add/>
            </p228:event>
            <p228:event time="2024-10-10T12:16:32.999" id="{53322914-8A60-4D00-85E2-EED51B9D16CF}">
              <p228:atrbtn authorId="{B6C850F9-BAA6-23BC-B763-48D530E8CDB8}"/>
              <p228:anchr>
                <p228:comment id="{DE92AEFD-2127-47B9-955C-83F3B930B554}"/>
              </p228:anchr>
              <p228:asgn authorId="{60E16CEF-2725-90B4-CD6F-BD26B9D73CA9}"/>
            </p228:event>
            <p228:event time="2024-10-10T12:16:32.999" id="{D7720CE1-BE8A-4D8D-BE19-0ED90835971B}">
              <p228:atrbtn authorId="{B6C850F9-BAA6-23BC-B763-48D530E8CDB8}"/>
              <p228:anchr>
                <p228:comment id="{DE92AEFD-2127-47B9-955C-83F3B930B554}"/>
              </p228:anchr>
              <p228:title val="@Michelle Lewis-Meredith can you check/update the slides linked to falls please. Need to keep it brief as I will only have 2/3min to talk about it in the conference. "/>
            </p228:event>
            <p228:event time="2024-10-10T12:16:32.999" id="{9611863F-12B9-402C-84C6-2EE07EF12737}">
              <p228:atrbtn authorId="{B6C850F9-BAA6-23BC-B763-48D530E8CDB8}"/>
              <p228:anchr>
                <p228:comment id="{DE92AEFD-2127-47B9-955C-83F3B930B554}"/>
              </p228:anchr>
              <p228:date stDt="2024-10-10T12:16:32.999" endDt="2024-10-10T12:16:32.999"/>
            </p228:event>
            <p228:event time="2024-10-10T12:30:02.116" id="{0DD9DB68-883F-4CE2-8910-7AD8D1CCAE72}">
              <p228:atrbtn authorId="{100702B4-6DD9-1DDB-C001-E5A2CF129581}"/>
              <p228:anchr>
                <p228:comment id="{00000000-0000-0000-0000-000000000000}"/>
              </p228:anchr>
              <p228:pcntCmplt val="100000"/>
            </p228:event>
          </p228:history>
        </p228:taskDetails>
      </p:ext>
    </p188:extLst>
  </p188:cm>
</p188:cmLst>
</file>

<file path=ppt/comments/modernComment_19A_B9EB0DC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10A3E3A0-1E03-4A5E-A7E4-9FFE44D91BE9}" authorId="{B6C850F9-BAA6-23BC-B763-48D530E8CDB8}" created="2024-10-10T12:13:24.131" startDate="2024-10-10T12:13:24.131" dueDate="2024-10-10T12:13:24.131" assignedTo="{C557A458-0666-0EDB-5864-709AABDC3967}" title="@Jozan Morgan Are you able to check and update/amend the slides on Good boost please. I think its fine as is but wanted to ask ☺️">
    <pc:sldMkLst xmlns:pc="http://schemas.microsoft.com/office/powerpoint/2013/main/command">
      <pc:docMk/>
      <pc:sldMk cId="3119189444" sldId="410"/>
    </pc:sldMkLst>
    <p188:replyLst>
      <p188:reply id="{CAC71570-247C-412B-999C-5F3E62338411}" authorId="{B6C850F9-BAA6-23BC-B763-48D530E8CDB8}" created="2024-10-10T12:15:29.501">
        <p188:txBody>
          <a:bodyPr/>
          <a:lstStyle/>
          <a:p>
            <a:r>
              <a:rPr lang="en-GB"/>
              <a:t>can you check/update the slides linked to Good boost. Need to keep it brief as I will only have 2/3min to talk about it in the conference. </a:t>
            </a:r>
          </a:p>
        </p188:txBody>
      </p188:reply>
      <p188:reply id="{59173EA0-6D41-4BB4-8512-E39D3B72B6A7}" authorId="{270BC15D-2625-D0B7-17C9-A3DF6FD0F25C}" created="2024-10-11T17:03:06.203">
        <p188:txBody>
          <a:bodyPr/>
          <a:lstStyle/>
          <a:p>
            <a:r>
              <a:rPr lang="en-US"/>
              <a:t>[@Simon Davies] all fine, I've changed the price and embedded the video rather than you just having the link</a:t>
            </a:r>
          </a:p>
        </p188:txBody>
      </p188:reply>
    </p188:replyLst>
    <p188:txBody>
      <a:bodyPr/>
      <a:lstStyle/>
      <a:p>
        <a:r>
          <a:rPr lang="en-GB"/>
          <a:t>[@Jozan Morgan] Are you able to check and update/amend the slides on Good boost please. I think its fine as is but wanted to ask ☺️</a:t>
        </a:r>
      </a:p>
    </p188:txBody>
    <p188:extLst>
      <p:ext xmlns:p="http://schemas.openxmlformats.org/presentationml/2006/main" uri="{5BB2D875-25FF-4072-B9AC-8F64D62656EB}">
        <p228:taskDetails xmlns:p228="http://schemas.microsoft.com/office/powerpoint/2022/08/main">
          <p228:history>
            <p228:event time="2024-10-10T12:13:24.131" id="{70D7DCC5-1AF8-4D37-BBB3-65E439D29231}">
              <p228:atrbtn authorId="{B6C850F9-BAA6-23BC-B763-48D530E8CDB8}"/>
              <p228:anchr>
                <p228:comment id="{10A3E3A0-1E03-4A5E-A7E4-9FFE44D91BE9}"/>
              </p228:anchr>
              <p228:add/>
            </p228:event>
            <p228:event time="2024-10-10T12:13:24.131" id="{D42083E2-B2EE-464A-BC6F-2600CDA865F7}">
              <p228:atrbtn authorId="{B6C850F9-BAA6-23BC-B763-48D530E8CDB8}"/>
              <p228:anchr>
                <p228:comment id="{10A3E3A0-1E03-4A5E-A7E4-9FFE44D91BE9}"/>
              </p228:anchr>
              <p228:asgn authorId="{C557A458-0666-0EDB-5864-709AABDC3967}"/>
            </p228:event>
            <p228:event time="2024-10-10T12:13:24.131" id="{A6A587E9-DE0B-428B-AC2D-C4AD4C3937CE}">
              <p228:atrbtn authorId="{B6C850F9-BAA6-23BC-B763-48D530E8CDB8}"/>
              <p228:anchr>
                <p228:comment id="{10A3E3A0-1E03-4A5E-A7E4-9FFE44D91BE9}"/>
              </p228:anchr>
              <p228:title val="@Jozan Morgan Are you able to check and update/amend the slides on Good boost please. I think its fine as is but wanted to ask ☺️"/>
            </p228:event>
            <p228:event time="2024-10-10T12:13:24.131" id="{7AC5803F-6906-49D4-B9B5-826BDDEC6242}">
              <p228:atrbtn authorId="{B6C850F9-BAA6-23BC-B763-48D530E8CDB8}"/>
              <p228:anchr>
                <p228:comment id="{10A3E3A0-1E03-4A5E-A7E4-9FFE44D91BE9}"/>
              </p228:anchr>
              <p228:date stDt="2024-10-10T12:13:24.131" endDt="2024-10-10T12:13:24.131"/>
            </p228:event>
          </p228:history>
        </p228:taskDetails>
      </p:ext>
    </p188:extLst>
  </p188:cm>
</p188:cmLst>
</file>

<file path=ppt/comments/modernComment_106_4E0BC41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37BA8ADA-3018-4462-9500-9FAF4B8825DC}" authorId="{B6C850F9-BAA6-23BC-B763-48D530E8CDB8}" created="2024-10-10T12:15:12.286" startDate="2024-10-10T12:15:12.286" dueDate="2024-10-10T12:15:12.286" assignedTo="{8D5AC516-2EB9-85DE-DDE3-FC5BB778C796}" title="@Joanne Barrett can you check/update the slides linked to NERS please. Need to keep it brief as I will only have 2/3min to talk about it in the conference. ">
    <pc:sldMkLst xmlns:pc="http://schemas.microsoft.com/office/powerpoint/2013/main/command">
      <pc:docMk/>
      <pc:sldMk cId="1309393941" sldId="262"/>
    </pc:sldMkLst>
    <p188:txBody>
      <a:bodyPr/>
      <a:lstStyle/>
      <a:p>
        <a:r>
          <a:rPr lang="en-GB"/>
          <a:t>[@Joanne Barrett] can you check/update the slides linked to NERS please. Need to keep it brief as I will only have 2/3min to talk about it in the conference. </a:t>
        </a:r>
      </a:p>
    </p188:txBody>
    <p188:extLst>
      <p:ext xmlns:p="http://schemas.openxmlformats.org/presentationml/2006/main" uri="{5BB2D875-25FF-4072-B9AC-8F64D62656EB}">
        <p228:taskDetails xmlns:p228="http://schemas.microsoft.com/office/powerpoint/2022/08/main">
          <p228:history>
            <p228:event time="2024-10-10T12:15:12.286" id="{880BF4B8-6D13-4BDC-858E-445723C6B79E}">
              <p228:atrbtn authorId="{B6C850F9-BAA6-23BC-B763-48D530E8CDB8}"/>
              <p228:anchr>
                <p228:comment id="{37BA8ADA-3018-4462-9500-9FAF4B8825DC}"/>
              </p228:anchr>
              <p228:add/>
            </p228:event>
            <p228:event time="2024-10-10T12:15:12.286" id="{71533C99-5705-4170-A430-8519EADF21F6}">
              <p228:atrbtn authorId="{B6C850F9-BAA6-23BC-B763-48D530E8CDB8}"/>
              <p228:anchr>
                <p228:comment id="{37BA8ADA-3018-4462-9500-9FAF4B8825DC}"/>
              </p228:anchr>
              <p228:asgn authorId="{8D5AC516-2EB9-85DE-DDE3-FC5BB778C796}"/>
            </p228:event>
            <p228:event time="2024-10-10T12:15:12.286" id="{EA960BFB-7212-4C0C-80AA-C26F7AF14589}">
              <p228:atrbtn authorId="{B6C850F9-BAA6-23BC-B763-48D530E8CDB8}"/>
              <p228:anchr>
                <p228:comment id="{37BA8ADA-3018-4462-9500-9FAF4B8825DC}"/>
              </p228:anchr>
              <p228:title val="@Joanne Barrett can you check/update the slides linked to NERS please. Need to keep it brief as I will only have 2/3min to talk about it in the conference. "/>
            </p228:event>
            <p228:event time="2024-10-10T12:15:12.286" id="{873D993D-C88B-4869-A91F-5D418A438676}">
              <p228:atrbtn authorId="{B6C850F9-BAA6-23BC-B763-48D530E8CDB8}"/>
              <p228:anchr>
                <p228:comment id="{37BA8ADA-3018-4462-9500-9FAF4B8825DC}"/>
              </p228:anchr>
              <p228:date stDt="2024-10-10T12:15:12.286" endDt="2024-10-10T12:15:12.286"/>
            </p228:event>
          </p228:history>
        </p228:taskDetails>
      </p:ext>
    </p188:extLst>
  </p188:cm>
</p188:cmLst>
</file>

<file path=ppt/comments/modernComment_150_2DF65921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5583183-0C28-477C-BCA0-1D3657290CC1}" authorId="{B6C850F9-BAA6-23BC-B763-48D530E8CDB8}" created="2024-10-10T12:09:17.611">
    <pc:sldMkLst xmlns:pc="http://schemas.microsoft.com/office/powerpoint/2013/main/command">
      <pc:docMk/>
      <pc:sldMk cId="771119393" sldId="336"/>
    </pc:sldMkLst>
    <p188:txBody>
      <a:bodyPr/>
      <a:lstStyle/>
      <a:p>
        <a:r>
          <a:rPr lang="en-GB"/>
          <a:t>[@Alice Hope] added in the slides from the cluster presentation. Obviously chop/change as necessary.  </a:t>
        </a:r>
      </a:p>
    </p188:txBody>
  </p188:cm>
</p188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A871FB-3E7E-44F1-BDB9-1D82DA11F617}" type="doc">
      <dgm:prSet loTypeId="urn:microsoft.com/office/officeart/2008/layout/RadialCluster" loCatId="cycle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GB"/>
        </a:p>
      </dgm:t>
    </dgm:pt>
    <dgm:pt modelId="{BD23AD12-3BBE-44A4-A568-58492006E292}">
      <dgm:prSet phldrT="[Text]"/>
      <dgm:spPr/>
      <dgm:t>
        <a:bodyPr/>
        <a:lstStyle/>
        <a:p>
          <a:r>
            <a:rPr lang="cy-GB">
              <a:solidFill>
                <a:srgbClr val="163358"/>
              </a:solidFill>
            </a:rPr>
            <a:t>Llwybrau Cyfeirio</a:t>
          </a:r>
        </a:p>
        <a:p>
          <a:r>
            <a:rPr lang="cy-GB"/>
            <a:t>R</a:t>
          </a:r>
          <a:r>
            <a:rPr lang="en-GB" err="1"/>
            <a:t>eferral</a:t>
          </a:r>
          <a:r>
            <a:rPr lang="en-GB"/>
            <a:t> Pathways</a:t>
          </a:r>
        </a:p>
      </dgm:t>
    </dgm:pt>
    <dgm:pt modelId="{7012433B-5EA8-4147-BDDB-DFF0A474914A}" type="parTrans" cxnId="{8DF1AC17-13FB-43E9-ABDB-77D02E6E5CC7}">
      <dgm:prSet/>
      <dgm:spPr/>
      <dgm:t>
        <a:bodyPr/>
        <a:lstStyle/>
        <a:p>
          <a:endParaRPr lang="en-GB"/>
        </a:p>
      </dgm:t>
    </dgm:pt>
    <dgm:pt modelId="{4006E207-6DE4-4D07-BC61-9907134F5340}" type="sibTrans" cxnId="{8DF1AC17-13FB-43E9-ABDB-77D02E6E5CC7}">
      <dgm:prSet/>
      <dgm:spPr/>
      <dgm:t>
        <a:bodyPr/>
        <a:lstStyle/>
        <a:p>
          <a:endParaRPr lang="en-GB"/>
        </a:p>
      </dgm:t>
    </dgm:pt>
    <dgm:pt modelId="{342CF59F-23F2-4A94-8019-53C5D68841D0}">
      <dgm:prSet phldrT="[Text]"/>
      <dgm:spPr/>
      <dgm:t>
        <a:bodyPr/>
        <a:lstStyle/>
        <a:p>
          <a:r>
            <a:rPr lang="cy-GB">
              <a:solidFill>
                <a:srgbClr val="163358"/>
              </a:solidFill>
            </a:rPr>
            <a:t>Generig</a:t>
          </a:r>
        </a:p>
        <a:p>
          <a:r>
            <a:rPr lang="en-GB"/>
            <a:t>Generic </a:t>
          </a:r>
        </a:p>
      </dgm:t>
    </dgm:pt>
    <dgm:pt modelId="{E3DED1BD-5E19-494B-906A-91DCE060686B}" type="parTrans" cxnId="{CAD265BE-21A9-4E52-8F06-F2605B850CD5}">
      <dgm:prSet/>
      <dgm:spPr/>
      <dgm:t>
        <a:bodyPr/>
        <a:lstStyle/>
        <a:p>
          <a:endParaRPr lang="en-GB"/>
        </a:p>
      </dgm:t>
    </dgm:pt>
    <dgm:pt modelId="{E09D1BA2-3601-4DB0-B663-B125BE6CC714}" type="sibTrans" cxnId="{CAD265BE-21A9-4E52-8F06-F2605B850CD5}">
      <dgm:prSet/>
      <dgm:spPr/>
      <dgm:t>
        <a:bodyPr/>
        <a:lstStyle/>
        <a:p>
          <a:endParaRPr lang="en-GB"/>
        </a:p>
      </dgm:t>
    </dgm:pt>
    <dgm:pt modelId="{50B2540D-AB69-4448-B824-E2A594BD738C}">
      <dgm:prSet phldrT="[Text]"/>
      <dgm:spPr/>
      <dgm:t>
        <a:bodyPr/>
        <a:lstStyle/>
        <a:p>
          <a:r>
            <a:rPr lang="cy-GB">
              <a:solidFill>
                <a:srgbClr val="163358"/>
              </a:solidFill>
            </a:rPr>
            <a:t>Cardiaidd</a:t>
          </a:r>
        </a:p>
        <a:p>
          <a:r>
            <a:rPr lang="en-GB"/>
            <a:t>Cardiac </a:t>
          </a:r>
        </a:p>
      </dgm:t>
    </dgm:pt>
    <dgm:pt modelId="{702E61D2-E0AC-4A37-AB0C-70F28EA986FD}" type="parTrans" cxnId="{301F0932-6FD1-433B-B521-27BA625F000A}">
      <dgm:prSet/>
      <dgm:spPr/>
      <dgm:t>
        <a:bodyPr/>
        <a:lstStyle/>
        <a:p>
          <a:endParaRPr lang="en-GB"/>
        </a:p>
      </dgm:t>
    </dgm:pt>
    <dgm:pt modelId="{F493FA08-BE41-48F7-ABCB-AA16B964D1D4}" type="sibTrans" cxnId="{301F0932-6FD1-433B-B521-27BA625F000A}">
      <dgm:prSet/>
      <dgm:spPr/>
      <dgm:t>
        <a:bodyPr/>
        <a:lstStyle/>
        <a:p>
          <a:endParaRPr lang="en-GB"/>
        </a:p>
      </dgm:t>
    </dgm:pt>
    <dgm:pt modelId="{72D3DC64-0CFD-4A19-B975-A468E6CADEB9}">
      <dgm:prSet phldrT="[Text]" custT="1"/>
      <dgm:spPr/>
      <dgm:t>
        <a:bodyPr/>
        <a:lstStyle/>
        <a:p>
          <a:r>
            <a:rPr lang="en-GB" sz="2100" b="0" i="0" err="1">
              <a:solidFill>
                <a:srgbClr val="163358"/>
              </a:solidFill>
            </a:rPr>
            <a:t>Ysgyfaint</a:t>
          </a:r>
          <a:endParaRPr lang="en-GB" sz="2100" b="0" i="0">
            <a:solidFill>
              <a:srgbClr val="163358"/>
            </a:solidFill>
          </a:endParaRPr>
        </a:p>
        <a:p>
          <a:r>
            <a:rPr lang="en-GB" sz="2100"/>
            <a:t>Pulmonary</a:t>
          </a:r>
        </a:p>
      </dgm:t>
    </dgm:pt>
    <dgm:pt modelId="{5AFC39C0-6DEC-4007-9F50-7A8076558D82}" type="parTrans" cxnId="{CA145B2B-FC76-4C13-8DFD-4CCB3AFD754C}">
      <dgm:prSet/>
      <dgm:spPr/>
      <dgm:t>
        <a:bodyPr/>
        <a:lstStyle/>
        <a:p>
          <a:endParaRPr lang="en-GB"/>
        </a:p>
      </dgm:t>
    </dgm:pt>
    <dgm:pt modelId="{B7C5B21A-193F-4C3C-BD21-AC449814BCCE}" type="sibTrans" cxnId="{CA145B2B-FC76-4C13-8DFD-4CCB3AFD754C}">
      <dgm:prSet/>
      <dgm:spPr/>
      <dgm:t>
        <a:bodyPr/>
        <a:lstStyle/>
        <a:p>
          <a:endParaRPr lang="en-GB"/>
        </a:p>
      </dgm:t>
    </dgm:pt>
    <dgm:pt modelId="{D0F1CA20-0F56-41B6-AD80-751C3E3C0B04}">
      <dgm:prSet phldrT="[Text]" custT="1"/>
      <dgm:spPr/>
      <dgm:t>
        <a:bodyPr/>
        <a:lstStyle/>
        <a:p>
          <a:r>
            <a:rPr lang="cy-GB" sz="2100">
              <a:solidFill>
                <a:srgbClr val="163358"/>
              </a:solidFill>
            </a:rPr>
            <a:t>Rheoli Pwysau</a:t>
          </a:r>
        </a:p>
        <a:p>
          <a:r>
            <a:rPr lang="en-GB" sz="2100"/>
            <a:t>Weight Management</a:t>
          </a:r>
        </a:p>
      </dgm:t>
    </dgm:pt>
    <dgm:pt modelId="{93AC8C4F-9F58-4DB8-82E1-25CB8CC3D04B}" type="parTrans" cxnId="{83F2F2B9-ECA6-429B-8B4F-68AA5A70AE10}">
      <dgm:prSet/>
      <dgm:spPr/>
      <dgm:t>
        <a:bodyPr/>
        <a:lstStyle/>
        <a:p>
          <a:endParaRPr lang="en-GB"/>
        </a:p>
      </dgm:t>
    </dgm:pt>
    <dgm:pt modelId="{E9F2F4EC-4338-4642-9D7D-81FD60D65556}" type="sibTrans" cxnId="{83F2F2B9-ECA6-429B-8B4F-68AA5A70AE10}">
      <dgm:prSet/>
      <dgm:spPr/>
      <dgm:t>
        <a:bodyPr/>
        <a:lstStyle/>
        <a:p>
          <a:endParaRPr lang="en-GB"/>
        </a:p>
      </dgm:t>
    </dgm:pt>
    <dgm:pt modelId="{1E7FBD56-0301-4DAC-8A0A-E0FC919CF52C}">
      <dgm:prSet phldrT="[Text]" custT="1"/>
      <dgm:spPr/>
      <dgm:t>
        <a:bodyPr/>
        <a:lstStyle/>
        <a:p>
          <a:r>
            <a:rPr lang="cy-GB" sz="2100">
              <a:solidFill>
                <a:srgbClr val="163358"/>
              </a:solidFill>
            </a:rPr>
            <a:t>Canser</a:t>
          </a:r>
        </a:p>
        <a:p>
          <a:r>
            <a:rPr lang="en-GB" sz="2100"/>
            <a:t>Cancer</a:t>
          </a:r>
        </a:p>
      </dgm:t>
    </dgm:pt>
    <dgm:pt modelId="{65823AD5-52D8-4F37-9FBF-93A313A29B24}" type="parTrans" cxnId="{E14E47D9-477D-4E55-A58E-A1EA2859F4D3}">
      <dgm:prSet/>
      <dgm:spPr/>
      <dgm:t>
        <a:bodyPr/>
        <a:lstStyle/>
        <a:p>
          <a:endParaRPr lang="en-GB"/>
        </a:p>
      </dgm:t>
    </dgm:pt>
    <dgm:pt modelId="{BAADA6C3-66C1-435A-B646-57C351CFB741}" type="sibTrans" cxnId="{E14E47D9-477D-4E55-A58E-A1EA2859F4D3}">
      <dgm:prSet/>
      <dgm:spPr/>
      <dgm:t>
        <a:bodyPr/>
        <a:lstStyle/>
        <a:p>
          <a:endParaRPr lang="en-GB"/>
        </a:p>
      </dgm:t>
    </dgm:pt>
    <dgm:pt modelId="{127F8333-06AC-40C2-8C43-AC19B030C1B3}">
      <dgm:prSet phldrT="[Text]" custT="1"/>
      <dgm:spPr/>
      <dgm:t>
        <a:bodyPr/>
        <a:lstStyle/>
        <a:p>
          <a:r>
            <a:rPr lang="cy-GB" sz="2100">
              <a:solidFill>
                <a:srgbClr val="163358"/>
              </a:solidFill>
            </a:rPr>
            <a:t>Strôc</a:t>
          </a:r>
        </a:p>
        <a:p>
          <a:r>
            <a:rPr lang="en-GB" sz="2100"/>
            <a:t>Stroke</a:t>
          </a:r>
        </a:p>
      </dgm:t>
    </dgm:pt>
    <dgm:pt modelId="{9DB48CEE-AC1B-4515-A71F-CC0304922E27}" type="parTrans" cxnId="{4E83CCC5-14AF-4AE2-8931-5E2C79BC5292}">
      <dgm:prSet/>
      <dgm:spPr/>
      <dgm:t>
        <a:bodyPr/>
        <a:lstStyle/>
        <a:p>
          <a:endParaRPr lang="en-GB"/>
        </a:p>
      </dgm:t>
    </dgm:pt>
    <dgm:pt modelId="{5D9D3410-82FF-4FA1-AB38-6C0C8A86D7FB}" type="sibTrans" cxnId="{4E83CCC5-14AF-4AE2-8931-5E2C79BC5292}">
      <dgm:prSet/>
      <dgm:spPr/>
      <dgm:t>
        <a:bodyPr/>
        <a:lstStyle/>
        <a:p>
          <a:endParaRPr lang="en-GB"/>
        </a:p>
      </dgm:t>
    </dgm:pt>
    <dgm:pt modelId="{5BA94ADE-1FA9-4645-9A79-614AEA41A575}" type="pres">
      <dgm:prSet presAssocID="{57A871FB-3E7E-44F1-BDB9-1D82DA11F617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632A19FC-ACB1-4791-93DE-BF9746FA3028}" type="pres">
      <dgm:prSet presAssocID="{BD23AD12-3BBE-44A4-A568-58492006E292}" presName="singleCycle" presStyleCnt="0"/>
      <dgm:spPr/>
    </dgm:pt>
    <dgm:pt modelId="{32BDCCB3-F49C-4B78-8786-C13608B1B0C3}" type="pres">
      <dgm:prSet presAssocID="{BD23AD12-3BBE-44A4-A568-58492006E292}" presName="singleCenter" presStyleLbl="node1" presStyleIdx="0" presStyleCnt="7" custLinFactNeighborX="0" custLinFactNeighborY="-73">
        <dgm:presLayoutVars>
          <dgm:chMax val="7"/>
          <dgm:chPref val="7"/>
        </dgm:presLayoutVars>
      </dgm:prSet>
      <dgm:spPr/>
    </dgm:pt>
    <dgm:pt modelId="{6C7515DF-3BCE-4D2E-BF51-2D5D04B78806}" type="pres">
      <dgm:prSet presAssocID="{E3DED1BD-5E19-494B-906A-91DCE060686B}" presName="Name56" presStyleLbl="parChTrans1D2" presStyleIdx="0" presStyleCnt="6"/>
      <dgm:spPr/>
    </dgm:pt>
    <dgm:pt modelId="{D8141ED0-FF95-4A40-AB55-9BA12D54A734}" type="pres">
      <dgm:prSet presAssocID="{342CF59F-23F2-4A94-8019-53C5D68841D0}" presName="text0" presStyleLbl="node1" presStyleIdx="1" presStyleCnt="7" custRadScaleRad="101522" custRadScaleInc="0">
        <dgm:presLayoutVars>
          <dgm:bulletEnabled val="1"/>
        </dgm:presLayoutVars>
      </dgm:prSet>
      <dgm:spPr/>
    </dgm:pt>
    <dgm:pt modelId="{0A839814-7ECA-4FDF-B5F3-47198FB61A55}" type="pres">
      <dgm:prSet presAssocID="{702E61D2-E0AC-4A37-AB0C-70F28EA986FD}" presName="Name56" presStyleLbl="parChTrans1D2" presStyleIdx="1" presStyleCnt="6"/>
      <dgm:spPr/>
    </dgm:pt>
    <dgm:pt modelId="{92E8C373-8A63-4B70-9ECF-C22EDF0C9B4C}" type="pres">
      <dgm:prSet presAssocID="{50B2540D-AB69-4448-B824-E2A594BD738C}" presName="text0" presStyleLbl="node1" presStyleIdx="2" presStyleCnt="7" custRadScaleRad="143870" custRadScaleInc="20771">
        <dgm:presLayoutVars>
          <dgm:bulletEnabled val="1"/>
        </dgm:presLayoutVars>
      </dgm:prSet>
      <dgm:spPr/>
    </dgm:pt>
    <dgm:pt modelId="{FB34FF6B-6EDC-4740-9B2B-5BCAF863FB8D}" type="pres">
      <dgm:prSet presAssocID="{5AFC39C0-6DEC-4007-9F50-7A8076558D82}" presName="Name56" presStyleLbl="parChTrans1D2" presStyleIdx="2" presStyleCnt="6"/>
      <dgm:spPr/>
    </dgm:pt>
    <dgm:pt modelId="{9D38B41C-9AAD-4C95-896F-0F4C27B007D2}" type="pres">
      <dgm:prSet presAssocID="{72D3DC64-0CFD-4A19-B975-A468E6CADEB9}" presName="text0" presStyleLbl="node1" presStyleIdx="3" presStyleCnt="7" custScaleX="142675" custRadScaleRad="154092" custRadScaleInc="-35389">
        <dgm:presLayoutVars>
          <dgm:bulletEnabled val="1"/>
        </dgm:presLayoutVars>
      </dgm:prSet>
      <dgm:spPr/>
    </dgm:pt>
    <dgm:pt modelId="{26C7555A-A332-4E05-9FB2-12EB8241DD8B}" type="pres">
      <dgm:prSet presAssocID="{93AC8C4F-9F58-4DB8-82E1-25CB8CC3D04B}" presName="Name56" presStyleLbl="parChTrans1D2" presStyleIdx="3" presStyleCnt="6"/>
      <dgm:spPr/>
    </dgm:pt>
    <dgm:pt modelId="{643796AE-8F6E-4733-8E3B-D17B4BECCAB6}" type="pres">
      <dgm:prSet presAssocID="{D0F1CA20-0F56-41B6-AD80-751C3E3C0B04}" presName="text0" presStyleLbl="node1" presStyleIdx="4" presStyleCnt="7" custScaleX="197237" custRadScaleRad="94344" custRadScaleInc="0">
        <dgm:presLayoutVars>
          <dgm:bulletEnabled val="1"/>
        </dgm:presLayoutVars>
      </dgm:prSet>
      <dgm:spPr/>
    </dgm:pt>
    <dgm:pt modelId="{57F168DB-6BC2-41D8-8858-7A47E43ECFA2}" type="pres">
      <dgm:prSet presAssocID="{65823AD5-52D8-4F37-9FBF-93A313A29B24}" presName="Name56" presStyleLbl="parChTrans1D2" presStyleIdx="4" presStyleCnt="6"/>
      <dgm:spPr/>
    </dgm:pt>
    <dgm:pt modelId="{AB5523A5-5D47-43FB-8ADE-A0BB385F3A4C}" type="pres">
      <dgm:prSet presAssocID="{1E7FBD56-0301-4DAC-8A0A-E0FC919CF52C}" presName="text0" presStyleLbl="node1" presStyleIdx="5" presStyleCnt="7" custRadScaleRad="146097" custRadScaleInc="38030">
        <dgm:presLayoutVars>
          <dgm:bulletEnabled val="1"/>
        </dgm:presLayoutVars>
      </dgm:prSet>
      <dgm:spPr/>
    </dgm:pt>
    <dgm:pt modelId="{077DA75B-3A7F-4920-A548-38FB8469B80F}" type="pres">
      <dgm:prSet presAssocID="{9DB48CEE-AC1B-4515-A71F-CC0304922E27}" presName="Name56" presStyleLbl="parChTrans1D2" presStyleIdx="5" presStyleCnt="6"/>
      <dgm:spPr/>
    </dgm:pt>
    <dgm:pt modelId="{366BC2CD-C313-4D04-B840-05EFF0CDE82D}" type="pres">
      <dgm:prSet presAssocID="{127F8333-06AC-40C2-8C43-AC19B030C1B3}" presName="text0" presStyleLbl="node1" presStyleIdx="6" presStyleCnt="7" custRadScaleRad="138965" custRadScaleInc="-22950">
        <dgm:presLayoutVars>
          <dgm:bulletEnabled val="1"/>
        </dgm:presLayoutVars>
      </dgm:prSet>
      <dgm:spPr/>
    </dgm:pt>
  </dgm:ptLst>
  <dgm:cxnLst>
    <dgm:cxn modelId="{F0798400-8A72-46FE-8200-50CCC41F1E83}" type="presOf" srcId="{127F8333-06AC-40C2-8C43-AC19B030C1B3}" destId="{366BC2CD-C313-4D04-B840-05EFF0CDE82D}" srcOrd="0" destOrd="0" presId="urn:microsoft.com/office/officeart/2008/layout/RadialCluster"/>
    <dgm:cxn modelId="{8DF1AC17-13FB-43E9-ABDB-77D02E6E5CC7}" srcId="{57A871FB-3E7E-44F1-BDB9-1D82DA11F617}" destId="{BD23AD12-3BBE-44A4-A568-58492006E292}" srcOrd="0" destOrd="0" parTransId="{7012433B-5EA8-4147-BDDB-DFF0A474914A}" sibTransId="{4006E207-6DE4-4D07-BC61-9907134F5340}"/>
    <dgm:cxn modelId="{CA145B2B-FC76-4C13-8DFD-4CCB3AFD754C}" srcId="{BD23AD12-3BBE-44A4-A568-58492006E292}" destId="{72D3DC64-0CFD-4A19-B975-A468E6CADEB9}" srcOrd="2" destOrd="0" parTransId="{5AFC39C0-6DEC-4007-9F50-7A8076558D82}" sibTransId="{B7C5B21A-193F-4C3C-BD21-AC449814BCCE}"/>
    <dgm:cxn modelId="{5B23F82B-063C-4699-90FE-5DF088A6BFC9}" type="presOf" srcId="{E3DED1BD-5E19-494B-906A-91DCE060686B}" destId="{6C7515DF-3BCE-4D2E-BF51-2D5D04B78806}" srcOrd="0" destOrd="0" presId="urn:microsoft.com/office/officeart/2008/layout/RadialCluster"/>
    <dgm:cxn modelId="{301F0932-6FD1-433B-B521-27BA625F000A}" srcId="{BD23AD12-3BBE-44A4-A568-58492006E292}" destId="{50B2540D-AB69-4448-B824-E2A594BD738C}" srcOrd="1" destOrd="0" parTransId="{702E61D2-E0AC-4A37-AB0C-70F28EA986FD}" sibTransId="{F493FA08-BE41-48F7-ABCB-AA16B964D1D4}"/>
    <dgm:cxn modelId="{13AE3965-DA4F-40FE-AD9C-B8294E8B94F0}" type="presOf" srcId="{65823AD5-52D8-4F37-9FBF-93A313A29B24}" destId="{57F168DB-6BC2-41D8-8858-7A47E43ECFA2}" srcOrd="0" destOrd="0" presId="urn:microsoft.com/office/officeart/2008/layout/RadialCluster"/>
    <dgm:cxn modelId="{88019C48-7DDF-4C47-A5A6-75DFDD791F0C}" type="presOf" srcId="{9DB48CEE-AC1B-4515-A71F-CC0304922E27}" destId="{077DA75B-3A7F-4920-A548-38FB8469B80F}" srcOrd="0" destOrd="0" presId="urn:microsoft.com/office/officeart/2008/layout/RadialCluster"/>
    <dgm:cxn modelId="{3EB4086D-2330-4CDD-8085-72DB1FB1BE42}" type="presOf" srcId="{D0F1CA20-0F56-41B6-AD80-751C3E3C0B04}" destId="{643796AE-8F6E-4733-8E3B-D17B4BECCAB6}" srcOrd="0" destOrd="0" presId="urn:microsoft.com/office/officeart/2008/layout/RadialCluster"/>
    <dgm:cxn modelId="{D4CAB055-BEA8-4A3E-9F9E-E99BC8C25C2F}" type="presOf" srcId="{57A871FB-3E7E-44F1-BDB9-1D82DA11F617}" destId="{5BA94ADE-1FA9-4645-9A79-614AEA41A575}" srcOrd="0" destOrd="0" presId="urn:microsoft.com/office/officeart/2008/layout/RadialCluster"/>
    <dgm:cxn modelId="{6913C88B-3498-4E5C-83EB-5E64C3232E47}" type="presOf" srcId="{702E61D2-E0AC-4A37-AB0C-70F28EA986FD}" destId="{0A839814-7ECA-4FDF-B5F3-47198FB61A55}" srcOrd="0" destOrd="0" presId="urn:microsoft.com/office/officeart/2008/layout/RadialCluster"/>
    <dgm:cxn modelId="{99A325A6-9417-41C5-AFFF-249BF1C79E78}" type="presOf" srcId="{1E7FBD56-0301-4DAC-8A0A-E0FC919CF52C}" destId="{AB5523A5-5D47-43FB-8ADE-A0BB385F3A4C}" srcOrd="0" destOrd="0" presId="urn:microsoft.com/office/officeart/2008/layout/RadialCluster"/>
    <dgm:cxn modelId="{83F2F2B9-ECA6-429B-8B4F-68AA5A70AE10}" srcId="{BD23AD12-3BBE-44A4-A568-58492006E292}" destId="{D0F1CA20-0F56-41B6-AD80-751C3E3C0B04}" srcOrd="3" destOrd="0" parTransId="{93AC8C4F-9F58-4DB8-82E1-25CB8CC3D04B}" sibTransId="{E9F2F4EC-4338-4642-9D7D-81FD60D65556}"/>
    <dgm:cxn modelId="{CAD265BE-21A9-4E52-8F06-F2605B850CD5}" srcId="{BD23AD12-3BBE-44A4-A568-58492006E292}" destId="{342CF59F-23F2-4A94-8019-53C5D68841D0}" srcOrd="0" destOrd="0" parTransId="{E3DED1BD-5E19-494B-906A-91DCE060686B}" sibTransId="{E09D1BA2-3601-4DB0-B663-B125BE6CC714}"/>
    <dgm:cxn modelId="{4E83CCC5-14AF-4AE2-8931-5E2C79BC5292}" srcId="{BD23AD12-3BBE-44A4-A568-58492006E292}" destId="{127F8333-06AC-40C2-8C43-AC19B030C1B3}" srcOrd="5" destOrd="0" parTransId="{9DB48CEE-AC1B-4515-A71F-CC0304922E27}" sibTransId="{5D9D3410-82FF-4FA1-AB38-6C0C8A86D7FB}"/>
    <dgm:cxn modelId="{D7A09AC7-0143-4002-A76C-BF4EBEABAAB7}" type="presOf" srcId="{93AC8C4F-9F58-4DB8-82E1-25CB8CC3D04B}" destId="{26C7555A-A332-4E05-9FB2-12EB8241DD8B}" srcOrd="0" destOrd="0" presId="urn:microsoft.com/office/officeart/2008/layout/RadialCluster"/>
    <dgm:cxn modelId="{451FBFCA-9925-442A-BF79-1F87886188E1}" type="presOf" srcId="{BD23AD12-3BBE-44A4-A568-58492006E292}" destId="{32BDCCB3-F49C-4B78-8786-C13608B1B0C3}" srcOrd="0" destOrd="0" presId="urn:microsoft.com/office/officeart/2008/layout/RadialCluster"/>
    <dgm:cxn modelId="{6FD21ACB-4C30-43ED-B13A-D7DD31384F3B}" type="presOf" srcId="{50B2540D-AB69-4448-B824-E2A594BD738C}" destId="{92E8C373-8A63-4B70-9ECF-C22EDF0C9B4C}" srcOrd="0" destOrd="0" presId="urn:microsoft.com/office/officeart/2008/layout/RadialCluster"/>
    <dgm:cxn modelId="{AEBE5BCB-3E75-4A8A-835F-8BE57F625E70}" type="presOf" srcId="{342CF59F-23F2-4A94-8019-53C5D68841D0}" destId="{D8141ED0-FF95-4A40-AB55-9BA12D54A734}" srcOrd="0" destOrd="0" presId="urn:microsoft.com/office/officeart/2008/layout/RadialCluster"/>
    <dgm:cxn modelId="{E14E47D9-477D-4E55-A58E-A1EA2859F4D3}" srcId="{BD23AD12-3BBE-44A4-A568-58492006E292}" destId="{1E7FBD56-0301-4DAC-8A0A-E0FC919CF52C}" srcOrd="4" destOrd="0" parTransId="{65823AD5-52D8-4F37-9FBF-93A313A29B24}" sibTransId="{BAADA6C3-66C1-435A-B646-57C351CFB741}"/>
    <dgm:cxn modelId="{625E50DC-221A-4962-A5B6-726551DF2A6A}" type="presOf" srcId="{5AFC39C0-6DEC-4007-9F50-7A8076558D82}" destId="{FB34FF6B-6EDC-4740-9B2B-5BCAF863FB8D}" srcOrd="0" destOrd="0" presId="urn:microsoft.com/office/officeart/2008/layout/RadialCluster"/>
    <dgm:cxn modelId="{A8042FDD-BED5-4C65-9E7D-BFA34593D5D1}" type="presOf" srcId="{72D3DC64-0CFD-4A19-B975-A468E6CADEB9}" destId="{9D38B41C-9AAD-4C95-896F-0F4C27B007D2}" srcOrd="0" destOrd="0" presId="urn:microsoft.com/office/officeart/2008/layout/RadialCluster"/>
    <dgm:cxn modelId="{26FD5262-9B2E-442D-8451-A552AB8CFB1E}" type="presParOf" srcId="{5BA94ADE-1FA9-4645-9A79-614AEA41A575}" destId="{632A19FC-ACB1-4791-93DE-BF9746FA3028}" srcOrd="0" destOrd="0" presId="urn:microsoft.com/office/officeart/2008/layout/RadialCluster"/>
    <dgm:cxn modelId="{10D4D44D-FE9B-445C-8E23-BAB4F76BB553}" type="presParOf" srcId="{632A19FC-ACB1-4791-93DE-BF9746FA3028}" destId="{32BDCCB3-F49C-4B78-8786-C13608B1B0C3}" srcOrd="0" destOrd="0" presId="urn:microsoft.com/office/officeart/2008/layout/RadialCluster"/>
    <dgm:cxn modelId="{4CE9BE12-E086-46AE-937C-30AB312DC7E7}" type="presParOf" srcId="{632A19FC-ACB1-4791-93DE-BF9746FA3028}" destId="{6C7515DF-3BCE-4D2E-BF51-2D5D04B78806}" srcOrd="1" destOrd="0" presId="urn:microsoft.com/office/officeart/2008/layout/RadialCluster"/>
    <dgm:cxn modelId="{AC5BE67E-576B-4D51-B486-B7E99333994E}" type="presParOf" srcId="{632A19FC-ACB1-4791-93DE-BF9746FA3028}" destId="{D8141ED0-FF95-4A40-AB55-9BA12D54A734}" srcOrd="2" destOrd="0" presId="urn:microsoft.com/office/officeart/2008/layout/RadialCluster"/>
    <dgm:cxn modelId="{2219D206-F23A-488C-BCE2-3CD6AD8B49CA}" type="presParOf" srcId="{632A19FC-ACB1-4791-93DE-BF9746FA3028}" destId="{0A839814-7ECA-4FDF-B5F3-47198FB61A55}" srcOrd="3" destOrd="0" presId="urn:microsoft.com/office/officeart/2008/layout/RadialCluster"/>
    <dgm:cxn modelId="{258D9538-3C1C-44F6-9B96-2223E5C8CE3E}" type="presParOf" srcId="{632A19FC-ACB1-4791-93DE-BF9746FA3028}" destId="{92E8C373-8A63-4B70-9ECF-C22EDF0C9B4C}" srcOrd="4" destOrd="0" presId="urn:microsoft.com/office/officeart/2008/layout/RadialCluster"/>
    <dgm:cxn modelId="{E4248B56-2212-4FBA-AD0B-3DD143E5573B}" type="presParOf" srcId="{632A19FC-ACB1-4791-93DE-BF9746FA3028}" destId="{FB34FF6B-6EDC-4740-9B2B-5BCAF863FB8D}" srcOrd="5" destOrd="0" presId="urn:microsoft.com/office/officeart/2008/layout/RadialCluster"/>
    <dgm:cxn modelId="{234DF5CF-C706-4CEA-8917-DE874E7E6A5E}" type="presParOf" srcId="{632A19FC-ACB1-4791-93DE-BF9746FA3028}" destId="{9D38B41C-9AAD-4C95-896F-0F4C27B007D2}" srcOrd="6" destOrd="0" presId="urn:microsoft.com/office/officeart/2008/layout/RadialCluster"/>
    <dgm:cxn modelId="{18C4ACE6-E6E4-4BFA-B251-EBD00C1659E4}" type="presParOf" srcId="{632A19FC-ACB1-4791-93DE-BF9746FA3028}" destId="{26C7555A-A332-4E05-9FB2-12EB8241DD8B}" srcOrd="7" destOrd="0" presId="urn:microsoft.com/office/officeart/2008/layout/RadialCluster"/>
    <dgm:cxn modelId="{3A91C62F-7749-4819-8184-1859E9A1AB29}" type="presParOf" srcId="{632A19FC-ACB1-4791-93DE-BF9746FA3028}" destId="{643796AE-8F6E-4733-8E3B-D17B4BECCAB6}" srcOrd="8" destOrd="0" presId="urn:microsoft.com/office/officeart/2008/layout/RadialCluster"/>
    <dgm:cxn modelId="{24F47947-8028-40C5-AB9F-771A4068BE73}" type="presParOf" srcId="{632A19FC-ACB1-4791-93DE-BF9746FA3028}" destId="{57F168DB-6BC2-41D8-8858-7A47E43ECFA2}" srcOrd="9" destOrd="0" presId="urn:microsoft.com/office/officeart/2008/layout/RadialCluster"/>
    <dgm:cxn modelId="{CADA9D0B-2C47-45E7-B2DF-BACB5D4FCC08}" type="presParOf" srcId="{632A19FC-ACB1-4791-93DE-BF9746FA3028}" destId="{AB5523A5-5D47-43FB-8ADE-A0BB385F3A4C}" srcOrd="10" destOrd="0" presId="urn:microsoft.com/office/officeart/2008/layout/RadialCluster"/>
    <dgm:cxn modelId="{A8EB32C8-E4F1-400C-8CD8-1492926D9D92}" type="presParOf" srcId="{632A19FC-ACB1-4791-93DE-BF9746FA3028}" destId="{077DA75B-3A7F-4920-A548-38FB8469B80F}" srcOrd="11" destOrd="0" presId="urn:microsoft.com/office/officeart/2008/layout/RadialCluster"/>
    <dgm:cxn modelId="{2AE541AE-6D28-4861-9F62-051D6FFFB0E2}" type="presParOf" srcId="{632A19FC-ACB1-4791-93DE-BF9746FA3028}" destId="{366BC2CD-C313-4D04-B840-05EFF0CDE82D}" srcOrd="12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3A34567-018E-4A9C-A3CD-868B517CCE8B}" type="doc">
      <dgm:prSet loTypeId="urn:microsoft.com/office/officeart/2005/8/layout/radial6" loCatId="cycle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0F25BA8A-A5EA-4A4F-AB22-94125AB7A979}">
      <dgm:prSet phldrT="[Text]" custT="1"/>
      <dgm:spPr/>
      <dgm:t>
        <a:bodyPr/>
        <a:lstStyle/>
        <a:p>
          <a:pPr algn="ctr"/>
          <a:r>
            <a:rPr kumimoji="0" lang="cy-GB" altLang="en-US" sz="1800" b="1" i="0" u="none" strike="noStrike" cap="none" normalizeH="0" baseline="0">
              <a:ln/>
              <a:solidFill>
                <a:srgbClr val="163358"/>
              </a:solidFill>
              <a:effectLst/>
            </a:rPr>
            <a:t>Cynllun Cenedlaethol </a:t>
          </a:r>
          <a:r>
            <a:rPr kumimoji="0" lang="cy-GB" altLang="en-US" sz="1800" b="1" i="0" u="none" strike="noStrike" cap="none" normalizeH="0" baseline="0" err="1">
              <a:ln/>
              <a:solidFill>
                <a:srgbClr val="163358"/>
              </a:solidFill>
              <a:effectLst/>
            </a:rPr>
            <a:t>Atgyfeirio</a:t>
          </a:r>
          <a:r>
            <a:rPr kumimoji="0" lang="cy-GB" altLang="en-US" sz="1800" b="1" i="0" u="none" strike="noStrike" cap="none" normalizeH="0" baseline="0">
              <a:ln/>
              <a:solidFill>
                <a:srgbClr val="163358"/>
              </a:solidFill>
              <a:effectLst/>
            </a:rPr>
            <a:t> Cleifion i Wneud Ymarfer Corff </a:t>
          </a:r>
        </a:p>
        <a:p>
          <a:pPr algn="ctr"/>
          <a:r>
            <a:rPr lang="en-GB" sz="1800" b="1"/>
            <a:t>National Exercise Referral Scheme</a:t>
          </a:r>
        </a:p>
      </dgm:t>
    </dgm:pt>
    <dgm:pt modelId="{4DE974E5-A344-4661-B282-C967D7823DB2}" type="parTrans" cxnId="{97F5AD44-481E-429E-8870-C543A1322D2C}">
      <dgm:prSet/>
      <dgm:spPr/>
      <dgm:t>
        <a:bodyPr/>
        <a:lstStyle/>
        <a:p>
          <a:pPr algn="ctr"/>
          <a:endParaRPr lang="en-GB"/>
        </a:p>
      </dgm:t>
    </dgm:pt>
    <dgm:pt modelId="{07E59BC3-9966-4907-8EF4-DA037A0E3A66}" type="sibTrans" cxnId="{97F5AD44-481E-429E-8870-C543A1322D2C}">
      <dgm:prSet/>
      <dgm:spPr/>
      <dgm:t>
        <a:bodyPr/>
        <a:lstStyle/>
        <a:p>
          <a:pPr algn="ctr"/>
          <a:endParaRPr lang="en-GB"/>
        </a:p>
      </dgm:t>
    </dgm:pt>
    <dgm:pt modelId="{605732DF-E3E6-4D41-B6E1-24EE9E1BF8B8}">
      <dgm:prSet phldrT="[Text]" custT="1"/>
      <dgm:spPr/>
      <dgm:t>
        <a:bodyPr/>
        <a:lstStyle/>
        <a:p>
          <a:pPr algn="ctr"/>
          <a:r>
            <a:rPr lang="cy-GB" sz="1400" b="1">
              <a:solidFill>
                <a:srgbClr val="163358"/>
              </a:solidFill>
            </a:rPr>
            <a:t>Ymyrraeth iechyd ar sail tystiolaeth</a:t>
          </a:r>
        </a:p>
        <a:p>
          <a:pPr algn="ctr"/>
          <a:r>
            <a:rPr lang="en-GB" sz="1400" b="1"/>
            <a:t>Evidence based health intervention</a:t>
          </a:r>
        </a:p>
      </dgm:t>
    </dgm:pt>
    <dgm:pt modelId="{EB1D426F-06AF-41A6-B624-EA4010F82388}" type="parTrans" cxnId="{1E1E5AE7-010E-4B77-AC25-477404AA864C}">
      <dgm:prSet/>
      <dgm:spPr/>
      <dgm:t>
        <a:bodyPr/>
        <a:lstStyle/>
        <a:p>
          <a:pPr algn="ctr"/>
          <a:endParaRPr lang="en-GB"/>
        </a:p>
      </dgm:t>
    </dgm:pt>
    <dgm:pt modelId="{036185E5-FC4C-49B8-918F-77D3D16C08FF}" type="sibTrans" cxnId="{1E1E5AE7-010E-4B77-AC25-477404AA864C}">
      <dgm:prSet/>
      <dgm:spPr/>
      <dgm:t>
        <a:bodyPr/>
        <a:lstStyle/>
        <a:p>
          <a:pPr algn="ctr"/>
          <a:endParaRPr lang="en-GB"/>
        </a:p>
      </dgm:t>
    </dgm:pt>
    <dgm:pt modelId="{2D912F57-CE8A-4D70-8B4E-F599F22E422C}">
      <dgm:prSet phldrT="[Text]" custT="1"/>
      <dgm:spPr/>
      <dgm:t>
        <a:bodyPr/>
        <a:lstStyle/>
        <a:p>
          <a:pPr algn="ctr"/>
          <a:r>
            <a:rPr lang="en-GB" sz="1200"/>
            <a:t> </a:t>
          </a:r>
          <a:r>
            <a:rPr lang="cy-GB" sz="1600" b="1">
              <a:solidFill>
                <a:srgbClr val="163358"/>
              </a:solidFill>
            </a:rPr>
            <a:t>Hyrwyddo newid ymddygiad</a:t>
          </a:r>
        </a:p>
        <a:p>
          <a:pPr algn="ctr"/>
          <a:r>
            <a:rPr lang="en-GB" sz="1600" b="1"/>
            <a:t>Promote behaviour change</a:t>
          </a:r>
        </a:p>
      </dgm:t>
    </dgm:pt>
    <dgm:pt modelId="{13A1C88F-BB7E-4D99-BB3E-665AFCFEB9CD}" type="parTrans" cxnId="{BB226164-17EA-4CF7-92AF-50615848D529}">
      <dgm:prSet/>
      <dgm:spPr/>
      <dgm:t>
        <a:bodyPr/>
        <a:lstStyle/>
        <a:p>
          <a:pPr algn="ctr"/>
          <a:endParaRPr lang="en-GB"/>
        </a:p>
      </dgm:t>
    </dgm:pt>
    <dgm:pt modelId="{25888828-B1C6-4472-87E1-7A68177A2C72}" type="sibTrans" cxnId="{BB226164-17EA-4CF7-92AF-50615848D529}">
      <dgm:prSet/>
      <dgm:spPr/>
      <dgm:t>
        <a:bodyPr/>
        <a:lstStyle/>
        <a:p>
          <a:pPr algn="ctr"/>
          <a:endParaRPr lang="en-GB"/>
        </a:p>
      </dgm:t>
    </dgm:pt>
    <dgm:pt modelId="{52B3836A-93C5-4750-A4E3-590B493EB0FA}">
      <dgm:prSet phldrT="[Text]" custT="1"/>
      <dgm:spPr/>
      <dgm:t>
        <a:bodyPr/>
        <a:lstStyle/>
        <a:p>
          <a:pPr algn="ctr"/>
          <a:r>
            <a:rPr lang="cy-GB" sz="1600" b="1">
              <a:solidFill>
                <a:srgbClr val="163358"/>
              </a:solidFill>
            </a:rPr>
            <a:t>Rhaglen 16 Wythnos</a:t>
          </a:r>
        </a:p>
        <a:p>
          <a:pPr algn="ctr"/>
          <a:r>
            <a:rPr lang="en-GB" sz="1600" b="1"/>
            <a:t>16 Week Programme</a:t>
          </a:r>
        </a:p>
      </dgm:t>
    </dgm:pt>
    <dgm:pt modelId="{8D47E99A-8CB3-45DC-B0B9-A39B87AED6F4}" type="parTrans" cxnId="{5E3B56F8-B684-402D-97E7-6A08BF73A5BE}">
      <dgm:prSet/>
      <dgm:spPr/>
      <dgm:t>
        <a:bodyPr/>
        <a:lstStyle/>
        <a:p>
          <a:pPr algn="ctr"/>
          <a:endParaRPr lang="en-GB"/>
        </a:p>
      </dgm:t>
    </dgm:pt>
    <dgm:pt modelId="{D936C988-608F-45FA-BB7D-91EEDF5FCFE8}" type="sibTrans" cxnId="{5E3B56F8-B684-402D-97E7-6A08BF73A5BE}">
      <dgm:prSet/>
      <dgm:spPr/>
      <dgm:t>
        <a:bodyPr/>
        <a:lstStyle/>
        <a:p>
          <a:pPr algn="ctr"/>
          <a:endParaRPr lang="en-GB"/>
        </a:p>
      </dgm:t>
    </dgm:pt>
    <dgm:pt modelId="{D6DD3F52-8061-4111-B38A-0E4F7C32889E}">
      <dgm:prSet phldrT="[Text]" custT="1"/>
      <dgm:spPr/>
      <dgm:t>
        <a:bodyPr/>
        <a:lstStyle/>
        <a:p>
          <a:pPr algn="ctr"/>
          <a:r>
            <a:rPr lang="cy-GB" sz="1600" b="1">
              <a:solidFill>
                <a:srgbClr val="163358"/>
              </a:solidFill>
            </a:rPr>
            <a:t>Ariennir gan PHW</a:t>
          </a:r>
        </a:p>
        <a:p>
          <a:pPr algn="ctr"/>
          <a:r>
            <a:rPr lang="en-GB" sz="1600" b="1"/>
            <a:t> Funded by PHW</a:t>
          </a:r>
        </a:p>
      </dgm:t>
    </dgm:pt>
    <dgm:pt modelId="{665C87AF-188B-40DE-846F-DA2AA6DAB051}" type="parTrans" cxnId="{EF551BE5-59EA-4752-A88B-0608EACCCD92}">
      <dgm:prSet/>
      <dgm:spPr/>
      <dgm:t>
        <a:bodyPr/>
        <a:lstStyle/>
        <a:p>
          <a:pPr algn="ctr"/>
          <a:endParaRPr lang="en-GB"/>
        </a:p>
      </dgm:t>
    </dgm:pt>
    <dgm:pt modelId="{5D156E4A-6196-458A-982E-544519F9941A}" type="sibTrans" cxnId="{EF551BE5-59EA-4752-A88B-0608EACCCD92}">
      <dgm:prSet/>
      <dgm:spPr/>
      <dgm:t>
        <a:bodyPr/>
        <a:lstStyle/>
        <a:p>
          <a:pPr algn="ctr"/>
          <a:endParaRPr lang="en-GB"/>
        </a:p>
      </dgm:t>
    </dgm:pt>
    <dgm:pt modelId="{64761EF1-9A3D-4B8D-BDB8-111B4C3C9875}">
      <dgm:prSet phldrT="[Text]" custT="1"/>
      <dgm:spPr/>
      <dgm:t>
        <a:bodyPr/>
        <a:lstStyle/>
        <a:p>
          <a:pPr algn="ctr"/>
          <a:r>
            <a:rPr lang="cy-GB" sz="1600" b="1">
              <a:solidFill>
                <a:srgbClr val="163358"/>
              </a:solidFill>
            </a:rPr>
            <a:t>Cynyddu Gweithgarwch Corfforol</a:t>
          </a:r>
          <a:r>
            <a:rPr lang="en-GB" sz="1600" b="1">
              <a:solidFill>
                <a:srgbClr val="163358"/>
              </a:solidFill>
            </a:rPr>
            <a:t> </a:t>
          </a:r>
          <a:r>
            <a:rPr lang="en-GB" sz="1600" b="1"/>
            <a:t>Increase Physical Activity</a:t>
          </a:r>
        </a:p>
      </dgm:t>
    </dgm:pt>
    <dgm:pt modelId="{20E1A821-DF80-4CED-8C48-CA909CB40197}" type="parTrans" cxnId="{8516DD21-8193-40C8-88F2-D17B11594364}">
      <dgm:prSet/>
      <dgm:spPr/>
      <dgm:t>
        <a:bodyPr/>
        <a:lstStyle/>
        <a:p>
          <a:pPr algn="ctr"/>
          <a:endParaRPr lang="en-GB"/>
        </a:p>
      </dgm:t>
    </dgm:pt>
    <dgm:pt modelId="{FD90D751-AC09-491D-810B-7EF5255A126A}" type="sibTrans" cxnId="{8516DD21-8193-40C8-88F2-D17B11594364}">
      <dgm:prSet/>
      <dgm:spPr/>
      <dgm:t>
        <a:bodyPr/>
        <a:lstStyle/>
        <a:p>
          <a:pPr algn="ctr"/>
          <a:endParaRPr lang="en-GB"/>
        </a:p>
      </dgm:t>
    </dgm:pt>
    <dgm:pt modelId="{6DE9528D-83F9-44A2-A1C2-961768A27B38}">
      <dgm:prSet custT="1"/>
      <dgm:spPr/>
      <dgm:t>
        <a:bodyPr/>
        <a:lstStyle/>
        <a:p>
          <a:r>
            <a:rPr lang="en-GB" sz="1800" b="1" err="1">
              <a:solidFill>
                <a:srgbClr val="163358"/>
              </a:solidFill>
              <a:latin typeface="+mn-lt"/>
            </a:rPr>
            <a:t>Grŵp</a:t>
          </a:r>
          <a:r>
            <a:rPr lang="en-GB" sz="1800" b="1">
              <a:solidFill>
                <a:srgbClr val="163358"/>
              </a:solidFill>
              <a:latin typeface="+mn-lt"/>
            </a:rPr>
            <a:t> </a:t>
          </a:r>
          <a:r>
            <a:rPr lang="en-GB" sz="1800" b="1" err="1">
              <a:solidFill>
                <a:srgbClr val="163358"/>
              </a:solidFill>
              <a:latin typeface="+mn-lt"/>
            </a:rPr>
            <a:t>wedi'i</a:t>
          </a:r>
          <a:r>
            <a:rPr lang="en-GB" sz="1800" b="1">
              <a:solidFill>
                <a:srgbClr val="163358"/>
              </a:solidFill>
              <a:latin typeface="+mn-lt"/>
            </a:rPr>
            <a:t> </a:t>
          </a:r>
          <a:r>
            <a:rPr lang="en-GB" sz="1800" b="1" err="1">
              <a:solidFill>
                <a:srgbClr val="163358"/>
              </a:solidFill>
              <a:latin typeface="+mn-lt"/>
            </a:rPr>
            <a:t>leoli</a:t>
          </a:r>
          <a:endParaRPr lang="en-GB" sz="1800" b="1">
            <a:solidFill>
              <a:srgbClr val="163358"/>
            </a:solidFill>
            <a:latin typeface="+mn-lt"/>
          </a:endParaRPr>
        </a:p>
        <a:p>
          <a:r>
            <a:rPr lang="en-GB" sz="1800" b="1">
              <a:latin typeface="+mn-lt"/>
            </a:rPr>
            <a:t>Group based </a:t>
          </a:r>
        </a:p>
      </dgm:t>
    </dgm:pt>
    <dgm:pt modelId="{250EBF1C-81DD-4944-A359-E3BFDD514127}" type="parTrans" cxnId="{E83F15E1-EA44-4B39-A7FD-555B220E85FD}">
      <dgm:prSet/>
      <dgm:spPr/>
      <dgm:t>
        <a:bodyPr/>
        <a:lstStyle/>
        <a:p>
          <a:endParaRPr lang="en-GB"/>
        </a:p>
      </dgm:t>
    </dgm:pt>
    <dgm:pt modelId="{5C97FF52-C4DA-4069-A295-12D2FEC80B7C}" type="sibTrans" cxnId="{E83F15E1-EA44-4B39-A7FD-555B220E85FD}">
      <dgm:prSet/>
      <dgm:spPr/>
      <dgm:t>
        <a:bodyPr/>
        <a:lstStyle/>
        <a:p>
          <a:endParaRPr lang="en-GB"/>
        </a:p>
      </dgm:t>
    </dgm:pt>
    <dgm:pt modelId="{4012748E-6880-470C-9DF3-4BE0D84AFEAA}" type="pres">
      <dgm:prSet presAssocID="{73A34567-018E-4A9C-A3CD-868B517CCE8B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D990DE9-9568-47E8-9345-457490D61ABB}" type="pres">
      <dgm:prSet presAssocID="{0F25BA8A-A5EA-4A4F-AB22-94125AB7A979}" presName="centerShape" presStyleLbl="node0" presStyleIdx="0" presStyleCnt="1" custScaleX="111464" custScaleY="111464"/>
      <dgm:spPr/>
    </dgm:pt>
    <dgm:pt modelId="{563934FA-47CE-480B-985B-16CAED3C32D8}" type="pres">
      <dgm:prSet presAssocID="{605732DF-E3E6-4D41-B6E1-24EE9E1BF8B8}" presName="node" presStyleLbl="node1" presStyleIdx="0" presStyleCnt="6">
        <dgm:presLayoutVars>
          <dgm:bulletEnabled val="1"/>
        </dgm:presLayoutVars>
      </dgm:prSet>
      <dgm:spPr/>
    </dgm:pt>
    <dgm:pt modelId="{0C066E58-E508-465F-A780-AC0C9C17DDA3}" type="pres">
      <dgm:prSet presAssocID="{605732DF-E3E6-4D41-B6E1-24EE9E1BF8B8}" presName="dummy" presStyleCnt="0"/>
      <dgm:spPr/>
    </dgm:pt>
    <dgm:pt modelId="{AE960649-67DC-4FF1-AE19-041BED45075E}" type="pres">
      <dgm:prSet presAssocID="{036185E5-FC4C-49B8-918F-77D3D16C08FF}" presName="sibTrans" presStyleLbl="sibTrans2D1" presStyleIdx="0" presStyleCnt="6"/>
      <dgm:spPr/>
    </dgm:pt>
    <dgm:pt modelId="{BBA1B752-1442-49BE-A902-BBF9CBD1C546}" type="pres">
      <dgm:prSet presAssocID="{D6DD3F52-8061-4111-B38A-0E4F7C32889E}" presName="node" presStyleLbl="node1" presStyleIdx="1" presStyleCnt="6">
        <dgm:presLayoutVars>
          <dgm:bulletEnabled val="1"/>
        </dgm:presLayoutVars>
      </dgm:prSet>
      <dgm:spPr/>
    </dgm:pt>
    <dgm:pt modelId="{26721992-6A6D-47A9-B37C-DF7AC6218AAE}" type="pres">
      <dgm:prSet presAssocID="{D6DD3F52-8061-4111-B38A-0E4F7C32889E}" presName="dummy" presStyleCnt="0"/>
      <dgm:spPr/>
    </dgm:pt>
    <dgm:pt modelId="{0E42437C-8D13-4010-87AF-B3377BEC750D}" type="pres">
      <dgm:prSet presAssocID="{5D156E4A-6196-458A-982E-544519F9941A}" presName="sibTrans" presStyleLbl="sibTrans2D1" presStyleIdx="1" presStyleCnt="6"/>
      <dgm:spPr/>
    </dgm:pt>
    <dgm:pt modelId="{F3D7C9FB-1649-4E97-B230-9C2CAD62CCA2}" type="pres">
      <dgm:prSet presAssocID="{64761EF1-9A3D-4B8D-BDB8-111B4C3C9875}" presName="node" presStyleLbl="node1" presStyleIdx="2" presStyleCnt="6" custScaleX="110122">
        <dgm:presLayoutVars>
          <dgm:bulletEnabled val="1"/>
        </dgm:presLayoutVars>
      </dgm:prSet>
      <dgm:spPr/>
    </dgm:pt>
    <dgm:pt modelId="{F1F59B8C-BC9C-4864-B98F-3B4930342446}" type="pres">
      <dgm:prSet presAssocID="{64761EF1-9A3D-4B8D-BDB8-111B4C3C9875}" presName="dummy" presStyleCnt="0"/>
      <dgm:spPr/>
    </dgm:pt>
    <dgm:pt modelId="{2E3F8142-388D-49EA-A833-967FE9341348}" type="pres">
      <dgm:prSet presAssocID="{FD90D751-AC09-491D-810B-7EF5255A126A}" presName="sibTrans" presStyleLbl="sibTrans2D1" presStyleIdx="2" presStyleCnt="6"/>
      <dgm:spPr/>
    </dgm:pt>
    <dgm:pt modelId="{D6C3AD9D-6299-4F5A-A94D-CD7E0E383418}" type="pres">
      <dgm:prSet presAssocID="{2D912F57-CE8A-4D70-8B4E-F599F22E422C}" presName="node" presStyleLbl="node1" presStyleIdx="3" presStyleCnt="6" custScaleX="121743">
        <dgm:presLayoutVars>
          <dgm:bulletEnabled val="1"/>
        </dgm:presLayoutVars>
      </dgm:prSet>
      <dgm:spPr/>
    </dgm:pt>
    <dgm:pt modelId="{959A07A6-9C38-4229-A6C0-AA585B73A196}" type="pres">
      <dgm:prSet presAssocID="{2D912F57-CE8A-4D70-8B4E-F599F22E422C}" presName="dummy" presStyleCnt="0"/>
      <dgm:spPr/>
    </dgm:pt>
    <dgm:pt modelId="{27FFEA0E-188E-456A-AE87-5019F5C82F1E}" type="pres">
      <dgm:prSet presAssocID="{25888828-B1C6-4472-87E1-7A68177A2C72}" presName="sibTrans" presStyleLbl="sibTrans2D1" presStyleIdx="3" presStyleCnt="6"/>
      <dgm:spPr/>
    </dgm:pt>
    <dgm:pt modelId="{957E6C3C-3485-45C9-AB90-E7ABB54E0E71}" type="pres">
      <dgm:prSet presAssocID="{52B3836A-93C5-4750-A4E3-590B493EB0FA}" presName="node" presStyleLbl="node1" presStyleIdx="4" presStyleCnt="6" custRadScaleRad="99165" custRadScaleInc="7401">
        <dgm:presLayoutVars>
          <dgm:bulletEnabled val="1"/>
        </dgm:presLayoutVars>
      </dgm:prSet>
      <dgm:spPr/>
    </dgm:pt>
    <dgm:pt modelId="{5EBA8C20-0E9D-44F0-97D6-91A423486BE8}" type="pres">
      <dgm:prSet presAssocID="{52B3836A-93C5-4750-A4E3-590B493EB0FA}" presName="dummy" presStyleCnt="0"/>
      <dgm:spPr/>
    </dgm:pt>
    <dgm:pt modelId="{55CEFB11-5518-4DE3-9859-139DA3E84288}" type="pres">
      <dgm:prSet presAssocID="{D936C988-608F-45FA-BB7D-91EEDF5FCFE8}" presName="sibTrans" presStyleLbl="sibTrans2D1" presStyleIdx="4" presStyleCnt="6"/>
      <dgm:spPr/>
    </dgm:pt>
    <dgm:pt modelId="{A8D59AAC-A5F8-4A4B-B731-0B67C8F6150B}" type="pres">
      <dgm:prSet presAssocID="{6DE9528D-83F9-44A2-A1C2-961768A27B38}" presName="node" presStyleLbl="node1" presStyleIdx="5" presStyleCnt="6" custScaleX="101332">
        <dgm:presLayoutVars>
          <dgm:bulletEnabled val="1"/>
        </dgm:presLayoutVars>
      </dgm:prSet>
      <dgm:spPr/>
    </dgm:pt>
    <dgm:pt modelId="{A7A14802-E873-40B1-886C-F1F3C8E9C914}" type="pres">
      <dgm:prSet presAssocID="{6DE9528D-83F9-44A2-A1C2-961768A27B38}" presName="dummy" presStyleCnt="0"/>
      <dgm:spPr/>
    </dgm:pt>
    <dgm:pt modelId="{6B109611-14C7-44FC-A50F-2332045892EA}" type="pres">
      <dgm:prSet presAssocID="{5C97FF52-C4DA-4069-A295-12D2FEC80B7C}" presName="sibTrans" presStyleLbl="sibTrans2D1" presStyleIdx="5" presStyleCnt="6"/>
      <dgm:spPr/>
    </dgm:pt>
  </dgm:ptLst>
  <dgm:cxnLst>
    <dgm:cxn modelId="{8BD84705-0F42-4E12-8687-0E782228A295}" type="presOf" srcId="{64761EF1-9A3D-4B8D-BDB8-111B4C3C9875}" destId="{F3D7C9FB-1649-4E97-B230-9C2CAD62CCA2}" srcOrd="0" destOrd="0" presId="urn:microsoft.com/office/officeart/2005/8/layout/radial6"/>
    <dgm:cxn modelId="{3D8D1321-0FA8-4069-83AF-FA5952D96A1D}" type="presOf" srcId="{605732DF-E3E6-4D41-B6E1-24EE9E1BF8B8}" destId="{563934FA-47CE-480B-985B-16CAED3C32D8}" srcOrd="0" destOrd="0" presId="urn:microsoft.com/office/officeart/2005/8/layout/radial6"/>
    <dgm:cxn modelId="{8516DD21-8193-40C8-88F2-D17B11594364}" srcId="{0F25BA8A-A5EA-4A4F-AB22-94125AB7A979}" destId="{64761EF1-9A3D-4B8D-BDB8-111B4C3C9875}" srcOrd="2" destOrd="0" parTransId="{20E1A821-DF80-4CED-8C48-CA909CB40197}" sibTransId="{FD90D751-AC09-491D-810B-7EF5255A126A}"/>
    <dgm:cxn modelId="{B003BA30-4F5D-49D1-B10F-B07931AE5B4F}" type="presOf" srcId="{036185E5-FC4C-49B8-918F-77D3D16C08FF}" destId="{AE960649-67DC-4FF1-AE19-041BED45075E}" srcOrd="0" destOrd="0" presId="urn:microsoft.com/office/officeart/2005/8/layout/radial6"/>
    <dgm:cxn modelId="{F05F2661-A4EE-483D-94B0-1380A0E47112}" type="presOf" srcId="{5C97FF52-C4DA-4069-A295-12D2FEC80B7C}" destId="{6B109611-14C7-44FC-A50F-2332045892EA}" srcOrd="0" destOrd="0" presId="urn:microsoft.com/office/officeart/2005/8/layout/radial6"/>
    <dgm:cxn modelId="{9069D662-2E7D-43E1-9C9C-58B252266045}" type="presOf" srcId="{FD90D751-AC09-491D-810B-7EF5255A126A}" destId="{2E3F8142-388D-49EA-A833-967FE9341348}" srcOrd="0" destOrd="0" presId="urn:microsoft.com/office/officeart/2005/8/layout/radial6"/>
    <dgm:cxn modelId="{BB226164-17EA-4CF7-92AF-50615848D529}" srcId="{0F25BA8A-A5EA-4A4F-AB22-94125AB7A979}" destId="{2D912F57-CE8A-4D70-8B4E-F599F22E422C}" srcOrd="3" destOrd="0" parTransId="{13A1C88F-BB7E-4D99-BB3E-665AFCFEB9CD}" sibTransId="{25888828-B1C6-4472-87E1-7A68177A2C72}"/>
    <dgm:cxn modelId="{97F5AD44-481E-429E-8870-C543A1322D2C}" srcId="{73A34567-018E-4A9C-A3CD-868B517CCE8B}" destId="{0F25BA8A-A5EA-4A4F-AB22-94125AB7A979}" srcOrd="0" destOrd="0" parTransId="{4DE974E5-A344-4661-B282-C967D7823DB2}" sibTransId="{07E59BC3-9966-4907-8EF4-DA037A0E3A66}"/>
    <dgm:cxn modelId="{75EFE8B7-5134-4247-BF24-116CA1DF850C}" type="presOf" srcId="{25888828-B1C6-4472-87E1-7A68177A2C72}" destId="{27FFEA0E-188E-456A-AE87-5019F5C82F1E}" srcOrd="0" destOrd="0" presId="urn:microsoft.com/office/officeart/2005/8/layout/radial6"/>
    <dgm:cxn modelId="{66A2F6BF-AE17-41D2-B670-D981C0307696}" type="presOf" srcId="{52B3836A-93C5-4750-A4E3-590B493EB0FA}" destId="{957E6C3C-3485-45C9-AB90-E7ABB54E0E71}" srcOrd="0" destOrd="0" presId="urn:microsoft.com/office/officeart/2005/8/layout/radial6"/>
    <dgm:cxn modelId="{83C1B9C5-FC7B-4DFC-B802-A4A13FD219EE}" type="presOf" srcId="{D936C988-608F-45FA-BB7D-91EEDF5FCFE8}" destId="{55CEFB11-5518-4DE3-9859-139DA3E84288}" srcOrd="0" destOrd="0" presId="urn:microsoft.com/office/officeart/2005/8/layout/radial6"/>
    <dgm:cxn modelId="{F3F229D9-0ED7-4549-93A0-186BE69903BD}" type="presOf" srcId="{0F25BA8A-A5EA-4A4F-AB22-94125AB7A979}" destId="{CD990DE9-9568-47E8-9345-457490D61ABB}" srcOrd="0" destOrd="0" presId="urn:microsoft.com/office/officeart/2005/8/layout/radial6"/>
    <dgm:cxn modelId="{E83F15E1-EA44-4B39-A7FD-555B220E85FD}" srcId="{0F25BA8A-A5EA-4A4F-AB22-94125AB7A979}" destId="{6DE9528D-83F9-44A2-A1C2-961768A27B38}" srcOrd="5" destOrd="0" parTransId="{250EBF1C-81DD-4944-A359-E3BFDD514127}" sibTransId="{5C97FF52-C4DA-4069-A295-12D2FEC80B7C}"/>
    <dgm:cxn modelId="{0DF0BCE3-B4DF-49A2-B54E-DDFF56A93117}" type="presOf" srcId="{2D912F57-CE8A-4D70-8B4E-F599F22E422C}" destId="{D6C3AD9D-6299-4F5A-A94D-CD7E0E383418}" srcOrd="0" destOrd="0" presId="urn:microsoft.com/office/officeart/2005/8/layout/radial6"/>
    <dgm:cxn modelId="{EF551BE5-59EA-4752-A88B-0608EACCCD92}" srcId="{0F25BA8A-A5EA-4A4F-AB22-94125AB7A979}" destId="{D6DD3F52-8061-4111-B38A-0E4F7C32889E}" srcOrd="1" destOrd="0" parTransId="{665C87AF-188B-40DE-846F-DA2AA6DAB051}" sibTransId="{5D156E4A-6196-458A-982E-544519F9941A}"/>
    <dgm:cxn modelId="{1E1E5AE7-010E-4B77-AC25-477404AA864C}" srcId="{0F25BA8A-A5EA-4A4F-AB22-94125AB7A979}" destId="{605732DF-E3E6-4D41-B6E1-24EE9E1BF8B8}" srcOrd="0" destOrd="0" parTransId="{EB1D426F-06AF-41A6-B624-EA4010F82388}" sibTransId="{036185E5-FC4C-49B8-918F-77D3D16C08FF}"/>
    <dgm:cxn modelId="{4D0ED3E7-20D0-4180-99F7-367174E6BC1A}" type="presOf" srcId="{D6DD3F52-8061-4111-B38A-0E4F7C32889E}" destId="{BBA1B752-1442-49BE-A902-BBF9CBD1C546}" srcOrd="0" destOrd="0" presId="urn:microsoft.com/office/officeart/2005/8/layout/radial6"/>
    <dgm:cxn modelId="{A3D77DF2-15E4-4E60-ABEE-18BCFA73BC07}" type="presOf" srcId="{6DE9528D-83F9-44A2-A1C2-961768A27B38}" destId="{A8D59AAC-A5F8-4A4B-B731-0B67C8F6150B}" srcOrd="0" destOrd="0" presId="urn:microsoft.com/office/officeart/2005/8/layout/radial6"/>
    <dgm:cxn modelId="{1B7015F4-3AB4-4954-8905-94ED9BCE5B47}" type="presOf" srcId="{5D156E4A-6196-458A-982E-544519F9941A}" destId="{0E42437C-8D13-4010-87AF-B3377BEC750D}" srcOrd="0" destOrd="0" presId="urn:microsoft.com/office/officeart/2005/8/layout/radial6"/>
    <dgm:cxn modelId="{5E3B56F8-B684-402D-97E7-6A08BF73A5BE}" srcId="{0F25BA8A-A5EA-4A4F-AB22-94125AB7A979}" destId="{52B3836A-93C5-4750-A4E3-590B493EB0FA}" srcOrd="4" destOrd="0" parTransId="{8D47E99A-8CB3-45DC-B0B9-A39B87AED6F4}" sibTransId="{D936C988-608F-45FA-BB7D-91EEDF5FCFE8}"/>
    <dgm:cxn modelId="{7CE4A5FE-3458-45A2-92F7-0EB3D4178614}" type="presOf" srcId="{73A34567-018E-4A9C-A3CD-868B517CCE8B}" destId="{4012748E-6880-470C-9DF3-4BE0D84AFEAA}" srcOrd="0" destOrd="0" presId="urn:microsoft.com/office/officeart/2005/8/layout/radial6"/>
    <dgm:cxn modelId="{D8D5821F-6E89-404F-A1C6-653A1FB1EDB5}" type="presParOf" srcId="{4012748E-6880-470C-9DF3-4BE0D84AFEAA}" destId="{CD990DE9-9568-47E8-9345-457490D61ABB}" srcOrd="0" destOrd="0" presId="urn:microsoft.com/office/officeart/2005/8/layout/radial6"/>
    <dgm:cxn modelId="{366D2202-6623-4871-A614-E0E0F568FD0E}" type="presParOf" srcId="{4012748E-6880-470C-9DF3-4BE0D84AFEAA}" destId="{563934FA-47CE-480B-985B-16CAED3C32D8}" srcOrd="1" destOrd="0" presId="urn:microsoft.com/office/officeart/2005/8/layout/radial6"/>
    <dgm:cxn modelId="{B9670343-BD90-4630-811A-0857D62ACF51}" type="presParOf" srcId="{4012748E-6880-470C-9DF3-4BE0D84AFEAA}" destId="{0C066E58-E508-465F-A780-AC0C9C17DDA3}" srcOrd="2" destOrd="0" presId="urn:microsoft.com/office/officeart/2005/8/layout/radial6"/>
    <dgm:cxn modelId="{1F4957EE-0BB1-4B94-A79E-BCC8EA0662C0}" type="presParOf" srcId="{4012748E-6880-470C-9DF3-4BE0D84AFEAA}" destId="{AE960649-67DC-4FF1-AE19-041BED45075E}" srcOrd="3" destOrd="0" presId="urn:microsoft.com/office/officeart/2005/8/layout/radial6"/>
    <dgm:cxn modelId="{C0D18E7F-EE52-46B0-ACC5-9EC7339667A0}" type="presParOf" srcId="{4012748E-6880-470C-9DF3-4BE0D84AFEAA}" destId="{BBA1B752-1442-49BE-A902-BBF9CBD1C546}" srcOrd="4" destOrd="0" presId="urn:microsoft.com/office/officeart/2005/8/layout/radial6"/>
    <dgm:cxn modelId="{452D72CC-0293-4A1A-99BA-83CCCC88C68C}" type="presParOf" srcId="{4012748E-6880-470C-9DF3-4BE0D84AFEAA}" destId="{26721992-6A6D-47A9-B37C-DF7AC6218AAE}" srcOrd="5" destOrd="0" presId="urn:microsoft.com/office/officeart/2005/8/layout/radial6"/>
    <dgm:cxn modelId="{AF985046-0DE5-4393-B08A-8C9789C06E0F}" type="presParOf" srcId="{4012748E-6880-470C-9DF3-4BE0D84AFEAA}" destId="{0E42437C-8D13-4010-87AF-B3377BEC750D}" srcOrd="6" destOrd="0" presId="urn:microsoft.com/office/officeart/2005/8/layout/radial6"/>
    <dgm:cxn modelId="{736382E8-2638-40DD-B14A-E0DC6C62B399}" type="presParOf" srcId="{4012748E-6880-470C-9DF3-4BE0D84AFEAA}" destId="{F3D7C9FB-1649-4E97-B230-9C2CAD62CCA2}" srcOrd="7" destOrd="0" presId="urn:microsoft.com/office/officeart/2005/8/layout/radial6"/>
    <dgm:cxn modelId="{C0C63281-720C-4333-AA1E-389E7439564F}" type="presParOf" srcId="{4012748E-6880-470C-9DF3-4BE0D84AFEAA}" destId="{F1F59B8C-BC9C-4864-B98F-3B4930342446}" srcOrd="8" destOrd="0" presId="urn:microsoft.com/office/officeart/2005/8/layout/radial6"/>
    <dgm:cxn modelId="{E2541293-1A7B-4296-B53D-0ADA895FC8DA}" type="presParOf" srcId="{4012748E-6880-470C-9DF3-4BE0D84AFEAA}" destId="{2E3F8142-388D-49EA-A833-967FE9341348}" srcOrd="9" destOrd="0" presId="urn:microsoft.com/office/officeart/2005/8/layout/radial6"/>
    <dgm:cxn modelId="{3A11770A-2B35-44DA-BCD3-AE5BCB82CE47}" type="presParOf" srcId="{4012748E-6880-470C-9DF3-4BE0D84AFEAA}" destId="{D6C3AD9D-6299-4F5A-A94D-CD7E0E383418}" srcOrd="10" destOrd="0" presId="urn:microsoft.com/office/officeart/2005/8/layout/radial6"/>
    <dgm:cxn modelId="{3FF9E54A-39CA-421E-8E15-C37FEACB4D0D}" type="presParOf" srcId="{4012748E-6880-470C-9DF3-4BE0D84AFEAA}" destId="{959A07A6-9C38-4229-A6C0-AA585B73A196}" srcOrd="11" destOrd="0" presId="urn:microsoft.com/office/officeart/2005/8/layout/radial6"/>
    <dgm:cxn modelId="{7D45DC3E-D44E-494D-96E5-B3F9FF55480D}" type="presParOf" srcId="{4012748E-6880-470C-9DF3-4BE0D84AFEAA}" destId="{27FFEA0E-188E-456A-AE87-5019F5C82F1E}" srcOrd="12" destOrd="0" presId="urn:microsoft.com/office/officeart/2005/8/layout/radial6"/>
    <dgm:cxn modelId="{9C8FCC62-9B85-44E6-96BA-C8FF0AF9FEEF}" type="presParOf" srcId="{4012748E-6880-470C-9DF3-4BE0D84AFEAA}" destId="{957E6C3C-3485-45C9-AB90-E7ABB54E0E71}" srcOrd="13" destOrd="0" presId="urn:microsoft.com/office/officeart/2005/8/layout/radial6"/>
    <dgm:cxn modelId="{2A19A90A-6BC4-452F-885F-17E25CDA4859}" type="presParOf" srcId="{4012748E-6880-470C-9DF3-4BE0D84AFEAA}" destId="{5EBA8C20-0E9D-44F0-97D6-91A423486BE8}" srcOrd="14" destOrd="0" presId="urn:microsoft.com/office/officeart/2005/8/layout/radial6"/>
    <dgm:cxn modelId="{3206D055-8FCE-4FFD-9BA5-87F8760BD28F}" type="presParOf" srcId="{4012748E-6880-470C-9DF3-4BE0D84AFEAA}" destId="{55CEFB11-5518-4DE3-9859-139DA3E84288}" srcOrd="15" destOrd="0" presId="urn:microsoft.com/office/officeart/2005/8/layout/radial6"/>
    <dgm:cxn modelId="{833F286F-1F0C-45EC-A179-51EC74BDCFC4}" type="presParOf" srcId="{4012748E-6880-470C-9DF3-4BE0D84AFEAA}" destId="{A8D59AAC-A5F8-4A4B-B731-0B67C8F6150B}" srcOrd="16" destOrd="0" presId="urn:microsoft.com/office/officeart/2005/8/layout/radial6"/>
    <dgm:cxn modelId="{F1CDA2B9-B603-48CA-836D-A75449011A88}" type="presParOf" srcId="{4012748E-6880-470C-9DF3-4BE0D84AFEAA}" destId="{A7A14802-E873-40B1-886C-F1F3C8E9C914}" srcOrd="17" destOrd="0" presId="urn:microsoft.com/office/officeart/2005/8/layout/radial6"/>
    <dgm:cxn modelId="{8A743A1A-46D1-453E-97F6-9774E8988684}" type="presParOf" srcId="{4012748E-6880-470C-9DF3-4BE0D84AFEAA}" destId="{6B109611-14C7-44FC-A50F-2332045892EA}" srcOrd="18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993DFB1-6CA8-4AAA-8B0B-37FCE3DE52CE}" type="doc">
      <dgm:prSet loTypeId="urn:microsoft.com/office/officeart/2008/layout/RadialCluster" loCatId="cycle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2401F5A-C037-45C5-999C-E8F22EEE6E40}">
      <dgm:prSet phldrT="[Text]" custT="1"/>
      <dgm:spPr>
        <a:solidFill>
          <a:srgbClr val="91D70C"/>
        </a:solidFill>
      </dgm:spPr>
      <dgm:t>
        <a:bodyPr/>
        <a:lstStyle/>
        <a:p>
          <a:r>
            <a:rPr lang="cy-GB" sz="2000" b="1">
              <a:solidFill>
                <a:srgbClr val="163358"/>
              </a:solidFill>
              <a:effectLst/>
              <a:ea typeface="Times New Roman" panose="02020603050405020304" pitchFamily="18" charset="0"/>
              <a:cs typeface="Courier New" panose="02070309020205020404" pitchFamily="49" charset="0"/>
            </a:rPr>
            <a:t>Rhaglen Atal Cwympiadau Rhagweithiol</a:t>
          </a:r>
        </a:p>
        <a:p>
          <a:r>
            <a:rPr lang="cy-GB" sz="2000" b="1">
              <a:effectLst/>
              <a:ea typeface="Times New Roman" panose="02020603050405020304" pitchFamily="18" charset="0"/>
              <a:cs typeface="Courier New" panose="02070309020205020404" pitchFamily="49" charset="0"/>
            </a:rPr>
            <a:t> </a:t>
          </a:r>
          <a:r>
            <a:rPr lang="en-GB" sz="2000" b="1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</a:rPr>
            <a:t>Proactive Falls Prevention Programme</a:t>
          </a:r>
          <a:endParaRPr lang="en-GB" sz="2000" b="1">
            <a:solidFill>
              <a:schemeClr val="bg1"/>
            </a:solidFill>
          </a:endParaRPr>
        </a:p>
      </dgm:t>
    </dgm:pt>
    <dgm:pt modelId="{E8B6068C-1DDA-4E75-9953-12887929F54E}" type="parTrans" cxnId="{42FB23A8-4560-434F-8F4C-5BFF44186AB7}">
      <dgm:prSet/>
      <dgm:spPr/>
      <dgm:t>
        <a:bodyPr/>
        <a:lstStyle/>
        <a:p>
          <a:endParaRPr lang="en-GB"/>
        </a:p>
      </dgm:t>
    </dgm:pt>
    <dgm:pt modelId="{BDC4E82E-B5BC-442B-821C-D1ABCB83DAB8}" type="sibTrans" cxnId="{42FB23A8-4560-434F-8F4C-5BFF44186AB7}">
      <dgm:prSet/>
      <dgm:spPr/>
      <dgm:t>
        <a:bodyPr/>
        <a:lstStyle/>
        <a:p>
          <a:endParaRPr lang="en-GB"/>
        </a:p>
      </dgm:t>
    </dgm:pt>
    <dgm:pt modelId="{A090387D-C7BE-4EBF-A6C0-0BFA9BE6A3D5}">
      <dgm:prSet phldrT="[Text]" custT="1"/>
      <dgm:spPr>
        <a:solidFill>
          <a:srgbClr val="91D70C"/>
        </a:solidFill>
      </dgm:spPr>
      <dgm:t>
        <a:bodyPr/>
        <a:lstStyle/>
        <a:p>
          <a:r>
            <a:rPr lang="cy-GB" sz="1600" b="1">
              <a:solidFill>
                <a:srgbClr val="163358"/>
              </a:solidFill>
            </a:rPr>
            <a:t>Rhaglenni cartref</a:t>
          </a:r>
        </a:p>
        <a:p>
          <a:r>
            <a:rPr lang="cy-GB" sz="1600" b="1">
              <a:solidFill>
                <a:schemeClr val="bg1"/>
              </a:solidFill>
            </a:rPr>
            <a:t> </a:t>
          </a:r>
          <a:r>
            <a:rPr lang="en-GB" sz="1600" b="1">
              <a:solidFill>
                <a:schemeClr val="bg1"/>
              </a:solidFill>
            </a:rPr>
            <a:t>Home programmes</a:t>
          </a:r>
        </a:p>
      </dgm:t>
    </dgm:pt>
    <dgm:pt modelId="{EE9A750A-8FA1-48C3-A390-A2498BA15F9A}" type="parTrans" cxnId="{B2791883-462D-439D-863A-CB538C8CCB48}">
      <dgm:prSet/>
      <dgm:spPr/>
      <dgm:t>
        <a:bodyPr/>
        <a:lstStyle/>
        <a:p>
          <a:endParaRPr lang="en-GB"/>
        </a:p>
      </dgm:t>
    </dgm:pt>
    <dgm:pt modelId="{9081823E-C819-4878-BF6E-DD8552D39723}" type="sibTrans" cxnId="{B2791883-462D-439D-863A-CB538C8CCB48}">
      <dgm:prSet/>
      <dgm:spPr/>
      <dgm:t>
        <a:bodyPr/>
        <a:lstStyle/>
        <a:p>
          <a:endParaRPr lang="en-GB"/>
        </a:p>
      </dgm:t>
    </dgm:pt>
    <dgm:pt modelId="{46A1BF7E-4C28-4FEB-ADA6-0D8C31E5AD0E}">
      <dgm:prSet phldrT="[Text]" custT="1"/>
      <dgm:spPr>
        <a:solidFill>
          <a:srgbClr val="91D70C"/>
        </a:solidFill>
      </dgm:spPr>
      <dgm:t>
        <a:bodyPr/>
        <a:lstStyle/>
        <a:p>
          <a:r>
            <a:rPr lang="cy-GB" sz="1600" b="1">
              <a:solidFill>
                <a:srgbClr val="163358"/>
              </a:solidFill>
              <a:latin typeface="Calibri Light" panose="020F0302020204030204"/>
            </a:rPr>
            <a:t>Seiliedig</a:t>
          </a:r>
          <a:r>
            <a:rPr lang="cy-GB" sz="1600" b="1">
              <a:solidFill>
                <a:srgbClr val="163358"/>
              </a:solidFill>
            </a:rPr>
            <a:t> ar Dystiolaeth</a:t>
          </a:r>
          <a:endParaRPr lang="en-GB" sz="1600" b="1">
            <a:solidFill>
              <a:srgbClr val="163358"/>
            </a:solidFill>
            <a:latin typeface="Calibri Light" panose="020F0302020204030204"/>
          </a:endParaRPr>
        </a:p>
        <a:p>
          <a:r>
            <a:rPr lang="en-GB" sz="1600" b="1">
              <a:solidFill>
                <a:schemeClr val="bg1"/>
              </a:solidFill>
              <a:latin typeface="Calibri Light" panose="020F0302020204030204"/>
            </a:rPr>
            <a:t> 32-week </a:t>
          </a:r>
          <a:r>
            <a:rPr lang="en-GB" sz="1600" b="1">
              <a:solidFill>
                <a:schemeClr val="bg1"/>
              </a:solidFill>
            </a:rPr>
            <a:t>Evidence Based</a:t>
          </a:r>
        </a:p>
      </dgm:t>
    </dgm:pt>
    <dgm:pt modelId="{A432F294-75C3-47DA-BA2D-3F07ED19C235}" type="sibTrans" cxnId="{A587A523-4A62-4C3C-9179-D33D6034BA1B}">
      <dgm:prSet/>
      <dgm:spPr/>
      <dgm:t>
        <a:bodyPr/>
        <a:lstStyle/>
        <a:p>
          <a:endParaRPr lang="en-GB"/>
        </a:p>
      </dgm:t>
    </dgm:pt>
    <dgm:pt modelId="{DBC03A25-5716-417C-A382-8E161B262B8A}" type="parTrans" cxnId="{A587A523-4A62-4C3C-9179-D33D6034BA1B}">
      <dgm:prSet/>
      <dgm:spPr/>
      <dgm:t>
        <a:bodyPr/>
        <a:lstStyle/>
        <a:p>
          <a:endParaRPr lang="en-GB"/>
        </a:p>
      </dgm:t>
    </dgm:pt>
    <dgm:pt modelId="{2B656FED-9861-457B-AF1E-22FF341D4D91}">
      <dgm:prSet phldrT="[Text]" custT="1"/>
      <dgm:spPr>
        <a:solidFill>
          <a:srgbClr val="91D70C"/>
        </a:solidFill>
      </dgm:spPr>
      <dgm:t>
        <a:bodyPr/>
        <a:lstStyle/>
        <a:p>
          <a:r>
            <a:rPr lang="cy-GB" sz="1600" b="1">
              <a:solidFill>
                <a:srgbClr val="163358"/>
              </a:solidFill>
              <a:latin typeface="+mn-lt"/>
            </a:rPr>
            <a:t>Unwaith yr wythnos</a:t>
          </a:r>
        </a:p>
        <a:p>
          <a:r>
            <a:rPr lang="en-GB" sz="1600" b="1">
              <a:solidFill>
                <a:schemeClr val="bg1"/>
              </a:solidFill>
              <a:latin typeface="+mn-lt"/>
              <a:ea typeface="Calibri" panose="020F0502020204030204" pitchFamily="34" charset="0"/>
              <a:cs typeface="Arial" panose="020B0604020202020204" pitchFamily="34" charset="0"/>
            </a:rPr>
            <a:t>Once a week </a:t>
          </a:r>
          <a:endParaRPr lang="en-GB" sz="1600" b="1">
            <a:solidFill>
              <a:schemeClr val="bg1"/>
            </a:solidFill>
            <a:latin typeface="+mn-lt"/>
          </a:endParaRPr>
        </a:p>
      </dgm:t>
    </dgm:pt>
    <dgm:pt modelId="{0AA42FE3-1247-43D2-B077-E5EB6969E4DE}" type="parTrans" cxnId="{6381293D-3560-4BD2-AE63-38ABE1860B47}">
      <dgm:prSet/>
      <dgm:spPr/>
      <dgm:t>
        <a:bodyPr/>
        <a:lstStyle/>
        <a:p>
          <a:endParaRPr lang="en-GB"/>
        </a:p>
      </dgm:t>
    </dgm:pt>
    <dgm:pt modelId="{2D5DB70C-0C78-46E2-BFEA-DAF81784F5F9}" type="sibTrans" cxnId="{6381293D-3560-4BD2-AE63-38ABE1860B47}">
      <dgm:prSet/>
      <dgm:spPr/>
      <dgm:t>
        <a:bodyPr/>
        <a:lstStyle/>
        <a:p>
          <a:endParaRPr lang="en-GB"/>
        </a:p>
      </dgm:t>
    </dgm:pt>
    <dgm:pt modelId="{E31581A7-71CE-42EF-8FCD-C221411A7313}">
      <dgm:prSet phldrT="[Text]" custT="1"/>
      <dgm:spPr>
        <a:solidFill>
          <a:srgbClr val="91D70C"/>
        </a:solidFill>
      </dgm:spPr>
      <dgm:t>
        <a:bodyPr/>
        <a:lstStyle/>
        <a:p>
          <a:r>
            <a:rPr lang="cy-GB" sz="1600" b="1">
              <a:solidFill>
                <a:srgbClr val="163358"/>
              </a:solidFill>
            </a:rPr>
            <a:t>Wedi'i deilwra a'i addasu</a:t>
          </a:r>
        </a:p>
        <a:p>
          <a:r>
            <a:rPr lang="en-GB" sz="1600" b="1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rPr>
            <a:t>Tailored and </a:t>
          </a:r>
          <a:r>
            <a:rPr lang="en-GB" sz="1600" b="1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rPr>
            <a:t>adapted </a:t>
          </a:r>
          <a:endParaRPr lang="en-GB" sz="1600" b="1">
            <a:solidFill>
              <a:schemeClr val="bg1"/>
            </a:solidFill>
            <a:latin typeface="+mn-lt"/>
          </a:endParaRPr>
        </a:p>
      </dgm:t>
    </dgm:pt>
    <dgm:pt modelId="{72A06ED1-B8F5-4C5D-8BAD-6B1343A3B5AD}" type="parTrans" cxnId="{B0066622-C099-449E-AFB8-5B2CEC21D9BE}">
      <dgm:prSet/>
      <dgm:spPr/>
      <dgm:t>
        <a:bodyPr/>
        <a:lstStyle/>
        <a:p>
          <a:endParaRPr lang="en-GB"/>
        </a:p>
      </dgm:t>
    </dgm:pt>
    <dgm:pt modelId="{C4B6B285-338B-422E-8818-8F93966B1400}" type="sibTrans" cxnId="{B0066622-C099-449E-AFB8-5B2CEC21D9BE}">
      <dgm:prSet/>
      <dgm:spPr/>
      <dgm:t>
        <a:bodyPr/>
        <a:lstStyle/>
        <a:p>
          <a:endParaRPr lang="en-GB"/>
        </a:p>
      </dgm:t>
    </dgm:pt>
    <dgm:pt modelId="{4774B7DE-96EC-43A7-BE69-E9F5F98AD2B6}">
      <dgm:prSet phldrT="[Text]" custT="1"/>
      <dgm:spPr>
        <a:solidFill>
          <a:srgbClr val="91D70C"/>
        </a:solidFill>
      </dgm:spPr>
      <dgm:t>
        <a:bodyPr/>
        <a:lstStyle/>
        <a:p>
          <a:r>
            <a:rPr lang="en-GB" sz="1600" b="1">
              <a:solidFill>
                <a:srgbClr val="163358"/>
              </a:solidFill>
              <a:latin typeface="+mn-lt"/>
            </a:rPr>
            <a:t>C</a:t>
          </a:r>
          <a:r>
            <a:rPr lang="cy-GB" sz="1600" b="1" err="1">
              <a:solidFill>
                <a:srgbClr val="163358"/>
              </a:solidFill>
            </a:rPr>
            <a:t>anolfannau</a:t>
          </a:r>
          <a:r>
            <a:rPr lang="cy-GB" sz="1600" b="1">
              <a:solidFill>
                <a:srgbClr val="163358"/>
              </a:solidFill>
            </a:rPr>
            <a:t> hamdden a lleoliadau </a:t>
          </a:r>
          <a:r>
            <a:rPr lang="cy-GB" sz="1600" b="1" err="1">
              <a:solidFill>
                <a:srgbClr val="163358"/>
              </a:solidFill>
            </a:rPr>
            <a:t>cymunedo</a:t>
          </a:r>
          <a:endParaRPr lang="cy-GB" sz="1600" b="1">
            <a:solidFill>
              <a:srgbClr val="163358"/>
            </a:solidFill>
          </a:endParaRPr>
        </a:p>
        <a:p>
          <a:r>
            <a:rPr lang="cy-GB" sz="1600" b="1">
              <a:solidFill>
                <a:schemeClr val="bg1"/>
              </a:solidFill>
            </a:rPr>
            <a:t>Leisure Centre and  Community </a:t>
          </a:r>
          <a:r>
            <a:rPr lang="cy-GB" sz="1600" b="1" err="1">
              <a:solidFill>
                <a:schemeClr val="bg1"/>
              </a:solidFill>
            </a:rPr>
            <a:t>venues</a:t>
          </a:r>
          <a:endParaRPr lang="cy-GB" sz="1600" b="1">
            <a:solidFill>
              <a:schemeClr val="bg1"/>
            </a:solidFill>
          </a:endParaRPr>
        </a:p>
        <a:p>
          <a:endParaRPr lang="en-GB" sz="1600" b="1">
            <a:solidFill>
              <a:schemeClr val="bg1"/>
            </a:solidFill>
            <a:latin typeface="+mn-lt"/>
          </a:endParaRPr>
        </a:p>
      </dgm:t>
    </dgm:pt>
    <dgm:pt modelId="{3EA72449-EB4E-40C4-BF5B-83DB58AD4BAD}" type="parTrans" cxnId="{49E4E15C-28E3-4420-86B8-59E4FC1A4CEF}">
      <dgm:prSet/>
      <dgm:spPr/>
      <dgm:t>
        <a:bodyPr/>
        <a:lstStyle/>
        <a:p>
          <a:endParaRPr lang="en-GB"/>
        </a:p>
      </dgm:t>
    </dgm:pt>
    <dgm:pt modelId="{50359479-E651-465D-BFF8-FAFDA374BDF6}" type="sibTrans" cxnId="{49E4E15C-28E3-4420-86B8-59E4FC1A4CEF}">
      <dgm:prSet/>
      <dgm:spPr/>
      <dgm:t>
        <a:bodyPr/>
        <a:lstStyle/>
        <a:p>
          <a:endParaRPr lang="en-GB"/>
        </a:p>
      </dgm:t>
    </dgm:pt>
    <dgm:pt modelId="{3BDB2E8C-4003-47E2-AF07-A460E7940CE4}">
      <dgm:prSet phldrT="[Text]" custT="1"/>
      <dgm:spPr>
        <a:solidFill>
          <a:srgbClr val="91D70C"/>
        </a:solidFill>
      </dgm:spPr>
      <dgm:t>
        <a:bodyPr/>
        <a:lstStyle/>
        <a:p>
          <a:r>
            <a:rPr lang="cy-GB" sz="1600" b="1">
              <a:solidFill>
                <a:srgbClr val="163358"/>
              </a:solidFill>
            </a:rPr>
            <a:t>Llwybrau Ymadael </a:t>
          </a:r>
          <a:r>
            <a:rPr lang="cy-GB" sz="1600" b="1">
              <a:solidFill>
                <a:srgbClr val="163358"/>
              </a:solidFill>
              <a:latin typeface="Calibri Light"/>
              <a:ea typeface="Calibri Light"/>
              <a:cs typeface="Calibri Light"/>
            </a:rPr>
            <a:t>Actif</a:t>
          </a:r>
          <a:endParaRPr lang="en-GB" sz="1600" b="1">
            <a:solidFill>
              <a:srgbClr val="163358"/>
            </a:solidFill>
            <a:latin typeface="+mn-lt"/>
          </a:endParaRPr>
        </a:p>
        <a:p>
          <a:pPr rtl="0"/>
          <a:r>
            <a:rPr lang="en-GB" sz="1600" b="1">
              <a:solidFill>
                <a:schemeClr val="bg1"/>
              </a:solidFill>
              <a:latin typeface="+mn-lt"/>
            </a:rPr>
            <a:t>Actif Exit Routes</a:t>
          </a:r>
        </a:p>
      </dgm:t>
    </dgm:pt>
    <dgm:pt modelId="{71C7E85B-B1C5-48C9-8481-1B2999A10298}" type="parTrans" cxnId="{9B691DCC-1EB5-4506-B17D-FAE670B99977}">
      <dgm:prSet/>
      <dgm:spPr/>
      <dgm:t>
        <a:bodyPr/>
        <a:lstStyle/>
        <a:p>
          <a:endParaRPr lang="en-GB"/>
        </a:p>
      </dgm:t>
    </dgm:pt>
    <dgm:pt modelId="{B08F0616-9D15-4DCD-8B4E-31E6B1833715}" type="sibTrans" cxnId="{9B691DCC-1EB5-4506-B17D-FAE670B99977}">
      <dgm:prSet/>
      <dgm:spPr/>
      <dgm:t>
        <a:bodyPr/>
        <a:lstStyle/>
        <a:p>
          <a:endParaRPr lang="en-GB"/>
        </a:p>
      </dgm:t>
    </dgm:pt>
    <dgm:pt modelId="{F3E9BB19-F515-4A45-BB72-3338CE73A516}" type="pres">
      <dgm:prSet presAssocID="{6993DFB1-6CA8-4AAA-8B0B-37FCE3DE52CE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E74A7A54-BBBD-438E-9D48-F8007949A1BC}" type="pres">
      <dgm:prSet presAssocID="{82401F5A-C037-45C5-999C-E8F22EEE6E40}" presName="singleCycle" presStyleCnt="0"/>
      <dgm:spPr/>
    </dgm:pt>
    <dgm:pt modelId="{1AC91C8A-1DBB-49B2-8F6D-E8CABA7B9EBF}" type="pres">
      <dgm:prSet presAssocID="{82401F5A-C037-45C5-999C-E8F22EEE6E40}" presName="singleCenter" presStyleLbl="node1" presStyleIdx="0" presStyleCnt="7" custScaleX="147701" custScaleY="124138">
        <dgm:presLayoutVars>
          <dgm:chMax val="7"/>
          <dgm:chPref val="7"/>
        </dgm:presLayoutVars>
      </dgm:prSet>
      <dgm:spPr/>
    </dgm:pt>
    <dgm:pt modelId="{1F72C7C9-7A94-4453-B410-1ED83DD4E286}" type="pres">
      <dgm:prSet presAssocID="{DBC03A25-5716-417C-A382-8E161B262B8A}" presName="Name56" presStyleLbl="parChTrans1D2" presStyleIdx="0" presStyleCnt="6"/>
      <dgm:spPr/>
    </dgm:pt>
    <dgm:pt modelId="{ACA80E76-32ED-4D9D-B658-543DA08BA916}" type="pres">
      <dgm:prSet presAssocID="{46A1BF7E-4C28-4FEB-ADA6-0D8C31E5AD0E}" presName="text0" presStyleLbl="node1" presStyleIdx="1" presStyleCnt="7" custScaleX="163836" custScaleY="121575">
        <dgm:presLayoutVars>
          <dgm:bulletEnabled val="1"/>
        </dgm:presLayoutVars>
      </dgm:prSet>
      <dgm:spPr/>
    </dgm:pt>
    <dgm:pt modelId="{82945330-5243-4E66-B864-D400F5BE110F}" type="pres">
      <dgm:prSet presAssocID="{72A06ED1-B8F5-4C5D-8BAD-6B1343A3B5AD}" presName="Name56" presStyleLbl="parChTrans1D2" presStyleIdx="1" presStyleCnt="6"/>
      <dgm:spPr/>
    </dgm:pt>
    <dgm:pt modelId="{A0730B22-43BD-4054-9936-76BCD8FC5896}" type="pres">
      <dgm:prSet presAssocID="{E31581A7-71CE-42EF-8FCD-C221411A7313}" presName="text0" presStyleLbl="node1" presStyleIdx="2" presStyleCnt="7" custScaleX="121575" custScaleY="121575" custRadScaleRad="112548" custRadScaleInc="-15779">
        <dgm:presLayoutVars>
          <dgm:bulletEnabled val="1"/>
        </dgm:presLayoutVars>
      </dgm:prSet>
      <dgm:spPr/>
    </dgm:pt>
    <dgm:pt modelId="{8497F27E-3182-416E-8F08-DFB9B89EF3ED}" type="pres">
      <dgm:prSet presAssocID="{EE9A750A-8FA1-48C3-A390-A2498BA15F9A}" presName="Name56" presStyleLbl="parChTrans1D2" presStyleIdx="2" presStyleCnt="6"/>
      <dgm:spPr/>
    </dgm:pt>
    <dgm:pt modelId="{49E300D7-34A2-40D8-BDAE-C3F6D3446D5B}" type="pres">
      <dgm:prSet presAssocID="{A090387D-C7BE-4EBF-A6C0-0BFA9BE6A3D5}" presName="text0" presStyleLbl="node1" presStyleIdx="3" presStyleCnt="7" custScaleX="121575" custScaleY="121575" custRadScaleRad="108818" custRadScaleInc="-34315">
        <dgm:presLayoutVars>
          <dgm:bulletEnabled val="1"/>
        </dgm:presLayoutVars>
      </dgm:prSet>
      <dgm:spPr/>
    </dgm:pt>
    <dgm:pt modelId="{BF4D43AF-CFC4-4E41-BC15-A969D4FD631D}" type="pres">
      <dgm:prSet presAssocID="{0AA42FE3-1247-43D2-B077-E5EB6969E4DE}" presName="Name56" presStyleLbl="parChTrans1D2" presStyleIdx="3" presStyleCnt="6"/>
      <dgm:spPr/>
    </dgm:pt>
    <dgm:pt modelId="{C2123023-25A0-411F-AE27-D448EFF795EF}" type="pres">
      <dgm:prSet presAssocID="{2B656FED-9861-457B-AF1E-22FF341D4D91}" presName="text0" presStyleLbl="node1" presStyleIdx="4" presStyleCnt="7" custScaleX="121575" custScaleY="121575">
        <dgm:presLayoutVars>
          <dgm:bulletEnabled val="1"/>
        </dgm:presLayoutVars>
      </dgm:prSet>
      <dgm:spPr/>
    </dgm:pt>
    <dgm:pt modelId="{656B1B49-91CF-4B99-B5BC-838EBD7861A8}" type="pres">
      <dgm:prSet presAssocID="{3EA72449-EB4E-40C4-BF5B-83DB58AD4BAD}" presName="Name56" presStyleLbl="parChTrans1D2" presStyleIdx="4" presStyleCnt="6"/>
      <dgm:spPr/>
    </dgm:pt>
    <dgm:pt modelId="{F76DFBDB-E0A7-4844-9867-DDA816C74C90}" type="pres">
      <dgm:prSet presAssocID="{4774B7DE-96EC-43A7-BE69-E9F5F98AD2B6}" presName="text0" presStyleLbl="node1" presStyleIdx="5" presStyleCnt="7" custScaleX="191133" custScaleY="150223" custRadScaleRad="123671" custRadScaleInc="27945">
        <dgm:presLayoutVars>
          <dgm:bulletEnabled val="1"/>
        </dgm:presLayoutVars>
      </dgm:prSet>
      <dgm:spPr/>
    </dgm:pt>
    <dgm:pt modelId="{56ADFAE4-8681-410D-B1B1-C74517911012}" type="pres">
      <dgm:prSet presAssocID="{71C7E85B-B1C5-48C9-8481-1B2999A10298}" presName="Name56" presStyleLbl="parChTrans1D2" presStyleIdx="5" presStyleCnt="6"/>
      <dgm:spPr/>
    </dgm:pt>
    <dgm:pt modelId="{7B430BC2-BEA0-424B-A993-C1CFB7BFEF77}" type="pres">
      <dgm:prSet presAssocID="{3BDB2E8C-4003-47E2-AF07-A460E7940CE4}" presName="text0" presStyleLbl="node1" presStyleIdx="6" presStyleCnt="7" custScaleX="121544" custScaleY="121544" custRadScaleRad="129976" custRadScaleInc="-18322">
        <dgm:presLayoutVars>
          <dgm:bulletEnabled val="1"/>
        </dgm:presLayoutVars>
      </dgm:prSet>
      <dgm:spPr/>
    </dgm:pt>
  </dgm:ptLst>
  <dgm:cxnLst>
    <dgm:cxn modelId="{6206DB1E-ECC6-443D-A509-999ED6716C16}" type="presOf" srcId="{DBC03A25-5716-417C-A382-8E161B262B8A}" destId="{1F72C7C9-7A94-4453-B410-1ED83DD4E286}" srcOrd="0" destOrd="0" presId="urn:microsoft.com/office/officeart/2008/layout/RadialCluster"/>
    <dgm:cxn modelId="{B0066622-C099-449E-AFB8-5B2CEC21D9BE}" srcId="{82401F5A-C037-45C5-999C-E8F22EEE6E40}" destId="{E31581A7-71CE-42EF-8FCD-C221411A7313}" srcOrd="1" destOrd="0" parTransId="{72A06ED1-B8F5-4C5D-8BAD-6B1343A3B5AD}" sibTransId="{C4B6B285-338B-422E-8818-8F93966B1400}"/>
    <dgm:cxn modelId="{A587A523-4A62-4C3C-9179-D33D6034BA1B}" srcId="{82401F5A-C037-45C5-999C-E8F22EEE6E40}" destId="{46A1BF7E-4C28-4FEB-ADA6-0D8C31E5AD0E}" srcOrd="0" destOrd="0" parTransId="{DBC03A25-5716-417C-A382-8E161B262B8A}" sibTransId="{A432F294-75C3-47DA-BA2D-3F07ED19C235}"/>
    <dgm:cxn modelId="{F5A12029-D538-42B5-8BB8-F94274CFF114}" type="presOf" srcId="{82401F5A-C037-45C5-999C-E8F22EEE6E40}" destId="{1AC91C8A-1DBB-49B2-8F6D-E8CABA7B9EBF}" srcOrd="0" destOrd="0" presId="urn:microsoft.com/office/officeart/2008/layout/RadialCluster"/>
    <dgm:cxn modelId="{6381293D-3560-4BD2-AE63-38ABE1860B47}" srcId="{82401F5A-C037-45C5-999C-E8F22EEE6E40}" destId="{2B656FED-9861-457B-AF1E-22FF341D4D91}" srcOrd="3" destOrd="0" parTransId="{0AA42FE3-1247-43D2-B077-E5EB6969E4DE}" sibTransId="{2D5DB70C-0C78-46E2-BFEA-DAF81784F5F9}"/>
    <dgm:cxn modelId="{49E4E15C-28E3-4420-86B8-59E4FC1A4CEF}" srcId="{82401F5A-C037-45C5-999C-E8F22EEE6E40}" destId="{4774B7DE-96EC-43A7-BE69-E9F5F98AD2B6}" srcOrd="4" destOrd="0" parTransId="{3EA72449-EB4E-40C4-BF5B-83DB58AD4BAD}" sibTransId="{50359479-E651-465D-BFF8-FAFDA374BDF6}"/>
    <dgm:cxn modelId="{DA6C0241-DD15-4FFB-8FEA-7D95D3194C6F}" type="presOf" srcId="{2B656FED-9861-457B-AF1E-22FF341D4D91}" destId="{C2123023-25A0-411F-AE27-D448EFF795EF}" srcOrd="0" destOrd="0" presId="urn:microsoft.com/office/officeart/2008/layout/RadialCluster"/>
    <dgm:cxn modelId="{0D150C6C-7FDB-48A7-9164-4A9DCD7705F7}" type="presOf" srcId="{71C7E85B-B1C5-48C9-8481-1B2999A10298}" destId="{56ADFAE4-8681-410D-B1B1-C74517911012}" srcOrd="0" destOrd="0" presId="urn:microsoft.com/office/officeart/2008/layout/RadialCluster"/>
    <dgm:cxn modelId="{1FA69075-A03B-46F2-8EA6-F337A6530B93}" type="presOf" srcId="{4774B7DE-96EC-43A7-BE69-E9F5F98AD2B6}" destId="{F76DFBDB-E0A7-4844-9867-DDA816C74C90}" srcOrd="0" destOrd="0" presId="urn:microsoft.com/office/officeart/2008/layout/RadialCluster"/>
    <dgm:cxn modelId="{C37CE080-B203-4405-9641-686411D51BC8}" type="presOf" srcId="{46A1BF7E-4C28-4FEB-ADA6-0D8C31E5AD0E}" destId="{ACA80E76-32ED-4D9D-B658-543DA08BA916}" srcOrd="0" destOrd="0" presId="urn:microsoft.com/office/officeart/2008/layout/RadialCluster"/>
    <dgm:cxn modelId="{B2791883-462D-439D-863A-CB538C8CCB48}" srcId="{82401F5A-C037-45C5-999C-E8F22EEE6E40}" destId="{A090387D-C7BE-4EBF-A6C0-0BFA9BE6A3D5}" srcOrd="2" destOrd="0" parTransId="{EE9A750A-8FA1-48C3-A390-A2498BA15F9A}" sibTransId="{9081823E-C819-4878-BF6E-DD8552D39723}"/>
    <dgm:cxn modelId="{DCD51986-BA8A-4A47-BAE3-1AAA89548CD8}" type="presOf" srcId="{3EA72449-EB4E-40C4-BF5B-83DB58AD4BAD}" destId="{656B1B49-91CF-4B99-B5BC-838EBD7861A8}" srcOrd="0" destOrd="0" presId="urn:microsoft.com/office/officeart/2008/layout/RadialCluster"/>
    <dgm:cxn modelId="{B14553A6-3C6C-478F-AC10-3EC801F2914E}" type="presOf" srcId="{0AA42FE3-1247-43D2-B077-E5EB6969E4DE}" destId="{BF4D43AF-CFC4-4E41-BC15-A969D4FD631D}" srcOrd="0" destOrd="0" presId="urn:microsoft.com/office/officeart/2008/layout/RadialCluster"/>
    <dgm:cxn modelId="{42FB23A8-4560-434F-8F4C-5BFF44186AB7}" srcId="{6993DFB1-6CA8-4AAA-8B0B-37FCE3DE52CE}" destId="{82401F5A-C037-45C5-999C-E8F22EEE6E40}" srcOrd="0" destOrd="0" parTransId="{E8B6068C-1DDA-4E75-9953-12887929F54E}" sibTransId="{BDC4E82E-B5BC-442B-821C-D1ABCB83DAB8}"/>
    <dgm:cxn modelId="{25EA87AD-AA00-4ED5-9CEA-A91E1B06C262}" type="presOf" srcId="{A090387D-C7BE-4EBF-A6C0-0BFA9BE6A3D5}" destId="{49E300D7-34A2-40D8-BDAE-C3F6D3446D5B}" srcOrd="0" destOrd="0" presId="urn:microsoft.com/office/officeart/2008/layout/RadialCluster"/>
    <dgm:cxn modelId="{959DFFB3-D413-4C57-8B9F-DFF6E2EF17F1}" type="presOf" srcId="{3BDB2E8C-4003-47E2-AF07-A460E7940CE4}" destId="{7B430BC2-BEA0-424B-A993-C1CFB7BFEF77}" srcOrd="0" destOrd="0" presId="urn:microsoft.com/office/officeart/2008/layout/RadialCluster"/>
    <dgm:cxn modelId="{A52B18B9-3AC2-4AA9-BDC9-2DD4FD873D56}" type="presOf" srcId="{6993DFB1-6CA8-4AAA-8B0B-37FCE3DE52CE}" destId="{F3E9BB19-F515-4A45-BB72-3338CE73A516}" srcOrd="0" destOrd="0" presId="urn:microsoft.com/office/officeart/2008/layout/RadialCluster"/>
    <dgm:cxn modelId="{A05D36CA-4E3A-4793-B64B-D51345A870FF}" type="presOf" srcId="{E31581A7-71CE-42EF-8FCD-C221411A7313}" destId="{A0730B22-43BD-4054-9936-76BCD8FC5896}" srcOrd="0" destOrd="0" presId="urn:microsoft.com/office/officeart/2008/layout/RadialCluster"/>
    <dgm:cxn modelId="{9B691DCC-1EB5-4506-B17D-FAE670B99977}" srcId="{82401F5A-C037-45C5-999C-E8F22EEE6E40}" destId="{3BDB2E8C-4003-47E2-AF07-A460E7940CE4}" srcOrd="5" destOrd="0" parTransId="{71C7E85B-B1C5-48C9-8481-1B2999A10298}" sibTransId="{B08F0616-9D15-4DCD-8B4E-31E6B1833715}"/>
    <dgm:cxn modelId="{B67EE0D1-777C-4D0A-AF4B-2D2598BC26B1}" type="presOf" srcId="{72A06ED1-B8F5-4C5D-8BAD-6B1343A3B5AD}" destId="{82945330-5243-4E66-B864-D400F5BE110F}" srcOrd="0" destOrd="0" presId="urn:microsoft.com/office/officeart/2008/layout/RadialCluster"/>
    <dgm:cxn modelId="{F78F50F0-4278-4B99-B02C-0E32C229AF33}" type="presOf" srcId="{EE9A750A-8FA1-48C3-A390-A2498BA15F9A}" destId="{8497F27E-3182-416E-8F08-DFB9B89EF3ED}" srcOrd="0" destOrd="0" presId="urn:microsoft.com/office/officeart/2008/layout/RadialCluster"/>
    <dgm:cxn modelId="{8E01A53F-9B69-4CD4-A094-2432F62770A5}" type="presParOf" srcId="{F3E9BB19-F515-4A45-BB72-3338CE73A516}" destId="{E74A7A54-BBBD-438E-9D48-F8007949A1BC}" srcOrd="0" destOrd="0" presId="urn:microsoft.com/office/officeart/2008/layout/RadialCluster"/>
    <dgm:cxn modelId="{31236F8B-7EA4-4EA3-B6B7-B9B012A6172C}" type="presParOf" srcId="{E74A7A54-BBBD-438E-9D48-F8007949A1BC}" destId="{1AC91C8A-1DBB-49B2-8F6D-E8CABA7B9EBF}" srcOrd="0" destOrd="0" presId="urn:microsoft.com/office/officeart/2008/layout/RadialCluster"/>
    <dgm:cxn modelId="{73D29409-30A3-4D6C-A599-594D399C8CDB}" type="presParOf" srcId="{E74A7A54-BBBD-438E-9D48-F8007949A1BC}" destId="{1F72C7C9-7A94-4453-B410-1ED83DD4E286}" srcOrd="1" destOrd="0" presId="urn:microsoft.com/office/officeart/2008/layout/RadialCluster"/>
    <dgm:cxn modelId="{630AECCB-E50E-4B90-A34F-9A66803F3D3F}" type="presParOf" srcId="{E74A7A54-BBBD-438E-9D48-F8007949A1BC}" destId="{ACA80E76-32ED-4D9D-B658-543DA08BA916}" srcOrd="2" destOrd="0" presId="urn:microsoft.com/office/officeart/2008/layout/RadialCluster"/>
    <dgm:cxn modelId="{020B7EA0-F0C0-4460-AECE-2E91274A2143}" type="presParOf" srcId="{E74A7A54-BBBD-438E-9D48-F8007949A1BC}" destId="{82945330-5243-4E66-B864-D400F5BE110F}" srcOrd="3" destOrd="0" presId="urn:microsoft.com/office/officeart/2008/layout/RadialCluster"/>
    <dgm:cxn modelId="{4061F286-45BA-4226-858B-9F2224A289BB}" type="presParOf" srcId="{E74A7A54-BBBD-438E-9D48-F8007949A1BC}" destId="{A0730B22-43BD-4054-9936-76BCD8FC5896}" srcOrd="4" destOrd="0" presId="urn:microsoft.com/office/officeart/2008/layout/RadialCluster"/>
    <dgm:cxn modelId="{63C5A6FD-349F-43D4-9231-FA96587286F8}" type="presParOf" srcId="{E74A7A54-BBBD-438E-9D48-F8007949A1BC}" destId="{8497F27E-3182-416E-8F08-DFB9B89EF3ED}" srcOrd="5" destOrd="0" presId="urn:microsoft.com/office/officeart/2008/layout/RadialCluster"/>
    <dgm:cxn modelId="{8CAEF426-E19C-485E-AFF6-C44F6C5A4551}" type="presParOf" srcId="{E74A7A54-BBBD-438E-9D48-F8007949A1BC}" destId="{49E300D7-34A2-40D8-BDAE-C3F6D3446D5B}" srcOrd="6" destOrd="0" presId="urn:microsoft.com/office/officeart/2008/layout/RadialCluster"/>
    <dgm:cxn modelId="{F6A78EE0-89BE-45DE-87E5-844DD6C43921}" type="presParOf" srcId="{E74A7A54-BBBD-438E-9D48-F8007949A1BC}" destId="{BF4D43AF-CFC4-4E41-BC15-A969D4FD631D}" srcOrd="7" destOrd="0" presId="urn:microsoft.com/office/officeart/2008/layout/RadialCluster"/>
    <dgm:cxn modelId="{F9119406-BBBF-497B-B16C-966500FB6EDC}" type="presParOf" srcId="{E74A7A54-BBBD-438E-9D48-F8007949A1BC}" destId="{C2123023-25A0-411F-AE27-D448EFF795EF}" srcOrd="8" destOrd="0" presId="urn:microsoft.com/office/officeart/2008/layout/RadialCluster"/>
    <dgm:cxn modelId="{3144D331-7784-4209-899D-8F3B3A658056}" type="presParOf" srcId="{E74A7A54-BBBD-438E-9D48-F8007949A1BC}" destId="{656B1B49-91CF-4B99-B5BC-838EBD7861A8}" srcOrd="9" destOrd="0" presId="urn:microsoft.com/office/officeart/2008/layout/RadialCluster"/>
    <dgm:cxn modelId="{265D981F-CD4B-44A4-AE88-1B88E3FACC42}" type="presParOf" srcId="{E74A7A54-BBBD-438E-9D48-F8007949A1BC}" destId="{F76DFBDB-E0A7-4844-9867-DDA816C74C90}" srcOrd="10" destOrd="0" presId="urn:microsoft.com/office/officeart/2008/layout/RadialCluster"/>
    <dgm:cxn modelId="{314F4856-4BAA-4617-BF44-A62AA40F5E9B}" type="presParOf" srcId="{E74A7A54-BBBD-438E-9D48-F8007949A1BC}" destId="{56ADFAE4-8681-410D-B1B1-C74517911012}" srcOrd="11" destOrd="0" presId="urn:microsoft.com/office/officeart/2008/layout/RadialCluster"/>
    <dgm:cxn modelId="{68D03690-7946-435C-AAD0-84B2195CC7C8}" type="presParOf" srcId="{E74A7A54-BBBD-438E-9D48-F8007949A1BC}" destId="{7B430BC2-BEA0-424B-A993-C1CFB7BFEF77}" srcOrd="12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E0BEA78-7C35-4C4E-8C3A-99A007313C99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AB4D153-D62C-4E7D-B280-01F69730DE64}">
      <dgm:prSet phldrT="[Text]" custT="1"/>
      <dgm:spPr/>
      <dgm:t>
        <a:bodyPr/>
        <a:lstStyle/>
        <a:p>
          <a:pPr algn="ctr"/>
          <a:r>
            <a:rPr lang="cy-GB" sz="2400" b="1">
              <a:solidFill>
                <a:srgbClr val="91D70C"/>
              </a:solidFill>
            </a:rPr>
            <a:t>Gweithio ar y cyd</a:t>
          </a:r>
        </a:p>
        <a:p>
          <a:pPr algn="ctr"/>
          <a:r>
            <a:rPr lang="en-GB" sz="2400" b="1"/>
            <a:t>Collaborative working</a:t>
          </a:r>
        </a:p>
      </dgm:t>
    </dgm:pt>
    <dgm:pt modelId="{99759A56-D08E-454C-B550-315952709EED}" type="parTrans" cxnId="{45A743D0-58F1-47CF-BC7E-9C504C228225}">
      <dgm:prSet/>
      <dgm:spPr/>
      <dgm:t>
        <a:bodyPr/>
        <a:lstStyle/>
        <a:p>
          <a:pPr algn="ctr"/>
          <a:endParaRPr lang="en-GB"/>
        </a:p>
      </dgm:t>
    </dgm:pt>
    <dgm:pt modelId="{59085E09-0138-4D00-A458-72160FFAE47C}" type="sibTrans" cxnId="{45A743D0-58F1-47CF-BC7E-9C504C228225}">
      <dgm:prSet/>
      <dgm:spPr/>
      <dgm:t>
        <a:bodyPr/>
        <a:lstStyle/>
        <a:p>
          <a:pPr algn="ctr"/>
          <a:endParaRPr lang="en-GB"/>
        </a:p>
      </dgm:t>
    </dgm:pt>
    <dgm:pt modelId="{E363CFD7-93E9-4453-96B1-0ECD58155FFE}">
      <dgm:prSet phldrT="[Text]" custT="1"/>
      <dgm:spPr/>
      <dgm:t>
        <a:bodyPr/>
        <a:lstStyle/>
        <a:p>
          <a:pPr algn="ctr"/>
          <a:r>
            <a:rPr lang="cy-GB" sz="1800" b="1">
              <a:solidFill>
                <a:srgbClr val="91D70C"/>
              </a:solidFill>
            </a:rPr>
            <a:t>Ffisiotherapi</a:t>
          </a:r>
        </a:p>
        <a:p>
          <a:pPr algn="ctr"/>
          <a:r>
            <a:rPr lang="en-GB" sz="1800" b="1"/>
            <a:t>Physiotherapy</a:t>
          </a:r>
        </a:p>
      </dgm:t>
    </dgm:pt>
    <dgm:pt modelId="{5F033BA9-BAAB-4B87-AF62-B15C16375EFB}" type="parTrans" cxnId="{727177EF-BCE6-42D5-8C4C-2CFA25D79348}">
      <dgm:prSet/>
      <dgm:spPr/>
      <dgm:t>
        <a:bodyPr/>
        <a:lstStyle/>
        <a:p>
          <a:pPr algn="ctr"/>
          <a:endParaRPr lang="en-GB"/>
        </a:p>
      </dgm:t>
    </dgm:pt>
    <dgm:pt modelId="{04D363CF-C71D-48C9-9850-9E11EB1A83B7}" type="sibTrans" cxnId="{727177EF-BCE6-42D5-8C4C-2CFA25D79348}">
      <dgm:prSet/>
      <dgm:spPr/>
      <dgm:t>
        <a:bodyPr/>
        <a:lstStyle/>
        <a:p>
          <a:pPr algn="ctr"/>
          <a:endParaRPr lang="en-GB"/>
        </a:p>
      </dgm:t>
    </dgm:pt>
    <dgm:pt modelId="{BF44498A-79C6-4194-B9A3-D7794161D958}">
      <dgm:prSet phldrT="[Text]" custT="1"/>
      <dgm:spPr/>
      <dgm:t>
        <a:bodyPr/>
        <a:lstStyle/>
        <a:p>
          <a:pPr algn="ctr"/>
          <a:r>
            <a:rPr lang="en-GB" sz="2400" b="1" err="1">
              <a:solidFill>
                <a:srgbClr val="91D70C"/>
              </a:solidFill>
            </a:rPr>
            <a:t>Llesiant</a:t>
          </a:r>
          <a:r>
            <a:rPr lang="en-GB" sz="2400" b="1">
              <a:solidFill>
                <a:srgbClr val="91D70C"/>
              </a:solidFill>
            </a:rPr>
            <a:t> Delta </a:t>
          </a:r>
          <a:r>
            <a:rPr lang="en-GB" sz="2400" b="1"/>
            <a:t>Wellbeing</a:t>
          </a:r>
        </a:p>
      </dgm:t>
    </dgm:pt>
    <dgm:pt modelId="{A165B2F3-4EA6-4F0A-8381-799431A6898F}" type="parTrans" cxnId="{2F44BE3A-04A0-46F6-995E-5948DAD45A3F}">
      <dgm:prSet/>
      <dgm:spPr/>
      <dgm:t>
        <a:bodyPr/>
        <a:lstStyle/>
        <a:p>
          <a:pPr algn="ctr"/>
          <a:endParaRPr lang="en-GB"/>
        </a:p>
      </dgm:t>
    </dgm:pt>
    <dgm:pt modelId="{4DA9CF84-BFBA-4E2C-82A1-7DCD7C0BA345}" type="sibTrans" cxnId="{2F44BE3A-04A0-46F6-995E-5948DAD45A3F}">
      <dgm:prSet/>
      <dgm:spPr/>
      <dgm:t>
        <a:bodyPr/>
        <a:lstStyle/>
        <a:p>
          <a:pPr algn="ctr"/>
          <a:endParaRPr lang="en-GB"/>
        </a:p>
      </dgm:t>
    </dgm:pt>
    <dgm:pt modelId="{29E773C2-7EC9-4D4E-BF44-935DC3AE7425}">
      <dgm:prSet phldrT="[Text]" custT="1"/>
      <dgm:spPr/>
      <dgm:t>
        <a:bodyPr/>
        <a:lstStyle/>
        <a:p>
          <a:pPr algn="ctr"/>
          <a:r>
            <a:rPr lang="cy-GB" sz="1900" b="1">
              <a:solidFill>
                <a:srgbClr val="91D70C"/>
              </a:solidFill>
            </a:rPr>
            <a:t>Tîm Cwympiadau ac Eiddilwch</a:t>
          </a:r>
        </a:p>
        <a:p>
          <a:pPr algn="ctr"/>
          <a:r>
            <a:rPr lang="en-GB" sz="1900" b="1"/>
            <a:t>Falls &amp; Frailty Team</a:t>
          </a:r>
        </a:p>
      </dgm:t>
    </dgm:pt>
    <dgm:pt modelId="{30133109-B7CA-4E86-8197-A4EBBA9C2DB0}" type="parTrans" cxnId="{F1360268-B5B7-4666-9C56-6F29B3040A14}">
      <dgm:prSet/>
      <dgm:spPr/>
      <dgm:t>
        <a:bodyPr/>
        <a:lstStyle/>
        <a:p>
          <a:pPr algn="ctr"/>
          <a:endParaRPr lang="en-GB"/>
        </a:p>
      </dgm:t>
    </dgm:pt>
    <dgm:pt modelId="{BA89C4ED-3F88-4FD3-A374-A1182FB431CC}" type="sibTrans" cxnId="{F1360268-B5B7-4666-9C56-6F29B3040A14}">
      <dgm:prSet/>
      <dgm:spPr/>
      <dgm:t>
        <a:bodyPr/>
        <a:lstStyle/>
        <a:p>
          <a:pPr algn="ctr"/>
          <a:endParaRPr lang="en-GB"/>
        </a:p>
      </dgm:t>
    </dgm:pt>
    <dgm:pt modelId="{1894337B-4D66-433D-A0E5-0DB8C48C69C7}">
      <dgm:prSet phldrT="[Text]" custT="1"/>
      <dgm:spPr/>
      <dgm:t>
        <a:bodyPr/>
        <a:lstStyle/>
        <a:p>
          <a:pPr algn="ctr"/>
          <a:r>
            <a:rPr lang="cy-GB" sz="2400" b="1">
              <a:solidFill>
                <a:srgbClr val="91D70C"/>
              </a:solidFill>
            </a:rPr>
            <a:t>Dieteg</a:t>
          </a:r>
        </a:p>
        <a:p>
          <a:pPr algn="ctr"/>
          <a:r>
            <a:rPr lang="en-GB" sz="2400" b="1"/>
            <a:t>Dietetics</a:t>
          </a:r>
        </a:p>
      </dgm:t>
    </dgm:pt>
    <dgm:pt modelId="{2D7D3245-059B-42D0-B1F1-BCD258B4EB26}" type="parTrans" cxnId="{D264C0ED-120D-49D1-AA6D-6A45C0E60633}">
      <dgm:prSet/>
      <dgm:spPr/>
      <dgm:t>
        <a:bodyPr/>
        <a:lstStyle/>
        <a:p>
          <a:pPr algn="ctr"/>
          <a:endParaRPr lang="en-GB"/>
        </a:p>
      </dgm:t>
    </dgm:pt>
    <dgm:pt modelId="{C05CA5F7-73B9-4C4C-9451-EA8BFD7D6F19}" type="sibTrans" cxnId="{D264C0ED-120D-49D1-AA6D-6A45C0E60633}">
      <dgm:prSet/>
      <dgm:spPr/>
      <dgm:t>
        <a:bodyPr/>
        <a:lstStyle/>
        <a:p>
          <a:pPr algn="ctr"/>
          <a:endParaRPr lang="en-GB"/>
        </a:p>
      </dgm:t>
    </dgm:pt>
    <dgm:pt modelId="{0BF7BDF4-D623-4D0F-AF0B-3842EAECB6E0}">
      <dgm:prSet phldrT="[Text]" custT="1"/>
      <dgm:spPr/>
      <dgm:t>
        <a:bodyPr/>
        <a:lstStyle/>
        <a:p>
          <a:pPr algn="ctr"/>
          <a:r>
            <a:rPr lang="cy-GB" sz="2400" b="1" err="1">
              <a:solidFill>
                <a:srgbClr val="91D70C"/>
              </a:solidFill>
            </a:rPr>
            <a:t>Podiatreg</a:t>
          </a:r>
          <a:endParaRPr lang="cy-GB" sz="2400" b="1">
            <a:solidFill>
              <a:srgbClr val="91D70C"/>
            </a:solidFill>
          </a:endParaRPr>
        </a:p>
        <a:p>
          <a:pPr algn="ctr"/>
          <a:r>
            <a:rPr lang="en-GB" sz="2400" b="1"/>
            <a:t>Podiatry</a:t>
          </a:r>
        </a:p>
      </dgm:t>
    </dgm:pt>
    <dgm:pt modelId="{709277CC-E5D6-4471-99D0-5ABB109DE9A0}" type="parTrans" cxnId="{6D1E2FCC-35EC-40DB-B058-AECB5B14679B}">
      <dgm:prSet/>
      <dgm:spPr/>
      <dgm:t>
        <a:bodyPr/>
        <a:lstStyle/>
        <a:p>
          <a:pPr algn="ctr"/>
          <a:endParaRPr lang="en-GB"/>
        </a:p>
      </dgm:t>
    </dgm:pt>
    <dgm:pt modelId="{3242527A-6F96-4C00-9836-FD060FCE2798}" type="sibTrans" cxnId="{6D1E2FCC-35EC-40DB-B058-AECB5B14679B}">
      <dgm:prSet/>
      <dgm:spPr/>
      <dgm:t>
        <a:bodyPr/>
        <a:lstStyle/>
        <a:p>
          <a:pPr algn="ctr"/>
          <a:endParaRPr lang="en-GB"/>
        </a:p>
      </dgm:t>
    </dgm:pt>
    <dgm:pt modelId="{A04974B0-C34A-4502-9C46-39C7C368DB2D}">
      <dgm:prSet phldrT="[Text]" custT="1"/>
      <dgm:spPr/>
      <dgm:t>
        <a:bodyPr/>
        <a:lstStyle/>
        <a:p>
          <a:pPr algn="ctr"/>
          <a:r>
            <a:rPr lang="en-GB" sz="2800" b="1"/>
            <a:t>OT</a:t>
          </a:r>
        </a:p>
      </dgm:t>
    </dgm:pt>
    <dgm:pt modelId="{5AEB5C30-00C9-488F-A723-98FA5671AF31}" type="parTrans" cxnId="{8C5A5AB0-7914-43B6-90D3-234DD7E749E9}">
      <dgm:prSet/>
      <dgm:spPr/>
      <dgm:t>
        <a:bodyPr/>
        <a:lstStyle/>
        <a:p>
          <a:pPr algn="ctr"/>
          <a:endParaRPr lang="en-GB"/>
        </a:p>
      </dgm:t>
    </dgm:pt>
    <dgm:pt modelId="{35311260-3349-4C05-AF96-1858134C841F}" type="sibTrans" cxnId="{8C5A5AB0-7914-43B6-90D3-234DD7E749E9}">
      <dgm:prSet/>
      <dgm:spPr/>
      <dgm:t>
        <a:bodyPr/>
        <a:lstStyle/>
        <a:p>
          <a:pPr algn="ctr"/>
          <a:endParaRPr lang="en-GB"/>
        </a:p>
      </dgm:t>
    </dgm:pt>
    <dgm:pt modelId="{991C1818-EF7C-43DD-9F1B-FA83B22688FB}" type="pres">
      <dgm:prSet presAssocID="{EE0BEA78-7C35-4C4E-8C3A-99A007313C99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15BC5E3C-1791-4D2E-9E29-675DCFB2EA57}" type="pres">
      <dgm:prSet presAssocID="{1AB4D153-D62C-4E7D-B280-01F69730DE64}" presName="centerShape" presStyleLbl="node0" presStyleIdx="0" presStyleCnt="1" custScaleX="122162" custScaleY="122162" custLinFactNeighborX="657" custLinFactNeighborY="-635"/>
      <dgm:spPr/>
    </dgm:pt>
    <dgm:pt modelId="{B3739C89-9D83-484D-B479-7E39C7C7101F}" type="pres">
      <dgm:prSet presAssocID="{E363CFD7-93E9-4453-96B1-0ECD58155FFE}" presName="node" presStyleLbl="node1" presStyleIdx="0" presStyleCnt="6" custScaleX="127979" custScaleY="127979" custRadScaleRad="99498">
        <dgm:presLayoutVars>
          <dgm:bulletEnabled val="1"/>
        </dgm:presLayoutVars>
      </dgm:prSet>
      <dgm:spPr/>
    </dgm:pt>
    <dgm:pt modelId="{83DEEB98-4665-4A7A-AFE4-18B1A2895F19}" type="pres">
      <dgm:prSet presAssocID="{E363CFD7-93E9-4453-96B1-0ECD58155FFE}" presName="dummy" presStyleCnt="0"/>
      <dgm:spPr/>
    </dgm:pt>
    <dgm:pt modelId="{0C2D8D59-235A-4168-9703-19ABF48A15C0}" type="pres">
      <dgm:prSet presAssocID="{04D363CF-C71D-48C9-9850-9E11EB1A83B7}" presName="sibTrans" presStyleLbl="sibTrans2D1" presStyleIdx="0" presStyleCnt="6"/>
      <dgm:spPr/>
    </dgm:pt>
    <dgm:pt modelId="{0364D1A0-A138-4A4E-B8F3-77FD61309F51}" type="pres">
      <dgm:prSet presAssocID="{BF44498A-79C6-4194-B9A3-D7794161D958}" presName="node" presStyleLbl="node1" presStyleIdx="1" presStyleCnt="6" custScaleX="127979" custScaleY="127979" custRadScaleRad="123406" custRadScaleInc="25869">
        <dgm:presLayoutVars>
          <dgm:bulletEnabled val="1"/>
        </dgm:presLayoutVars>
      </dgm:prSet>
      <dgm:spPr/>
    </dgm:pt>
    <dgm:pt modelId="{CF019F18-A81F-4BC8-B4CF-ABE6CA2E52A0}" type="pres">
      <dgm:prSet presAssocID="{BF44498A-79C6-4194-B9A3-D7794161D958}" presName="dummy" presStyleCnt="0"/>
      <dgm:spPr/>
    </dgm:pt>
    <dgm:pt modelId="{9AE3737A-C331-4111-8EC5-A74CE766A476}" type="pres">
      <dgm:prSet presAssocID="{4DA9CF84-BFBA-4E2C-82A1-7DCD7C0BA345}" presName="sibTrans" presStyleLbl="sibTrans2D1" presStyleIdx="1" presStyleCnt="6"/>
      <dgm:spPr/>
    </dgm:pt>
    <dgm:pt modelId="{EAB9235D-7169-497A-9B52-B1F6D9836614}" type="pres">
      <dgm:prSet presAssocID="{29E773C2-7EC9-4D4E-BF44-935DC3AE7425}" presName="node" presStyleLbl="node1" presStyleIdx="2" presStyleCnt="6" custScaleX="127979" custScaleY="127979" custRadScaleRad="119636" custRadScaleInc="-3308">
        <dgm:presLayoutVars>
          <dgm:bulletEnabled val="1"/>
        </dgm:presLayoutVars>
      </dgm:prSet>
      <dgm:spPr/>
    </dgm:pt>
    <dgm:pt modelId="{EE927444-ECC2-4689-B1F1-110E91245541}" type="pres">
      <dgm:prSet presAssocID="{29E773C2-7EC9-4D4E-BF44-935DC3AE7425}" presName="dummy" presStyleCnt="0"/>
      <dgm:spPr/>
    </dgm:pt>
    <dgm:pt modelId="{B73F22AA-5B9F-4E96-8909-1E3BB2CC8ACB}" type="pres">
      <dgm:prSet presAssocID="{BA89C4ED-3F88-4FD3-A374-A1182FB431CC}" presName="sibTrans" presStyleLbl="sibTrans2D1" presStyleIdx="2" presStyleCnt="6"/>
      <dgm:spPr/>
    </dgm:pt>
    <dgm:pt modelId="{BF3EEACC-0D3D-499E-A62C-0C811B8206DA}" type="pres">
      <dgm:prSet presAssocID="{1894337B-4D66-433D-A0E5-0DB8C48C69C7}" presName="node" presStyleLbl="node1" presStyleIdx="3" presStyleCnt="6" custScaleX="127979" custScaleY="127979">
        <dgm:presLayoutVars>
          <dgm:bulletEnabled val="1"/>
        </dgm:presLayoutVars>
      </dgm:prSet>
      <dgm:spPr/>
    </dgm:pt>
    <dgm:pt modelId="{71B92120-AA1B-49E9-A92D-4B30D8CBCD70}" type="pres">
      <dgm:prSet presAssocID="{1894337B-4D66-433D-A0E5-0DB8C48C69C7}" presName="dummy" presStyleCnt="0"/>
      <dgm:spPr/>
    </dgm:pt>
    <dgm:pt modelId="{695EA84C-74A0-4B0F-AC21-A94850728C82}" type="pres">
      <dgm:prSet presAssocID="{C05CA5F7-73B9-4C4C-9451-EA8BFD7D6F19}" presName="sibTrans" presStyleLbl="sibTrans2D1" presStyleIdx="3" presStyleCnt="6"/>
      <dgm:spPr/>
    </dgm:pt>
    <dgm:pt modelId="{593D5545-7AA9-4252-B609-203D2447E2FD}" type="pres">
      <dgm:prSet presAssocID="{0BF7BDF4-D623-4D0F-AF0B-3842EAECB6E0}" presName="node" presStyleLbl="node1" presStyleIdx="4" presStyleCnt="6" custScaleX="127979" custScaleY="127979" custRadScaleRad="125175" custRadScaleInc="17389">
        <dgm:presLayoutVars>
          <dgm:bulletEnabled val="1"/>
        </dgm:presLayoutVars>
      </dgm:prSet>
      <dgm:spPr/>
    </dgm:pt>
    <dgm:pt modelId="{1B80C063-558C-4CA4-A75D-22DB061F5203}" type="pres">
      <dgm:prSet presAssocID="{0BF7BDF4-D623-4D0F-AF0B-3842EAECB6E0}" presName="dummy" presStyleCnt="0"/>
      <dgm:spPr/>
    </dgm:pt>
    <dgm:pt modelId="{3616636A-F56D-4850-BE09-5BAAF57F82DB}" type="pres">
      <dgm:prSet presAssocID="{3242527A-6F96-4C00-9836-FD060FCE2798}" presName="sibTrans" presStyleLbl="sibTrans2D1" presStyleIdx="4" presStyleCnt="6"/>
      <dgm:spPr/>
    </dgm:pt>
    <dgm:pt modelId="{30423FBC-9BA1-45FB-A1BD-257B0513C54D}" type="pres">
      <dgm:prSet presAssocID="{A04974B0-C34A-4502-9C46-39C7C368DB2D}" presName="node" presStyleLbl="node1" presStyleIdx="5" presStyleCnt="6" custScaleX="127979" custScaleY="127979" custRadScaleRad="123186" custRadScaleInc="-31419">
        <dgm:presLayoutVars>
          <dgm:bulletEnabled val="1"/>
        </dgm:presLayoutVars>
      </dgm:prSet>
      <dgm:spPr/>
    </dgm:pt>
    <dgm:pt modelId="{FFFB39F9-93C2-47AD-9711-17B708375A53}" type="pres">
      <dgm:prSet presAssocID="{A04974B0-C34A-4502-9C46-39C7C368DB2D}" presName="dummy" presStyleCnt="0"/>
      <dgm:spPr/>
    </dgm:pt>
    <dgm:pt modelId="{9BF3B1E1-0333-410E-9749-76BEF4476A1C}" type="pres">
      <dgm:prSet presAssocID="{35311260-3349-4C05-AF96-1858134C841F}" presName="sibTrans" presStyleLbl="sibTrans2D1" presStyleIdx="5" presStyleCnt="6"/>
      <dgm:spPr/>
    </dgm:pt>
  </dgm:ptLst>
  <dgm:cxnLst>
    <dgm:cxn modelId="{598DED19-F8D0-402C-B8DD-D8F42967E636}" type="presOf" srcId="{BF44498A-79C6-4194-B9A3-D7794161D958}" destId="{0364D1A0-A138-4A4E-B8F3-77FD61309F51}" srcOrd="0" destOrd="0" presId="urn:microsoft.com/office/officeart/2005/8/layout/radial6"/>
    <dgm:cxn modelId="{B0434D2F-A4DE-4DA0-B49F-EF022F9B37C0}" type="presOf" srcId="{0BF7BDF4-D623-4D0F-AF0B-3842EAECB6E0}" destId="{593D5545-7AA9-4252-B609-203D2447E2FD}" srcOrd="0" destOrd="0" presId="urn:microsoft.com/office/officeart/2005/8/layout/radial6"/>
    <dgm:cxn modelId="{2F44BE3A-04A0-46F6-995E-5948DAD45A3F}" srcId="{1AB4D153-D62C-4E7D-B280-01F69730DE64}" destId="{BF44498A-79C6-4194-B9A3-D7794161D958}" srcOrd="1" destOrd="0" parTransId="{A165B2F3-4EA6-4F0A-8381-799431A6898F}" sibTransId="{4DA9CF84-BFBA-4E2C-82A1-7DCD7C0BA345}"/>
    <dgm:cxn modelId="{797CDA3F-E166-4D06-9787-CBBAF5BBCF1D}" type="presOf" srcId="{4DA9CF84-BFBA-4E2C-82A1-7DCD7C0BA345}" destId="{9AE3737A-C331-4111-8EC5-A74CE766A476}" srcOrd="0" destOrd="0" presId="urn:microsoft.com/office/officeart/2005/8/layout/radial6"/>
    <dgm:cxn modelId="{A060D85D-890C-4B2D-99D8-B342B337C049}" type="presOf" srcId="{E363CFD7-93E9-4453-96B1-0ECD58155FFE}" destId="{B3739C89-9D83-484D-B479-7E39C7C7101F}" srcOrd="0" destOrd="0" presId="urn:microsoft.com/office/officeart/2005/8/layout/radial6"/>
    <dgm:cxn modelId="{F1360268-B5B7-4666-9C56-6F29B3040A14}" srcId="{1AB4D153-D62C-4E7D-B280-01F69730DE64}" destId="{29E773C2-7EC9-4D4E-BF44-935DC3AE7425}" srcOrd="2" destOrd="0" parTransId="{30133109-B7CA-4E86-8197-A4EBBA9C2DB0}" sibTransId="{BA89C4ED-3F88-4FD3-A374-A1182FB431CC}"/>
    <dgm:cxn modelId="{DB227955-EBCD-4859-8D9D-55C40F4E7663}" type="presOf" srcId="{29E773C2-7EC9-4D4E-BF44-935DC3AE7425}" destId="{EAB9235D-7169-497A-9B52-B1F6D9836614}" srcOrd="0" destOrd="0" presId="urn:microsoft.com/office/officeart/2005/8/layout/radial6"/>
    <dgm:cxn modelId="{833A5586-AF26-40C6-9439-721F94E362C8}" type="presOf" srcId="{35311260-3349-4C05-AF96-1858134C841F}" destId="{9BF3B1E1-0333-410E-9749-76BEF4476A1C}" srcOrd="0" destOrd="0" presId="urn:microsoft.com/office/officeart/2005/8/layout/radial6"/>
    <dgm:cxn modelId="{8C5A5AB0-7914-43B6-90D3-234DD7E749E9}" srcId="{1AB4D153-D62C-4E7D-B280-01F69730DE64}" destId="{A04974B0-C34A-4502-9C46-39C7C368DB2D}" srcOrd="5" destOrd="0" parTransId="{5AEB5C30-00C9-488F-A723-98FA5671AF31}" sibTransId="{35311260-3349-4C05-AF96-1858134C841F}"/>
    <dgm:cxn modelId="{0DEDEBB6-E724-464D-A09E-62F189CFA856}" type="presOf" srcId="{EE0BEA78-7C35-4C4E-8C3A-99A007313C99}" destId="{991C1818-EF7C-43DD-9F1B-FA83B22688FB}" srcOrd="0" destOrd="0" presId="urn:microsoft.com/office/officeart/2005/8/layout/radial6"/>
    <dgm:cxn modelId="{F0E959B8-2138-4EDC-B5B1-99574B7331CA}" type="presOf" srcId="{3242527A-6F96-4C00-9836-FD060FCE2798}" destId="{3616636A-F56D-4850-BE09-5BAAF57F82DB}" srcOrd="0" destOrd="0" presId="urn:microsoft.com/office/officeart/2005/8/layout/radial6"/>
    <dgm:cxn modelId="{18D526C3-3F9D-4F83-9513-757CE7B752F7}" type="presOf" srcId="{1894337B-4D66-433D-A0E5-0DB8C48C69C7}" destId="{BF3EEACC-0D3D-499E-A62C-0C811B8206DA}" srcOrd="0" destOrd="0" presId="urn:microsoft.com/office/officeart/2005/8/layout/radial6"/>
    <dgm:cxn modelId="{DC2BC9C6-C45C-4A96-A66D-F6D2F5D69BE7}" type="presOf" srcId="{A04974B0-C34A-4502-9C46-39C7C368DB2D}" destId="{30423FBC-9BA1-45FB-A1BD-257B0513C54D}" srcOrd="0" destOrd="0" presId="urn:microsoft.com/office/officeart/2005/8/layout/radial6"/>
    <dgm:cxn modelId="{6D1E2FCC-35EC-40DB-B058-AECB5B14679B}" srcId="{1AB4D153-D62C-4E7D-B280-01F69730DE64}" destId="{0BF7BDF4-D623-4D0F-AF0B-3842EAECB6E0}" srcOrd="4" destOrd="0" parTransId="{709277CC-E5D6-4471-99D0-5ABB109DE9A0}" sibTransId="{3242527A-6F96-4C00-9836-FD060FCE2798}"/>
    <dgm:cxn modelId="{45A743D0-58F1-47CF-BC7E-9C504C228225}" srcId="{EE0BEA78-7C35-4C4E-8C3A-99A007313C99}" destId="{1AB4D153-D62C-4E7D-B280-01F69730DE64}" srcOrd="0" destOrd="0" parTransId="{99759A56-D08E-454C-B550-315952709EED}" sibTransId="{59085E09-0138-4D00-A458-72160FFAE47C}"/>
    <dgm:cxn modelId="{A0406EE7-E9B9-4059-9D97-48882BB8ADB8}" type="presOf" srcId="{04D363CF-C71D-48C9-9850-9E11EB1A83B7}" destId="{0C2D8D59-235A-4168-9703-19ABF48A15C0}" srcOrd="0" destOrd="0" presId="urn:microsoft.com/office/officeart/2005/8/layout/radial6"/>
    <dgm:cxn modelId="{586645E9-4729-44AD-82EA-476865E1BDBB}" type="presOf" srcId="{1AB4D153-D62C-4E7D-B280-01F69730DE64}" destId="{15BC5E3C-1791-4D2E-9E29-675DCFB2EA57}" srcOrd="0" destOrd="0" presId="urn:microsoft.com/office/officeart/2005/8/layout/radial6"/>
    <dgm:cxn modelId="{D264C0ED-120D-49D1-AA6D-6A45C0E60633}" srcId="{1AB4D153-D62C-4E7D-B280-01F69730DE64}" destId="{1894337B-4D66-433D-A0E5-0DB8C48C69C7}" srcOrd="3" destOrd="0" parTransId="{2D7D3245-059B-42D0-B1F1-BCD258B4EB26}" sibTransId="{C05CA5F7-73B9-4C4C-9451-EA8BFD7D6F19}"/>
    <dgm:cxn modelId="{229336EE-D395-45E6-B60E-3D3D5634FD00}" type="presOf" srcId="{C05CA5F7-73B9-4C4C-9451-EA8BFD7D6F19}" destId="{695EA84C-74A0-4B0F-AC21-A94850728C82}" srcOrd="0" destOrd="0" presId="urn:microsoft.com/office/officeart/2005/8/layout/radial6"/>
    <dgm:cxn modelId="{727177EF-BCE6-42D5-8C4C-2CFA25D79348}" srcId="{1AB4D153-D62C-4E7D-B280-01F69730DE64}" destId="{E363CFD7-93E9-4453-96B1-0ECD58155FFE}" srcOrd="0" destOrd="0" parTransId="{5F033BA9-BAAB-4B87-AF62-B15C16375EFB}" sibTransId="{04D363CF-C71D-48C9-9850-9E11EB1A83B7}"/>
    <dgm:cxn modelId="{B7D2EEEF-B9B0-4F13-92A5-50E3231781E5}" type="presOf" srcId="{BA89C4ED-3F88-4FD3-A374-A1182FB431CC}" destId="{B73F22AA-5B9F-4E96-8909-1E3BB2CC8ACB}" srcOrd="0" destOrd="0" presId="urn:microsoft.com/office/officeart/2005/8/layout/radial6"/>
    <dgm:cxn modelId="{E0953C77-6770-4D17-A8E6-C4FF54506982}" type="presParOf" srcId="{991C1818-EF7C-43DD-9F1B-FA83B22688FB}" destId="{15BC5E3C-1791-4D2E-9E29-675DCFB2EA57}" srcOrd="0" destOrd="0" presId="urn:microsoft.com/office/officeart/2005/8/layout/radial6"/>
    <dgm:cxn modelId="{888B8BEA-EC95-4A7A-A9C7-1E28316654AE}" type="presParOf" srcId="{991C1818-EF7C-43DD-9F1B-FA83B22688FB}" destId="{B3739C89-9D83-484D-B479-7E39C7C7101F}" srcOrd="1" destOrd="0" presId="urn:microsoft.com/office/officeart/2005/8/layout/radial6"/>
    <dgm:cxn modelId="{498865C6-972B-4B8D-9F7D-D787AAA476FE}" type="presParOf" srcId="{991C1818-EF7C-43DD-9F1B-FA83B22688FB}" destId="{83DEEB98-4665-4A7A-AFE4-18B1A2895F19}" srcOrd="2" destOrd="0" presId="urn:microsoft.com/office/officeart/2005/8/layout/radial6"/>
    <dgm:cxn modelId="{00508F60-9A7A-4BFE-AD52-FA71322153DF}" type="presParOf" srcId="{991C1818-EF7C-43DD-9F1B-FA83B22688FB}" destId="{0C2D8D59-235A-4168-9703-19ABF48A15C0}" srcOrd="3" destOrd="0" presId="urn:microsoft.com/office/officeart/2005/8/layout/radial6"/>
    <dgm:cxn modelId="{465D20E1-141C-4D6A-9B01-CA18AC0A0371}" type="presParOf" srcId="{991C1818-EF7C-43DD-9F1B-FA83B22688FB}" destId="{0364D1A0-A138-4A4E-B8F3-77FD61309F51}" srcOrd="4" destOrd="0" presId="urn:microsoft.com/office/officeart/2005/8/layout/radial6"/>
    <dgm:cxn modelId="{B7AF9BCD-78FA-43B2-A122-43FCEAC79DCA}" type="presParOf" srcId="{991C1818-EF7C-43DD-9F1B-FA83B22688FB}" destId="{CF019F18-A81F-4BC8-B4CF-ABE6CA2E52A0}" srcOrd="5" destOrd="0" presId="urn:microsoft.com/office/officeart/2005/8/layout/radial6"/>
    <dgm:cxn modelId="{D9717B6D-CF6B-4F16-A56D-FC195E01CEBA}" type="presParOf" srcId="{991C1818-EF7C-43DD-9F1B-FA83B22688FB}" destId="{9AE3737A-C331-4111-8EC5-A74CE766A476}" srcOrd="6" destOrd="0" presId="urn:microsoft.com/office/officeart/2005/8/layout/radial6"/>
    <dgm:cxn modelId="{8C0C62F9-8698-4DB6-802D-59B4AC65E02A}" type="presParOf" srcId="{991C1818-EF7C-43DD-9F1B-FA83B22688FB}" destId="{EAB9235D-7169-497A-9B52-B1F6D9836614}" srcOrd="7" destOrd="0" presId="urn:microsoft.com/office/officeart/2005/8/layout/radial6"/>
    <dgm:cxn modelId="{3805908D-B608-4686-8262-B491E3ED4D3B}" type="presParOf" srcId="{991C1818-EF7C-43DD-9F1B-FA83B22688FB}" destId="{EE927444-ECC2-4689-B1F1-110E91245541}" srcOrd="8" destOrd="0" presId="urn:microsoft.com/office/officeart/2005/8/layout/radial6"/>
    <dgm:cxn modelId="{8DE47785-2C5A-4054-84E7-BB0D70114EC0}" type="presParOf" srcId="{991C1818-EF7C-43DD-9F1B-FA83B22688FB}" destId="{B73F22AA-5B9F-4E96-8909-1E3BB2CC8ACB}" srcOrd="9" destOrd="0" presId="urn:microsoft.com/office/officeart/2005/8/layout/radial6"/>
    <dgm:cxn modelId="{1A08FC09-3590-45D6-8F26-F0FC589B20AF}" type="presParOf" srcId="{991C1818-EF7C-43DD-9F1B-FA83B22688FB}" destId="{BF3EEACC-0D3D-499E-A62C-0C811B8206DA}" srcOrd="10" destOrd="0" presId="urn:microsoft.com/office/officeart/2005/8/layout/radial6"/>
    <dgm:cxn modelId="{B58C9FA3-7C21-4C92-B941-0CE201AF9369}" type="presParOf" srcId="{991C1818-EF7C-43DD-9F1B-FA83B22688FB}" destId="{71B92120-AA1B-49E9-A92D-4B30D8CBCD70}" srcOrd="11" destOrd="0" presId="urn:microsoft.com/office/officeart/2005/8/layout/radial6"/>
    <dgm:cxn modelId="{508A93AC-935B-4AA6-A162-846F5317CE08}" type="presParOf" srcId="{991C1818-EF7C-43DD-9F1B-FA83B22688FB}" destId="{695EA84C-74A0-4B0F-AC21-A94850728C82}" srcOrd="12" destOrd="0" presId="urn:microsoft.com/office/officeart/2005/8/layout/radial6"/>
    <dgm:cxn modelId="{489DE871-BEA1-47CC-9A81-EACB8778A271}" type="presParOf" srcId="{991C1818-EF7C-43DD-9F1B-FA83B22688FB}" destId="{593D5545-7AA9-4252-B609-203D2447E2FD}" srcOrd="13" destOrd="0" presId="urn:microsoft.com/office/officeart/2005/8/layout/radial6"/>
    <dgm:cxn modelId="{F4E96C44-9704-4DB4-9C82-6EE054CC4CDA}" type="presParOf" srcId="{991C1818-EF7C-43DD-9F1B-FA83B22688FB}" destId="{1B80C063-558C-4CA4-A75D-22DB061F5203}" srcOrd="14" destOrd="0" presId="urn:microsoft.com/office/officeart/2005/8/layout/radial6"/>
    <dgm:cxn modelId="{1342BC59-4378-4A9C-ACF4-7C8C059E1F08}" type="presParOf" srcId="{991C1818-EF7C-43DD-9F1B-FA83B22688FB}" destId="{3616636A-F56D-4850-BE09-5BAAF57F82DB}" srcOrd="15" destOrd="0" presId="urn:microsoft.com/office/officeart/2005/8/layout/radial6"/>
    <dgm:cxn modelId="{BA895DE9-6D62-4748-9C0F-7D562EE0618A}" type="presParOf" srcId="{991C1818-EF7C-43DD-9F1B-FA83B22688FB}" destId="{30423FBC-9BA1-45FB-A1BD-257B0513C54D}" srcOrd="16" destOrd="0" presId="urn:microsoft.com/office/officeart/2005/8/layout/radial6"/>
    <dgm:cxn modelId="{D94CCF7D-EAC6-4927-B65A-CBF7AB048282}" type="presParOf" srcId="{991C1818-EF7C-43DD-9F1B-FA83B22688FB}" destId="{FFFB39F9-93C2-47AD-9711-17B708375A53}" srcOrd="17" destOrd="0" presId="urn:microsoft.com/office/officeart/2005/8/layout/radial6"/>
    <dgm:cxn modelId="{522BE57C-5BF3-4376-B1D5-5A54D7C58B13}" type="presParOf" srcId="{991C1818-EF7C-43DD-9F1B-FA83B22688FB}" destId="{9BF3B1E1-0333-410E-9749-76BEF4476A1C}" srcOrd="18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BDCCB3-F49C-4B78-8786-C13608B1B0C3}">
      <dsp:nvSpPr>
        <dsp:cNvPr id="0" name=""/>
        <dsp:cNvSpPr/>
      </dsp:nvSpPr>
      <dsp:spPr>
        <a:xfrm>
          <a:off x="5003845" y="2225897"/>
          <a:ext cx="1911096" cy="191109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600" kern="1200">
              <a:solidFill>
                <a:srgbClr val="163358"/>
              </a:solidFill>
            </a:rPr>
            <a:t>Llwybrau Cyfeirio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600" kern="1200"/>
            <a:t>R</a:t>
          </a:r>
          <a:r>
            <a:rPr lang="en-GB" sz="2600" kern="1200" err="1"/>
            <a:t>eferral</a:t>
          </a:r>
          <a:r>
            <a:rPr lang="en-GB" sz="2600" kern="1200"/>
            <a:t> Pathways</a:t>
          </a:r>
        </a:p>
      </dsp:txBody>
      <dsp:txXfrm>
        <a:off x="5097137" y="2319189"/>
        <a:ext cx="1724512" cy="1724512"/>
      </dsp:txXfrm>
    </dsp:sp>
    <dsp:sp modelId="{6C7515DF-3BCE-4D2E-BF51-2D5D04B78806}">
      <dsp:nvSpPr>
        <dsp:cNvPr id="0" name=""/>
        <dsp:cNvSpPr/>
      </dsp:nvSpPr>
      <dsp:spPr>
        <a:xfrm rot="16200000">
          <a:off x="5486662" y="1753165"/>
          <a:ext cx="945462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945462" y="0"/>
              </a:lnTo>
            </a:path>
          </a:pathLst>
        </a:custGeom>
        <a:noFill/>
        <a:ln w="127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8141ED0-FF95-4A40-AB55-9BA12D54A734}">
      <dsp:nvSpPr>
        <dsp:cNvPr id="0" name=""/>
        <dsp:cNvSpPr/>
      </dsp:nvSpPr>
      <dsp:spPr>
        <a:xfrm>
          <a:off x="5319176" y="0"/>
          <a:ext cx="1280434" cy="128043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500" tIns="63500" rIns="63500" bIns="635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>
              <a:solidFill>
                <a:srgbClr val="163358"/>
              </a:solidFill>
            </a:rPr>
            <a:t>Generig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Generic </a:t>
          </a:r>
        </a:p>
      </dsp:txBody>
      <dsp:txXfrm>
        <a:off x="5381682" y="62506"/>
        <a:ext cx="1155422" cy="1155422"/>
      </dsp:txXfrm>
    </dsp:sp>
    <dsp:sp modelId="{0A839814-7ECA-4FDF-B5F3-47198FB61A55}">
      <dsp:nvSpPr>
        <dsp:cNvPr id="0" name=""/>
        <dsp:cNvSpPr/>
      </dsp:nvSpPr>
      <dsp:spPr>
        <a:xfrm rot="20177072">
          <a:off x="6834035" y="2376343"/>
          <a:ext cx="1916175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916175" y="0"/>
              </a:lnTo>
            </a:path>
          </a:pathLst>
        </a:custGeom>
        <a:noFill/>
        <a:ln w="127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2E8C373-8A63-4B70-9ECF-C22EDF0C9B4C}">
      <dsp:nvSpPr>
        <dsp:cNvPr id="0" name=""/>
        <dsp:cNvSpPr/>
      </dsp:nvSpPr>
      <dsp:spPr>
        <a:xfrm>
          <a:off x="8669304" y="1069546"/>
          <a:ext cx="1280434" cy="128043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>
              <a:solidFill>
                <a:srgbClr val="163358"/>
              </a:solidFill>
            </a:rPr>
            <a:t>Cardiaidd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Cardiac </a:t>
          </a:r>
        </a:p>
      </dsp:txBody>
      <dsp:txXfrm>
        <a:off x="8731810" y="1132052"/>
        <a:ext cx="1155422" cy="1155422"/>
      </dsp:txXfrm>
    </dsp:sp>
    <dsp:sp modelId="{FB34FF6B-6EDC-4740-9B2B-5BCAF863FB8D}">
      <dsp:nvSpPr>
        <dsp:cNvPr id="0" name=""/>
        <dsp:cNvSpPr/>
      </dsp:nvSpPr>
      <dsp:spPr>
        <a:xfrm rot="1166070">
          <a:off x="6859672" y="3841347"/>
          <a:ext cx="1940042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940042" y="0"/>
              </a:lnTo>
            </a:path>
          </a:pathLst>
        </a:custGeom>
        <a:noFill/>
        <a:ln w="127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D38B41C-9AAD-4C95-896F-0F4C27B007D2}">
      <dsp:nvSpPr>
        <dsp:cNvPr id="0" name=""/>
        <dsp:cNvSpPr/>
      </dsp:nvSpPr>
      <dsp:spPr>
        <a:xfrm>
          <a:off x="8744445" y="3846172"/>
          <a:ext cx="1826859" cy="128043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 err="1">
              <a:solidFill>
                <a:srgbClr val="163358"/>
              </a:solidFill>
            </a:rPr>
            <a:t>Ysgyfaint</a:t>
          </a:r>
          <a:endParaRPr lang="en-GB" sz="2100" b="0" i="0" kern="1200">
            <a:solidFill>
              <a:srgbClr val="163358"/>
            </a:solidFill>
          </a:endParaRP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Pulmonary</a:t>
          </a:r>
        </a:p>
      </dsp:txBody>
      <dsp:txXfrm>
        <a:off x="8806951" y="3908678"/>
        <a:ext cx="1701847" cy="1155422"/>
      </dsp:txXfrm>
    </dsp:sp>
    <dsp:sp modelId="{26C7555A-A332-4E05-9FB2-12EB8241DD8B}">
      <dsp:nvSpPr>
        <dsp:cNvPr id="0" name=""/>
        <dsp:cNvSpPr/>
      </dsp:nvSpPr>
      <dsp:spPr>
        <a:xfrm rot="5400000">
          <a:off x="5555176" y="4541210"/>
          <a:ext cx="808434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808434" y="0"/>
              </a:lnTo>
            </a:path>
          </a:pathLst>
        </a:custGeom>
        <a:noFill/>
        <a:ln w="127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43796AE-8F6E-4733-8E3B-D17B4BECCAB6}">
      <dsp:nvSpPr>
        <dsp:cNvPr id="0" name=""/>
        <dsp:cNvSpPr/>
      </dsp:nvSpPr>
      <dsp:spPr>
        <a:xfrm>
          <a:off x="4696648" y="4945427"/>
          <a:ext cx="2525490" cy="128043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>
              <a:solidFill>
                <a:srgbClr val="163358"/>
              </a:solidFill>
            </a:rPr>
            <a:t>Rheoli Pwysau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Weight Management</a:t>
          </a:r>
        </a:p>
      </dsp:txBody>
      <dsp:txXfrm>
        <a:off x="4759154" y="5007933"/>
        <a:ext cx="2400478" cy="1155422"/>
      </dsp:txXfrm>
    </dsp:sp>
    <dsp:sp modelId="{57F168DB-6BC2-41D8-8858-7A47E43ECFA2}">
      <dsp:nvSpPr>
        <dsp:cNvPr id="0" name=""/>
        <dsp:cNvSpPr/>
      </dsp:nvSpPr>
      <dsp:spPr>
        <a:xfrm rot="9681285">
          <a:off x="3022914" y="3829056"/>
          <a:ext cx="2034315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034315" y="0"/>
              </a:lnTo>
            </a:path>
          </a:pathLst>
        </a:custGeom>
        <a:noFill/>
        <a:ln w="127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B5523A5-5D47-43FB-8ADE-A0BB385F3A4C}">
      <dsp:nvSpPr>
        <dsp:cNvPr id="0" name=""/>
        <dsp:cNvSpPr/>
      </dsp:nvSpPr>
      <dsp:spPr>
        <a:xfrm>
          <a:off x="1795864" y="3730052"/>
          <a:ext cx="1280434" cy="128043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>
              <a:solidFill>
                <a:srgbClr val="163358"/>
              </a:solidFill>
            </a:rPr>
            <a:t>Canser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Cancer</a:t>
          </a:r>
        </a:p>
      </dsp:txBody>
      <dsp:txXfrm>
        <a:off x="1858370" y="3792558"/>
        <a:ext cx="1155422" cy="1155422"/>
      </dsp:txXfrm>
    </dsp:sp>
    <dsp:sp modelId="{077DA75B-3A7F-4920-A548-38FB8469B80F}">
      <dsp:nvSpPr>
        <dsp:cNvPr id="0" name=""/>
        <dsp:cNvSpPr/>
      </dsp:nvSpPr>
      <dsp:spPr>
        <a:xfrm rot="12183577">
          <a:off x="3275738" y="2422141"/>
          <a:ext cx="180001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800019" y="0"/>
              </a:lnTo>
            </a:path>
          </a:pathLst>
        </a:custGeom>
        <a:noFill/>
        <a:ln w="127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6BC2CD-C313-4D04-B840-05EFF0CDE82D}">
      <dsp:nvSpPr>
        <dsp:cNvPr id="0" name=""/>
        <dsp:cNvSpPr/>
      </dsp:nvSpPr>
      <dsp:spPr>
        <a:xfrm>
          <a:off x="2067217" y="1156858"/>
          <a:ext cx="1280434" cy="128043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>
              <a:solidFill>
                <a:srgbClr val="163358"/>
              </a:solidFill>
            </a:rPr>
            <a:t>Strôc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Stroke</a:t>
          </a:r>
        </a:p>
      </dsp:txBody>
      <dsp:txXfrm>
        <a:off x="2129723" y="1219364"/>
        <a:ext cx="1155422" cy="11554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109611-14C7-44FC-A50F-2332045892EA}">
      <dsp:nvSpPr>
        <dsp:cNvPr id="0" name=""/>
        <dsp:cNvSpPr/>
      </dsp:nvSpPr>
      <dsp:spPr>
        <a:xfrm>
          <a:off x="3721557" y="674986"/>
          <a:ext cx="4613946" cy="4613946"/>
        </a:xfrm>
        <a:prstGeom prst="blockArc">
          <a:avLst>
            <a:gd name="adj1" fmla="val 12600000"/>
            <a:gd name="adj2" fmla="val 16200000"/>
            <a:gd name="adj3" fmla="val 4532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CEFB11-5518-4DE3-9859-139DA3E84288}">
      <dsp:nvSpPr>
        <dsp:cNvPr id="0" name=""/>
        <dsp:cNvSpPr/>
      </dsp:nvSpPr>
      <dsp:spPr>
        <a:xfrm>
          <a:off x="3732516" y="655787"/>
          <a:ext cx="4613946" cy="4613946"/>
        </a:xfrm>
        <a:prstGeom prst="blockArc">
          <a:avLst>
            <a:gd name="adj1" fmla="val 9071069"/>
            <a:gd name="adj2" fmla="val 12566293"/>
            <a:gd name="adj3" fmla="val 4532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FFEA0E-188E-456A-AE87-5019F5C82F1E}">
      <dsp:nvSpPr>
        <dsp:cNvPr id="0" name=""/>
        <dsp:cNvSpPr/>
      </dsp:nvSpPr>
      <dsp:spPr>
        <a:xfrm>
          <a:off x="3743012" y="675089"/>
          <a:ext cx="4613946" cy="4613946"/>
        </a:xfrm>
        <a:prstGeom prst="blockArc">
          <a:avLst>
            <a:gd name="adj1" fmla="val 5432714"/>
            <a:gd name="adj2" fmla="val 9104568"/>
            <a:gd name="adj3" fmla="val 4532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3F8142-388D-49EA-A833-967FE9341348}">
      <dsp:nvSpPr>
        <dsp:cNvPr id="0" name=""/>
        <dsp:cNvSpPr/>
      </dsp:nvSpPr>
      <dsp:spPr>
        <a:xfrm>
          <a:off x="3721557" y="674986"/>
          <a:ext cx="4613946" cy="4613946"/>
        </a:xfrm>
        <a:prstGeom prst="blockArc">
          <a:avLst>
            <a:gd name="adj1" fmla="val 1800000"/>
            <a:gd name="adj2" fmla="val 5400000"/>
            <a:gd name="adj3" fmla="val 4532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42437C-8D13-4010-87AF-B3377BEC750D}">
      <dsp:nvSpPr>
        <dsp:cNvPr id="0" name=""/>
        <dsp:cNvSpPr/>
      </dsp:nvSpPr>
      <dsp:spPr>
        <a:xfrm>
          <a:off x="3721557" y="674986"/>
          <a:ext cx="4613946" cy="4613946"/>
        </a:xfrm>
        <a:prstGeom prst="blockArc">
          <a:avLst>
            <a:gd name="adj1" fmla="val 19800000"/>
            <a:gd name="adj2" fmla="val 1800000"/>
            <a:gd name="adj3" fmla="val 4532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960649-67DC-4FF1-AE19-041BED45075E}">
      <dsp:nvSpPr>
        <dsp:cNvPr id="0" name=""/>
        <dsp:cNvSpPr/>
      </dsp:nvSpPr>
      <dsp:spPr>
        <a:xfrm>
          <a:off x="3721557" y="674986"/>
          <a:ext cx="4613946" cy="4613946"/>
        </a:xfrm>
        <a:prstGeom prst="blockArc">
          <a:avLst>
            <a:gd name="adj1" fmla="val 16200000"/>
            <a:gd name="adj2" fmla="val 19800000"/>
            <a:gd name="adj3" fmla="val 4532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990DE9-9568-47E8-9345-457490D61ABB}">
      <dsp:nvSpPr>
        <dsp:cNvPr id="0" name=""/>
        <dsp:cNvSpPr/>
      </dsp:nvSpPr>
      <dsp:spPr>
        <a:xfrm>
          <a:off x="4872426" y="1825856"/>
          <a:ext cx="2312207" cy="2312207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cy-GB" altLang="en-US" sz="1800" b="1" i="0" u="none" strike="noStrike" kern="1200" cap="none" normalizeH="0" baseline="0">
              <a:ln/>
              <a:solidFill>
                <a:srgbClr val="163358"/>
              </a:solidFill>
              <a:effectLst/>
            </a:rPr>
            <a:t>Cynllun Cenedlaethol </a:t>
          </a:r>
          <a:r>
            <a:rPr kumimoji="0" lang="cy-GB" altLang="en-US" sz="1800" b="1" i="0" u="none" strike="noStrike" kern="1200" cap="none" normalizeH="0" baseline="0" err="1">
              <a:ln/>
              <a:solidFill>
                <a:srgbClr val="163358"/>
              </a:solidFill>
              <a:effectLst/>
            </a:rPr>
            <a:t>Atgyfeirio</a:t>
          </a:r>
          <a:r>
            <a:rPr kumimoji="0" lang="cy-GB" altLang="en-US" sz="1800" b="1" i="0" u="none" strike="noStrike" kern="1200" cap="none" normalizeH="0" baseline="0">
              <a:ln/>
              <a:solidFill>
                <a:srgbClr val="163358"/>
              </a:solidFill>
              <a:effectLst/>
            </a:rPr>
            <a:t> Cleifion i Wneud Ymarfer Corff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National Exercise Referral Scheme</a:t>
          </a:r>
        </a:p>
      </dsp:txBody>
      <dsp:txXfrm>
        <a:off x="5211041" y="2164471"/>
        <a:ext cx="1634977" cy="1634977"/>
      </dsp:txXfrm>
    </dsp:sp>
    <dsp:sp modelId="{563934FA-47CE-480B-985B-16CAED3C32D8}">
      <dsp:nvSpPr>
        <dsp:cNvPr id="0" name=""/>
        <dsp:cNvSpPr/>
      </dsp:nvSpPr>
      <dsp:spPr>
        <a:xfrm>
          <a:off x="5302490" y="1222"/>
          <a:ext cx="1452078" cy="145207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b="1" kern="1200">
              <a:solidFill>
                <a:srgbClr val="163358"/>
              </a:solidFill>
            </a:rPr>
            <a:t>Ymyrraeth iechyd ar sail tystiolaeth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Evidence based health intervention</a:t>
          </a:r>
        </a:p>
      </dsp:txBody>
      <dsp:txXfrm>
        <a:off x="5515142" y="213874"/>
        <a:ext cx="1026774" cy="1026774"/>
      </dsp:txXfrm>
    </dsp:sp>
    <dsp:sp modelId="{BBA1B752-1442-49BE-A902-BBF9CBD1C546}">
      <dsp:nvSpPr>
        <dsp:cNvPr id="0" name=""/>
        <dsp:cNvSpPr/>
      </dsp:nvSpPr>
      <dsp:spPr>
        <a:xfrm>
          <a:off x="7255116" y="1128571"/>
          <a:ext cx="1452078" cy="145207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b="1" kern="1200">
              <a:solidFill>
                <a:srgbClr val="163358"/>
              </a:solidFill>
            </a:rPr>
            <a:t>Ariennir gan PHW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 Funded by PHW</a:t>
          </a:r>
        </a:p>
      </dsp:txBody>
      <dsp:txXfrm>
        <a:off x="7467768" y="1341223"/>
        <a:ext cx="1026774" cy="1026774"/>
      </dsp:txXfrm>
    </dsp:sp>
    <dsp:sp modelId="{F3D7C9FB-1649-4E97-B230-9C2CAD62CCA2}">
      <dsp:nvSpPr>
        <dsp:cNvPr id="0" name=""/>
        <dsp:cNvSpPr/>
      </dsp:nvSpPr>
      <dsp:spPr>
        <a:xfrm>
          <a:off x="7181626" y="3383269"/>
          <a:ext cx="1599058" cy="145207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b="1" kern="1200">
              <a:solidFill>
                <a:srgbClr val="163358"/>
              </a:solidFill>
            </a:rPr>
            <a:t>Cynyddu Gweithgarwch Corfforol</a:t>
          </a:r>
          <a:r>
            <a:rPr lang="en-GB" sz="1600" b="1" kern="1200">
              <a:solidFill>
                <a:srgbClr val="163358"/>
              </a:solidFill>
            </a:rPr>
            <a:t> </a:t>
          </a:r>
          <a:r>
            <a:rPr lang="en-GB" sz="1600" b="1" kern="1200"/>
            <a:t>Increase Physical Activity</a:t>
          </a:r>
        </a:p>
      </dsp:txBody>
      <dsp:txXfrm>
        <a:off x="7415803" y="3595921"/>
        <a:ext cx="1130704" cy="1026774"/>
      </dsp:txXfrm>
    </dsp:sp>
    <dsp:sp modelId="{D6C3AD9D-6299-4F5A-A94D-CD7E0E383418}">
      <dsp:nvSpPr>
        <dsp:cNvPr id="0" name=""/>
        <dsp:cNvSpPr/>
      </dsp:nvSpPr>
      <dsp:spPr>
        <a:xfrm>
          <a:off x="5144627" y="4510618"/>
          <a:ext cx="1767804" cy="145207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 </a:t>
          </a:r>
          <a:r>
            <a:rPr lang="cy-GB" sz="1600" b="1" kern="1200">
              <a:solidFill>
                <a:srgbClr val="163358"/>
              </a:solidFill>
            </a:rPr>
            <a:t>Hyrwyddo newid ymddygiad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Promote behaviour change</a:t>
          </a:r>
        </a:p>
      </dsp:txBody>
      <dsp:txXfrm>
        <a:off x="5403516" y="4723270"/>
        <a:ext cx="1250026" cy="1026774"/>
      </dsp:txXfrm>
    </dsp:sp>
    <dsp:sp modelId="{957E6C3C-3485-45C9-AB90-E7ABB54E0E71}">
      <dsp:nvSpPr>
        <dsp:cNvPr id="0" name=""/>
        <dsp:cNvSpPr/>
      </dsp:nvSpPr>
      <dsp:spPr>
        <a:xfrm>
          <a:off x="3337937" y="3323465"/>
          <a:ext cx="1452078" cy="145207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b="1" kern="1200">
              <a:solidFill>
                <a:srgbClr val="163358"/>
              </a:solidFill>
            </a:rPr>
            <a:t>Rhaglen 16 Wythnos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16 Week Programme</a:t>
          </a:r>
        </a:p>
      </dsp:txBody>
      <dsp:txXfrm>
        <a:off x="3550589" y="3536117"/>
        <a:ext cx="1026774" cy="1026774"/>
      </dsp:txXfrm>
    </dsp:sp>
    <dsp:sp modelId="{A8D59AAC-A5F8-4A4B-B731-0B67C8F6150B}">
      <dsp:nvSpPr>
        <dsp:cNvPr id="0" name=""/>
        <dsp:cNvSpPr/>
      </dsp:nvSpPr>
      <dsp:spPr>
        <a:xfrm>
          <a:off x="3340193" y="1128571"/>
          <a:ext cx="1471420" cy="145207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err="1">
              <a:solidFill>
                <a:srgbClr val="163358"/>
              </a:solidFill>
              <a:latin typeface="+mn-lt"/>
            </a:rPr>
            <a:t>Grŵp</a:t>
          </a:r>
          <a:r>
            <a:rPr lang="en-GB" sz="1800" b="1" kern="1200">
              <a:solidFill>
                <a:srgbClr val="163358"/>
              </a:solidFill>
              <a:latin typeface="+mn-lt"/>
            </a:rPr>
            <a:t> </a:t>
          </a:r>
          <a:r>
            <a:rPr lang="en-GB" sz="1800" b="1" kern="1200" err="1">
              <a:solidFill>
                <a:srgbClr val="163358"/>
              </a:solidFill>
              <a:latin typeface="+mn-lt"/>
            </a:rPr>
            <a:t>wedi'i</a:t>
          </a:r>
          <a:r>
            <a:rPr lang="en-GB" sz="1800" b="1" kern="1200">
              <a:solidFill>
                <a:srgbClr val="163358"/>
              </a:solidFill>
              <a:latin typeface="+mn-lt"/>
            </a:rPr>
            <a:t> </a:t>
          </a:r>
          <a:r>
            <a:rPr lang="en-GB" sz="1800" b="1" kern="1200" err="1">
              <a:solidFill>
                <a:srgbClr val="163358"/>
              </a:solidFill>
              <a:latin typeface="+mn-lt"/>
            </a:rPr>
            <a:t>leoli</a:t>
          </a:r>
          <a:endParaRPr lang="en-GB" sz="1800" b="1" kern="1200">
            <a:solidFill>
              <a:srgbClr val="163358"/>
            </a:solidFill>
            <a:latin typeface="+mn-lt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+mn-lt"/>
            </a:rPr>
            <a:t>Group based </a:t>
          </a:r>
        </a:p>
      </dsp:txBody>
      <dsp:txXfrm>
        <a:off x="3555677" y="1341223"/>
        <a:ext cx="1040452" cy="10267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C91C8A-1DBB-49B2-8F6D-E8CABA7B9EBF}">
      <dsp:nvSpPr>
        <dsp:cNvPr id="0" name=""/>
        <dsp:cNvSpPr/>
      </dsp:nvSpPr>
      <dsp:spPr>
        <a:xfrm>
          <a:off x="3229549" y="1821847"/>
          <a:ext cx="2572606" cy="2162194"/>
        </a:xfrm>
        <a:prstGeom prst="roundRect">
          <a:avLst/>
        </a:prstGeom>
        <a:solidFill>
          <a:srgbClr val="91D70C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b="1" kern="1200">
              <a:solidFill>
                <a:srgbClr val="163358"/>
              </a:solidFill>
              <a:effectLst/>
              <a:ea typeface="Times New Roman" panose="02020603050405020304" pitchFamily="18" charset="0"/>
              <a:cs typeface="Courier New" panose="02070309020205020404" pitchFamily="49" charset="0"/>
            </a:rPr>
            <a:t>Rhaglen Atal Cwympiadau Rhagweithiol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b="1" kern="1200">
              <a:effectLst/>
              <a:ea typeface="Times New Roman" panose="02020603050405020304" pitchFamily="18" charset="0"/>
              <a:cs typeface="Courier New" panose="02070309020205020404" pitchFamily="49" charset="0"/>
            </a:rPr>
            <a:t> </a:t>
          </a:r>
          <a:r>
            <a:rPr lang="en-GB" sz="2000" b="1" kern="120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</a:rPr>
            <a:t>Proactive Falls Prevention Programme</a:t>
          </a:r>
          <a:endParaRPr lang="en-GB" sz="2000" b="1" kern="1200">
            <a:solidFill>
              <a:schemeClr val="bg1"/>
            </a:solidFill>
          </a:endParaRPr>
        </a:p>
      </dsp:txBody>
      <dsp:txXfrm>
        <a:off x="3335099" y="1927397"/>
        <a:ext cx="2361506" cy="1951094"/>
      </dsp:txXfrm>
    </dsp:sp>
    <dsp:sp modelId="{1F72C7C9-7A94-4453-B410-1ED83DD4E286}">
      <dsp:nvSpPr>
        <dsp:cNvPr id="0" name=""/>
        <dsp:cNvSpPr/>
      </dsp:nvSpPr>
      <dsp:spPr>
        <a:xfrm rot="16200000">
          <a:off x="4251614" y="1557609"/>
          <a:ext cx="52847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28476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CA80E76-32ED-4D9D-B658-543DA08BA916}">
      <dsp:nvSpPr>
        <dsp:cNvPr id="0" name=""/>
        <dsp:cNvSpPr/>
      </dsp:nvSpPr>
      <dsp:spPr>
        <a:xfrm>
          <a:off x="3559882" y="-125389"/>
          <a:ext cx="1911939" cy="1418760"/>
        </a:xfrm>
        <a:prstGeom prst="roundRect">
          <a:avLst/>
        </a:prstGeom>
        <a:solidFill>
          <a:srgbClr val="91D70C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b="1" kern="1200">
              <a:solidFill>
                <a:srgbClr val="163358"/>
              </a:solidFill>
              <a:latin typeface="Calibri Light" panose="020F0302020204030204"/>
            </a:rPr>
            <a:t>Seiliedig</a:t>
          </a:r>
          <a:r>
            <a:rPr lang="cy-GB" sz="1600" b="1" kern="1200">
              <a:solidFill>
                <a:srgbClr val="163358"/>
              </a:solidFill>
            </a:rPr>
            <a:t> ar Dystiolaeth</a:t>
          </a:r>
          <a:endParaRPr lang="en-GB" sz="1600" b="1" kern="1200">
            <a:solidFill>
              <a:srgbClr val="163358"/>
            </a:solidFill>
            <a:latin typeface="Calibri Light" panose="020F0302020204030204"/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solidFill>
                <a:schemeClr val="bg1"/>
              </a:solidFill>
              <a:latin typeface="Calibri Light" panose="020F0302020204030204"/>
            </a:rPr>
            <a:t> 32-week </a:t>
          </a:r>
          <a:r>
            <a:rPr lang="en-GB" sz="1600" b="1" kern="1200">
              <a:solidFill>
                <a:schemeClr val="bg1"/>
              </a:solidFill>
            </a:rPr>
            <a:t>Evidence Based</a:t>
          </a:r>
        </a:p>
      </dsp:txBody>
      <dsp:txXfrm>
        <a:off x="3629140" y="-56131"/>
        <a:ext cx="1773423" cy="1280244"/>
      </dsp:txXfrm>
    </dsp:sp>
    <dsp:sp modelId="{82945330-5243-4E66-B864-D400F5BE110F}">
      <dsp:nvSpPr>
        <dsp:cNvPr id="0" name=""/>
        <dsp:cNvSpPr/>
      </dsp:nvSpPr>
      <dsp:spPr>
        <a:xfrm rot="19515978">
          <a:off x="5785982" y="1959430"/>
          <a:ext cx="181532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81532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0730B22-43BD-4054-9936-76BCD8FC5896}">
      <dsp:nvSpPr>
        <dsp:cNvPr id="0" name=""/>
        <dsp:cNvSpPr/>
      </dsp:nvSpPr>
      <dsp:spPr>
        <a:xfrm>
          <a:off x="5951341" y="706519"/>
          <a:ext cx="1418760" cy="1418760"/>
        </a:xfrm>
        <a:prstGeom prst="roundRect">
          <a:avLst/>
        </a:prstGeom>
        <a:solidFill>
          <a:srgbClr val="91D70C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b="1" kern="1200">
              <a:solidFill>
                <a:srgbClr val="163358"/>
              </a:solidFill>
            </a:rPr>
            <a:t>Wedi'i deilwra a'i addasu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rPr>
            <a:t>Tailored and </a:t>
          </a:r>
          <a:r>
            <a:rPr lang="en-GB" sz="1600" b="1" kern="120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rPr>
            <a:t>adapted </a:t>
          </a:r>
          <a:endParaRPr lang="en-GB" sz="1600" b="1" kern="1200">
            <a:solidFill>
              <a:schemeClr val="bg1"/>
            </a:solidFill>
            <a:latin typeface="+mn-lt"/>
          </a:endParaRPr>
        </a:p>
      </dsp:txBody>
      <dsp:txXfrm>
        <a:off x="6020599" y="775777"/>
        <a:ext cx="1280244" cy="1280244"/>
      </dsp:txXfrm>
    </dsp:sp>
    <dsp:sp modelId="{8497F27E-3182-416E-8F08-DFB9B89EF3ED}">
      <dsp:nvSpPr>
        <dsp:cNvPr id="0" name=""/>
        <dsp:cNvSpPr/>
      </dsp:nvSpPr>
      <dsp:spPr>
        <a:xfrm rot="1182330">
          <a:off x="5790337" y="3431693"/>
          <a:ext cx="403614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03614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9E300D7-34A2-40D8-BDAE-C3F6D3446D5B}">
      <dsp:nvSpPr>
        <dsp:cNvPr id="0" name=""/>
        <dsp:cNvSpPr/>
      </dsp:nvSpPr>
      <dsp:spPr>
        <a:xfrm>
          <a:off x="6182134" y="3044431"/>
          <a:ext cx="1418760" cy="1418760"/>
        </a:xfrm>
        <a:prstGeom prst="roundRect">
          <a:avLst/>
        </a:prstGeom>
        <a:solidFill>
          <a:srgbClr val="91D70C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b="1" kern="1200">
              <a:solidFill>
                <a:srgbClr val="163358"/>
              </a:solidFill>
            </a:rPr>
            <a:t>Rhaglenni cartref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b="1" kern="1200">
              <a:solidFill>
                <a:schemeClr val="bg1"/>
              </a:solidFill>
            </a:rPr>
            <a:t> </a:t>
          </a:r>
          <a:r>
            <a:rPr lang="en-GB" sz="1600" b="1" kern="1200">
              <a:solidFill>
                <a:schemeClr val="bg1"/>
              </a:solidFill>
            </a:rPr>
            <a:t>Home programmes</a:t>
          </a:r>
        </a:p>
      </dsp:txBody>
      <dsp:txXfrm>
        <a:off x="6251392" y="3113689"/>
        <a:ext cx="1280244" cy="1280244"/>
      </dsp:txXfrm>
    </dsp:sp>
    <dsp:sp modelId="{BF4D43AF-CFC4-4E41-BC15-A969D4FD631D}">
      <dsp:nvSpPr>
        <dsp:cNvPr id="0" name=""/>
        <dsp:cNvSpPr/>
      </dsp:nvSpPr>
      <dsp:spPr>
        <a:xfrm rot="5400000">
          <a:off x="4251614" y="4248279"/>
          <a:ext cx="52847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28476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2123023-25A0-411F-AE27-D448EFF795EF}">
      <dsp:nvSpPr>
        <dsp:cNvPr id="0" name=""/>
        <dsp:cNvSpPr/>
      </dsp:nvSpPr>
      <dsp:spPr>
        <a:xfrm>
          <a:off x="3806472" y="4512518"/>
          <a:ext cx="1418760" cy="1418760"/>
        </a:xfrm>
        <a:prstGeom prst="roundRect">
          <a:avLst/>
        </a:prstGeom>
        <a:solidFill>
          <a:srgbClr val="91D70C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b="1" kern="1200">
              <a:solidFill>
                <a:srgbClr val="163358"/>
              </a:solidFill>
              <a:latin typeface="+mn-lt"/>
            </a:rPr>
            <a:t>Unwaith yr wythnos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solidFill>
                <a:schemeClr val="bg1"/>
              </a:solidFill>
              <a:latin typeface="+mn-lt"/>
              <a:ea typeface="Calibri" panose="020F0502020204030204" pitchFamily="34" charset="0"/>
              <a:cs typeface="Arial" panose="020B0604020202020204" pitchFamily="34" charset="0"/>
            </a:rPr>
            <a:t>Once a week </a:t>
          </a:r>
          <a:endParaRPr lang="en-GB" sz="1600" b="1" kern="1200">
            <a:solidFill>
              <a:schemeClr val="bg1"/>
            </a:solidFill>
            <a:latin typeface="+mn-lt"/>
          </a:endParaRPr>
        </a:p>
      </dsp:txBody>
      <dsp:txXfrm>
        <a:off x="3875730" y="4581776"/>
        <a:ext cx="1280244" cy="1280244"/>
      </dsp:txXfrm>
    </dsp:sp>
    <dsp:sp modelId="{656B1B49-91CF-4B99-B5BC-838EBD7861A8}">
      <dsp:nvSpPr>
        <dsp:cNvPr id="0" name=""/>
        <dsp:cNvSpPr/>
      </dsp:nvSpPr>
      <dsp:spPr>
        <a:xfrm rot="9503010">
          <a:off x="2954911" y="3465087"/>
          <a:ext cx="28464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84647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76DFBDB-E0A7-4844-9867-DDA816C74C90}">
      <dsp:nvSpPr>
        <dsp:cNvPr id="0" name=""/>
        <dsp:cNvSpPr/>
      </dsp:nvSpPr>
      <dsp:spPr>
        <a:xfrm>
          <a:off x="734430" y="3082907"/>
          <a:ext cx="2230490" cy="1753077"/>
        </a:xfrm>
        <a:prstGeom prst="roundRect">
          <a:avLst/>
        </a:prstGeom>
        <a:solidFill>
          <a:srgbClr val="91D70C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solidFill>
                <a:srgbClr val="163358"/>
              </a:solidFill>
              <a:latin typeface="+mn-lt"/>
            </a:rPr>
            <a:t>C</a:t>
          </a:r>
          <a:r>
            <a:rPr lang="cy-GB" sz="1600" b="1" kern="1200" err="1">
              <a:solidFill>
                <a:srgbClr val="163358"/>
              </a:solidFill>
            </a:rPr>
            <a:t>anolfannau</a:t>
          </a:r>
          <a:r>
            <a:rPr lang="cy-GB" sz="1600" b="1" kern="1200">
              <a:solidFill>
                <a:srgbClr val="163358"/>
              </a:solidFill>
            </a:rPr>
            <a:t> hamdden a lleoliadau </a:t>
          </a:r>
          <a:r>
            <a:rPr lang="cy-GB" sz="1600" b="1" kern="1200" err="1">
              <a:solidFill>
                <a:srgbClr val="163358"/>
              </a:solidFill>
            </a:rPr>
            <a:t>cymunedo</a:t>
          </a:r>
          <a:endParaRPr lang="cy-GB" sz="1600" b="1" kern="1200">
            <a:solidFill>
              <a:srgbClr val="163358"/>
            </a:solidFill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b="1" kern="1200">
              <a:solidFill>
                <a:schemeClr val="bg1"/>
              </a:solidFill>
            </a:rPr>
            <a:t>Leisure Centre and  Community </a:t>
          </a:r>
          <a:r>
            <a:rPr lang="cy-GB" sz="1600" b="1" kern="1200" err="1">
              <a:solidFill>
                <a:schemeClr val="bg1"/>
              </a:solidFill>
            </a:rPr>
            <a:t>venues</a:t>
          </a:r>
          <a:endParaRPr lang="cy-GB" sz="1600" b="1" kern="1200">
            <a:solidFill>
              <a:schemeClr val="bg1"/>
            </a:solidFill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b="1" kern="1200">
            <a:solidFill>
              <a:schemeClr val="bg1"/>
            </a:solidFill>
            <a:latin typeface="+mn-lt"/>
          </a:endParaRPr>
        </a:p>
      </dsp:txBody>
      <dsp:txXfrm>
        <a:off x="820008" y="3168485"/>
        <a:ext cx="2059334" cy="1581921"/>
      </dsp:txXfrm>
    </dsp:sp>
    <dsp:sp modelId="{56ADFAE4-8681-410D-B1B1-C74517911012}">
      <dsp:nvSpPr>
        <dsp:cNvPr id="0" name=""/>
        <dsp:cNvSpPr/>
      </dsp:nvSpPr>
      <dsp:spPr>
        <a:xfrm rot="12270204">
          <a:off x="2445452" y="2146381"/>
          <a:ext cx="821070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821070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B430BC2-BEA0-424B-A993-C1CFB7BFEF77}">
      <dsp:nvSpPr>
        <dsp:cNvPr id="0" name=""/>
        <dsp:cNvSpPr/>
      </dsp:nvSpPr>
      <dsp:spPr>
        <a:xfrm>
          <a:off x="1064028" y="943662"/>
          <a:ext cx="1418398" cy="1418398"/>
        </a:xfrm>
        <a:prstGeom prst="roundRect">
          <a:avLst/>
        </a:prstGeom>
        <a:solidFill>
          <a:srgbClr val="91D70C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b="1" kern="1200">
              <a:solidFill>
                <a:srgbClr val="163358"/>
              </a:solidFill>
            </a:rPr>
            <a:t>Llwybrau Ymadael </a:t>
          </a:r>
          <a:r>
            <a:rPr lang="cy-GB" sz="1600" b="1" kern="1200">
              <a:solidFill>
                <a:srgbClr val="163358"/>
              </a:solidFill>
              <a:latin typeface="Calibri Light"/>
              <a:ea typeface="Calibri Light"/>
              <a:cs typeface="Calibri Light"/>
            </a:rPr>
            <a:t>Actif</a:t>
          </a:r>
          <a:endParaRPr lang="en-GB" sz="1600" b="1" kern="1200">
            <a:solidFill>
              <a:srgbClr val="163358"/>
            </a:solidFill>
            <a:latin typeface="+mn-lt"/>
          </a:endParaRPr>
        </a:p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solidFill>
                <a:schemeClr val="bg1"/>
              </a:solidFill>
              <a:latin typeface="+mn-lt"/>
            </a:rPr>
            <a:t>Actif Exit Routes</a:t>
          </a:r>
        </a:p>
      </dsp:txBody>
      <dsp:txXfrm>
        <a:off x="1133268" y="1012902"/>
        <a:ext cx="1279918" cy="127991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F3B1E1-0333-410E-9749-76BEF4476A1C}">
      <dsp:nvSpPr>
        <dsp:cNvPr id="0" name=""/>
        <dsp:cNvSpPr/>
      </dsp:nvSpPr>
      <dsp:spPr>
        <a:xfrm>
          <a:off x="3097606" y="658061"/>
          <a:ext cx="4911504" cy="4911504"/>
        </a:xfrm>
        <a:prstGeom prst="blockArc">
          <a:avLst>
            <a:gd name="adj1" fmla="val 12481936"/>
            <a:gd name="adj2" fmla="val 17051424"/>
            <a:gd name="adj3" fmla="val 4536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16636A-F56D-4850-BE09-5BAAF57F82DB}">
      <dsp:nvSpPr>
        <dsp:cNvPr id="0" name=""/>
        <dsp:cNvSpPr/>
      </dsp:nvSpPr>
      <dsp:spPr>
        <a:xfrm>
          <a:off x="3027821" y="780343"/>
          <a:ext cx="4911504" cy="4911504"/>
        </a:xfrm>
        <a:prstGeom prst="blockArc">
          <a:avLst>
            <a:gd name="adj1" fmla="val 8865440"/>
            <a:gd name="adj2" fmla="val 12683632"/>
            <a:gd name="adj3" fmla="val 4536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5EA84C-74A0-4B0F-AC21-A94850728C82}">
      <dsp:nvSpPr>
        <dsp:cNvPr id="0" name=""/>
        <dsp:cNvSpPr/>
      </dsp:nvSpPr>
      <dsp:spPr>
        <a:xfrm>
          <a:off x="3044177" y="806648"/>
          <a:ext cx="4911504" cy="4911504"/>
        </a:xfrm>
        <a:prstGeom prst="blockArc">
          <a:avLst>
            <a:gd name="adj1" fmla="val 4469400"/>
            <a:gd name="adj2" fmla="val 8909809"/>
            <a:gd name="adj3" fmla="val 4536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3F22AA-5B9F-4E96-8909-1E3BB2CC8ACB}">
      <dsp:nvSpPr>
        <dsp:cNvPr id="0" name=""/>
        <dsp:cNvSpPr/>
      </dsp:nvSpPr>
      <dsp:spPr>
        <a:xfrm>
          <a:off x="4204727" y="775981"/>
          <a:ext cx="4911504" cy="4911504"/>
        </a:xfrm>
        <a:prstGeom prst="blockArc">
          <a:avLst>
            <a:gd name="adj1" fmla="val 2053890"/>
            <a:gd name="adj2" fmla="val 6148962"/>
            <a:gd name="adj3" fmla="val 4536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E3737A-C331-4111-8EC5-A74CE766A476}">
      <dsp:nvSpPr>
        <dsp:cNvPr id="0" name=""/>
        <dsp:cNvSpPr/>
      </dsp:nvSpPr>
      <dsp:spPr>
        <a:xfrm>
          <a:off x="4287519" y="661677"/>
          <a:ext cx="4911504" cy="4911504"/>
        </a:xfrm>
        <a:prstGeom prst="blockArc">
          <a:avLst>
            <a:gd name="adj1" fmla="val 19823160"/>
            <a:gd name="adj2" fmla="val 2256080"/>
            <a:gd name="adj3" fmla="val 4536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2D8D59-235A-4168-9703-19ABF48A15C0}">
      <dsp:nvSpPr>
        <dsp:cNvPr id="0" name=""/>
        <dsp:cNvSpPr/>
      </dsp:nvSpPr>
      <dsp:spPr>
        <a:xfrm>
          <a:off x="4284064" y="655578"/>
          <a:ext cx="4911504" cy="4911504"/>
        </a:xfrm>
        <a:prstGeom prst="blockArc">
          <a:avLst>
            <a:gd name="adj1" fmla="val 15334185"/>
            <a:gd name="adj2" fmla="val 19833201"/>
            <a:gd name="adj3" fmla="val 4536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BC5E3C-1791-4D2E-9E29-675DCFB2EA57}">
      <dsp:nvSpPr>
        <dsp:cNvPr id="0" name=""/>
        <dsp:cNvSpPr/>
      </dsp:nvSpPr>
      <dsp:spPr>
        <a:xfrm>
          <a:off x="4823256" y="1794519"/>
          <a:ext cx="2699999" cy="269999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b="1" kern="1200">
              <a:solidFill>
                <a:srgbClr val="91D70C"/>
              </a:solidFill>
            </a:rPr>
            <a:t>Gweithio ar y cyd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Collaborative working</a:t>
          </a:r>
        </a:p>
      </dsp:txBody>
      <dsp:txXfrm>
        <a:off x="5218662" y="2189925"/>
        <a:ext cx="1909187" cy="1909187"/>
      </dsp:txXfrm>
    </dsp:sp>
    <dsp:sp modelId="{B3739C89-9D83-484D-B479-7E39C7C7101F}">
      <dsp:nvSpPr>
        <dsp:cNvPr id="0" name=""/>
        <dsp:cNvSpPr/>
      </dsp:nvSpPr>
      <dsp:spPr>
        <a:xfrm>
          <a:off x="5151722" y="-203005"/>
          <a:ext cx="1979995" cy="19799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800" b="1" kern="1200">
              <a:solidFill>
                <a:srgbClr val="91D70C"/>
              </a:solidFill>
            </a:rPr>
            <a:t>Ffisiotherapi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Physiotherapy</a:t>
          </a:r>
        </a:p>
      </dsp:txBody>
      <dsp:txXfrm>
        <a:off x="5441686" y="86959"/>
        <a:ext cx="1400067" cy="1400067"/>
      </dsp:txXfrm>
    </dsp:sp>
    <dsp:sp modelId="{0364D1A0-A138-4A4E-B8F3-77FD61309F51}">
      <dsp:nvSpPr>
        <dsp:cNvPr id="0" name=""/>
        <dsp:cNvSpPr/>
      </dsp:nvSpPr>
      <dsp:spPr>
        <a:xfrm>
          <a:off x="7839820" y="941434"/>
          <a:ext cx="1979995" cy="19799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err="1">
              <a:solidFill>
                <a:srgbClr val="91D70C"/>
              </a:solidFill>
            </a:rPr>
            <a:t>Llesiant</a:t>
          </a:r>
          <a:r>
            <a:rPr lang="en-GB" sz="2400" b="1" kern="1200">
              <a:solidFill>
                <a:srgbClr val="91D70C"/>
              </a:solidFill>
            </a:rPr>
            <a:t> Delta </a:t>
          </a:r>
          <a:r>
            <a:rPr lang="en-GB" sz="2400" b="1" kern="1200"/>
            <a:t>Wellbeing</a:t>
          </a:r>
        </a:p>
      </dsp:txBody>
      <dsp:txXfrm>
        <a:off x="8129784" y="1231398"/>
        <a:ext cx="1400067" cy="1400067"/>
      </dsp:txXfrm>
    </dsp:sp>
    <dsp:sp modelId="{EAB9235D-7169-497A-9B52-B1F6D9836614}">
      <dsp:nvSpPr>
        <dsp:cNvPr id="0" name=""/>
        <dsp:cNvSpPr/>
      </dsp:nvSpPr>
      <dsp:spPr>
        <a:xfrm>
          <a:off x="7654778" y="3591858"/>
          <a:ext cx="1979995" cy="19799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b="1" kern="1200">
              <a:solidFill>
                <a:srgbClr val="91D70C"/>
              </a:solidFill>
            </a:rPr>
            <a:t>Tîm Cwympiadau ac Eiddilwch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Falls &amp; Frailty Team</a:t>
          </a:r>
        </a:p>
      </dsp:txBody>
      <dsp:txXfrm>
        <a:off x="7944742" y="3881822"/>
        <a:ext cx="1400067" cy="1400067"/>
      </dsp:txXfrm>
    </dsp:sp>
    <dsp:sp modelId="{BF3EEACC-0D3D-499E-A62C-0C811B8206DA}">
      <dsp:nvSpPr>
        <dsp:cNvPr id="0" name=""/>
        <dsp:cNvSpPr/>
      </dsp:nvSpPr>
      <dsp:spPr>
        <a:xfrm>
          <a:off x="5151722" y="4585057"/>
          <a:ext cx="1979995" cy="19799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b="1" kern="1200">
              <a:solidFill>
                <a:srgbClr val="91D70C"/>
              </a:solidFill>
            </a:rPr>
            <a:t>Dieteg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Dietetics</a:t>
          </a:r>
        </a:p>
      </dsp:txBody>
      <dsp:txXfrm>
        <a:off x="5441686" y="4875021"/>
        <a:ext cx="1400067" cy="1400067"/>
      </dsp:txXfrm>
    </dsp:sp>
    <dsp:sp modelId="{593D5545-7AA9-4252-B609-203D2447E2FD}">
      <dsp:nvSpPr>
        <dsp:cNvPr id="0" name=""/>
        <dsp:cNvSpPr/>
      </dsp:nvSpPr>
      <dsp:spPr>
        <a:xfrm>
          <a:off x="2463617" y="3526542"/>
          <a:ext cx="1979995" cy="19799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b="1" kern="1200" err="1">
              <a:solidFill>
                <a:srgbClr val="91D70C"/>
              </a:solidFill>
            </a:rPr>
            <a:t>Podiatreg</a:t>
          </a:r>
          <a:endParaRPr lang="cy-GB" sz="2400" b="1" kern="1200">
            <a:solidFill>
              <a:srgbClr val="91D70C"/>
            </a:solidFill>
          </a:endParaRP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Podiatry</a:t>
          </a:r>
        </a:p>
      </dsp:txBody>
      <dsp:txXfrm>
        <a:off x="2753581" y="3816506"/>
        <a:ext cx="1400067" cy="1400067"/>
      </dsp:txXfrm>
    </dsp:sp>
    <dsp:sp modelId="{30423FBC-9BA1-45FB-A1BD-257B0513C54D}">
      <dsp:nvSpPr>
        <dsp:cNvPr id="0" name=""/>
        <dsp:cNvSpPr/>
      </dsp:nvSpPr>
      <dsp:spPr>
        <a:xfrm>
          <a:off x="2444871" y="995864"/>
          <a:ext cx="1979995" cy="19799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OT</a:t>
          </a:r>
        </a:p>
      </dsp:txBody>
      <dsp:txXfrm>
        <a:off x="2734835" y="1285828"/>
        <a:ext cx="1400067" cy="14000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7CD8FA-5C02-4193-958F-A4129B014197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3330FF-BAE1-41B1-B81F-DDA05203C8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2216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600" b="1">
                <a:solidFill>
                  <a:schemeClr val="bg1"/>
                </a:solidFill>
              </a:rPr>
              <a:t>Age Well</a:t>
            </a:r>
          </a:p>
          <a:p>
            <a:endParaRPr lang="en-GB" sz="500">
              <a:solidFill>
                <a:schemeClr val="bg1"/>
              </a:solidFill>
            </a:endParaRPr>
          </a:p>
          <a:p>
            <a:r>
              <a:rPr lang="en-GB" b="1">
                <a:solidFill>
                  <a:schemeClr val="bg1"/>
                </a:solidFill>
              </a:rPr>
              <a:t>Why</a:t>
            </a:r>
            <a:r>
              <a:rPr lang="en-GB">
                <a:solidFill>
                  <a:schemeClr val="bg1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bg1"/>
                </a:solidFill>
              </a:rPr>
              <a:t>The number of Carmarthenshire residents aged 65 and over being diagnosed with dementia (currently 2783 people) is expected to increase by 57% by the year 2030 (from 2,783 to 4,371)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bg1"/>
                </a:solidFill>
              </a:rPr>
              <a:t>Loneliness and social isolation has the same affect on mortality as smoking 15 cigarettes a day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bg1"/>
                </a:solidFill>
              </a:rPr>
              <a:t>Falls reduction services have been proven to reduce the risk of falling by between 15% and 30%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bg1"/>
                </a:solidFill>
              </a:rPr>
              <a:t>51.3% of older adults in Carmarthenshire report they are in good health, below the all-Wales average of 56.1%</a:t>
            </a:r>
          </a:p>
          <a:p>
            <a:endParaRPr lang="en-GB" sz="500" b="1">
              <a:solidFill>
                <a:schemeClr val="bg1"/>
              </a:solidFill>
            </a:endParaRPr>
          </a:p>
          <a:p>
            <a:r>
              <a:rPr lang="en-GB" b="1">
                <a:solidFill>
                  <a:schemeClr val="bg1"/>
                </a:solidFill>
              </a:rPr>
              <a:t>Future</a:t>
            </a:r>
            <a:r>
              <a:rPr lang="en-GB">
                <a:solidFill>
                  <a:schemeClr val="bg1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bg1"/>
                </a:solidFill>
              </a:rPr>
              <a:t>Develop an integrated wellness model to empower older adults to take responsibility for their health and wellbeing through physical activity and education/support 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bg1"/>
                </a:solidFill>
              </a:rPr>
              <a:t>Robust rehabilitation pathways such as falls prevention, dementia and Rehabilitation to alleviate the strain on health services and provide help when people need 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bg1"/>
                </a:solidFill>
              </a:rPr>
              <a:t>Maximise the use of technology and explore innovative digital solutions to provide activities for older adults to remain active within our facilities and the community. </a:t>
            </a:r>
          </a:p>
          <a:p>
            <a:endParaRPr lang="en-GB" sz="500">
              <a:solidFill>
                <a:schemeClr val="bg1"/>
              </a:solidFill>
            </a:endParaRPr>
          </a:p>
          <a:p>
            <a:r>
              <a:rPr lang="en-GB" b="1">
                <a:solidFill>
                  <a:schemeClr val="bg1"/>
                </a:solidFill>
              </a:rPr>
              <a:t>How</a:t>
            </a:r>
            <a:r>
              <a:rPr lang="en-GB">
                <a:solidFill>
                  <a:schemeClr val="bg1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bg1"/>
                </a:solidFill>
              </a:rPr>
              <a:t>Expand provision on a sustainable model through increasing the numbers of opportunities available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bg1"/>
                </a:solidFill>
              </a:rPr>
              <a:t>Utilise technology to deliver effective interventions digitally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bg1"/>
                </a:solidFill>
              </a:rPr>
              <a:t>Improve the appeal and accessibility for older adults within leisure facilities and community provision - dementia friendly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3330FF-BAE1-41B1-B81F-DDA05203C84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4699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01E6B7-736C-42EC-83E6-0F2A697B0F0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257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5FF017-3543-4980-ACEE-E803B1A6C2D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52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5FF017-3543-4980-ACEE-E803B1A6C2D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8605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5FF017-3543-4980-ACEE-E803B1A6C2D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0839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5FF017-3543-4980-ACEE-E803B1A6C2D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6638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5FF017-3543-4980-ACEE-E803B1A6C2D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5834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5FF017-3543-4980-ACEE-E803B1A6C2D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0286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5FF017-3543-4980-ACEE-E803B1A6C2D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357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064C4-2506-D30B-1C75-30F10EC98D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F9C5B0-0301-2BEA-8DA6-424C72F0D8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AF4BC1-C158-2553-61EB-D224FA66F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E79A4-06D4-4731-94B8-384EFCA3909C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CF016B-9243-C196-82E2-81F3BAB33E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C8E5B3-B2D4-9139-FB3C-F69E9566C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D931-A3F1-48F2-AC54-CF99DE63C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8518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E3E5E-253F-6097-7990-171321F5B4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C1131-7428-B44F-093F-420924FAE3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D9B8C-7E38-DD6D-2AC2-2669CA73C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E79A4-06D4-4731-94B8-384EFCA3909C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36FB9-1D0B-087D-60B3-A0882BA3BB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4D41BA-322F-B1CE-98B1-7B1FC535C6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D931-A3F1-48F2-AC54-CF99DE63C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979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B7BA1-82BD-F1CA-4E70-ACD963C25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878505-55E9-6A1B-325D-AF854EAB00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C5C43B-88DB-AC5D-FF85-B6A0ADCBEE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E79A4-06D4-4731-94B8-384EFCA3909C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D4692F-7004-36C1-DB1F-4CD2E22029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E1E351-B020-35B3-B6E7-E19F24FE79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D931-A3F1-48F2-AC54-CF99DE63C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039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2E1E0-73F0-ECBA-73A3-28B5DF25E8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210A64-A37F-58FE-6726-1A5D7E64F4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63B55C-D061-ACC6-A5C8-6EED8D4559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087184-633F-2C2E-9141-3069564D6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E79A4-06D4-4731-94B8-384EFCA3909C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E8CC33-EFFE-5FAD-15D4-E98ED39CFA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37649C-F02A-6C30-436B-E4561E0C9C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D931-A3F1-48F2-AC54-CF99DE63C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924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3C4EE-0F2F-29FB-419C-5DFF2F52E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0C1C97-5828-02D9-BF07-A65F2D834B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BF396A-0811-FE04-CE30-38426253EB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0890FE-4644-C91C-3F0E-446A7AF738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528068-1C3D-01A8-1172-EAEEDCC40A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C937E7-565C-904B-1FC5-0A522B618E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E79A4-06D4-4731-94B8-384EFCA3909C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267CF8-B3ED-9BAC-EC3D-FAAF8E6DC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01FBC5-0D34-D503-F9C9-3C45080F7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D931-A3F1-48F2-AC54-CF99DE63C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531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4DE8B-C50F-89B3-2507-9A41CFA174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EE94E9-5EC7-3685-A752-EFEF272D44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E79A4-06D4-4731-94B8-384EFCA3909C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C90E6F-A71F-5034-4CA8-CB642008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B3179B-929A-76EA-2520-F3D3B69BC3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D931-A3F1-48F2-AC54-CF99DE63C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1529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5172BAA-7EE1-F57B-BE25-BDD5CDFFC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E79A4-06D4-4731-94B8-384EFCA3909C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1BB737-7870-F197-0FB3-5520BFFF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3265E9-BF5F-D6AE-245A-2E0B2AB24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D931-A3F1-48F2-AC54-CF99DE63C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320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C4A90-CBB7-48E5-72EA-04910D1F6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AF8C34-5D68-F40C-D2DA-61632DADAE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B87368-04D2-231A-BB66-2A0D1148C6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5858FC-4C20-B00A-D7D2-0D1E416FCA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E79A4-06D4-4731-94B8-384EFCA3909C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5B5615-FCA7-542B-104C-2CDBCF2B77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DE6391-9F51-FDFC-8679-DFD9AE90D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D931-A3F1-48F2-AC54-CF99DE63C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6776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0EAB90-7FE9-4CC7-9C3D-B71FF9AB1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EA4BAD0-780E-B5B9-AB4A-6F6FDFFFBD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6ADADE-7733-A2BB-F4A7-7C97088CF9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721595-1081-70A7-572E-54D01B39BE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E79A4-06D4-4731-94B8-384EFCA3909C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1CCBB-59C1-4009-C645-AE9AACCF07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F0CAD-E14F-DEE8-BC41-7E18E26F8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D931-A3F1-48F2-AC54-CF99DE63C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775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F52D5-50BD-A351-1680-66F45471C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C88E73-6E9A-B8B2-AD6C-EACD425818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8D8B70-A3E2-10CA-B7D2-9638DFAAD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E79A4-06D4-4731-94B8-384EFCA3909C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823ECD-D0DD-48F9-658E-DEBA7C73F6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634747-5245-4448-2AAF-A02B6DF06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D931-A3F1-48F2-AC54-CF99DE63C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9152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5EEE045-4517-524B-4B27-EF43F7D76B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9207D5-C206-8610-94FA-2FBC1663BB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4CBA33-4611-7257-8E0D-A1CAFD267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E79A4-06D4-4731-94B8-384EFCA3909C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06BC74-533F-9537-E272-DCFE1E8402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C5CEFA-D5A2-3D9B-D169-E9F105827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D931-A3F1-48F2-AC54-CF99DE63C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8137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49178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BDF0F6-AFFC-0C8E-C7CD-003267639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AC609-B262-45F9-2688-562E4FF971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1A5E07-A627-EAFD-D07C-8C2D6751C6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7E79A4-06D4-4731-94B8-384EFCA3909C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73083D-58A1-D256-98D5-06FA5EF995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4DC82-5790-2B04-8CAB-55112F5EA0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75D931-A3F1-48F2-AC54-CF99DE63C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8532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02EF1046-B6A3-A05E-19CB-5B42749AFCC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872" y="0"/>
            <a:ext cx="12160250" cy="6875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835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mailto:JozanMorgan@carmarthenshire.gov.uk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ners.theseus.uk/selfrefer/" TargetMode="External"/><Relationship Id="rId7" Type="http://schemas.openxmlformats.org/officeDocument/2006/relationships/hyperlink" Target="mailto:MLewis-Meredith@carmarthenshire.gov.uk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ecure.refer-all.net/referrals/Carmarthenshire/Refer" TargetMode="External"/><Relationship Id="rId5" Type="http://schemas.openxmlformats.org/officeDocument/2006/relationships/hyperlink" Target="mailto:sarah.l.tomlinson@wales.nhs.uk" TargetMode="External"/><Relationship Id="rId4" Type="http://schemas.openxmlformats.org/officeDocument/2006/relationships/hyperlink" Target="mailto:JBarrett@carmarthenshire.gov.uk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microsoft.com/office/2018/10/relationships/comments" Target="../comments/modernComment_150_2DF65921.xml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chart" Target="../charts/chart4.xml"/><Relationship Id="rId4" Type="http://schemas.openxmlformats.org/officeDocument/2006/relationships/chart" Target="../charts/char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chart" Target="../charts/chart6.xml"/><Relationship Id="rId4" Type="http://schemas.openxmlformats.org/officeDocument/2006/relationships/chart" Target="../charts/chart5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microsoft.com/office/2018/10/relationships/comments" Target="../comments/modernComment_19A_B9EB0DC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microsoft.com/office/2018/10/relationships/comments" Target="../comments/modernComment_106_4E0BC4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9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9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microsoft.com/office/2018/10/relationships/comments" Target="../comments/modernComment_11C_606B7F2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collage of people playing football&#10;&#10;Description automatically generated">
            <a:extLst>
              <a:ext uri="{FF2B5EF4-FFF2-40B4-BE49-F238E27FC236}">
                <a16:creationId xmlns:a16="http://schemas.microsoft.com/office/drawing/2014/main" id="{D898876C-A80E-4BBD-C97B-58F5634513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8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882566" y="3530588"/>
            <a:ext cx="5784934" cy="738664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 anchor="t">
            <a:spAutoFit/>
          </a:bodyPr>
          <a:lstStyle/>
          <a:p>
            <a:r>
              <a:rPr lang="en-US" sz="2400">
                <a:solidFill>
                  <a:srgbClr val="91D70C"/>
                </a:solidFill>
                <a:latin typeface="Arial Rounded MT Bold" panose="020F0704030504030204" pitchFamily="34" charset="0"/>
                <a:ea typeface="FS Aldrin 1"/>
                <a:cs typeface="FS Aldrin 1"/>
                <a:sym typeface="FS Aldrin 1"/>
              </a:rPr>
              <a:t>Workshop 5: Health-related pathways and </a:t>
            </a:r>
            <a:r>
              <a:rPr lang="en-GB" sz="2400">
                <a:solidFill>
                  <a:srgbClr val="91D70C"/>
                </a:solidFill>
                <a:latin typeface="Arial Rounded MT Bold" panose="020F0704030504030204" pitchFamily="34" charset="0"/>
                <a:ea typeface="FS Aldrin 1"/>
                <a:cs typeface="FS Aldrin 1"/>
                <a:sym typeface="FS Aldrin 1"/>
              </a:rPr>
              <a:t>programmes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9160" y="5535243"/>
            <a:ext cx="5784934" cy="408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92"/>
              </a:lnSpc>
            </a:pPr>
            <a:r>
              <a:rPr lang="en-US" sz="2779" err="1">
                <a:solidFill>
                  <a:srgbClr val="FFFFFF"/>
                </a:solidFill>
                <a:latin typeface="Arial Rounded MT Bold" panose="020F0704030504030204" pitchFamily="34" charset="0"/>
                <a:ea typeface="FS Aldrin 2"/>
                <a:cs typeface="FS Aldrin 2"/>
                <a:sym typeface="FS Aldrin 2"/>
              </a:rPr>
              <a:t>actif.cymru</a:t>
            </a:r>
            <a:endParaRPr lang="en-US" sz="2779">
              <a:solidFill>
                <a:srgbClr val="FFFFFF"/>
              </a:solidFill>
              <a:latin typeface="Arial Rounded MT Bold" panose="020F0704030504030204" pitchFamily="34" charset="0"/>
              <a:ea typeface="FS Aldrin 2"/>
              <a:cs typeface="FS Aldrin 2"/>
              <a:sym typeface="FS Aldrin 2"/>
            </a:endParaRPr>
          </a:p>
        </p:txBody>
      </p:sp>
      <p:sp>
        <p:nvSpPr>
          <p:cNvPr id="10" name="TextBox 8">
            <a:extLst>
              <a:ext uri="{FF2B5EF4-FFF2-40B4-BE49-F238E27FC236}">
                <a16:creationId xmlns:a16="http://schemas.microsoft.com/office/drawing/2014/main" id="{320C72E7-7BE2-EED0-6BB7-9B447B4B60B3}"/>
              </a:ext>
            </a:extLst>
          </p:cNvPr>
          <p:cNvSpPr txBox="1"/>
          <p:nvPr/>
        </p:nvSpPr>
        <p:spPr>
          <a:xfrm>
            <a:off x="0" y="2699516"/>
            <a:ext cx="5981700" cy="738664"/>
          </a:xfrm>
          <a:prstGeom prst="rect">
            <a:avLst/>
          </a:prstGeom>
          <a:solidFill>
            <a:srgbClr val="91D70C"/>
          </a:solidFill>
          <a:ln>
            <a:solidFill>
              <a:srgbClr val="91D70C"/>
            </a:solidFill>
          </a:ln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2400" err="1">
                <a:solidFill>
                  <a:srgbClr val="FFFFFF"/>
                </a:solidFill>
                <a:latin typeface="Arial Rounded MT Bold" panose="020F0704030504030204" pitchFamily="34" charset="0"/>
                <a:ea typeface="FS Aldrin 1"/>
                <a:cs typeface="FS Aldrin 1"/>
                <a:sym typeface="FS Aldrin 1"/>
              </a:rPr>
              <a:t>Gweithdy</a:t>
            </a:r>
            <a:r>
              <a:rPr lang="en-US" sz="2400">
                <a:solidFill>
                  <a:srgbClr val="FFFFFF"/>
                </a:solidFill>
                <a:latin typeface="Arial Rounded MT Bold" panose="020F0704030504030204" pitchFamily="34" charset="0"/>
                <a:ea typeface="FS Aldrin 1"/>
                <a:cs typeface="FS Aldrin 1"/>
                <a:sym typeface="FS Aldrin 1"/>
              </a:rPr>
              <a:t> 5: </a:t>
            </a:r>
            <a:r>
              <a:rPr lang="en-US" sz="2400" err="1">
                <a:solidFill>
                  <a:srgbClr val="FFFFFF"/>
                </a:solidFill>
                <a:latin typeface="Arial Rounded MT Bold" panose="020F0704030504030204" pitchFamily="34" charset="0"/>
                <a:ea typeface="FS Aldrin 1"/>
                <a:cs typeface="FS Aldrin 1"/>
                <a:sym typeface="FS Aldrin 1"/>
              </a:rPr>
              <a:t>Llwybrau</a:t>
            </a:r>
            <a:r>
              <a:rPr lang="en-US" sz="2400">
                <a:solidFill>
                  <a:srgbClr val="FFFFFF"/>
                </a:solidFill>
                <a:latin typeface="Arial Rounded MT Bold" panose="020F0704030504030204" pitchFamily="34" charset="0"/>
                <a:ea typeface="FS Aldrin 1"/>
                <a:cs typeface="FS Aldrin 1"/>
                <a:sym typeface="FS Aldrin 1"/>
              </a:rPr>
              <a:t> a </a:t>
            </a:r>
            <a:r>
              <a:rPr lang="en-US" sz="2400" err="1">
                <a:solidFill>
                  <a:srgbClr val="FFFFFF"/>
                </a:solidFill>
                <a:latin typeface="Arial Rounded MT Bold" panose="020F0704030504030204" pitchFamily="34" charset="0"/>
                <a:ea typeface="FS Aldrin 1"/>
                <a:cs typeface="FS Aldrin 1"/>
                <a:sym typeface="FS Aldrin 1"/>
              </a:rPr>
              <a:t>rhaglenni</a:t>
            </a:r>
            <a:r>
              <a:rPr lang="en-US" sz="2400">
                <a:solidFill>
                  <a:srgbClr val="FFFFFF"/>
                </a:solidFill>
                <a:latin typeface="Arial Rounded MT Bold" panose="020F0704030504030204" pitchFamily="34" charset="0"/>
                <a:ea typeface="FS Aldrin 1"/>
                <a:cs typeface="FS Aldrin 1"/>
                <a:sym typeface="FS Aldrin 1"/>
              </a:rPr>
              <a:t> </a:t>
            </a:r>
            <a:r>
              <a:rPr lang="en-US" sz="2400" err="1">
                <a:solidFill>
                  <a:srgbClr val="FFFFFF"/>
                </a:solidFill>
                <a:latin typeface="Arial Rounded MT Bold" panose="020F0704030504030204" pitchFamily="34" charset="0"/>
                <a:ea typeface="FS Aldrin 1"/>
                <a:cs typeface="FS Aldrin 1"/>
                <a:sym typeface="FS Aldrin 1"/>
              </a:rPr>
              <a:t>sy'n</a:t>
            </a:r>
            <a:r>
              <a:rPr lang="en-US" sz="2400">
                <a:solidFill>
                  <a:srgbClr val="FFFFFF"/>
                </a:solidFill>
                <a:latin typeface="Arial Rounded MT Bold" panose="020F0704030504030204" pitchFamily="34" charset="0"/>
                <a:ea typeface="FS Aldrin 1"/>
                <a:cs typeface="FS Aldrin 1"/>
                <a:sym typeface="FS Aldrin 1"/>
              </a:rPr>
              <a:t> </a:t>
            </a:r>
            <a:r>
              <a:rPr lang="en-US" sz="2400" err="1">
                <a:solidFill>
                  <a:srgbClr val="FFFFFF"/>
                </a:solidFill>
                <a:latin typeface="Arial Rounded MT Bold" panose="020F0704030504030204" pitchFamily="34" charset="0"/>
                <a:ea typeface="FS Aldrin 1"/>
                <a:cs typeface="FS Aldrin 1"/>
                <a:sym typeface="FS Aldrin 1"/>
              </a:rPr>
              <a:t>gysylltiedig</a:t>
            </a:r>
            <a:r>
              <a:rPr lang="en-US" sz="2400">
                <a:solidFill>
                  <a:srgbClr val="FFFFFF"/>
                </a:solidFill>
                <a:latin typeface="Arial Rounded MT Bold" panose="020F0704030504030204" pitchFamily="34" charset="0"/>
                <a:ea typeface="FS Aldrin 1"/>
                <a:cs typeface="FS Aldrin 1"/>
                <a:sym typeface="FS Aldrin 1"/>
              </a:rPr>
              <a:t> ag iechyd</a:t>
            </a:r>
            <a:endParaRPr lang="en-GB" sz="2400">
              <a:solidFill>
                <a:srgbClr val="FFFFFF"/>
              </a:solidFill>
              <a:latin typeface="Arial Rounded MT Bold" panose="020F0704030504030204" pitchFamily="34" charset="0"/>
              <a:ea typeface="FS Aldrin 1"/>
              <a:cs typeface="FS Aldrin 1"/>
              <a:sym typeface="FS Aldrin 1"/>
            </a:endParaRPr>
          </a:p>
        </p:txBody>
      </p:sp>
      <p:sp>
        <p:nvSpPr>
          <p:cNvPr id="11" name="TextBox 9">
            <a:extLst>
              <a:ext uri="{FF2B5EF4-FFF2-40B4-BE49-F238E27FC236}">
                <a16:creationId xmlns:a16="http://schemas.microsoft.com/office/drawing/2014/main" id="{579B1364-8CF8-3964-13AD-4AF0F2471F3F}"/>
              </a:ext>
            </a:extLst>
          </p:cNvPr>
          <p:cNvSpPr txBox="1"/>
          <p:nvPr/>
        </p:nvSpPr>
        <p:spPr>
          <a:xfrm>
            <a:off x="259160" y="5981367"/>
            <a:ext cx="2380343" cy="4081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392"/>
              </a:lnSpc>
            </a:pPr>
            <a:r>
              <a:rPr lang="en-US" sz="2779" err="1">
                <a:solidFill>
                  <a:srgbClr val="FFFFFF"/>
                </a:solidFill>
                <a:latin typeface="Arial Rounded MT Bold" panose="020F0704030504030204" pitchFamily="34" charset="0"/>
                <a:ea typeface="FS Aldrin 2"/>
                <a:cs typeface="FS Aldrin 2"/>
                <a:sym typeface="FS Aldrin 2"/>
              </a:rPr>
              <a:t>actif.wales</a:t>
            </a:r>
            <a:endParaRPr lang="en-US" sz="2779">
              <a:solidFill>
                <a:srgbClr val="FFFFFF"/>
              </a:solidFill>
              <a:latin typeface="Arial Rounded MT Bold" panose="020F0704030504030204" pitchFamily="34" charset="0"/>
              <a:ea typeface="FS Aldrin 2"/>
              <a:cs typeface="FS Aldrin 2"/>
              <a:sym typeface="FS Aldrin 2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3">
            <a:extLst>
              <a:ext uri="{FF2B5EF4-FFF2-40B4-BE49-F238E27FC236}">
                <a16:creationId xmlns:a16="http://schemas.microsoft.com/office/drawing/2014/main" id="{08A28466-FEE5-5D95-8F3A-DB983A883E02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4873338" cy="2861126"/>
          </a:xfrm>
        </p:grpSpPr>
        <p:sp>
          <p:nvSpPr>
            <p:cNvPr id="16" name="Freeform 4">
              <a:extLst>
                <a:ext uri="{FF2B5EF4-FFF2-40B4-BE49-F238E27FC236}">
                  <a16:creationId xmlns:a16="http://schemas.microsoft.com/office/drawing/2014/main" id="{26092C2D-4EC3-42CF-3F08-E7262E905769}"/>
                </a:ext>
              </a:extLst>
            </p:cNvPr>
            <p:cNvSpPr/>
            <p:nvPr/>
          </p:nvSpPr>
          <p:spPr>
            <a:xfrm>
              <a:off x="0" y="0"/>
              <a:ext cx="4873338" cy="2861126"/>
            </a:xfrm>
            <a:custGeom>
              <a:avLst/>
              <a:gdLst/>
              <a:ahLst/>
              <a:cxnLst/>
              <a:rect l="l" t="t" r="r" b="b"/>
              <a:pathLst>
                <a:path w="4873338" h="2861126">
                  <a:moveTo>
                    <a:pt x="0" y="0"/>
                  </a:moveTo>
                  <a:lnTo>
                    <a:pt x="4873338" y="0"/>
                  </a:lnTo>
                  <a:lnTo>
                    <a:pt x="4873338" y="2861126"/>
                  </a:lnTo>
                  <a:lnTo>
                    <a:pt x="0" y="2861126"/>
                  </a:lnTo>
                  <a:close/>
                </a:path>
              </a:pathLst>
            </a:custGeom>
            <a:solidFill>
              <a:srgbClr val="1C2E54">
                <a:alpha val="74902"/>
              </a:srgbClr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7" name="TextBox 5">
              <a:extLst>
                <a:ext uri="{FF2B5EF4-FFF2-40B4-BE49-F238E27FC236}">
                  <a16:creationId xmlns:a16="http://schemas.microsoft.com/office/drawing/2014/main" id="{A59C81A6-C09F-5C5E-BBE9-13198F3183FD}"/>
                </a:ext>
              </a:extLst>
            </p:cNvPr>
            <p:cNvSpPr txBox="1"/>
            <p:nvPr/>
          </p:nvSpPr>
          <p:spPr>
            <a:xfrm>
              <a:off x="0" y="-38100"/>
              <a:ext cx="4873338" cy="2899226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545"/>
                </a:lnSpc>
              </a:pPr>
              <a:endParaRPr sz="120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0E51E3D1-4BB6-7418-19AE-71AFE0983E6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85" t="7589" r="1636" b="2339"/>
          <a:stretch/>
        </p:blipFill>
        <p:spPr>
          <a:xfrm>
            <a:off x="706916" y="839755"/>
            <a:ext cx="5123254" cy="593535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DA4D43A-4270-A6D7-50A8-8FDFD347585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64" t="7384" r="1880" b="2125"/>
          <a:stretch/>
        </p:blipFill>
        <p:spPr>
          <a:xfrm>
            <a:off x="6514736" y="839755"/>
            <a:ext cx="5050664" cy="5935356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14E32894-A661-1CA3-CB2A-DF0025B6FFB1}"/>
              </a:ext>
            </a:extLst>
          </p:cNvPr>
          <p:cNvSpPr/>
          <p:nvPr/>
        </p:nvSpPr>
        <p:spPr>
          <a:xfrm>
            <a:off x="1337531" y="0"/>
            <a:ext cx="31607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>
                <a:ln w="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Rounded MT Bold" panose="020F0704030504030204" pitchFamily="34" charset="0"/>
              </a:rPr>
              <a:t>Live Well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029471-BB50-F0C1-B0F8-3BE4454CBEE4}"/>
              </a:ext>
            </a:extLst>
          </p:cNvPr>
          <p:cNvSpPr/>
          <p:nvPr/>
        </p:nvSpPr>
        <p:spPr>
          <a:xfrm>
            <a:off x="7517358" y="-83575"/>
            <a:ext cx="31029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>
                <a:ln w="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Rounded MT Bold" panose="020F0704030504030204" pitchFamily="34" charset="0"/>
              </a:rPr>
              <a:t>Age Well</a:t>
            </a:r>
          </a:p>
        </p:txBody>
      </p:sp>
    </p:spTree>
    <p:extLst>
      <p:ext uri="{BB962C8B-B14F-4D97-AF65-F5344CB8AC3E}">
        <p14:creationId xmlns:p14="http://schemas.microsoft.com/office/powerpoint/2010/main" val="16292747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TextBox 5">
            <a:extLst>
              <a:ext uri="{FF2B5EF4-FFF2-40B4-BE49-F238E27FC236}">
                <a16:creationId xmlns:a16="http://schemas.microsoft.com/office/drawing/2014/main" id="{A7F52847-9660-C76F-B74A-1B3D40FC7A4D}"/>
              </a:ext>
            </a:extLst>
          </p:cNvPr>
          <p:cNvSpPr txBox="1"/>
          <p:nvPr/>
        </p:nvSpPr>
        <p:spPr>
          <a:xfrm>
            <a:off x="0" y="-91324"/>
            <a:ext cx="12192000" cy="6949324"/>
          </a:xfrm>
          <a:prstGeom prst="rect">
            <a:avLst/>
          </a:prstGeom>
          <a:solidFill>
            <a:srgbClr val="EFFDD3"/>
          </a:solidFill>
          <a:ln>
            <a:solidFill>
              <a:srgbClr val="91D70C"/>
            </a:solidFill>
          </a:ln>
        </p:spPr>
        <p:txBody>
          <a:bodyPr lIns="33867" tIns="33867" rIns="33867" bIns="33867" rtlCol="0" anchor="ctr"/>
          <a:lstStyle/>
          <a:p>
            <a:pPr algn="ctr">
              <a:lnSpc>
                <a:spcPts val="1545"/>
              </a:lnSpc>
            </a:pPr>
            <a:endParaRPr sz="1200"/>
          </a:p>
        </p:txBody>
      </p:sp>
      <p:grpSp>
        <p:nvGrpSpPr>
          <p:cNvPr id="65" name="Group 3">
            <a:extLst>
              <a:ext uri="{FF2B5EF4-FFF2-40B4-BE49-F238E27FC236}">
                <a16:creationId xmlns:a16="http://schemas.microsoft.com/office/drawing/2014/main" id="{9C1D3119-9D51-0C4A-3DC2-AA4F1BB613E7}"/>
              </a:ext>
            </a:extLst>
          </p:cNvPr>
          <p:cNvGrpSpPr/>
          <p:nvPr/>
        </p:nvGrpSpPr>
        <p:grpSpPr>
          <a:xfrm>
            <a:off x="0" y="-183864"/>
            <a:ext cx="12192000" cy="7041864"/>
            <a:chOff x="0" y="-38100"/>
            <a:chExt cx="4873338" cy="2899226"/>
          </a:xfrm>
        </p:grpSpPr>
        <p:sp>
          <p:nvSpPr>
            <p:cNvPr id="66" name="Freeform 4">
              <a:extLst>
                <a:ext uri="{FF2B5EF4-FFF2-40B4-BE49-F238E27FC236}">
                  <a16:creationId xmlns:a16="http://schemas.microsoft.com/office/drawing/2014/main" id="{09562518-3584-B333-AA48-50A971F63DF2}"/>
                </a:ext>
              </a:extLst>
            </p:cNvPr>
            <p:cNvSpPr/>
            <p:nvPr/>
          </p:nvSpPr>
          <p:spPr>
            <a:xfrm>
              <a:off x="0" y="0"/>
              <a:ext cx="4873338" cy="2861126"/>
            </a:xfrm>
            <a:custGeom>
              <a:avLst/>
              <a:gdLst/>
              <a:ahLst/>
              <a:cxnLst/>
              <a:rect l="l" t="t" r="r" b="b"/>
              <a:pathLst>
                <a:path w="4873338" h="2861126">
                  <a:moveTo>
                    <a:pt x="0" y="0"/>
                  </a:moveTo>
                  <a:lnTo>
                    <a:pt x="4873338" y="0"/>
                  </a:lnTo>
                  <a:lnTo>
                    <a:pt x="4873338" y="2861126"/>
                  </a:lnTo>
                  <a:lnTo>
                    <a:pt x="0" y="2861126"/>
                  </a:lnTo>
                  <a:close/>
                </a:path>
              </a:pathLst>
            </a:custGeom>
            <a:solidFill>
              <a:srgbClr val="1C2E54">
                <a:alpha val="74902"/>
              </a:srgbClr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67" name="TextBox 5">
              <a:extLst>
                <a:ext uri="{FF2B5EF4-FFF2-40B4-BE49-F238E27FC236}">
                  <a16:creationId xmlns:a16="http://schemas.microsoft.com/office/drawing/2014/main" id="{4EB14068-ABD8-C09D-5DAF-3B51B18DE3E0}"/>
                </a:ext>
              </a:extLst>
            </p:cNvPr>
            <p:cNvSpPr txBox="1"/>
            <p:nvPr/>
          </p:nvSpPr>
          <p:spPr>
            <a:xfrm>
              <a:off x="0" y="-38100"/>
              <a:ext cx="4873338" cy="2899226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545"/>
                </a:lnSpc>
              </a:pPr>
              <a:endParaRPr sz="1200"/>
            </a:p>
          </p:txBody>
        </p:sp>
      </p:grpSp>
      <p:sp>
        <p:nvSpPr>
          <p:cNvPr id="16" name="AutoShape 16"/>
          <p:cNvSpPr/>
          <p:nvPr/>
        </p:nvSpPr>
        <p:spPr>
          <a:xfrm>
            <a:off x="9472542" y="1762183"/>
            <a:ext cx="1000859" cy="0"/>
          </a:xfrm>
          <a:prstGeom prst="line">
            <a:avLst/>
          </a:prstGeom>
          <a:ln w="76200" cap="flat">
            <a:solidFill>
              <a:srgbClr val="4572BD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GB" sz="1200"/>
          </a:p>
        </p:txBody>
      </p:sp>
      <p:grpSp>
        <p:nvGrpSpPr>
          <p:cNvPr id="4" name="Group 4"/>
          <p:cNvGrpSpPr/>
          <p:nvPr/>
        </p:nvGrpSpPr>
        <p:grpSpPr>
          <a:xfrm>
            <a:off x="187903" y="592561"/>
            <a:ext cx="2725388" cy="1798449"/>
            <a:chOff x="0" y="0"/>
            <a:chExt cx="1076697" cy="51371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076696" cy="513717"/>
            </a:xfrm>
            <a:custGeom>
              <a:avLst/>
              <a:gdLst/>
              <a:ahLst/>
              <a:cxnLst/>
              <a:rect l="l" t="t" r="r" b="b"/>
              <a:pathLst>
                <a:path w="1076696" h="513717">
                  <a:moveTo>
                    <a:pt x="0" y="0"/>
                  </a:moveTo>
                  <a:lnTo>
                    <a:pt x="1076696" y="0"/>
                  </a:lnTo>
                  <a:lnTo>
                    <a:pt x="1076696" y="513717"/>
                  </a:lnTo>
                  <a:lnTo>
                    <a:pt x="0" y="513717"/>
                  </a:lnTo>
                  <a:close/>
                </a:path>
              </a:pathLst>
            </a:custGeom>
            <a:solidFill>
              <a:srgbClr val="4572BD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1076697" cy="551817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545"/>
                </a:lnSpc>
              </a:pPr>
              <a:endParaRPr sz="1200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87903" y="2616799"/>
            <a:ext cx="2725388" cy="1720597"/>
            <a:chOff x="0" y="0"/>
            <a:chExt cx="1076697" cy="51371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076696" cy="513717"/>
            </a:xfrm>
            <a:custGeom>
              <a:avLst/>
              <a:gdLst/>
              <a:ahLst/>
              <a:cxnLst/>
              <a:rect l="l" t="t" r="r" b="b"/>
              <a:pathLst>
                <a:path w="1076696" h="513717">
                  <a:moveTo>
                    <a:pt x="0" y="0"/>
                  </a:moveTo>
                  <a:lnTo>
                    <a:pt x="1076696" y="0"/>
                  </a:lnTo>
                  <a:lnTo>
                    <a:pt x="1076696" y="513717"/>
                  </a:lnTo>
                  <a:lnTo>
                    <a:pt x="0" y="513717"/>
                  </a:lnTo>
                  <a:close/>
                </a:path>
              </a:pathLst>
            </a:custGeom>
            <a:solidFill>
              <a:srgbClr val="4572BD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1076697" cy="551817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545"/>
                </a:lnSpc>
              </a:pPr>
              <a:endParaRPr sz="1200"/>
            </a:p>
          </p:txBody>
        </p:sp>
      </p:grpSp>
      <p:sp>
        <p:nvSpPr>
          <p:cNvPr id="10" name="AutoShape 10"/>
          <p:cNvSpPr/>
          <p:nvPr/>
        </p:nvSpPr>
        <p:spPr>
          <a:xfrm>
            <a:off x="2913407" y="3820045"/>
            <a:ext cx="793342" cy="8104"/>
          </a:xfrm>
          <a:prstGeom prst="line">
            <a:avLst/>
          </a:prstGeom>
          <a:ln w="76200" cap="flat">
            <a:solidFill>
              <a:srgbClr val="4572BD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GB" sz="1200"/>
          </a:p>
        </p:txBody>
      </p:sp>
      <p:sp>
        <p:nvSpPr>
          <p:cNvPr id="11" name="AutoShape 11"/>
          <p:cNvSpPr/>
          <p:nvPr/>
        </p:nvSpPr>
        <p:spPr>
          <a:xfrm>
            <a:off x="3670801" y="3829289"/>
            <a:ext cx="1465748" cy="0"/>
          </a:xfrm>
          <a:prstGeom prst="line">
            <a:avLst/>
          </a:prstGeom>
          <a:ln w="76200" cap="flat">
            <a:solidFill>
              <a:srgbClr val="4572BD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GB" sz="1200"/>
          </a:p>
        </p:txBody>
      </p:sp>
      <p:sp>
        <p:nvSpPr>
          <p:cNvPr id="12" name="AutoShape 12"/>
          <p:cNvSpPr/>
          <p:nvPr/>
        </p:nvSpPr>
        <p:spPr>
          <a:xfrm>
            <a:off x="2595307" y="5688379"/>
            <a:ext cx="793342" cy="8104"/>
          </a:xfrm>
          <a:prstGeom prst="line">
            <a:avLst/>
          </a:prstGeom>
          <a:ln w="76200" cap="flat">
            <a:solidFill>
              <a:srgbClr val="254395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GB" sz="1200"/>
          </a:p>
        </p:txBody>
      </p:sp>
      <p:sp>
        <p:nvSpPr>
          <p:cNvPr id="13" name="AutoShape 13"/>
          <p:cNvSpPr/>
          <p:nvPr/>
        </p:nvSpPr>
        <p:spPr>
          <a:xfrm>
            <a:off x="3352702" y="5697623"/>
            <a:ext cx="1465748" cy="0"/>
          </a:xfrm>
          <a:prstGeom prst="line">
            <a:avLst/>
          </a:prstGeom>
          <a:ln w="76200" cap="flat">
            <a:solidFill>
              <a:srgbClr val="254395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GB" sz="1200"/>
          </a:p>
        </p:txBody>
      </p:sp>
      <p:sp>
        <p:nvSpPr>
          <p:cNvPr id="14" name="AutoShape 14"/>
          <p:cNvSpPr/>
          <p:nvPr/>
        </p:nvSpPr>
        <p:spPr>
          <a:xfrm>
            <a:off x="2913407" y="1839005"/>
            <a:ext cx="793342" cy="8104"/>
          </a:xfrm>
          <a:prstGeom prst="line">
            <a:avLst/>
          </a:prstGeom>
          <a:ln w="76200" cap="flat">
            <a:solidFill>
              <a:srgbClr val="4572BD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GB" sz="1200"/>
          </a:p>
        </p:txBody>
      </p:sp>
      <p:sp>
        <p:nvSpPr>
          <p:cNvPr id="15" name="AutoShape 15"/>
          <p:cNvSpPr/>
          <p:nvPr/>
        </p:nvSpPr>
        <p:spPr>
          <a:xfrm flipV="1">
            <a:off x="3670801" y="1848249"/>
            <a:ext cx="2372696" cy="0"/>
          </a:xfrm>
          <a:prstGeom prst="line">
            <a:avLst/>
          </a:prstGeom>
          <a:ln w="76200" cap="flat">
            <a:solidFill>
              <a:srgbClr val="4572BD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GB" sz="1200"/>
          </a:p>
        </p:txBody>
      </p:sp>
      <p:sp>
        <p:nvSpPr>
          <p:cNvPr id="17" name="AutoShape 17"/>
          <p:cNvSpPr/>
          <p:nvPr/>
        </p:nvSpPr>
        <p:spPr>
          <a:xfrm>
            <a:off x="9620140" y="3790594"/>
            <a:ext cx="793342" cy="8104"/>
          </a:xfrm>
          <a:prstGeom prst="line">
            <a:avLst/>
          </a:prstGeom>
          <a:ln w="76200" cap="flat">
            <a:solidFill>
              <a:srgbClr val="4572BD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GB" sz="1200"/>
          </a:p>
        </p:txBody>
      </p:sp>
      <p:grpSp>
        <p:nvGrpSpPr>
          <p:cNvPr id="18" name="Group 18"/>
          <p:cNvGrpSpPr/>
          <p:nvPr/>
        </p:nvGrpSpPr>
        <p:grpSpPr>
          <a:xfrm>
            <a:off x="3176904" y="409669"/>
            <a:ext cx="6692309" cy="5632112"/>
            <a:chOff x="0" y="0"/>
            <a:chExt cx="812800" cy="684036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684036"/>
            </a:xfrm>
            <a:custGeom>
              <a:avLst/>
              <a:gdLst/>
              <a:ahLst/>
              <a:cxnLst/>
              <a:rect l="l" t="t" r="r" b="b"/>
              <a:pathLst>
                <a:path w="812800" h="684036">
                  <a:moveTo>
                    <a:pt x="406400" y="0"/>
                  </a:moveTo>
                  <a:lnTo>
                    <a:pt x="812800" y="684036"/>
                  </a:lnTo>
                  <a:lnTo>
                    <a:pt x="0" y="684036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254395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127000" y="279488"/>
              <a:ext cx="558800" cy="355688"/>
            </a:xfrm>
            <a:prstGeom prst="rect">
              <a:avLst/>
            </a:prstGeom>
          </p:spPr>
          <p:txBody>
            <a:bodyPr lIns="36147" tIns="36147" rIns="36147" bIns="36147" rtlCol="0" anchor="ctr"/>
            <a:lstStyle/>
            <a:p>
              <a:pPr algn="ctr">
                <a:lnSpc>
                  <a:spcPts val="1545"/>
                </a:lnSpc>
              </a:pPr>
              <a:endParaRPr sz="1200"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199970" y="743880"/>
            <a:ext cx="4658059" cy="4157495"/>
            <a:chOff x="0" y="0"/>
            <a:chExt cx="882596" cy="787751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82596" cy="787751"/>
            </a:xfrm>
            <a:custGeom>
              <a:avLst/>
              <a:gdLst/>
              <a:ahLst/>
              <a:cxnLst/>
              <a:rect l="l" t="t" r="r" b="b"/>
              <a:pathLst>
                <a:path w="882596" h="787751">
                  <a:moveTo>
                    <a:pt x="441298" y="0"/>
                  </a:moveTo>
                  <a:lnTo>
                    <a:pt x="882596" y="787751"/>
                  </a:lnTo>
                  <a:lnTo>
                    <a:pt x="0" y="787751"/>
                  </a:lnTo>
                  <a:lnTo>
                    <a:pt x="441298" y="0"/>
                  </a:lnTo>
                  <a:close/>
                </a:path>
              </a:pathLst>
            </a:custGeom>
            <a:solidFill>
              <a:srgbClr val="4572BD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37906" y="327641"/>
              <a:ext cx="606785" cy="403841"/>
            </a:xfrm>
            <a:prstGeom prst="rect">
              <a:avLst/>
            </a:prstGeom>
          </p:spPr>
          <p:txBody>
            <a:bodyPr lIns="36147" tIns="36147" rIns="36147" bIns="36147" rtlCol="0" anchor="ctr"/>
            <a:lstStyle/>
            <a:p>
              <a:pPr algn="ctr">
                <a:lnSpc>
                  <a:spcPts val="1545"/>
                </a:lnSpc>
              </a:pPr>
              <a:endParaRPr sz="1200"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5165726" y="1036490"/>
            <a:ext cx="2679016" cy="2301064"/>
            <a:chOff x="0" y="0"/>
            <a:chExt cx="743543" cy="638645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743543" cy="638645"/>
            </a:xfrm>
            <a:custGeom>
              <a:avLst/>
              <a:gdLst/>
              <a:ahLst/>
              <a:cxnLst/>
              <a:rect l="l" t="t" r="r" b="b"/>
              <a:pathLst>
                <a:path w="743543" h="638645">
                  <a:moveTo>
                    <a:pt x="371771" y="0"/>
                  </a:moveTo>
                  <a:lnTo>
                    <a:pt x="743543" y="638645"/>
                  </a:lnTo>
                  <a:lnTo>
                    <a:pt x="0" y="638645"/>
                  </a:lnTo>
                  <a:lnTo>
                    <a:pt x="37177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16179" y="258414"/>
              <a:ext cx="511186" cy="334614"/>
            </a:xfrm>
            <a:prstGeom prst="rect">
              <a:avLst/>
            </a:prstGeom>
          </p:spPr>
          <p:txBody>
            <a:bodyPr lIns="36147" tIns="36147" rIns="36147" bIns="36147" rtlCol="0" anchor="ctr"/>
            <a:lstStyle/>
            <a:p>
              <a:pPr algn="ctr">
                <a:lnSpc>
                  <a:spcPts val="1545"/>
                </a:lnSpc>
              </a:pPr>
              <a:endParaRPr sz="12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4101912" y="5280860"/>
            <a:ext cx="5020532" cy="4473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93"/>
              </a:lnSpc>
            </a:pPr>
            <a:r>
              <a:rPr lang="en-US" sz="1281">
                <a:solidFill>
                  <a:srgbClr val="FFFFFF"/>
                </a:solidFill>
                <a:latin typeface="FS Aldrin 3"/>
                <a:ea typeface="FS Aldrin 3"/>
                <a:cs typeface="FS Aldrin 3"/>
                <a:sym typeface="FS Aldrin 3"/>
              </a:rPr>
              <a:t>Whole Population </a:t>
            </a:r>
          </a:p>
          <a:p>
            <a:pPr algn="ctr">
              <a:lnSpc>
                <a:spcPts val="1793"/>
              </a:lnSpc>
            </a:pPr>
            <a:r>
              <a:rPr lang="en-US" sz="1281">
                <a:solidFill>
                  <a:srgbClr val="FFFFFF"/>
                </a:solidFill>
                <a:latin typeface="FS Aldrin 3"/>
                <a:ea typeface="FS Aldrin 3"/>
                <a:cs typeface="FS Aldrin 3"/>
                <a:sym typeface="FS Aldrin 3"/>
              </a:rPr>
              <a:t>100%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046585" y="3856436"/>
            <a:ext cx="2917299" cy="6781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93"/>
              </a:lnSpc>
            </a:pPr>
            <a:r>
              <a:rPr lang="en-US" sz="1281">
                <a:solidFill>
                  <a:srgbClr val="FFFFFF"/>
                </a:solidFill>
                <a:latin typeface="FS Aldrin 3"/>
                <a:ea typeface="FS Aldrin 3"/>
                <a:cs typeface="FS Aldrin 3"/>
                <a:sym typeface="FS Aldrin 3"/>
              </a:rPr>
              <a:t>People with long term physical and mental health conditions</a:t>
            </a:r>
          </a:p>
          <a:p>
            <a:pPr algn="ctr">
              <a:lnSpc>
                <a:spcPts val="1793"/>
              </a:lnSpc>
            </a:pPr>
            <a:r>
              <a:rPr lang="en-US" sz="1281">
                <a:solidFill>
                  <a:srgbClr val="FFFFFF"/>
                </a:solidFill>
                <a:latin typeface="FS Aldrin 3"/>
                <a:ea typeface="FS Aldrin 3"/>
                <a:cs typeface="FS Aldrin 3"/>
                <a:sym typeface="FS Aldrin 3"/>
              </a:rPr>
              <a:t>30%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844082" y="2218598"/>
            <a:ext cx="1322305" cy="4473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93"/>
              </a:lnSpc>
            </a:pPr>
            <a:r>
              <a:rPr lang="en-US" sz="1281">
                <a:solidFill>
                  <a:srgbClr val="1C2E54"/>
                </a:solidFill>
                <a:latin typeface="FS Aldrin 3"/>
                <a:ea typeface="FS Aldrin 3"/>
                <a:cs typeface="FS Aldrin 3"/>
                <a:sym typeface="FS Aldrin 3"/>
              </a:rPr>
              <a:t>People with complex needs 5%</a:t>
            </a:r>
          </a:p>
        </p:txBody>
      </p:sp>
      <p:grpSp>
        <p:nvGrpSpPr>
          <p:cNvPr id="30" name="Group 30"/>
          <p:cNvGrpSpPr/>
          <p:nvPr/>
        </p:nvGrpSpPr>
        <p:grpSpPr>
          <a:xfrm rot="-3603008">
            <a:off x="1372645" y="2890229"/>
            <a:ext cx="6235538" cy="656879"/>
            <a:chOff x="0" y="0"/>
            <a:chExt cx="7776227" cy="819182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7776227" cy="819182"/>
            </a:xfrm>
            <a:custGeom>
              <a:avLst/>
              <a:gdLst/>
              <a:ahLst/>
              <a:cxnLst/>
              <a:rect l="l" t="t" r="r" b="b"/>
              <a:pathLst>
                <a:path w="7776227" h="819182">
                  <a:moveTo>
                    <a:pt x="7776227" y="409591"/>
                  </a:moveTo>
                  <a:lnTo>
                    <a:pt x="7369827" y="0"/>
                  </a:lnTo>
                  <a:lnTo>
                    <a:pt x="7369827" y="203200"/>
                  </a:lnTo>
                  <a:lnTo>
                    <a:pt x="0" y="203200"/>
                  </a:lnTo>
                  <a:lnTo>
                    <a:pt x="0" y="615982"/>
                  </a:lnTo>
                  <a:lnTo>
                    <a:pt x="7369827" y="615982"/>
                  </a:lnTo>
                  <a:lnTo>
                    <a:pt x="7369827" y="819182"/>
                  </a:lnTo>
                  <a:lnTo>
                    <a:pt x="7776227" y="409591"/>
                  </a:lnTo>
                  <a:close/>
                </a:path>
              </a:pathLst>
            </a:custGeom>
            <a:solidFill>
              <a:srgbClr val="FFFFFF"/>
            </a:solidFill>
            <a:ln w="19050" cap="sq">
              <a:solidFill>
                <a:srgbClr val="1C2E54"/>
              </a:solidFill>
              <a:prstDash val="solid"/>
              <a:miter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0" y="165100"/>
              <a:ext cx="7674627" cy="450882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545"/>
                </a:lnSpc>
              </a:pPr>
              <a:endParaRPr sz="12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0662" y="4671248"/>
            <a:ext cx="2499109" cy="1977305"/>
            <a:chOff x="0" y="-192881"/>
            <a:chExt cx="5612913" cy="2793575"/>
          </a:xfrm>
        </p:grpSpPr>
        <p:grpSp>
          <p:nvGrpSpPr>
            <p:cNvPr id="34" name="Group 34"/>
            <p:cNvGrpSpPr/>
            <p:nvPr/>
          </p:nvGrpSpPr>
          <p:grpSpPr>
            <a:xfrm>
              <a:off x="0" y="-192881"/>
              <a:ext cx="5612913" cy="2793575"/>
              <a:chOff x="0" y="-38100"/>
              <a:chExt cx="1108724" cy="551817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32028" y="0"/>
                <a:ext cx="1076696" cy="513717"/>
              </a:xfrm>
              <a:custGeom>
                <a:avLst/>
                <a:gdLst/>
                <a:ahLst/>
                <a:cxnLst/>
                <a:rect l="l" t="t" r="r" b="b"/>
                <a:pathLst>
                  <a:path w="1076696" h="513717">
                    <a:moveTo>
                      <a:pt x="0" y="0"/>
                    </a:moveTo>
                    <a:lnTo>
                      <a:pt x="1076696" y="0"/>
                    </a:lnTo>
                    <a:lnTo>
                      <a:pt x="1076696" y="513717"/>
                    </a:lnTo>
                    <a:lnTo>
                      <a:pt x="0" y="513717"/>
                    </a:lnTo>
                    <a:close/>
                  </a:path>
                </a:pathLst>
              </a:custGeom>
              <a:solidFill>
                <a:srgbClr val="254395"/>
              </a:solidFill>
            </p:spPr>
            <p:txBody>
              <a:bodyPr/>
              <a:lstStyle/>
              <a:p>
                <a:endParaRPr lang="en-GB" sz="1200"/>
              </a:p>
            </p:txBody>
          </p:sp>
          <p:sp>
            <p:nvSpPr>
              <p:cNvPr id="36" name="TextBox 36"/>
              <p:cNvSpPr txBox="1"/>
              <p:nvPr/>
            </p:nvSpPr>
            <p:spPr>
              <a:xfrm>
                <a:off x="0" y="-38100"/>
                <a:ext cx="1076697" cy="551817"/>
              </a:xfrm>
              <a:prstGeom prst="rect">
                <a:avLst/>
              </a:prstGeom>
            </p:spPr>
            <p:txBody>
              <a:bodyPr lIns="33867" tIns="33867" rIns="33867" bIns="33867" rtlCol="0" anchor="ctr"/>
              <a:lstStyle/>
              <a:p>
                <a:pPr algn="ctr">
                  <a:lnSpc>
                    <a:spcPts val="1545"/>
                  </a:lnSpc>
                </a:pPr>
                <a:endParaRPr sz="1200"/>
              </a:p>
            </p:txBody>
          </p:sp>
        </p:grpSp>
        <p:sp>
          <p:nvSpPr>
            <p:cNvPr id="37" name="TextBox 37"/>
            <p:cNvSpPr txBox="1"/>
            <p:nvPr/>
          </p:nvSpPr>
          <p:spPr>
            <a:xfrm>
              <a:off x="760747" y="156422"/>
              <a:ext cx="4002574" cy="203728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2146"/>
                </a:lnSpc>
              </a:pPr>
              <a:r>
                <a:rPr lang="en-US" sz="1400">
                  <a:solidFill>
                    <a:srgbClr val="FFFFFF"/>
                  </a:solidFill>
                  <a:latin typeface="FS Aldrin 2"/>
                  <a:ea typeface="FS Aldrin 2"/>
                  <a:cs typeface="FS Aldrin 2"/>
                  <a:sym typeface="FS Aldrin 2"/>
                </a:rPr>
                <a:t>Universal</a:t>
              </a:r>
            </a:p>
            <a:p>
              <a:pPr algn="ctr">
                <a:lnSpc>
                  <a:spcPts val="1307"/>
                </a:lnSpc>
              </a:pPr>
              <a:r>
                <a:rPr lang="en-US" sz="1400">
                  <a:solidFill>
                    <a:srgbClr val="FFFFFF"/>
                  </a:solidFill>
                  <a:latin typeface="FS Aldrin 2"/>
                  <a:ea typeface="FS Aldrin 2"/>
                  <a:cs typeface="FS Aldrin 2"/>
                  <a:sym typeface="FS Aldrin 2"/>
                </a:rPr>
                <a:t>Shared decision making</a:t>
              </a:r>
            </a:p>
            <a:p>
              <a:pPr algn="ctr">
                <a:lnSpc>
                  <a:spcPts val="1307"/>
                </a:lnSpc>
              </a:pPr>
              <a:r>
                <a:rPr lang="en-US" sz="1400">
                  <a:solidFill>
                    <a:srgbClr val="FFFFFF"/>
                  </a:solidFill>
                  <a:latin typeface="FS Aldrin 2"/>
                  <a:ea typeface="FS Aldrin 2"/>
                  <a:cs typeface="FS Aldrin 2"/>
                  <a:sym typeface="FS Aldrin 2"/>
                </a:rPr>
                <a:t>Enabling choice </a:t>
              </a:r>
            </a:p>
            <a:p>
              <a:pPr algn="ctr">
                <a:lnSpc>
                  <a:spcPts val="1307"/>
                </a:lnSpc>
              </a:pPr>
              <a:r>
                <a:rPr lang="en-US" sz="1400">
                  <a:solidFill>
                    <a:srgbClr val="FFFFFF"/>
                  </a:solidFill>
                  <a:latin typeface="FS Aldrin 2"/>
                  <a:ea typeface="FS Aldrin 2"/>
                  <a:cs typeface="FS Aldrin 2"/>
                  <a:sym typeface="FS Aldrin 2"/>
                </a:rPr>
                <a:t>Social prescribing and community connecting roles</a:t>
              </a:r>
            </a:p>
            <a:p>
              <a:pPr algn="ctr">
                <a:lnSpc>
                  <a:spcPts val="1307"/>
                </a:lnSpc>
              </a:pPr>
              <a:r>
                <a:rPr lang="en-US" sz="1400">
                  <a:solidFill>
                    <a:srgbClr val="FFFFFF"/>
                  </a:solidFill>
                  <a:latin typeface="FS Aldrin 2"/>
                  <a:ea typeface="FS Aldrin 2"/>
                  <a:cs typeface="FS Aldrin 2"/>
                  <a:sym typeface="FS Aldrin 2"/>
                </a:rPr>
                <a:t>community capacity building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78705" y="656407"/>
            <a:ext cx="2458193" cy="1608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46"/>
              </a:lnSpc>
            </a:pPr>
            <a:r>
              <a:rPr lang="en-US" sz="1400">
                <a:solidFill>
                  <a:srgbClr val="FFFFFF"/>
                </a:solidFill>
                <a:latin typeface="FS Aldrin 2"/>
                <a:ea typeface="FS Aldrin 2"/>
                <a:cs typeface="FS Aldrin 2"/>
                <a:sym typeface="FS Aldrin 2"/>
              </a:rPr>
              <a:t>Specialist</a:t>
            </a:r>
          </a:p>
          <a:p>
            <a:pPr algn="ctr">
              <a:lnSpc>
                <a:spcPts val="1307"/>
              </a:lnSpc>
            </a:pPr>
            <a:r>
              <a:rPr lang="en-US" sz="1400">
                <a:solidFill>
                  <a:srgbClr val="FFFFFF"/>
                </a:solidFill>
                <a:latin typeface="FS Aldrin 2"/>
                <a:ea typeface="FS Aldrin 2"/>
                <a:cs typeface="FS Aldrin 2"/>
                <a:sym typeface="FS Aldrin 2"/>
              </a:rPr>
              <a:t>Integrated Personal Commissioning, including proactive case finding, and </a:t>
            </a:r>
            <a:r>
              <a:rPr lang="en-GB" sz="1400">
                <a:solidFill>
                  <a:srgbClr val="FFFFFF"/>
                </a:solidFill>
                <a:latin typeface="FS Aldrin 2"/>
                <a:ea typeface="FS Aldrin 2"/>
                <a:cs typeface="FS Aldrin 2"/>
                <a:sym typeface="FS Aldrin 2"/>
              </a:rPr>
              <a:t>personalised</a:t>
            </a:r>
            <a:r>
              <a:rPr lang="en-US" sz="1400">
                <a:solidFill>
                  <a:srgbClr val="FFFFFF"/>
                </a:solidFill>
                <a:latin typeface="FS Aldrin 2"/>
                <a:ea typeface="FS Aldrin 2"/>
                <a:cs typeface="FS Aldrin 2"/>
                <a:sym typeface="FS Aldrin 2"/>
              </a:rPr>
              <a:t> care and support planning through multidisciplinary teams, Personal health budgets and integrated personal budgets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34912" y="2642530"/>
            <a:ext cx="2458193" cy="1608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46"/>
              </a:lnSpc>
            </a:pPr>
            <a:r>
              <a:rPr lang="en-US" sz="1400">
                <a:solidFill>
                  <a:srgbClr val="FFFFFF"/>
                </a:solidFill>
                <a:latin typeface="FS Aldrin 2"/>
                <a:ea typeface="FS Aldrin 2"/>
                <a:cs typeface="FS Aldrin 2"/>
                <a:sym typeface="FS Aldrin 2"/>
              </a:rPr>
              <a:t>Targeted</a:t>
            </a:r>
          </a:p>
          <a:p>
            <a:pPr algn="ctr">
              <a:lnSpc>
                <a:spcPts val="1307"/>
              </a:lnSpc>
            </a:pPr>
            <a:r>
              <a:rPr lang="en-GB" sz="1400" err="1">
                <a:solidFill>
                  <a:srgbClr val="FFFFFF"/>
                </a:solidFill>
                <a:latin typeface="FS Aldrin 2"/>
                <a:ea typeface="FS Aldrin 2"/>
                <a:cs typeface="FS Aldrin 2"/>
                <a:sym typeface="FS Aldrin 2"/>
              </a:rPr>
              <a:t>Proactve</a:t>
            </a:r>
            <a:r>
              <a:rPr lang="en-US" sz="1400">
                <a:solidFill>
                  <a:srgbClr val="FFFFFF"/>
                </a:solidFill>
                <a:latin typeface="FS Aldrin 2"/>
                <a:ea typeface="FS Aldrin 2"/>
                <a:cs typeface="FS Aldrin 2"/>
                <a:sym typeface="FS Aldrin 2"/>
              </a:rPr>
              <a:t> case finding and </a:t>
            </a:r>
            <a:r>
              <a:rPr lang="en-US" sz="1400" err="1">
                <a:solidFill>
                  <a:srgbClr val="FFFFFF"/>
                </a:solidFill>
                <a:latin typeface="FS Aldrin 2"/>
                <a:ea typeface="FS Aldrin 2"/>
                <a:cs typeface="FS Aldrin 2"/>
                <a:sym typeface="FS Aldrin 2"/>
              </a:rPr>
              <a:t>personalised</a:t>
            </a:r>
            <a:r>
              <a:rPr lang="en-US" sz="1400">
                <a:solidFill>
                  <a:srgbClr val="FFFFFF"/>
                </a:solidFill>
                <a:latin typeface="FS Aldrin 2"/>
                <a:ea typeface="FS Aldrin 2"/>
                <a:cs typeface="FS Aldrin 2"/>
                <a:sym typeface="FS Aldrin 2"/>
              </a:rPr>
              <a:t> care and support planning through General practice.  Support to self manage by increasing patient activation through access to health coaching, peer support and self management education</a:t>
            </a:r>
          </a:p>
        </p:txBody>
      </p:sp>
      <p:sp>
        <p:nvSpPr>
          <p:cNvPr id="43" name="TextBox 43"/>
          <p:cNvSpPr txBox="1"/>
          <p:nvPr/>
        </p:nvSpPr>
        <p:spPr>
          <a:xfrm rot="-3635024">
            <a:off x="3154569" y="3307096"/>
            <a:ext cx="2346861" cy="2538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46"/>
              </a:lnSpc>
            </a:pPr>
            <a:r>
              <a:rPr lang="en-US" sz="1533">
                <a:solidFill>
                  <a:srgbClr val="1C2E54"/>
                </a:solidFill>
                <a:latin typeface="FS Aldrin 2"/>
                <a:ea typeface="FS Aldrin 2"/>
                <a:cs typeface="FS Aldrin 2"/>
                <a:sym typeface="FS Aldrin 2"/>
              </a:rPr>
              <a:t>Increasing Complexity</a:t>
            </a:r>
          </a:p>
        </p:txBody>
      </p:sp>
      <p:grpSp>
        <p:nvGrpSpPr>
          <p:cNvPr id="45" name="Group 45"/>
          <p:cNvGrpSpPr/>
          <p:nvPr/>
        </p:nvGrpSpPr>
        <p:grpSpPr>
          <a:xfrm>
            <a:off x="10168117" y="4296903"/>
            <a:ext cx="1855118" cy="2136810"/>
            <a:chOff x="0" y="-192881"/>
            <a:chExt cx="3710236" cy="2800739"/>
          </a:xfrm>
        </p:grpSpPr>
        <p:grpSp>
          <p:nvGrpSpPr>
            <p:cNvPr id="46" name="Group 46"/>
            <p:cNvGrpSpPr/>
            <p:nvPr/>
          </p:nvGrpSpPr>
          <p:grpSpPr>
            <a:xfrm>
              <a:off x="0" y="-192881"/>
              <a:ext cx="3710236" cy="2800739"/>
              <a:chOff x="0" y="-38100"/>
              <a:chExt cx="732886" cy="553232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0" y="38543"/>
                <a:ext cx="732886" cy="476589"/>
              </a:xfrm>
              <a:custGeom>
                <a:avLst/>
                <a:gdLst/>
                <a:ahLst/>
                <a:cxnLst/>
                <a:rect l="l" t="t" r="r" b="b"/>
                <a:pathLst>
                  <a:path w="732886" h="476589">
                    <a:moveTo>
                      <a:pt x="0" y="0"/>
                    </a:moveTo>
                    <a:lnTo>
                      <a:pt x="732886" y="0"/>
                    </a:lnTo>
                    <a:lnTo>
                      <a:pt x="732886" y="476589"/>
                    </a:lnTo>
                    <a:lnTo>
                      <a:pt x="0" y="476589"/>
                    </a:lnTo>
                    <a:close/>
                  </a:path>
                </a:pathLst>
              </a:custGeom>
              <a:solidFill>
                <a:srgbClr val="254395"/>
              </a:solidFill>
            </p:spPr>
            <p:txBody>
              <a:bodyPr/>
              <a:lstStyle/>
              <a:p>
                <a:endParaRPr lang="en-GB" sz="1200"/>
              </a:p>
            </p:txBody>
          </p:sp>
          <p:sp>
            <p:nvSpPr>
              <p:cNvPr id="48" name="TextBox 48"/>
              <p:cNvSpPr txBox="1"/>
              <p:nvPr/>
            </p:nvSpPr>
            <p:spPr>
              <a:xfrm>
                <a:off x="0" y="-38100"/>
                <a:ext cx="732886" cy="514689"/>
              </a:xfrm>
              <a:prstGeom prst="rect">
                <a:avLst/>
              </a:prstGeom>
            </p:spPr>
            <p:txBody>
              <a:bodyPr lIns="33867" tIns="33867" rIns="33867" bIns="33867" rtlCol="0" anchor="ctr"/>
              <a:lstStyle/>
              <a:p>
                <a:pPr algn="ctr">
                  <a:lnSpc>
                    <a:spcPts val="1545"/>
                  </a:lnSpc>
                </a:pPr>
                <a:endParaRPr sz="1200"/>
              </a:p>
            </p:txBody>
          </p:sp>
        </p:grpSp>
        <p:sp>
          <p:nvSpPr>
            <p:cNvPr id="49" name="TextBox 49"/>
            <p:cNvSpPr txBox="1"/>
            <p:nvPr/>
          </p:nvSpPr>
          <p:spPr>
            <a:xfrm>
              <a:off x="181876" y="232198"/>
              <a:ext cx="3194926" cy="154904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/>
              <a:r>
                <a:rPr lang="en-US" sz="1400">
                  <a:solidFill>
                    <a:srgbClr val="FFFFFF"/>
                  </a:solidFill>
                  <a:latin typeface="FS Aldrin 2"/>
                  <a:ea typeface="FS Aldrin 2"/>
                  <a:cs typeface="FS Aldrin 2"/>
                  <a:sym typeface="FS Aldrin 2"/>
                </a:rPr>
                <a:t>Supporting people to stay well and building community resilience, enabling people to make informed decisions and choices when their health changes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10132710" y="2365833"/>
            <a:ext cx="1868185" cy="2143801"/>
            <a:chOff x="0" y="-192881"/>
            <a:chExt cx="3736369" cy="1945214"/>
          </a:xfrm>
        </p:grpSpPr>
        <p:grpSp>
          <p:nvGrpSpPr>
            <p:cNvPr id="51" name="Group 51"/>
            <p:cNvGrpSpPr/>
            <p:nvPr/>
          </p:nvGrpSpPr>
          <p:grpSpPr>
            <a:xfrm>
              <a:off x="0" y="-192881"/>
              <a:ext cx="3736369" cy="1945214"/>
              <a:chOff x="0" y="-38100"/>
              <a:chExt cx="738048" cy="384240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5162" y="-35866"/>
                <a:ext cx="732886" cy="346140"/>
              </a:xfrm>
              <a:custGeom>
                <a:avLst/>
                <a:gdLst/>
                <a:ahLst/>
                <a:cxnLst/>
                <a:rect l="l" t="t" r="r" b="b"/>
                <a:pathLst>
                  <a:path w="732886" h="346140">
                    <a:moveTo>
                      <a:pt x="0" y="0"/>
                    </a:moveTo>
                    <a:lnTo>
                      <a:pt x="732886" y="0"/>
                    </a:lnTo>
                    <a:lnTo>
                      <a:pt x="732886" y="346140"/>
                    </a:lnTo>
                    <a:lnTo>
                      <a:pt x="0" y="346140"/>
                    </a:lnTo>
                    <a:close/>
                  </a:path>
                </a:pathLst>
              </a:custGeom>
              <a:solidFill>
                <a:srgbClr val="4572BD"/>
              </a:solidFill>
            </p:spPr>
            <p:txBody>
              <a:bodyPr/>
              <a:lstStyle/>
              <a:p>
                <a:endParaRPr lang="en-GB" sz="1200"/>
              </a:p>
            </p:txBody>
          </p:sp>
          <p:sp>
            <p:nvSpPr>
              <p:cNvPr id="53" name="TextBox 53"/>
              <p:cNvSpPr txBox="1"/>
              <p:nvPr/>
            </p:nvSpPr>
            <p:spPr>
              <a:xfrm>
                <a:off x="0" y="-38100"/>
                <a:ext cx="732886" cy="384240"/>
              </a:xfrm>
              <a:prstGeom prst="rect">
                <a:avLst/>
              </a:prstGeom>
            </p:spPr>
            <p:txBody>
              <a:bodyPr lIns="33867" tIns="33867" rIns="33867" bIns="33867" rtlCol="0" anchor="ctr"/>
              <a:lstStyle/>
              <a:p>
                <a:pPr algn="ctr">
                  <a:lnSpc>
                    <a:spcPts val="1545"/>
                  </a:lnSpc>
                </a:pPr>
                <a:endParaRPr sz="1200"/>
              </a:p>
            </p:txBody>
          </p:sp>
        </p:grpSp>
        <p:sp>
          <p:nvSpPr>
            <p:cNvPr id="54" name="TextBox 54"/>
            <p:cNvSpPr txBox="1"/>
            <p:nvPr/>
          </p:nvSpPr>
          <p:spPr>
            <a:xfrm>
              <a:off x="181874" y="26020"/>
              <a:ext cx="3194925" cy="109288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/>
              <a:r>
                <a:rPr lang="en-US" sz="1400">
                  <a:solidFill>
                    <a:srgbClr val="FFFFFF"/>
                  </a:solidFill>
                  <a:latin typeface="FS Aldrin 2"/>
                  <a:ea typeface="FS Aldrin 2"/>
                  <a:cs typeface="FS Aldrin 2"/>
                  <a:sym typeface="FS Aldrin 2"/>
                </a:rPr>
                <a:t>Supporting people to build knowledge, skills and confidence and to live well with their health conditions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0102244" y="380103"/>
            <a:ext cx="1901853" cy="1713057"/>
            <a:chOff x="-93469" y="-192881"/>
            <a:chExt cx="3803705" cy="1734170"/>
          </a:xfrm>
        </p:grpSpPr>
        <p:grpSp>
          <p:nvGrpSpPr>
            <p:cNvPr id="56" name="Group 56"/>
            <p:cNvGrpSpPr/>
            <p:nvPr/>
          </p:nvGrpSpPr>
          <p:grpSpPr>
            <a:xfrm>
              <a:off x="-93469" y="-192881"/>
              <a:ext cx="3803705" cy="1734170"/>
              <a:chOff x="-18463" y="-38100"/>
              <a:chExt cx="751349" cy="342552"/>
            </a:xfrm>
          </p:grpSpPr>
          <p:sp>
            <p:nvSpPr>
              <p:cNvPr id="57" name="Freeform 57"/>
              <p:cNvSpPr/>
              <p:nvPr/>
            </p:nvSpPr>
            <p:spPr>
              <a:xfrm>
                <a:off x="-18463" y="23537"/>
                <a:ext cx="732886" cy="280915"/>
              </a:xfrm>
              <a:custGeom>
                <a:avLst/>
                <a:gdLst/>
                <a:ahLst/>
                <a:cxnLst/>
                <a:rect l="l" t="t" r="r" b="b"/>
                <a:pathLst>
                  <a:path w="732886" h="280915">
                    <a:moveTo>
                      <a:pt x="0" y="0"/>
                    </a:moveTo>
                    <a:lnTo>
                      <a:pt x="732886" y="0"/>
                    </a:lnTo>
                    <a:lnTo>
                      <a:pt x="732886" y="280915"/>
                    </a:lnTo>
                    <a:lnTo>
                      <a:pt x="0" y="280915"/>
                    </a:lnTo>
                    <a:close/>
                  </a:path>
                </a:pathLst>
              </a:custGeom>
              <a:solidFill>
                <a:srgbClr val="4572BD"/>
              </a:solidFill>
            </p:spPr>
            <p:txBody>
              <a:bodyPr/>
              <a:lstStyle/>
              <a:p>
                <a:endParaRPr lang="en-GB" sz="1200"/>
              </a:p>
            </p:txBody>
          </p:sp>
          <p:sp>
            <p:nvSpPr>
              <p:cNvPr id="58" name="TextBox 58"/>
              <p:cNvSpPr txBox="1"/>
              <p:nvPr/>
            </p:nvSpPr>
            <p:spPr>
              <a:xfrm>
                <a:off x="0" y="-38100"/>
                <a:ext cx="732886" cy="319015"/>
              </a:xfrm>
              <a:prstGeom prst="rect">
                <a:avLst/>
              </a:prstGeom>
            </p:spPr>
            <p:txBody>
              <a:bodyPr lIns="33867" tIns="33867" rIns="33867" bIns="33867" rtlCol="0" anchor="ctr"/>
              <a:lstStyle/>
              <a:p>
                <a:pPr algn="ctr">
                  <a:lnSpc>
                    <a:spcPts val="1545"/>
                  </a:lnSpc>
                </a:pPr>
                <a:endParaRPr sz="1200"/>
              </a:p>
            </p:txBody>
          </p:sp>
        </p:grpSp>
        <p:sp>
          <p:nvSpPr>
            <p:cNvPr id="59" name="TextBox 59"/>
            <p:cNvSpPr txBox="1"/>
            <p:nvPr/>
          </p:nvSpPr>
          <p:spPr>
            <a:xfrm>
              <a:off x="155743" y="455833"/>
              <a:ext cx="3194925" cy="85501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/>
              <a:r>
                <a:rPr lang="en-US" sz="1400">
                  <a:solidFill>
                    <a:srgbClr val="FFFFFF"/>
                  </a:solidFill>
                  <a:latin typeface="FS Aldrin 2"/>
                  <a:ea typeface="FS Aldrin 2"/>
                  <a:cs typeface="FS Aldrin 2"/>
                  <a:sym typeface="FS Aldrin 2"/>
                </a:rPr>
                <a:t>Empowering people, integrating care and reducing unplanned service use.</a:t>
              </a:r>
            </a:p>
          </p:txBody>
        </p:sp>
      </p:grpSp>
      <p:sp>
        <p:nvSpPr>
          <p:cNvPr id="61" name="AutoShape 61"/>
          <p:cNvSpPr/>
          <p:nvPr/>
        </p:nvSpPr>
        <p:spPr>
          <a:xfrm flipV="1">
            <a:off x="7354582" y="1766234"/>
            <a:ext cx="2133150" cy="16878"/>
          </a:xfrm>
          <a:prstGeom prst="line">
            <a:avLst/>
          </a:prstGeom>
          <a:ln w="76200" cap="flat">
            <a:solidFill>
              <a:srgbClr val="4572BD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GB" sz="1200"/>
          </a:p>
        </p:txBody>
      </p:sp>
      <p:sp>
        <p:nvSpPr>
          <p:cNvPr id="60" name="AutoShape 60"/>
          <p:cNvSpPr/>
          <p:nvPr/>
        </p:nvSpPr>
        <p:spPr>
          <a:xfrm flipV="1">
            <a:off x="8595943" y="3794645"/>
            <a:ext cx="1055688" cy="32129"/>
          </a:xfrm>
          <a:prstGeom prst="line">
            <a:avLst/>
          </a:prstGeom>
          <a:ln w="76200" cap="flat">
            <a:solidFill>
              <a:srgbClr val="4572BD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GB" sz="1200"/>
          </a:p>
        </p:txBody>
      </p:sp>
      <p:grpSp>
        <p:nvGrpSpPr>
          <p:cNvPr id="69" name="Group 68">
            <a:extLst>
              <a:ext uri="{FF2B5EF4-FFF2-40B4-BE49-F238E27FC236}">
                <a16:creationId xmlns:a16="http://schemas.microsoft.com/office/drawing/2014/main" id="{7372160E-689E-33C5-AF0A-15EFB64A320A}"/>
              </a:ext>
            </a:extLst>
          </p:cNvPr>
          <p:cNvGrpSpPr/>
          <p:nvPr/>
        </p:nvGrpSpPr>
        <p:grpSpPr>
          <a:xfrm>
            <a:off x="8275950" y="79634"/>
            <a:ext cx="622353" cy="6534423"/>
            <a:chOff x="8275950" y="79634"/>
            <a:chExt cx="622353" cy="6534423"/>
          </a:xfrm>
        </p:grpSpPr>
        <p:grpSp>
          <p:nvGrpSpPr>
            <p:cNvPr id="38" name="Group 38"/>
            <p:cNvGrpSpPr/>
            <p:nvPr/>
          </p:nvGrpSpPr>
          <p:grpSpPr>
            <a:xfrm rot="3621574">
              <a:off x="5319915" y="3035669"/>
              <a:ext cx="6534423" cy="622353"/>
              <a:chOff x="0" y="0"/>
              <a:chExt cx="5199965" cy="495256"/>
            </a:xfrm>
          </p:grpSpPr>
          <p:sp>
            <p:nvSpPr>
              <p:cNvPr id="40" name="TextBox 40"/>
              <p:cNvSpPr txBox="1"/>
              <p:nvPr/>
            </p:nvSpPr>
            <p:spPr>
              <a:xfrm>
                <a:off x="101600" y="101600"/>
                <a:ext cx="4996765" cy="253956"/>
              </a:xfrm>
              <a:prstGeom prst="rect">
                <a:avLst/>
              </a:prstGeom>
            </p:spPr>
            <p:txBody>
              <a:bodyPr lIns="33867" tIns="33867" rIns="33867" bIns="33867" rtlCol="0" anchor="ctr"/>
              <a:lstStyle/>
              <a:p>
                <a:pPr algn="ctr">
                  <a:lnSpc>
                    <a:spcPts val="1545"/>
                  </a:lnSpc>
                </a:pPr>
                <a:endParaRPr sz="1200"/>
              </a:p>
            </p:txBody>
          </p:sp>
          <p:sp>
            <p:nvSpPr>
              <p:cNvPr id="39" name="Freeform 39"/>
              <p:cNvSpPr/>
              <p:nvPr/>
            </p:nvSpPr>
            <p:spPr>
              <a:xfrm>
                <a:off x="0" y="0"/>
                <a:ext cx="5199965" cy="495256"/>
              </a:xfrm>
              <a:custGeom>
                <a:avLst/>
                <a:gdLst/>
                <a:ahLst/>
                <a:cxnLst/>
                <a:rect l="l" t="t" r="r" b="b"/>
                <a:pathLst>
                  <a:path w="5199965" h="495256">
                    <a:moveTo>
                      <a:pt x="273050" y="0"/>
                    </a:moveTo>
                    <a:lnTo>
                      <a:pt x="0" y="247628"/>
                    </a:lnTo>
                    <a:lnTo>
                      <a:pt x="273050" y="495256"/>
                    </a:lnTo>
                    <a:lnTo>
                      <a:pt x="273050" y="361906"/>
                    </a:lnTo>
                    <a:lnTo>
                      <a:pt x="4926915" y="361906"/>
                    </a:lnTo>
                    <a:lnTo>
                      <a:pt x="4926915" y="495256"/>
                    </a:lnTo>
                    <a:lnTo>
                      <a:pt x="5199965" y="247628"/>
                    </a:lnTo>
                    <a:lnTo>
                      <a:pt x="4926915" y="0"/>
                    </a:lnTo>
                    <a:lnTo>
                      <a:pt x="4926915" y="133350"/>
                    </a:lnTo>
                    <a:lnTo>
                      <a:pt x="273050" y="133350"/>
                    </a:lnTo>
                    <a:lnTo>
                      <a:pt x="273050" y="0"/>
                    </a:lnTo>
                    <a:close/>
                  </a:path>
                </a:pathLst>
              </a:custGeom>
              <a:solidFill>
                <a:srgbClr val="FFFFFF"/>
              </a:solidFill>
              <a:ln w="19050" cap="sq">
                <a:solidFill>
                  <a:srgbClr val="1C2E54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 sz="1200"/>
              </a:p>
            </p:txBody>
          </p:sp>
        </p:grpSp>
        <p:sp>
          <p:nvSpPr>
            <p:cNvPr id="44" name="TextBox 44"/>
            <p:cNvSpPr txBox="1"/>
            <p:nvPr/>
          </p:nvSpPr>
          <p:spPr>
            <a:xfrm rot="3635426">
              <a:off x="6210900" y="3223873"/>
              <a:ext cx="4814778" cy="2538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146"/>
                </a:lnSpc>
              </a:pPr>
              <a:r>
                <a:rPr lang="en-US" sz="1533">
                  <a:solidFill>
                    <a:srgbClr val="1C2E54"/>
                  </a:solidFill>
                  <a:latin typeface="FS Aldrin 2"/>
                  <a:ea typeface="FS Aldrin 2"/>
                  <a:cs typeface="FS Aldrin 2"/>
                  <a:sym typeface="FS Aldrin 2"/>
                </a:rPr>
                <a:t>People move as their health and wellbeing changes</a:t>
              </a: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in a room&#10;&#10;Description automatically generated">
            <a:extLst>
              <a:ext uri="{FF2B5EF4-FFF2-40B4-BE49-F238E27FC236}">
                <a16:creationId xmlns:a16="http://schemas.microsoft.com/office/drawing/2014/main" id="{9DCED72D-D158-D218-D084-0865A6DB2A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4" descr="A person sitting on a chair with a dog&#10;&#10;Description automatically generated">
            <a:extLst>
              <a:ext uri="{FF2B5EF4-FFF2-40B4-BE49-F238E27FC236}">
                <a16:creationId xmlns:a16="http://schemas.microsoft.com/office/drawing/2014/main" id="{29552A4C-D0B4-A993-117B-D4F747A41D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Picture 6" descr="A group of men playing football&#10;&#10;Description automatically generated">
            <a:extLst>
              <a:ext uri="{FF2B5EF4-FFF2-40B4-BE49-F238E27FC236}">
                <a16:creationId xmlns:a16="http://schemas.microsoft.com/office/drawing/2014/main" id="{DF8CE45B-A278-3D6E-0A87-8E8388752C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A person swimming in a pool&#10;&#10;Description automatically generated">
            <a:extLst>
              <a:ext uri="{FF2B5EF4-FFF2-40B4-BE49-F238E27FC236}">
                <a16:creationId xmlns:a16="http://schemas.microsoft.com/office/drawing/2014/main" id="{D6D36A3D-EF29-261C-977E-78FF43D6DDC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Picture 10" descr="A person standing in a gym&#10;&#10;Description automatically generated">
            <a:extLst>
              <a:ext uri="{FF2B5EF4-FFF2-40B4-BE49-F238E27FC236}">
                <a16:creationId xmlns:a16="http://schemas.microsoft.com/office/drawing/2014/main" id="{466349A1-371E-383F-075D-06955B224B9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Picture 12" descr="An older person in a swimming pool&#10;&#10;Description automatically generated">
            <a:extLst>
              <a:ext uri="{FF2B5EF4-FFF2-40B4-BE49-F238E27FC236}">
                <a16:creationId xmlns:a16="http://schemas.microsoft.com/office/drawing/2014/main" id="{108DAB99-6633-EB0C-6374-0A0AB4A0B10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798325D-3E5F-AE35-9C38-F7530921F3D0}"/>
              </a:ext>
            </a:extLst>
          </p:cNvPr>
          <p:cNvSpPr/>
          <p:nvPr/>
        </p:nvSpPr>
        <p:spPr>
          <a:xfrm>
            <a:off x="-88490" y="2379405"/>
            <a:ext cx="6695766" cy="132735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89A0583-C545-3879-CA1B-E7A6E893DA9F}"/>
              </a:ext>
            </a:extLst>
          </p:cNvPr>
          <p:cNvSpPr/>
          <p:nvPr/>
        </p:nvSpPr>
        <p:spPr>
          <a:xfrm>
            <a:off x="526026" y="3819831"/>
            <a:ext cx="6366387" cy="1076259"/>
          </a:xfrm>
          <a:prstGeom prst="rect">
            <a:avLst/>
          </a:prstGeom>
          <a:solidFill>
            <a:srgbClr val="91D70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75D5F8-E46E-D115-3C24-F273B75DD573}"/>
              </a:ext>
            </a:extLst>
          </p:cNvPr>
          <p:cNvSpPr txBox="1"/>
          <p:nvPr/>
        </p:nvSpPr>
        <p:spPr>
          <a:xfrm>
            <a:off x="526025" y="3919558"/>
            <a:ext cx="636638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0" i="0" err="1">
                <a:solidFill>
                  <a:schemeClr val="tx2"/>
                </a:solidFill>
                <a:effectLst/>
                <a:latin typeface="Arial Rounded MT Bold" panose="020F0704030504030204" pitchFamily="34" charset="0"/>
              </a:rPr>
              <a:t>Eich</a:t>
            </a:r>
            <a:r>
              <a:rPr lang="en-GB" sz="2800" b="0" i="0">
                <a:solidFill>
                  <a:schemeClr val="tx2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800" b="0" i="0" err="1">
                <a:solidFill>
                  <a:schemeClr val="tx2"/>
                </a:solidFill>
                <a:effectLst/>
                <a:latin typeface="Arial Rounded MT Bold" panose="020F0704030504030204" pitchFamily="34" charset="0"/>
              </a:rPr>
              <a:t>ysbridoli</a:t>
            </a:r>
            <a:r>
              <a:rPr lang="en-GB" sz="2800" b="0" i="0">
                <a:solidFill>
                  <a:schemeClr val="tx2"/>
                </a:solidFill>
                <a:effectLst/>
                <a:latin typeface="Arial Rounded MT Bold" panose="020F0704030504030204" pitchFamily="34" charset="0"/>
              </a:rPr>
              <a:t> i </a:t>
            </a:r>
            <a:r>
              <a:rPr lang="en-GB" sz="2800" b="0" i="0" err="1">
                <a:solidFill>
                  <a:schemeClr val="tx2"/>
                </a:solidFill>
                <a:effectLst/>
                <a:latin typeface="Arial Rounded MT Bold" panose="020F0704030504030204" pitchFamily="34" charset="0"/>
              </a:rPr>
              <a:t>fod</a:t>
            </a:r>
            <a:r>
              <a:rPr lang="en-GB" sz="2800" b="0" i="0">
                <a:solidFill>
                  <a:schemeClr val="tx2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800" b="0" i="0" err="1">
                <a:solidFill>
                  <a:schemeClr val="tx2"/>
                </a:solidFill>
                <a:effectLst/>
                <a:latin typeface="Arial Rounded MT Bold" panose="020F0704030504030204" pitchFamily="34" charset="0"/>
              </a:rPr>
              <a:t>yn</a:t>
            </a:r>
            <a:r>
              <a:rPr lang="en-GB" sz="2800" b="0" i="0">
                <a:solidFill>
                  <a:schemeClr val="tx2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800" b="0" i="0" err="1">
                <a:solidFill>
                  <a:schemeClr val="tx2"/>
                </a:solidFill>
                <a:effectLst/>
                <a:latin typeface="Arial Rounded MT Bold" panose="020F0704030504030204" pitchFamily="34" charset="0"/>
              </a:rPr>
              <a:t>heini</a:t>
            </a:r>
            <a:r>
              <a:rPr lang="en-GB" sz="2800" b="0" i="0">
                <a:solidFill>
                  <a:schemeClr val="tx2"/>
                </a:solidFill>
                <a:effectLst/>
                <a:latin typeface="Arial Rounded MT Bold" panose="020F0704030504030204" pitchFamily="34" charset="0"/>
              </a:rPr>
              <a:t> am </a:t>
            </a:r>
            <a:r>
              <a:rPr lang="en-GB" sz="2800" b="0" i="0" err="1">
                <a:solidFill>
                  <a:schemeClr val="tx2"/>
                </a:solidFill>
                <a:effectLst/>
                <a:latin typeface="Arial Rounded MT Bold" panose="020F0704030504030204" pitchFamily="34" charset="0"/>
              </a:rPr>
              <a:t>oes</a:t>
            </a:r>
            <a:endParaRPr lang="en-GB" sz="2800" b="0" i="0">
              <a:solidFill>
                <a:schemeClr val="tx2"/>
              </a:solidFill>
              <a:effectLst/>
              <a:latin typeface="Arial Rounded MT Bold" panose="020F0704030504030204" pitchFamily="34" charset="0"/>
            </a:endParaRPr>
          </a:p>
          <a:p>
            <a:r>
              <a:rPr lang="en-GB" sz="2800" b="0" i="0">
                <a:solidFill>
                  <a:schemeClr val="bg1"/>
                </a:solidFill>
                <a:effectLst/>
                <a:latin typeface="Arial Rounded MT Bold" panose="020F0704030504030204" pitchFamily="34" charset="0"/>
              </a:rPr>
              <a:t>Inspiring </a:t>
            </a:r>
            <a:r>
              <a:rPr lang="en-GB" sz="2800">
                <a:solidFill>
                  <a:schemeClr val="bg1"/>
                </a:solidFill>
                <a:latin typeface="Arial Rounded MT Bold" panose="020F0704030504030204" pitchFamily="34" charset="0"/>
              </a:rPr>
              <a:t>you</a:t>
            </a:r>
            <a:r>
              <a:rPr lang="en-GB" sz="2800" b="0" i="0">
                <a:solidFill>
                  <a:schemeClr val="bg1"/>
                </a:solidFill>
                <a:effectLst/>
                <a:latin typeface="Arial Rounded MT Bold" panose="020F0704030504030204" pitchFamily="34" charset="0"/>
              </a:rPr>
              <a:t> to be Actif</a:t>
            </a:r>
            <a:r>
              <a:rPr lang="en-GB" sz="2800">
                <a:solidFill>
                  <a:schemeClr val="bg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800" b="0" i="0">
                <a:solidFill>
                  <a:schemeClr val="bg1"/>
                </a:solidFill>
                <a:effectLst/>
                <a:latin typeface="Arial Rounded MT Bold" panose="020F0704030504030204" pitchFamily="34" charset="0"/>
              </a:rPr>
              <a:t>for life</a:t>
            </a:r>
            <a:endParaRPr lang="en-GB" sz="2800">
              <a:solidFill>
                <a:schemeClr val="bg1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4EE5F23-E0CA-83A0-FC60-260C490D04FF}"/>
              </a:ext>
            </a:extLst>
          </p:cNvPr>
          <p:cNvSpPr txBox="1"/>
          <p:nvPr/>
        </p:nvSpPr>
        <p:spPr>
          <a:xfrm>
            <a:off x="2176823" y="2943991"/>
            <a:ext cx="6159908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b="0" i="0">
                <a:solidFill>
                  <a:srgbClr val="1C2E54"/>
                </a:solidFill>
                <a:effectLst/>
              </a:rPr>
              <a:t>Intervention types</a:t>
            </a:r>
            <a:endParaRPr lang="en-GB" sz="44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30D675A-9135-F73F-B75B-8265B24EBD68}"/>
              </a:ext>
            </a:extLst>
          </p:cNvPr>
          <p:cNvSpPr txBox="1"/>
          <p:nvPr/>
        </p:nvSpPr>
        <p:spPr>
          <a:xfrm>
            <a:off x="179439" y="2379405"/>
            <a:ext cx="6159908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>
                <a:solidFill>
                  <a:srgbClr val="1C2E54"/>
                </a:solidFill>
              </a:rPr>
              <a:t>Mathau o ymyrraeth</a:t>
            </a:r>
            <a:endParaRPr lang="en-GB" sz="4400"/>
          </a:p>
        </p:txBody>
      </p:sp>
    </p:spTree>
    <p:extLst>
      <p:ext uri="{BB962C8B-B14F-4D97-AF65-F5344CB8AC3E}">
        <p14:creationId xmlns:p14="http://schemas.microsoft.com/office/powerpoint/2010/main" val="26322294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low confidence">
            <a:extLst>
              <a:ext uri="{FF2B5EF4-FFF2-40B4-BE49-F238E27FC236}">
                <a16:creationId xmlns:a16="http://schemas.microsoft.com/office/drawing/2014/main" id="{D79BE102-2A60-0F73-5F47-352E4F4955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1E4060E-0507-FC37-B75F-7439BBC117F1}"/>
              </a:ext>
            </a:extLst>
          </p:cNvPr>
          <p:cNvSpPr txBox="1"/>
          <p:nvPr/>
        </p:nvSpPr>
        <p:spPr>
          <a:xfrm>
            <a:off x="2788557" y="1144479"/>
            <a:ext cx="103087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>
                <a:solidFill>
                  <a:srgbClr val="163358"/>
                </a:solidFill>
                <a:latin typeface="Arial Rounded MT Bold" panose="020F0704030504030204" pitchFamily="34" charset="0"/>
              </a:rPr>
              <a:t>		</a:t>
            </a:r>
            <a:r>
              <a:rPr lang="pt-BR" sz="2800" b="1">
                <a:solidFill>
                  <a:srgbClr val="163358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800" b="1">
                <a:solidFill>
                  <a:srgbClr val="163358"/>
                </a:solidFill>
                <a:latin typeface="Arial Rounded MT Bold" panose="020F0704030504030204" pitchFamily="34" charset="0"/>
              </a:rPr>
              <a:t>Non-Medical referral (Self-Referral)</a:t>
            </a:r>
            <a:endParaRPr lang="en-GB">
              <a:solidFill>
                <a:srgbClr val="163358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743E330-85BC-77E8-E6DF-91469CBF8FBC}"/>
              </a:ext>
            </a:extLst>
          </p:cNvPr>
          <p:cNvSpPr/>
          <p:nvPr/>
        </p:nvSpPr>
        <p:spPr>
          <a:xfrm>
            <a:off x="478970" y="1807736"/>
            <a:ext cx="5316764" cy="4484207"/>
          </a:xfrm>
          <a:prstGeom prst="roundRect">
            <a:avLst/>
          </a:prstGeom>
          <a:solidFill>
            <a:srgbClr val="91D70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9C3676-CFE1-5F4D-01C4-04695ABA815E}"/>
              </a:ext>
            </a:extLst>
          </p:cNvPr>
          <p:cNvSpPr txBox="1"/>
          <p:nvPr/>
        </p:nvSpPr>
        <p:spPr>
          <a:xfrm>
            <a:off x="696685" y="2123813"/>
            <a:ext cx="4985656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163358"/>
                </a:solidFill>
                <a:latin typeface="Arial Rounded MT Bold" panose="020F0704030504030204" pitchFamily="34" charset="0"/>
              </a:rPr>
              <a:t>Good Boost </a:t>
            </a:r>
          </a:p>
          <a:p>
            <a:endParaRPr lang="en-GB" sz="2000">
              <a:solidFill>
                <a:srgbClr val="163358"/>
              </a:solidFill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163358"/>
                </a:solidFill>
                <a:latin typeface="Arial Rounded MT Bold" panose="020F0704030504030204" pitchFamily="34" charset="0"/>
              </a:rPr>
              <a:t>AI software created by physiotherapies to be able to give a tailored rehab programme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163358"/>
                </a:solidFill>
                <a:latin typeface="Arial Rounded MT Bold" panose="020F0704030504030204" pitchFamily="34" charset="0"/>
              </a:rPr>
              <a:t>Sessions are run in water and dry land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163358"/>
                </a:solidFill>
                <a:latin typeface="Arial Rounded MT Bold" panose="020F0704030504030204" pitchFamily="34" charset="0"/>
              </a:rPr>
              <a:t>Session are suitable for those with MSK conditions/reduced mobility, as well as during pregnancy and injury recovery</a:t>
            </a:r>
          </a:p>
          <a:p>
            <a:endParaRPr lang="en-GB">
              <a:solidFill>
                <a:srgbClr val="163358"/>
              </a:solidFill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163358"/>
                </a:solidFill>
                <a:latin typeface="Arial Rounded MT Bold" panose="020F0704030504030204" pitchFamily="34" charset="0"/>
              </a:rPr>
              <a:t>For more information/refer to Good Boost contact Jozan  </a:t>
            </a:r>
            <a:r>
              <a:rPr lang="en-GB">
                <a:solidFill>
                  <a:srgbClr val="163358"/>
                </a:solidFill>
                <a:latin typeface="Arial Rounded MT Bold" panose="020F07040305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JozanMorgan@carmarthenshire.gov.uk</a:t>
            </a:r>
            <a:r>
              <a:rPr lang="en-GB">
                <a:solidFill>
                  <a:srgbClr val="163358"/>
                </a:solidFill>
                <a:latin typeface="Arial Rounded MT Bold" panose="020F0704030504030204" pitchFamily="34" charset="0"/>
              </a:rPr>
              <a:t>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0E9C577-9DB1-480E-62A6-A5354EFAD766}"/>
              </a:ext>
            </a:extLst>
          </p:cNvPr>
          <p:cNvSpPr/>
          <p:nvPr/>
        </p:nvSpPr>
        <p:spPr>
          <a:xfrm>
            <a:off x="6248399" y="1807736"/>
            <a:ext cx="5377543" cy="448420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Arial Rounded MT Bold" panose="020F0704030504030204" pitchFamily="34" charset="0"/>
              </a:rPr>
              <a:t>Your Health matters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Arial Rounded MT Bold" panose="020F0704030504030204" pitchFamily="34" charset="0"/>
              </a:rPr>
              <a:t>Visit </a:t>
            </a:r>
            <a:r>
              <a:rPr lang="en-GB" sz="2000" err="1">
                <a:latin typeface="Arial Rounded MT Bold" panose="020F0704030504030204" pitchFamily="34" charset="0"/>
              </a:rPr>
              <a:t>actif.wales</a:t>
            </a:r>
            <a:r>
              <a:rPr lang="en-GB" sz="2000">
                <a:latin typeface="Arial Rounded MT Bold" panose="020F070403050403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</p:txBody>
      </p:sp>
      <p:pic>
        <p:nvPicPr>
          <p:cNvPr id="8" name="Picture 7" descr="A qr code on a blue and white background&#10;&#10;Description automatically generated">
            <a:extLst>
              <a:ext uri="{FF2B5EF4-FFF2-40B4-BE49-F238E27FC236}">
                <a16:creationId xmlns:a16="http://schemas.microsoft.com/office/drawing/2014/main" id="{7DBEC1AD-156A-2AE4-51F1-22D97BF275C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1913" y="3290167"/>
            <a:ext cx="4930514" cy="258852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D7F4E52-C881-CD11-B931-EBBA911306BA}"/>
              </a:ext>
            </a:extLst>
          </p:cNvPr>
          <p:cNvSpPr txBox="1"/>
          <p:nvPr/>
        </p:nvSpPr>
        <p:spPr>
          <a:xfrm>
            <a:off x="2335893" y="654623"/>
            <a:ext cx="103087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err="1">
                <a:solidFill>
                  <a:srgbClr val="163358"/>
                </a:solidFill>
                <a:latin typeface="Arial Rounded MT Bold" panose="020F0704030504030204" pitchFamily="34" charset="0"/>
              </a:rPr>
              <a:t>Atgyfeiriad</a:t>
            </a:r>
            <a:r>
              <a:rPr lang="en-GB" sz="2800" b="1">
                <a:solidFill>
                  <a:srgbClr val="163358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800" b="1" err="1">
                <a:solidFill>
                  <a:srgbClr val="163358"/>
                </a:solidFill>
                <a:latin typeface="Arial Rounded MT Bold" panose="020F0704030504030204" pitchFamily="34" charset="0"/>
              </a:rPr>
              <a:t>anfeddygol</a:t>
            </a:r>
            <a:r>
              <a:rPr lang="en-GB" sz="2800" b="1">
                <a:solidFill>
                  <a:srgbClr val="163358"/>
                </a:solidFill>
                <a:latin typeface="Arial Rounded MT Bold" panose="020F0704030504030204" pitchFamily="34" charset="0"/>
              </a:rPr>
              <a:t> (</a:t>
            </a:r>
            <a:r>
              <a:rPr lang="en-GB" sz="2800" b="1" err="1">
                <a:solidFill>
                  <a:srgbClr val="163358"/>
                </a:solidFill>
                <a:latin typeface="Arial Rounded MT Bold" panose="020F0704030504030204" pitchFamily="34" charset="0"/>
              </a:rPr>
              <a:t>hunan-gyfeirio</a:t>
            </a:r>
            <a:r>
              <a:rPr lang="en-GB" sz="2800" b="1">
                <a:solidFill>
                  <a:srgbClr val="163358"/>
                </a:solidFill>
                <a:latin typeface="Arial Rounded MT Bold" panose="020F0704030504030204" pitchFamily="34" charset="0"/>
              </a:rPr>
              <a:t>)</a:t>
            </a:r>
            <a:endParaRPr lang="en-GB">
              <a:solidFill>
                <a:srgbClr val="163358"/>
              </a:solidFill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48740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low confidence">
            <a:extLst>
              <a:ext uri="{FF2B5EF4-FFF2-40B4-BE49-F238E27FC236}">
                <a16:creationId xmlns:a16="http://schemas.microsoft.com/office/drawing/2014/main" id="{D79BE102-2A60-0F73-5F47-352E4F4955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1E4060E-0507-FC37-B75F-7439BBC117F1}"/>
              </a:ext>
            </a:extLst>
          </p:cNvPr>
          <p:cNvSpPr txBox="1"/>
          <p:nvPr/>
        </p:nvSpPr>
        <p:spPr>
          <a:xfrm>
            <a:off x="2754087" y="1194928"/>
            <a:ext cx="103087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>
                <a:solidFill>
                  <a:srgbClr val="163358"/>
                </a:solidFill>
                <a:latin typeface="Arial Rounded MT Bold" panose="020F0704030504030204" pitchFamily="34" charset="0"/>
              </a:rPr>
              <a:t>		</a:t>
            </a:r>
            <a:r>
              <a:rPr lang="pt-BR" sz="2800" b="1">
                <a:solidFill>
                  <a:srgbClr val="163358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800" b="1">
                <a:solidFill>
                  <a:srgbClr val="163358"/>
                </a:solidFill>
                <a:latin typeface="Arial Rounded MT Bold" panose="020F0704030504030204" pitchFamily="34" charset="0"/>
              </a:rPr>
              <a:t>Medical referral from Health Professional </a:t>
            </a:r>
            <a:endParaRPr lang="en-GB">
              <a:solidFill>
                <a:srgbClr val="163358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743E330-85BC-77E8-E6DF-91469CBF8FBC}"/>
              </a:ext>
            </a:extLst>
          </p:cNvPr>
          <p:cNvSpPr/>
          <p:nvPr/>
        </p:nvSpPr>
        <p:spPr>
          <a:xfrm>
            <a:off x="185057" y="1807736"/>
            <a:ext cx="3886199" cy="4810778"/>
          </a:xfrm>
          <a:prstGeom prst="roundRect">
            <a:avLst/>
          </a:prstGeom>
          <a:solidFill>
            <a:srgbClr val="91D70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9C3676-CFE1-5F4D-01C4-04695ABA815E}"/>
              </a:ext>
            </a:extLst>
          </p:cNvPr>
          <p:cNvSpPr txBox="1"/>
          <p:nvPr/>
        </p:nvSpPr>
        <p:spPr>
          <a:xfrm>
            <a:off x="272144" y="1913664"/>
            <a:ext cx="375557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>
                <a:solidFill>
                  <a:srgbClr val="163358"/>
                </a:solidFill>
                <a:latin typeface="Arial Rounded MT Bold" panose="020F0704030504030204" pitchFamily="34" charset="0"/>
              </a:rPr>
              <a:t>	</a:t>
            </a:r>
            <a:r>
              <a:rPr lang="en-GB" sz="2400">
                <a:solidFill>
                  <a:srgbClr val="163358"/>
                </a:solidFill>
                <a:latin typeface="Arial Rounded MT Bold" panose="020F0704030504030204" pitchFamily="34" charset="0"/>
              </a:rPr>
              <a:t>NERS</a:t>
            </a:r>
            <a:endParaRPr lang="en-GB" sz="2200">
              <a:solidFill>
                <a:srgbClr val="163358"/>
              </a:solidFill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>
              <a:solidFill>
                <a:srgbClr val="163358"/>
              </a:solidFill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>
                <a:solidFill>
                  <a:srgbClr val="163358"/>
                </a:solidFill>
                <a:latin typeface="Arial Rounded MT Bold" panose="020F0704030504030204" pitchFamily="34" charset="0"/>
              </a:rPr>
              <a:t>Funded by PHW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>
                <a:solidFill>
                  <a:srgbClr val="163358"/>
                </a:solidFill>
                <a:latin typeface="Arial Rounded MT Bold" panose="020F0704030504030204" pitchFamily="34" charset="0"/>
              </a:rPr>
              <a:t>16-week programme with long term exit route provided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>
                <a:solidFill>
                  <a:srgbClr val="163358"/>
                </a:solidFill>
                <a:latin typeface="Arial Rounded MT Bold" panose="020F0704030504030204" pitchFamily="34" charset="0"/>
              </a:rPr>
              <a:t>Group based exercise sessions in Leisure Centres and Community Venues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700">
              <a:solidFill>
                <a:srgbClr val="163358"/>
              </a:solidFill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>
                <a:solidFill>
                  <a:srgbClr val="163358"/>
                </a:solidFill>
                <a:latin typeface="Arial Rounded MT Bold" panose="020F0704030504030204" pitchFamily="34" charset="0"/>
              </a:rPr>
              <a:t>Refer via NERS online dispensing system </a:t>
            </a:r>
            <a:r>
              <a:rPr lang="en-GB" sz="1700">
                <a:solidFill>
                  <a:srgbClr val="163358"/>
                </a:solidFill>
                <a:latin typeface="Arial Rounded MT Bold" panose="020F07040305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https://ners.theseus.uk/selfrefer/</a:t>
            </a:r>
            <a:r>
              <a:rPr lang="en-GB" sz="1700">
                <a:solidFill>
                  <a:srgbClr val="163358"/>
                </a:solidFill>
                <a:latin typeface="Arial Rounded MT Bold" panose="020F070403050403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>
                <a:solidFill>
                  <a:srgbClr val="163358"/>
                </a:solidFill>
                <a:latin typeface="Arial Rounded MT Bold" panose="020F0704030504030204" pitchFamily="34" charset="0"/>
              </a:rPr>
              <a:t>For more information contact Joanne  </a:t>
            </a:r>
            <a:r>
              <a:rPr lang="en-GB" sz="1700">
                <a:solidFill>
                  <a:srgbClr val="163358"/>
                </a:solidFill>
                <a:latin typeface="Arial Rounded MT Bold" panose="020F07040305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JBarrett@carmarthenshire.gov.uk</a:t>
            </a:r>
            <a:r>
              <a:rPr lang="en-GB" sz="1700">
                <a:solidFill>
                  <a:srgbClr val="163358"/>
                </a:solidFill>
                <a:latin typeface="Arial Rounded MT Bold" panose="020F070403050403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700">
              <a:solidFill>
                <a:srgbClr val="163358"/>
              </a:solidFill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>
              <a:solidFill>
                <a:srgbClr val="163358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0E9C577-9DB1-480E-62A6-A5354EFAD766}"/>
              </a:ext>
            </a:extLst>
          </p:cNvPr>
          <p:cNvSpPr/>
          <p:nvPr/>
        </p:nvSpPr>
        <p:spPr>
          <a:xfrm>
            <a:off x="4256313" y="1765046"/>
            <a:ext cx="4038600" cy="4810778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A11FE46-8684-2EFE-9FCE-2B686F7D4B97}"/>
              </a:ext>
            </a:extLst>
          </p:cNvPr>
          <p:cNvSpPr/>
          <p:nvPr/>
        </p:nvSpPr>
        <p:spPr>
          <a:xfrm>
            <a:off x="8479970" y="1807736"/>
            <a:ext cx="3526973" cy="4768796"/>
          </a:xfrm>
          <a:prstGeom prst="roundRect">
            <a:avLst/>
          </a:prstGeom>
          <a:solidFill>
            <a:srgbClr val="91D70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97B1EA9-281D-ED42-E162-5FB6E0A2BFB4}"/>
              </a:ext>
            </a:extLst>
          </p:cNvPr>
          <p:cNvSpPr txBox="1"/>
          <p:nvPr/>
        </p:nvSpPr>
        <p:spPr>
          <a:xfrm>
            <a:off x="8523511" y="2013857"/>
            <a:ext cx="339634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163358"/>
                </a:solidFill>
                <a:latin typeface="Arial Rounded MT Bold" panose="020F0704030504030204" pitchFamily="34" charset="0"/>
              </a:rPr>
              <a:t>Pre-Diabetes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>
              <a:solidFill>
                <a:srgbClr val="163358"/>
              </a:solidFill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163358"/>
                </a:solidFill>
                <a:latin typeface="Arial Rounded MT Bold" panose="020F0704030504030204" pitchFamily="34" charset="0"/>
              </a:rPr>
              <a:t>Joint funded project with Hywel Dda Health Board and the Be Well Service team.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163358"/>
                </a:solidFill>
                <a:latin typeface="Arial Rounded MT Bold" panose="020F0704030504030204" pitchFamily="34" charset="0"/>
              </a:rPr>
              <a:t>Programme consists of - Nutritional advice (8-week Foodwise course) and physical activity in local leisure centres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>
              <a:solidFill>
                <a:srgbClr val="163358"/>
              </a:solidFill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163358"/>
                </a:solidFill>
                <a:latin typeface="Arial Rounded MT Bold" panose="020F0704030504030204" pitchFamily="34" charset="0"/>
              </a:rPr>
              <a:t>To access/refer people to this service contact Sarah </a:t>
            </a:r>
            <a:r>
              <a:rPr lang="en-US" sz="1600" u="sng">
                <a:solidFill>
                  <a:srgbClr val="163358"/>
                </a:solidFill>
                <a:effectLst/>
                <a:latin typeface="Arial Rounded MT Bold" panose="020F0704030504030204" pitchFamily="34" charset="0"/>
                <a:ea typeface="Aptos" panose="020B00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sarah.l.tomlinson@wales.nhs.uk</a:t>
            </a:r>
            <a:r>
              <a:rPr lang="en-US" sz="1600">
                <a:solidFill>
                  <a:srgbClr val="163358"/>
                </a:solidFill>
                <a:effectLst/>
                <a:latin typeface="Arial Rounded MT Bold" panose="020F0704030504030204" pitchFamily="34" charset="0"/>
                <a:ea typeface="Aptos" panose="020B0004020202020204" pitchFamily="34" charset="0"/>
              </a:rPr>
              <a:t>  </a:t>
            </a:r>
            <a:endParaRPr lang="en-GB" sz="1600">
              <a:solidFill>
                <a:srgbClr val="163358"/>
              </a:solidFill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>
              <a:solidFill>
                <a:srgbClr val="163358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897DD29-F897-033A-BF82-9BE9CB2A027D}"/>
              </a:ext>
            </a:extLst>
          </p:cNvPr>
          <p:cNvSpPr txBox="1"/>
          <p:nvPr/>
        </p:nvSpPr>
        <p:spPr>
          <a:xfrm>
            <a:off x="4354284" y="1879705"/>
            <a:ext cx="3842657" cy="50321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>
                <a:solidFill>
                  <a:schemeClr val="bg1"/>
                </a:solidFill>
                <a:latin typeface="Arial Rounded MT Bold" panose="020F0704030504030204" pitchFamily="34" charset="0"/>
              </a:rPr>
              <a:t>Falls Prevention Programme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>
              <a:solidFill>
                <a:schemeClr val="bg1"/>
              </a:solidFill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>
                <a:solidFill>
                  <a:schemeClr val="bg1"/>
                </a:solidFill>
                <a:latin typeface="Arial Rounded MT Bold" panose="020F0704030504030204" pitchFamily="34" charset="0"/>
              </a:rPr>
              <a:t>32-week evidence-based strength and balance programme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>
                <a:solidFill>
                  <a:schemeClr val="bg1"/>
                </a:solidFill>
                <a:latin typeface="Arial Rounded MT Bold" panose="020F0704030504030204" pitchFamily="34" charset="0"/>
              </a:rPr>
              <a:t>Sessions - Face to face, home workouts and access to digital prerecorded videos within Leisure Centres &amp; Community venues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>
                <a:solidFill>
                  <a:schemeClr val="bg1"/>
                </a:solidFill>
                <a:latin typeface="Arial Rounded MT Bold" panose="020F0704030504030204" pitchFamily="34" charset="0"/>
              </a:rPr>
              <a:t>Medical referral and self-referrals accepted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>
                <a:solidFill>
                  <a:schemeClr val="bg1"/>
                </a:solidFill>
                <a:latin typeface="Arial Rounded MT Bold" panose="020F0704030504030204" pitchFamily="34" charset="0"/>
              </a:rPr>
              <a:t>New referral portal  </a:t>
            </a:r>
            <a:r>
              <a:rPr lang="en-GB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Carmarthenshire Council - Online Referral Form (refer-all.net)</a:t>
            </a:r>
            <a:endParaRPr lang="en-GB">
              <a:solidFill>
                <a:schemeClr val="bg1"/>
              </a:solidFill>
              <a:latin typeface="Arial Rounded MT Bold" panose="020F0704030504030204" pitchFamily="34" charset="0"/>
            </a:endParaRPr>
          </a:p>
          <a:p>
            <a:endParaRPr lang="en-GB" sz="1500">
              <a:solidFill>
                <a:schemeClr val="bg1"/>
              </a:solidFill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>
                <a:solidFill>
                  <a:schemeClr val="bg1"/>
                </a:solidFill>
                <a:latin typeface="Arial Rounded MT Bold" panose="020F0704030504030204" pitchFamily="34" charset="0"/>
              </a:rPr>
              <a:t>For more information contact Michelle </a:t>
            </a:r>
            <a:r>
              <a:rPr lang="en-GB" sz="1500">
                <a:solidFill>
                  <a:schemeClr val="bg1"/>
                </a:solidFill>
                <a:latin typeface="Arial Rounded MT Bold" panose="020F070403050403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MLewis-Meredith@carmarthenshire.gov.uk</a:t>
            </a:r>
            <a:r>
              <a:rPr lang="en-GB" sz="1500">
                <a:solidFill>
                  <a:schemeClr val="bg1"/>
                </a:solidFill>
                <a:latin typeface="Arial Rounded MT Bold" panose="020F070403050403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>
              <a:solidFill>
                <a:schemeClr val="bg1"/>
              </a:solidFill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>
              <a:solidFill>
                <a:schemeClr val="bg1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5A4370A-D094-2D4B-E603-C4C4029B0562}"/>
              </a:ext>
            </a:extLst>
          </p:cNvPr>
          <p:cNvSpPr txBox="1"/>
          <p:nvPr/>
        </p:nvSpPr>
        <p:spPr>
          <a:xfrm>
            <a:off x="2480128" y="737802"/>
            <a:ext cx="103087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err="1">
                <a:solidFill>
                  <a:srgbClr val="163358"/>
                </a:solidFill>
                <a:latin typeface="Arial Rounded MT Bold" panose="020F0704030504030204" pitchFamily="34" charset="0"/>
              </a:rPr>
              <a:t>Cyfeirio</a:t>
            </a:r>
            <a:r>
              <a:rPr lang="en-GB" sz="2800" b="1">
                <a:solidFill>
                  <a:srgbClr val="163358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800" b="1" err="1">
                <a:solidFill>
                  <a:srgbClr val="163358"/>
                </a:solidFill>
                <a:latin typeface="Arial Rounded MT Bold" panose="020F0704030504030204" pitchFamily="34" charset="0"/>
              </a:rPr>
              <a:t>meddygol</a:t>
            </a:r>
            <a:r>
              <a:rPr lang="en-GB" sz="2800" b="1">
                <a:solidFill>
                  <a:srgbClr val="163358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800" b="1" err="1">
                <a:solidFill>
                  <a:srgbClr val="163358"/>
                </a:solidFill>
                <a:latin typeface="Arial Rounded MT Bold" panose="020F0704030504030204" pitchFamily="34" charset="0"/>
              </a:rPr>
              <a:t>gan</a:t>
            </a:r>
            <a:r>
              <a:rPr lang="en-GB" sz="2800" b="1">
                <a:solidFill>
                  <a:srgbClr val="163358"/>
                </a:solidFill>
                <a:latin typeface="Arial Rounded MT Bold" panose="020F0704030504030204" pitchFamily="34" charset="0"/>
              </a:rPr>
              <a:t> Health Professional</a:t>
            </a:r>
            <a:endParaRPr lang="en-GB">
              <a:solidFill>
                <a:srgbClr val="163358"/>
              </a:solidFill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73824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ollage of people playing football&#10;&#10;Description automatically generated">
            <a:extLst>
              <a:ext uri="{FF2B5EF4-FFF2-40B4-BE49-F238E27FC236}">
                <a16:creationId xmlns:a16="http://schemas.microsoft.com/office/drawing/2014/main" id="{0B1ECC87-A92B-8A33-6ECC-7454ED300C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2319"/>
            <a:ext cx="12192000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92A84E3-DF34-6C6C-11B9-A25FBEB80D06}"/>
              </a:ext>
            </a:extLst>
          </p:cNvPr>
          <p:cNvSpPr/>
          <p:nvPr/>
        </p:nvSpPr>
        <p:spPr>
          <a:xfrm>
            <a:off x="-11900" y="2100447"/>
            <a:ext cx="6695766" cy="98207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7355628-8684-D5FA-B6D0-0C449BDEEAA5}"/>
              </a:ext>
            </a:extLst>
          </p:cNvPr>
          <p:cNvSpPr/>
          <p:nvPr/>
        </p:nvSpPr>
        <p:spPr>
          <a:xfrm>
            <a:off x="244130" y="4139579"/>
            <a:ext cx="6695766" cy="954107"/>
          </a:xfrm>
          <a:prstGeom prst="rect">
            <a:avLst/>
          </a:prstGeom>
          <a:solidFill>
            <a:srgbClr val="91D70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0" i="0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  </a:t>
            </a:r>
            <a:r>
              <a:rPr lang="en-GB" sz="2800" b="0" i="0" err="1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Eich</a:t>
            </a:r>
            <a:r>
              <a:rPr lang="en-GB" sz="2800" b="0" i="0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800" b="0" i="0" err="1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ysbridoli</a:t>
            </a:r>
            <a:r>
              <a:rPr lang="en-GB" sz="2800" b="0" i="0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 i </a:t>
            </a:r>
            <a:r>
              <a:rPr lang="en-GB" sz="2800" b="0" i="0" err="1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fod</a:t>
            </a:r>
            <a:r>
              <a:rPr lang="en-GB" sz="2800" b="0" i="0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800" b="0" i="0" err="1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yn</a:t>
            </a:r>
            <a:r>
              <a:rPr lang="en-GB" sz="2800" b="0" i="0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800" b="0" i="0" err="1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heini</a:t>
            </a:r>
            <a:r>
              <a:rPr lang="en-GB" sz="2800" b="0" i="0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 am </a:t>
            </a:r>
            <a:r>
              <a:rPr lang="en-GB" sz="2800" b="0" i="0" err="1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oes</a:t>
            </a:r>
            <a:endParaRPr lang="en-GB" sz="2800" b="0" i="0">
              <a:solidFill>
                <a:srgbClr val="002060"/>
              </a:solidFill>
              <a:effectLst/>
              <a:latin typeface="Arial Rounded MT Bold" panose="020F0704030504030204" pitchFamily="34" charset="0"/>
            </a:endParaRPr>
          </a:p>
          <a:p>
            <a:r>
              <a:rPr lang="en-GB" sz="2800" b="0" i="0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  Inspiring </a:t>
            </a:r>
            <a:r>
              <a:rPr lang="en-GB" sz="2800">
                <a:solidFill>
                  <a:srgbClr val="002060"/>
                </a:solidFill>
                <a:latin typeface="Arial Rounded MT Bold" panose="020F0704030504030204" pitchFamily="34" charset="0"/>
              </a:rPr>
              <a:t>you</a:t>
            </a:r>
            <a:r>
              <a:rPr lang="en-GB" sz="2800" b="0" i="0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 to be Actif</a:t>
            </a:r>
            <a:r>
              <a:rPr lang="en-GB" sz="2800">
                <a:solidFill>
                  <a:srgbClr val="002060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800" b="0" i="0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for life</a:t>
            </a:r>
            <a:endParaRPr lang="en-GB" sz="2800">
              <a:solidFill>
                <a:srgbClr val="002060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2BCCDF-47B9-F50B-DF49-89156616A57C}"/>
              </a:ext>
            </a:extLst>
          </p:cNvPr>
          <p:cNvSpPr txBox="1"/>
          <p:nvPr/>
        </p:nvSpPr>
        <p:spPr>
          <a:xfrm>
            <a:off x="198071" y="2242929"/>
            <a:ext cx="615990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err="1">
                <a:solidFill>
                  <a:srgbClr val="1C2E54"/>
                </a:solidFill>
                <a:latin typeface="Arial Rounded MT Bold" panose="020F0704030504030204" pitchFamily="34" charset="0"/>
              </a:rPr>
              <a:t>Plymio'n</a:t>
            </a:r>
            <a:r>
              <a:rPr lang="en-GB" sz="3200">
                <a:solidFill>
                  <a:srgbClr val="1C2E54"/>
                </a:solidFill>
                <a:latin typeface="Arial Rounded MT Bold" panose="020F0704030504030204" pitchFamily="34" charset="0"/>
              </a:rPr>
              <a:t> </a:t>
            </a:r>
            <a:r>
              <a:rPr lang="en-GB" sz="3200" err="1">
                <a:solidFill>
                  <a:srgbClr val="1C2E54"/>
                </a:solidFill>
                <a:latin typeface="Arial Rounded MT Bold" panose="020F0704030504030204" pitchFamily="34" charset="0"/>
              </a:rPr>
              <a:t>ddwfn</a:t>
            </a:r>
            <a:r>
              <a:rPr lang="en-GB" sz="3200">
                <a:solidFill>
                  <a:srgbClr val="1C2E54"/>
                </a:solidFill>
                <a:latin typeface="Arial Rounded MT Bold" panose="020F0704030504030204" pitchFamily="34" charset="0"/>
              </a:rPr>
              <a:t> i </a:t>
            </a:r>
            <a:r>
              <a:rPr lang="en-GB" sz="3200" err="1">
                <a:solidFill>
                  <a:srgbClr val="1C2E54"/>
                </a:solidFill>
                <a:latin typeface="Arial Rounded MT Bold" panose="020F0704030504030204" pitchFamily="34" charset="0"/>
              </a:rPr>
              <a:t>ymyriadau</a:t>
            </a:r>
            <a:endParaRPr lang="en-GB" sz="3200">
              <a:latin typeface="Arial Rounded MT Bold" panose="020F070403050403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77BB8F4-CE2C-B351-2872-3F3A6D6C1F7D}"/>
              </a:ext>
            </a:extLst>
          </p:cNvPr>
          <p:cNvSpPr/>
          <p:nvPr/>
        </p:nvSpPr>
        <p:spPr>
          <a:xfrm>
            <a:off x="244130" y="2865120"/>
            <a:ext cx="6695766" cy="98207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>
              <a:latin typeface="Arial Rounded MT Bold" panose="020F07040305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57B0CB-EF57-F8A7-3F41-4164CCD34128}"/>
              </a:ext>
            </a:extLst>
          </p:cNvPr>
          <p:cNvSpPr txBox="1"/>
          <p:nvPr/>
        </p:nvSpPr>
        <p:spPr>
          <a:xfrm>
            <a:off x="535858" y="3119938"/>
            <a:ext cx="615990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0" i="0">
                <a:solidFill>
                  <a:srgbClr val="1C2E54"/>
                </a:solidFill>
                <a:effectLst/>
                <a:latin typeface="Arial Rounded MT Bold" panose="020F0704030504030204" pitchFamily="34" charset="0"/>
              </a:rPr>
              <a:t>Deep dive into interventions</a:t>
            </a:r>
            <a:endParaRPr lang="en-GB" sz="3200"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28283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1520B85D-532E-35E4-8FA7-5A2C64B472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8811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E5BB0D9-9157-9C08-D50E-2A8E781694B4}"/>
              </a:ext>
            </a:extLst>
          </p:cNvPr>
          <p:cNvSpPr/>
          <p:nvPr/>
        </p:nvSpPr>
        <p:spPr>
          <a:xfrm>
            <a:off x="2441167" y="102920"/>
            <a:ext cx="4835867" cy="523220"/>
          </a:xfrm>
          <a:prstGeom prst="rect">
            <a:avLst/>
          </a:prstGeom>
          <a:solidFill>
            <a:srgbClr val="91D70C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5A2D356-DF80-4020-DB63-C1F2FE291A19}"/>
              </a:ext>
            </a:extLst>
          </p:cNvPr>
          <p:cNvSpPr/>
          <p:nvPr/>
        </p:nvSpPr>
        <p:spPr>
          <a:xfrm>
            <a:off x="6710767" y="670702"/>
            <a:ext cx="3599543" cy="413593"/>
          </a:xfrm>
          <a:prstGeom prst="rect">
            <a:avLst/>
          </a:pr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4E072E5-06B5-B291-C57F-DE1BC818D765}"/>
              </a:ext>
            </a:extLst>
          </p:cNvPr>
          <p:cNvGrpSpPr/>
          <p:nvPr/>
        </p:nvGrpSpPr>
        <p:grpSpPr>
          <a:xfrm>
            <a:off x="2281545" y="110059"/>
            <a:ext cx="8260610" cy="1044161"/>
            <a:chOff x="2281545" y="77402"/>
            <a:chExt cx="8260610" cy="1044161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7D27B9DD-A8AB-C221-0600-3D14B0FAAED0}"/>
                </a:ext>
              </a:extLst>
            </p:cNvPr>
            <p:cNvSpPr txBox="1"/>
            <p:nvPr/>
          </p:nvSpPr>
          <p:spPr>
            <a:xfrm>
              <a:off x="2281545" y="77402"/>
              <a:ext cx="4995489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y-GB" altLang="en-US" sz="2800" b="0" i="0" u="none" strike="noStrike" cap="none" normalizeH="0" baseline="0">
                  <a:ln>
                    <a:noFill/>
                  </a:ln>
                  <a:solidFill>
                    <a:srgbClr val="202124"/>
                  </a:solidFill>
                  <a:effectLst/>
                  <a:latin typeface="Arial Rounded MT Bold" panose="020F0704030504030204" pitchFamily="34" charset="0"/>
                </a:rPr>
                <a:t>Mae Eich Iechyd yn Bwysig</a:t>
              </a:r>
              <a:r>
                <a:rPr kumimoji="0" lang="cy-GB" altLang="en-US" sz="9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 Rounded MT Bold" panose="020F0704030504030204" pitchFamily="34" charset="0"/>
                </a:rPr>
                <a:t> </a:t>
              </a:r>
              <a:endParaRPr kumimoji="0" lang="cy-GB" altLang="en-US" sz="2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 Rounded MT Bold" panose="020F0704030504030204" pitchFamily="34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D075B370-2144-8E62-7199-6995C9A3F168}"/>
                </a:ext>
              </a:extLst>
            </p:cNvPr>
            <p:cNvSpPr txBox="1"/>
            <p:nvPr/>
          </p:nvSpPr>
          <p:spPr>
            <a:xfrm>
              <a:off x="6710767" y="598343"/>
              <a:ext cx="3831388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800" b="0" i="0">
                  <a:solidFill>
                    <a:srgbClr val="1C2E54"/>
                  </a:solidFill>
                  <a:effectLst/>
                  <a:latin typeface="Arial Rounded MT Bold" panose="020F0704030504030204" pitchFamily="34" charset="0"/>
                </a:rPr>
                <a:t>Your Health Matters </a:t>
              </a:r>
              <a:endParaRPr lang="en-GB" sz="2800">
                <a:latin typeface="Arial Rounded MT Bold" panose="020F0704030504030204" pitchFamily="34" charset="0"/>
              </a:endParaRPr>
            </a:p>
          </p:txBody>
        </p:sp>
      </p:grpSp>
      <p:sp>
        <p:nvSpPr>
          <p:cNvPr id="8" name="Rectangle 2">
            <a:extLst>
              <a:ext uri="{FF2B5EF4-FFF2-40B4-BE49-F238E27FC236}">
                <a16:creationId xmlns:a16="http://schemas.microsoft.com/office/drawing/2014/main" id="{56B31097-1B21-FC3B-54E3-BCD768537C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10C5D4-C323-96D9-0C16-64F615E695E9}"/>
              </a:ext>
            </a:extLst>
          </p:cNvPr>
          <p:cNvSpPr txBox="1"/>
          <p:nvPr/>
        </p:nvSpPr>
        <p:spPr>
          <a:xfrm>
            <a:off x="2438523" y="3892296"/>
            <a:ext cx="605625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i="0">
                <a:solidFill>
                  <a:schemeClr val="bg1"/>
                </a:solidFill>
                <a:effectLst/>
                <a:latin typeface="Arial Rounded MT Bold" panose="020F0704030504030204" pitchFamily="34" charset="0"/>
              </a:rPr>
              <a:t>Your Health Matters’ is a 16-week behavioural change programme targeted at people experiencing issues linked to diabetes, smoking cessation, high BMI and wanting to improve general health and wellbeing.</a:t>
            </a:r>
            <a:endParaRPr lang="en-GB" sz="2400">
              <a:solidFill>
                <a:schemeClr val="bg1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E62848B-4E84-3703-03B9-C8E2C880BEF1}"/>
              </a:ext>
            </a:extLst>
          </p:cNvPr>
          <p:cNvSpPr txBox="1"/>
          <p:nvPr/>
        </p:nvSpPr>
        <p:spPr>
          <a:xfrm>
            <a:off x="2286123" y="1355945"/>
            <a:ext cx="6546111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i="0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Mae </a:t>
            </a:r>
            <a:r>
              <a:rPr lang="en-GB" sz="2400" b="1" i="0" err="1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Eich</a:t>
            </a:r>
            <a:r>
              <a:rPr lang="en-GB" sz="2400" b="1" i="0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 Iechyd </a:t>
            </a:r>
            <a:r>
              <a:rPr lang="en-GB" sz="2400" b="1" i="0" err="1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yn</a:t>
            </a:r>
            <a:r>
              <a:rPr lang="en-GB" sz="2400" b="1" i="0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400" b="1" i="0" err="1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Bwysig</a:t>
            </a:r>
            <a:r>
              <a:rPr lang="en-GB" sz="2400" b="1" i="0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’ </a:t>
            </a:r>
            <a:r>
              <a:rPr lang="en-GB" sz="2400" b="1" i="0" err="1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yn</a:t>
            </a:r>
            <a:r>
              <a:rPr lang="en-GB" sz="2400" b="1" i="0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400" b="1" i="0" err="1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rhaglen</a:t>
            </a:r>
            <a:r>
              <a:rPr lang="en-GB" sz="2400" b="1" i="0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400" b="1" i="0" err="1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newid</a:t>
            </a:r>
            <a:r>
              <a:rPr lang="en-GB" sz="2400" b="1" i="0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400" b="1" i="0" err="1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ymddygiad</a:t>
            </a:r>
            <a:r>
              <a:rPr lang="en-GB" sz="2400" b="1" i="0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 16 </a:t>
            </a:r>
            <a:r>
              <a:rPr lang="en-GB" sz="2400" b="1" i="0" err="1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wythnos</a:t>
            </a:r>
            <a:r>
              <a:rPr lang="en-GB" sz="2400" b="1" i="0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400" b="1" i="0" err="1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sydd</a:t>
            </a:r>
            <a:r>
              <a:rPr lang="en-GB" sz="2400" b="1" i="0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400" b="1" i="0" err="1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wedi’i</a:t>
            </a:r>
            <a:r>
              <a:rPr lang="en-GB" sz="2400" b="1" i="0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400" b="1" i="0" err="1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thargedu</a:t>
            </a:r>
            <a:r>
              <a:rPr lang="en-GB" sz="2400" b="1" i="0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 at </a:t>
            </a:r>
            <a:r>
              <a:rPr lang="en-GB" sz="2400" b="1" i="0" err="1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bobl</a:t>
            </a:r>
            <a:r>
              <a:rPr lang="en-GB" sz="2400" b="1" i="0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400" b="1" i="0" err="1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sy’n</a:t>
            </a:r>
            <a:r>
              <a:rPr lang="en-GB" sz="2400" b="1" i="0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400" b="1" i="0" err="1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profi</a:t>
            </a:r>
            <a:r>
              <a:rPr lang="en-GB" sz="2400" b="1" i="0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400" b="1" i="0" err="1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problemau</a:t>
            </a:r>
            <a:r>
              <a:rPr lang="en-GB" sz="2400" b="1" i="0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400" b="1" i="0" err="1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sy’n</a:t>
            </a:r>
            <a:r>
              <a:rPr lang="en-GB" sz="2400" b="1" i="0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400" b="1" i="0" err="1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gysylltiedig</a:t>
            </a:r>
            <a:r>
              <a:rPr lang="en-GB" sz="2400" b="1" i="0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 â diabetes, </a:t>
            </a:r>
            <a:r>
              <a:rPr lang="en-GB" sz="2400" b="1" i="0" err="1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rhoi’r</a:t>
            </a:r>
            <a:r>
              <a:rPr lang="en-GB" sz="2400" b="1" i="0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400" b="1" i="0" err="1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gorau</a:t>
            </a:r>
            <a:r>
              <a:rPr lang="en-GB" sz="2400" b="1" i="0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400" b="1" i="0" err="1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i</a:t>
            </a:r>
            <a:r>
              <a:rPr lang="en-GB" sz="2400" b="1" i="0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400" b="1" i="0" err="1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ysmygu</a:t>
            </a:r>
            <a:r>
              <a:rPr lang="en-GB" sz="2400" b="1" i="0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, BMI </a:t>
            </a:r>
            <a:r>
              <a:rPr lang="en-GB" sz="2400" b="1" i="0" err="1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uchel</a:t>
            </a:r>
            <a:r>
              <a:rPr lang="en-GB" sz="2400" b="1" i="0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 ac </a:t>
            </a:r>
            <a:r>
              <a:rPr lang="en-GB" sz="2400" b="1" i="0" err="1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sydd</a:t>
            </a:r>
            <a:r>
              <a:rPr lang="en-GB" sz="2400" b="1" i="0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400" b="1" i="0" err="1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eisiau</a:t>
            </a:r>
            <a:r>
              <a:rPr lang="en-GB" sz="2400" b="1" i="0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400" b="1" i="0" err="1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gwella</a:t>
            </a:r>
            <a:r>
              <a:rPr lang="en-GB" sz="2400" b="1" i="0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 iechyd a </a:t>
            </a:r>
            <a:r>
              <a:rPr lang="en-GB" sz="2400" b="1" i="0" err="1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lles</a:t>
            </a:r>
            <a:r>
              <a:rPr lang="en-GB" sz="2400" b="1" i="0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400" b="1" i="0" err="1">
                <a:solidFill>
                  <a:srgbClr val="92D050"/>
                </a:solidFill>
                <a:effectLst/>
                <a:latin typeface="Arial Rounded MT Bold" panose="020F0704030504030204" pitchFamily="34" charset="0"/>
              </a:rPr>
              <a:t>cyffredinol</a:t>
            </a:r>
            <a:endParaRPr lang="en-GB" sz="2400">
              <a:solidFill>
                <a:srgbClr val="92D050"/>
              </a:solidFill>
              <a:latin typeface="Arial Rounded MT Bold" panose="020F0704030504030204" pitchFamily="34" charset="0"/>
            </a:endParaRPr>
          </a:p>
        </p:txBody>
      </p:sp>
      <p:pic>
        <p:nvPicPr>
          <p:cNvPr id="10" name="Picture 9" descr="A close-up of a person tying her shoe&#10;&#10;Description automatically generated">
            <a:extLst>
              <a:ext uri="{FF2B5EF4-FFF2-40B4-BE49-F238E27FC236}">
                <a16:creationId xmlns:a16="http://schemas.microsoft.com/office/drawing/2014/main" id="{D07143A4-FD12-A7A0-AFF3-2F68E3AB75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8471" y="4169228"/>
            <a:ext cx="1752600" cy="2286000"/>
          </a:xfrm>
          <a:prstGeom prst="rect">
            <a:avLst/>
          </a:prstGeom>
        </p:spPr>
      </p:pic>
      <p:pic>
        <p:nvPicPr>
          <p:cNvPr id="11" name="Picture 10" descr="A close-up of a magazine&#10;&#10;Description automatically generated">
            <a:extLst>
              <a:ext uri="{FF2B5EF4-FFF2-40B4-BE49-F238E27FC236}">
                <a16:creationId xmlns:a16="http://schemas.microsoft.com/office/drawing/2014/main" id="{D0CAF3CD-623B-F9C6-0049-CFA72095B8F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2746" y="1711779"/>
            <a:ext cx="1924050" cy="2324100"/>
          </a:xfrm>
          <a:prstGeom prst="rect">
            <a:avLst/>
          </a:prstGeom>
        </p:spPr>
      </p:pic>
      <p:pic>
        <p:nvPicPr>
          <p:cNvPr id="14" name="Picture 13" descr="A person and two girls running&#10;&#10;Description automatically generated">
            <a:extLst>
              <a:ext uri="{FF2B5EF4-FFF2-40B4-BE49-F238E27FC236}">
                <a16:creationId xmlns:a16="http://schemas.microsoft.com/office/drawing/2014/main" id="{1294F79D-0DE0-B155-B379-273D3EB56AA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29157" y="671513"/>
            <a:ext cx="2057400" cy="24669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6D73CD1-0281-94CA-1B85-9E4615D48BE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31036" y="2511199"/>
            <a:ext cx="1866900" cy="2619375"/>
          </a:xfrm>
          <a:prstGeom prst="rect">
            <a:avLst/>
          </a:prstGeom>
        </p:spPr>
      </p:pic>
      <p:pic>
        <p:nvPicPr>
          <p:cNvPr id="17" name="Picture 16" descr="A recipe book with burritos&#10;&#10;Description automatically generated">
            <a:extLst>
              <a:ext uri="{FF2B5EF4-FFF2-40B4-BE49-F238E27FC236}">
                <a16:creationId xmlns:a16="http://schemas.microsoft.com/office/drawing/2014/main" id="{A438EE25-2C8F-C429-53CE-38B027E7EE9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00000">
            <a:off x="9940018" y="3927022"/>
            <a:ext cx="2152650" cy="240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11939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1520B85D-532E-35E4-8FA7-5A2C64B47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4687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E5BB0D9-9157-9C08-D50E-2A8E781694B4}"/>
              </a:ext>
            </a:extLst>
          </p:cNvPr>
          <p:cNvSpPr/>
          <p:nvPr/>
        </p:nvSpPr>
        <p:spPr>
          <a:xfrm>
            <a:off x="2441167" y="102920"/>
            <a:ext cx="4835867" cy="523220"/>
          </a:xfrm>
          <a:prstGeom prst="rect">
            <a:avLst/>
          </a:prstGeom>
          <a:solidFill>
            <a:srgbClr val="91D70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27B9DD-A8AB-C221-0600-3D14B0FAAED0}"/>
              </a:ext>
            </a:extLst>
          </p:cNvPr>
          <p:cNvSpPr txBox="1"/>
          <p:nvPr/>
        </p:nvSpPr>
        <p:spPr>
          <a:xfrm>
            <a:off x="2361355" y="92669"/>
            <a:ext cx="499548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800" b="0" i="0" u="none" strike="noStrike" cap="none" normalizeH="0" baseline="0">
                <a:ln>
                  <a:noFill/>
                </a:ln>
                <a:solidFill>
                  <a:srgbClr val="202124"/>
                </a:solidFill>
                <a:effectLst/>
                <a:latin typeface="Arial Rounded MT Bold" panose="020F0704030504030204" pitchFamily="34" charset="0"/>
              </a:rPr>
              <a:t>Mae Eich Iechyd yn Bwysig</a:t>
            </a:r>
            <a:r>
              <a:rPr kumimoji="0" lang="cy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 Rounded MT Bold" panose="020F0704030504030204" pitchFamily="34" charset="0"/>
              </a:rPr>
              <a:t> </a:t>
            </a:r>
            <a:endParaRPr kumimoji="0" lang="cy-GB" alt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 Rounded MT Bold" panose="020F07040305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5A2D356-DF80-4020-DB63-C1F2FE291A19}"/>
              </a:ext>
            </a:extLst>
          </p:cNvPr>
          <p:cNvSpPr/>
          <p:nvPr/>
        </p:nvSpPr>
        <p:spPr>
          <a:xfrm>
            <a:off x="6710767" y="670702"/>
            <a:ext cx="3599543" cy="41359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75B370-2144-8E62-7199-6995C9A3F168}"/>
              </a:ext>
            </a:extLst>
          </p:cNvPr>
          <p:cNvSpPr txBox="1"/>
          <p:nvPr/>
        </p:nvSpPr>
        <p:spPr>
          <a:xfrm>
            <a:off x="6710767" y="621006"/>
            <a:ext cx="383138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0" i="0">
                <a:solidFill>
                  <a:srgbClr val="1C2E54"/>
                </a:solidFill>
                <a:effectLst/>
                <a:latin typeface="Arial Rounded MT Bold" panose="020F0704030504030204" pitchFamily="34" charset="0"/>
              </a:rPr>
              <a:t>Your Health Matters </a:t>
            </a:r>
            <a:endParaRPr lang="en-GB" sz="2800">
              <a:latin typeface="Arial Rounded MT Bold" panose="020F0704030504030204" pitchFamily="34" charset="0"/>
            </a:endParaRP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56B31097-1B21-FC3B-54E3-BCD768537C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BF06A54-D4C0-7677-4280-2CF556C8666C}"/>
              </a:ext>
            </a:extLst>
          </p:cNvPr>
          <p:cNvSpPr txBox="1"/>
          <p:nvPr/>
        </p:nvSpPr>
        <p:spPr>
          <a:xfrm>
            <a:off x="8569835" y="1374385"/>
            <a:ext cx="383138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0" i="0">
                <a:solidFill>
                  <a:schemeClr val="bg1"/>
                </a:solidFill>
                <a:effectLst/>
                <a:latin typeface="Arial Rounded MT Bold" panose="020F0704030504030204" pitchFamily="34" charset="0"/>
              </a:rPr>
              <a:t>Who?</a:t>
            </a:r>
            <a:endParaRPr lang="en-GB" sz="2800">
              <a:solidFill>
                <a:schemeClr val="bg1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5ED792D-0500-13C0-5681-0A30B275724C}"/>
              </a:ext>
            </a:extLst>
          </p:cNvPr>
          <p:cNvSpPr txBox="1"/>
          <p:nvPr/>
        </p:nvSpPr>
        <p:spPr>
          <a:xfrm>
            <a:off x="6604664" y="1897605"/>
            <a:ext cx="5239034" cy="3473291"/>
          </a:xfrm>
          <a:prstGeom prst="roundRect">
            <a:avLst/>
          </a:pr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lIns="91440" tIns="45720" rIns="91440" bIns="45720" rtlCol="0" anchor="t">
            <a:spAutoFit/>
          </a:bodyPr>
          <a:lstStyle/>
          <a:p>
            <a:pPr algn="l"/>
            <a:r>
              <a:rPr lang="en-GB">
                <a:solidFill>
                  <a:srgbClr val="1C2E54"/>
                </a:solidFill>
                <a:latin typeface="Arial Rounded MT Bold" panose="020F0704030504030204" pitchFamily="34" charset="0"/>
              </a:rPr>
              <a:t>This programme is aimed at individuals aged 18+ in the first instance and meet at least one of the following criteria: </a:t>
            </a:r>
          </a:p>
          <a:p>
            <a:pPr algn="l"/>
            <a:endParaRPr lang="en-GB">
              <a:solidFill>
                <a:srgbClr val="1C2E54"/>
              </a:solidFill>
              <a:latin typeface="Arial Rounded MT Bold" panose="020F0704030504030204" pitchFamily="34" charset="0"/>
            </a:endParaRP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1C2E54"/>
                </a:solidFill>
                <a:latin typeface="Arial Rounded MT Bold" panose="020F0704030504030204" pitchFamily="34" charset="0"/>
              </a:rPr>
              <a:t>Referred from GP or Social Prescriber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1C2E54"/>
                </a:solidFill>
                <a:latin typeface="Arial Rounded MT Bold" panose="020F0704030504030204" pitchFamily="34" charset="0"/>
              </a:rPr>
              <a:t>Self-referred with BMI 30 or more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1C2E54"/>
                </a:solidFill>
                <a:latin typeface="Arial Rounded MT Bold" panose="020F0704030504030204" pitchFamily="34" charset="0"/>
              </a:rPr>
              <a:t>Self-referred with Mental health illness 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1C2E54"/>
                </a:solidFill>
                <a:latin typeface="Arial Rounded MT Bold" panose="020F0704030504030204" pitchFamily="34" charset="0"/>
              </a:rPr>
              <a:t>Part of the smoking cessation programme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1C2E54"/>
                </a:solidFill>
                <a:latin typeface="Arial Rounded MT Bold" panose="020F0704030504030204" pitchFamily="34" charset="0"/>
              </a:rPr>
              <a:t>Referred by Adult Social Care Services</a:t>
            </a: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52D4FCA5-9977-3F54-CE1C-349E111873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345841E-CE13-2482-34D7-567DD0215DF1}"/>
              </a:ext>
            </a:extLst>
          </p:cNvPr>
          <p:cNvSpPr txBox="1"/>
          <p:nvPr/>
        </p:nvSpPr>
        <p:spPr>
          <a:xfrm>
            <a:off x="278159" y="1897605"/>
            <a:ext cx="5978203" cy="3473291"/>
          </a:xfrm>
          <a:prstGeom prst="roundRect">
            <a:avLst/>
          </a:prstGeom>
          <a:solidFill>
            <a:srgbClr val="91D70C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lIns="91440" tIns="45720" rIns="91440" bIns="45720" rtlCol="0" anchor="t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y-GB" altLang="en-US" b="0" i="0" u="none" strike="noStrike" cap="none" normalizeH="0" baseline="0">
                <a:ln>
                  <a:noFill/>
                </a:ln>
                <a:solidFill>
                  <a:srgbClr val="1C2E54"/>
                </a:solidFill>
                <a:effectLst/>
                <a:latin typeface="Arial Rounded MT Bold" panose="020F0704030504030204" pitchFamily="34" charset="0"/>
              </a:rPr>
              <a:t>Mae’r rhaglen hon wedi’i hanelu at unigolion </a:t>
            </a:r>
            <a:r>
              <a:rPr lang="cy-GB" altLang="en-US">
                <a:solidFill>
                  <a:srgbClr val="1C2E54"/>
                </a:solidFill>
                <a:latin typeface="Arial Rounded MT Bold" panose="020F0704030504030204" pitchFamily="34" charset="0"/>
              </a:rPr>
              <a:t>oed 18</a:t>
            </a:r>
            <a:r>
              <a:rPr kumimoji="0" lang="cy-GB" altLang="en-US" b="0" i="0" u="none" strike="noStrike" cap="none" normalizeH="0" baseline="0">
                <a:ln>
                  <a:noFill/>
                </a:ln>
                <a:solidFill>
                  <a:srgbClr val="1C2E54"/>
                </a:solidFill>
                <a:effectLst/>
                <a:latin typeface="Arial Rounded MT Bold" panose="020F0704030504030204" pitchFamily="34" charset="0"/>
              </a:rPr>
              <a:t>+</a:t>
            </a:r>
            <a:r>
              <a:rPr lang="cy-GB" altLang="en-US">
                <a:solidFill>
                  <a:srgbClr val="1C2E54"/>
                </a:solidFill>
                <a:latin typeface="Arial Rounded MT Bold" panose="020F0704030504030204" pitchFamily="34" charset="0"/>
              </a:rPr>
              <a:t> </a:t>
            </a:r>
            <a:r>
              <a:rPr kumimoji="0" lang="cy-GB" altLang="en-US" b="0" i="0" u="none" strike="noStrike" cap="none" normalizeH="0" baseline="0">
                <a:ln>
                  <a:noFill/>
                </a:ln>
                <a:solidFill>
                  <a:srgbClr val="1C2E54"/>
                </a:solidFill>
                <a:effectLst/>
                <a:latin typeface="Arial Rounded MT Bold" panose="020F0704030504030204" pitchFamily="34" charset="0"/>
              </a:rPr>
              <a:t>yn y lle cyntaf ac </a:t>
            </a:r>
            <a:r>
              <a:rPr lang="cy-GB" altLang="en-US">
                <a:solidFill>
                  <a:srgbClr val="1C2E54"/>
                </a:solidFill>
                <a:latin typeface="Arial Rounded MT Bold" panose="020F0704030504030204" pitchFamily="34" charset="0"/>
              </a:rPr>
              <a:t>sy'n</a:t>
            </a:r>
            <a:r>
              <a:rPr kumimoji="0" lang="cy-GB" altLang="en-US" b="0" i="0" u="none" strike="noStrike" cap="none" normalizeH="0" baseline="0">
                <a:ln>
                  <a:noFill/>
                </a:ln>
                <a:solidFill>
                  <a:srgbClr val="1C2E54"/>
                </a:solidFill>
                <a:effectLst/>
                <a:latin typeface="Arial Rounded MT Bold" panose="020F0704030504030204" pitchFamily="34" charset="0"/>
              </a:rPr>
              <a:t> bodloni o leiaf un o’r meini prawf canlynol:</a:t>
            </a:r>
            <a:r>
              <a:rPr lang="cy-GB" altLang="en-US">
                <a:solidFill>
                  <a:srgbClr val="1C2E54"/>
                </a:solidFill>
                <a:latin typeface="Arial Rounded MT Bold" panose="020F0704030504030204" pitchFamily="34" charset="0"/>
              </a:rPr>
              <a:t> </a:t>
            </a:r>
            <a:endParaRPr kumimoji="0" lang="cy-GB" altLang="en-US" b="0" i="0" u="none" strike="noStrike" cap="none" normalizeH="0" baseline="0">
              <a:ln>
                <a:noFill/>
              </a:ln>
              <a:solidFill>
                <a:srgbClr val="1C2E54"/>
              </a:solidFill>
              <a:effectLst/>
              <a:latin typeface="Arial Rounded MT Bold" panose="020F07040305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b="0" i="0" u="none" strike="noStrike" cap="none" normalizeH="0" baseline="0">
              <a:ln>
                <a:noFill/>
              </a:ln>
              <a:solidFill>
                <a:srgbClr val="1C2E54"/>
              </a:solidFill>
              <a:effectLst/>
              <a:latin typeface="Arial Rounded MT Bold" panose="020F0704030504030204" pitchFamily="34" charset="0"/>
            </a:endParaRP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cy-GB" altLang="en-US" b="0" i="0" u="none" strike="noStrike" cap="none" normalizeH="0" baseline="0">
                <a:ln>
                  <a:noFill/>
                </a:ln>
                <a:solidFill>
                  <a:srgbClr val="1C2E54"/>
                </a:solidFill>
                <a:effectLst/>
                <a:latin typeface="Arial Rounded MT Bold" panose="020F0704030504030204" pitchFamily="34" charset="0"/>
              </a:rPr>
              <a:t>Atgyfeiriad gan Feddyg Teulu neu </a:t>
            </a:r>
            <a:r>
              <a:rPr lang="cy-GB" altLang="en-US" err="1">
                <a:solidFill>
                  <a:srgbClr val="1C2E54"/>
                </a:solidFill>
                <a:latin typeface="Arial Rounded MT Bold" panose="020F0704030504030204" pitchFamily="34" charset="0"/>
              </a:rPr>
              <a:t>Bresgripsiynydd</a:t>
            </a:r>
            <a:r>
              <a:rPr lang="cy-GB" altLang="en-US">
                <a:solidFill>
                  <a:srgbClr val="1C2E54"/>
                </a:solidFill>
                <a:latin typeface="Arial Rounded MT Bold" panose="020F0704030504030204" pitchFamily="34" charset="0"/>
              </a:rPr>
              <a:t> Cymdeithasol</a:t>
            </a:r>
            <a:endParaRPr lang="cy-GB" altLang="en-US">
              <a:solidFill>
                <a:srgbClr val="1C2E54"/>
              </a:solidFill>
              <a:latin typeface="Arial Rounded MT Bold" panose="020F0704030504030204" pitchFamily="34" charset="0"/>
              <a:cs typeface="Calibri"/>
            </a:endParaRPr>
          </a:p>
          <a:p>
            <a:pPr marL="342900" indent="-34290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cy-GB" altLang="en-US">
                <a:solidFill>
                  <a:srgbClr val="1C2E54"/>
                </a:solidFill>
                <a:latin typeface="Arial Rounded MT Bold" panose="020F0704030504030204" pitchFamily="34" charset="0"/>
              </a:rPr>
              <a:t>Hunan-atgyfeiriad</a:t>
            </a:r>
            <a:r>
              <a:rPr kumimoji="0" lang="cy-GB" altLang="en-US" b="0" i="0" u="none" strike="noStrike" cap="none" normalizeH="0" baseline="0">
                <a:ln>
                  <a:noFill/>
                </a:ln>
                <a:solidFill>
                  <a:srgbClr val="1C2E54"/>
                </a:solidFill>
                <a:effectLst/>
                <a:latin typeface="Arial Rounded MT Bold" panose="020F0704030504030204" pitchFamily="34" charset="0"/>
              </a:rPr>
              <a:t> gyda BMI </a:t>
            </a:r>
            <a:r>
              <a:rPr lang="cy-GB" altLang="en-US">
                <a:solidFill>
                  <a:srgbClr val="1C2E54"/>
                </a:solidFill>
                <a:latin typeface="Arial Rounded MT Bold" panose="020F0704030504030204" pitchFamily="34" charset="0"/>
              </a:rPr>
              <a:t>o 30</a:t>
            </a:r>
            <a:r>
              <a:rPr kumimoji="0" lang="cy-GB" altLang="en-US" b="0" i="0" u="none" strike="noStrike" cap="none" normalizeH="0" baseline="0">
                <a:ln>
                  <a:noFill/>
                </a:ln>
                <a:solidFill>
                  <a:srgbClr val="1C2E54"/>
                </a:solidFill>
                <a:effectLst/>
                <a:latin typeface="Arial Rounded MT Bold" panose="020F0704030504030204" pitchFamily="34" charset="0"/>
              </a:rPr>
              <a:t> neu fwy</a:t>
            </a:r>
            <a:r>
              <a:rPr lang="cy-GB" altLang="en-US">
                <a:solidFill>
                  <a:srgbClr val="1C2E54"/>
                </a:solidFill>
                <a:latin typeface="Arial Rounded MT Bold" panose="020F0704030504030204" pitchFamily="34" charset="0"/>
              </a:rPr>
              <a:t> </a:t>
            </a:r>
            <a:endParaRPr lang="cy-GB" altLang="en-US" b="0" i="0" u="none" strike="noStrike" cap="none" normalizeH="0" baseline="0">
              <a:ln>
                <a:noFill/>
              </a:ln>
              <a:solidFill>
                <a:srgbClr val="1C2E54"/>
              </a:solidFill>
              <a:effectLst/>
              <a:latin typeface="Arial Rounded MT Bold" panose="020F0704030504030204" pitchFamily="34" charset="0"/>
              <a:cs typeface="Calibri" panose="020F0502020204030204"/>
            </a:endParaRP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cy-GB" altLang="en-US">
                <a:solidFill>
                  <a:srgbClr val="1C2E54"/>
                </a:solidFill>
                <a:latin typeface="Arial Rounded MT Bold" panose="020F0704030504030204" pitchFamily="34" charset="0"/>
              </a:rPr>
              <a:t>Hunan-gyfeiriad gyda </a:t>
            </a:r>
            <a:r>
              <a:rPr kumimoji="0" lang="cy-GB" altLang="en-US" b="0" i="0" u="none" strike="noStrike" cap="none" normalizeH="0" baseline="0">
                <a:ln>
                  <a:noFill/>
                </a:ln>
                <a:solidFill>
                  <a:srgbClr val="1C2E54"/>
                </a:solidFill>
                <a:effectLst/>
                <a:latin typeface="Arial Rounded MT Bold" panose="020F0704030504030204" pitchFamily="34" charset="0"/>
              </a:rPr>
              <a:t>salwch iechyd meddwl</a:t>
            </a:r>
            <a:r>
              <a:rPr lang="cy-GB" altLang="en-US">
                <a:solidFill>
                  <a:srgbClr val="1C2E54"/>
                </a:solidFill>
                <a:latin typeface="Arial Rounded MT Bold" panose="020F0704030504030204" pitchFamily="34" charset="0"/>
              </a:rPr>
              <a:t> </a:t>
            </a:r>
            <a:endParaRPr lang="cy-GB" altLang="en-US" b="0" i="0" u="none" strike="noStrike" cap="none" normalizeH="0" baseline="0">
              <a:ln>
                <a:noFill/>
              </a:ln>
              <a:solidFill>
                <a:srgbClr val="1C2E54"/>
              </a:solidFill>
              <a:effectLst/>
              <a:latin typeface="Arial Rounded MT Bold" panose="020F0704030504030204" pitchFamily="34" charset="0"/>
              <a:cs typeface="Calibri" panose="020F0502020204030204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cy-GB" altLang="en-US" b="0" i="0" u="none" strike="noStrike" cap="none" normalizeH="0" baseline="0">
                <a:ln>
                  <a:noFill/>
                </a:ln>
                <a:solidFill>
                  <a:srgbClr val="1C2E54"/>
                </a:solidFill>
                <a:effectLst/>
                <a:latin typeface="Arial Rounded MT Bold" panose="020F0704030504030204" pitchFamily="34" charset="0"/>
              </a:rPr>
              <a:t>Rhan o'r rhaglen rhoi'r gorau i ysmygu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cy-GB" altLang="en-US" b="0" i="0" u="none" strike="noStrike" cap="none" normalizeH="0" baseline="0" err="1">
                <a:ln>
                  <a:noFill/>
                </a:ln>
                <a:solidFill>
                  <a:srgbClr val="1C2E54"/>
                </a:solidFill>
                <a:effectLst/>
                <a:latin typeface="Arial Rounded MT Bold" panose="020F0704030504030204" pitchFamily="34" charset="0"/>
              </a:rPr>
              <a:t>Atgyfeiriwyd</a:t>
            </a:r>
            <a:r>
              <a:rPr kumimoji="0" lang="cy-GB" altLang="en-US" b="0" i="0" u="none" strike="noStrike" cap="none" normalizeH="0" baseline="0">
                <a:ln>
                  <a:noFill/>
                </a:ln>
                <a:solidFill>
                  <a:srgbClr val="1C2E54"/>
                </a:solidFill>
                <a:effectLst/>
                <a:latin typeface="Arial Rounded MT Bold" panose="020F0704030504030204" pitchFamily="34" charset="0"/>
              </a:rPr>
              <a:t> gan y Gwasanaethau Gofal Cymdeithasol i Oedolion</a:t>
            </a:r>
            <a:r>
              <a:rPr kumimoji="0" lang="cy-GB" altLang="en-US" sz="600" b="0" i="0" u="none" strike="noStrike" cap="none" normalizeH="0" baseline="0">
                <a:ln>
                  <a:noFill/>
                </a:ln>
                <a:solidFill>
                  <a:srgbClr val="1C2E54"/>
                </a:solidFill>
                <a:effectLst/>
                <a:latin typeface="Arial Rounded MT Bold" panose="020F0704030504030204" pitchFamily="34" charset="0"/>
              </a:rPr>
              <a:t> </a:t>
            </a:r>
            <a:endParaRPr lang="en-GB">
              <a:solidFill>
                <a:srgbClr val="1C2E54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CC82842-7DE9-5B4D-A0CA-BEC9409EA910}"/>
              </a:ext>
            </a:extLst>
          </p:cNvPr>
          <p:cNvSpPr txBox="1"/>
          <p:nvPr/>
        </p:nvSpPr>
        <p:spPr>
          <a:xfrm>
            <a:off x="2599125" y="1374385"/>
            <a:ext cx="383138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0" i="0" err="1">
                <a:solidFill>
                  <a:schemeClr val="bg1"/>
                </a:solidFill>
                <a:effectLst/>
                <a:latin typeface="Arial Rounded MT Bold" panose="020F0704030504030204" pitchFamily="34" charset="0"/>
              </a:rPr>
              <a:t>Pwy</a:t>
            </a:r>
            <a:r>
              <a:rPr lang="en-GB" sz="2800" b="0" i="0">
                <a:solidFill>
                  <a:schemeClr val="bg1"/>
                </a:solidFill>
                <a:effectLst/>
                <a:latin typeface="Arial Rounded MT Bold" panose="020F0704030504030204" pitchFamily="34" charset="0"/>
              </a:rPr>
              <a:t>? </a:t>
            </a:r>
            <a:endParaRPr lang="en-GB" sz="2800">
              <a:solidFill>
                <a:schemeClr val="bg1"/>
              </a:solidFill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0384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 animBg="1"/>
      <p:bldP spid="12" grpId="0" animBg="1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B45382-36F1-DA85-B2FC-18A95FC46C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CE3450E2-E5BB-C56C-2F84-57B36B014B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212936" cy="686977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DA51522-AA64-1B91-6A42-C542E3CBD48B}"/>
              </a:ext>
            </a:extLst>
          </p:cNvPr>
          <p:cNvSpPr/>
          <p:nvPr/>
        </p:nvSpPr>
        <p:spPr>
          <a:xfrm>
            <a:off x="2441167" y="102920"/>
            <a:ext cx="4835867" cy="523220"/>
          </a:xfrm>
          <a:prstGeom prst="rect">
            <a:avLst/>
          </a:prstGeom>
          <a:solidFill>
            <a:srgbClr val="91D70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CD835D2-18D0-ED80-2102-B96BAB2865A9}"/>
              </a:ext>
            </a:extLst>
          </p:cNvPr>
          <p:cNvSpPr txBox="1"/>
          <p:nvPr/>
        </p:nvSpPr>
        <p:spPr>
          <a:xfrm>
            <a:off x="2361355" y="92669"/>
            <a:ext cx="499548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800" b="0" i="0" u="none" strike="noStrike" cap="none" normalizeH="0" baseline="0">
                <a:ln>
                  <a:noFill/>
                </a:ln>
                <a:solidFill>
                  <a:srgbClr val="202124"/>
                </a:solidFill>
                <a:effectLst/>
                <a:latin typeface="Arial Rounded MT Bold" panose="020F0704030504030204" pitchFamily="34" charset="0"/>
              </a:rPr>
              <a:t>Mae Eich Iechyd yn Bwysig</a:t>
            </a:r>
            <a:r>
              <a:rPr kumimoji="0" lang="cy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 Rounded MT Bold" panose="020F0704030504030204" pitchFamily="34" charset="0"/>
              </a:rPr>
              <a:t> </a:t>
            </a:r>
            <a:endParaRPr kumimoji="0" lang="cy-GB" alt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 Rounded MT Bold" panose="020F07040305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04F5870-EACB-F153-A8E7-10610D0149C1}"/>
              </a:ext>
            </a:extLst>
          </p:cNvPr>
          <p:cNvSpPr/>
          <p:nvPr/>
        </p:nvSpPr>
        <p:spPr>
          <a:xfrm>
            <a:off x="6710767" y="670702"/>
            <a:ext cx="3599543" cy="41359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292FCD-5ADA-80EC-5368-4C3904A4F5B4}"/>
              </a:ext>
            </a:extLst>
          </p:cNvPr>
          <p:cNvSpPr txBox="1"/>
          <p:nvPr/>
        </p:nvSpPr>
        <p:spPr>
          <a:xfrm>
            <a:off x="6710767" y="621006"/>
            <a:ext cx="383138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0" i="0">
                <a:solidFill>
                  <a:srgbClr val="1C2E54"/>
                </a:solidFill>
                <a:effectLst/>
                <a:latin typeface="Arial Rounded MT Bold" panose="020F0704030504030204" pitchFamily="34" charset="0"/>
              </a:rPr>
              <a:t>Your Health Matters </a:t>
            </a:r>
            <a:endParaRPr lang="en-GB" sz="2800">
              <a:latin typeface="Arial Rounded MT Bold" panose="020F0704030504030204" pitchFamily="34" charset="0"/>
            </a:endParaRP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3C486ABE-42FD-A3B1-D232-AA827FCE7E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B31F5646-48F1-FCAD-F912-966394EEDB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Rectangle 2">
            <a:extLst>
              <a:ext uri="{FF2B5EF4-FFF2-40B4-BE49-F238E27FC236}">
                <a16:creationId xmlns:a16="http://schemas.microsoft.com/office/drawing/2014/main" id="{8E3EE2ED-9774-C4BC-78DB-0EBE099C69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4" name="Rectangle 1">
            <a:extLst>
              <a:ext uri="{FF2B5EF4-FFF2-40B4-BE49-F238E27FC236}">
                <a16:creationId xmlns:a16="http://schemas.microsoft.com/office/drawing/2014/main" id="{554D3F42-2229-476F-9CB0-F83AD5DE1C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B17CE6F6-6F7B-C344-1D61-7AECC7F0D7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5930562"/>
              </p:ext>
            </p:extLst>
          </p:nvPr>
        </p:nvGraphicFramePr>
        <p:xfrm>
          <a:off x="148306" y="1440786"/>
          <a:ext cx="6417878" cy="5276503"/>
        </p:xfrm>
        <a:graphic>
          <a:graphicData uri="http://schemas.openxmlformats.org/drawingml/2006/table">
            <a:tbl>
              <a:tblPr firstRow="1" firstCol="1" bandRow="1">
                <a:tableStyleId>{10A1B5D5-9B99-4C35-A422-299274C87663}</a:tableStyleId>
              </a:tblPr>
              <a:tblGrid>
                <a:gridCol w="577048">
                  <a:extLst>
                    <a:ext uri="{9D8B030D-6E8A-4147-A177-3AD203B41FA5}">
                      <a16:colId xmlns:a16="http://schemas.microsoft.com/office/drawing/2014/main" val="1138714388"/>
                    </a:ext>
                  </a:extLst>
                </a:gridCol>
                <a:gridCol w="4530255">
                  <a:extLst>
                    <a:ext uri="{9D8B030D-6E8A-4147-A177-3AD203B41FA5}">
                      <a16:colId xmlns:a16="http://schemas.microsoft.com/office/drawing/2014/main" val="3281593026"/>
                    </a:ext>
                  </a:extLst>
                </a:gridCol>
                <a:gridCol w="1310575">
                  <a:extLst>
                    <a:ext uri="{9D8B030D-6E8A-4147-A177-3AD203B41FA5}">
                      <a16:colId xmlns:a16="http://schemas.microsoft.com/office/drawing/2014/main" val="448789721"/>
                    </a:ext>
                  </a:extLst>
                </a:gridCol>
              </a:tblGrid>
              <a:tr h="419860">
                <a:tc>
                  <a:txBody>
                    <a:bodyPr/>
                    <a:lstStyle/>
                    <a:p>
                      <a:r>
                        <a:rPr lang="en-US" sz="1050">
                          <a:solidFill>
                            <a:schemeClr val="tx1"/>
                          </a:solidFill>
                          <a:effectLst/>
                          <a:latin typeface="Arial Rounded MT Bold" panose="020F0704030504030204" pitchFamily="34" charset="0"/>
                        </a:rPr>
                        <a:t>Week</a:t>
                      </a:r>
                      <a:endParaRPr lang="en-GB" sz="900">
                        <a:solidFill>
                          <a:schemeClr val="tx1"/>
                        </a:solidFill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91D70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rial Rounded MT Bold" panose="020F0704030504030204" pitchFamily="34" charset="0"/>
                        </a:rPr>
                        <a:t>Learning Outcome group sessions </a:t>
                      </a:r>
                      <a:endParaRPr lang="en-GB" sz="1100">
                        <a:solidFill>
                          <a:schemeClr val="tx1"/>
                        </a:solidFill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1D70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solidFill>
                            <a:schemeClr val="tx1"/>
                          </a:solidFill>
                          <a:effectLst/>
                          <a:latin typeface="Arial Rounded MT Bold" panose="020F07040305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1-1 &amp; measurements</a:t>
                      </a:r>
                    </a:p>
                  </a:txBody>
                  <a:tcPr marL="68580" marR="68580" marT="0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1D70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6569179"/>
                  </a:ext>
                </a:extLst>
              </a:tr>
              <a:tr h="298692"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effectLst/>
                          <a:latin typeface="Arial Rounded MT Bold" panose="020F0704030504030204" pitchFamily="34" charset="0"/>
                        </a:rPr>
                        <a:t>1</a:t>
                      </a:r>
                      <a:endParaRPr lang="en-GB" sz="1100" b="0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1D70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>
                          <a:effectLst/>
                          <a:latin typeface="Arial Rounded MT Bold" panose="020F0704030504030204" pitchFamily="34" charset="0"/>
                        </a:rPr>
                        <a:t>Welcome – introduction to booklets </a:t>
                      </a:r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>
                          <a:effectLst/>
                          <a:latin typeface="Arial Rounded MT Bold" panose="020F07040305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</a:t>
                      </a:r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096463266"/>
                  </a:ext>
                </a:extLst>
              </a:tr>
              <a:tr h="298692"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effectLst/>
                          <a:latin typeface="Arial Rounded MT Bold" panose="020F0704030504030204" pitchFamily="34" charset="0"/>
                        </a:rPr>
                        <a:t>2</a:t>
                      </a:r>
                      <a:endParaRPr lang="en-GB" sz="1100" b="0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1D70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>
                          <a:effectLst/>
                          <a:latin typeface="Arial Rounded MT Bold" panose="020F0704030504030204" pitchFamily="34" charset="0"/>
                        </a:rPr>
                        <a:t>Access Actif Anywhere</a:t>
                      </a:r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21094513"/>
                  </a:ext>
                </a:extLst>
              </a:tr>
              <a:tr h="298692"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effectLst/>
                          <a:latin typeface="Arial Rounded MT Bold" panose="020F0704030504030204" pitchFamily="34" charset="0"/>
                        </a:rPr>
                        <a:t>3</a:t>
                      </a:r>
                      <a:endParaRPr lang="en-GB" sz="1100" b="0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1D70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>
                          <a:effectLst/>
                          <a:latin typeface="Arial Rounded MT Bold" panose="020F0704030504030204" pitchFamily="34" charset="0"/>
                        </a:rPr>
                        <a:t>Gym and Class Tour</a:t>
                      </a:r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590955787"/>
                  </a:ext>
                </a:extLst>
              </a:tr>
              <a:tr h="298692"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effectLst/>
                          <a:latin typeface="Arial Rounded MT Bold" panose="020F0704030504030204" pitchFamily="34" charset="0"/>
                        </a:rPr>
                        <a:t>4</a:t>
                      </a:r>
                      <a:endParaRPr lang="en-GB" sz="1100" b="0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1D70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>
                          <a:effectLst/>
                          <a:latin typeface="Arial Rounded MT Bold" panose="020F0704030504030204" pitchFamily="34" charset="0"/>
                        </a:rPr>
                        <a:t>Mindfulness / Meditation / Relaxation </a:t>
                      </a:r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>
                          <a:effectLst/>
                          <a:latin typeface="Arial Rounded MT Bold" panose="020F07040305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</a:t>
                      </a:r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000444616"/>
                  </a:ext>
                </a:extLst>
              </a:tr>
              <a:tr h="298692"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effectLst/>
                          <a:latin typeface="Arial Rounded MT Bold" panose="020F0704030504030204" pitchFamily="34" charset="0"/>
                        </a:rPr>
                        <a:t>5</a:t>
                      </a:r>
                      <a:endParaRPr lang="en-GB" sz="1100" b="0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1D70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>
                          <a:effectLst/>
                          <a:latin typeface="Arial Rounded MT Bold" panose="020F0704030504030204" pitchFamily="34" charset="0"/>
                        </a:rPr>
                        <a:t>Hydration, Fitness Myths &amp; Self-esteem</a:t>
                      </a:r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422138457"/>
                  </a:ext>
                </a:extLst>
              </a:tr>
              <a:tr h="298692"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effectLst/>
                          <a:latin typeface="Arial Rounded MT Bold" panose="020F0704030504030204" pitchFamily="34" charset="0"/>
                        </a:rPr>
                        <a:t>6</a:t>
                      </a:r>
                      <a:endParaRPr lang="en-GB" sz="1100" b="0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1D70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>
                          <a:effectLst/>
                          <a:latin typeface="Arial Rounded MT Bold" panose="020F0704030504030204" pitchFamily="34" charset="0"/>
                        </a:rPr>
                        <a:t>Balanced diet + Meal Planning &amp; Water intake (Dieticians)</a:t>
                      </a:r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326939055"/>
                  </a:ext>
                </a:extLst>
              </a:tr>
              <a:tr h="298692"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effectLst/>
                          <a:latin typeface="Arial Rounded MT Bold" panose="020F0704030504030204" pitchFamily="34" charset="0"/>
                        </a:rPr>
                        <a:t>7</a:t>
                      </a:r>
                      <a:endParaRPr lang="en-GB" sz="1100" b="0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1D70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>
                          <a:effectLst/>
                          <a:latin typeface="Arial Rounded MT Bold" panose="020F0704030504030204" pitchFamily="34" charset="0"/>
                        </a:rPr>
                        <a:t>Introduction to Community Activity and Volunteering</a:t>
                      </a:r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536145434"/>
                  </a:ext>
                </a:extLst>
              </a:tr>
              <a:tr h="376263"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effectLst/>
                          <a:latin typeface="Arial Rounded MT Bold" panose="020F0704030504030204" pitchFamily="34" charset="0"/>
                        </a:rPr>
                        <a:t>8</a:t>
                      </a:r>
                      <a:endParaRPr lang="en-GB" sz="1100" b="0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1D70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>
                          <a:effectLst/>
                          <a:latin typeface="Arial Rounded MT Bold" panose="020F0704030504030204" pitchFamily="34" charset="0"/>
                        </a:rPr>
                        <a:t>Mobility and stretching</a:t>
                      </a:r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>
                          <a:effectLst/>
                          <a:latin typeface="Arial Rounded MT Bold" panose="020F07040305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</a:t>
                      </a:r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710757050"/>
                  </a:ext>
                </a:extLst>
              </a:tr>
              <a:tr h="298692"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effectLst/>
                          <a:latin typeface="Arial Rounded MT Bold" panose="020F0704030504030204" pitchFamily="34" charset="0"/>
                        </a:rPr>
                        <a:t>9</a:t>
                      </a:r>
                      <a:endParaRPr lang="en-GB" sz="1100" b="0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1D70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>
                          <a:effectLst/>
                          <a:latin typeface="Arial Rounded MT Bold" panose="020F0704030504030204" pitchFamily="34" charset="0"/>
                        </a:rPr>
                        <a:t>Introduction to Swimming - Tour</a:t>
                      </a:r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471851658"/>
                  </a:ext>
                </a:extLst>
              </a:tr>
              <a:tr h="298692"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effectLst/>
                          <a:latin typeface="Arial Rounded MT Bold" panose="020F0704030504030204" pitchFamily="34" charset="0"/>
                        </a:rPr>
                        <a:t>10</a:t>
                      </a:r>
                      <a:endParaRPr lang="en-GB" sz="1100" b="0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1D70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>
                          <a:effectLst/>
                          <a:latin typeface="Arial Rounded MT Bold" panose="020F0704030504030204" pitchFamily="34" charset="0"/>
                        </a:rPr>
                        <a:t>Alcohol and smoking</a:t>
                      </a:r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416700500"/>
                  </a:ext>
                </a:extLst>
              </a:tr>
              <a:tr h="298692"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effectLst/>
                          <a:latin typeface="Arial Rounded MT Bold" panose="020F0704030504030204" pitchFamily="34" charset="0"/>
                        </a:rPr>
                        <a:t>11</a:t>
                      </a:r>
                      <a:endParaRPr lang="en-GB" sz="1100" b="0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1D70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>
                          <a:effectLst/>
                          <a:latin typeface="Arial Rounded MT Bold" panose="020F0704030504030204" pitchFamily="34" charset="0"/>
                        </a:rPr>
                        <a:t>Sleep and Recharge</a:t>
                      </a:r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616503114"/>
                  </a:ext>
                </a:extLst>
              </a:tr>
              <a:tr h="298692"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effectLst/>
                          <a:latin typeface="Arial Rounded MT Bold" panose="020F0704030504030204" pitchFamily="34" charset="0"/>
                        </a:rPr>
                        <a:t>12</a:t>
                      </a:r>
                      <a:endParaRPr lang="en-GB" sz="1100" b="0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1D70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>
                          <a:effectLst/>
                          <a:latin typeface="Arial Rounded MT Bold" panose="020F0704030504030204" pitchFamily="34" charset="0"/>
                        </a:rPr>
                        <a:t>Managing Stress </a:t>
                      </a:r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>
                          <a:effectLst/>
                          <a:latin typeface="Arial Rounded MT Bold" panose="020F07040305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</a:t>
                      </a:r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893577413"/>
                  </a:ext>
                </a:extLst>
              </a:tr>
              <a:tr h="298692"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effectLst/>
                          <a:latin typeface="Arial Rounded MT Bold" panose="020F0704030504030204" pitchFamily="34" charset="0"/>
                        </a:rPr>
                        <a:t>13</a:t>
                      </a:r>
                      <a:endParaRPr lang="en-GB" sz="1100" b="0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1D70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>
                          <a:effectLst/>
                          <a:latin typeface="Arial Rounded MT Bold" panose="020F0704030504030204" pitchFamily="34" charset="0"/>
                        </a:rPr>
                        <a:t>Meditation, growth &amp; development</a:t>
                      </a:r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277905963"/>
                  </a:ext>
                </a:extLst>
              </a:tr>
              <a:tr h="298692"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effectLst/>
                          <a:latin typeface="Arial Rounded MT Bold" panose="020F0704030504030204" pitchFamily="34" charset="0"/>
                        </a:rPr>
                        <a:t>14</a:t>
                      </a:r>
                      <a:endParaRPr lang="en-GB" sz="1100" b="0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1D70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>
                          <a:effectLst/>
                          <a:latin typeface="Arial Rounded MT Bold" panose="020F0704030504030204" pitchFamily="34" charset="0"/>
                        </a:rPr>
                        <a:t>Self-Motivation and Energy</a:t>
                      </a:r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239341076"/>
                  </a:ext>
                </a:extLst>
              </a:tr>
              <a:tr h="298692"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effectLst/>
                          <a:latin typeface="Arial Rounded MT Bold" panose="020F0704030504030204" pitchFamily="34" charset="0"/>
                        </a:rPr>
                        <a:t>15</a:t>
                      </a:r>
                      <a:endParaRPr lang="en-GB" sz="1100" b="0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1D70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>
                          <a:effectLst/>
                          <a:latin typeface="Arial Rounded MT Bold" panose="020F0704030504030204" pitchFamily="34" charset="0"/>
                        </a:rPr>
                        <a:t>Mental Health guest speaker</a:t>
                      </a:r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913050514"/>
                  </a:ext>
                </a:extLst>
              </a:tr>
              <a:tr h="298692">
                <a:tc>
                  <a:txBody>
                    <a:bodyPr/>
                    <a:lstStyle/>
                    <a:p>
                      <a:pPr algn="ctr"/>
                      <a:r>
                        <a:rPr lang="en-US" sz="1100" b="0">
                          <a:effectLst/>
                          <a:latin typeface="Arial Rounded MT Bold" panose="020F0704030504030204" pitchFamily="34" charset="0"/>
                        </a:rPr>
                        <a:t>16</a:t>
                      </a:r>
                      <a:endParaRPr lang="en-GB" sz="1100" b="0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1D70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>
                          <a:effectLst/>
                          <a:latin typeface="Arial Rounded MT Bold" panose="020F0704030504030204" pitchFamily="34" charset="0"/>
                        </a:rPr>
                        <a:t>Goal setting post program + Graduation Ceremony</a:t>
                      </a:r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>
                          <a:effectLst/>
                          <a:latin typeface="Arial Rounded MT Bold" panose="020F07040305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</a:t>
                      </a:r>
                      <a:endParaRPr lang="en-GB" sz="1100" b="1">
                        <a:effectLst/>
                        <a:latin typeface="Arial Rounded MT Bold" panose="020F07040305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189032789"/>
                  </a:ext>
                </a:extLst>
              </a:tr>
            </a:tbl>
          </a:graphicData>
        </a:graphic>
      </p:graphicFrame>
      <p:pic>
        <p:nvPicPr>
          <p:cNvPr id="22" name="Picture 21" descr="A display of a poison&#10;&#10;Description automatically generated with medium confidence">
            <a:extLst>
              <a:ext uri="{FF2B5EF4-FFF2-40B4-BE49-F238E27FC236}">
                <a16:creationId xmlns:a16="http://schemas.microsoft.com/office/drawing/2014/main" id="{9806476B-B7F3-FB80-54B8-6DACA1C11E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5723">
            <a:off x="9293811" y="1671778"/>
            <a:ext cx="2504179" cy="33389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3" name="Picture 22" descr="A person giving a presentation in a room&#10;&#10;Description automatically generated">
            <a:extLst>
              <a:ext uri="{FF2B5EF4-FFF2-40B4-BE49-F238E27FC236}">
                <a16:creationId xmlns:a16="http://schemas.microsoft.com/office/drawing/2014/main" id="{E7C7CADE-71D0-7974-146C-6053C36225D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89" t="22832" r="17200" b="456"/>
          <a:stretch/>
        </p:blipFill>
        <p:spPr bwMode="auto">
          <a:xfrm rot="21138114">
            <a:off x="6867968" y="1746580"/>
            <a:ext cx="2743200" cy="1828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" name="Picture 14" descr="A group of women sitting at tables&#10;&#10;Description automatically generated">
            <a:extLst>
              <a:ext uri="{FF2B5EF4-FFF2-40B4-BE49-F238E27FC236}">
                <a16:creationId xmlns:a16="http://schemas.microsoft.com/office/drawing/2014/main" id="{0BA73B40-D56E-57A2-6357-2D6444FE5916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04" t="13297" r="10804" b="8311"/>
          <a:stretch/>
        </p:blipFill>
        <p:spPr bwMode="auto">
          <a:xfrm>
            <a:off x="6970345" y="3780174"/>
            <a:ext cx="3080385" cy="20535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661684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A95B85-D21E-9022-5FFE-3E816BDBA3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D3B84E2D-EC10-D20B-C948-B74E6A3508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9932AB1-ECE3-D88E-C182-A25111450A58}"/>
              </a:ext>
            </a:extLst>
          </p:cNvPr>
          <p:cNvSpPr/>
          <p:nvPr/>
        </p:nvSpPr>
        <p:spPr>
          <a:xfrm>
            <a:off x="2441167" y="102920"/>
            <a:ext cx="4835867" cy="523220"/>
          </a:xfrm>
          <a:prstGeom prst="rect">
            <a:avLst/>
          </a:prstGeom>
          <a:solidFill>
            <a:srgbClr val="91D70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63E8B3-3F37-CFE9-D89A-A80E7D46794A}"/>
              </a:ext>
            </a:extLst>
          </p:cNvPr>
          <p:cNvSpPr txBox="1"/>
          <p:nvPr/>
        </p:nvSpPr>
        <p:spPr>
          <a:xfrm>
            <a:off x="2361355" y="92669"/>
            <a:ext cx="499548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800" b="0" i="0" u="none" strike="noStrike" cap="none" normalizeH="0" baseline="0">
                <a:ln>
                  <a:noFill/>
                </a:ln>
                <a:solidFill>
                  <a:srgbClr val="202124"/>
                </a:solidFill>
                <a:effectLst/>
                <a:latin typeface="Arial Rounded MT Bold" panose="020F0704030504030204" pitchFamily="34" charset="0"/>
              </a:rPr>
              <a:t>Mae Eich Iechyd yn Bwysig</a:t>
            </a:r>
            <a:r>
              <a:rPr kumimoji="0" lang="cy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 Rounded MT Bold" panose="020F0704030504030204" pitchFamily="34" charset="0"/>
              </a:rPr>
              <a:t> </a:t>
            </a:r>
            <a:endParaRPr kumimoji="0" lang="cy-GB" alt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 Rounded MT Bold" panose="020F07040305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D92D70B-A41F-D441-0E37-CF1105F7A969}"/>
              </a:ext>
            </a:extLst>
          </p:cNvPr>
          <p:cNvSpPr/>
          <p:nvPr/>
        </p:nvSpPr>
        <p:spPr>
          <a:xfrm>
            <a:off x="6710767" y="670702"/>
            <a:ext cx="3599543" cy="41359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89496B-4E8F-EC37-5F4A-A4586BF0E571}"/>
              </a:ext>
            </a:extLst>
          </p:cNvPr>
          <p:cNvSpPr txBox="1"/>
          <p:nvPr/>
        </p:nvSpPr>
        <p:spPr>
          <a:xfrm>
            <a:off x="6710767" y="621006"/>
            <a:ext cx="499548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0" i="0">
                <a:solidFill>
                  <a:srgbClr val="1C2E54"/>
                </a:solidFill>
                <a:effectLst/>
                <a:latin typeface="Arial Rounded MT Bold" panose="020F0704030504030204" pitchFamily="34" charset="0"/>
              </a:rPr>
              <a:t>Your Health Matters </a:t>
            </a:r>
            <a:endParaRPr lang="en-GB" sz="2800">
              <a:latin typeface="Arial Rounded MT Bold" panose="020F0704030504030204" pitchFamily="34" charset="0"/>
            </a:endParaRP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19BC6362-1BFE-941B-F72D-76B8263104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20FEFD98-99E2-86EA-6D62-920A5907D9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Rectangle 2">
            <a:extLst>
              <a:ext uri="{FF2B5EF4-FFF2-40B4-BE49-F238E27FC236}">
                <a16:creationId xmlns:a16="http://schemas.microsoft.com/office/drawing/2014/main" id="{A8B9DDA9-BFD8-17CC-D882-CC6B627415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0" name="Rectangle 1">
            <a:extLst>
              <a:ext uri="{FF2B5EF4-FFF2-40B4-BE49-F238E27FC236}">
                <a16:creationId xmlns:a16="http://schemas.microsoft.com/office/drawing/2014/main" id="{99ED5B6D-DAF7-7480-5AB7-8EF09CB6DA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3" name="Rectangle 2">
            <a:extLst>
              <a:ext uri="{FF2B5EF4-FFF2-40B4-BE49-F238E27FC236}">
                <a16:creationId xmlns:a16="http://schemas.microsoft.com/office/drawing/2014/main" id="{CB9A99F7-2C3F-0A42-0A14-5F6795B7E0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9" name="Chart 8">
            <a:extLst>
              <a:ext uri="{FF2B5EF4-FFF2-40B4-BE49-F238E27FC236}">
                <a16:creationId xmlns:a16="http://schemas.microsoft.com/office/drawing/2014/main" id="{83E02620-9F6E-034C-EBBC-1F4A2630B33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98596896"/>
              </p:ext>
            </p:extLst>
          </p:nvPr>
        </p:nvGraphicFramePr>
        <p:xfrm>
          <a:off x="378468" y="2880321"/>
          <a:ext cx="6509431" cy="293643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1" name="Oval 10">
            <a:extLst>
              <a:ext uri="{FF2B5EF4-FFF2-40B4-BE49-F238E27FC236}">
                <a16:creationId xmlns:a16="http://schemas.microsoft.com/office/drawing/2014/main" id="{F42CD814-63E0-4463-0691-E67C566CD386}"/>
              </a:ext>
            </a:extLst>
          </p:cNvPr>
          <p:cNvSpPr/>
          <p:nvPr/>
        </p:nvSpPr>
        <p:spPr>
          <a:xfrm>
            <a:off x="7211636" y="1247146"/>
            <a:ext cx="2106099" cy="2099558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>
                <a:latin typeface="Arial Rounded MT Bold" panose="020F0704030504030204" pitchFamily="34" charset="0"/>
              </a:rPr>
              <a:t>74.4%</a:t>
            </a:r>
          </a:p>
          <a:p>
            <a:pPr algn="ctr"/>
            <a:r>
              <a:rPr lang="en-GB" sz="1100">
                <a:latin typeface="Arial Rounded MT Bold" panose="020F0704030504030204" pitchFamily="34" charset="0"/>
              </a:rPr>
              <a:t>Lost or maintained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0DBCB5FE-7C1E-9720-67E3-8D423ABD3C08}"/>
              </a:ext>
            </a:extLst>
          </p:cNvPr>
          <p:cNvSpPr/>
          <p:nvPr/>
        </p:nvSpPr>
        <p:spPr>
          <a:xfrm>
            <a:off x="9662227" y="1965960"/>
            <a:ext cx="2285966" cy="2185416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>
                <a:latin typeface="Arial Rounded MT Bold" panose="020F0704030504030204" pitchFamily="34" charset="0"/>
              </a:rPr>
              <a:t>100kg total lost 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7D236B86-C713-FF99-444C-926B0664850F}"/>
              </a:ext>
            </a:extLst>
          </p:cNvPr>
          <p:cNvSpPr/>
          <p:nvPr/>
        </p:nvSpPr>
        <p:spPr>
          <a:xfrm>
            <a:off x="7629211" y="3631336"/>
            <a:ext cx="2285966" cy="2185416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>
                <a:latin typeface="Arial Rounded MT Bold" panose="020F0704030504030204" pitchFamily="34" charset="0"/>
              </a:rPr>
              <a:t>Average 91.07kg </a:t>
            </a:r>
          </a:p>
          <a:p>
            <a:pPr algn="ctr"/>
            <a:r>
              <a:rPr lang="en-GB" sz="2800">
                <a:latin typeface="Arial Rounded MT Bold" panose="020F0704030504030204" pitchFamily="34" charset="0"/>
              </a:rPr>
              <a:t> 88.97kg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B8B054E-19DA-8A58-A25A-045BE201D448}"/>
              </a:ext>
            </a:extLst>
          </p:cNvPr>
          <p:cNvCxnSpPr>
            <a:cxnSpLocks/>
          </p:cNvCxnSpPr>
          <p:nvPr/>
        </p:nvCxnSpPr>
        <p:spPr>
          <a:xfrm>
            <a:off x="8764674" y="4724044"/>
            <a:ext cx="0" cy="401168"/>
          </a:xfrm>
          <a:prstGeom prst="straightConnector1">
            <a:avLst/>
          </a:prstGeom>
          <a:ln w="762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A52EAEC1-BFC0-83C3-25AC-6A7518EFF0A7}"/>
              </a:ext>
            </a:extLst>
          </p:cNvPr>
          <p:cNvSpPr txBox="1"/>
          <p:nvPr/>
        </p:nvSpPr>
        <p:spPr>
          <a:xfrm>
            <a:off x="665567" y="2191333"/>
            <a:ext cx="499548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>
                <a:solidFill>
                  <a:schemeClr val="bg1"/>
                </a:solidFill>
                <a:effectLst/>
                <a:latin typeface="Arial Rounded MT Bold" panose="020F0704030504030204" pitchFamily="34" charset="0"/>
              </a:rPr>
              <a:t>Evidenced weight management</a:t>
            </a:r>
            <a:endParaRPr lang="en-GB" sz="2400">
              <a:solidFill>
                <a:schemeClr val="bg1"/>
              </a:solidFill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7242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4DBA4E-8D84-4D76-949A-E99322DD5A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C6F558D1-44B4-EEF7-7705-577ADAFFEC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56168C0-FD92-8649-1F00-D59300BC6E80}"/>
              </a:ext>
            </a:extLst>
          </p:cNvPr>
          <p:cNvSpPr/>
          <p:nvPr/>
        </p:nvSpPr>
        <p:spPr>
          <a:xfrm>
            <a:off x="2441167" y="102920"/>
            <a:ext cx="4835867" cy="523220"/>
          </a:xfrm>
          <a:prstGeom prst="rect">
            <a:avLst/>
          </a:prstGeom>
          <a:solidFill>
            <a:srgbClr val="91D70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831C96-64D1-4F56-ABD1-BB865B443025}"/>
              </a:ext>
            </a:extLst>
          </p:cNvPr>
          <p:cNvSpPr txBox="1"/>
          <p:nvPr/>
        </p:nvSpPr>
        <p:spPr>
          <a:xfrm>
            <a:off x="2361355" y="92669"/>
            <a:ext cx="499548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800" b="0" i="0" u="none" strike="noStrike" cap="none" normalizeH="0" baseline="0">
                <a:ln>
                  <a:noFill/>
                </a:ln>
                <a:solidFill>
                  <a:srgbClr val="202124"/>
                </a:solidFill>
                <a:effectLst/>
                <a:latin typeface="Arial Rounded MT Bold" panose="020F0704030504030204" pitchFamily="34" charset="0"/>
              </a:rPr>
              <a:t>Mae Eich Iechyd yn Bwysig</a:t>
            </a:r>
            <a:r>
              <a:rPr kumimoji="0" lang="cy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 Rounded MT Bold" panose="020F0704030504030204" pitchFamily="34" charset="0"/>
              </a:rPr>
              <a:t> </a:t>
            </a:r>
            <a:endParaRPr kumimoji="0" lang="cy-GB" alt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 Rounded MT Bold" panose="020F07040305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A3C62A-0A7C-C9E9-76F7-E31817BFABBD}"/>
              </a:ext>
            </a:extLst>
          </p:cNvPr>
          <p:cNvSpPr/>
          <p:nvPr/>
        </p:nvSpPr>
        <p:spPr>
          <a:xfrm>
            <a:off x="6710767" y="670702"/>
            <a:ext cx="3599543" cy="41359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DEEA89-69C2-C8A8-291E-BC5FC167F10C}"/>
              </a:ext>
            </a:extLst>
          </p:cNvPr>
          <p:cNvSpPr txBox="1"/>
          <p:nvPr/>
        </p:nvSpPr>
        <p:spPr>
          <a:xfrm>
            <a:off x="6710767" y="621006"/>
            <a:ext cx="383138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0" i="0">
                <a:solidFill>
                  <a:srgbClr val="1C2E54"/>
                </a:solidFill>
                <a:effectLst/>
                <a:latin typeface="Arial Rounded MT Bold" panose="020F0704030504030204" pitchFamily="34" charset="0"/>
              </a:rPr>
              <a:t>Your Health Matters </a:t>
            </a:r>
            <a:endParaRPr lang="en-GB" sz="2800">
              <a:latin typeface="Arial Rounded MT Bold" panose="020F0704030504030204" pitchFamily="34" charset="0"/>
            </a:endParaRP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D6A5558E-7543-5E46-92EA-90C9329632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EE0B5523-AF15-773C-BBDB-9C79220775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Rectangle 2">
            <a:extLst>
              <a:ext uri="{FF2B5EF4-FFF2-40B4-BE49-F238E27FC236}">
                <a16:creationId xmlns:a16="http://schemas.microsoft.com/office/drawing/2014/main" id="{4F265F05-17C7-D955-D0D8-D19950781C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0" name="Rectangle 1">
            <a:extLst>
              <a:ext uri="{FF2B5EF4-FFF2-40B4-BE49-F238E27FC236}">
                <a16:creationId xmlns:a16="http://schemas.microsoft.com/office/drawing/2014/main" id="{F2B3A637-B1D4-DDFC-2ABA-5D19A02D19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3" name="Rectangle 2">
            <a:extLst>
              <a:ext uri="{FF2B5EF4-FFF2-40B4-BE49-F238E27FC236}">
                <a16:creationId xmlns:a16="http://schemas.microsoft.com/office/drawing/2014/main" id="{D352C0CE-F08A-E7BF-2FA8-F5395E012C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25BEBFEB-C8FB-D1B6-4BE0-9A73D2546E97}"/>
              </a:ext>
            </a:extLst>
          </p:cNvPr>
          <p:cNvSpPr/>
          <p:nvPr/>
        </p:nvSpPr>
        <p:spPr>
          <a:xfrm>
            <a:off x="7211636" y="1247146"/>
            <a:ext cx="2106099" cy="2099558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>
                <a:latin typeface="Arial Rounded MT Bold" panose="020F0704030504030204" pitchFamily="34" charset="0"/>
              </a:rPr>
              <a:t>87%</a:t>
            </a:r>
          </a:p>
          <a:p>
            <a:pPr algn="ctr"/>
            <a:r>
              <a:rPr lang="en-GB" sz="1200">
                <a:latin typeface="Arial Rounded MT Bold" panose="020F0704030504030204" pitchFamily="34" charset="0"/>
              </a:rPr>
              <a:t>Improved BP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7673AE0-1AF0-26D3-90BB-7516D6F34E21}"/>
              </a:ext>
            </a:extLst>
          </p:cNvPr>
          <p:cNvSpPr/>
          <p:nvPr/>
        </p:nvSpPr>
        <p:spPr>
          <a:xfrm>
            <a:off x="7629211" y="3631336"/>
            <a:ext cx="2285966" cy="2185416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>
                <a:latin typeface="Arial Rounded MT Bold" panose="020F0704030504030204" pitchFamily="34" charset="0"/>
              </a:rPr>
              <a:t>Average 134</a:t>
            </a:r>
          </a:p>
          <a:p>
            <a:pPr algn="ctr"/>
            <a:r>
              <a:rPr lang="en-GB" sz="2800">
                <a:latin typeface="Arial Rounded MT Bold" panose="020F0704030504030204" pitchFamily="34" charset="0"/>
              </a:rPr>
              <a:t> </a:t>
            </a:r>
          </a:p>
          <a:p>
            <a:pPr algn="ctr"/>
            <a:r>
              <a:rPr lang="en-GB" sz="2800">
                <a:latin typeface="Arial Rounded MT Bold" panose="020F0704030504030204" pitchFamily="34" charset="0"/>
              </a:rPr>
              <a:t>126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4523824F-A2E2-076A-4112-928DA6522C24}"/>
              </a:ext>
            </a:extLst>
          </p:cNvPr>
          <p:cNvCxnSpPr>
            <a:cxnSpLocks/>
          </p:cNvCxnSpPr>
          <p:nvPr/>
        </p:nvCxnSpPr>
        <p:spPr>
          <a:xfrm>
            <a:off x="8764674" y="4724044"/>
            <a:ext cx="0" cy="401168"/>
          </a:xfrm>
          <a:prstGeom prst="straightConnector1">
            <a:avLst/>
          </a:prstGeom>
          <a:ln w="762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FCF35315-2EA9-43A7-A6C5-0FE37F6E37A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85511950"/>
              </p:ext>
            </p:extLst>
          </p:nvPr>
        </p:nvGraphicFramePr>
        <p:xfrm>
          <a:off x="359063" y="2245894"/>
          <a:ext cx="6435253" cy="405621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3" name="Oval 12">
            <a:extLst>
              <a:ext uri="{FF2B5EF4-FFF2-40B4-BE49-F238E27FC236}">
                <a16:creationId xmlns:a16="http://schemas.microsoft.com/office/drawing/2014/main" id="{12158AB8-C34B-310A-B36F-07D7722CC363}"/>
              </a:ext>
            </a:extLst>
          </p:cNvPr>
          <p:cNvSpPr/>
          <p:nvPr/>
        </p:nvSpPr>
        <p:spPr>
          <a:xfrm>
            <a:off x="9788702" y="1815697"/>
            <a:ext cx="2285966" cy="2185416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>
                <a:latin typeface="Arial Rounded MT Bold" panose="020F0704030504030204" pitchFamily="34" charset="0"/>
              </a:rPr>
              <a:t>Average 86</a:t>
            </a:r>
          </a:p>
          <a:p>
            <a:pPr algn="ctr"/>
            <a:r>
              <a:rPr lang="en-GB" sz="2800">
                <a:latin typeface="Arial Rounded MT Bold" panose="020F0704030504030204" pitchFamily="34" charset="0"/>
              </a:rPr>
              <a:t> </a:t>
            </a:r>
          </a:p>
          <a:p>
            <a:pPr algn="ctr"/>
            <a:r>
              <a:rPr lang="en-GB" sz="2800">
                <a:latin typeface="Arial Rounded MT Bold" panose="020F0704030504030204" pitchFamily="34" charset="0"/>
              </a:rPr>
              <a:t>83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DEF02251-0C7D-E655-6ECB-01DC2673F9FA}"/>
              </a:ext>
            </a:extLst>
          </p:cNvPr>
          <p:cNvCxnSpPr>
            <a:cxnSpLocks/>
          </p:cNvCxnSpPr>
          <p:nvPr/>
        </p:nvCxnSpPr>
        <p:spPr>
          <a:xfrm>
            <a:off x="10931685" y="2945536"/>
            <a:ext cx="0" cy="401168"/>
          </a:xfrm>
          <a:prstGeom prst="straightConnector1">
            <a:avLst/>
          </a:prstGeom>
          <a:ln w="762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E55B6323-7793-2315-18FA-C8923A2BD53D}"/>
              </a:ext>
            </a:extLst>
          </p:cNvPr>
          <p:cNvSpPr txBox="1"/>
          <p:nvPr/>
        </p:nvSpPr>
        <p:spPr>
          <a:xfrm>
            <a:off x="1048486" y="168502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>
                <a:solidFill>
                  <a:schemeClr val="bg1"/>
                </a:solidFill>
                <a:effectLst/>
                <a:latin typeface="Arial Rounded MT Bold" panose="020F0704030504030204" pitchFamily="34" charset="0"/>
              </a:rPr>
              <a:t>Evidenced decrease to blood pressure </a:t>
            </a:r>
            <a:endParaRPr lang="en-GB" sz="1800">
              <a:solidFill>
                <a:schemeClr val="bg1"/>
              </a:solidFill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92481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653AF4-699A-8CF6-ECB9-1CF11254EF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468B7A02-EBCC-08D2-F4C2-4659B616B9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9C0581ED-3362-DE25-E627-D1956061D1A0}"/>
              </a:ext>
            </a:extLst>
          </p:cNvPr>
          <p:cNvSpPr/>
          <p:nvPr/>
        </p:nvSpPr>
        <p:spPr>
          <a:xfrm>
            <a:off x="2441167" y="102920"/>
            <a:ext cx="4835867" cy="523220"/>
          </a:xfrm>
          <a:prstGeom prst="rect">
            <a:avLst/>
          </a:prstGeom>
          <a:solidFill>
            <a:srgbClr val="91D70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397231-5051-B1FA-C737-B3E8B00BA455}"/>
              </a:ext>
            </a:extLst>
          </p:cNvPr>
          <p:cNvSpPr txBox="1"/>
          <p:nvPr/>
        </p:nvSpPr>
        <p:spPr>
          <a:xfrm>
            <a:off x="2361355" y="92669"/>
            <a:ext cx="499548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800" b="0" i="0" u="none" strike="noStrike" cap="none" normalizeH="0" baseline="0">
                <a:ln>
                  <a:noFill/>
                </a:ln>
                <a:solidFill>
                  <a:srgbClr val="202124"/>
                </a:solidFill>
                <a:effectLst/>
                <a:latin typeface="Arial Rounded MT Bold" panose="020F0704030504030204" pitchFamily="34" charset="0"/>
              </a:rPr>
              <a:t>Mae Eich Iechyd yn Bwysig</a:t>
            </a:r>
            <a:r>
              <a:rPr kumimoji="0" lang="cy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 Rounded MT Bold" panose="020F0704030504030204" pitchFamily="34" charset="0"/>
              </a:rPr>
              <a:t> </a:t>
            </a:r>
            <a:endParaRPr kumimoji="0" lang="cy-GB" alt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 Rounded MT Bold" panose="020F07040305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7816FA9-0724-F0F2-BFD2-7552743008F5}"/>
              </a:ext>
            </a:extLst>
          </p:cNvPr>
          <p:cNvSpPr/>
          <p:nvPr/>
        </p:nvSpPr>
        <p:spPr>
          <a:xfrm>
            <a:off x="6710767" y="670702"/>
            <a:ext cx="3599543" cy="41359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FB2A09-DE4F-E2F7-F56B-FC1515E0E4BC}"/>
              </a:ext>
            </a:extLst>
          </p:cNvPr>
          <p:cNvSpPr txBox="1"/>
          <p:nvPr/>
        </p:nvSpPr>
        <p:spPr>
          <a:xfrm>
            <a:off x="6710767" y="621006"/>
            <a:ext cx="383138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0" i="0">
                <a:solidFill>
                  <a:srgbClr val="1C2E54"/>
                </a:solidFill>
                <a:effectLst/>
                <a:latin typeface="Arial Rounded MT Bold" panose="020F0704030504030204" pitchFamily="34" charset="0"/>
              </a:rPr>
              <a:t>Your Health Matters </a:t>
            </a:r>
            <a:endParaRPr lang="en-GB" sz="2800">
              <a:latin typeface="Arial Rounded MT Bold" panose="020F0704030504030204" pitchFamily="34" charset="0"/>
            </a:endParaRP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172E69C8-F128-5501-F407-BD94751048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54462B92-06F4-F2E3-A863-7A5123A6D8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Rectangle 2">
            <a:extLst>
              <a:ext uri="{FF2B5EF4-FFF2-40B4-BE49-F238E27FC236}">
                <a16:creationId xmlns:a16="http://schemas.microsoft.com/office/drawing/2014/main" id="{5014A30F-50AB-CF9D-46B9-41D67177AA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0" name="Rectangle 1">
            <a:extLst>
              <a:ext uri="{FF2B5EF4-FFF2-40B4-BE49-F238E27FC236}">
                <a16:creationId xmlns:a16="http://schemas.microsoft.com/office/drawing/2014/main" id="{F74AE91A-10C6-BE27-4609-2827A4B188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3" name="Rectangle 2">
            <a:extLst>
              <a:ext uri="{FF2B5EF4-FFF2-40B4-BE49-F238E27FC236}">
                <a16:creationId xmlns:a16="http://schemas.microsoft.com/office/drawing/2014/main" id="{D2C9C813-8DB2-B6DD-03BE-2340E6BFBE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E8154AD5-BAB1-E746-FAF8-60FF0CB604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60854695"/>
              </p:ext>
            </p:extLst>
          </p:nvPr>
        </p:nvGraphicFramePr>
        <p:xfrm>
          <a:off x="1093412" y="2588423"/>
          <a:ext cx="4441248" cy="327039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3" name="Chart 12">
            <a:extLst>
              <a:ext uri="{FF2B5EF4-FFF2-40B4-BE49-F238E27FC236}">
                <a16:creationId xmlns:a16="http://schemas.microsoft.com/office/drawing/2014/main" id="{F3278178-1B8C-AB7D-45A5-E30EE1301219}"/>
              </a:ext>
            </a:extLst>
          </p:cNvPr>
          <p:cNvGraphicFramePr/>
          <p:nvPr/>
        </p:nvGraphicFramePr>
        <p:xfrm>
          <a:off x="6096000" y="1521369"/>
          <a:ext cx="5858510" cy="30365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7A6C77F8-6458-10B7-CD45-B8D31A3B5C8E}"/>
              </a:ext>
            </a:extLst>
          </p:cNvPr>
          <p:cNvSpPr txBox="1"/>
          <p:nvPr/>
        </p:nvSpPr>
        <p:spPr>
          <a:xfrm>
            <a:off x="7804510" y="1304622"/>
            <a:ext cx="6160654" cy="1046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400">
                <a:solidFill>
                  <a:schemeClr val="bg1"/>
                </a:solidFill>
                <a:latin typeface="Arial Rounded MT Bold" panose="020F0704030504030204" pitchFamily="34" charset="0"/>
              </a:rPr>
              <a:t>94%</a:t>
            </a:r>
          </a:p>
          <a:p>
            <a:pPr algn="ctr"/>
            <a:r>
              <a:rPr lang="en-GB" sz="1800">
                <a:solidFill>
                  <a:schemeClr val="bg1"/>
                </a:solidFill>
                <a:latin typeface="Arial Rounded MT Bold" panose="020F0704030504030204" pitchFamily="34" charset="0"/>
              </a:rPr>
              <a:t>Improved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0F8D656E-6682-03B4-1D4E-CC0E680BDB14}"/>
              </a:ext>
            </a:extLst>
          </p:cNvPr>
          <p:cNvSpPr/>
          <p:nvPr/>
        </p:nvSpPr>
        <p:spPr>
          <a:xfrm>
            <a:off x="245043" y="1478036"/>
            <a:ext cx="1743290" cy="1746052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>
                <a:latin typeface="Arial Rounded MT Bold" panose="020F0704030504030204" pitchFamily="34" charset="0"/>
              </a:rPr>
              <a:t>76%</a:t>
            </a:r>
          </a:p>
          <a:p>
            <a:pPr algn="ctr"/>
            <a:r>
              <a:rPr lang="en-GB" sz="1100">
                <a:latin typeface="Arial Rounded MT Bold" panose="020F0704030504030204" pitchFamily="34" charset="0"/>
              </a:rPr>
              <a:t>Decreased their waist measurement</a:t>
            </a:r>
          </a:p>
        </p:txBody>
      </p:sp>
      <p:pic>
        <p:nvPicPr>
          <p:cNvPr id="1026" name="Picture 2" descr="Quote from a YHM participant">
            <a:extLst>
              <a:ext uri="{FF2B5EF4-FFF2-40B4-BE49-F238E27FC236}">
                <a16:creationId xmlns:a16="http://schemas.microsoft.com/office/drawing/2014/main" id="{590058A3-7E2A-E57B-0894-FDF57ED310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9780" y="4876426"/>
            <a:ext cx="6144730" cy="1241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0FDDFA6-05A6-5796-4421-7DA9E5FAB9D3}"/>
              </a:ext>
            </a:extLst>
          </p:cNvPr>
          <p:cNvSpPr txBox="1"/>
          <p:nvPr/>
        </p:nvSpPr>
        <p:spPr>
          <a:xfrm>
            <a:off x="2233376" y="1521369"/>
            <a:ext cx="6985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>
                <a:solidFill>
                  <a:schemeClr val="bg1"/>
                </a:solidFill>
                <a:effectLst/>
                <a:latin typeface="Arial Rounded MT Bold" panose="020F0704030504030204" pitchFamily="34" charset="0"/>
              </a:rPr>
              <a:t>Evidenced physical and mental wellbeing </a:t>
            </a:r>
            <a:endParaRPr lang="en-GB" sz="1800">
              <a:solidFill>
                <a:schemeClr val="bg1"/>
              </a:solidFill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55046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3D4CDC-8F17-C716-CE3A-37B41DE6C0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75CDBF11-C2B7-73C9-5FDE-27F6B4AAD2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37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C03D6B3-3740-A200-3AB5-32A5CFB46B15}"/>
              </a:ext>
            </a:extLst>
          </p:cNvPr>
          <p:cNvSpPr/>
          <p:nvPr/>
        </p:nvSpPr>
        <p:spPr>
          <a:xfrm>
            <a:off x="2441167" y="102920"/>
            <a:ext cx="4835867" cy="523220"/>
          </a:xfrm>
          <a:prstGeom prst="rect">
            <a:avLst/>
          </a:prstGeom>
          <a:solidFill>
            <a:srgbClr val="91D70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FDB128-E5B4-026C-A5D5-47F834D7168F}"/>
              </a:ext>
            </a:extLst>
          </p:cNvPr>
          <p:cNvSpPr txBox="1"/>
          <p:nvPr/>
        </p:nvSpPr>
        <p:spPr>
          <a:xfrm>
            <a:off x="2361355" y="92669"/>
            <a:ext cx="499548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800" b="0" i="0" u="none" strike="noStrike" cap="none" normalizeH="0" baseline="0">
                <a:ln>
                  <a:noFill/>
                </a:ln>
                <a:solidFill>
                  <a:srgbClr val="202124"/>
                </a:solidFill>
                <a:effectLst/>
                <a:latin typeface="Arial Rounded MT Bold" panose="020F0704030504030204" pitchFamily="34" charset="0"/>
              </a:rPr>
              <a:t>Mae Eich Iechyd yn Bwysig</a:t>
            </a:r>
            <a:r>
              <a:rPr kumimoji="0" lang="cy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 Rounded MT Bold" panose="020F0704030504030204" pitchFamily="34" charset="0"/>
              </a:rPr>
              <a:t> </a:t>
            </a:r>
            <a:endParaRPr kumimoji="0" lang="cy-GB" alt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 Rounded MT Bold" panose="020F07040305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EF3F079-0DBD-8889-DE7B-7FF3AC0A37AD}"/>
              </a:ext>
            </a:extLst>
          </p:cNvPr>
          <p:cNvSpPr/>
          <p:nvPr/>
        </p:nvSpPr>
        <p:spPr>
          <a:xfrm>
            <a:off x="6710767" y="670702"/>
            <a:ext cx="3599543" cy="41359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9502F7-F135-7417-F4BB-819A4C066203}"/>
              </a:ext>
            </a:extLst>
          </p:cNvPr>
          <p:cNvSpPr txBox="1"/>
          <p:nvPr/>
        </p:nvSpPr>
        <p:spPr>
          <a:xfrm>
            <a:off x="6710767" y="621006"/>
            <a:ext cx="383138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0" i="0">
                <a:solidFill>
                  <a:srgbClr val="1C2E54"/>
                </a:solidFill>
                <a:effectLst/>
                <a:latin typeface="Arial Rounded MT Bold" panose="020F0704030504030204" pitchFamily="34" charset="0"/>
              </a:rPr>
              <a:t>Your Health Matters </a:t>
            </a:r>
            <a:endParaRPr lang="en-GB" sz="2800">
              <a:latin typeface="Arial Rounded MT Bold" panose="020F0704030504030204" pitchFamily="34" charset="0"/>
            </a:endParaRP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6EB75144-C8E2-A857-6D68-B63B207ED1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30F98BE3-F9F0-CEF9-7A9A-B87F6ADB73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Rectangle 2">
            <a:extLst>
              <a:ext uri="{FF2B5EF4-FFF2-40B4-BE49-F238E27FC236}">
                <a16:creationId xmlns:a16="http://schemas.microsoft.com/office/drawing/2014/main" id="{02D7B4A4-C8FA-CBC3-F5A2-CE5158DF80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0" name="Rectangle 1">
            <a:extLst>
              <a:ext uri="{FF2B5EF4-FFF2-40B4-BE49-F238E27FC236}">
                <a16:creationId xmlns:a16="http://schemas.microsoft.com/office/drawing/2014/main" id="{96C964D8-673C-11BE-61E8-E3F76C07DD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3" name="Rectangle 2">
            <a:extLst>
              <a:ext uri="{FF2B5EF4-FFF2-40B4-BE49-F238E27FC236}">
                <a16:creationId xmlns:a16="http://schemas.microsoft.com/office/drawing/2014/main" id="{2543F0D5-2274-8E11-FEC9-40CE5DC4BF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44259CFF-C318-0C48-348F-763B9A0D84EA}"/>
              </a:ext>
            </a:extLst>
          </p:cNvPr>
          <p:cNvSpPr/>
          <p:nvPr/>
        </p:nvSpPr>
        <p:spPr>
          <a:xfrm>
            <a:off x="3926336" y="2808782"/>
            <a:ext cx="1529440" cy="1497563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>
                <a:latin typeface="Arial Rounded MT Bold" panose="020F0704030504030204" pitchFamily="34" charset="0"/>
              </a:rPr>
              <a:t>70%</a:t>
            </a:r>
          </a:p>
          <a:p>
            <a:pPr algn="ctr"/>
            <a:r>
              <a:rPr lang="en-GB" sz="1100">
                <a:latin typeface="Arial Rounded MT Bold" panose="020F0704030504030204" pitchFamily="34" charset="0"/>
              </a:rPr>
              <a:t>Decreased/</a:t>
            </a:r>
          </a:p>
          <a:p>
            <a:pPr algn="ctr"/>
            <a:r>
              <a:rPr lang="en-GB" sz="1100">
                <a:latin typeface="Arial Rounded MT Bold" panose="020F0704030504030204" pitchFamily="34" charset="0"/>
              </a:rPr>
              <a:t>maintained</a:t>
            </a:r>
          </a:p>
        </p:txBody>
      </p:sp>
      <p:graphicFrame>
        <p:nvGraphicFramePr>
          <p:cNvPr id="9" name="Chart 8">
            <a:extLst>
              <a:ext uri="{FF2B5EF4-FFF2-40B4-BE49-F238E27FC236}">
                <a16:creationId xmlns:a16="http://schemas.microsoft.com/office/drawing/2014/main" id="{2E43586B-53EC-DE39-EF09-29132D9BF1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87458995"/>
              </p:ext>
            </p:extLst>
          </p:nvPr>
        </p:nvGraphicFramePr>
        <p:xfrm>
          <a:off x="-1102904" y="2014205"/>
          <a:ext cx="6280995" cy="40862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1" name="Chart 10">
            <a:extLst>
              <a:ext uri="{FF2B5EF4-FFF2-40B4-BE49-F238E27FC236}">
                <a16:creationId xmlns:a16="http://schemas.microsoft.com/office/drawing/2014/main" id="{63C246FC-5983-70DB-6763-C56E07F52DEB}"/>
              </a:ext>
            </a:extLst>
          </p:cNvPr>
          <p:cNvGraphicFramePr/>
          <p:nvPr/>
        </p:nvGraphicFramePr>
        <p:xfrm>
          <a:off x="5733460" y="1188788"/>
          <a:ext cx="5892800" cy="33413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218F6D7D-FB34-6591-80DB-C55488461DA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3329" y="4770763"/>
            <a:ext cx="5359675" cy="160028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E56D4BE-7BB6-F8DB-F665-0EEBE52C9A92}"/>
              </a:ext>
            </a:extLst>
          </p:cNvPr>
          <p:cNvSpPr txBox="1"/>
          <p:nvPr/>
        </p:nvSpPr>
        <p:spPr>
          <a:xfrm>
            <a:off x="214716" y="1568286"/>
            <a:ext cx="66484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>
                <a:solidFill>
                  <a:schemeClr val="bg1"/>
                </a:solidFill>
                <a:effectLst/>
                <a:latin typeface="Arial Rounded MT Bold" panose="020F0704030504030204" pitchFamily="34" charset="0"/>
              </a:rPr>
              <a:t>Evidenced improvements to a healthier lifestyle</a:t>
            </a:r>
            <a:endParaRPr lang="en-GB" sz="1800">
              <a:solidFill>
                <a:schemeClr val="bg1"/>
              </a:solidFill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99640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in a room&#10;&#10;Description automatically generated">
            <a:extLst>
              <a:ext uri="{FF2B5EF4-FFF2-40B4-BE49-F238E27FC236}">
                <a16:creationId xmlns:a16="http://schemas.microsoft.com/office/drawing/2014/main" id="{9DCED72D-D158-D218-D084-0865A6DB2A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4" descr="A person sitting on a chair with a dog&#10;&#10;Description automatically generated">
            <a:extLst>
              <a:ext uri="{FF2B5EF4-FFF2-40B4-BE49-F238E27FC236}">
                <a16:creationId xmlns:a16="http://schemas.microsoft.com/office/drawing/2014/main" id="{29552A4C-D0B4-A993-117B-D4F747A41D3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Picture 6" descr="A group of men playing football&#10;&#10;Description automatically generated">
            <a:extLst>
              <a:ext uri="{FF2B5EF4-FFF2-40B4-BE49-F238E27FC236}">
                <a16:creationId xmlns:a16="http://schemas.microsoft.com/office/drawing/2014/main" id="{DF8CE45B-A278-3D6E-0A87-8E8388752CF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A person swimming in a pool&#10;&#10;Description automatically generated">
            <a:extLst>
              <a:ext uri="{FF2B5EF4-FFF2-40B4-BE49-F238E27FC236}">
                <a16:creationId xmlns:a16="http://schemas.microsoft.com/office/drawing/2014/main" id="{D6D36A3D-EF29-261C-977E-78FF43D6DDC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Picture 10" descr="A person standing in a gym&#10;&#10;Description automatically generated">
            <a:extLst>
              <a:ext uri="{FF2B5EF4-FFF2-40B4-BE49-F238E27FC236}">
                <a16:creationId xmlns:a16="http://schemas.microsoft.com/office/drawing/2014/main" id="{466349A1-371E-383F-075D-06955B224B9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Picture 12" descr="An older person in a swimming pool&#10;&#10;Description automatically generated">
            <a:extLst>
              <a:ext uri="{FF2B5EF4-FFF2-40B4-BE49-F238E27FC236}">
                <a16:creationId xmlns:a16="http://schemas.microsoft.com/office/drawing/2014/main" id="{108DAB99-6633-EB0C-6374-0A0AB4A0B10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798325D-3E5F-AE35-9C38-F7530921F3D0}"/>
              </a:ext>
            </a:extLst>
          </p:cNvPr>
          <p:cNvSpPr/>
          <p:nvPr/>
        </p:nvSpPr>
        <p:spPr>
          <a:xfrm>
            <a:off x="-88490" y="2379405"/>
            <a:ext cx="6695766" cy="132735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89A0583-C545-3879-CA1B-E7A6E893DA9F}"/>
              </a:ext>
            </a:extLst>
          </p:cNvPr>
          <p:cNvSpPr/>
          <p:nvPr/>
        </p:nvSpPr>
        <p:spPr>
          <a:xfrm>
            <a:off x="526026" y="3819831"/>
            <a:ext cx="6366387" cy="1076259"/>
          </a:xfrm>
          <a:prstGeom prst="rect">
            <a:avLst/>
          </a:prstGeom>
          <a:solidFill>
            <a:srgbClr val="91D70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75D5F8-E46E-D115-3C24-F273B75DD573}"/>
              </a:ext>
            </a:extLst>
          </p:cNvPr>
          <p:cNvSpPr txBox="1"/>
          <p:nvPr/>
        </p:nvSpPr>
        <p:spPr>
          <a:xfrm>
            <a:off x="526025" y="3919558"/>
            <a:ext cx="636638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0" i="0" err="1">
                <a:solidFill>
                  <a:schemeClr val="tx2"/>
                </a:solidFill>
                <a:effectLst/>
                <a:latin typeface="Arial Rounded MT Bold" panose="020F0704030504030204" pitchFamily="34" charset="0"/>
              </a:rPr>
              <a:t>Eich</a:t>
            </a:r>
            <a:r>
              <a:rPr lang="en-GB" sz="2800" b="0" i="0">
                <a:solidFill>
                  <a:schemeClr val="tx2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800" b="0" i="0" err="1">
                <a:solidFill>
                  <a:schemeClr val="tx2"/>
                </a:solidFill>
                <a:effectLst/>
                <a:latin typeface="Arial Rounded MT Bold" panose="020F0704030504030204" pitchFamily="34" charset="0"/>
              </a:rPr>
              <a:t>ysbridoli</a:t>
            </a:r>
            <a:r>
              <a:rPr lang="en-GB" sz="2800" b="0" i="0">
                <a:solidFill>
                  <a:schemeClr val="tx2"/>
                </a:solidFill>
                <a:effectLst/>
                <a:latin typeface="Arial Rounded MT Bold" panose="020F0704030504030204" pitchFamily="34" charset="0"/>
              </a:rPr>
              <a:t> i </a:t>
            </a:r>
            <a:r>
              <a:rPr lang="en-GB" sz="2800" b="0" i="0" err="1">
                <a:solidFill>
                  <a:schemeClr val="tx2"/>
                </a:solidFill>
                <a:effectLst/>
                <a:latin typeface="Arial Rounded MT Bold" panose="020F0704030504030204" pitchFamily="34" charset="0"/>
              </a:rPr>
              <a:t>fod</a:t>
            </a:r>
            <a:r>
              <a:rPr lang="en-GB" sz="2800" b="0" i="0">
                <a:solidFill>
                  <a:schemeClr val="tx2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800" b="0" i="0" err="1">
                <a:solidFill>
                  <a:schemeClr val="tx2"/>
                </a:solidFill>
                <a:effectLst/>
                <a:latin typeface="Arial Rounded MT Bold" panose="020F0704030504030204" pitchFamily="34" charset="0"/>
              </a:rPr>
              <a:t>yn</a:t>
            </a:r>
            <a:r>
              <a:rPr lang="en-GB" sz="2800" b="0" i="0">
                <a:solidFill>
                  <a:schemeClr val="tx2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800" b="0" i="0" err="1">
                <a:solidFill>
                  <a:schemeClr val="tx2"/>
                </a:solidFill>
                <a:effectLst/>
                <a:latin typeface="Arial Rounded MT Bold" panose="020F0704030504030204" pitchFamily="34" charset="0"/>
              </a:rPr>
              <a:t>heini</a:t>
            </a:r>
            <a:r>
              <a:rPr lang="en-GB" sz="2800" b="0" i="0">
                <a:solidFill>
                  <a:schemeClr val="tx2"/>
                </a:solidFill>
                <a:effectLst/>
                <a:latin typeface="Arial Rounded MT Bold" panose="020F0704030504030204" pitchFamily="34" charset="0"/>
              </a:rPr>
              <a:t> am </a:t>
            </a:r>
            <a:r>
              <a:rPr lang="en-GB" sz="2800" b="0" i="0" err="1">
                <a:solidFill>
                  <a:schemeClr val="tx2"/>
                </a:solidFill>
                <a:effectLst/>
                <a:latin typeface="Arial Rounded MT Bold" panose="020F0704030504030204" pitchFamily="34" charset="0"/>
              </a:rPr>
              <a:t>oes</a:t>
            </a:r>
            <a:endParaRPr lang="en-GB" sz="2800" b="0" i="0">
              <a:solidFill>
                <a:schemeClr val="tx2"/>
              </a:solidFill>
              <a:effectLst/>
              <a:latin typeface="Arial Rounded MT Bold" panose="020F0704030504030204" pitchFamily="34" charset="0"/>
            </a:endParaRPr>
          </a:p>
          <a:p>
            <a:r>
              <a:rPr lang="en-GB" sz="2800" b="0" i="0">
                <a:solidFill>
                  <a:schemeClr val="bg1"/>
                </a:solidFill>
                <a:effectLst/>
                <a:latin typeface="Arial Rounded MT Bold" panose="020F0704030504030204" pitchFamily="34" charset="0"/>
              </a:rPr>
              <a:t>Inspiring </a:t>
            </a:r>
            <a:r>
              <a:rPr lang="en-GB" sz="2800">
                <a:solidFill>
                  <a:schemeClr val="bg1"/>
                </a:solidFill>
                <a:latin typeface="Arial Rounded MT Bold" panose="020F0704030504030204" pitchFamily="34" charset="0"/>
              </a:rPr>
              <a:t>you</a:t>
            </a:r>
            <a:r>
              <a:rPr lang="en-GB" sz="2800" b="0" i="0">
                <a:solidFill>
                  <a:schemeClr val="bg1"/>
                </a:solidFill>
                <a:effectLst/>
                <a:latin typeface="Arial Rounded MT Bold" panose="020F0704030504030204" pitchFamily="34" charset="0"/>
              </a:rPr>
              <a:t> to be Actif</a:t>
            </a:r>
            <a:r>
              <a:rPr lang="en-GB" sz="2800">
                <a:solidFill>
                  <a:schemeClr val="bg1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800" b="0" i="0">
                <a:solidFill>
                  <a:schemeClr val="bg1"/>
                </a:solidFill>
                <a:effectLst/>
                <a:latin typeface="Arial Rounded MT Bold" panose="020F0704030504030204" pitchFamily="34" charset="0"/>
              </a:rPr>
              <a:t>for life</a:t>
            </a:r>
            <a:endParaRPr lang="en-GB" sz="2800">
              <a:solidFill>
                <a:schemeClr val="bg1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4EE5F23-E0CA-83A0-FC60-260C490D04FF}"/>
              </a:ext>
            </a:extLst>
          </p:cNvPr>
          <p:cNvSpPr txBox="1"/>
          <p:nvPr/>
        </p:nvSpPr>
        <p:spPr>
          <a:xfrm>
            <a:off x="360723" y="2602462"/>
            <a:ext cx="6159908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>
                <a:solidFill>
                  <a:schemeClr val="tx2"/>
                </a:solidFill>
                <a:latin typeface="Arial Rounded MT Bold" panose="020F0704030504030204" pitchFamily="34" charset="0"/>
              </a:rPr>
              <a:t>Good Boost</a:t>
            </a:r>
          </a:p>
        </p:txBody>
      </p:sp>
    </p:spTree>
    <p:extLst>
      <p:ext uri="{BB962C8B-B14F-4D97-AF65-F5344CB8AC3E}">
        <p14:creationId xmlns:p14="http://schemas.microsoft.com/office/powerpoint/2010/main" val="311918944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hape&#10;&#10;Description automatically generated">
            <a:extLst>
              <a:ext uri="{FF2B5EF4-FFF2-40B4-BE49-F238E27FC236}">
                <a16:creationId xmlns:a16="http://schemas.microsoft.com/office/drawing/2014/main" id="{82762E0B-B945-83F7-7317-663E86B56E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184DAFC-6EFD-946E-4B1A-F75D2AFB8D62}"/>
              </a:ext>
            </a:extLst>
          </p:cNvPr>
          <p:cNvSpPr txBox="1"/>
          <p:nvPr/>
        </p:nvSpPr>
        <p:spPr>
          <a:xfrm>
            <a:off x="2722336" y="205335"/>
            <a:ext cx="674732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err="1">
                <a:solidFill>
                  <a:srgbClr val="002060"/>
                </a:solidFill>
                <a:latin typeface="Arial Rounded MT Bold" panose="020F0704030504030204" pitchFamily="34" charset="0"/>
              </a:rPr>
              <a:t>Cefndir</a:t>
            </a:r>
            <a:r>
              <a:rPr lang="en-GB" sz="2000" b="1">
                <a:solidFill>
                  <a:srgbClr val="002060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000" b="1" err="1">
                <a:solidFill>
                  <a:srgbClr val="002060"/>
                </a:solidFill>
                <a:latin typeface="Arial Rounded MT Bold" panose="020F0704030504030204" pitchFamily="34" charset="0"/>
              </a:rPr>
              <a:t>ar</a:t>
            </a:r>
            <a:r>
              <a:rPr lang="en-GB" sz="2000" b="1">
                <a:solidFill>
                  <a:srgbClr val="002060"/>
                </a:solidFill>
                <a:latin typeface="Arial Rounded MT Bold" panose="020F0704030504030204" pitchFamily="34" charset="0"/>
              </a:rPr>
              <a:t> Good Boost / Background on Good Boost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7B69D78-B9B6-64F1-642B-B4ECB988132D}"/>
              </a:ext>
            </a:extLst>
          </p:cNvPr>
          <p:cNvSpPr/>
          <p:nvPr/>
        </p:nvSpPr>
        <p:spPr>
          <a:xfrm>
            <a:off x="406398" y="1536700"/>
            <a:ext cx="4992922" cy="5115965"/>
          </a:xfrm>
          <a:prstGeom prst="roundRect">
            <a:avLst/>
          </a:prstGeom>
          <a:solidFill>
            <a:srgbClr val="91D70C"/>
          </a:solidFill>
          <a:ln>
            <a:solidFill>
              <a:srgbClr val="91D70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763873A-161D-39EF-2F97-E4B4A4290001}"/>
              </a:ext>
            </a:extLst>
          </p:cNvPr>
          <p:cNvSpPr/>
          <p:nvPr/>
        </p:nvSpPr>
        <p:spPr>
          <a:xfrm>
            <a:off x="5631546" y="773977"/>
            <a:ext cx="6281054" cy="4179023"/>
          </a:xfrm>
          <a:prstGeom prst="roundRect">
            <a:avLst/>
          </a:prstGeom>
          <a:solidFill>
            <a:srgbClr val="163358"/>
          </a:solidFill>
          <a:ln>
            <a:solidFill>
              <a:srgbClr val="16335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163358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4453D3E-E938-BA3B-8EF1-B43C1CE4FFD5}"/>
              </a:ext>
            </a:extLst>
          </p:cNvPr>
          <p:cNvSpPr txBox="1"/>
          <p:nvPr/>
        </p:nvSpPr>
        <p:spPr>
          <a:xfrm>
            <a:off x="6095999" y="810780"/>
            <a:ext cx="536892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>
                <a:solidFill>
                  <a:schemeClr val="bg1"/>
                </a:solidFill>
              </a:rPr>
              <a:t>Who are G</a:t>
            </a:r>
            <a:r>
              <a:rPr lang="en-GB" sz="1800" b="1" i="0">
                <a:solidFill>
                  <a:schemeClr val="bg1"/>
                </a:solidFill>
                <a:effectLst/>
              </a:rPr>
              <a:t>ood Boost? </a:t>
            </a:r>
          </a:p>
          <a:p>
            <a:r>
              <a:rPr lang="en-GB" sz="1800" b="0" i="0">
                <a:solidFill>
                  <a:schemeClr val="bg1"/>
                </a:solidFill>
                <a:effectLst/>
              </a:rPr>
              <a:t>Good Boost is a multi-award-winning social enterprise working in partnership to create therapeutic exercise &amp; wellbeing programmes via AI software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solidFill>
                <a:schemeClr val="bg1"/>
              </a:solidFill>
            </a:endParaRPr>
          </a:p>
          <a:p>
            <a:r>
              <a:rPr lang="en-GB" sz="1800" b="1" i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Development of Good Boost?</a:t>
            </a:r>
          </a:p>
          <a:p>
            <a:r>
              <a:rPr lang="en-GB" sz="1800">
                <a:solidFill>
                  <a:schemeClr val="bg1"/>
                </a:solidFill>
                <a:latin typeface="Calibri" panose="020F0502020204030204" pitchFamily="34" charset="0"/>
              </a:rPr>
              <a:t>D</a:t>
            </a:r>
            <a:r>
              <a:rPr lang="en-GB" sz="1800" b="0" i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eveloped by a team of physiotherapists, clinicians &amp; technologists. </a:t>
            </a:r>
            <a:r>
              <a:rPr lang="en-GB">
                <a:solidFill>
                  <a:schemeClr val="bg1"/>
                </a:solidFill>
                <a:latin typeface="Calibri" panose="020F0502020204030204" pitchFamily="34" charset="0"/>
              </a:rPr>
              <a:t>S</a:t>
            </a:r>
            <a:r>
              <a:rPr lang="en-GB" sz="1800" b="0" i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oftware is supported by UK Active, Swim England and CIMSPA</a:t>
            </a:r>
            <a:endParaRPr lang="en-GB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0" i="0">
              <a:solidFill>
                <a:schemeClr val="bg1"/>
              </a:solidFill>
              <a:effectLst/>
            </a:endParaRPr>
          </a:p>
          <a:p>
            <a:r>
              <a:rPr lang="en-GB" sz="1800" b="1">
                <a:solidFill>
                  <a:schemeClr val="bg1"/>
                </a:solidFill>
              </a:rPr>
              <a:t>Who is it suitable for?</a:t>
            </a:r>
          </a:p>
          <a:p>
            <a:r>
              <a:rPr lang="en-GB" sz="1800">
                <a:solidFill>
                  <a:schemeClr val="bg1"/>
                </a:solidFill>
              </a:rPr>
              <a:t>Pre-Natal women, individuals living with MSK or reduced mobility</a:t>
            </a:r>
            <a:r>
              <a:rPr lang="en-GB">
                <a:solidFill>
                  <a:schemeClr val="bg1"/>
                </a:solidFill>
              </a:rPr>
              <a:t>, those looking to develop fitness/recovery of athletes</a:t>
            </a:r>
            <a:endParaRPr lang="en-GB" sz="1800" b="0" i="0">
              <a:solidFill>
                <a:schemeClr val="bg1"/>
              </a:solidFill>
              <a:effectLst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F76C36-CEBC-565C-C7C1-E0DCFAC9FDC2}"/>
              </a:ext>
            </a:extLst>
          </p:cNvPr>
          <p:cNvSpPr txBox="1"/>
          <p:nvPr/>
        </p:nvSpPr>
        <p:spPr>
          <a:xfrm>
            <a:off x="727081" y="1694025"/>
            <a:ext cx="4546599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err="1">
                <a:solidFill>
                  <a:srgbClr val="163358"/>
                </a:solidFill>
              </a:rPr>
              <a:t>Pwy</a:t>
            </a:r>
            <a:r>
              <a:rPr lang="en-GB" sz="1800" b="1">
                <a:solidFill>
                  <a:srgbClr val="163358"/>
                </a:solidFill>
              </a:rPr>
              <a:t> </a:t>
            </a:r>
            <a:r>
              <a:rPr lang="en-GB" sz="1800" b="1" err="1">
                <a:solidFill>
                  <a:srgbClr val="163358"/>
                </a:solidFill>
              </a:rPr>
              <a:t>yw</a:t>
            </a:r>
            <a:r>
              <a:rPr lang="en-GB" sz="1800" b="1">
                <a:solidFill>
                  <a:srgbClr val="163358"/>
                </a:solidFill>
              </a:rPr>
              <a:t> Good Boost</a:t>
            </a:r>
            <a:r>
              <a:rPr lang="en-GB" sz="1800" b="1" i="0">
                <a:solidFill>
                  <a:srgbClr val="163358"/>
                </a:solidFill>
                <a:effectLst/>
              </a:rPr>
              <a:t>? </a:t>
            </a:r>
          </a:p>
          <a:p>
            <a:r>
              <a:rPr lang="en-GB" sz="1800" b="0" i="0">
                <a:solidFill>
                  <a:srgbClr val="163358"/>
                </a:solidFill>
                <a:effectLst/>
              </a:rPr>
              <a:t>Mae Good Boost </a:t>
            </a:r>
            <a:r>
              <a:rPr lang="en-GB" sz="1800" b="0" i="0" err="1">
                <a:solidFill>
                  <a:srgbClr val="163358"/>
                </a:solidFill>
                <a:effectLst/>
              </a:rPr>
              <a:t>yn</a:t>
            </a:r>
            <a:r>
              <a:rPr lang="en-GB" sz="1800" b="0" i="0">
                <a:solidFill>
                  <a:srgbClr val="163358"/>
                </a:solidFill>
                <a:effectLst/>
              </a:rPr>
              <a:t> </a:t>
            </a:r>
            <a:r>
              <a:rPr lang="en-GB" sz="1800" b="0" i="0" err="1">
                <a:solidFill>
                  <a:srgbClr val="163358"/>
                </a:solidFill>
                <a:effectLst/>
              </a:rPr>
              <a:t>fenter</a:t>
            </a:r>
            <a:r>
              <a:rPr lang="en-GB" sz="1800" b="0" i="0">
                <a:solidFill>
                  <a:srgbClr val="163358"/>
                </a:solidFill>
                <a:effectLst/>
              </a:rPr>
              <a:t> </a:t>
            </a:r>
            <a:r>
              <a:rPr lang="en-GB" sz="1800" b="0" i="0" err="1">
                <a:solidFill>
                  <a:srgbClr val="163358"/>
                </a:solidFill>
                <a:effectLst/>
              </a:rPr>
              <a:t>gymdeithasol</a:t>
            </a:r>
            <a:r>
              <a:rPr lang="en-GB" sz="1800" b="0" i="0">
                <a:solidFill>
                  <a:srgbClr val="163358"/>
                </a:solidFill>
                <a:effectLst/>
              </a:rPr>
              <a:t> </a:t>
            </a:r>
            <a:r>
              <a:rPr lang="en-GB" sz="1800" b="0" i="0" err="1">
                <a:solidFill>
                  <a:srgbClr val="163358"/>
                </a:solidFill>
                <a:effectLst/>
              </a:rPr>
              <a:t>sy’n</a:t>
            </a:r>
            <a:r>
              <a:rPr lang="en-GB" sz="1800" b="0" i="0">
                <a:solidFill>
                  <a:srgbClr val="163358"/>
                </a:solidFill>
                <a:effectLst/>
              </a:rPr>
              <a:t> </a:t>
            </a:r>
            <a:r>
              <a:rPr lang="en-GB" sz="1800" b="0" i="0" err="1">
                <a:solidFill>
                  <a:srgbClr val="163358"/>
                </a:solidFill>
                <a:effectLst/>
              </a:rPr>
              <a:t>gweithio</a:t>
            </a:r>
            <a:r>
              <a:rPr lang="en-GB" sz="1800" b="0" i="0">
                <a:solidFill>
                  <a:srgbClr val="163358"/>
                </a:solidFill>
                <a:effectLst/>
              </a:rPr>
              <a:t> </a:t>
            </a:r>
            <a:r>
              <a:rPr lang="en-GB" sz="1800" b="0" i="0" err="1">
                <a:solidFill>
                  <a:srgbClr val="163358"/>
                </a:solidFill>
                <a:effectLst/>
              </a:rPr>
              <a:t>mewn</a:t>
            </a:r>
            <a:r>
              <a:rPr lang="en-GB" sz="1800" b="0" i="0">
                <a:solidFill>
                  <a:srgbClr val="163358"/>
                </a:solidFill>
                <a:effectLst/>
              </a:rPr>
              <a:t> </a:t>
            </a:r>
            <a:r>
              <a:rPr lang="en-GB" sz="1800" b="0" i="0" err="1">
                <a:solidFill>
                  <a:srgbClr val="163358"/>
                </a:solidFill>
                <a:effectLst/>
              </a:rPr>
              <a:t>partneriaeth</a:t>
            </a:r>
            <a:r>
              <a:rPr lang="en-GB" sz="1800" b="0" i="0">
                <a:solidFill>
                  <a:srgbClr val="163358"/>
                </a:solidFill>
                <a:effectLst/>
              </a:rPr>
              <a:t> I </a:t>
            </a:r>
            <a:r>
              <a:rPr lang="en-GB" sz="1800" b="0" i="0" err="1">
                <a:solidFill>
                  <a:srgbClr val="163358"/>
                </a:solidFill>
                <a:effectLst/>
              </a:rPr>
              <a:t>greu</a:t>
            </a:r>
            <a:r>
              <a:rPr lang="en-GB" sz="1800" b="0" i="0">
                <a:solidFill>
                  <a:srgbClr val="163358"/>
                </a:solidFill>
                <a:effectLst/>
              </a:rPr>
              <a:t> </a:t>
            </a:r>
            <a:r>
              <a:rPr lang="en-GB" sz="1800" b="0" i="0" err="1">
                <a:solidFill>
                  <a:srgbClr val="163358"/>
                </a:solidFill>
                <a:effectLst/>
              </a:rPr>
              <a:t>rhaglenni</a:t>
            </a:r>
            <a:r>
              <a:rPr lang="en-GB" sz="1800" b="0" i="0">
                <a:solidFill>
                  <a:srgbClr val="163358"/>
                </a:solidFill>
                <a:effectLst/>
              </a:rPr>
              <a:t> </a:t>
            </a:r>
            <a:r>
              <a:rPr lang="en-GB" sz="1800" b="0" i="0" err="1">
                <a:solidFill>
                  <a:srgbClr val="163358"/>
                </a:solidFill>
                <a:effectLst/>
              </a:rPr>
              <a:t>ymarfer</a:t>
            </a:r>
            <a:r>
              <a:rPr lang="en-GB" sz="1800" b="0" i="0">
                <a:solidFill>
                  <a:srgbClr val="163358"/>
                </a:solidFill>
                <a:effectLst/>
              </a:rPr>
              <a:t> a </a:t>
            </a:r>
            <a:r>
              <a:rPr lang="en-GB" sz="1800" b="0" i="0" err="1">
                <a:solidFill>
                  <a:srgbClr val="163358"/>
                </a:solidFill>
                <a:effectLst/>
              </a:rPr>
              <a:t>lles</a:t>
            </a:r>
            <a:r>
              <a:rPr lang="en-GB" sz="1800" b="0" i="0">
                <a:solidFill>
                  <a:srgbClr val="163358"/>
                </a:solidFill>
                <a:effectLst/>
              </a:rPr>
              <a:t> </a:t>
            </a:r>
            <a:r>
              <a:rPr lang="en-GB" sz="1800" b="0" i="0" err="1">
                <a:solidFill>
                  <a:srgbClr val="163358"/>
                </a:solidFill>
                <a:effectLst/>
              </a:rPr>
              <a:t>therapiwtig</a:t>
            </a:r>
            <a:r>
              <a:rPr lang="en-GB" sz="1800" b="0" i="0">
                <a:solidFill>
                  <a:srgbClr val="163358"/>
                </a:solidFill>
                <a:effectLst/>
              </a:rPr>
              <a:t> </a:t>
            </a:r>
            <a:r>
              <a:rPr lang="en-GB" sz="1800" b="0" i="0" err="1">
                <a:solidFill>
                  <a:srgbClr val="163358"/>
                </a:solidFill>
                <a:effectLst/>
              </a:rPr>
              <a:t>trwy</a:t>
            </a:r>
            <a:r>
              <a:rPr lang="en-GB" sz="1800" b="0" i="0">
                <a:solidFill>
                  <a:srgbClr val="163358"/>
                </a:solidFill>
                <a:effectLst/>
              </a:rPr>
              <a:t> </a:t>
            </a:r>
            <a:r>
              <a:rPr lang="en-GB" sz="1800" b="0" i="0" err="1">
                <a:solidFill>
                  <a:srgbClr val="163358"/>
                </a:solidFill>
                <a:effectLst/>
              </a:rPr>
              <a:t>feddalwedd</a:t>
            </a:r>
            <a:r>
              <a:rPr lang="en-GB" sz="1800" b="0" i="0">
                <a:solidFill>
                  <a:srgbClr val="163358"/>
                </a:solidFill>
                <a:effectLst/>
              </a:rPr>
              <a:t> </a:t>
            </a:r>
            <a:r>
              <a:rPr lang="en-GB" sz="1800" b="0" i="0" err="1">
                <a:solidFill>
                  <a:srgbClr val="163358"/>
                </a:solidFill>
                <a:effectLst/>
              </a:rPr>
              <a:t>Deallusrwydd</a:t>
            </a:r>
            <a:r>
              <a:rPr lang="en-GB" sz="1800" b="0" i="0">
                <a:solidFill>
                  <a:srgbClr val="163358"/>
                </a:solidFill>
                <a:effectLst/>
              </a:rPr>
              <a:t> </a:t>
            </a:r>
            <a:r>
              <a:rPr lang="en-GB" sz="1800" b="0" i="0" err="1">
                <a:solidFill>
                  <a:srgbClr val="163358"/>
                </a:solidFill>
                <a:effectLst/>
              </a:rPr>
              <a:t>Artiffisial</a:t>
            </a:r>
            <a:endParaRPr lang="en-GB" sz="1800" b="0" i="0">
              <a:solidFill>
                <a:srgbClr val="163358"/>
              </a:solidFill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solidFill>
                <a:srgbClr val="163358"/>
              </a:solidFill>
            </a:endParaRPr>
          </a:p>
          <a:p>
            <a:r>
              <a:rPr lang="en-GB" b="1" err="1">
                <a:solidFill>
                  <a:srgbClr val="163358"/>
                </a:solidFill>
                <a:latin typeface="Calibri" panose="020F0502020204030204" pitchFamily="34" charset="0"/>
              </a:rPr>
              <a:t>Datblygiad</a:t>
            </a:r>
            <a:r>
              <a:rPr lang="en-GB" b="1">
                <a:solidFill>
                  <a:srgbClr val="163358"/>
                </a:solidFill>
                <a:latin typeface="Calibri" panose="020F0502020204030204" pitchFamily="34" charset="0"/>
              </a:rPr>
              <a:t> </a:t>
            </a:r>
            <a:r>
              <a:rPr lang="en-GB" sz="1800" b="1" i="0">
                <a:solidFill>
                  <a:srgbClr val="163358"/>
                </a:solidFill>
                <a:effectLst/>
                <a:latin typeface="Calibri" panose="020F0502020204030204" pitchFamily="34" charset="0"/>
              </a:rPr>
              <a:t>Good Boost?</a:t>
            </a:r>
          </a:p>
          <a:p>
            <a:r>
              <a:rPr lang="en-GB" sz="1800" err="1">
                <a:solidFill>
                  <a:srgbClr val="163358"/>
                </a:solidFill>
                <a:latin typeface="Calibri" panose="020F0502020204030204" pitchFamily="34" charset="0"/>
              </a:rPr>
              <a:t>Datblygwyd</a:t>
            </a:r>
            <a:r>
              <a:rPr lang="en-GB" sz="1800">
                <a:solidFill>
                  <a:srgbClr val="163358"/>
                </a:solidFill>
                <a:latin typeface="Calibri" panose="020F0502020204030204" pitchFamily="34" charset="0"/>
              </a:rPr>
              <a:t> </a:t>
            </a:r>
            <a:r>
              <a:rPr lang="en-GB" sz="1800" err="1">
                <a:solidFill>
                  <a:srgbClr val="163358"/>
                </a:solidFill>
                <a:latin typeface="Calibri" panose="020F0502020204030204" pitchFamily="34" charset="0"/>
              </a:rPr>
              <a:t>gan</a:t>
            </a:r>
            <a:r>
              <a:rPr lang="en-GB" sz="1800">
                <a:solidFill>
                  <a:srgbClr val="163358"/>
                </a:solidFill>
                <a:latin typeface="Calibri" panose="020F0502020204030204" pitchFamily="34" charset="0"/>
              </a:rPr>
              <a:t> dim o </a:t>
            </a:r>
            <a:r>
              <a:rPr lang="en-GB" sz="1800" err="1">
                <a:solidFill>
                  <a:srgbClr val="163358"/>
                </a:solidFill>
                <a:latin typeface="Calibri" panose="020F0502020204030204" pitchFamily="34" charset="0"/>
              </a:rPr>
              <a:t>ffisiotherapyddion</a:t>
            </a:r>
            <a:r>
              <a:rPr lang="en-GB" sz="1800">
                <a:solidFill>
                  <a:srgbClr val="163358"/>
                </a:solidFill>
                <a:latin typeface="Calibri" panose="020F0502020204030204" pitchFamily="34" charset="0"/>
              </a:rPr>
              <a:t>, </a:t>
            </a:r>
            <a:r>
              <a:rPr lang="en-GB" sz="1800" err="1">
                <a:solidFill>
                  <a:srgbClr val="163358"/>
                </a:solidFill>
                <a:latin typeface="Calibri" panose="020F0502020204030204" pitchFamily="34" charset="0"/>
              </a:rPr>
              <a:t>clinigwyr</a:t>
            </a:r>
            <a:r>
              <a:rPr lang="en-GB" sz="1800">
                <a:solidFill>
                  <a:srgbClr val="163358"/>
                </a:solidFill>
                <a:latin typeface="Calibri" panose="020F0502020204030204" pitchFamily="34" charset="0"/>
              </a:rPr>
              <a:t> a </a:t>
            </a:r>
            <a:r>
              <a:rPr lang="en-GB" sz="1800" err="1">
                <a:solidFill>
                  <a:srgbClr val="163358"/>
                </a:solidFill>
                <a:latin typeface="Calibri" panose="020F0502020204030204" pitchFamily="34" charset="0"/>
              </a:rPr>
              <a:t>thechnolegwyr</a:t>
            </a:r>
            <a:r>
              <a:rPr lang="en-GB" sz="1800">
                <a:solidFill>
                  <a:srgbClr val="163358"/>
                </a:solidFill>
                <a:latin typeface="Calibri" panose="020F0502020204030204" pitchFamily="34" charset="0"/>
              </a:rPr>
              <a:t>. </a:t>
            </a:r>
            <a:r>
              <a:rPr lang="en-GB" sz="1800" err="1">
                <a:solidFill>
                  <a:srgbClr val="163358"/>
                </a:solidFill>
                <a:latin typeface="Calibri" panose="020F0502020204030204" pitchFamily="34" charset="0"/>
              </a:rPr>
              <a:t>Cefnogir</a:t>
            </a:r>
            <a:r>
              <a:rPr lang="en-GB" sz="1800">
                <a:solidFill>
                  <a:srgbClr val="163358"/>
                </a:solidFill>
                <a:latin typeface="Calibri" panose="020F0502020204030204" pitchFamily="34" charset="0"/>
              </a:rPr>
              <a:t> </a:t>
            </a:r>
            <a:r>
              <a:rPr lang="en-GB" sz="1800" err="1">
                <a:solidFill>
                  <a:srgbClr val="163358"/>
                </a:solidFill>
                <a:latin typeface="Calibri" panose="020F0502020204030204" pitchFamily="34" charset="0"/>
              </a:rPr>
              <a:t>meddalwedd</a:t>
            </a:r>
            <a:r>
              <a:rPr lang="en-GB" sz="1800">
                <a:solidFill>
                  <a:srgbClr val="163358"/>
                </a:solidFill>
                <a:latin typeface="Calibri" panose="020F0502020204030204" pitchFamily="34" charset="0"/>
              </a:rPr>
              <a:t> </a:t>
            </a:r>
            <a:r>
              <a:rPr lang="en-GB" sz="1800" err="1">
                <a:solidFill>
                  <a:srgbClr val="163358"/>
                </a:solidFill>
                <a:latin typeface="Calibri" panose="020F0502020204030204" pitchFamily="34" charset="0"/>
              </a:rPr>
              <a:t>gan</a:t>
            </a:r>
            <a:r>
              <a:rPr lang="en-GB" sz="1800">
                <a:solidFill>
                  <a:srgbClr val="163358"/>
                </a:solidFill>
                <a:latin typeface="Calibri" panose="020F0502020204030204" pitchFamily="34" charset="0"/>
              </a:rPr>
              <a:t> UK Active, </a:t>
            </a:r>
            <a:r>
              <a:rPr lang="en-GB" sz="1800" err="1">
                <a:solidFill>
                  <a:srgbClr val="163358"/>
                </a:solidFill>
                <a:latin typeface="Calibri" panose="020F0502020204030204" pitchFamily="34" charset="0"/>
              </a:rPr>
              <a:t>Nofio</a:t>
            </a:r>
            <a:r>
              <a:rPr lang="en-GB" sz="1800">
                <a:solidFill>
                  <a:srgbClr val="163358"/>
                </a:solidFill>
                <a:latin typeface="Calibri" panose="020F0502020204030204" pitchFamily="34" charset="0"/>
              </a:rPr>
              <a:t> </a:t>
            </a:r>
            <a:r>
              <a:rPr lang="en-GB" sz="1800" err="1">
                <a:solidFill>
                  <a:srgbClr val="163358"/>
                </a:solidFill>
                <a:latin typeface="Calibri" panose="020F0502020204030204" pitchFamily="34" charset="0"/>
              </a:rPr>
              <a:t>Lloeger</a:t>
            </a:r>
            <a:r>
              <a:rPr lang="en-GB" sz="1800">
                <a:solidFill>
                  <a:srgbClr val="163358"/>
                </a:solidFill>
                <a:latin typeface="Calibri" panose="020F0502020204030204" pitchFamily="34" charset="0"/>
              </a:rPr>
              <a:t> a CIMSPA</a:t>
            </a:r>
            <a:endParaRPr lang="en-GB">
              <a:solidFill>
                <a:srgbClr val="163358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0" i="0">
              <a:solidFill>
                <a:srgbClr val="163358"/>
              </a:solidFill>
              <a:effectLst/>
            </a:endParaRPr>
          </a:p>
          <a:p>
            <a:r>
              <a:rPr lang="en-GB" sz="1800" b="1" err="1">
                <a:solidFill>
                  <a:srgbClr val="163358"/>
                </a:solidFill>
              </a:rPr>
              <a:t>Ar</a:t>
            </a:r>
            <a:r>
              <a:rPr lang="en-GB" sz="1800" b="1">
                <a:solidFill>
                  <a:srgbClr val="163358"/>
                </a:solidFill>
              </a:rPr>
              <a:t> </a:t>
            </a:r>
            <a:r>
              <a:rPr lang="en-GB" sz="1800" b="1" err="1">
                <a:solidFill>
                  <a:srgbClr val="163358"/>
                </a:solidFill>
              </a:rPr>
              <a:t>gyfer</a:t>
            </a:r>
            <a:r>
              <a:rPr lang="en-GB" sz="1800" b="1">
                <a:solidFill>
                  <a:srgbClr val="163358"/>
                </a:solidFill>
              </a:rPr>
              <a:t> </a:t>
            </a:r>
            <a:r>
              <a:rPr lang="en-GB" sz="1800" b="1" err="1">
                <a:solidFill>
                  <a:srgbClr val="163358"/>
                </a:solidFill>
              </a:rPr>
              <a:t>pwy</a:t>
            </a:r>
            <a:r>
              <a:rPr lang="en-GB" sz="1800" b="1">
                <a:solidFill>
                  <a:srgbClr val="163358"/>
                </a:solidFill>
              </a:rPr>
              <a:t> </a:t>
            </a:r>
            <a:r>
              <a:rPr lang="en-GB" sz="1800" b="1" err="1">
                <a:solidFill>
                  <a:srgbClr val="163358"/>
                </a:solidFill>
              </a:rPr>
              <a:t>mae’n</a:t>
            </a:r>
            <a:r>
              <a:rPr lang="en-GB" sz="1800" b="1">
                <a:solidFill>
                  <a:srgbClr val="163358"/>
                </a:solidFill>
              </a:rPr>
              <a:t> addas?</a:t>
            </a:r>
          </a:p>
          <a:p>
            <a:r>
              <a:rPr lang="en-GB" sz="1800" err="1">
                <a:solidFill>
                  <a:srgbClr val="163358"/>
                </a:solidFill>
              </a:rPr>
              <a:t>Menywod</a:t>
            </a:r>
            <a:r>
              <a:rPr lang="en-GB" sz="1800">
                <a:solidFill>
                  <a:srgbClr val="163358"/>
                </a:solidFill>
              </a:rPr>
              <a:t> </a:t>
            </a:r>
            <a:r>
              <a:rPr lang="en-GB" sz="1800" err="1">
                <a:solidFill>
                  <a:srgbClr val="163358"/>
                </a:solidFill>
              </a:rPr>
              <a:t>yn</a:t>
            </a:r>
            <a:r>
              <a:rPr lang="en-GB" sz="1800">
                <a:solidFill>
                  <a:srgbClr val="163358"/>
                </a:solidFill>
              </a:rPr>
              <a:t> </a:t>
            </a:r>
            <a:r>
              <a:rPr lang="en-GB" sz="1800" err="1">
                <a:solidFill>
                  <a:srgbClr val="163358"/>
                </a:solidFill>
              </a:rPr>
              <a:t>ystod</a:t>
            </a:r>
            <a:r>
              <a:rPr lang="en-GB" sz="1800">
                <a:solidFill>
                  <a:srgbClr val="163358"/>
                </a:solidFill>
              </a:rPr>
              <a:t> </a:t>
            </a:r>
            <a:r>
              <a:rPr lang="en-GB" sz="1800" err="1">
                <a:solidFill>
                  <a:srgbClr val="163358"/>
                </a:solidFill>
              </a:rPr>
              <a:t>beichogrwydd</a:t>
            </a:r>
            <a:r>
              <a:rPr lang="en-GB" sz="1800">
                <a:solidFill>
                  <a:srgbClr val="163358"/>
                </a:solidFill>
              </a:rPr>
              <a:t>, </a:t>
            </a:r>
            <a:r>
              <a:rPr lang="en-GB" sz="1800" err="1">
                <a:solidFill>
                  <a:srgbClr val="163358"/>
                </a:solidFill>
              </a:rPr>
              <a:t>unigolion</a:t>
            </a:r>
            <a:r>
              <a:rPr lang="en-GB" sz="1800">
                <a:solidFill>
                  <a:srgbClr val="163358"/>
                </a:solidFill>
              </a:rPr>
              <a:t> </a:t>
            </a:r>
            <a:r>
              <a:rPr lang="en-GB" sz="1800" err="1">
                <a:solidFill>
                  <a:srgbClr val="163358"/>
                </a:solidFill>
              </a:rPr>
              <a:t>yn</a:t>
            </a:r>
            <a:r>
              <a:rPr lang="en-GB" sz="1800">
                <a:solidFill>
                  <a:srgbClr val="163358"/>
                </a:solidFill>
              </a:rPr>
              <a:t> </a:t>
            </a:r>
            <a:r>
              <a:rPr lang="en-GB" sz="1800" err="1">
                <a:solidFill>
                  <a:srgbClr val="163358"/>
                </a:solidFill>
              </a:rPr>
              <a:t>byw</a:t>
            </a:r>
            <a:r>
              <a:rPr lang="en-GB" sz="1800">
                <a:solidFill>
                  <a:srgbClr val="163358"/>
                </a:solidFill>
              </a:rPr>
              <a:t> </a:t>
            </a:r>
            <a:r>
              <a:rPr lang="en-GB" sz="1800" err="1">
                <a:solidFill>
                  <a:srgbClr val="163358"/>
                </a:solidFill>
              </a:rPr>
              <a:t>gyda</a:t>
            </a:r>
            <a:r>
              <a:rPr lang="en-GB" sz="1800">
                <a:solidFill>
                  <a:srgbClr val="163358"/>
                </a:solidFill>
              </a:rPr>
              <a:t> </a:t>
            </a:r>
            <a:r>
              <a:rPr lang="en-GB" sz="1800" err="1">
                <a:solidFill>
                  <a:srgbClr val="163358"/>
                </a:solidFill>
              </a:rPr>
              <a:t>chyflyrau</a:t>
            </a:r>
            <a:r>
              <a:rPr lang="en-GB" sz="1800">
                <a:solidFill>
                  <a:srgbClr val="163358"/>
                </a:solidFill>
              </a:rPr>
              <a:t> </a:t>
            </a:r>
            <a:r>
              <a:rPr lang="en-GB" sz="1800" err="1">
                <a:solidFill>
                  <a:srgbClr val="163358"/>
                </a:solidFill>
              </a:rPr>
              <a:t>cyhyrysgerbydol</a:t>
            </a:r>
            <a:r>
              <a:rPr lang="en-GB" sz="1800">
                <a:solidFill>
                  <a:srgbClr val="163358"/>
                </a:solidFill>
              </a:rPr>
              <a:t> </a:t>
            </a:r>
            <a:r>
              <a:rPr lang="en-GB" sz="1800" err="1">
                <a:solidFill>
                  <a:srgbClr val="163358"/>
                </a:solidFill>
              </a:rPr>
              <a:t>neud</a:t>
            </a:r>
            <a:r>
              <a:rPr lang="en-GB" sz="1800">
                <a:solidFill>
                  <a:srgbClr val="163358"/>
                </a:solidFill>
              </a:rPr>
              <a:t> </a:t>
            </a:r>
            <a:r>
              <a:rPr lang="en-GB" sz="1800" err="1">
                <a:solidFill>
                  <a:srgbClr val="163358"/>
                </a:solidFill>
              </a:rPr>
              <a:t>symudedd</a:t>
            </a:r>
            <a:r>
              <a:rPr lang="en-GB" sz="1800">
                <a:solidFill>
                  <a:srgbClr val="163358"/>
                </a:solidFill>
              </a:rPr>
              <a:t> </a:t>
            </a:r>
            <a:r>
              <a:rPr lang="en-GB" sz="1800" err="1">
                <a:solidFill>
                  <a:srgbClr val="163358"/>
                </a:solidFill>
              </a:rPr>
              <a:t>cyfynedig</a:t>
            </a:r>
            <a:r>
              <a:rPr lang="en-GB" sz="1800">
                <a:solidFill>
                  <a:srgbClr val="163358"/>
                </a:solidFill>
              </a:rPr>
              <a:t> neu </a:t>
            </a:r>
            <a:r>
              <a:rPr lang="en-GB" sz="1800" err="1">
                <a:solidFill>
                  <a:srgbClr val="163358"/>
                </a:solidFill>
              </a:rPr>
              <a:t>rhai</a:t>
            </a:r>
            <a:r>
              <a:rPr lang="en-GB" sz="1800">
                <a:solidFill>
                  <a:srgbClr val="163358"/>
                </a:solidFill>
              </a:rPr>
              <a:t> </a:t>
            </a:r>
            <a:r>
              <a:rPr lang="en-GB" sz="1800" err="1">
                <a:solidFill>
                  <a:srgbClr val="163358"/>
                </a:solidFill>
              </a:rPr>
              <a:t>sydd</a:t>
            </a:r>
            <a:r>
              <a:rPr lang="en-GB" sz="1800">
                <a:solidFill>
                  <a:srgbClr val="163358"/>
                </a:solidFill>
              </a:rPr>
              <a:t> am </a:t>
            </a:r>
            <a:r>
              <a:rPr lang="en-GB" sz="1800" err="1">
                <a:solidFill>
                  <a:srgbClr val="163358"/>
                </a:solidFill>
              </a:rPr>
              <a:t>ddatblygu</a:t>
            </a:r>
            <a:r>
              <a:rPr lang="en-GB" sz="1800">
                <a:solidFill>
                  <a:srgbClr val="163358"/>
                </a:solidFill>
              </a:rPr>
              <a:t> </a:t>
            </a:r>
            <a:r>
              <a:rPr lang="en-GB" sz="1800" err="1">
                <a:solidFill>
                  <a:srgbClr val="163358"/>
                </a:solidFill>
              </a:rPr>
              <a:t>ffitrwydd</a:t>
            </a:r>
            <a:r>
              <a:rPr lang="en-GB" sz="1800">
                <a:solidFill>
                  <a:srgbClr val="163358"/>
                </a:solidFill>
              </a:rPr>
              <a:t>/</a:t>
            </a:r>
            <a:r>
              <a:rPr lang="en-GB" sz="1800" err="1">
                <a:solidFill>
                  <a:srgbClr val="163358"/>
                </a:solidFill>
              </a:rPr>
              <a:t>adfer</a:t>
            </a:r>
            <a:r>
              <a:rPr lang="en-GB" sz="1800">
                <a:solidFill>
                  <a:srgbClr val="163358"/>
                </a:solidFill>
              </a:rPr>
              <a:t> </a:t>
            </a:r>
            <a:r>
              <a:rPr lang="en-GB" sz="1800" err="1">
                <a:solidFill>
                  <a:srgbClr val="163358"/>
                </a:solidFill>
              </a:rPr>
              <a:t>athletwyr</a:t>
            </a:r>
            <a:endParaRPr lang="en-GB" sz="1800" b="0" i="0">
              <a:solidFill>
                <a:srgbClr val="163358"/>
              </a:solidFill>
              <a:effectLst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D2C5D1C-0A2F-524B-AEBB-B328D813F4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5999" y="5321270"/>
            <a:ext cx="2457576" cy="1168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4099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">
            <a:extLst>
              <a:ext uri="{FF2B5EF4-FFF2-40B4-BE49-F238E27FC236}">
                <a16:creationId xmlns:a16="http://schemas.microsoft.com/office/drawing/2014/main" id="{F9975103-EF67-843A-0836-7DB850C4C3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63C1B39-47F4-7D84-C293-8762762DA7D4}"/>
              </a:ext>
            </a:extLst>
          </p:cNvPr>
          <p:cNvSpPr txBox="1"/>
          <p:nvPr/>
        </p:nvSpPr>
        <p:spPr>
          <a:xfrm>
            <a:off x="2129191" y="167056"/>
            <a:ext cx="10647009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err="1">
                <a:solidFill>
                  <a:srgbClr val="002060"/>
                </a:solidFill>
                <a:latin typeface="Arial Rounded MT Bold" panose="020F0704030504030204" pitchFamily="34" charset="0"/>
              </a:rPr>
              <a:t>Adborth</a:t>
            </a:r>
            <a:r>
              <a:rPr lang="en-GB" sz="2800" b="1">
                <a:solidFill>
                  <a:srgbClr val="002060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800" b="1" err="1">
                <a:solidFill>
                  <a:srgbClr val="002060"/>
                </a:solidFill>
                <a:latin typeface="Arial Rounded MT Bold" panose="020F0704030504030204" pitchFamily="34" charset="0"/>
              </a:rPr>
              <a:t>cwsmeriaid</a:t>
            </a:r>
            <a:r>
              <a:rPr lang="en-GB" sz="2800" b="1">
                <a:solidFill>
                  <a:srgbClr val="002060"/>
                </a:solidFill>
                <a:latin typeface="Arial Rounded MT Bold" panose="020F0704030504030204" pitchFamily="34" charset="0"/>
              </a:rPr>
              <a:t> </a:t>
            </a:r>
            <a:r>
              <a:rPr lang="en-GB" sz="3600" b="1">
                <a:solidFill>
                  <a:srgbClr val="91D70C"/>
                </a:solidFill>
                <a:latin typeface="Arial Rounded MT Bold" panose="020F0704030504030204" pitchFamily="34" charset="0"/>
              </a:rPr>
              <a:t>Good Boost </a:t>
            </a:r>
            <a:r>
              <a:rPr lang="en-GB" sz="2800" b="1">
                <a:solidFill>
                  <a:srgbClr val="002060"/>
                </a:solidFill>
                <a:latin typeface="Arial Rounded MT Bold" panose="020F0704030504030204" pitchFamily="34" charset="0"/>
              </a:rPr>
              <a:t>Customer feedback </a:t>
            </a:r>
            <a:endParaRPr lang="en-GB" sz="2000" b="1">
              <a:solidFill>
                <a:srgbClr val="002060"/>
              </a:solidFill>
              <a:latin typeface="Arial Rounded MT Bold" panose="020F0704030504030204" pitchFamily="34" charset="0"/>
            </a:endParaRPr>
          </a:p>
          <a:p>
            <a:endParaRPr lang="en-GB" sz="2000">
              <a:solidFill>
                <a:srgbClr val="002060"/>
              </a:solidFill>
              <a:latin typeface="Arial Rounded MT Bold" panose="020F0704030504030204" pitchFamily="34" charset="0"/>
            </a:endParaRPr>
          </a:p>
          <a:p>
            <a:r>
              <a:rPr lang="en-GB" sz="2000">
                <a:solidFill>
                  <a:srgbClr val="002060"/>
                </a:solidFill>
                <a:latin typeface="Arial Rounded MT Bold" panose="020F0704030504030204" pitchFamily="34" charset="0"/>
              </a:rPr>
              <a:t> </a:t>
            </a:r>
          </a:p>
          <a:p>
            <a:endParaRPr lang="en-GB" sz="2000">
              <a:solidFill>
                <a:srgbClr val="002060"/>
              </a:solidFill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>
              <a:solidFill>
                <a:srgbClr val="002060"/>
              </a:solidFill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solidFill>
                <a:srgbClr val="002060"/>
              </a:solidFill>
              <a:latin typeface="Arial Rounded MT Bold" panose="020F0704030504030204" pitchFamily="34" charset="0"/>
            </a:endParaRPr>
          </a:p>
          <a:p>
            <a:endParaRPr lang="en-GB">
              <a:solidFill>
                <a:srgbClr val="002060"/>
              </a:solidFill>
              <a:latin typeface="Arial Rounded MT Bold" panose="020F0704030504030204" pitchFamily="34" charset="0"/>
            </a:endParaRPr>
          </a:p>
          <a:p>
            <a:endParaRPr lang="en-GB">
              <a:solidFill>
                <a:srgbClr val="002060"/>
              </a:solidFill>
              <a:latin typeface="Arial Rounded MT Bold" panose="020F0704030504030204" pitchFamily="34" charset="0"/>
            </a:endParaRPr>
          </a:p>
          <a:p>
            <a:endParaRPr lang="en-GB">
              <a:solidFill>
                <a:srgbClr val="002060"/>
              </a:solidFill>
              <a:latin typeface="Arial Rounded MT Bold" panose="020F0704030504030204" pitchFamily="34" charset="0"/>
            </a:endParaRPr>
          </a:p>
          <a:p>
            <a:endParaRPr lang="en-GB">
              <a:solidFill>
                <a:srgbClr val="002060"/>
              </a:solidFill>
              <a:latin typeface="Arial Rounded MT Bold" panose="020F0704030504030204" pitchFamily="34" charset="0"/>
            </a:endParaRPr>
          </a:p>
          <a:p>
            <a:endParaRPr lang="en-GB">
              <a:solidFill>
                <a:srgbClr val="002060"/>
              </a:solidFill>
              <a:latin typeface="Arial Rounded MT Bold" panose="020F0704030504030204" pitchFamily="34" charset="0"/>
            </a:endParaRPr>
          </a:p>
          <a:p>
            <a:endParaRPr lang="en-GB">
              <a:solidFill>
                <a:srgbClr val="002060"/>
              </a:solidFill>
              <a:latin typeface="Arial Rounded MT Bold" panose="020F0704030504030204" pitchFamily="34" charset="0"/>
            </a:endParaRPr>
          </a:p>
          <a:p>
            <a:endParaRPr lang="en-GB">
              <a:solidFill>
                <a:srgbClr val="002060"/>
              </a:solidFill>
              <a:latin typeface="Arial Rounded MT Bold" panose="020F0704030504030204" pitchFamily="34" charset="0"/>
            </a:endParaRPr>
          </a:p>
          <a:p>
            <a:endParaRPr lang="en-GB">
              <a:solidFill>
                <a:srgbClr val="002060"/>
              </a:solidFill>
              <a:latin typeface="Arial Rounded MT Bold" panose="020F0704030504030204" pitchFamily="34" charset="0"/>
            </a:endParaRPr>
          </a:p>
        </p:txBody>
      </p:sp>
      <p:pic>
        <p:nvPicPr>
          <p:cNvPr id="5" name="Picture 4" descr="A group of people in a swimming pool&#10;&#10;Description automatically generated">
            <a:extLst>
              <a:ext uri="{FF2B5EF4-FFF2-40B4-BE49-F238E27FC236}">
                <a16:creationId xmlns:a16="http://schemas.microsoft.com/office/drawing/2014/main" id="{41E732FB-58D8-2E47-EB9C-9ED68A7898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829" y="1701800"/>
            <a:ext cx="3233057" cy="411774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F1454A-183F-0FFC-3E41-11BB61E4AEA9}"/>
              </a:ext>
            </a:extLst>
          </p:cNvPr>
          <p:cNvSpPr txBox="1"/>
          <p:nvPr/>
        </p:nvSpPr>
        <p:spPr>
          <a:xfrm>
            <a:off x="3766502" y="1340507"/>
            <a:ext cx="6169307" cy="919401"/>
          </a:xfrm>
          <a:prstGeom prst="roundRect">
            <a:avLst/>
          </a:prstGeom>
          <a:solidFill>
            <a:srgbClr val="91D70C"/>
          </a:solidFill>
          <a:ln>
            <a:solidFill>
              <a:srgbClr val="91D70C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rgbClr val="002060"/>
                </a:solidFill>
                <a:latin typeface="Arial Rounded MT Bold" panose="020F0704030504030204" pitchFamily="34" charset="0"/>
              </a:rPr>
              <a:t>“I’m moving easier and in less pain, it’s brilliant” </a:t>
            </a:r>
            <a:r>
              <a:rPr lang="en-GB" sz="2400" b="1">
                <a:solidFill>
                  <a:srgbClr val="002060"/>
                </a:solidFill>
                <a:latin typeface="Arial Rounded MT Bold" panose="020F0704030504030204" pitchFamily="34" charset="0"/>
              </a:rPr>
              <a:t>member of public 60+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3576966-62AC-A1C4-BCBF-CC679DCDA828}"/>
              </a:ext>
            </a:extLst>
          </p:cNvPr>
          <p:cNvSpPr txBox="1"/>
          <p:nvPr/>
        </p:nvSpPr>
        <p:spPr>
          <a:xfrm>
            <a:off x="4399597" y="2625789"/>
            <a:ext cx="7517872" cy="1736646"/>
          </a:xfrm>
          <a:prstGeom prst="roundRect">
            <a:avLst/>
          </a:prstGeom>
          <a:solidFill>
            <a:srgbClr val="163358"/>
          </a:solidFill>
          <a:ln>
            <a:solidFill>
              <a:srgbClr val="163358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  <a:latin typeface="Arial Rounded MT Bold" panose="020F0704030504030204" pitchFamily="34" charset="0"/>
              </a:rPr>
              <a:t>“I can’t believe how hard you can train with the tablet, I thought it would be easy exercises but it’s perfect for improving all-round fitness,” </a:t>
            </a:r>
            <a:r>
              <a:rPr lang="en-GB" sz="2400" b="1">
                <a:solidFill>
                  <a:schemeClr val="bg1"/>
                </a:solidFill>
                <a:latin typeface="Arial Rounded MT Bold" panose="020F0704030504030204" pitchFamily="34" charset="0"/>
              </a:rPr>
              <a:t>Member of public 25+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9E97965-F4FD-D9AE-EB28-33E5235E4F8F}"/>
              </a:ext>
            </a:extLst>
          </p:cNvPr>
          <p:cNvSpPr txBox="1"/>
          <p:nvPr/>
        </p:nvSpPr>
        <p:spPr>
          <a:xfrm>
            <a:off x="3582318" y="4649170"/>
            <a:ext cx="7939269" cy="1736646"/>
          </a:xfrm>
          <a:prstGeom prst="roundRect">
            <a:avLst/>
          </a:prstGeom>
          <a:solidFill>
            <a:srgbClr val="91D70C"/>
          </a:solidFill>
          <a:ln>
            <a:solidFill>
              <a:srgbClr val="91D70C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rgbClr val="002060"/>
                </a:solidFill>
                <a:latin typeface="Arial Rounded MT Bold" panose="020F0704030504030204" pitchFamily="34" charset="0"/>
              </a:rPr>
              <a:t>“I really like using the tablets and seeing the AI as a form of rehab, it keeps us engaged and it’s brilliant that it can be used as sports orientated recovery” </a:t>
            </a:r>
            <a:r>
              <a:rPr lang="en-GB" sz="2400" b="1">
                <a:solidFill>
                  <a:srgbClr val="002060"/>
                </a:solidFill>
                <a:latin typeface="Arial Rounded MT Bold" panose="020F0704030504030204" pitchFamily="34" charset="0"/>
              </a:rPr>
              <a:t>Rugby Academy player 17+</a:t>
            </a:r>
          </a:p>
        </p:txBody>
      </p:sp>
    </p:spTree>
    <p:extLst>
      <p:ext uri="{BB962C8B-B14F-4D97-AF65-F5344CB8AC3E}">
        <p14:creationId xmlns:p14="http://schemas.microsoft.com/office/powerpoint/2010/main" val="15873629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wo people playing pool&#10;&#10;Description automatically generated with medium confidence">
            <a:extLst>
              <a:ext uri="{FF2B5EF4-FFF2-40B4-BE49-F238E27FC236}">
                <a16:creationId xmlns:a16="http://schemas.microsoft.com/office/drawing/2014/main" id="{CFA767AC-FB02-9BB6-05A2-74A5DFDF1C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BD6A484-ED6A-AB95-5728-252824C1C679}"/>
              </a:ext>
            </a:extLst>
          </p:cNvPr>
          <p:cNvSpPr txBox="1"/>
          <p:nvPr/>
        </p:nvSpPr>
        <p:spPr>
          <a:xfrm>
            <a:off x="6477000" y="2817553"/>
            <a:ext cx="60756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rgbClr val="1C2E54"/>
                </a:solidFill>
                <a:latin typeface="Arial Rounded MT Bold" panose="020F0704030504030204" pitchFamily="34" charset="0"/>
              </a:rPr>
              <a:t>National Exercise Referral Scheme</a:t>
            </a:r>
            <a:endParaRPr lang="en-GB" sz="2400">
              <a:latin typeface="Arial Rounded MT Bold" panose="020F070403050403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D0CBFA0-D6F3-5C98-F70D-983C4CBB3877}"/>
              </a:ext>
            </a:extLst>
          </p:cNvPr>
          <p:cNvSpPr/>
          <p:nvPr/>
        </p:nvSpPr>
        <p:spPr>
          <a:xfrm>
            <a:off x="0" y="5778500"/>
            <a:ext cx="4533900" cy="850900"/>
          </a:xfrm>
          <a:prstGeom prst="rect">
            <a:avLst/>
          </a:prstGeom>
          <a:solidFill>
            <a:srgbClr val="91D70C"/>
          </a:solidFill>
          <a:ln>
            <a:solidFill>
              <a:srgbClr val="91D70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000" b="0" i="0" err="1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Eich</a:t>
            </a:r>
            <a:r>
              <a:rPr lang="en-GB" sz="2000" b="0" i="0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000" b="0" i="0" err="1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ysbridoli</a:t>
            </a:r>
            <a:r>
              <a:rPr lang="en-GB" sz="2000" b="0" i="0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 i </a:t>
            </a:r>
            <a:r>
              <a:rPr lang="en-GB" sz="2000" b="0" i="0" err="1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fod</a:t>
            </a:r>
            <a:r>
              <a:rPr lang="en-GB" sz="2000" b="0" i="0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000" b="0" i="0" err="1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yn</a:t>
            </a:r>
            <a:r>
              <a:rPr lang="en-GB" sz="2000" b="0" i="0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sz="2000" b="0" i="0" err="1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heini</a:t>
            </a:r>
            <a:r>
              <a:rPr lang="en-GB" sz="2000" b="0" i="0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 am </a:t>
            </a:r>
            <a:r>
              <a:rPr lang="en-GB" sz="2000" b="0" i="0" err="1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oes</a:t>
            </a:r>
            <a:endParaRPr lang="en-GB" sz="2000" b="0" i="0">
              <a:solidFill>
                <a:srgbClr val="002060"/>
              </a:solidFill>
              <a:effectLst/>
              <a:latin typeface="Arial Rounded MT Bold" panose="020F0704030504030204" pitchFamily="34" charset="0"/>
            </a:endParaRPr>
          </a:p>
          <a:p>
            <a:pPr algn="ctr"/>
            <a:r>
              <a:rPr lang="en-GB" sz="2000" b="0" i="0" u="none" strike="noStrike">
                <a:solidFill>
                  <a:srgbClr val="002060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Inspiring you to be Actif for life</a:t>
            </a:r>
            <a:r>
              <a:rPr lang="en-GB" sz="1200" b="0" i="0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​</a:t>
            </a:r>
            <a:endParaRPr lang="en-GB" sz="1200">
              <a:solidFill>
                <a:srgbClr val="002060"/>
              </a:solidFill>
              <a:latin typeface="Arial Rounded MT Bold" panose="020F0704030504030204" pitchFamily="34" charset="0"/>
            </a:endParaRPr>
          </a:p>
        </p:txBody>
      </p:sp>
      <p:pic>
        <p:nvPicPr>
          <p:cNvPr id="4" name="Picture 9" descr="WLGA_NERS_logo_White">
            <a:extLst>
              <a:ext uri="{FF2B5EF4-FFF2-40B4-BE49-F238E27FC236}">
                <a16:creationId xmlns:a16="http://schemas.microsoft.com/office/drawing/2014/main" id="{440EF15B-CFDE-55B2-8E98-FF323E0556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77000" y="4155947"/>
            <a:ext cx="4658664" cy="1296324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EA19F21-FEAE-3FD6-C358-8F970EE7E80D}"/>
              </a:ext>
            </a:extLst>
          </p:cNvPr>
          <p:cNvSpPr txBox="1"/>
          <p:nvPr/>
        </p:nvSpPr>
        <p:spPr>
          <a:xfrm>
            <a:off x="6096000" y="1986556"/>
            <a:ext cx="607568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err="1">
                <a:solidFill>
                  <a:srgbClr val="1C2E54"/>
                </a:solidFill>
                <a:latin typeface="Arial Rounded MT Bold" panose="020F0704030504030204" pitchFamily="34" charset="0"/>
              </a:rPr>
              <a:t>Cynllun</a:t>
            </a:r>
            <a:r>
              <a:rPr lang="en-GB" sz="2400">
                <a:solidFill>
                  <a:srgbClr val="1C2E54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400" err="1">
                <a:solidFill>
                  <a:srgbClr val="1C2E54"/>
                </a:solidFill>
                <a:latin typeface="Arial Rounded MT Bold" panose="020F0704030504030204" pitchFamily="34" charset="0"/>
              </a:rPr>
              <a:t>Atgyfeirio</a:t>
            </a:r>
            <a:r>
              <a:rPr lang="en-GB" sz="2400">
                <a:solidFill>
                  <a:srgbClr val="1C2E54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400" err="1">
                <a:solidFill>
                  <a:srgbClr val="1C2E54"/>
                </a:solidFill>
                <a:latin typeface="Arial Rounded MT Bold" panose="020F0704030504030204" pitchFamily="34" charset="0"/>
              </a:rPr>
              <a:t>Cleifion</a:t>
            </a:r>
            <a:r>
              <a:rPr lang="en-GB" sz="2400">
                <a:solidFill>
                  <a:srgbClr val="1C2E54"/>
                </a:solidFill>
                <a:latin typeface="Arial Rounded MT Bold" panose="020F0704030504030204" pitchFamily="34" charset="0"/>
              </a:rPr>
              <a:t> I </a:t>
            </a:r>
            <a:r>
              <a:rPr lang="en-GB" sz="2400" err="1">
                <a:solidFill>
                  <a:srgbClr val="1C2E54"/>
                </a:solidFill>
                <a:latin typeface="Arial Rounded MT Bold" panose="020F0704030504030204" pitchFamily="34" charset="0"/>
              </a:rPr>
              <a:t>Wneud</a:t>
            </a:r>
            <a:r>
              <a:rPr lang="en-GB" sz="2400">
                <a:solidFill>
                  <a:srgbClr val="1C2E54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400" err="1">
                <a:solidFill>
                  <a:srgbClr val="1C2E54"/>
                </a:solidFill>
                <a:latin typeface="Arial Rounded MT Bold" panose="020F0704030504030204" pitchFamily="34" charset="0"/>
              </a:rPr>
              <a:t>Ymarfer</a:t>
            </a:r>
            <a:r>
              <a:rPr lang="en-GB" sz="2400">
                <a:solidFill>
                  <a:srgbClr val="1C2E54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400" err="1">
                <a:solidFill>
                  <a:srgbClr val="1C2E54"/>
                </a:solidFill>
                <a:latin typeface="Arial Rounded MT Bold" panose="020F0704030504030204" pitchFamily="34" charset="0"/>
              </a:rPr>
              <a:t>Corff</a:t>
            </a:r>
            <a:endParaRPr lang="en-GB" sz="2400"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939394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hape&#10;&#10;Description automatically generated with medium confidence">
            <a:extLst>
              <a:ext uri="{FF2B5EF4-FFF2-40B4-BE49-F238E27FC236}">
                <a16:creationId xmlns:a16="http://schemas.microsoft.com/office/drawing/2014/main" id="{1F2ED69E-D757-7680-2525-EE7040D479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9" descr="WLGA_NERS_logo_White">
            <a:extLst>
              <a:ext uri="{FF2B5EF4-FFF2-40B4-BE49-F238E27FC236}">
                <a16:creationId xmlns:a16="http://schemas.microsoft.com/office/drawing/2014/main" id="{47C3EBE5-6879-2A13-0413-E20E3B4B4D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0683" y="5849938"/>
            <a:ext cx="3103562" cy="863600"/>
          </a:xfrm>
          <a:prstGeom prst="rect">
            <a:avLst/>
          </a:prstGeom>
          <a:noFill/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FAFBDC57-2BCC-778A-3093-E8DF3F754B5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95125126"/>
              </p:ext>
            </p:extLst>
          </p:nvPr>
        </p:nvGraphicFramePr>
        <p:xfrm>
          <a:off x="232229" y="343218"/>
          <a:ext cx="12192000" cy="6370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43713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2BDCCB3-F49C-4B78-8786-C13608B1B0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32BDCCB3-F49C-4B78-8786-C13608B1B0C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C7515DF-3BCE-4D2E-BF51-2D5D04B788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6C7515DF-3BCE-4D2E-BF51-2D5D04B7880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8141ED0-FF95-4A40-AB55-9BA12D54A7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D8141ED0-FF95-4A40-AB55-9BA12D54A73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A839814-7ECA-4FDF-B5F3-47198FB61A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0A839814-7ECA-4FDF-B5F3-47198FB61A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2E8C373-8A63-4B70-9ECF-C22EDF0C9B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92E8C373-8A63-4B70-9ECF-C22EDF0C9B4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B34FF6B-6EDC-4740-9B2B-5BCAF863FB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FB34FF6B-6EDC-4740-9B2B-5BCAF863FB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D38B41C-9AAD-4C95-896F-0F4C27B007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9D38B41C-9AAD-4C95-896F-0F4C27B007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6C7555A-A332-4E05-9FB2-12EB8241DD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26C7555A-A332-4E05-9FB2-12EB8241DD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43796AE-8F6E-4733-8E3B-D17B4BECCA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graphicEl>
                                              <a:dgm id="{643796AE-8F6E-4733-8E3B-D17B4BECCA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7F168DB-6BC2-41D8-8858-7A47E43ECF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>
                                            <p:graphicEl>
                                              <a:dgm id="{57F168DB-6BC2-41D8-8858-7A47E43ECFA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B5523A5-5D47-43FB-8ADE-A0BB385F3A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graphicEl>
                                              <a:dgm id="{AB5523A5-5D47-43FB-8ADE-A0BB385F3A4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77DA75B-3A7F-4920-A548-38FB8469B8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graphicEl>
                                              <a:dgm id="{077DA75B-3A7F-4920-A548-38FB8469B8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66BC2CD-C313-4D04-B840-05EFF0CDE8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">
                                            <p:graphicEl>
                                              <a:dgm id="{366BC2CD-C313-4D04-B840-05EFF0CDE82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lvlOne"/>
        </p:bldSub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hape&#10;&#10;Description automatically generated with medium confidence">
            <a:extLst>
              <a:ext uri="{FF2B5EF4-FFF2-40B4-BE49-F238E27FC236}">
                <a16:creationId xmlns:a16="http://schemas.microsoft.com/office/drawing/2014/main" id="{1F2ED69E-D757-7680-2525-EE7040D479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9" descr="WLGA_NERS_logo_White">
            <a:extLst>
              <a:ext uri="{FF2B5EF4-FFF2-40B4-BE49-F238E27FC236}">
                <a16:creationId xmlns:a16="http://schemas.microsoft.com/office/drawing/2014/main" id="{47C3EBE5-6879-2A13-0413-E20E3B4B4D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0683" y="5849938"/>
            <a:ext cx="3103562" cy="863600"/>
          </a:xfrm>
          <a:prstGeom prst="rect">
            <a:avLst/>
          </a:prstGeom>
          <a:noFill/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9E61659-4942-D517-CF74-93E64D88204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4932017"/>
              </p:ext>
            </p:extLst>
          </p:nvPr>
        </p:nvGraphicFramePr>
        <p:xfrm>
          <a:off x="0" y="538480"/>
          <a:ext cx="12120879" cy="596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036953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D990DE9-9568-47E8-9345-457490D61A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CD990DE9-9568-47E8-9345-457490D61AB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63934FA-47CE-480B-985B-16CAED3C32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563934FA-47CE-480B-985B-16CAED3C32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E960649-67DC-4FF1-AE19-041BED4507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graphicEl>
                                              <a:dgm id="{AE960649-67DC-4FF1-AE19-041BED45075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BA1B752-1442-49BE-A902-BBF9CBD1C5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BBA1B752-1442-49BE-A902-BBF9CBD1C5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E42437C-8D13-4010-87AF-B3377BEC75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graphicEl>
                                              <a:dgm id="{0E42437C-8D13-4010-87AF-B3377BEC75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3D7C9FB-1649-4E97-B230-9C2CAD62CC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F3D7C9FB-1649-4E97-B230-9C2CAD62CCA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E3F8142-388D-49EA-A833-967FE93413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graphicEl>
                                              <a:dgm id="{2E3F8142-388D-49EA-A833-967FE93413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6C3AD9D-6299-4F5A-A94D-CD7E0E3834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D6C3AD9D-6299-4F5A-A94D-CD7E0E3834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7FFEA0E-188E-456A-AE87-5019F5C82F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>
                                            <p:graphicEl>
                                              <a:dgm id="{27FFEA0E-188E-456A-AE87-5019F5C82F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57E6C3C-3485-45C9-AB90-E7ABB54E0E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graphicEl>
                                              <a:dgm id="{957E6C3C-3485-45C9-AB90-E7ABB54E0E7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5CEFB11-5518-4DE3-9859-139DA3E842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>
                                            <p:graphicEl>
                                              <a:dgm id="{55CEFB11-5518-4DE3-9859-139DA3E842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8D59AAC-A5F8-4A4B-B731-0B67C8F615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graphicEl>
                                              <a:dgm id="{A8D59AAC-A5F8-4A4B-B731-0B67C8F615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B109611-14C7-44FC-A50F-2332045892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>
                                            <p:graphicEl>
                                              <a:dgm id="{6B109611-14C7-44FC-A50F-2332045892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in a room&#10;&#10;Description automatically generated">
            <a:extLst>
              <a:ext uri="{FF2B5EF4-FFF2-40B4-BE49-F238E27FC236}">
                <a16:creationId xmlns:a16="http://schemas.microsoft.com/office/drawing/2014/main" id="{9DCED72D-D158-D218-D084-0865A6DB2A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4" descr="A person sitting on a chair with a dog&#10;&#10;Description automatically generated">
            <a:extLst>
              <a:ext uri="{FF2B5EF4-FFF2-40B4-BE49-F238E27FC236}">
                <a16:creationId xmlns:a16="http://schemas.microsoft.com/office/drawing/2014/main" id="{29552A4C-D0B4-A993-117B-D4F747A41D3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B178811-3C2C-D172-F104-000B085946F9}"/>
              </a:ext>
            </a:extLst>
          </p:cNvPr>
          <p:cNvSpPr/>
          <p:nvPr/>
        </p:nvSpPr>
        <p:spPr>
          <a:xfrm>
            <a:off x="-88490" y="2379405"/>
            <a:ext cx="6695766" cy="132735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343F50F-E02E-473D-C322-EE480CE1DCE2}"/>
              </a:ext>
            </a:extLst>
          </p:cNvPr>
          <p:cNvSpPr/>
          <p:nvPr/>
        </p:nvSpPr>
        <p:spPr>
          <a:xfrm>
            <a:off x="526026" y="3819831"/>
            <a:ext cx="6366387" cy="1111397"/>
          </a:xfrm>
          <a:prstGeom prst="rect">
            <a:avLst/>
          </a:prstGeom>
          <a:solidFill>
            <a:srgbClr val="91D70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3DF7F0-7524-A8B1-9F49-477758A306F0}"/>
              </a:ext>
            </a:extLst>
          </p:cNvPr>
          <p:cNvSpPr txBox="1"/>
          <p:nvPr/>
        </p:nvSpPr>
        <p:spPr>
          <a:xfrm>
            <a:off x="599440" y="3919558"/>
            <a:ext cx="620776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err="1">
                <a:solidFill>
                  <a:srgbClr val="002060"/>
                </a:solidFill>
                <a:latin typeface="Arial Rounded MT Bold" panose="020F0704030504030204" pitchFamily="34" charset="0"/>
              </a:rPr>
              <a:t>Eich</a:t>
            </a:r>
            <a:r>
              <a:rPr lang="en-GB" sz="2800">
                <a:solidFill>
                  <a:srgbClr val="002060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Arial Rounded MT Bold" panose="020F0704030504030204" pitchFamily="34" charset="0"/>
              </a:rPr>
              <a:t>ysbridoli</a:t>
            </a:r>
            <a:r>
              <a:rPr lang="en-GB" sz="2800">
                <a:solidFill>
                  <a:srgbClr val="002060"/>
                </a:solidFill>
                <a:latin typeface="Arial Rounded MT Bold" panose="020F0704030504030204" pitchFamily="34" charset="0"/>
              </a:rPr>
              <a:t> i </a:t>
            </a:r>
            <a:r>
              <a:rPr lang="en-GB" sz="2800" err="1">
                <a:solidFill>
                  <a:srgbClr val="002060"/>
                </a:solidFill>
                <a:latin typeface="Arial Rounded MT Bold" panose="020F0704030504030204" pitchFamily="34" charset="0"/>
              </a:rPr>
              <a:t>fod</a:t>
            </a:r>
            <a:r>
              <a:rPr lang="en-GB" sz="2800">
                <a:solidFill>
                  <a:srgbClr val="002060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Arial Rounded MT Bold" panose="020F0704030504030204" pitchFamily="34" charset="0"/>
              </a:rPr>
              <a:t>yn</a:t>
            </a:r>
            <a:r>
              <a:rPr lang="en-GB" sz="2800">
                <a:solidFill>
                  <a:srgbClr val="002060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Arial Rounded MT Bold" panose="020F0704030504030204" pitchFamily="34" charset="0"/>
              </a:rPr>
              <a:t>heini</a:t>
            </a:r>
            <a:r>
              <a:rPr lang="en-GB" sz="2800">
                <a:solidFill>
                  <a:srgbClr val="002060"/>
                </a:solidFill>
                <a:latin typeface="Arial Rounded MT Bold" panose="020F0704030504030204" pitchFamily="34" charset="0"/>
              </a:rPr>
              <a:t> am </a:t>
            </a:r>
            <a:r>
              <a:rPr lang="en-GB" sz="2800" err="1">
                <a:solidFill>
                  <a:srgbClr val="002060"/>
                </a:solidFill>
                <a:latin typeface="Arial Rounded MT Bold" panose="020F0704030504030204" pitchFamily="34" charset="0"/>
              </a:rPr>
              <a:t>oes</a:t>
            </a:r>
            <a:endParaRPr lang="en-GB" sz="2800" b="0" i="0">
              <a:solidFill>
                <a:srgbClr val="002060"/>
              </a:solidFill>
              <a:effectLst/>
              <a:latin typeface="Arial Rounded MT Bold" panose="020F0704030504030204" pitchFamily="34" charset="0"/>
            </a:endParaRPr>
          </a:p>
          <a:p>
            <a:r>
              <a:rPr lang="en-GB" sz="2800" b="0" i="0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Inspiring </a:t>
            </a:r>
            <a:r>
              <a:rPr lang="en-GB" sz="2800">
                <a:solidFill>
                  <a:srgbClr val="002060"/>
                </a:solidFill>
                <a:latin typeface="Arial Rounded MT Bold" panose="020F0704030504030204" pitchFamily="34" charset="0"/>
              </a:rPr>
              <a:t>you</a:t>
            </a:r>
            <a:r>
              <a:rPr lang="en-GB" sz="2800" b="0" i="0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 to be Actif</a:t>
            </a:r>
            <a:r>
              <a:rPr lang="en-GB" sz="2800">
                <a:solidFill>
                  <a:srgbClr val="002060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800" b="0" i="0">
                <a:solidFill>
                  <a:srgbClr val="002060"/>
                </a:solidFill>
                <a:effectLst/>
                <a:latin typeface="Arial Rounded MT Bold" panose="020F0704030504030204" pitchFamily="34" charset="0"/>
              </a:rPr>
              <a:t>for life</a:t>
            </a:r>
            <a:endParaRPr lang="en-GB" sz="2800">
              <a:solidFill>
                <a:srgbClr val="002060"/>
              </a:solidFill>
              <a:latin typeface="Arial Rounded MT Bold" panose="020F070403050403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2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C455163-EB07-02CD-8E80-83EE3C79A31B}"/>
              </a:ext>
            </a:extLst>
          </p:cNvPr>
          <p:cNvSpPr txBox="1"/>
          <p:nvPr/>
        </p:nvSpPr>
        <p:spPr>
          <a:xfrm>
            <a:off x="111760" y="2416472"/>
            <a:ext cx="649551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i="0">
                <a:solidFill>
                  <a:srgbClr val="1C2E54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Proactive Falls Prevention             Programme</a:t>
            </a:r>
          </a:p>
        </p:txBody>
      </p:sp>
      <p:sp>
        <p:nvSpPr>
          <p:cNvPr id="11" name="Rectangle 4">
            <a:extLst>
              <a:ext uri="{FF2B5EF4-FFF2-40B4-BE49-F238E27FC236}">
                <a16:creationId xmlns:a16="http://schemas.microsoft.com/office/drawing/2014/main" id="{860CE53C-1799-4446-347D-0C67E8713B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765763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1520B85D-532E-35E4-8FA7-5A2C64B472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216546-6BCC-915A-792B-66D86710EB59}"/>
              </a:ext>
            </a:extLst>
          </p:cNvPr>
          <p:cNvSpPr txBox="1"/>
          <p:nvPr/>
        </p:nvSpPr>
        <p:spPr>
          <a:xfrm>
            <a:off x="6483531" y="509811"/>
            <a:ext cx="5171440" cy="4801314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400" b="1">
                <a:solidFill>
                  <a:srgbClr val="163358"/>
                </a:solidFill>
                <a:latin typeface="Arial Rounded MT Bold" panose="020F0704030504030204" pitchFamily="34" charset="0"/>
                <a:ea typeface="Calibri" panose="020F0502020204030204" pitchFamily="34" charset="0"/>
              </a:rPr>
              <a:t>Falls in Frailty</a:t>
            </a:r>
          </a:p>
          <a:p>
            <a:pPr algn="ctr"/>
            <a:endParaRPr lang="en-GB">
              <a:solidFill>
                <a:srgbClr val="163358"/>
              </a:solidFill>
              <a:latin typeface="Arial Rounded MT Bold" panose="020F0704030504030204" pitchFamily="34" charset="0"/>
              <a:ea typeface="Calibri" panose="020F0502020204030204" pitchFamily="34" charset="0"/>
            </a:endParaRPr>
          </a:p>
          <a:p>
            <a:pPr algn="ctr"/>
            <a:r>
              <a:rPr lang="en-GB">
                <a:solidFill>
                  <a:srgbClr val="163358"/>
                </a:solidFill>
                <a:latin typeface="Arial Rounded MT Bold" panose="020F0704030504030204" pitchFamily="34" charset="0"/>
                <a:ea typeface="Calibri" panose="020F0502020204030204" pitchFamily="34" charset="0"/>
              </a:rPr>
              <a:t>Studies from the British Geriatric Society shows that 30% of people living in the UK over 65  have experienced at least one fall per annum and it’s the most common cause of accidental death in people over 75 years</a:t>
            </a:r>
          </a:p>
          <a:p>
            <a:pPr algn="ctr"/>
            <a:endParaRPr lang="en-GB">
              <a:solidFill>
                <a:srgbClr val="163358"/>
              </a:solidFill>
              <a:latin typeface="Arial Rounded MT Bold" panose="020F0704030504030204" pitchFamily="34" charset="0"/>
              <a:ea typeface="Calibri" panose="020F0502020204030204" pitchFamily="34" charset="0"/>
            </a:endParaRPr>
          </a:p>
          <a:p>
            <a:pPr algn="ctr"/>
            <a:r>
              <a:rPr lang="en-GB">
                <a:solidFill>
                  <a:srgbClr val="163358"/>
                </a:solidFill>
                <a:latin typeface="Arial Rounded MT Bold" panose="020F0704030504030204" pitchFamily="34" charset="0"/>
                <a:ea typeface="Calibri" panose="020F0502020204030204" pitchFamily="34" charset="0"/>
              </a:rPr>
              <a:t>Estimated 2 billion 60+ by 2050 (WHO,2018)</a:t>
            </a:r>
          </a:p>
          <a:p>
            <a:pPr algn="ctr"/>
            <a:endParaRPr lang="en-GB">
              <a:solidFill>
                <a:srgbClr val="163358"/>
              </a:solidFill>
              <a:latin typeface="Arial Rounded MT Bold" panose="020F0704030504030204" pitchFamily="34" charset="0"/>
              <a:ea typeface="Calibri" panose="020F0502020204030204" pitchFamily="34" charset="0"/>
            </a:endParaRPr>
          </a:p>
          <a:p>
            <a:pPr algn="ctr"/>
            <a:r>
              <a:rPr lang="en-GB" sz="1800" kern="0">
                <a:solidFill>
                  <a:srgbClr val="163358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</a:rPr>
              <a:t>10% of falls result in major injuries/fractures. Such fractures cost the NHS </a:t>
            </a:r>
            <a:r>
              <a:rPr lang="en-GB" sz="1800" b="1" kern="0">
                <a:solidFill>
                  <a:srgbClr val="163358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</a:rPr>
              <a:t>£4.4billion </a:t>
            </a:r>
            <a:r>
              <a:rPr lang="en-GB" sz="1800" kern="0">
                <a:solidFill>
                  <a:srgbClr val="163358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</a:rPr>
              <a:t>per year.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970669-20B5-6F86-A229-9856414536CB}"/>
              </a:ext>
            </a:extLst>
          </p:cNvPr>
          <p:cNvSpPr txBox="1"/>
          <p:nvPr/>
        </p:nvSpPr>
        <p:spPr>
          <a:xfrm>
            <a:off x="244566" y="1518553"/>
            <a:ext cx="6096000" cy="4937310"/>
          </a:xfrm>
          <a:prstGeom prst="roundRect">
            <a:avLst/>
          </a:prstGeom>
          <a:solidFill>
            <a:srgbClr val="91D70C"/>
          </a:solidFill>
        </p:spPr>
        <p:txBody>
          <a:bodyPr wrap="square">
            <a:spAutoFit/>
          </a:bodyPr>
          <a:lstStyle/>
          <a:p>
            <a:pPr algn="ctr"/>
            <a:r>
              <a:rPr lang="en-GB" sz="2400" b="1" err="1">
                <a:solidFill>
                  <a:srgbClr val="163358"/>
                </a:solidFill>
                <a:latin typeface="Arial Rounded MT Bold" panose="020F0704030504030204" pitchFamily="34" charset="0"/>
                <a:ea typeface="Calibri" panose="020F0502020204030204" pitchFamily="34" charset="0"/>
              </a:rPr>
              <a:t>Cwymp</a:t>
            </a:r>
            <a:r>
              <a:rPr lang="en-GB" sz="2400" b="1">
                <a:solidFill>
                  <a:srgbClr val="163358"/>
                </a:solidFill>
                <a:latin typeface="Arial Rounded MT Bold" panose="020F0704030504030204" pitchFamily="34" charset="0"/>
                <a:ea typeface="Calibri" panose="020F0502020204030204" pitchFamily="34" charset="0"/>
              </a:rPr>
              <a:t> </a:t>
            </a:r>
            <a:r>
              <a:rPr lang="en-GB" sz="2400" b="1" err="1">
                <a:solidFill>
                  <a:srgbClr val="163358"/>
                </a:solidFill>
                <a:latin typeface="Arial Rounded MT Bold" panose="020F0704030504030204" pitchFamily="34" charset="0"/>
                <a:ea typeface="Calibri" panose="020F0502020204030204" pitchFamily="34" charset="0"/>
              </a:rPr>
              <a:t>newn</a:t>
            </a:r>
            <a:r>
              <a:rPr lang="en-GB" sz="2400" b="1">
                <a:solidFill>
                  <a:srgbClr val="163358"/>
                </a:solidFill>
                <a:latin typeface="Arial Rounded MT Bold" panose="020F0704030504030204" pitchFamily="34" charset="0"/>
                <a:ea typeface="Calibri" panose="020F0502020204030204" pitchFamily="34" charset="0"/>
              </a:rPr>
              <a:t> </a:t>
            </a:r>
            <a:r>
              <a:rPr lang="cy-GB" sz="2400" b="1">
                <a:solidFill>
                  <a:srgbClr val="163358"/>
                </a:solidFill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Courier New" panose="02070309020205020404" pitchFamily="49" charset="0"/>
              </a:rPr>
              <a:t>Eiddilwch</a:t>
            </a:r>
          </a:p>
          <a:p>
            <a:pPr algn="ctr"/>
            <a:endParaRPr lang="cy-GB" sz="2400" b="1">
              <a:solidFill>
                <a:srgbClr val="163358"/>
              </a:solidFill>
              <a:effectLst/>
              <a:latin typeface="Arial Rounded MT Bold" panose="020F0704030504030204" pitchFamily="34" charset="0"/>
              <a:ea typeface="Calibri" panose="020F0502020204030204" pitchFamily="34" charset="0"/>
              <a:cs typeface="Courier New" panose="02070309020205020404" pitchFamily="49" charset="0"/>
            </a:endParaRPr>
          </a:p>
          <a:p>
            <a:pPr algn="ctr">
              <a:lnSpc>
                <a:spcPts val="2700"/>
              </a:lnSpc>
              <a:spcAft>
                <a:spcPts val="800"/>
              </a:spcAft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cy-GB" sz="1800" kern="0">
                <a:solidFill>
                  <a:srgbClr val="163358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  <a:cs typeface="Courier New" panose="02070309020205020404" pitchFamily="49" charset="0"/>
              </a:rPr>
              <a:t>Mae astudiaethau gan Gymdeithas Geriatrig Prydain yn dangos bod 30% o bobl dros 65 oed sy’n byw yn y DU wedi profi o leiaf un cwymp y flwyddyn a dyma’r achos mwyaf cyffredin o farwolaeth ddamweiniol mewn pobl dros 75 oed.</a:t>
            </a:r>
          </a:p>
          <a:p>
            <a:pPr algn="ctr">
              <a:lnSpc>
                <a:spcPts val="2700"/>
              </a:lnSpc>
              <a:spcAft>
                <a:spcPts val="800"/>
              </a:spcAft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cy-GB" sz="1800" kern="0">
                <a:solidFill>
                  <a:srgbClr val="163358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  <a:cs typeface="Courier New" panose="02070309020205020404" pitchFamily="49" charset="0"/>
              </a:rPr>
              <a:t>Amcangyfrif o 2 biliwn 60+ erbyn 2050 (WHO, 2018)</a:t>
            </a:r>
          </a:p>
          <a:p>
            <a:pPr algn="ctr">
              <a:lnSpc>
                <a:spcPts val="2700"/>
              </a:lnSpc>
              <a:spcAft>
                <a:spcPts val="800"/>
              </a:spcAft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 b="0" i="0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Mae 10% o </a:t>
            </a:r>
            <a:r>
              <a:rPr lang="en-GB" b="0" i="0" err="1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gwympiadau</a:t>
            </a:r>
            <a:r>
              <a:rPr lang="en-GB" b="0" i="0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b="0" i="0" err="1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yn</a:t>
            </a:r>
            <a:r>
              <a:rPr lang="en-GB" b="0" i="0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b="0" i="0" err="1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arwain</a:t>
            </a:r>
            <a:r>
              <a:rPr lang="en-GB" b="0" i="0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 at </a:t>
            </a:r>
            <a:r>
              <a:rPr lang="en-GB" b="0" i="0" err="1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anafiadau</a:t>
            </a:r>
            <a:r>
              <a:rPr lang="en-GB" b="0" i="0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b="0" i="0" err="1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mawr</a:t>
            </a:r>
            <a:r>
              <a:rPr lang="en-GB" b="0" i="0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/</a:t>
            </a:r>
            <a:r>
              <a:rPr lang="en-GB" b="0" i="0" err="1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torri</a:t>
            </a:r>
            <a:r>
              <a:rPr lang="en-GB" b="0" i="0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b="0" i="0" err="1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asgwrn</a:t>
            </a:r>
            <a:r>
              <a:rPr lang="en-GB" b="0" i="0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. Mae </a:t>
            </a:r>
            <a:r>
              <a:rPr lang="en-GB" b="0" i="0" err="1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toriadau</a:t>
            </a:r>
            <a:r>
              <a:rPr lang="en-GB" b="0" i="0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b="0" i="0" err="1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o'r</a:t>
            </a:r>
            <a:r>
              <a:rPr lang="en-GB" b="0" i="0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b="0" i="0" err="1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fath</a:t>
            </a:r>
            <a:r>
              <a:rPr lang="en-GB" b="0" i="0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b="0" i="0" err="1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yn</a:t>
            </a:r>
            <a:r>
              <a:rPr lang="en-GB" b="0" i="0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b="0" i="0" err="1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costio</a:t>
            </a:r>
            <a:r>
              <a:rPr lang="en-GB" b="0" i="0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b="1" i="0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£4biliwn </a:t>
            </a:r>
            <a:r>
              <a:rPr lang="en-GB" b="0" i="0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y </a:t>
            </a:r>
            <a:r>
              <a:rPr lang="en-GB" b="0" i="0" err="1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flwyddyn</a:t>
            </a:r>
            <a:r>
              <a:rPr lang="en-GB" b="0" i="0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 </a:t>
            </a:r>
            <a:r>
              <a:rPr lang="en-GB" b="0" i="0" err="1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i'r</a:t>
            </a:r>
            <a:r>
              <a:rPr lang="en-GB" b="0" i="0">
                <a:solidFill>
                  <a:srgbClr val="163358"/>
                </a:solidFill>
                <a:effectLst/>
                <a:latin typeface="Arial Rounded MT Bold" panose="020F0704030504030204" pitchFamily="34" charset="0"/>
              </a:rPr>
              <a:t> GIG</a:t>
            </a:r>
          </a:p>
        </p:txBody>
      </p:sp>
    </p:spTree>
    <p:extLst>
      <p:ext uri="{BB962C8B-B14F-4D97-AF65-F5344CB8AC3E}">
        <p14:creationId xmlns:p14="http://schemas.microsoft.com/office/powerpoint/2010/main" val="37575136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hape&#10;&#10;Description automatically generated">
            <a:extLst>
              <a:ext uri="{FF2B5EF4-FFF2-40B4-BE49-F238E27FC236}">
                <a16:creationId xmlns:a16="http://schemas.microsoft.com/office/drawing/2014/main" id="{82762E0B-B945-83F7-7317-663E86B56E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00" y="0"/>
            <a:ext cx="12192000" cy="6858000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B715CD5D-7656-AA09-3FA2-60966AB94C1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91842925"/>
              </p:ext>
            </p:extLst>
          </p:nvPr>
        </p:nvGraphicFramePr>
        <p:xfrm>
          <a:off x="1783080" y="642169"/>
          <a:ext cx="8625840" cy="5805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23017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AC91C8A-1DBB-49B2-8F6D-E8CABA7B9E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1AC91C8A-1DBB-49B2-8F6D-E8CABA7B9E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F72C7C9-7A94-4453-B410-1ED83DD4E2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1F72C7C9-7A94-4453-B410-1ED83DD4E2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CA80E76-32ED-4D9D-B658-543DA08BA9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ACA80E76-32ED-4D9D-B658-543DA08BA9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2945330-5243-4E66-B864-D400F5BE11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82945330-5243-4E66-B864-D400F5BE11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0730B22-43BD-4054-9936-76BCD8FC58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A0730B22-43BD-4054-9936-76BCD8FC58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497F27E-3182-416E-8F08-DFB9B89EF3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8497F27E-3182-416E-8F08-DFB9B89EF3E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9E300D7-34A2-40D8-BDAE-C3F6D3446D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49E300D7-34A2-40D8-BDAE-C3F6D3446D5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F4D43AF-CFC4-4E41-BC15-A969D4FD63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BF4D43AF-CFC4-4E41-BC15-A969D4FD63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2123023-25A0-411F-AE27-D448EFF795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graphicEl>
                                              <a:dgm id="{C2123023-25A0-411F-AE27-D448EFF795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56B1B49-91CF-4B99-B5BC-838EBD7861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>
                                            <p:graphicEl>
                                              <a:dgm id="{656B1B49-91CF-4B99-B5BC-838EBD7861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76DFBDB-E0A7-4844-9867-DDA816C74C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graphicEl>
                                              <a:dgm id="{F76DFBDB-E0A7-4844-9867-DDA816C74C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6ADFAE4-8681-410D-B1B1-C745179110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graphicEl>
                                              <a:dgm id="{56ADFAE4-8681-410D-B1B1-C745179110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B430BC2-BEA0-424B-A993-C1CFB7BFEF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">
                                            <p:graphicEl>
                                              <a:dgm id="{7B430BC2-BEA0-424B-A993-C1CFB7BFEF7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lvlOne"/>
        </p:bldSub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hape&#10;&#10;Description automatically generated">
            <a:extLst>
              <a:ext uri="{FF2B5EF4-FFF2-40B4-BE49-F238E27FC236}">
                <a16:creationId xmlns:a16="http://schemas.microsoft.com/office/drawing/2014/main" id="{82762E0B-B945-83F7-7317-663E86B56E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" y="0"/>
            <a:ext cx="12192000" cy="6858000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8F1D99F1-3533-36FF-157D-0EB4B4A7F6F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40604260"/>
              </p:ext>
            </p:extLst>
          </p:nvPr>
        </p:nvGraphicFramePr>
        <p:xfrm>
          <a:off x="-426720" y="254000"/>
          <a:ext cx="12283440" cy="635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17672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5BC5E3C-1791-4D2E-9E29-675DCFB2EA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15BC5E3C-1791-4D2E-9E29-675DCFB2EA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3739C89-9D83-484D-B479-7E39C7C710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B3739C89-9D83-484D-B479-7E39C7C710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C2D8D59-235A-4168-9703-19ABF48A15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0C2D8D59-235A-4168-9703-19ABF48A15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364D1A0-A138-4A4E-B8F3-77FD61309F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0364D1A0-A138-4A4E-B8F3-77FD61309F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AE3737A-C331-4111-8EC5-A74CE766A4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>
                                            <p:graphicEl>
                                              <a:dgm id="{9AE3737A-C331-4111-8EC5-A74CE766A4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AB9235D-7169-497A-9B52-B1F6D98366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EAB9235D-7169-497A-9B52-B1F6D98366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73F22AA-5B9F-4E96-8909-1E3BB2CC8A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graphicEl>
                                              <a:dgm id="{B73F22AA-5B9F-4E96-8909-1E3BB2CC8AC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F3EEACC-0D3D-499E-A62C-0C811B8206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BF3EEACC-0D3D-499E-A62C-0C811B8206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95EA84C-74A0-4B0F-AC21-A94850728C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">
                                            <p:graphicEl>
                                              <a:dgm id="{695EA84C-74A0-4B0F-AC21-A94850728C8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93D5545-7AA9-4252-B609-203D2447E2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>
                                            <p:graphicEl>
                                              <a:dgm id="{593D5545-7AA9-4252-B609-203D2447E2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616636A-F56D-4850-BE09-5BAAF57F82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">
                                            <p:graphicEl>
                                              <a:dgm id="{3616636A-F56D-4850-BE09-5BAAF57F82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0423FBC-9BA1-45FB-A1BD-257B0513C5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graphicEl>
                                              <a:dgm id="{30423FBC-9BA1-45FB-A1BD-257B0513C5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BF3B1E1-0333-410E-9749-76BEF4476A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">
                                            <p:graphicEl>
                                              <a:dgm id="{9BF3B1E1-0333-410E-9749-76BEF4476A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lvlOne"/>
        </p:bldSub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low confidence">
            <a:extLst>
              <a:ext uri="{FF2B5EF4-FFF2-40B4-BE49-F238E27FC236}">
                <a16:creationId xmlns:a16="http://schemas.microsoft.com/office/drawing/2014/main" id="{D79BE102-2A60-0F73-5F47-352E4F4955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7193280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31FB6874-84A8-4EA7-C656-23787909DE04}"/>
              </a:ext>
            </a:extLst>
          </p:cNvPr>
          <p:cNvSpPr/>
          <p:nvPr/>
        </p:nvSpPr>
        <p:spPr>
          <a:xfrm>
            <a:off x="631371" y="2059163"/>
            <a:ext cx="4709886" cy="4320000"/>
          </a:xfrm>
          <a:prstGeom prst="roundRect">
            <a:avLst/>
          </a:prstGeom>
          <a:solidFill>
            <a:srgbClr val="163358"/>
          </a:solidFill>
          <a:ln>
            <a:solidFill>
              <a:srgbClr val="16335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0" lang="cy-GB" altLang="en-US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</a:rPr>
              <a:t>Person-ganolog</a:t>
            </a:r>
          </a:p>
          <a:p>
            <a:pPr algn="ctr"/>
            <a:endParaRPr lang="cy-GB" b="1">
              <a:solidFill>
                <a:schemeClr val="bg1"/>
              </a:solidFill>
            </a:endParaRPr>
          </a:p>
          <a:p>
            <a:pPr algn="ctr"/>
            <a:r>
              <a:rPr lang="cy-GB" sz="1800" b="1">
                <a:solidFill>
                  <a:schemeClr val="bg1"/>
                </a:solidFill>
              </a:rPr>
              <a:t>Mwy o hyder</a:t>
            </a:r>
          </a:p>
          <a:p>
            <a:pPr algn="ctr"/>
            <a:endParaRPr lang="cy-GB" b="1">
              <a:solidFill>
                <a:schemeClr val="bg1"/>
              </a:solidFill>
            </a:endParaRPr>
          </a:p>
          <a:p>
            <a:pPr algn="ctr"/>
            <a:r>
              <a:rPr lang="cy-GB" sz="1800" b="1">
                <a:solidFill>
                  <a:schemeClr val="bg1"/>
                </a:solidFill>
              </a:rPr>
              <a:t>Gostyngiad mewn Ofn Cwymp</a:t>
            </a:r>
          </a:p>
          <a:p>
            <a:pPr algn="ctr"/>
            <a:endParaRPr lang="cy-GB" sz="1800" b="1">
              <a:solidFill>
                <a:schemeClr val="bg1"/>
              </a:solidFill>
            </a:endParaRPr>
          </a:p>
          <a:p>
            <a:pPr algn="ctr"/>
            <a:r>
              <a:rPr lang="cy-GB" sz="1800" b="1">
                <a:solidFill>
                  <a:schemeClr val="bg1"/>
                </a:solidFill>
              </a:rPr>
              <a:t>Lleihau'r risg o gwympo</a:t>
            </a:r>
          </a:p>
          <a:p>
            <a:pPr algn="ctr"/>
            <a:endParaRPr lang="cy-GB" sz="1800" b="1">
              <a:solidFill>
                <a:schemeClr val="bg1"/>
              </a:solidFill>
            </a:endParaRPr>
          </a:p>
          <a:p>
            <a:pPr algn="ctr"/>
            <a:r>
              <a:rPr lang="cy-GB" sz="1800" b="1">
                <a:solidFill>
                  <a:schemeClr val="bg1"/>
                </a:solidFill>
                <a:latin typeface="+mn-lt"/>
              </a:rPr>
              <a:t>Sgiliau rheoli llawr</a:t>
            </a:r>
          </a:p>
          <a:p>
            <a:pPr algn="ctr"/>
            <a:endParaRPr lang="cy-GB" sz="1800" b="1">
              <a:solidFill>
                <a:schemeClr val="bg1"/>
              </a:solidFill>
              <a:latin typeface="+mn-lt"/>
            </a:endParaRPr>
          </a:p>
          <a:p>
            <a:pPr algn="ctr"/>
            <a:r>
              <a:rPr lang="cy-GB" sz="1800" b="1">
                <a:solidFill>
                  <a:schemeClr val="bg1"/>
                </a:solidFill>
              </a:rPr>
              <a:t>Llai o Amser eisteddog</a:t>
            </a:r>
          </a:p>
          <a:p>
            <a:pPr algn="ctr"/>
            <a:endParaRPr lang="cy-GB" b="1">
              <a:solidFill>
                <a:schemeClr val="bg1"/>
              </a:solidFill>
            </a:endParaRPr>
          </a:p>
          <a:p>
            <a:pPr algn="ctr"/>
            <a:r>
              <a:rPr lang="cy-GB" sz="1800" b="1">
                <a:solidFill>
                  <a:schemeClr val="bg1"/>
                </a:solidFill>
                <a:latin typeface="+mn-lt"/>
              </a:rPr>
              <a:t>Cryfder a Chydbwysedd</a:t>
            </a:r>
          </a:p>
          <a:p>
            <a:pPr algn="ctr"/>
            <a:endParaRPr lang="cy-GB" b="1">
              <a:solidFill>
                <a:schemeClr val="bg1"/>
              </a:solidFill>
            </a:endParaRPr>
          </a:p>
          <a:p>
            <a:pPr algn="ctr"/>
            <a:r>
              <a:rPr lang="cy-GB" sz="1800" b="1">
                <a:solidFill>
                  <a:schemeClr val="bg1"/>
                </a:solidFill>
              </a:rPr>
              <a:t>Gwell Osgo</a:t>
            </a:r>
            <a:endParaRPr lang="cy-GB" b="1" kern="0">
              <a:solidFill>
                <a:srgbClr val="202124"/>
              </a:solidFill>
              <a:effectLst/>
              <a:ea typeface="Times New Roman" panose="02020603050405020304" pitchFamily="18" charset="0"/>
              <a:cs typeface="Courier New" panose="02070309020205020404" pitchFamily="49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4639B6E-106F-40D8-259B-0983F31DB51F}"/>
              </a:ext>
            </a:extLst>
          </p:cNvPr>
          <p:cNvSpPr/>
          <p:nvPr/>
        </p:nvSpPr>
        <p:spPr>
          <a:xfrm>
            <a:off x="6429828" y="2059163"/>
            <a:ext cx="4898572" cy="4320000"/>
          </a:xfrm>
          <a:prstGeom prst="roundRect">
            <a:avLst/>
          </a:prstGeom>
          <a:solidFill>
            <a:srgbClr val="91D70C"/>
          </a:solidFill>
          <a:ln>
            <a:solidFill>
              <a:srgbClr val="91D70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b="1">
                <a:solidFill>
                  <a:srgbClr val="163358"/>
                </a:solidFill>
              </a:rPr>
              <a:t>Person centred</a:t>
            </a:r>
          </a:p>
          <a:p>
            <a:pPr lvl="0" algn="ctr"/>
            <a:endParaRPr lang="en-GB" b="1">
              <a:solidFill>
                <a:srgbClr val="163358"/>
              </a:solidFill>
            </a:endParaRPr>
          </a:p>
          <a:p>
            <a:pPr lvl="0" algn="ctr"/>
            <a:r>
              <a:rPr lang="en-GB" sz="1800" b="1">
                <a:solidFill>
                  <a:srgbClr val="163358"/>
                </a:solidFill>
              </a:rPr>
              <a:t>Increased confidence</a:t>
            </a:r>
          </a:p>
          <a:p>
            <a:pPr algn="ctr"/>
            <a:endParaRPr lang="cy-GB" sz="1800" b="1">
              <a:solidFill>
                <a:srgbClr val="163358"/>
              </a:solidFill>
            </a:endParaRPr>
          </a:p>
          <a:p>
            <a:pPr algn="ctr"/>
            <a:r>
              <a:rPr lang="cy-GB" sz="1800" b="1" err="1">
                <a:solidFill>
                  <a:srgbClr val="163358"/>
                </a:solidFill>
              </a:rPr>
              <a:t>Reduction</a:t>
            </a:r>
            <a:r>
              <a:rPr lang="cy-GB" sz="1800" b="1">
                <a:solidFill>
                  <a:srgbClr val="163358"/>
                </a:solidFill>
              </a:rPr>
              <a:t> in </a:t>
            </a:r>
            <a:r>
              <a:rPr lang="cy-GB" sz="1800" b="1" err="1">
                <a:solidFill>
                  <a:srgbClr val="163358"/>
                </a:solidFill>
              </a:rPr>
              <a:t>Fear</a:t>
            </a:r>
            <a:r>
              <a:rPr lang="cy-GB" sz="1800" b="1">
                <a:solidFill>
                  <a:srgbClr val="163358"/>
                </a:solidFill>
              </a:rPr>
              <a:t> of </a:t>
            </a:r>
            <a:r>
              <a:rPr lang="cy-GB" sz="1800" b="1" err="1">
                <a:solidFill>
                  <a:srgbClr val="163358"/>
                </a:solidFill>
              </a:rPr>
              <a:t>Falling</a:t>
            </a:r>
            <a:endParaRPr lang="en-GB">
              <a:solidFill>
                <a:srgbClr val="163358"/>
              </a:solidFill>
            </a:endParaRPr>
          </a:p>
          <a:p>
            <a:pPr lvl="0" algn="ctr"/>
            <a:endParaRPr lang="en-GB" sz="1800" b="1">
              <a:solidFill>
                <a:srgbClr val="163358"/>
              </a:solidFill>
            </a:endParaRPr>
          </a:p>
          <a:p>
            <a:pPr algn="ctr"/>
            <a:r>
              <a:rPr lang="en-GB" sz="1800" b="1">
                <a:solidFill>
                  <a:srgbClr val="163358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Reduce risk of falls</a:t>
            </a:r>
            <a:endParaRPr lang="en-GB" sz="1800" b="1">
              <a:solidFill>
                <a:srgbClr val="163358"/>
              </a:solidFill>
            </a:endParaRPr>
          </a:p>
          <a:p>
            <a:pPr lvl="0" algn="ctr"/>
            <a:endParaRPr lang="en-GB" sz="1800" b="1">
              <a:solidFill>
                <a:srgbClr val="163358"/>
              </a:solidFill>
            </a:endParaRPr>
          </a:p>
          <a:p>
            <a:pPr algn="ctr"/>
            <a:r>
              <a:rPr lang="en-GB" sz="1800" b="1">
                <a:solidFill>
                  <a:srgbClr val="163358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Floor management skills </a:t>
            </a:r>
            <a:endParaRPr lang="en-GB" sz="1800" b="1">
              <a:solidFill>
                <a:srgbClr val="163358"/>
              </a:solidFill>
              <a:latin typeface="+mn-lt"/>
            </a:endParaRPr>
          </a:p>
          <a:p>
            <a:pPr lvl="0" algn="ctr"/>
            <a:endParaRPr lang="en-GB" b="1">
              <a:solidFill>
                <a:srgbClr val="163358"/>
              </a:solidFill>
            </a:endParaRPr>
          </a:p>
          <a:p>
            <a:pPr algn="ctr"/>
            <a:r>
              <a:rPr lang="en-GB" sz="1800" b="1">
                <a:solidFill>
                  <a:srgbClr val="163358"/>
                </a:solidFill>
              </a:rPr>
              <a:t>Reduced Sedentary Time</a:t>
            </a:r>
          </a:p>
          <a:p>
            <a:pPr lvl="0" algn="ctr"/>
            <a:endParaRPr lang="en-GB" sz="1800" b="1">
              <a:solidFill>
                <a:srgbClr val="163358"/>
              </a:solidFill>
            </a:endParaRPr>
          </a:p>
          <a:p>
            <a:pPr algn="ctr"/>
            <a:r>
              <a:rPr lang="en-GB" sz="1800" b="1">
                <a:solidFill>
                  <a:srgbClr val="163358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Strength &amp; Balance</a:t>
            </a:r>
          </a:p>
          <a:p>
            <a:pPr algn="ctr"/>
            <a:endParaRPr lang="en-GB" b="1">
              <a:solidFill>
                <a:srgbClr val="163358"/>
              </a:solidFill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r>
              <a:rPr lang="cy-GB" sz="1800" b="1">
                <a:solidFill>
                  <a:srgbClr val="163358"/>
                </a:solidFill>
                <a:latin typeface="+mn-lt"/>
              </a:rPr>
              <a:t>I</a:t>
            </a:r>
            <a:r>
              <a:rPr lang="en-GB" sz="1800" b="1" err="1">
                <a:solidFill>
                  <a:srgbClr val="163358"/>
                </a:solidFill>
                <a:latin typeface="+mn-lt"/>
              </a:rPr>
              <a:t>mproved</a:t>
            </a:r>
            <a:r>
              <a:rPr lang="en-GB" sz="1800" b="1">
                <a:solidFill>
                  <a:srgbClr val="163358"/>
                </a:solidFill>
                <a:latin typeface="+mn-lt"/>
              </a:rPr>
              <a:t> Posture</a:t>
            </a:r>
            <a:endParaRPr lang="en-GB" sz="1800" b="1">
              <a:solidFill>
                <a:srgbClr val="163358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CD3754B-27F8-C497-6BCA-9FEB06FDD074}"/>
              </a:ext>
            </a:extLst>
          </p:cNvPr>
          <p:cNvSpPr txBox="1"/>
          <p:nvPr/>
        </p:nvSpPr>
        <p:spPr>
          <a:xfrm>
            <a:off x="968411" y="1519645"/>
            <a:ext cx="97810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200" b="1">
                <a:solidFill>
                  <a:srgbClr val="163358"/>
                </a:solidFill>
                <a:latin typeface="Arial Rounded MT Bold" panose="020F0704030504030204" pitchFamily="34" charset="0"/>
              </a:rPr>
              <a:t>Manteision i atgyfeiriadau</a:t>
            </a:r>
            <a:r>
              <a:rPr lang="en-GB" sz="2200" b="1">
                <a:solidFill>
                  <a:srgbClr val="163358"/>
                </a:solidFill>
                <a:latin typeface="Arial Rounded MT Bold" panose="020F0704030504030204" pitchFamily="34" charset="0"/>
              </a:rPr>
              <a:t>	</a:t>
            </a:r>
            <a:r>
              <a:rPr lang="en-GB">
                <a:solidFill>
                  <a:srgbClr val="163358"/>
                </a:solidFill>
                <a:latin typeface="Arial Rounded MT Bold" panose="020F0704030504030204" pitchFamily="34" charset="0"/>
              </a:rPr>
              <a:t>			</a:t>
            </a:r>
            <a:r>
              <a:rPr lang="en-GB" sz="2200" b="1">
                <a:solidFill>
                  <a:srgbClr val="163358"/>
                </a:solidFill>
                <a:latin typeface="Arial Rounded MT Bold" panose="020F0704030504030204" pitchFamily="34" charset="0"/>
              </a:rPr>
              <a:t>Benefits to referrals</a:t>
            </a:r>
          </a:p>
        </p:txBody>
      </p:sp>
    </p:spTree>
    <p:extLst>
      <p:ext uri="{BB962C8B-B14F-4D97-AF65-F5344CB8AC3E}">
        <p14:creationId xmlns:p14="http://schemas.microsoft.com/office/powerpoint/2010/main" val="13232331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Questions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7C02B496BF8A54B9A40661C132AF0BA" ma:contentTypeVersion="18" ma:contentTypeDescription="Create a new document." ma:contentTypeScope="" ma:versionID="799bb773b4d6199f30e17f9b531c8761">
  <xsd:schema xmlns:xsd="http://www.w3.org/2001/XMLSchema" xmlns:xs="http://www.w3.org/2001/XMLSchema" xmlns:p="http://schemas.microsoft.com/office/2006/metadata/properties" xmlns:ns2="6b7aa115-5c17-47a2-b1c0-27d116a45acf" xmlns:ns3="aeed5314-0acd-441a-9f15-5d3e10613d12" xmlns:ns4="2fc2a8c7-3b3f-4409-bc78-aa40538e7eb1" targetNamespace="http://schemas.microsoft.com/office/2006/metadata/properties" ma:root="true" ma:fieldsID="151ff4d94d9b291c6c4bd755ddc70be5" ns2:_="" ns3:_="" ns4:_="">
    <xsd:import namespace="6b7aa115-5c17-47a2-b1c0-27d116a45acf"/>
    <xsd:import namespace="aeed5314-0acd-441a-9f15-5d3e10613d12"/>
    <xsd:import namespace="2fc2a8c7-3b3f-4409-bc78-aa40538e7eb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LengthInSeconds" minOccurs="0"/>
                <xsd:element ref="ns2:MediaServiceLocation" minOccurs="0"/>
                <xsd:element ref="ns2:lcf76f155ced4ddcb4097134ff3c332f" minOccurs="0"/>
                <xsd:element ref="ns4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b7aa115-5c17-47a2-b1c0-27d116a45ac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4b820720-3cae-4e0f-87a0-a0b1591a738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ed5314-0acd-441a-9f15-5d3e10613d12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c2a8c7-3b3f-4409-bc78-aa40538e7eb1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4d1667ef-f75d-46e2-bb2b-26ec21b093d2}" ma:internalName="TaxCatchAll" ma:showField="CatchAllData" ma:web="aeed5314-0acd-441a-9f15-5d3e10613d1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fc2a8c7-3b3f-4409-bc78-aa40538e7eb1" xsi:nil="true"/>
    <lcf76f155ced4ddcb4097134ff3c332f xmlns="6b7aa115-5c17-47a2-b1c0-27d116a45acf">
      <Terms xmlns="http://schemas.microsoft.com/office/infopath/2007/PartnerControls"/>
    </lcf76f155ced4ddcb4097134ff3c332f>
    <SharedWithUsers xmlns="aeed5314-0acd-441a-9f15-5d3e10613d12">
      <UserInfo>
        <DisplayName>Sarah Jones (Leisure)</DisplayName>
        <AccountId>49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0C17F800-216F-4FDF-A00D-982745DFB52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E658546-1A89-4FA6-8EBA-18E826E13C62}">
  <ds:schemaRefs>
    <ds:schemaRef ds:uri="2fc2a8c7-3b3f-4409-bc78-aa40538e7eb1"/>
    <ds:schemaRef ds:uri="6b7aa115-5c17-47a2-b1c0-27d116a45acf"/>
    <ds:schemaRef ds:uri="aeed5314-0acd-441a-9f15-5d3e10613d12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0F236BCA-75F6-4D2E-9014-59CC09725AAC}">
  <ds:schemaRefs>
    <ds:schemaRef ds:uri="2fc2a8c7-3b3f-4409-bc78-aa40538e7eb1"/>
    <ds:schemaRef ds:uri="6b7aa115-5c17-47a2-b1c0-27d116a45acf"/>
    <ds:schemaRef ds:uri="aeed5314-0acd-441a-9f15-5d3e10613d12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1832</Words>
  <Application>Microsoft Office PowerPoint</Application>
  <PresentationFormat>Widescreen</PresentationFormat>
  <Paragraphs>359</Paragraphs>
  <Slides>25</Slides>
  <Notes>9</Notes>
  <HiddenSlides>1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4" baseType="lpstr">
      <vt:lpstr>Arial</vt:lpstr>
      <vt:lpstr>Arial Rounded MT Bold</vt:lpstr>
      <vt:lpstr>Calibri</vt:lpstr>
      <vt:lpstr>Calibri Light</vt:lpstr>
      <vt:lpstr>FS Aldrin 2</vt:lpstr>
      <vt:lpstr>FS Aldrin 3</vt:lpstr>
      <vt:lpstr>Times New Roman</vt:lpstr>
      <vt:lpstr>Office Theme</vt:lpstr>
      <vt:lpstr>QuestionsPage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Rhoswen Jones</dc:creator>
  <cp:lastModifiedBy>Simon Davies</cp:lastModifiedBy>
  <cp:revision>4</cp:revision>
  <dcterms:created xsi:type="dcterms:W3CDTF">2023-01-06T15:26:36Z</dcterms:created>
  <dcterms:modified xsi:type="dcterms:W3CDTF">2026-05-11T08:59:09Z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ediaServiceImageTags">
    <vt:lpwstr/>
  </property>
  <property fmtid="{D5CDD505-2E9C-101B-9397-08002B2CF9AE}" pid="3" name="ContentTypeId">
    <vt:lpwstr>0x01010097C02B496BF8A54B9A40661C132AF0BA</vt:lpwstr>
  </property>
</Properties>
</file>