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7" r:id="rId1"/>
  </p:sldMasterIdLst>
  <p:notesMasterIdLst>
    <p:notesMasterId r:id="rId70"/>
  </p:notesMasterIdLst>
  <p:sldIdLst>
    <p:sldId id="271" r:id="rId2"/>
    <p:sldId id="272" r:id="rId3"/>
    <p:sldId id="273" r:id="rId4"/>
    <p:sldId id="274" r:id="rId5"/>
    <p:sldId id="276" r:id="rId6"/>
    <p:sldId id="332" r:id="rId7"/>
    <p:sldId id="325" r:id="rId8"/>
    <p:sldId id="326" r:id="rId9"/>
    <p:sldId id="280" r:id="rId10"/>
    <p:sldId id="281" r:id="rId11"/>
    <p:sldId id="282" r:id="rId12"/>
    <p:sldId id="283" r:id="rId13"/>
    <p:sldId id="285" r:id="rId14"/>
    <p:sldId id="304" r:id="rId15"/>
    <p:sldId id="286" r:id="rId16"/>
    <p:sldId id="287" r:id="rId17"/>
    <p:sldId id="291" r:id="rId18"/>
    <p:sldId id="292" r:id="rId19"/>
    <p:sldId id="293" r:id="rId20"/>
    <p:sldId id="288" r:id="rId21"/>
    <p:sldId id="289" r:id="rId22"/>
    <p:sldId id="290" r:id="rId23"/>
    <p:sldId id="259" r:id="rId24"/>
    <p:sldId id="308" r:id="rId25"/>
    <p:sldId id="309" r:id="rId26"/>
    <p:sldId id="310" r:id="rId27"/>
    <p:sldId id="311" r:id="rId28"/>
    <p:sldId id="312" r:id="rId29"/>
    <p:sldId id="313" r:id="rId30"/>
    <p:sldId id="314" r:id="rId31"/>
    <p:sldId id="315" r:id="rId32"/>
    <p:sldId id="316" r:id="rId33"/>
    <p:sldId id="317" r:id="rId34"/>
    <p:sldId id="318" r:id="rId35"/>
    <p:sldId id="319" r:id="rId36"/>
    <p:sldId id="320" r:id="rId37"/>
    <p:sldId id="321" r:id="rId38"/>
    <p:sldId id="322" r:id="rId39"/>
    <p:sldId id="323" r:id="rId40"/>
    <p:sldId id="260" r:id="rId41"/>
    <p:sldId id="264" r:id="rId42"/>
    <p:sldId id="266" r:id="rId43"/>
    <p:sldId id="268" r:id="rId44"/>
    <p:sldId id="294" r:id="rId45"/>
    <p:sldId id="298" r:id="rId46"/>
    <p:sldId id="303" r:id="rId47"/>
    <p:sldId id="299" r:id="rId48"/>
    <p:sldId id="300" r:id="rId49"/>
    <p:sldId id="301" r:id="rId50"/>
    <p:sldId id="305" r:id="rId51"/>
    <p:sldId id="269" r:id="rId52"/>
    <p:sldId id="328" r:id="rId53"/>
    <p:sldId id="327" r:id="rId54"/>
    <p:sldId id="324" r:id="rId55"/>
    <p:sldId id="335" r:id="rId56"/>
    <p:sldId id="340" r:id="rId57"/>
    <p:sldId id="342" r:id="rId58"/>
    <p:sldId id="334" r:id="rId59"/>
    <p:sldId id="343" r:id="rId60"/>
    <p:sldId id="262" r:id="rId61"/>
    <p:sldId id="329" r:id="rId62"/>
    <p:sldId id="330" r:id="rId63"/>
    <p:sldId id="336" r:id="rId64"/>
    <p:sldId id="333" r:id="rId65"/>
    <p:sldId id="339" r:id="rId66"/>
    <p:sldId id="307" r:id="rId67"/>
    <p:sldId id="337" r:id="rId68"/>
    <p:sldId id="338" r:id="rId6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04"/>
    <p:restoredTop sz="93284"/>
  </p:normalViewPr>
  <p:slideViewPr>
    <p:cSldViewPr snapToGrid="0" snapToObjects="1">
      <p:cViewPr varScale="1">
        <p:scale>
          <a:sx n="62" d="100"/>
          <a:sy n="62" d="100"/>
        </p:scale>
        <p:origin x="1016" y="176"/>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83" d="100"/>
          <a:sy n="83" d="100"/>
        </p:scale>
        <p:origin x="3352" y="20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7BA35C-1F7D-0A40-9DBB-D215236FF2F6}" type="doc">
      <dgm:prSet loTypeId="urn:microsoft.com/office/officeart/2005/8/layout/radial1" loCatId="relationship" qsTypeId="urn:microsoft.com/office/officeart/2005/8/quickstyle/simple4" qsCatId="simple" csTypeId="urn:microsoft.com/office/officeart/2005/8/colors/accent1_2" csCatId="accent1" phldr="1"/>
      <dgm:spPr/>
      <dgm:t>
        <a:bodyPr/>
        <a:lstStyle/>
        <a:p>
          <a:endParaRPr lang="en-US"/>
        </a:p>
      </dgm:t>
    </dgm:pt>
    <dgm:pt modelId="{6BCA5A5B-C7A2-9C40-B0C2-0EBBDE24E45E}">
      <dgm:prSet phldrT="[Text]"/>
      <dgm:spPr/>
      <dgm:t>
        <a:bodyPr/>
        <a:lstStyle/>
        <a:p>
          <a:r>
            <a:rPr lang="en-US" b="1" dirty="0">
              <a:solidFill>
                <a:schemeClr val="bg1"/>
              </a:solidFill>
            </a:rPr>
            <a:t>Beth </a:t>
          </a:r>
          <a:r>
            <a:rPr lang="en-US" b="1" dirty="0" err="1">
              <a:solidFill>
                <a:schemeClr val="bg1"/>
              </a:solidFill>
            </a:rPr>
            <a:t>welwn</a:t>
          </a:r>
          <a:r>
            <a:rPr lang="en-US" b="1" dirty="0">
              <a:solidFill>
                <a:schemeClr val="bg1"/>
              </a:solidFill>
            </a:rPr>
            <a:t> </a:t>
          </a:r>
          <a:r>
            <a:rPr lang="en-US" b="1" dirty="0" err="1">
              <a:solidFill>
                <a:schemeClr val="bg1"/>
              </a:solidFill>
            </a:rPr>
            <a:t>ni</a:t>
          </a:r>
          <a:r>
            <a:rPr lang="en-US" b="1" dirty="0">
              <a:solidFill>
                <a:schemeClr val="bg1"/>
              </a:solidFill>
            </a:rPr>
            <a:t> </a:t>
          </a:r>
          <a:r>
            <a:rPr lang="en-US" b="1" dirty="0" err="1">
              <a:solidFill>
                <a:schemeClr val="bg1"/>
              </a:solidFill>
            </a:rPr>
            <a:t>mewn</a:t>
          </a:r>
          <a:endParaRPr lang="en-US" b="1" dirty="0">
            <a:solidFill>
              <a:schemeClr val="bg1"/>
            </a:solidFill>
          </a:endParaRPr>
        </a:p>
        <a:p>
          <a:r>
            <a:rPr lang="en-US" b="1" dirty="0">
              <a:solidFill>
                <a:schemeClr val="bg1"/>
              </a:solidFill>
            </a:rPr>
            <a:t>"</a:t>
          </a:r>
          <a:r>
            <a:rPr lang="en-US" b="1" dirty="0" err="1">
              <a:solidFill>
                <a:schemeClr val="bg1"/>
              </a:solidFill>
            </a:rPr>
            <a:t>Ysgol</a:t>
          </a:r>
          <a:r>
            <a:rPr lang="en-US" b="1" dirty="0">
              <a:solidFill>
                <a:schemeClr val="bg1"/>
              </a:solidFill>
            </a:rPr>
            <a:t> </a:t>
          </a:r>
          <a:r>
            <a:rPr lang="en-US" b="1" dirty="0" err="1">
              <a:solidFill>
                <a:schemeClr val="bg1"/>
              </a:solidFill>
            </a:rPr>
            <a:t>sy'n</a:t>
          </a:r>
          <a:r>
            <a:rPr lang="en-US" b="1" dirty="0">
              <a:solidFill>
                <a:schemeClr val="bg1"/>
              </a:solidFill>
            </a:rPr>
            <a:t> </a:t>
          </a:r>
          <a:r>
            <a:rPr lang="en-US" b="1" dirty="0" err="1">
              <a:solidFill>
                <a:schemeClr val="bg1"/>
              </a:solidFill>
            </a:rPr>
            <a:t>Meddwl</a:t>
          </a:r>
          <a:r>
            <a:rPr lang="en-US" b="1" dirty="0">
              <a:solidFill>
                <a:schemeClr val="bg1"/>
              </a:solidFill>
            </a:rPr>
            <a:t>"? </a:t>
          </a:r>
        </a:p>
      </dgm:t>
    </dgm:pt>
    <dgm:pt modelId="{82884E85-507A-FB40-B26C-43170ECF0649}" type="parTrans" cxnId="{E348B75B-42FF-4A43-9AE2-16A4DB5F7743}">
      <dgm:prSet/>
      <dgm:spPr/>
      <dgm:t>
        <a:bodyPr/>
        <a:lstStyle/>
        <a:p>
          <a:endParaRPr lang="en-US"/>
        </a:p>
      </dgm:t>
    </dgm:pt>
    <dgm:pt modelId="{0197BF5E-88C7-254B-BF57-83B398D08770}" type="sibTrans" cxnId="{E348B75B-42FF-4A43-9AE2-16A4DB5F7743}">
      <dgm:prSet/>
      <dgm:spPr/>
      <dgm:t>
        <a:bodyPr/>
        <a:lstStyle/>
        <a:p>
          <a:endParaRPr lang="en-US"/>
        </a:p>
      </dgm:t>
    </dgm:pt>
    <dgm:pt modelId="{68719685-50C1-DC43-9E36-16F4F4C7878E}">
      <dgm:prSet phldrT="[Text]"/>
      <dgm:spPr/>
      <dgm:t>
        <a:bodyPr/>
        <a:lstStyle/>
        <a:p>
          <a:r>
            <a:rPr lang="en-US" dirty="0">
              <a:solidFill>
                <a:schemeClr val="bg1"/>
              </a:solidFill>
            </a:rPr>
            <a:t>dull </a:t>
          </a:r>
          <a:r>
            <a:rPr lang="en-US" dirty="0" err="1">
              <a:solidFill>
                <a:schemeClr val="bg1"/>
              </a:solidFill>
            </a:rPr>
            <a:t>cyson</a:t>
          </a:r>
          <a:r>
            <a:rPr lang="en-US" dirty="0">
              <a:solidFill>
                <a:schemeClr val="bg1"/>
              </a:solidFill>
            </a:rPr>
            <a:t> </a:t>
          </a:r>
          <a:r>
            <a:rPr lang="en-US" dirty="0" err="1">
              <a:solidFill>
                <a:schemeClr val="bg1"/>
              </a:solidFill>
            </a:rPr>
            <a:t>ar</a:t>
          </a:r>
          <a:r>
            <a:rPr lang="en-US" dirty="0">
              <a:solidFill>
                <a:schemeClr val="bg1"/>
              </a:solidFill>
            </a:rPr>
            <a:t> </a:t>
          </a:r>
          <a:r>
            <a:rPr lang="en-US" dirty="0" err="1">
              <a:solidFill>
                <a:schemeClr val="bg1"/>
              </a:solidFill>
            </a:rPr>
            <a:t>gyfer</a:t>
          </a:r>
          <a:r>
            <a:rPr lang="en-US" dirty="0">
              <a:solidFill>
                <a:schemeClr val="bg1"/>
              </a:solidFill>
            </a:rPr>
            <a:t> </a:t>
          </a:r>
          <a:r>
            <a:rPr lang="en-US" dirty="0" err="1">
              <a:solidFill>
                <a:schemeClr val="bg1"/>
              </a:solidFill>
            </a:rPr>
            <a:t>yr</a:t>
          </a:r>
          <a:r>
            <a:rPr lang="en-US" dirty="0">
              <a:solidFill>
                <a:schemeClr val="bg1"/>
              </a:solidFill>
            </a:rPr>
            <a:t> </a:t>
          </a:r>
          <a:r>
            <a:rPr lang="en-US" dirty="0" err="1">
              <a:solidFill>
                <a:schemeClr val="bg1"/>
              </a:solidFill>
            </a:rPr>
            <a:t>ysgol</a:t>
          </a:r>
          <a:r>
            <a:rPr lang="en-US" dirty="0">
              <a:solidFill>
                <a:schemeClr val="bg1"/>
              </a:solidFill>
            </a:rPr>
            <a:t> </a:t>
          </a:r>
          <a:r>
            <a:rPr lang="en-US" dirty="0" err="1">
              <a:solidFill>
                <a:schemeClr val="bg1"/>
              </a:solidFill>
            </a:rPr>
            <a:t>gyfan</a:t>
          </a:r>
          <a:endParaRPr lang="en-US" dirty="0">
            <a:solidFill>
              <a:schemeClr val="bg1"/>
            </a:solidFill>
          </a:endParaRPr>
        </a:p>
      </dgm:t>
    </dgm:pt>
    <dgm:pt modelId="{6AFCBF42-D766-7248-ABE7-B6CDA8FDE22C}" type="parTrans" cxnId="{07DE71AF-4A4A-D84D-A3A7-26A296E2B721}">
      <dgm:prSet/>
      <dgm:spPr/>
      <dgm:t>
        <a:bodyPr/>
        <a:lstStyle/>
        <a:p>
          <a:endParaRPr lang="en-US">
            <a:solidFill>
              <a:schemeClr val="tx1"/>
            </a:solidFill>
          </a:endParaRPr>
        </a:p>
      </dgm:t>
    </dgm:pt>
    <dgm:pt modelId="{2F852809-F0F9-DC48-AB82-EC416CE8AEEA}" type="sibTrans" cxnId="{07DE71AF-4A4A-D84D-A3A7-26A296E2B721}">
      <dgm:prSet/>
      <dgm:spPr/>
      <dgm:t>
        <a:bodyPr/>
        <a:lstStyle/>
        <a:p>
          <a:endParaRPr lang="en-US"/>
        </a:p>
      </dgm:t>
    </dgm:pt>
    <dgm:pt modelId="{62E9A75A-A6B4-7F47-8B55-2CDBF4333537}">
      <dgm:prSet phldrT="[Text]"/>
      <dgm:spPr/>
      <dgm:t>
        <a:bodyPr/>
        <a:lstStyle/>
        <a:p>
          <a:r>
            <a:rPr lang="en-US">
              <a:solidFill>
                <a:schemeClr val="bg1"/>
              </a:solidFill>
            </a:rPr>
            <a:t>bod offer a strategaethau wedi eu dewis</a:t>
          </a:r>
        </a:p>
      </dgm:t>
    </dgm:pt>
    <dgm:pt modelId="{6E5B30C0-34A7-3443-8D5B-31CE19CF691F}" type="parTrans" cxnId="{2CA99F2B-E820-4B45-82CD-52487682B2E8}">
      <dgm:prSet/>
      <dgm:spPr/>
      <dgm:t>
        <a:bodyPr/>
        <a:lstStyle/>
        <a:p>
          <a:endParaRPr lang="en-US">
            <a:solidFill>
              <a:schemeClr val="tx1"/>
            </a:solidFill>
          </a:endParaRPr>
        </a:p>
      </dgm:t>
    </dgm:pt>
    <dgm:pt modelId="{134E5534-1B50-AF41-A2D4-33848E5B745E}" type="sibTrans" cxnId="{2CA99F2B-E820-4B45-82CD-52487682B2E8}">
      <dgm:prSet/>
      <dgm:spPr/>
      <dgm:t>
        <a:bodyPr/>
        <a:lstStyle/>
        <a:p>
          <a:endParaRPr lang="en-US"/>
        </a:p>
      </dgm:t>
    </dgm:pt>
    <dgm:pt modelId="{2C7525D4-41D7-0A41-BCD6-26E85790B178}">
      <dgm:prSet phldrT="[Text]"/>
      <dgm:spPr/>
      <dgm:t>
        <a:bodyPr/>
        <a:lstStyle/>
        <a:p>
          <a:r>
            <a:rPr lang="en-US" dirty="0" err="1">
              <a:solidFill>
                <a:schemeClr val="bg1"/>
              </a:solidFill>
            </a:rPr>
            <a:t>wedi</a:t>
          </a:r>
          <a:r>
            <a:rPr lang="en-US" dirty="0">
              <a:solidFill>
                <a:schemeClr val="bg1"/>
              </a:solidFill>
            </a:rPr>
            <a:t> </a:t>
          </a:r>
          <a:r>
            <a:rPr lang="en-US" dirty="0" err="1">
              <a:solidFill>
                <a:schemeClr val="bg1"/>
              </a:solidFill>
            </a:rPr>
            <a:t>cysylltu</a:t>
          </a:r>
          <a:r>
            <a:rPr lang="en-US" dirty="0">
              <a:solidFill>
                <a:schemeClr val="bg1"/>
              </a:solidFill>
            </a:rPr>
            <a:t> </a:t>
          </a:r>
          <a:r>
            <a:rPr lang="en-US" dirty="0" err="1">
              <a:solidFill>
                <a:schemeClr val="bg1"/>
              </a:solidFill>
            </a:rPr>
            <a:t>i</a:t>
          </a:r>
          <a:r>
            <a:rPr lang="en-US" dirty="0">
              <a:solidFill>
                <a:schemeClr val="bg1"/>
              </a:solidFill>
            </a:rPr>
            <a:t> </a:t>
          </a:r>
          <a:r>
            <a:rPr lang="en-US" dirty="0" err="1">
              <a:solidFill>
                <a:schemeClr val="bg1"/>
              </a:solidFill>
            </a:rPr>
            <a:t>ddatblygiad</a:t>
          </a:r>
          <a:r>
            <a:rPr lang="en-US" dirty="0">
              <a:solidFill>
                <a:schemeClr val="bg1"/>
              </a:solidFill>
            </a:rPr>
            <a:t> </a:t>
          </a:r>
          <a:r>
            <a:rPr lang="en-US" dirty="0" err="1">
              <a:solidFill>
                <a:schemeClr val="bg1"/>
              </a:solidFill>
            </a:rPr>
            <a:t>proffesiynol</a:t>
          </a:r>
          <a:r>
            <a:rPr lang="en-US" dirty="0">
              <a:solidFill>
                <a:schemeClr val="bg1"/>
              </a:solidFill>
            </a:rPr>
            <a:t> a </a:t>
          </a:r>
          <a:r>
            <a:rPr lang="en-US" dirty="0" err="1">
              <a:solidFill>
                <a:schemeClr val="bg1"/>
              </a:solidFill>
            </a:rPr>
            <a:t>rheoli</a:t>
          </a:r>
          <a:r>
            <a:rPr lang="en-US" dirty="0">
              <a:solidFill>
                <a:schemeClr val="bg1"/>
              </a:solidFill>
            </a:rPr>
            <a:t> </a:t>
          </a:r>
          <a:r>
            <a:rPr lang="en-US" dirty="0" err="1">
              <a:solidFill>
                <a:schemeClr val="bg1"/>
              </a:solidFill>
            </a:rPr>
            <a:t>perfformiad</a:t>
          </a:r>
          <a:endParaRPr lang="en-US" dirty="0">
            <a:solidFill>
              <a:schemeClr val="bg1"/>
            </a:solidFill>
          </a:endParaRPr>
        </a:p>
      </dgm:t>
    </dgm:pt>
    <dgm:pt modelId="{7D2D99C8-246E-9049-B722-BA83A22F3EC3}" type="parTrans" cxnId="{91F056E1-853A-234A-A063-D358E2130F40}">
      <dgm:prSet/>
      <dgm:spPr/>
      <dgm:t>
        <a:bodyPr/>
        <a:lstStyle/>
        <a:p>
          <a:endParaRPr lang="en-US">
            <a:solidFill>
              <a:schemeClr val="tx1"/>
            </a:solidFill>
          </a:endParaRPr>
        </a:p>
      </dgm:t>
    </dgm:pt>
    <dgm:pt modelId="{E9DF544C-8E9B-EE4F-A678-DBBCCF890373}" type="sibTrans" cxnId="{91F056E1-853A-234A-A063-D358E2130F40}">
      <dgm:prSet/>
      <dgm:spPr/>
      <dgm:t>
        <a:bodyPr/>
        <a:lstStyle/>
        <a:p>
          <a:endParaRPr lang="en-US"/>
        </a:p>
      </dgm:t>
    </dgm:pt>
    <dgm:pt modelId="{59A5B9B0-A4CE-C642-B406-FE2CABB0A73E}">
      <dgm:prSet phldrT="[Text]"/>
      <dgm:spPr/>
      <dgm:t>
        <a:bodyPr/>
        <a:lstStyle/>
        <a:p>
          <a:r>
            <a:rPr lang="en-US">
              <a:solidFill>
                <a:schemeClr val="bg1"/>
              </a:solidFill>
            </a:rPr>
            <a:t>addysgu pendant ar gyfer meddwl</a:t>
          </a:r>
        </a:p>
      </dgm:t>
    </dgm:pt>
    <dgm:pt modelId="{4A160BE1-492B-E244-B21A-02012D7361A2}" type="parTrans" cxnId="{CC42CB91-683E-2A49-9369-C29E92226D5B}">
      <dgm:prSet/>
      <dgm:spPr/>
      <dgm:t>
        <a:bodyPr/>
        <a:lstStyle/>
        <a:p>
          <a:endParaRPr lang="en-US">
            <a:solidFill>
              <a:schemeClr val="tx1"/>
            </a:solidFill>
          </a:endParaRPr>
        </a:p>
      </dgm:t>
    </dgm:pt>
    <dgm:pt modelId="{D14553AA-5407-8740-9EAC-349506F94354}" type="sibTrans" cxnId="{CC42CB91-683E-2A49-9369-C29E92226D5B}">
      <dgm:prSet/>
      <dgm:spPr/>
      <dgm:t>
        <a:bodyPr/>
        <a:lstStyle/>
        <a:p>
          <a:endParaRPr lang="en-US"/>
        </a:p>
      </dgm:t>
    </dgm:pt>
    <dgm:pt modelId="{F2FC276A-DBD0-AF49-A95B-4797D2DD25E6}">
      <dgm:prSet phldrT="[Text]"/>
      <dgm:spPr/>
      <dgm:t>
        <a:bodyPr/>
        <a:lstStyle/>
        <a:p>
          <a:r>
            <a:rPr lang="en-US">
              <a:solidFill>
                <a:schemeClr val="bg1"/>
              </a:solidFill>
            </a:rPr>
            <a:t>wedi selio ar ymchwil ar yr ymennydd</a:t>
          </a:r>
        </a:p>
      </dgm:t>
    </dgm:pt>
    <dgm:pt modelId="{DB8DC829-AFD6-954C-AB18-BD101B9DA63A}" type="parTrans" cxnId="{82EA6B64-C9A8-B344-BF2C-8D936F4EF65A}">
      <dgm:prSet/>
      <dgm:spPr/>
      <dgm:t>
        <a:bodyPr/>
        <a:lstStyle/>
        <a:p>
          <a:endParaRPr lang="en-US">
            <a:solidFill>
              <a:schemeClr val="tx1"/>
            </a:solidFill>
          </a:endParaRPr>
        </a:p>
      </dgm:t>
    </dgm:pt>
    <dgm:pt modelId="{4160E0DE-F25D-4D4E-8C3C-31BEA4925903}" type="sibTrans" cxnId="{82EA6B64-C9A8-B344-BF2C-8D936F4EF65A}">
      <dgm:prSet/>
      <dgm:spPr/>
      <dgm:t>
        <a:bodyPr/>
        <a:lstStyle/>
        <a:p>
          <a:endParaRPr lang="en-US"/>
        </a:p>
      </dgm:t>
    </dgm:pt>
    <dgm:pt modelId="{255C26DA-2395-5B42-BBF7-42D82E189E8F}">
      <dgm:prSet phldrT="[Text]"/>
      <dgm:spPr/>
      <dgm:t>
        <a:bodyPr/>
        <a:lstStyle/>
        <a:p>
          <a:r>
            <a:rPr lang="en-US">
              <a:solidFill>
                <a:schemeClr val="bg1"/>
              </a:solidFill>
            </a:rPr>
            <a:t>rhan o gynllun hir dymor</a:t>
          </a:r>
        </a:p>
        <a:p>
          <a:endParaRPr lang="en-US">
            <a:solidFill>
              <a:schemeClr val="bg1"/>
            </a:solidFill>
          </a:endParaRPr>
        </a:p>
      </dgm:t>
    </dgm:pt>
    <dgm:pt modelId="{F6C8E38A-D230-A147-AE32-C3B830EDFC81}" type="parTrans" cxnId="{C2DEB309-3A24-FD40-8FF0-EA9F04ABC733}">
      <dgm:prSet/>
      <dgm:spPr/>
      <dgm:t>
        <a:bodyPr/>
        <a:lstStyle/>
        <a:p>
          <a:endParaRPr lang="en-US">
            <a:solidFill>
              <a:schemeClr val="tx1"/>
            </a:solidFill>
          </a:endParaRPr>
        </a:p>
      </dgm:t>
    </dgm:pt>
    <dgm:pt modelId="{82CEFC45-FF56-EC48-BE92-E7BD6B6D747C}" type="sibTrans" cxnId="{C2DEB309-3A24-FD40-8FF0-EA9F04ABC733}">
      <dgm:prSet/>
      <dgm:spPr/>
      <dgm:t>
        <a:bodyPr/>
        <a:lstStyle/>
        <a:p>
          <a:endParaRPr lang="en-US"/>
        </a:p>
      </dgm:t>
    </dgm:pt>
    <dgm:pt modelId="{BC9B74CE-72EC-DD4B-94B0-98C2C6EA2817}">
      <dgm:prSet/>
      <dgm:spPr/>
      <dgm:t>
        <a:bodyPr/>
        <a:lstStyle/>
        <a:p>
          <a:r>
            <a:rPr lang="en-US" dirty="0" err="1">
              <a:solidFill>
                <a:schemeClr val="bg1"/>
              </a:solidFill>
            </a:rPr>
            <a:t>wedi</a:t>
          </a:r>
          <a:r>
            <a:rPr lang="en-US" dirty="0">
              <a:solidFill>
                <a:schemeClr val="bg1"/>
              </a:solidFill>
            </a:rPr>
            <a:t> </a:t>
          </a:r>
          <a:r>
            <a:rPr lang="en-US" dirty="0" err="1">
              <a:solidFill>
                <a:schemeClr val="bg1"/>
              </a:solidFill>
            </a:rPr>
            <a:t>ei</a:t>
          </a:r>
          <a:r>
            <a:rPr lang="en-US" dirty="0">
              <a:solidFill>
                <a:schemeClr val="bg1"/>
              </a:solidFill>
            </a:rPr>
            <a:t> </a:t>
          </a:r>
          <a:r>
            <a:rPr lang="en-US" dirty="0" err="1">
              <a:solidFill>
                <a:schemeClr val="bg1"/>
              </a:solidFill>
            </a:rPr>
            <a:t>liwio</a:t>
          </a:r>
          <a:r>
            <a:rPr lang="en-US" dirty="0">
              <a:solidFill>
                <a:schemeClr val="bg1"/>
              </a:solidFill>
            </a:rPr>
            <a:t> </a:t>
          </a:r>
          <a:r>
            <a:rPr lang="en-US" dirty="0" err="1">
              <a:solidFill>
                <a:schemeClr val="bg1"/>
              </a:solidFill>
            </a:rPr>
            <a:t>gan</a:t>
          </a:r>
          <a:r>
            <a:rPr lang="en-US" dirty="0">
              <a:solidFill>
                <a:schemeClr val="bg1"/>
              </a:solidFill>
            </a:rPr>
            <a:t> </a:t>
          </a:r>
          <a:r>
            <a:rPr lang="en-US" dirty="0" err="1">
              <a:solidFill>
                <a:schemeClr val="bg1"/>
              </a:solidFill>
            </a:rPr>
            <a:t>theoriau</a:t>
          </a:r>
          <a:r>
            <a:rPr lang="en-US" dirty="0">
              <a:solidFill>
                <a:schemeClr val="bg1"/>
              </a:solidFill>
            </a:rPr>
            <a:t> </a:t>
          </a:r>
          <a:r>
            <a:rPr lang="en-US" dirty="0" err="1">
              <a:solidFill>
                <a:schemeClr val="bg1"/>
              </a:solidFill>
            </a:rPr>
            <a:t>meddwl</a:t>
          </a:r>
          <a:r>
            <a:rPr lang="en-US" dirty="0">
              <a:solidFill>
                <a:schemeClr val="bg1"/>
              </a:solidFill>
            </a:rPr>
            <a:t> a </a:t>
          </a:r>
          <a:r>
            <a:rPr lang="en-US" dirty="0" err="1">
              <a:solidFill>
                <a:schemeClr val="bg1"/>
              </a:solidFill>
            </a:rPr>
            <a:t>dysgu</a:t>
          </a:r>
          <a:endParaRPr lang="en-US" dirty="0">
            <a:solidFill>
              <a:schemeClr val="bg1"/>
            </a:solidFill>
          </a:endParaRPr>
        </a:p>
      </dgm:t>
    </dgm:pt>
    <dgm:pt modelId="{5BBEE916-F7EE-204F-8816-67C4221B4CA1}" type="parTrans" cxnId="{703B7E48-6423-7446-8AB2-02AF577B3D31}">
      <dgm:prSet/>
      <dgm:spPr/>
      <dgm:t>
        <a:bodyPr/>
        <a:lstStyle/>
        <a:p>
          <a:endParaRPr lang="en-US">
            <a:solidFill>
              <a:schemeClr val="tx1"/>
            </a:solidFill>
          </a:endParaRPr>
        </a:p>
      </dgm:t>
    </dgm:pt>
    <dgm:pt modelId="{2FEC610B-10D4-5A40-963A-371471EEB106}" type="sibTrans" cxnId="{703B7E48-6423-7446-8AB2-02AF577B3D31}">
      <dgm:prSet/>
      <dgm:spPr/>
      <dgm:t>
        <a:bodyPr/>
        <a:lstStyle/>
        <a:p>
          <a:endParaRPr lang="en-US"/>
        </a:p>
      </dgm:t>
    </dgm:pt>
    <dgm:pt modelId="{AD1AA635-1F68-BB42-9695-9F236226A7C4}">
      <dgm:prSet/>
      <dgm:spPr/>
      <dgm:t>
        <a:bodyPr/>
        <a:lstStyle/>
        <a:p>
          <a:r>
            <a:rPr lang="en-US" dirty="0" err="1">
              <a:solidFill>
                <a:schemeClr val="bg1"/>
              </a:solidFill>
            </a:rPr>
            <a:t>yn</a:t>
          </a:r>
          <a:r>
            <a:rPr lang="en-US" dirty="0">
              <a:solidFill>
                <a:schemeClr val="bg1"/>
              </a:solidFill>
            </a:rPr>
            <a:t> </a:t>
          </a:r>
          <a:r>
            <a:rPr lang="en-US" dirty="0" err="1">
              <a:solidFill>
                <a:schemeClr val="bg1"/>
              </a:solidFill>
            </a:rPr>
            <a:t>rhan</a:t>
          </a:r>
          <a:r>
            <a:rPr lang="en-US" dirty="0">
              <a:solidFill>
                <a:schemeClr val="bg1"/>
              </a:solidFill>
            </a:rPr>
            <a:t> </a:t>
          </a:r>
          <a:r>
            <a:rPr lang="en-US" dirty="0" err="1">
              <a:solidFill>
                <a:schemeClr val="bg1"/>
              </a:solidFill>
            </a:rPr>
            <a:t>annatod</a:t>
          </a:r>
          <a:r>
            <a:rPr lang="en-US" dirty="0">
              <a:solidFill>
                <a:schemeClr val="bg1"/>
              </a:solidFill>
            </a:rPr>
            <a:t> </a:t>
          </a:r>
          <a:r>
            <a:rPr lang="en-US" dirty="0" err="1">
              <a:solidFill>
                <a:schemeClr val="bg1"/>
              </a:solidFill>
            </a:rPr>
            <a:t>o'r</a:t>
          </a:r>
          <a:r>
            <a:rPr lang="en-US" dirty="0">
              <a:solidFill>
                <a:schemeClr val="bg1"/>
              </a:solidFill>
            </a:rPr>
            <a:t> </a:t>
          </a:r>
          <a:r>
            <a:rPr lang="en-US" dirty="0" err="1">
              <a:solidFill>
                <a:schemeClr val="bg1"/>
              </a:solidFill>
            </a:rPr>
            <a:t>cwriwcwlm</a:t>
          </a:r>
          <a:r>
            <a:rPr lang="en-US" dirty="0">
              <a:solidFill>
                <a:schemeClr val="bg1"/>
              </a:solidFill>
            </a:rPr>
            <a:t> ac ethos </a:t>
          </a:r>
          <a:r>
            <a:rPr lang="en-US" dirty="0" err="1">
              <a:solidFill>
                <a:schemeClr val="bg1"/>
              </a:solidFill>
            </a:rPr>
            <a:t>ysgol</a:t>
          </a:r>
          <a:endParaRPr lang="en-US" dirty="0">
            <a:solidFill>
              <a:schemeClr val="bg1"/>
            </a:solidFill>
          </a:endParaRPr>
        </a:p>
      </dgm:t>
    </dgm:pt>
    <dgm:pt modelId="{1CF4191B-CF38-4F47-A9A8-AC3D7B253FFD}" type="parTrans" cxnId="{9308EE79-7B3D-C649-A23F-66DF1146BF6F}">
      <dgm:prSet/>
      <dgm:spPr/>
      <dgm:t>
        <a:bodyPr/>
        <a:lstStyle/>
        <a:p>
          <a:endParaRPr lang="en-US">
            <a:solidFill>
              <a:schemeClr val="tx1"/>
            </a:solidFill>
          </a:endParaRPr>
        </a:p>
      </dgm:t>
    </dgm:pt>
    <dgm:pt modelId="{EA50FF41-B223-E947-9C1F-82FC49DF1DC0}" type="sibTrans" cxnId="{9308EE79-7B3D-C649-A23F-66DF1146BF6F}">
      <dgm:prSet/>
      <dgm:spPr/>
      <dgm:t>
        <a:bodyPr/>
        <a:lstStyle/>
        <a:p>
          <a:endParaRPr lang="en-US"/>
        </a:p>
      </dgm:t>
    </dgm:pt>
    <dgm:pt modelId="{460D88B7-CF38-1D44-9C11-E41A07031349}">
      <dgm:prSet/>
      <dgm:spPr/>
      <dgm:t>
        <a:bodyPr/>
        <a:lstStyle/>
        <a:p>
          <a:r>
            <a:rPr lang="en-US">
              <a:solidFill>
                <a:schemeClr val="bg1"/>
              </a:solidFill>
            </a:rPr>
            <a:t>iaith meddwl gyffredin</a:t>
          </a:r>
        </a:p>
      </dgm:t>
    </dgm:pt>
    <dgm:pt modelId="{AECA2351-EBB6-6D40-A90B-A98E15F36FB1}" type="parTrans" cxnId="{EA5770A3-4C61-2B48-9103-A2FB134BB16A}">
      <dgm:prSet/>
      <dgm:spPr/>
      <dgm:t>
        <a:bodyPr/>
        <a:lstStyle/>
        <a:p>
          <a:endParaRPr lang="en-US">
            <a:solidFill>
              <a:schemeClr val="tx1"/>
            </a:solidFill>
          </a:endParaRPr>
        </a:p>
      </dgm:t>
    </dgm:pt>
    <dgm:pt modelId="{E69A83EE-6F99-3348-A616-393F778BC7BB}" type="sibTrans" cxnId="{EA5770A3-4C61-2B48-9103-A2FB134BB16A}">
      <dgm:prSet/>
      <dgm:spPr/>
      <dgm:t>
        <a:bodyPr/>
        <a:lstStyle/>
        <a:p>
          <a:endParaRPr lang="en-US"/>
        </a:p>
      </dgm:t>
    </dgm:pt>
    <dgm:pt modelId="{5EC83816-C862-1742-B0C2-84087E50D714}" type="pres">
      <dgm:prSet presAssocID="{A47BA35C-1F7D-0A40-9DBB-D215236FF2F6}" presName="cycle" presStyleCnt="0">
        <dgm:presLayoutVars>
          <dgm:chMax val="1"/>
          <dgm:dir/>
          <dgm:animLvl val="ctr"/>
          <dgm:resizeHandles val="exact"/>
        </dgm:presLayoutVars>
      </dgm:prSet>
      <dgm:spPr/>
    </dgm:pt>
    <dgm:pt modelId="{8305B8B4-2F6E-554F-9F32-A288B8616E40}" type="pres">
      <dgm:prSet presAssocID="{6BCA5A5B-C7A2-9C40-B0C2-0EBBDE24E45E}" presName="centerShape" presStyleLbl="node0" presStyleIdx="0" presStyleCnt="1" custScaleX="175602" custScaleY="146186"/>
      <dgm:spPr/>
    </dgm:pt>
    <dgm:pt modelId="{2C4F082D-17E8-894F-8FFE-BD4289C2EA35}" type="pres">
      <dgm:prSet presAssocID="{6AFCBF42-D766-7248-ABE7-B6CDA8FDE22C}" presName="Name9" presStyleLbl="parChTrans1D2" presStyleIdx="0" presStyleCnt="9"/>
      <dgm:spPr/>
    </dgm:pt>
    <dgm:pt modelId="{B90D8A23-3910-FD4F-8948-FDC18B341EB9}" type="pres">
      <dgm:prSet presAssocID="{6AFCBF42-D766-7248-ABE7-B6CDA8FDE22C}" presName="connTx" presStyleLbl="parChTrans1D2" presStyleIdx="0" presStyleCnt="9"/>
      <dgm:spPr/>
    </dgm:pt>
    <dgm:pt modelId="{8D5B1A9A-2D71-C24A-9685-A477FD66D615}" type="pres">
      <dgm:prSet presAssocID="{68719685-50C1-DC43-9E36-16F4F4C7878E}" presName="node" presStyleLbl="node1" presStyleIdx="0" presStyleCnt="9">
        <dgm:presLayoutVars>
          <dgm:bulletEnabled val="1"/>
        </dgm:presLayoutVars>
      </dgm:prSet>
      <dgm:spPr/>
    </dgm:pt>
    <dgm:pt modelId="{F43F4FC9-2A80-034A-912E-3F5E56F98051}" type="pres">
      <dgm:prSet presAssocID="{6E5B30C0-34A7-3443-8D5B-31CE19CF691F}" presName="Name9" presStyleLbl="parChTrans1D2" presStyleIdx="1" presStyleCnt="9"/>
      <dgm:spPr/>
    </dgm:pt>
    <dgm:pt modelId="{9BBA1BE9-42D8-0041-B7D1-41FFD5E284CA}" type="pres">
      <dgm:prSet presAssocID="{6E5B30C0-34A7-3443-8D5B-31CE19CF691F}" presName="connTx" presStyleLbl="parChTrans1D2" presStyleIdx="1" presStyleCnt="9"/>
      <dgm:spPr/>
    </dgm:pt>
    <dgm:pt modelId="{B46C07A0-7CA9-3141-BDD5-26C877B0CAC9}" type="pres">
      <dgm:prSet presAssocID="{62E9A75A-A6B4-7F47-8B55-2CDBF4333537}" presName="node" presStyleLbl="node1" presStyleIdx="1" presStyleCnt="9">
        <dgm:presLayoutVars>
          <dgm:bulletEnabled val="1"/>
        </dgm:presLayoutVars>
      </dgm:prSet>
      <dgm:spPr/>
    </dgm:pt>
    <dgm:pt modelId="{9783D989-9C0D-DB4F-8B04-FE13EB488666}" type="pres">
      <dgm:prSet presAssocID="{7D2D99C8-246E-9049-B722-BA83A22F3EC3}" presName="Name9" presStyleLbl="parChTrans1D2" presStyleIdx="2" presStyleCnt="9"/>
      <dgm:spPr/>
    </dgm:pt>
    <dgm:pt modelId="{8D26F040-E34F-EE42-ABA3-2199D911FFA7}" type="pres">
      <dgm:prSet presAssocID="{7D2D99C8-246E-9049-B722-BA83A22F3EC3}" presName="connTx" presStyleLbl="parChTrans1D2" presStyleIdx="2" presStyleCnt="9"/>
      <dgm:spPr/>
    </dgm:pt>
    <dgm:pt modelId="{F1C13C75-82FA-B547-8055-FD590C68E1A2}" type="pres">
      <dgm:prSet presAssocID="{2C7525D4-41D7-0A41-BCD6-26E85790B178}" presName="node" presStyleLbl="node1" presStyleIdx="2" presStyleCnt="9">
        <dgm:presLayoutVars>
          <dgm:bulletEnabled val="1"/>
        </dgm:presLayoutVars>
      </dgm:prSet>
      <dgm:spPr/>
    </dgm:pt>
    <dgm:pt modelId="{5F735B2E-064F-DC4E-BF37-562EE3E51A5B}" type="pres">
      <dgm:prSet presAssocID="{4A160BE1-492B-E244-B21A-02012D7361A2}" presName="Name9" presStyleLbl="parChTrans1D2" presStyleIdx="3" presStyleCnt="9"/>
      <dgm:spPr/>
    </dgm:pt>
    <dgm:pt modelId="{7642B02C-1B5E-6D47-BE50-0FB7574653F6}" type="pres">
      <dgm:prSet presAssocID="{4A160BE1-492B-E244-B21A-02012D7361A2}" presName="connTx" presStyleLbl="parChTrans1D2" presStyleIdx="3" presStyleCnt="9"/>
      <dgm:spPr/>
    </dgm:pt>
    <dgm:pt modelId="{60D7EC5C-665F-164F-8532-8BC381214F83}" type="pres">
      <dgm:prSet presAssocID="{59A5B9B0-A4CE-C642-B406-FE2CABB0A73E}" presName="node" presStyleLbl="node1" presStyleIdx="3" presStyleCnt="9">
        <dgm:presLayoutVars>
          <dgm:bulletEnabled val="1"/>
        </dgm:presLayoutVars>
      </dgm:prSet>
      <dgm:spPr/>
    </dgm:pt>
    <dgm:pt modelId="{535B8862-721C-F148-9608-B9CCE7530A76}" type="pres">
      <dgm:prSet presAssocID="{DB8DC829-AFD6-954C-AB18-BD101B9DA63A}" presName="Name9" presStyleLbl="parChTrans1D2" presStyleIdx="4" presStyleCnt="9"/>
      <dgm:spPr/>
    </dgm:pt>
    <dgm:pt modelId="{78D3A7C0-9C69-FF4A-86AB-55BD8DDD4F57}" type="pres">
      <dgm:prSet presAssocID="{DB8DC829-AFD6-954C-AB18-BD101B9DA63A}" presName="connTx" presStyleLbl="parChTrans1D2" presStyleIdx="4" presStyleCnt="9"/>
      <dgm:spPr/>
    </dgm:pt>
    <dgm:pt modelId="{423E99E8-BF4E-3C4B-8679-AE6C724F20F8}" type="pres">
      <dgm:prSet presAssocID="{F2FC276A-DBD0-AF49-A95B-4797D2DD25E6}" presName="node" presStyleLbl="node1" presStyleIdx="4" presStyleCnt="9">
        <dgm:presLayoutVars>
          <dgm:bulletEnabled val="1"/>
        </dgm:presLayoutVars>
      </dgm:prSet>
      <dgm:spPr/>
    </dgm:pt>
    <dgm:pt modelId="{6C58CEDC-8083-F741-8307-8C5AC1C670A9}" type="pres">
      <dgm:prSet presAssocID="{F6C8E38A-D230-A147-AE32-C3B830EDFC81}" presName="Name9" presStyleLbl="parChTrans1D2" presStyleIdx="5" presStyleCnt="9"/>
      <dgm:spPr/>
    </dgm:pt>
    <dgm:pt modelId="{C5976FD9-2BC4-A14A-A08F-00A880FCA72A}" type="pres">
      <dgm:prSet presAssocID="{F6C8E38A-D230-A147-AE32-C3B830EDFC81}" presName="connTx" presStyleLbl="parChTrans1D2" presStyleIdx="5" presStyleCnt="9"/>
      <dgm:spPr/>
    </dgm:pt>
    <dgm:pt modelId="{A6E327CA-140B-7140-BF1D-93ED8B95F2CB}" type="pres">
      <dgm:prSet presAssocID="{255C26DA-2395-5B42-BBF7-42D82E189E8F}" presName="node" presStyleLbl="node1" presStyleIdx="5" presStyleCnt="9">
        <dgm:presLayoutVars>
          <dgm:bulletEnabled val="1"/>
        </dgm:presLayoutVars>
      </dgm:prSet>
      <dgm:spPr/>
    </dgm:pt>
    <dgm:pt modelId="{83BC90F3-ECA1-D54E-BFC8-E8D299D5DFB6}" type="pres">
      <dgm:prSet presAssocID="{5BBEE916-F7EE-204F-8816-67C4221B4CA1}" presName="Name9" presStyleLbl="parChTrans1D2" presStyleIdx="6" presStyleCnt="9"/>
      <dgm:spPr/>
    </dgm:pt>
    <dgm:pt modelId="{C58EFF4D-F96A-A946-AF39-62FB78BB8C7B}" type="pres">
      <dgm:prSet presAssocID="{5BBEE916-F7EE-204F-8816-67C4221B4CA1}" presName="connTx" presStyleLbl="parChTrans1D2" presStyleIdx="6" presStyleCnt="9"/>
      <dgm:spPr/>
    </dgm:pt>
    <dgm:pt modelId="{55996A55-9F5D-1042-B2F6-DFCD3CB15F65}" type="pres">
      <dgm:prSet presAssocID="{BC9B74CE-72EC-DD4B-94B0-98C2C6EA2817}" presName="node" presStyleLbl="node1" presStyleIdx="6" presStyleCnt="9">
        <dgm:presLayoutVars>
          <dgm:bulletEnabled val="1"/>
        </dgm:presLayoutVars>
      </dgm:prSet>
      <dgm:spPr/>
    </dgm:pt>
    <dgm:pt modelId="{B6F30AEE-39C4-FD4A-9FB3-3221FE5DB7B6}" type="pres">
      <dgm:prSet presAssocID="{1CF4191B-CF38-4F47-A9A8-AC3D7B253FFD}" presName="Name9" presStyleLbl="parChTrans1D2" presStyleIdx="7" presStyleCnt="9"/>
      <dgm:spPr/>
    </dgm:pt>
    <dgm:pt modelId="{0F87C8F1-46B9-0344-8FD2-C4D6C543634A}" type="pres">
      <dgm:prSet presAssocID="{1CF4191B-CF38-4F47-A9A8-AC3D7B253FFD}" presName="connTx" presStyleLbl="parChTrans1D2" presStyleIdx="7" presStyleCnt="9"/>
      <dgm:spPr/>
    </dgm:pt>
    <dgm:pt modelId="{DC1B7CAA-D3B3-8841-A0A0-C54A356AF09B}" type="pres">
      <dgm:prSet presAssocID="{AD1AA635-1F68-BB42-9695-9F236226A7C4}" presName="node" presStyleLbl="node1" presStyleIdx="7" presStyleCnt="9">
        <dgm:presLayoutVars>
          <dgm:bulletEnabled val="1"/>
        </dgm:presLayoutVars>
      </dgm:prSet>
      <dgm:spPr/>
    </dgm:pt>
    <dgm:pt modelId="{7386CAC2-FF7C-4B47-A8A7-E15057FC5D9A}" type="pres">
      <dgm:prSet presAssocID="{AECA2351-EBB6-6D40-A90B-A98E15F36FB1}" presName="Name9" presStyleLbl="parChTrans1D2" presStyleIdx="8" presStyleCnt="9"/>
      <dgm:spPr/>
    </dgm:pt>
    <dgm:pt modelId="{1B0AC707-6DA7-B545-9AFD-36133A152EEC}" type="pres">
      <dgm:prSet presAssocID="{AECA2351-EBB6-6D40-A90B-A98E15F36FB1}" presName="connTx" presStyleLbl="parChTrans1D2" presStyleIdx="8" presStyleCnt="9"/>
      <dgm:spPr/>
    </dgm:pt>
    <dgm:pt modelId="{24A157F2-C873-3C45-A7C9-F035D7FDFF8B}" type="pres">
      <dgm:prSet presAssocID="{460D88B7-CF38-1D44-9C11-E41A07031349}" presName="node" presStyleLbl="node1" presStyleIdx="8" presStyleCnt="9">
        <dgm:presLayoutVars>
          <dgm:bulletEnabled val="1"/>
        </dgm:presLayoutVars>
      </dgm:prSet>
      <dgm:spPr/>
    </dgm:pt>
  </dgm:ptLst>
  <dgm:cxnLst>
    <dgm:cxn modelId="{C2DEB309-3A24-FD40-8FF0-EA9F04ABC733}" srcId="{6BCA5A5B-C7A2-9C40-B0C2-0EBBDE24E45E}" destId="{255C26DA-2395-5B42-BBF7-42D82E189E8F}" srcOrd="5" destOrd="0" parTransId="{F6C8E38A-D230-A147-AE32-C3B830EDFC81}" sibTransId="{82CEFC45-FF56-EC48-BE92-E7BD6B6D747C}"/>
    <dgm:cxn modelId="{F739FE16-C845-0744-992D-A5A77E891A3E}" type="presOf" srcId="{7D2D99C8-246E-9049-B722-BA83A22F3EC3}" destId="{8D26F040-E34F-EE42-ABA3-2199D911FFA7}" srcOrd="1" destOrd="0" presId="urn:microsoft.com/office/officeart/2005/8/layout/radial1"/>
    <dgm:cxn modelId="{2FA43817-2D56-0940-BB0D-94263F58E73F}" type="presOf" srcId="{5BBEE916-F7EE-204F-8816-67C4221B4CA1}" destId="{C58EFF4D-F96A-A946-AF39-62FB78BB8C7B}" srcOrd="1" destOrd="0" presId="urn:microsoft.com/office/officeart/2005/8/layout/radial1"/>
    <dgm:cxn modelId="{846C821F-751D-414D-B53C-D5E0F9A9116A}" type="presOf" srcId="{4A160BE1-492B-E244-B21A-02012D7361A2}" destId="{7642B02C-1B5E-6D47-BE50-0FB7574653F6}" srcOrd="1" destOrd="0" presId="urn:microsoft.com/office/officeart/2005/8/layout/radial1"/>
    <dgm:cxn modelId="{2CA99F2B-E820-4B45-82CD-52487682B2E8}" srcId="{6BCA5A5B-C7A2-9C40-B0C2-0EBBDE24E45E}" destId="{62E9A75A-A6B4-7F47-8B55-2CDBF4333537}" srcOrd="1" destOrd="0" parTransId="{6E5B30C0-34A7-3443-8D5B-31CE19CF691F}" sibTransId="{134E5534-1B50-AF41-A2D4-33848E5B745E}"/>
    <dgm:cxn modelId="{AE6EF22B-CEA7-3642-B21B-81B4E541D22E}" type="presOf" srcId="{68719685-50C1-DC43-9E36-16F4F4C7878E}" destId="{8D5B1A9A-2D71-C24A-9685-A477FD66D615}" srcOrd="0" destOrd="0" presId="urn:microsoft.com/office/officeart/2005/8/layout/radial1"/>
    <dgm:cxn modelId="{DCD5B142-280B-4044-BA7F-58BDC37A71FC}" type="presOf" srcId="{62E9A75A-A6B4-7F47-8B55-2CDBF4333537}" destId="{B46C07A0-7CA9-3141-BDD5-26C877B0CAC9}" srcOrd="0" destOrd="0" presId="urn:microsoft.com/office/officeart/2005/8/layout/radial1"/>
    <dgm:cxn modelId="{703B7E48-6423-7446-8AB2-02AF577B3D31}" srcId="{6BCA5A5B-C7A2-9C40-B0C2-0EBBDE24E45E}" destId="{BC9B74CE-72EC-DD4B-94B0-98C2C6EA2817}" srcOrd="6" destOrd="0" parTransId="{5BBEE916-F7EE-204F-8816-67C4221B4CA1}" sibTransId="{2FEC610B-10D4-5A40-963A-371471EEB106}"/>
    <dgm:cxn modelId="{EE39FF58-DDC8-6F44-936E-8CBF30EC3C03}" type="presOf" srcId="{4A160BE1-492B-E244-B21A-02012D7361A2}" destId="{5F735B2E-064F-DC4E-BF37-562EE3E51A5B}" srcOrd="0" destOrd="0" presId="urn:microsoft.com/office/officeart/2005/8/layout/radial1"/>
    <dgm:cxn modelId="{00FC4E59-C610-674A-90FC-587FC664DC4D}" type="presOf" srcId="{59A5B9B0-A4CE-C642-B406-FE2CABB0A73E}" destId="{60D7EC5C-665F-164F-8532-8BC381214F83}" srcOrd="0" destOrd="0" presId="urn:microsoft.com/office/officeart/2005/8/layout/radial1"/>
    <dgm:cxn modelId="{E348B75B-42FF-4A43-9AE2-16A4DB5F7743}" srcId="{A47BA35C-1F7D-0A40-9DBB-D215236FF2F6}" destId="{6BCA5A5B-C7A2-9C40-B0C2-0EBBDE24E45E}" srcOrd="0" destOrd="0" parTransId="{82884E85-507A-FB40-B26C-43170ECF0649}" sibTransId="{0197BF5E-88C7-254B-BF57-83B398D08770}"/>
    <dgm:cxn modelId="{0D23AB63-396F-114F-BAFD-06CF075A4F79}" type="presOf" srcId="{A47BA35C-1F7D-0A40-9DBB-D215236FF2F6}" destId="{5EC83816-C862-1742-B0C2-84087E50D714}" srcOrd="0" destOrd="0" presId="urn:microsoft.com/office/officeart/2005/8/layout/radial1"/>
    <dgm:cxn modelId="{82EA6B64-C9A8-B344-BF2C-8D936F4EF65A}" srcId="{6BCA5A5B-C7A2-9C40-B0C2-0EBBDE24E45E}" destId="{F2FC276A-DBD0-AF49-A95B-4797D2DD25E6}" srcOrd="4" destOrd="0" parTransId="{DB8DC829-AFD6-954C-AB18-BD101B9DA63A}" sibTransId="{4160E0DE-F25D-4D4E-8C3C-31BEA4925903}"/>
    <dgm:cxn modelId="{78658366-12FE-FB4A-9A2C-D541BF6B41B5}" type="presOf" srcId="{6E5B30C0-34A7-3443-8D5B-31CE19CF691F}" destId="{F43F4FC9-2A80-034A-912E-3F5E56F98051}" srcOrd="0" destOrd="0" presId="urn:microsoft.com/office/officeart/2005/8/layout/radial1"/>
    <dgm:cxn modelId="{365E3A67-80CE-624F-B210-0E761F066E66}" type="presOf" srcId="{6BCA5A5B-C7A2-9C40-B0C2-0EBBDE24E45E}" destId="{8305B8B4-2F6E-554F-9F32-A288B8616E40}" srcOrd="0" destOrd="0" presId="urn:microsoft.com/office/officeart/2005/8/layout/radial1"/>
    <dgm:cxn modelId="{48CA256B-5947-B444-BDA0-F64E588EC0A6}" type="presOf" srcId="{AECA2351-EBB6-6D40-A90B-A98E15F36FB1}" destId="{1B0AC707-6DA7-B545-9AFD-36133A152EEC}" srcOrd="1" destOrd="0" presId="urn:microsoft.com/office/officeart/2005/8/layout/radial1"/>
    <dgm:cxn modelId="{4CBD2872-C88F-B54C-89B0-9907678592A0}" type="presOf" srcId="{AECA2351-EBB6-6D40-A90B-A98E15F36FB1}" destId="{7386CAC2-FF7C-4B47-A8A7-E15057FC5D9A}" srcOrd="0" destOrd="0" presId="urn:microsoft.com/office/officeart/2005/8/layout/radial1"/>
    <dgm:cxn modelId="{60E01477-F9DD-384A-828B-34382CCAB8FD}" type="presOf" srcId="{6AFCBF42-D766-7248-ABE7-B6CDA8FDE22C}" destId="{2C4F082D-17E8-894F-8FFE-BD4289C2EA35}" srcOrd="0" destOrd="0" presId="urn:microsoft.com/office/officeart/2005/8/layout/radial1"/>
    <dgm:cxn modelId="{9308EE79-7B3D-C649-A23F-66DF1146BF6F}" srcId="{6BCA5A5B-C7A2-9C40-B0C2-0EBBDE24E45E}" destId="{AD1AA635-1F68-BB42-9695-9F236226A7C4}" srcOrd="7" destOrd="0" parTransId="{1CF4191B-CF38-4F47-A9A8-AC3D7B253FFD}" sibTransId="{EA50FF41-B223-E947-9C1F-82FC49DF1DC0}"/>
    <dgm:cxn modelId="{B64F1C8B-E142-D04C-BB7F-B74367248DEA}" type="presOf" srcId="{460D88B7-CF38-1D44-9C11-E41A07031349}" destId="{24A157F2-C873-3C45-A7C9-F035D7FDFF8B}" srcOrd="0" destOrd="0" presId="urn:microsoft.com/office/officeart/2005/8/layout/radial1"/>
    <dgm:cxn modelId="{CC42CB91-683E-2A49-9369-C29E92226D5B}" srcId="{6BCA5A5B-C7A2-9C40-B0C2-0EBBDE24E45E}" destId="{59A5B9B0-A4CE-C642-B406-FE2CABB0A73E}" srcOrd="3" destOrd="0" parTransId="{4A160BE1-492B-E244-B21A-02012D7361A2}" sibTransId="{D14553AA-5407-8740-9EAC-349506F94354}"/>
    <dgm:cxn modelId="{6FFC3596-79B1-E345-B0BF-5AB0097D7723}" type="presOf" srcId="{7D2D99C8-246E-9049-B722-BA83A22F3EC3}" destId="{9783D989-9C0D-DB4F-8B04-FE13EB488666}" srcOrd="0" destOrd="0" presId="urn:microsoft.com/office/officeart/2005/8/layout/radial1"/>
    <dgm:cxn modelId="{3A0B7D9E-F8BA-0B41-9706-9A2DF89506F5}" type="presOf" srcId="{2C7525D4-41D7-0A41-BCD6-26E85790B178}" destId="{F1C13C75-82FA-B547-8055-FD590C68E1A2}" srcOrd="0" destOrd="0" presId="urn:microsoft.com/office/officeart/2005/8/layout/radial1"/>
    <dgm:cxn modelId="{608BBFA1-B825-5D43-9CEE-BD4CF95243F3}" type="presOf" srcId="{F6C8E38A-D230-A147-AE32-C3B830EDFC81}" destId="{6C58CEDC-8083-F741-8307-8C5AC1C670A9}" srcOrd="0" destOrd="0" presId="urn:microsoft.com/office/officeart/2005/8/layout/radial1"/>
    <dgm:cxn modelId="{EA5770A3-4C61-2B48-9103-A2FB134BB16A}" srcId="{6BCA5A5B-C7A2-9C40-B0C2-0EBBDE24E45E}" destId="{460D88B7-CF38-1D44-9C11-E41A07031349}" srcOrd="8" destOrd="0" parTransId="{AECA2351-EBB6-6D40-A90B-A98E15F36FB1}" sibTransId="{E69A83EE-6F99-3348-A616-393F778BC7BB}"/>
    <dgm:cxn modelId="{584ACBA4-1292-EC42-99DD-DD794DECFF28}" type="presOf" srcId="{6E5B30C0-34A7-3443-8D5B-31CE19CF691F}" destId="{9BBA1BE9-42D8-0041-B7D1-41FFD5E284CA}" srcOrd="1" destOrd="0" presId="urn:microsoft.com/office/officeart/2005/8/layout/radial1"/>
    <dgm:cxn modelId="{4A45FEA8-95BE-0E4F-9971-B202C333AE2C}" type="presOf" srcId="{1CF4191B-CF38-4F47-A9A8-AC3D7B253FFD}" destId="{B6F30AEE-39C4-FD4A-9FB3-3221FE5DB7B6}" srcOrd="0" destOrd="0" presId="urn:microsoft.com/office/officeart/2005/8/layout/radial1"/>
    <dgm:cxn modelId="{07DE71AF-4A4A-D84D-A3A7-26A296E2B721}" srcId="{6BCA5A5B-C7A2-9C40-B0C2-0EBBDE24E45E}" destId="{68719685-50C1-DC43-9E36-16F4F4C7878E}" srcOrd="0" destOrd="0" parTransId="{6AFCBF42-D766-7248-ABE7-B6CDA8FDE22C}" sibTransId="{2F852809-F0F9-DC48-AB82-EC416CE8AEEA}"/>
    <dgm:cxn modelId="{58644CB6-A8B7-284E-B549-81D43A805F4D}" type="presOf" srcId="{F6C8E38A-D230-A147-AE32-C3B830EDFC81}" destId="{C5976FD9-2BC4-A14A-A08F-00A880FCA72A}" srcOrd="1" destOrd="0" presId="urn:microsoft.com/office/officeart/2005/8/layout/radial1"/>
    <dgm:cxn modelId="{EC313FB7-E56F-F348-908D-56096DA08212}" type="presOf" srcId="{BC9B74CE-72EC-DD4B-94B0-98C2C6EA2817}" destId="{55996A55-9F5D-1042-B2F6-DFCD3CB15F65}" srcOrd="0" destOrd="0" presId="urn:microsoft.com/office/officeart/2005/8/layout/radial1"/>
    <dgm:cxn modelId="{3E178FB7-E715-2F46-97F9-F64F749FE50D}" type="presOf" srcId="{DB8DC829-AFD6-954C-AB18-BD101B9DA63A}" destId="{535B8862-721C-F148-9608-B9CCE7530A76}" srcOrd="0" destOrd="0" presId="urn:microsoft.com/office/officeart/2005/8/layout/radial1"/>
    <dgm:cxn modelId="{32636BB9-AADB-FB4B-8113-3C28B0E6449D}" type="presOf" srcId="{6AFCBF42-D766-7248-ABE7-B6CDA8FDE22C}" destId="{B90D8A23-3910-FD4F-8948-FDC18B341EB9}" srcOrd="1" destOrd="0" presId="urn:microsoft.com/office/officeart/2005/8/layout/radial1"/>
    <dgm:cxn modelId="{9F04DCBB-3B08-8048-9555-E1558792E6DE}" type="presOf" srcId="{255C26DA-2395-5B42-BBF7-42D82E189E8F}" destId="{A6E327CA-140B-7140-BF1D-93ED8B95F2CB}" srcOrd="0" destOrd="0" presId="urn:microsoft.com/office/officeart/2005/8/layout/radial1"/>
    <dgm:cxn modelId="{963CD0BC-2B5C-D942-93EB-7AD7E1121FBC}" type="presOf" srcId="{AD1AA635-1F68-BB42-9695-9F236226A7C4}" destId="{DC1B7CAA-D3B3-8841-A0A0-C54A356AF09B}" srcOrd="0" destOrd="0" presId="urn:microsoft.com/office/officeart/2005/8/layout/radial1"/>
    <dgm:cxn modelId="{D4735BCC-D797-7C49-ACF2-9F71E7807EEE}" type="presOf" srcId="{1CF4191B-CF38-4F47-A9A8-AC3D7B253FFD}" destId="{0F87C8F1-46B9-0344-8FD2-C4D6C543634A}" srcOrd="1" destOrd="0" presId="urn:microsoft.com/office/officeart/2005/8/layout/radial1"/>
    <dgm:cxn modelId="{DF8137D1-65BA-0547-BF09-1CBB1D00C347}" type="presOf" srcId="{5BBEE916-F7EE-204F-8816-67C4221B4CA1}" destId="{83BC90F3-ECA1-D54E-BFC8-E8D299D5DFB6}" srcOrd="0" destOrd="0" presId="urn:microsoft.com/office/officeart/2005/8/layout/radial1"/>
    <dgm:cxn modelId="{35BAF1D1-5319-2047-8C0D-2F41F8986024}" type="presOf" srcId="{F2FC276A-DBD0-AF49-A95B-4797D2DD25E6}" destId="{423E99E8-BF4E-3C4B-8679-AE6C724F20F8}" srcOrd="0" destOrd="0" presId="urn:microsoft.com/office/officeart/2005/8/layout/radial1"/>
    <dgm:cxn modelId="{91F056E1-853A-234A-A063-D358E2130F40}" srcId="{6BCA5A5B-C7A2-9C40-B0C2-0EBBDE24E45E}" destId="{2C7525D4-41D7-0A41-BCD6-26E85790B178}" srcOrd="2" destOrd="0" parTransId="{7D2D99C8-246E-9049-B722-BA83A22F3EC3}" sibTransId="{E9DF544C-8E9B-EE4F-A678-DBBCCF890373}"/>
    <dgm:cxn modelId="{2B709AE4-1166-3744-8108-C9E642EAB43A}" type="presOf" srcId="{DB8DC829-AFD6-954C-AB18-BD101B9DA63A}" destId="{78D3A7C0-9C69-FF4A-86AB-55BD8DDD4F57}" srcOrd="1" destOrd="0" presId="urn:microsoft.com/office/officeart/2005/8/layout/radial1"/>
    <dgm:cxn modelId="{752EA76F-CBAF-2C4F-BD08-FE8F598EBF87}" type="presParOf" srcId="{5EC83816-C862-1742-B0C2-84087E50D714}" destId="{8305B8B4-2F6E-554F-9F32-A288B8616E40}" srcOrd="0" destOrd="0" presId="urn:microsoft.com/office/officeart/2005/8/layout/radial1"/>
    <dgm:cxn modelId="{AD9AE520-C2D4-9946-930A-CDD6BF0F9C25}" type="presParOf" srcId="{5EC83816-C862-1742-B0C2-84087E50D714}" destId="{2C4F082D-17E8-894F-8FFE-BD4289C2EA35}" srcOrd="1" destOrd="0" presId="urn:microsoft.com/office/officeart/2005/8/layout/radial1"/>
    <dgm:cxn modelId="{51BFFF6B-75BD-6E4C-A66D-CE681A4F34BF}" type="presParOf" srcId="{2C4F082D-17E8-894F-8FFE-BD4289C2EA35}" destId="{B90D8A23-3910-FD4F-8948-FDC18B341EB9}" srcOrd="0" destOrd="0" presId="urn:microsoft.com/office/officeart/2005/8/layout/radial1"/>
    <dgm:cxn modelId="{9B05E16C-432B-0A45-91DE-332C2E7E1A46}" type="presParOf" srcId="{5EC83816-C862-1742-B0C2-84087E50D714}" destId="{8D5B1A9A-2D71-C24A-9685-A477FD66D615}" srcOrd="2" destOrd="0" presId="urn:microsoft.com/office/officeart/2005/8/layout/radial1"/>
    <dgm:cxn modelId="{6F55DB4F-B558-1C4C-BD50-810A4BC3B8AC}" type="presParOf" srcId="{5EC83816-C862-1742-B0C2-84087E50D714}" destId="{F43F4FC9-2A80-034A-912E-3F5E56F98051}" srcOrd="3" destOrd="0" presId="urn:microsoft.com/office/officeart/2005/8/layout/radial1"/>
    <dgm:cxn modelId="{BF80426C-792B-774D-BE3B-1C0ABA4202D6}" type="presParOf" srcId="{F43F4FC9-2A80-034A-912E-3F5E56F98051}" destId="{9BBA1BE9-42D8-0041-B7D1-41FFD5E284CA}" srcOrd="0" destOrd="0" presId="urn:microsoft.com/office/officeart/2005/8/layout/radial1"/>
    <dgm:cxn modelId="{52AE876D-BD7C-CE4A-8CE8-378153AA124B}" type="presParOf" srcId="{5EC83816-C862-1742-B0C2-84087E50D714}" destId="{B46C07A0-7CA9-3141-BDD5-26C877B0CAC9}" srcOrd="4" destOrd="0" presId="urn:microsoft.com/office/officeart/2005/8/layout/radial1"/>
    <dgm:cxn modelId="{C9B3DFE8-6C40-5C4A-AD7C-E0BD4E828984}" type="presParOf" srcId="{5EC83816-C862-1742-B0C2-84087E50D714}" destId="{9783D989-9C0D-DB4F-8B04-FE13EB488666}" srcOrd="5" destOrd="0" presId="urn:microsoft.com/office/officeart/2005/8/layout/radial1"/>
    <dgm:cxn modelId="{C19AE68E-031E-FA42-B21B-07542CCDCC97}" type="presParOf" srcId="{9783D989-9C0D-DB4F-8B04-FE13EB488666}" destId="{8D26F040-E34F-EE42-ABA3-2199D911FFA7}" srcOrd="0" destOrd="0" presId="urn:microsoft.com/office/officeart/2005/8/layout/radial1"/>
    <dgm:cxn modelId="{E85CD330-C88B-BF48-AD3B-B300DB988737}" type="presParOf" srcId="{5EC83816-C862-1742-B0C2-84087E50D714}" destId="{F1C13C75-82FA-B547-8055-FD590C68E1A2}" srcOrd="6" destOrd="0" presId="urn:microsoft.com/office/officeart/2005/8/layout/radial1"/>
    <dgm:cxn modelId="{4B4BF3DE-906A-A34E-A69F-6FDEE8564DF3}" type="presParOf" srcId="{5EC83816-C862-1742-B0C2-84087E50D714}" destId="{5F735B2E-064F-DC4E-BF37-562EE3E51A5B}" srcOrd="7" destOrd="0" presId="urn:microsoft.com/office/officeart/2005/8/layout/radial1"/>
    <dgm:cxn modelId="{31CE66E8-9FB5-454A-9D34-4F16919FB856}" type="presParOf" srcId="{5F735B2E-064F-DC4E-BF37-562EE3E51A5B}" destId="{7642B02C-1B5E-6D47-BE50-0FB7574653F6}" srcOrd="0" destOrd="0" presId="urn:microsoft.com/office/officeart/2005/8/layout/radial1"/>
    <dgm:cxn modelId="{C7869140-5FA0-0D47-8C1D-01812A84AFC9}" type="presParOf" srcId="{5EC83816-C862-1742-B0C2-84087E50D714}" destId="{60D7EC5C-665F-164F-8532-8BC381214F83}" srcOrd="8" destOrd="0" presId="urn:microsoft.com/office/officeart/2005/8/layout/radial1"/>
    <dgm:cxn modelId="{1E0FB5FB-4425-5048-896D-0DD610722454}" type="presParOf" srcId="{5EC83816-C862-1742-B0C2-84087E50D714}" destId="{535B8862-721C-F148-9608-B9CCE7530A76}" srcOrd="9" destOrd="0" presId="urn:microsoft.com/office/officeart/2005/8/layout/radial1"/>
    <dgm:cxn modelId="{CF807847-8CC1-4845-971C-5B28717221B1}" type="presParOf" srcId="{535B8862-721C-F148-9608-B9CCE7530A76}" destId="{78D3A7C0-9C69-FF4A-86AB-55BD8DDD4F57}" srcOrd="0" destOrd="0" presId="urn:microsoft.com/office/officeart/2005/8/layout/radial1"/>
    <dgm:cxn modelId="{F40E78BD-92F9-F84D-AAA7-1E95893F7076}" type="presParOf" srcId="{5EC83816-C862-1742-B0C2-84087E50D714}" destId="{423E99E8-BF4E-3C4B-8679-AE6C724F20F8}" srcOrd="10" destOrd="0" presId="urn:microsoft.com/office/officeart/2005/8/layout/radial1"/>
    <dgm:cxn modelId="{ED0970FC-1E13-9740-9B23-437C2D871023}" type="presParOf" srcId="{5EC83816-C862-1742-B0C2-84087E50D714}" destId="{6C58CEDC-8083-F741-8307-8C5AC1C670A9}" srcOrd="11" destOrd="0" presId="urn:microsoft.com/office/officeart/2005/8/layout/radial1"/>
    <dgm:cxn modelId="{BB897BFA-77B0-214B-ABB3-BC433F8DF938}" type="presParOf" srcId="{6C58CEDC-8083-F741-8307-8C5AC1C670A9}" destId="{C5976FD9-2BC4-A14A-A08F-00A880FCA72A}" srcOrd="0" destOrd="0" presId="urn:microsoft.com/office/officeart/2005/8/layout/radial1"/>
    <dgm:cxn modelId="{D15AB3CF-CE18-F14F-AD9E-A2886F0B045D}" type="presParOf" srcId="{5EC83816-C862-1742-B0C2-84087E50D714}" destId="{A6E327CA-140B-7140-BF1D-93ED8B95F2CB}" srcOrd="12" destOrd="0" presId="urn:microsoft.com/office/officeart/2005/8/layout/radial1"/>
    <dgm:cxn modelId="{F9E118CD-6799-AB4D-AA09-211FC8517AFC}" type="presParOf" srcId="{5EC83816-C862-1742-B0C2-84087E50D714}" destId="{83BC90F3-ECA1-D54E-BFC8-E8D299D5DFB6}" srcOrd="13" destOrd="0" presId="urn:microsoft.com/office/officeart/2005/8/layout/radial1"/>
    <dgm:cxn modelId="{30F5B653-FDD2-2943-A7B5-29F66D5D35E0}" type="presParOf" srcId="{83BC90F3-ECA1-D54E-BFC8-E8D299D5DFB6}" destId="{C58EFF4D-F96A-A946-AF39-62FB78BB8C7B}" srcOrd="0" destOrd="0" presId="urn:microsoft.com/office/officeart/2005/8/layout/radial1"/>
    <dgm:cxn modelId="{5B9E5AF6-D5DF-DB40-8916-483E9848B66A}" type="presParOf" srcId="{5EC83816-C862-1742-B0C2-84087E50D714}" destId="{55996A55-9F5D-1042-B2F6-DFCD3CB15F65}" srcOrd="14" destOrd="0" presId="urn:microsoft.com/office/officeart/2005/8/layout/radial1"/>
    <dgm:cxn modelId="{E3C28C4E-46BC-3C43-97C2-058158CDA4F6}" type="presParOf" srcId="{5EC83816-C862-1742-B0C2-84087E50D714}" destId="{B6F30AEE-39C4-FD4A-9FB3-3221FE5DB7B6}" srcOrd="15" destOrd="0" presId="urn:microsoft.com/office/officeart/2005/8/layout/radial1"/>
    <dgm:cxn modelId="{39618483-EE48-AA42-9895-3590250563C5}" type="presParOf" srcId="{B6F30AEE-39C4-FD4A-9FB3-3221FE5DB7B6}" destId="{0F87C8F1-46B9-0344-8FD2-C4D6C543634A}" srcOrd="0" destOrd="0" presId="urn:microsoft.com/office/officeart/2005/8/layout/radial1"/>
    <dgm:cxn modelId="{B8DA6A17-7322-E54A-B837-ED5805C94563}" type="presParOf" srcId="{5EC83816-C862-1742-B0C2-84087E50D714}" destId="{DC1B7CAA-D3B3-8841-A0A0-C54A356AF09B}" srcOrd="16" destOrd="0" presId="urn:microsoft.com/office/officeart/2005/8/layout/radial1"/>
    <dgm:cxn modelId="{973C117B-A5BC-CA48-9663-2528B00ECBC7}" type="presParOf" srcId="{5EC83816-C862-1742-B0C2-84087E50D714}" destId="{7386CAC2-FF7C-4B47-A8A7-E15057FC5D9A}" srcOrd="17" destOrd="0" presId="urn:microsoft.com/office/officeart/2005/8/layout/radial1"/>
    <dgm:cxn modelId="{D82E311E-FA31-D442-ACC3-4ED00A6F9627}" type="presParOf" srcId="{7386CAC2-FF7C-4B47-A8A7-E15057FC5D9A}" destId="{1B0AC707-6DA7-B545-9AFD-36133A152EEC}" srcOrd="0" destOrd="0" presId="urn:microsoft.com/office/officeart/2005/8/layout/radial1"/>
    <dgm:cxn modelId="{72FB4BA3-F84E-074D-87C5-B79C41ACEF17}" type="presParOf" srcId="{5EC83816-C862-1742-B0C2-84087E50D714}" destId="{24A157F2-C873-3C45-A7C9-F035D7FDFF8B}" srcOrd="1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B6879F-8A88-E042-9E32-DA3558906B76}"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9300E78D-4345-0140-8C02-24ECD51A1C2F}">
      <dgm:prSet phldrT="[Text]" custT="1"/>
      <dgm:spPr/>
      <dgm:t>
        <a:bodyPr/>
        <a:lstStyle/>
        <a:p>
          <a:r>
            <a:rPr lang="en-US" sz="2000" b="1"/>
            <a:t>Dimensiynau Ar Gyfer Dysgu Meddwl</a:t>
          </a:r>
        </a:p>
      </dgm:t>
    </dgm:pt>
    <dgm:pt modelId="{5E315788-A249-9D4F-9A38-A1202A2C4DA0}" type="parTrans" cxnId="{59863D16-EDC5-004C-8DE8-0EF5ECF39A75}">
      <dgm:prSet/>
      <dgm:spPr/>
      <dgm:t>
        <a:bodyPr/>
        <a:lstStyle/>
        <a:p>
          <a:endParaRPr lang="en-US" sz="1600"/>
        </a:p>
      </dgm:t>
    </dgm:pt>
    <dgm:pt modelId="{2E3D0692-88A6-AA42-936B-51008F787387}" type="sibTrans" cxnId="{59863D16-EDC5-004C-8DE8-0EF5ECF39A75}">
      <dgm:prSet/>
      <dgm:spPr/>
      <dgm:t>
        <a:bodyPr/>
        <a:lstStyle/>
        <a:p>
          <a:endParaRPr lang="en-US" sz="1600"/>
        </a:p>
      </dgm:t>
    </dgm:pt>
    <dgm:pt modelId="{C684FD0A-BA14-D24E-8B55-3D20CD6F6A0E}">
      <dgm:prSet phldrT="[Text]" custT="1"/>
      <dgm:spPr/>
      <dgm:t>
        <a:bodyPr/>
        <a:lstStyle/>
        <a:p>
          <a:r>
            <a:rPr lang="en-US" sz="1600"/>
            <a:t>Dulliau Gwybyddol (Coginitive)</a:t>
          </a:r>
        </a:p>
      </dgm:t>
    </dgm:pt>
    <dgm:pt modelId="{B57357AB-4F43-4B4C-A895-A2DE8722601B}" type="parTrans" cxnId="{4E62EECC-76EC-624B-9FF9-1840628AEA25}">
      <dgm:prSet/>
      <dgm:spPr/>
      <dgm:t>
        <a:bodyPr/>
        <a:lstStyle/>
        <a:p>
          <a:endParaRPr lang="en-US" sz="1600"/>
        </a:p>
      </dgm:t>
    </dgm:pt>
    <dgm:pt modelId="{24990CAA-17B1-2C40-BAD8-5D53888EF9C7}" type="sibTrans" cxnId="{4E62EECC-76EC-624B-9FF9-1840628AEA25}">
      <dgm:prSet/>
      <dgm:spPr/>
      <dgm:t>
        <a:bodyPr/>
        <a:lstStyle/>
        <a:p>
          <a:endParaRPr lang="en-US" sz="1600"/>
        </a:p>
      </dgm:t>
    </dgm:pt>
    <dgm:pt modelId="{772A9774-9A43-EA48-A3C2-8081679697E9}">
      <dgm:prSet phldrT="[Text]" custT="1"/>
      <dgm:spPr/>
      <dgm:t>
        <a:bodyPr/>
        <a:lstStyle/>
        <a:p>
          <a:r>
            <a:rPr lang="en-US" sz="1600" dirty="0" err="1"/>
            <a:t>Gweithrediadau</a:t>
          </a:r>
          <a:r>
            <a:rPr lang="en-US" sz="1600" dirty="0"/>
            <a:t> </a:t>
          </a:r>
          <a:r>
            <a:rPr lang="en-US" sz="1600" dirty="0" err="1"/>
            <a:t>Meddwl</a:t>
          </a:r>
          <a:r>
            <a:rPr lang="en-US" sz="1600" dirty="0"/>
            <a:t> Piaget,</a:t>
          </a:r>
          <a:r>
            <a:rPr lang="en-GB" sz="1600" i="1" dirty="0"/>
            <a:t>Taxonomy</a:t>
          </a:r>
          <a:r>
            <a:rPr lang="en-GB" sz="1600" dirty="0"/>
            <a:t> Bloom </a:t>
          </a:r>
          <a:endParaRPr lang="en-US" sz="1600" dirty="0"/>
        </a:p>
        <a:p>
          <a:endParaRPr lang="en-US" sz="1600" dirty="0"/>
        </a:p>
        <a:p>
          <a:endParaRPr lang="en-US" sz="1600" dirty="0"/>
        </a:p>
      </dgm:t>
    </dgm:pt>
    <dgm:pt modelId="{00F78218-3F55-2B4B-A03D-235AE0557F0A}" type="parTrans" cxnId="{AA04C161-3724-8E49-BFEB-55651B532011}">
      <dgm:prSet/>
      <dgm:spPr/>
      <dgm:t>
        <a:bodyPr/>
        <a:lstStyle/>
        <a:p>
          <a:endParaRPr lang="en-US" sz="1600"/>
        </a:p>
      </dgm:t>
    </dgm:pt>
    <dgm:pt modelId="{CC3D9563-B8D9-6C4E-8408-C3B9F9646FCA}" type="sibTrans" cxnId="{AA04C161-3724-8E49-BFEB-55651B532011}">
      <dgm:prSet/>
      <dgm:spPr/>
      <dgm:t>
        <a:bodyPr/>
        <a:lstStyle/>
        <a:p>
          <a:endParaRPr lang="en-US" sz="1600"/>
        </a:p>
      </dgm:t>
    </dgm:pt>
    <dgm:pt modelId="{3F550A83-80DD-EC4E-832F-9DA51807A7C7}">
      <dgm:prSet phldrT="[Text]" custT="1"/>
      <dgm:spPr/>
      <dgm:t>
        <a:bodyPr/>
        <a:lstStyle/>
        <a:p>
          <a:r>
            <a:rPr lang="en-US" sz="1600"/>
            <a:t>Dulliau Ymholi</a:t>
          </a:r>
        </a:p>
      </dgm:t>
    </dgm:pt>
    <dgm:pt modelId="{7924D7EC-E5DE-BF4D-8D58-B74273B0BB76}" type="parTrans" cxnId="{1E2FFE8E-6330-7747-A1D6-905E84487EC0}">
      <dgm:prSet/>
      <dgm:spPr/>
      <dgm:t>
        <a:bodyPr/>
        <a:lstStyle/>
        <a:p>
          <a:endParaRPr lang="en-US" sz="1600"/>
        </a:p>
      </dgm:t>
    </dgm:pt>
    <dgm:pt modelId="{071D1AE0-37E1-5348-8D6B-529929E8273F}" type="sibTrans" cxnId="{1E2FFE8E-6330-7747-A1D6-905E84487EC0}">
      <dgm:prSet/>
      <dgm:spPr/>
      <dgm:t>
        <a:bodyPr/>
        <a:lstStyle/>
        <a:p>
          <a:endParaRPr lang="en-US" sz="1600"/>
        </a:p>
      </dgm:t>
    </dgm:pt>
    <dgm:pt modelId="{266ED619-1D1B-734F-AC7D-DC23764B7731}">
      <dgm:prSet phldrT="[Text]" custT="1"/>
      <dgm:spPr/>
      <dgm:t>
        <a:bodyPr/>
        <a:lstStyle/>
        <a:p>
          <a:r>
            <a:rPr lang="en-US" sz="1600"/>
            <a:t>Dysgu yn Seiliedig ar Broblemau, Athroniaeth i Blant (P4C)</a:t>
          </a:r>
        </a:p>
      </dgm:t>
    </dgm:pt>
    <dgm:pt modelId="{ACAC81D2-53A6-0647-9DCB-8BAF98181487}" type="parTrans" cxnId="{347D9DF3-7F71-B948-B047-DABA9F2C65B8}">
      <dgm:prSet/>
      <dgm:spPr/>
      <dgm:t>
        <a:bodyPr/>
        <a:lstStyle/>
        <a:p>
          <a:endParaRPr lang="en-US" sz="1600"/>
        </a:p>
      </dgm:t>
    </dgm:pt>
    <dgm:pt modelId="{776EB344-4E98-6C46-BB96-2906A24684B3}" type="sibTrans" cxnId="{347D9DF3-7F71-B948-B047-DABA9F2C65B8}">
      <dgm:prSet/>
      <dgm:spPr/>
      <dgm:t>
        <a:bodyPr/>
        <a:lstStyle/>
        <a:p>
          <a:endParaRPr lang="en-US" sz="1600"/>
        </a:p>
      </dgm:t>
    </dgm:pt>
    <dgm:pt modelId="{357D2033-1768-8247-8B01-1231E3517E00}">
      <dgm:prSet custT="1"/>
      <dgm:spPr/>
      <dgm:t>
        <a:bodyPr/>
        <a:lstStyle/>
        <a:p>
          <a:r>
            <a:rPr lang="en-US" sz="1600" dirty="0" err="1"/>
            <a:t>Creadigrwydd</a:t>
          </a:r>
          <a:endParaRPr lang="en-US" sz="1600" dirty="0"/>
        </a:p>
      </dgm:t>
    </dgm:pt>
    <dgm:pt modelId="{54AF61F6-E296-ED40-A085-7E16C0C16495}" type="parTrans" cxnId="{340FA7A5-6288-6E4C-B83B-E250068BA10F}">
      <dgm:prSet/>
      <dgm:spPr/>
      <dgm:t>
        <a:bodyPr/>
        <a:lstStyle/>
        <a:p>
          <a:endParaRPr lang="en-US" sz="1600"/>
        </a:p>
      </dgm:t>
    </dgm:pt>
    <dgm:pt modelId="{E5D8DB92-909F-A34E-B0C4-192864F03FCA}" type="sibTrans" cxnId="{340FA7A5-6288-6E4C-B83B-E250068BA10F}">
      <dgm:prSet/>
      <dgm:spPr/>
      <dgm:t>
        <a:bodyPr/>
        <a:lstStyle/>
        <a:p>
          <a:endParaRPr lang="en-US" sz="1600"/>
        </a:p>
      </dgm:t>
    </dgm:pt>
    <dgm:pt modelId="{3C5BBB28-73EE-F849-B005-174F8918BE2C}">
      <dgm:prSet custT="1"/>
      <dgm:spPr/>
      <dgm:t>
        <a:bodyPr/>
        <a:lstStyle/>
        <a:p>
          <a:r>
            <a:rPr lang="en-US" sz="1600"/>
            <a:t>Dysgu Modelu</a:t>
          </a:r>
        </a:p>
      </dgm:t>
    </dgm:pt>
    <dgm:pt modelId="{0EAAF629-CB9C-B14B-BF6A-DF25DF422002}" type="parTrans" cxnId="{8472653A-484A-E845-80DA-0E8D76594708}">
      <dgm:prSet/>
      <dgm:spPr/>
      <dgm:t>
        <a:bodyPr/>
        <a:lstStyle/>
        <a:p>
          <a:endParaRPr lang="en-US" sz="1600"/>
        </a:p>
      </dgm:t>
    </dgm:pt>
    <dgm:pt modelId="{3BBE8416-9886-614C-AD7A-72FBD4AA0D29}" type="sibTrans" cxnId="{8472653A-484A-E845-80DA-0E8D76594708}">
      <dgm:prSet/>
      <dgm:spPr/>
      <dgm:t>
        <a:bodyPr/>
        <a:lstStyle/>
        <a:p>
          <a:endParaRPr lang="en-US" sz="1600"/>
        </a:p>
      </dgm:t>
    </dgm:pt>
    <dgm:pt modelId="{9A8D845B-B631-FB44-A121-2B69C565CD3C}">
      <dgm:prSet custT="1"/>
      <dgm:spPr/>
      <dgm:t>
        <a:bodyPr/>
        <a:lstStyle/>
        <a:p>
          <a:r>
            <a:rPr lang="en-US" sz="1600"/>
            <a:t>Anianawdau</a:t>
          </a:r>
        </a:p>
      </dgm:t>
    </dgm:pt>
    <dgm:pt modelId="{6B18397F-B45F-2A4F-BBB2-A34206FCE165}" type="parTrans" cxnId="{53E8DDAF-AADA-CE43-A3D9-DE74A3E59475}">
      <dgm:prSet/>
      <dgm:spPr/>
      <dgm:t>
        <a:bodyPr/>
        <a:lstStyle/>
        <a:p>
          <a:endParaRPr lang="en-US" sz="1600"/>
        </a:p>
      </dgm:t>
    </dgm:pt>
    <dgm:pt modelId="{AA3C8C35-08B9-F04B-A3A7-A450BD8611DA}" type="sibTrans" cxnId="{53E8DDAF-AADA-CE43-A3D9-DE74A3E59475}">
      <dgm:prSet/>
      <dgm:spPr/>
      <dgm:t>
        <a:bodyPr/>
        <a:lstStyle/>
        <a:p>
          <a:endParaRPr lang="en-US" sz="1600"/>
        </a:p>
      </dgm:t>
    </dgm:pt>
    <dgm:pt modelId="{BD3F1FC8-36F7-F24B-BA86-AF08FC9B9786}">
      <dgm:prSet custT="1"/>
      <dgm:spPr/>
      <dgm:t>
        <a:bodyPr/>
        <a:lstStyle/>
        <a:p>
          <a:r>
            <a:rPr lang="en-US" sz="1600"/>
            <a:t>Arferion y Meddwl, Deallusrwydd Lluosog (Multiple intelligences)</a:t>
          </a:r>
        </a:p>
      </dgm:t>
    </dgm:pt>
    <dgm:pt modelId="{57D41E08-74B6-504D-84ED-1BE553269726}" type="parTrans" cxnId="{9195823F-F0A0-DF43-9046-9B40AC5B2F0D}">
      <dgm:prSet/>
      <dgm:spPr/>
      <dgm:t>
        <a:bodyPr/>
        <a:lstStyle/>
        <a:p>
          <a:endParaRPr lang="en-US" sz="1600"/>
        </a:p>
      </dgm:t>
    </dgm:pt>
    <dgm:pt modelId="{8FF43A42-43A1-474E-976D-978F8BD2220A}" type="sibTrans" cxnId="{9195823F-F0A0-DF43-9046-9B40AC5B2F0D}">
      <dgm:prSet/>
      <dgm:spPr/>
      <dgm:t>
        <a:bodyPr/>
        <a:lstStyle/>
        <a:p>
          <a:endParaRPr lang="en-US" sz="1600"/>
        </a:p>
      </dgm:t>
    </dgm:pt>
    <dgm:pt modelId="{29BC6F94-71AE-1F40-AA35-4870EC75BED0}">
      <dgm:prSet custT="1"/>
      <dgm:spPr/>
      <dgm:t>
        <a:bodyPr/>
        <a:lstStyle/>
        <a:p>
          <a:r>
            <a:rPr lang="en-US" sz="1600"/>
            <a:t>Offer Gweledol (Mapiau Meddwl, Hot Tools), Arddulliau Meddwl</a:t>
          </a:r>
        </a:p>
      </dgm:t>
    </dgm:pt>
    <dgm:pt modelId="{582E590D-C89C-6D40-B4F5-C019FD547D8D}" type="parTrans" cxnId="{6393F452-0ED7-514D-A3DD-83E9A53C045F}">
      <dgm:prSet/>
      <dgm:spPr/>
      <dgm:t>
        <a:bodyPr/>
        <a:lstStyle/>
        <a:p>
          <a:endParaRPr lang="en-US" sz="1600"/>
        </a:p>
      </dgm:t>
    </dgm:pt>
    <dgm:pt modelId="{0F6C1F52-F9AE-A44F-A650-63E26C24E8DF}" type="sibTrans" cxnId="{6393F452-0ED7-514D-A3DD-83E9A53C045F}">
      <dgm:prSet/>
      <dgm:spPr/>
      <dgm:t>
        <a:bodyPr/>
        <a:lstStyle/>
        <a:p>
          <a:endParaRPr lang="en-US" sz="1600"/>
        </a:p>
      </dgm:t>
    </dgm:pt>
    <dgm:pt modelId="{2F0252AF-19B0-4F4B-BD83-4DF1A89485E6}">
      <dgm:prSet custT="1"/>
      <dgm:spPr/>
      <dgm:t>
        <a:bodyPr/>
        <a:lstStyle/>
        <a:p>
          <a:r>
            <a:rPr lang="en-US" sz="1600"/>
            <a:t>Meddwl Dargyfeiriol, Allweddellau Meddylwyr</a:t>
          </a:r>
        </a:p>
      </dgm:t>
    </dgm:pt>
    <dgm:pt modelId="{0F91B57B-F88A-1748-9F63-A8026300376C}" type="parTrans" cxnId="{44E253C3-E50A-DA4C-A971-BDA5FCB3E065}">
      <dgm:prSet/>
      <dgm:spPr/>
      <dgm:t>
        <a:bodyPr/>
        <a:lstStyle/>
        <a:p>
          <a:endParaRPr lang="en-US" sz="1600"/>
        </a:p>
      </dgm:t>
    </dgm:pt>
    <dgm:pt modelId="{DB80085E-7B87-C941-BC25-AE825A1DC245}" type="sibTrans" cxnId="{44E253C3-E50A-DA4C-A971-BDA5FCB3E065}">
      <dgm:prSet/>
      <dgm:spPr/>
      <dgm:t>
        <a:bodyPr/>
        <a:lstStyle/>
        <a:p>
          <a:endParaRPr lang="en-US" sz="1600"/>
        </a:p>
      </dgm:t>
    </dgm:pt>
    <dgm:pt modelId="{F4895E69-F01B-3A4E-B7A4-1DE50D6F1A59}" type="pres">
      <dgm:prSet presAssocID="{22B6879F-8A88-E042-9E32-DA3558906B76}" presName="hierChild1" presStyleCnt="0">
        <dgm:presLayoutVars>
          <dgm:chPref val="1"/>
          <dgm:dir/>
          <dgm:animOne val="branch"/>
          <dgm:animLvl val="lvl"/>
          <dgm:resizeHandles/>
        </dgm:presLayoutVars>
      </dgm:prSet>
      <dgm:spPr/>
    </dgm:pt>
    <dgm:pt modelId="{5B17811C-7A2A-8D47-A3A6-F6AFC48FE6B8}" type="pres">
      <dgm:prSet presAssocID="{9300E78D-4345-0140-8C02-24ECD51A1C2F}" presName="hierRoot1" presStyleCnt="0"/>
      <dgm:spPr/>
    </dgm:pt>
    <dgm:pt modelId="{EF5D91E0-D0F1-004D-957F-96DD42F4DE51}" type="pres">
      <dgm:prSet presAssocID="{9300E78D-4345-0140-8C02-24ECD51A1C2F}" presName="composite" presStyleCnt="0"/>
      <dgm:spPr/>
    </dgm:pt>
    <dgm:pt modelId="{F87A212A-885B-BC4C-8B77-0BBDCE54CDA3}" type="pres">
      <dgm:prSet presAssocID="{9300E78D-4345-0140-8C02-24ECD51A1C2F}" presName="background" presStyleLbl="node0" presStyleIdx="0" presStyleCnt="1"/>
      <dgm:spPr/>
    </dgm:pt>
    <dgm:pt modelId="{E533EAEF-5EBB-8E46-A5A3-DE0D00498F57}" type="pres">
      <dgm:prSet presAssocID="{9300E78D-4345-0140-8C02-24ECD51A1C2F}" presName="text" presStyleLbl="fgAcc0" presStyleIdx="0" presStyleCnt="1" custScaleX="231611" custScaleY="157747">
        <dgm:presLayoutVars>
          <dgm:chPref val="3"/>
        </dgm:presLayoutVars>
      </dgm:prSet>
      <dgm:spPr/>
    </dgm:pt>
    <dgm:pt modelId="{B43ADE16-4B34-CC49-9AA2-B43DA4D772E8}" type="pres">
      <dgm:prSet presAssocID="{9300E78D-4345-0140-8C02-24ECD51A1C2F}" presName="hierChild2" presStyleCnt="0"/>
      <dgm:spPr/>
    </dgm:pt>
    <dgm:pt modelId="{83C65F0F-D22C-8843-A442-A340F5D8F216}" type="pres">
      <dgm:prSet presAssocID="{B57357AB-4F43-4B4C-A895-A2DE8722601B}" presName="Name10" presStyleLbl="parChTrans1D2" presStyleIdx="0" presStyleCnt="5"/>
      <dgm:spPr/>
    </dgm:pt>
    <dgm:pt modelId="{04002E67-98EF-3643-A0FF-613F5FF90709}" type="pres">
      <dgm:prSet presAssocID="{C684FD0A-BA14-D24E-8B55-3D20CD6F6A0E}" presName="hierRoot2" presStyleCnt="0"/>
      <dgm:spPr/>
    </dgm:pt>
    <dgm:pt modelId="{1920E31A-C851-184B-8DD5-C548EDBE72F0}" type="pres">
      <dgm:prSet presAssocID="{C684FD0A-BA14-D24E-8B55-3D20CD6F6A0E}" presName="composite2" presStyleCnt="0"/>
      <dgm:spPr/>
    </dgm:pt>
    <dgm:pt modelId="{94A79D3F-CAFB-F642-BA41-839D70BD570E}" type="pres">
      <dgm:prSet presAssocID="{C684FD0A-BA14-D24E-8B55-3D20CD6F6A0E}" presName="background2" presStyleLbl="node2" presStyleIdx="0" presStyleCnt="5"/>
      <dgm:spPr/>
    </dgm:pt>
    <dgm:pt modelId="{BEAD6160-736C-3244-B29B-2B75F506A538}" type="pres">
      <dgm:prSet presAssocID="{C684FD0A-BA14-D24E-8B55-3D20CD6F6A0E}" presName="text2" presStyleLbl="fgAcc2" presStyleIdx="0" presStyleCnt="5">
        <dgm:presLayoutVars>
          <dgm:chPref val="3"/>
        </dgm:presLayoutVars>
      </dgm:prSet>
      <dgm:spPr/>
    </dgm:pt>
    <dgm:pt modelId="{BC3B111A-EC43-8041-850B-92F993DB3A91}" type="pres">
      <dgm:prSet presAssocID="{C684FD0A-BA14-D24E-8B55-3D20CD6F6A0E}" presName="hierChild3" presStyleCnt="0"/>
      <dgm:spPr/>
    </dgm:pt>
    <dgm:pt modelId="{871144E0-3359-B244-A98B-655972B74F58}" type="pres">
      <dgm:prSet presAssocID="{00F78218-3F55-2B4B-A03D-235AE0557F0A}" presName="Name17" presStyleLbl="parChTrans1D3" presStyleIdx="0" presStyleCnt="5"/>
      <dgm:spPr/>
    </dgm:pt>
    <dgm:pt modelId="{9ED2816B-C454-8047-B9BB-782117CCB53B}" type="pres">
      <dgm:prSet presAssocID="{772A9774-9A43-EA48-A3C2-8081679697E9}" presName="hierRoot3" presStyleCnt="0"/>
      <dgm:spPr/>
    </dgm:pt>
    <dgm:pt modelId="{966E9FB7-DAF5-4C4E-A0D9-CDE2AD22E1D8}" type="pres">
      <dgm:prSet presAssocID="{772A9774-9A43-EA48-A3C2-8081679697E9}" presName="composite3" presStyleCnt="0"/>
      <dgm:spPr/>
    </dgm:pt>
    <dgm:pt modelId="{636FE896-3012-D644-B5CB-548F37EE89D3}" type="pres">
      <dgm:prSet presAssocID="{772A9774-9A43-EA48-A3C2-8081679697E9}" presName="background3" presStyleLbl="node3" presStyleIdx="0" presStyleCnt="5"/>
      <dgm:spPr/>
    </dgm:pt>
    <dgm:pt modelId="{8A1BE389-9A0D-5348-B7B3-AA82B5E9C0C9}" type="pres">
      <dgm:prSet presAssocID="{772A9774-9A43-EA48-A3C2-8081679697E9}" presName="text3" presStyleLbl="fgAcc3" presStyleIdx="0" presStyleCnt="5" custScaleX="111727" custScaleY="205162">
        <dgm:presLayoutVars>
          <dgm:chPref val="3"/>
        </dgm:presLayoutVars>
      </dgm:prSet>
      <dgm:spPr/>
    </dgm:pt>
    <dgm:pt modelId="{FF01E1E0-4AD9-5F4F-90DF-591A08F0EFDD}" type="pres">
      <dgm:prSet presAssocID="{772A9774-9A43-EA48-A3C2-8081679697E9}" presName="hierChild4" presStyleCnt="0"/>
      <dgm:spPr/>
    </dgm:pt>
    <dgm:pt modelId="{BD937BC1-C5B3-264C-B53B-9D8901EAC8DD}" type="pres">
      <dgm:prSet presAssocID="{6B18397F-B45F-2A4F-BBB2-A34206FCE165}" presName="Name10" presStyleLbl="parChTrans1D2" presStyleIdx="1" presStyleCnt="5"/>
      <dgm:spPr/>
    </dgm:pt>
    <dgm:pt modelId="{3CEBFECA-0CD4-0142-87A4-2227E53218D8}" type="pres">
      <dgm:prSet presAssocID="{9A8D845B-B631-FB44-A121-2B69C565CD3C}" presName="hierRoot2" presStyleCnt="0"/>
      <dgm:spPr/>
    </dgm:pt>
    <dgm:pt modelId="{EBC62F7B-A707-C441-BD96-C86A49D29414}" type="pres">
      <dgm:prSet presAssocID="{9A8D845B-B631-FB44-A121-2B69C565CD3C}" presName="composite2" presStyleCnt="0"/>
      <dgm:spPr/>
    </dgm:pt>
    <dgm:pt modelId="{692AFE3B-2E47-5D44-8701-1D0C08BC64C9}" type="pres">
      <dgm:prSet presAssocID="{9A8D845B-B631-FB44-A121-2B69C565CD3C}" presName="background2" presStyleLbl="node2" presStyleIdx="1" presStyleCnt="5"/>
      <dgm:spPr/>
    </dgm:pt>
    <dgm:pt modelId="{929884BC-31E4-9E48-B950-CE331CAC2A7B}" type="pres">
      <dgm:prSet presAssocID="{9A8D845B-B631-FB44-A121-2B69C565CD3C}" presName="text2" presStyleLbl="fgAcc2" presStyleIdx="1" presStyleCnt="5">
        <dgm:presLayoutVars>
          <dgm:chPref val="3"/>
        </dgm:presLayoutVars>
      </dgm:prSet>
      <dgm:spPr/>
    </dgm:pt>
    <dgm:pt modelId="{834D6829-F5CE-B043-9082-B39D7337C208}" type="pres">
      <dgm:prSet presAssocID="{9A8D845B-B631-FB44-A121-2B69C565CD3C}" presName="hierChild3" presStyleCnt="0"/>
      <dgm:spPr/>
    </dgm:pt>
    <dgm:pt modelId="{D31EE6FF-1A09-F34E-B1A1-60BC16535907}" type="pres">
      <dgm:prSet presAssocID="{57D41E08-74B6-504D-84ED-1BE553269726}" presName="Name17" presStyleLbl="parChTrans1D3" presStyleIdx="1" presStyleCnt="5"/>
      <dgm:spPr/>
    </dgm:pt>
    <dgm:pt modelId="{62E66389-E44D-274B-BEE2-04F75227EE82}" type="pres">
      <dgm:prSet presAssocID="{BD3F1FC8-36F7-F24B-BA86-AF08FC9B9786}" presName="hierRoot3" presStyleCnt="0"/>
      <dgm:spPr/>
    </dgm:pt>
    <dgm:pt modelId="{3FD24055-1344-514E-A60D-A403038698C6}" type="pres">
      <dgm:prSet presAssocID="{BD3F1FC8-36F7-F24B-BA86-AF08FC9B9786}" presName="composite3" presStyleCnt="0"/>
      <dgm:spPr/>
    </dgm:pt>
    <dgm:pt modelId="{CE483744-7F87-1842-9C84-9861AFCBBE73}" type="pres">
      <dgm:prSet presAssocID="{BD3F1FC8-36F7-F24B-BA86-AF08FC9B9786}" presName="background3" presStyleLbl="node3" presStyleIdx="1" presStyleCnt="5"/>
      <dgm:spPr/>
    </dgm:pt>
    <dgm:pt modelId="{E5FB76F1-9918-034B-81B2-A79F80DB8737}" type="pres">
      <dgm:prSet presAssocID="{BD3F1FC8-36F7-F24B-BA86-AF08FC9B9786}" presName="text3" presStyleLbl="fgAcc3" presStyleIdx="1" presStyleCnt="5" custScaleY="205162">
        <dgm:presLayoutVars>
          <dgm:chPref val="3"/>
        </dgm:presLayoutVars>
      </dgm:prSet>
      <dgm:spPr/>
    </dgm:pt>
    <dgm:pt modelId="{360B96C5-6A79-394B-A188-B092B1CA69F3}" type="pres">
      <dgm:prSet presAssocID="{BD3F1FC8-36F7-F24B-BA86-AF08FC9B9786}" presName="hierChild4" presStyleCnt="0"/>
      <dgm:spPr/>
    </dgm:pt>
    <dgm:pt modelId="{EE29748A-5681-DC4E-B37A-21249B979710}" type="pres">
      <dgm:prSet presAssocID="{0EAAF629-CB9C-B14B-BF6A-DF25DF422002}" presName="Name10" presStyleLbl="parChTrans1D2" presStyleIdx="2" presStyleCnt="5"/>
      <dgm:spPr/>
    </dgm:pt>
    <dgm:pt modelId="{B84017CF-2D7F-2F45-8F52-B49B4738EF5B}" type="pres">
      <dgm:prSet presAssocID="{3C5BBB28-73EE-F849-B005-174F8918BE2C}" presName="hierRoot2" presStyleCnt="0"/>
      <dgm:spPr/>
    </dgm:pt>
    <dgm:pt modelId="{190EFFE2-9619-0C46-87A6-1066CCEA1BA1}" type="pres">
      <dgm:prSet presAssocID="{3C5BBB28-73EE-F849-B005-174F8918BE2C}" presName="composite2" presStyleCnt="0"/>
      <dgm:spPr/>
    </dgm:pt>
    <dgm:pt modelId="{A4C9EB4F-1E04-CC46-A66E-86E5E9E8A50D}" type="pres">
      <dgm:prSet presAssocID="{3C5BBB28-73EE-F849-B005-174F8918BE2C}" presName="background2" presStyleLbl="node2" presStyleIdx="2" presStyleCnt="5"/>
      <dgm:spPr/>
    </dgm:pt>
    <dgm:pt modelId="{410F01DA-1AC4-0445-8234-560763F56453}" type="pres">
      <dgm:prSet presAssocID="{3C5BBB28-73EE-F849-B005-174F8918BE2C}" presName="text2" presStyleLbl="fgAcc2" presStyleIdx="2" presStyleCnt="5">
        <dgm:presLayoutVars>
          <dgm:chPref val="3"/>
        </dgm:presLayoutVars>
      </dgm:prSet>
      <dgm:spPr/>
    </dgm:pt>
    <dgm:pt modelId="{87813D03-D56E-EE42-8E2E-3EA41B98FE01}" type="pres">
      <dgm:prSet presAssocID="{3C5BBB28-73EE-F849-B005-174F8918BE2C}" presName="hierChild3" presStyleCnt="0"/>
      <dgm:spPr/>
    </dgm:pt>
    <dgm:pt modelId="{CC6FD431-17D9-BA44-BA6A-36C3184285B1}" type="pres">
      <dgm:prSet presAssocID="{582E590D-C89C-6D40-B4F5-C019FD547D8D}" presName="Name17" presStyleLbl="parChTrans1D3" presStyleIdx="2" presStyleCnt="5"/>
      <dgm:spPr/>
    </dgm:pt>
    <dgm:pt modelId="{A729D4D8-322A-9342-9412-52C2557D5E7F}" type="pres">
      <dgm:prSet presAssocID="{29BC6F94-71AE-1F40-AA35-4870EC75BED0}" presName="hierRoot3" presStyleCnt="0"/>
      <dgm:spPr/>
    </dgm:pt>
    <dgm:pt modelId="{6A713F20-4671-A44F-A896-452B652C75F0}" type="pres">
      <dgm:prSet presAssocID="{29BC6F94-71AE-1F40-AA35-4870EC75BED0}" presName="composite3" presStyleCnt="0"/>
      <dgm:spPr/>
    </dgm:pt>
    <dgm:pt modelId="{DE9A32D1-E249-2246-9590-B03D56AC6A85}" type="pres">
      <dgm:prSet presAssocID="{29BC6F94-71AE-1F40-AA35-4870EC75BED0}" presName="background3" presStyleLbl="node3" presStyleIdx="2" presStyleCnt="5"/>
      <dgm:spPr/>
    </dgm:pt>
    <dgm:pt modelId="{77465893-2044-5A4B-BA7A-572DB93D364E}" type="pres">
      <dgm:prSet presAssocID="{29BC6F94-71AE-1F40-AA35-4870EC75BED0}" presName="text3" presStyleLbl="fgAcc3" presStyleIdx="2" presStyleCnt="5" custScaleY="205162">
        <dgm:presLayoutVars>
          <dgm:chPref val="3"/>
        </dgm:presLayoutVars>
      </dgm:prSet>
      <dgm:spPr/>
    </dgm:pt>
    <dgm:pt modelId="{F9C2FDC8-1AE0-6945-AD72-5351A685782D}" type="pres">
      <dgm:prSet presAssocID="{29BC6F94-71AE-1F40-AA35-4870EC75BED0}" presName="hierChild4" presStyleCnt="0"/>
      <dgm:spPr/>
    </dgm:pt>
    <dgm:pt modelId="{B479B012-8BE8-344F-A77D-1B88D8268A95}" type="pres">
      <dgm:prSet presAssocID="{54AF61F6-E296-ED40-A085-7E16C0C16495}" presName="Name10" presStyleLbl="parChTrans1D2" presStyleIdx="3" presStyleCnt="5"/>
      <dgm:spPr/>
    </dgm:pt>
    <dgm:pt modelId="{543DFFAF-0973-DF4D-A3FC-E6285BF6908A}" type="pres">
      <dgm:prSet presAssocID="{357D2033-1768-8247-8B01-1231E3517E00}" presName="hierRoot2" presStyleCnt="0"/>
      <dgm:spPr/>
    </dgm:pt>
    <dgm:pt modelId="{C77B987D-6C49-2645-ACA2-039AA2885165}" type="pres">
      <dgm:prSet presAssocID="{357D2033-1768-8247-8B01-1231E3517E00}" presName="composite2" presStyleCnt="0"/>
      <dgm:spPr/>
    </dgm:pt>
    <dgm:pt modelId="{6C3993A1-D499-E14E-9ED1-94C5BD6CB7EF}" type="pres">
      <dgm:prSet presAssocID="{357D2033-1768-8247-8B01-1231E3517E00}" presName="background2" presStyleLbl="node2" presStyleIdx="3" presStyleCnt="5"/>
      <dgm:spPr/>
    </dgm:pt>
    <dgm:pt modelId="{F99B9CA6-84A7-2840-80FA-C8173579AC23}" type="pres">
      <dgm:prSet presAssocID="{357D2033-1768-8247-8B01-1231E3517E00}" presName="text2" presStyleLbl="fgAcc2" presStyleIdx="3" presStyleCnt="5" custScaleX="110019">
        <dgm:presLayoutVars>
          <dgm:chPref val="3"/>
        </dgm:presLayoutVars>
      </dgm:prSet>
      <dgm:spPr/>
    </dgm:pt>
    <dgm:pt modelId="{BE1A5C01-6ABB-D544-BE86-7D0456B3B750}" type="pres">
      <dgm:prSet presAssocID="{357D2033-1768-8247-8B01-1231E3517E00}" presName="hierChild3" presStyleCnt="0"/>
      <dgm:spPr/>
    </dgm:pt>
    <dgm:pt modelId="{B225F54A-C36E-174E-8B64-7515BA5A1D6B}" type="pres">
      <dgm:prSet presAssocID="{0F91B57B-F88A-1748-9F63-A8026300376C}" presName="Name17" presStyleLbl="parChTrans1D3" presStyleIdx="3" presStyleCnt="5"/>
      <dgm:spPr/>
    </dgm:pt>
    <dgm:pt modelId="{68CF347B-DFBD-0B4D-A0DF-519D43B6A380}" type="pres">
      <dgm:prSet presAssocID="{2F0252AF-19B0-4F4B-BD83-4DF1A89485E6}" presName="hierRoot3" presStyleCnt="0"/>
      <dgm:spPr/>
    </dgm:pt>
    <dgm:pt modelId="{52BBE386-673F-F64E-BF62-B393DD6B02FB}" type="pres">
      <dgm:prSet presAssocID="{2F0252AF-19B0-4F4B-BD83-4DF1A89485E6}" presName="composite3" presStyleCnt="0"/>
      <dgm:spPr/>
    </dgm:pt>
    <dgm:pt modelId="{F49B97B3-168B-A44F-A243-AA217DFD2A62}" type="pres">
      <dgm:prSet presAssocID="{2F0252AF-19B0-4F4B-BD83-4DF1A89485E6}" presName="background3" presStyleLbl="node3" presStyleIdx="3" presStyleCnt="5"/>
      <dgm:spPr/>
    </dgm:pt>
    <dgm:pt modelId="{1FCEA986-AD1D-214D-B456-281B79BF64E8}" type="pres">
      <dgm:prSet presAssocID="{2F0252AF-19B0-4F4B-BD83-4DF1A89485E6}" presName="text3" presStyleLbl="fgAcc3" presStyleIdx="3" presStyleCnt="5" custScaleY="205162">
        <dgm:presLayoutVars>
          <dgm:chPref val="3"/>
        </dgm:presLayoutVars>
      </dgm:prSet>
      <dgm:spPr/>
    </dgm:pt>
    <dgm:pt modelId="{3888F9D9-27CC-7F4F-8D69-C5EFB5CB1213}" type="pres">
      <dgm:prSet presAssocID="{2F0252AF-19B0-4F4B-BD83-4DF1A89485E6}" presName="hierChild4" presStyleCnt="0"/>
      <dgm:spPr/>
    </dgm:pt>
    <dgm:pt modelId="{A02CBEFC-DC71-AE44-B4A1-D911D1EC5C27}" type="pres">
      <dgm:prSet presAssocID="{7924D7EC-E5DE-BF4D-8D58-B74273B0BB76}" presName="Name10" presStyleLbl="parChTrans1D2" presStyleIdx="4" presStyleCnt="5"/>
      <dgm:spPr/>
    </dgm:pt>
    <dgm:pt modelId="{CF87CA0B-A14F-5C4B-9048-4C4BCF7559CD}" type="pres">
      <dgm:prSet presAssocID="{3F550A83-80DD-EC4E-832F-9DA51807A7C7}" presName="hierRoot2" presStyleCnt="0"/>
      <dgm:spPr/>
    </dgm:pt>
    <dgm:pt modelId="{B1E7931B-00C0-A840-B52B-7414CAE87E75}" type="pres">
      <dgm:prSet presAssocID="{3F550A83-80DD-EC4E-832F-9DA51807A7C7}" presName="composite2" presStyleCnt="0"/>
      <dgm:spPr/>
    </dgm:pt>
    <dgm:pt modelId="{5E00727C-5A25-CB49-83E6-A105971695F0}" type="pres">
      <dgm:prSet presAssocID="{3F550A83-80DD-EC4E-832F-9DA51807A7C7}" presName="background2" presStyleLbl="node2" presStyleIdx="4" presStyleCnt="5"/>
      <dgm:spPr/>
    </dgm:pt>
    <dgm:pt modelId="{ABC973E2-0266-184B-B00B-7BAD9D0C6068}" type="pres">
      <dgm:prSet presAssocID="{3F550A83-80DD-EC4E-832F-9DA51807A7C7}" presName="text2" presStyleLbl="fgAcc2" presStyleIdx="4" presStyleCnt="5">
        <dgm:presLayoutVars>
          <dgm:chPref val="3"/>
        </dgm:presLayoutVars>
      </dgm:prSet>
      <dgm:spPr/>
    </dgm:pt>
    <dgm:pt modelId="{E0D17DB1-563F-4443-AF31-A603F3FF6477}" type="pres">
      <dgm:prSet presAssocID="{3F550A83-80DD-EC4E-832F-9DA51807A7C7}" presName="hierChild3" presStyleCnt="0"/>
      <dgm:spPr/>
    </dgm:pt>
    <dgm:pt modelId="{8A1158D2-D68B-6347-8580-51DBAECAD27F}" type="pres">
      <dgm:prSet presAssocID="{ACAC81D2-53A6-0647-9DCB-8BAF98181487}" presName="Name17" presStyleLbl="parChTrans1D3" presStyleIdx="4" presStyleCnt="5"/>
      <dgm:spPr/>
    </dgm:pt>
    <dgm:pt modelId="{BCD188EA-BFCD-284E-AC30-B6B6809C59B8}" type="pres">
      <dgm:prSet presAssocID="{266ED619-1D1B-734F-AC7D-DC23764B7731}" presName="hierRoot3" presStyleCnt="0"/>
      <dgm:spPr/>
    </dgm:pt>
    <dgm:pt modelId="{80A79159-6EBC-EC47-AE0F-0C917FA42189}" type="pres">
      <dgm:prSet presAssocID="{266ED619-1D1B-734F-AC7D-DC23764B7731}" presName="composite3" presStyleCnt="0"/>
      <dgm:spPr/>
    </dgm:pt>
    <dgm:pt modelId="{63DD7D68-5762-2748-AFE9-55CA6A9FE0FC}" type="pres">
      <dgm:prSet presAssocID="{266ED619-1D1B-734F-AC7D-DC23764B7731}" presName="background3" presStyleLbl="node3" presStyleIdx="4" presStyleCnt="5"/>
      <dgm:spPr/>
    </dgm:pt>
    <dgm:pt modelId="{9C9350D7-9248-634B-88C4-B7899E0CC90C}" type="pres">
      <dgm:prSet presAssocID="{266ED619-1D1B-734F-AC7D-DC23764B7731}" presName="text3" presStyleLbl="fgAcc3" presStyleIdx="4" presStyleCnt="5" custScaleY="205162">
        <dgm:presLayoutVars>
          <dgm:chPref val="3"/>
        </dgm:presLayoutVars>
      </dgm:prSet>
      <dgm:spPr/>
    </dgm:pt>
    <dgm:pt modelId="{809C00C6-7AB2-7840-AE3E-94708D1C02DA}" type="pres">
      <dgm:prSet presAssocID="{266ED619-1D1B-734F-AC7D-DC23764B7731}" presName="hierChild4" presStyleCnt="0"/>
      <dgm:spPr/>
    </dgm:pt>
  </dgm:ptLst>
  <dgm:cxnLst>
    <dgm:cxn modelId="{5ED77A07-A7B8-5944-A7A6-CE2A733FCBF5}" type="presOf" srcId="{2F0252AF-19B0-4F4B-BD83-4DF1A89485E6}" destId="{1FCEA986-AD1D-214D-B456-281B79BF64E8}" srcOrd="0" destOrd="0" presId="urn:microsoft.com/office/officeart/2005/8/layout/hierarchy1"/>
    <dgm:cxn modelId="{59863D16-EDC5-004C-8DE8-0EF5ECF39A75}" srcId="{22B6879F-8A88-E042-9E32-DA3558906B76}" destId="{9300E78D-4345-0140-8C02-24ECD51A1C2F}" srcOrd="0" destOrd="0" parTransId="{5E315788-A249-9D4F-9A38-A1202A2C4DA0}" sibTransId="{2E3D0692-88A6-AA42-936B-51008F787387}"/>
    <dgm:cxn modelId="{84EE9A16-DC12-3F41-8269-A7D3D50B2454}" type="presOf" srcId="{9300E78D-4345-0140-8C02-24ECD51A1C2F}" destId="{E533EAEF-5EBB-8E46-A5A3-DE0D00498F57}" srcOrd="0" destOrd="0" presId="urn:microsoft.com/office/officeart/2005/8/layout/hierarchy1"/>
    <dgm:cxn modelId="{8F10D91A-7F73-7C43-A42E-AA794C146E21}" type="presOf" srcId="{7924D7EC-E5DE-BF4D-8D58-B74273B0BB76}" destId="{A02CBEFC-DC71-AE44-B4A1-D911D1EC5C27}" srcOrd="0" destOrd="0" presId="urn:microsoft.com/office/officeart/2005/8/layout/hierarchy1"/>
    <dgm:cxn modelId="{8472653A-484A-E845-80DA-0E8D76594708}" srcId="{9300E78D-4345-0140-8C02-24ECD51A1C2F}" destId="{3C5BBB28-73EE-F849-B005-174F8918BE2C}" srcOrd="2" destOrd="0" parTransId="{0EAAF629-CB9C-B14B-BF6A-DF25DF422002}" sibTransId="{3BBE8416-9886-614C-AD7A-72FBD4AA0D29}"/>
    <dgm:cxn modelId="{9195823F-F0A0-DF43-9046-9B40AC5B2F0D}" srcId="{9A8D845B-B631-FB44-A121-2B69C565CD3C}" destId="{BD3F1FC8-36F7-F24B-BA86-AF08FC9B9786}" srcOrd="0" destOrd="0" parTransId="{57D41E08-74B6-504D-84ED-1BE553269726}" sibTransId="{8FF43A42-43A1-474E-976D-978F8BD2220A}"/>
    <dgm:cxn modelId="{5135BA41-4B4B-3647-BFE5-F09F3B9C3637}" type="presOf" srcId="{BD3F1FC8-36F7-F24B-BA86-AF08FC9B9786}" destId="{E5FB76F1-9918-034B-81B2-A79F80DB8737}" srcOrd="0" destOrd="0" presId="urn:microsoft.com/office/officeart/2005/8/layout/hierarchy1"/>
    <dgm:cxn modelId="{1DD35044-747E-D042-88C5-CBF6DB2F60EA}" type="presOf" srcId="{3C5BBB28-73EE-F849-B005-174F8918BE2C}" destId="{410F01DA-1AC4-0445-8234-560763F56453}" srcOrd="0" destOrd="0" presId="urn:microsoft.com/office/officeart/2005/8/layout/hierarchy1"/>
    <dgm:cxn modelId="{6393F452-0ED7-514D-A3DD-83E9A53C045F}" srcId="{3C5BBB28-73EE-F849-B005-174F8918BE2C}" destId="{29BC6F94-71AE-1F40-AA35-4870EC75BED0}" srcOrd="0" destOrd="0" parTransId="{582E590D-C89C-6D40-B4F5-C019FD547D8D}" sibTransId="{0F6C1F52-F9AE-A44F-A650-63E26C24E8DF}"/>
    <dgm:cxn modelId="{270C9457-F02F-EA43-BA1C-B8DF353D5DA5}" type="presOf" srcId="{266ED619-1D1B-734F-AC7D-DC23764B7731}" destId="{9C9350D7-9248-634B-88C4-B7899E0CC90C}" srcOrd="0" destOrd="0" presId="urn:microsoft.com/office/officeart/2005/8/layout/hierarchy1"/>
    <dgm:cxn modelId="{AA04C161-3724-8E49-BFEB-55651B532011}" srcId="{C684FD0A-BA14-D24E-8B55-3D20CD6F6A0E}" destId="{772A9774-9A43-EA48-A3C2-8081679697E9}" srcOrd="0" destOrd="0" parTransId="{00F78218-3F55-2B4B-A03D-235AE0557F0A}" sibTransId="{CC3D9563-B8D9-6C4E-8408-C3B9F9646FCA}"/>
    <dgm:cxn modelId="{A6BC5E62-66D0-384C-8314-D22AEA944D6C}" type="presOf" srcId="{3F550A83-80DD-EC4E-832F-9DA51807A7C7}" destId="{ABC973E2-0266-184B-B00B-7BAD9D0C6068}" srcOrd="0" destOrd="0" presId="urn:microsoft.com/office/officeart/2005/8/layout/hierarchy1"/>
    <dgm:cxn modelId="{7B860D69-10B4-3C4E-A1A0-A53B1B97D1AE}" type="presOf" srcId="{29BC6F94-71AE-1F40-AA35-4870EC75BED0}" destId="{77465893-2044-5A4B-BA7A-572DB93D364E}" srcOrd="0" destOrd="0" presId="urn:microsoft.com/office/officeart/2005/8/layout/hierarchy1"/>
    <dgm:cxn modelId="{95656E72-B680-0145-BF78-6CF5E665D588}" type="presOf" srcId="{6B18397F-B45F-2A4F-BBB2-A34206FCE165}" destId="{BD937BC1-C5B3-264C-B53B-9D8901EAC8DD}" srcOrd="0" destOrd="0" presId="urn:microsoft.com/office/officeart/2005/8/layout/hierarchy1"/>
    <dgm:cxn modelId="{76028678-C9CC-7541-A5E0-49DFFF2A8D45}" type="presOf" srcId="{54AF61F6-E296-ED40-A085-7E16C0C16495}" destId="{B479B012-8BE8-344F-A77D-1B88D8268A95}" srcOrd="0" destOrd="0" presId="urn:microsoft.com/office/officeart/2005/8/layout/hierarchy1"/>
    <dgm:cxn modelId="{6D32D980-F700-2041-9D4C-CCBA8C21B714}" type="presOf" srcId="{B57357AB-4F43-4B4C-A895-A2DE8722601B}" destId="{83C65F0F-D22C-8843-A442-A340F5D8F216}" srcOrd="0" destOrd="0" presId="urn:microsoft.com/office/officeart/2005/8/layout/hierarchy1"/>
    <dgm:cxn modelId="{83C2C288-CC78-294C-BCF1-040DEE27573D}" type="presOf" srcId="{ACAC81D2-53A6-0647-9DCB-8BAF98181487}" destId="{8A1158D2-D68B-6347-8580-51DBAECAD27F}" srcOrd="0" destOrd="0" presId="urn:microsoft.com/office/officeart/2005/8/layout/hierarchy1"/>
    <dgm:cxn modelId="{42B1AB8E-7896-6E41-8900-DACD0748C739}" type="presOf" srcId="{582E590D-C89C-6D40-B4F5-C019FD547D8D}" destId="{CC6FD431-17D9-BA44-BA6A-36C3184285B1}" srcOrd="0" destOrd="0" presId="urn:microsoft.com/office/officeart/2005/8/layout/hierarchy1"/>
    <dgm:cxn modelId="{1E2FFE8E-6330-7747-A1D6-905E84487EC0}" srcId="{9300E78D-4345-0140-8C02-24ECD51A1C2F}" destId="{3F550A83-80DD-EC4E-832F-9DA51807A7C7}" srcOrd="4" destOrd="0" parTransId="{7924D7EC-E5DE-BF4D-8D58-B74273B0BB76}" sibTransId="{071D1AE0-37E1-5348-8D6B-529929E8273F}"/>
    <dgm:cxn modelId="{58E9CA95-BFE9-E048-958E-AFA17F210522}" type="presOf" srcId="{357D2033-1768-8247-8B01-1231E3517E00}" destId="{F99B9CA6-84A7-2840-80FA-C8173579AC23}" srcOrd="0" destOrd="0" presId="urn:microsoft.com/office/officeart/2005/8/layout/hierarchy1"/>
    <dgm:cxn modelId="{340FA7A5-6288-6E4C-B83B-E250068BA10F}" srcId="{9300E78D-4345-0140-8C02-24ECD51A1C2F}" destId="{357D2033-1768-8247-8B01-1231E3517E00}" srcOrd="3" destOrd="0" parTransId="{54AF61F6-E296-ED40-A085-7E16C0C16495}" sibTransId="{E5D8DB92-909F-A34E-B0C4-192864F03FCA}"/>
    <dgm:cxn modelId="{9B81DDA9-C9C4-454E-B2E6-2AF47E06CC68}" type="presOf" srcId="{772A9774-9A43-EA48-A3C2-8081679697E9}" destId="{8A1BE389-9A0D-5348-B7B3-AA82B5E9C0C9}" srcOrd="0" destOrd="0" presId="urn:microsoft.com/office/officeart/2005/8/layout/hierarchy1"/>
    <dgm:cxn modelId="{53E8DDAF-AADA-CE43-A3D9-DE74A3E59475}" srcId="{9300E78D-4345-0140-8C02-24ECD51A1C2F}" destId="{9A8D845B-B631-FB44-A121-2B69C565CD3C}" srcOrd="1" destOrd="0" parTransId="{6B18397F-B45F-2A4F-BBB2-A34206FCE165}" sibTransId="{AA3C8C35-08B9-F04B-A3A7-A450BD8611DA}"/>
    <dgm:cxn modelId="{52E094B2-E577-1D4C-9B81-4903DAAED303}" type="presOf" srcId="{22B6879F-8A88-E042-9E32-DA3558906B76}" destId="{F4895E69-F01B-3A4E-B7A4-1DE50D6F1A59}" srcOrd="0" destOrd="0" presId="urn:microsoft.com/office/officeart/2005/8/layout/hierarchy1"/>
    <dgm:cxn modelId="{F7F2C9BF-7617-EB4C-A596-2F4534E0A2C3}" type="presOf" srcId="{C684FD0A-BA14-D24E-8B55-3D20CD6F6A0E}" destId="{BEAD6160-736C-3244-B29B-2B75F506A538}" srcOrd="0" destOrd="0" presId="urn:microsoft.com/office/officeart/2005/8/layout/hierarchy1"/>
    <dgm:cxn modelId="{44E253C3-E50A-DA4C-A971-BDA5FCB3E065}" srcId="{357D2033-1768-8247-8B01-1231E3517E00}" destId="{2F0252AF-19B0-4F4B-BD83-4DF1A89485E6}" srcOrd="0" destOrd="0" parTransId="{0F91B57B-F88A-1748-9F63-A8026300376C}" sibTransId="{DB80085E-7B87-C941-BC25-AE825A1DC245}"/>
    <dgm:cxn modelId="{997DCBC5-5DE9-0742-9498-56FE55AC1942}" type="presOf" srcId="{0F91B57B-F88A-1748-9F63-A8026300376C}" destId="{B225F54A-C36E-174E-8B64-7515BA5A1D6B}" srcOrd="0" destOrd="0" presId="urn:microsoft.com/office/officeart/2005/8/layout/hierarchy1"/>
    <dgm:cxn modelId="{4E62EECC-76EC-624B-9FF9-1840628AEA25}" srcId="{9300E78D-4345-0140-8C02-24ECD51A1C2F}" destId="{C684FD0A-BA14-D24E-8B55-3D20CD6F6A0E}" srcOrd="0" destOrd="0" parTransId="{B57357AB-4F43-4B4C-A895-A2DE8722601B}" sibTransId="{24990CAA-17B1-2C40-BAD8-5D53888EF9C7}"/>
    <dgm:cxn modelId="{198400E6-B720-0C4A-ACC6-B9C240B3325D}" type="presOf" srcId="{0EAAF629-CB9C-B14B-BF6A-DF25DF422002}" destId="{EE29748A-5681-DC4E-B37A-21249B979710}" srcOrd="0" destOrd="0" presId="urn:microsoft.com/office/officeart/2005/8/layout/hierarchy1"/>
    <dgm:cxn modelId="{702620EC-B76C-C54C-B1C6-E7655B000712}" type="presOf" srcId="{57D41E08-74B6-504D-84ED-1BE553269726}" destId="{D31EE6FF-1A09-F34E-B1A1-60BC16535907}" srcOrd="0" destOrd="0" presId="urn:microsoft.com/office/officeart/2005/8/layout/hierarchy1"/>
    <dgm:cxn modelId="{2565CAEE-2D52-0F47-AFBF-F4F30E498095}" type="presOf" srcId="{00F78218-3F55-2B4B-A03D-235AE0557F0A}" destId="{871144E0-3359-B244-A98B-655972B74F58}" srcOrd="0" destOrd="0" presId="urn:microsoft.com/office/officeart/2005/8/layout/hierarchy1"/>
    <dgm:cxn modelId="{347D9DF3-7F71-B948-B047-DABA9F2C65B8}" srcId="{3F550A83-80DD-EC4E-832F-9DA51807A7C7}" destId="{266ED619-1D1B-734F-AC7D-DC23764B7731}" srcOrd="0" destOrd="0" parTransId="{ACAC81D2-53A6-0647-9DCB-8BAF98181487}" sibTransId="{776EB344-4E98-6C46-BB96-2906A24684B3}"/>
    <dgm:cxn modelId="{9268F7FE-6F00-0B4D-A3EA-9094A7E0B191}" type="presOf" srcId="{9A8D845B-B631-FB44-A121-2B69C565CD3C}" destId="{929884BC-31E4-9E48-B950-CE331CAC2A7B}" srcOrd="0" destOrd="0" presId="urn:microsoft.com/office/officeart/2005/8/layout/hierarchy1"/>
    <dgm:cxn modelId="{E051A30A-A214-B946-837A-E2114BAFC752}" type="presParOf" srcId="{F4895E69-F01B-3A4E-B7A4-1DE50D6F1A59}" destId="{5B17811C-7A2A-8D47-A3A6-F6AFC48FE6B8}" srcOrd="0" destOrd="0" presId="urn:microsoft.com/office/officeart/2005/8/layout/hierarchy1"/>
    <dgm:cxn modelId="{E9CEF169-4F42-F94F-9D77-B8A33431A883}" type="presParOf" srcId="{5B17811C-7A2A-8D47-A3A6-F6AFC48FE6B8}" destId="{EF5D91E0-D0F1-004D-957F-96DD42F4DE51}" srcOrd="0" destOrd="0" presId="urn:microsoft.com/office/officeart/2005/8/layout/hierarchy1"/>
    <dgm:cxn modelId="{47EF8A6D-BB75-134F-9C15-722E8110238B}" type="presParOf" srcId="{EF5D91E0-D0F1-004D-957F-96DD42F4DE51}" destId="{F87A212A-885B-BC4C-8B77-0BBDCE54CDA3}" srcOrd="0" destOrd="0" presId="urn:microsoft.com/office/officeart/2005/8/layout/hierarchy1"/>
    <dgm:cxn modelId="{02CA9D5D-8FA5-374B-B678-74AF2FD15FA2}" type="presParOf" srcId="{EF5D91E0-D0F1-004D-957F-96DD42F4DE51}" destId="{E533EAEF-5EBB-8E46-A5A3-DE0D00498F57}" srcOrd="1" destOrd="0" presId="urn:microsoft.com/office/officeart/2005/8/layout/hierarchy1"/>
    <dgm:cxn modelId="{00B714B4-C510-3142-B8F1-C846D6F3BC53}" type="presParOf" srcId="{5B17811C-7A2A-8D47-A3A6-F6AFC48FE6B8}" destId="{B43ADE16-4B34-CC49-9AA2-B43DA4D772E8}" srcOrd="1" destOrd="0" presId="urn:microsoft.com/office/officeart/2005/8/layout/hierarchy1"/>
    <dgm:cxn modelId="{49A307C3-0E43-FD42-8F7F-065BB21E191C}" type="presParOf" srcId="{B43ADE16-4B34-CC49-9AA2-B43DA4D772E8}" destId="{83C65F0F-D22C-8843-A442-A340F5D8F216}" srcOrd="0" destOrd="0" presId="urn:microsoft.com/office/officeart/2005/8/layout/hierarchy1"/>
    <dgm:cxn modelId="{21696C19-38AC-884E-8057-028E2DB58F26}" type="presParOf" srcId="{B43ADE16-4B34-CC49-9AA2-B43DA4D772E8}" destId="{04002E67-98EF-3643-A0FF-613F5FF90709}" srcOrd="1" destOrd="0" presId="urn:microsoft.com/office/officeart/2005/8/layout/hierarchy1"/>
    <dgm:cxn modelId="{67241AED-4C74-DC42-B2D3-B1563E25BB9C}" type="presParOf" srcId="{04002E67-98EF-3643-A0FF-613F5FF90709}" destId="{1920E31A-C851-184B-8DD5-C548EDBE72F0}" srcOrd="0" destOrd="0" presId="urn:microsoft.com/office/officeart/2005/8/layout/hierarchy1"/>
    <dgm:cxn modelId="{E91F6893-5326-8B48-B26C-0FD209B98F02}" type="presParOf" srcId="{1920E31A-C851-184B-8DD5-C548EDBE72F0}" destId="{94A79D3F-CAFB-F642-BA41-839D70BD570E}" srcOrd="0" destOrd="0" presId="urn:microsoft.com/office/officeart/2005/8/layout/hierarchy1"/>
    <dgm:cxn modelId="{4679AB19-81FA-4744-9553-2DD9B0AEC1EC}" type="presParOf" srcId="{1920E31A-C851-184B-8DD5-C548EDBE72F0}" destId="{BEAD6160-736C-3244-B29B-2B75F506A538}" srcOrd="1" destOrd="0" presId="urn:microsoft.com/office/officeart/2005/8/layout/hierarchy1"/>
    <dgm:cxn modelId="{86B9083D-EF80-7E44-B800-E75A99A7B6B9}" type="presParOf" srcId="{04002E67-98EF-3643-A0FF-613F5FF90709}" destId="{BC3B111A-EC43-8041-850B-92F993DB3A91}" srcOrd="1" destOrd="0" presId="urn:microsoft.com/office/officeart/2005/8/layout/hierarchy1"/>
    <dgm:cxn modelId="{74DD3DCE-F990-7648-BBF8-09B5C9108201}" type="presParOf" srcId="{BC3B111A-EC43-8041-850B-92F993DB3A91}" destId="{871144E0-3359-B244-A98B-655972B74F58}" srcOrd="0" destOrd="0" presId="urn:microsoft.com/office/officeart/2005/8/layout/hierarchy1"/>
    <dgm:cxn modelId="{7328D5A6-195E-C445-A1E0-9A95A10EB9E2}" type="presParOf" srcId="{BC3B111A-EC43-8041-850B-92F993DB3A91}" destId="{9ED2816B-C454-8047-B9BB-782117CCB53B}" srcOrd="1" destOrd="0" presId="urn:microsoft.com/office/officeart/2005/8/layout/hierarchy1"/>
    <dgm:cxn modelId="{AA7ADBF4-44B2-6246-BBC4-2449AF3378D1}" type="presParOf" srcId="{9ED2816B-C454-8047-B9BB-782117CCB53B}" destId="{966E9FB7-DAF5-4C4E-A0D9-CDE2AD22E1D8}" srcOrd="0" destOrd="0" presId="urn:microsoft.com/office/officeart/2005/8/layout/hierarchy1"/>
    <dgm:cxn modelId="{3D4A8D18-885B-9D40-85F9-5F815CAA8BA0}" type="presParOf" srcId="{966E9FB7-DAF5-4C4E-A0D9-CDE2AD22E1D8}" destId="{636FE896-3012-D644-B5CB-548F37EE89D3}" srcOrd="0" destOrd="0" presId="urn:microsoft.com/office/officeart/2005/8/layout/hierarchy1"/>
    <dgm:cxn modelId="{7896657F-DC38-7A4E-9264-9A70120C5285}" type="presParOf" srcId="{966E9FB7-DAF5-4C4E-A0D9-CDE2AD22E1D8}" destId="{8A1BE389-9A0D-5348-B7B3-AA82B5E9C0C9}" srcOrd="1" destOrd="0" presId="urn:microsoft.com/office/officeart/2005/8/layout/hierarchy1"/>
    <dgm:cxn modelId="{FEF3E980-36E6-4B4B-86B2-FCB63EC4A1BD}" type="presParOf" srcId="{9ED2816B-C454-8047-B9BB-782117CCB53B}" destId="{FF01E1E0-4AD9-5F4F-90DF-591A08F0EFDD}" srcOrd="1" destOrd="0" presId="urn:microsoft.com/office/officeart/2005/8/layout/hierarchy1"/>
    <dgm:cxn modelId="{E9558A1F-6922-7248-AB96-32B609D3AE75}" type="presParOf" srcId="{B43ADE16-4B34-CC49-9AA2-B43DA4D772E8}" destId="{BD937BC1-C5B3-264C-B53B-9D8901EAC8DD}" srcOrd="2" destOrd="0" presId="urn:microsoft.com/office/officeart/2005/8/layout/hierarchy1"/>
    <dgm:cxn modelId="{A68CB3B4-ED4B-AA44-8893-141902E7C095}" type="presParOf" srcId="{B43ADE16-4B34-CC49-9AA2-B43DA4D772E8}" destId="{3CEBFECA-0CD4-0142-87A4-2227E53218D8}" srcOrd="3" destOrd="0" presId="urn:microsoft.com/office/officeart/2005/8/layout/hierarchy1"/>
    <dgm:cxn modelId="{571E81F8-99FF-E34F-9BA4-4B3C302018A5}" type="presParOf" srcId="{3CEBFECA-0CD4-0142-87A4-2227E53218D8}" destId="{EBC62F7B-A707-C441-BD96-C86A49D29414}" srcOrd="0" destOrd="0" presId="urn:microsoft.com/office/officeart/2005/8/layout/hierarchy1"/>
    <dgm:cxn modelId="{9A70FB2C-8681-6945-A489-76C41C22B622}" type="presParOf" srcId="{EBC62F7B-A707-C441-BD96-C86A49D29414}" destId="{692AFE3B-2E47-5D44-8701-1D0C08BC64C9}" srcOrd="0" destOrd="0" presId="urn:microsoft.com/office/officeart/2005/8/layout/hierarchy1"/>
    <dgm:cxn modelId="{73B8CA37-57DA-9F4C-BC8B-99EE7307FFB2}" type="presParOf" srcId="{EBC62F7B-A707-C441-BD96-C86A49D29414}" destId="{929884BC-31E4-9E48-B950-CE331CAC2A7B}" srcOrd="1" destOrd="0" presId="urn:microsoft.com/office/officeart/2005/8/layout/hierarchy1"/>
    <dgm:cxn modelId="{C9C541F5-7BF0-E649-B1CB-16D1DB4B7401}" type="presParOf" srcId="{3CEBFECA-0CD4-0142-87A4-2227E53218D8}" destId="{834D6829-F5CE-B043-9082-B39D7337C208}" srcOrd="1" destOrd="0" presId="urn:microsoft.com/office/officeart/2005/8/layout/hierarchy1"/>
    <dgm:cxn modelId="{FD2CFEEC-72D5-BD45-BCBB-C46F22F95FB1}" type="presParOf" srcId="{834D6829-F5CE-B043-9082-B39D7337C208}" destId="{D31EE6FF-1A09-F34E-B1A1-60BC16535907}" srcOrd="0" destOrd="0" presId="urn:microsoft.com/office/officeart/2005/8/layout/hierarchy1"/>
    <dgm:cxn modelId="{7E6DB5EB-5775-D44D-A75C-B70B2776EEA7}" type="presParOf" srcId="{834D6829-F5CE-B043-9082-B39D7337C208}" destId="{62E66389-E44D-274B-BEE2-04F75227EE82}" srcOrd="1" destOrd="0" presId="urn:microsoft.com/office/officeart/2005/8/layout/hierarchy1"/>
    <dgm:cxn modelId="{77CF5AEB-A877-2E40-BF00-910F3E61EFF8}" type="presParOf" srcId="{62E66389-E44D-274B-BEE2-04F75227EE82}" destId="{3FD24055-1344-514E-A60D-A403038698C6}" srcOrd="0" destOrd="0" presId="urn:microsoft.com/office/officeart/2005/8/layout/hierarchy1"/>
    <dgm:cxn modelId="{8A6ED015-1ACE-D540-AB93-08A6E3B16A6B}" type="presParOf" srcId="{3FD24055-1344-514E-A60D-A403038698C6}" destId="{CE483744-7F87-1842-9C84-9861AFCBBE73}" srcOrd="0" destOrd="0" presId="urn:microsoft.com/office/officeart/2005/8/layout/hierarchy1"/>
    <dgm:cxn modelId="{13C9380C-03A9-3944-8B8F-91269EF9DB4B}" type="presParOf" srcId="{3FD24055-1344-514E-A60D-A403038698C6}" destId="{E5FB76F1-9918-034B-81B2-A79F80DB8737}" srcOrd="1" destOrd="0" presId="urn:microsoft.com/office/officeart/2005/8/layout/hierarchy1"/>
    <dgm:cxn modelId="{E3ED9405-2FF6-5E4E-BF43-0CFF0DF0208A}" type="presParOf" srcId="{62E66389-E44D-274B-BEE2-04F75227EE82}" destId="{360B96C5-6A79-394B-A188-B092B1CA69F3}" srcOrd="1" destOrd="0" presId="urn:microsoft.com/office/officeart/2005/8/layout/hierarchy1"/>
    <dgm:cxn modelId="{99462007-C79A-8044-9BEC-8C32A7FCA20D}" type="presParOf" srcId="{B43ADE16-4B34-CC49-9AA2-B43DA4D772E8}" destId="{EE29748A-5681-DC4E-B37A-21249B979710}" srcOrd="4" destOrd="0" presId="urn:microsoft.com/office/officeart/2005/8/layout/hierarchy1"/>
    <dgm:cxn modelId="{54743281-8766-3247-8A06-47FDEDF27410}" type="presParOf" srcId="{B43ADE16-4B34-CC49-9AA2-B43DA4D772E8}" destId="{B84017CF-2D7F-2F45-8F52-B49B4738EF5B}" srcOrd="5" destOrd="0" presId="urn:microsoft.com/office/officeart/2005/8/layout/hierarchy1"/>
    <dgm:cxn modelId="{43E97EAE-F962-584E-A373-4B9B4CF6EFE1}" type="presParOf" srcId="{B84017CF-2D7F-2F45-8F52-B49B4738EF5B}" destId="{190EFFE2-9619-0C46-87A6-1066CCEA1BA1}" srcOrd="0" destOrd="0" presId="urn:microsoft.com/office/officeart/2005/8/layout/hierarchy1"/>
    <dgm:cxn modelId="{4394B6B3-2559-1A46-91A1-6D4BCF72C513}" type="presParOf" srcId="{190EFFE2-9619-0C46-87A6-1066CCEA1BA1}" destId="{A4C9EB4F-1E04-CC46-A66E-86E5E9E8A50D}" srcOrd="0" destOrd="0" presId="urn:microsoft.com/office/officeart/2005/8/layout/hierarchy1"/>
    <dgm:cxn modelId="{55B6F5B0-2422-2746-808B-4FC3EA27AEA3}" type="presParOf" srcId="{190EFFE2-9619-0C46-87A6-1066CCEA1BA1}" destId="{410F01DA-1AC4-0445-8234-560763F56453}" srcOrd="1" destOrd="0" presId="urn:microsoft.com/office/officeart/2005/8/layout/hierarchy1"/>
    <dgm:cxn modelId="{8942BBBB-FAE3-4D4E-98FC-C9C2A125C42A}" type="presParOf" srcId="{B84017CF-2D7F-2F45-8F52-B49B4738EF5B}" destId="{87813D03-D56E-EE42-8E2E-3EA41B98FE01}" srcOrd="1" destOrd="0" presId="urn:microsoft.com/office/officeart/2005/8/layout/hierarchy1"/>
    <dgm:cxn modelId="{EA71A734-07BC-3F45-8F9C-301444AB148F}" type="presParOf" srcId="{87813D03-D56E-EE42-8E2E-3EA41B98FE01}" destId="{CC6FD431-17D9-BA44-BA6A-36C3184285B1}" srcOrd="0" destOrd="0" presId="urn:microsoft.com/office/officeart/2005/8/layout/hierarchy1"/>
    <dgm:cxn modelId="{00E414DE-6C70-C244-B65B-13288F3BE486}" type="presParOf" srcId="{87813D03-D56E-EE42-8E2E-3EA41B98FE01}" destId="{A729D4D8-322A-9342-9412-52C2557D5E7F}" srcOrd="1" destOrd="0" presId="urn:microsoft.com/office/officeart/2005/8/layout/hierarchy1"/>
    <dgm:cxn modelId="{318ADCEB-C956-8B48-8CA9-CCD67F0D61C2}" type="presParOf" srcId="{A729D4D8-322A-9342-9412-52C2557D5E7F}" destId="{6A713F20-4671-A44F-A896-452B652C75F0}" srcOrd="0" destOrd="0" presId="urn:microsoft.com/office/officeart/2005/8/layout/hierarchy1"/>
    <dgm:cxn modelId="{9E76D8D2-E320-0D40-8806-6E13F2AB3143}" type="presParOf" srcId="{6A713F20-4671-A44F-A896-452B652C75F0}" destId="{DE9A32D1-E249-2246-9590-B03D56AC6A85}" srcOrd="0" destOrd="0" presId="urn:microsoft.com/office/officeart/2005/8/layout/hierarchy1"/>
    <dgm:cxn modelId="{C2365D77-96FF-5741-A2A6-FA3DC4699BBA}" type="presParOf" srcId="{6A713F20-4671-A44F-A896-452B652C75F0}" destId="{77465893-2044-5A4B-BA7A-572DB93D364E}" srcOrd="1" destOrd="0" presId="urn:microsoft.com/office/officeart/2005/8/layout/hierarchy1"/>
    <dgm:cxn modelId="{301BABFF-6FA7-4249-B2FD-04C23B990F01}" type="presParOf" srcId="{A729D4D8-322A-9342-9412-52C2557D5E7F}" destId="{F9C2FDC8-1AE0-6945-AD72-5351A685782D}" srcOrd="1" destOrd="0" presId="urn:microsoft.com/office/officeart/2005/8/layout/hierarchy1"/>
    <dgm:cxn modelId="{FEFCD32E-FA15-3943-9358-A62451AB6EB1}" type="presParOf" srcId="{B43ADE16-4B34-CC49-9AA2-B43DA4D772E8}" destId="{B479B012-8BE8-344F-A77D-1B88D8268A95}" srcOrd="6" destOrd="0" presId="urn:microsoft.com/office/officeart/2005/8/layout/hierarchy1"/>
    <dgm:cxn modelId="{6ED4EF30-4039-7042-BD12-32E64CE31543}" type="presParOf" srcId="{B43ADE16-4B34-CC49-9AA2-B43DA4D772E8}" destId="{543DFFAF-0973-DF4D-A3FC-E6285BF6908A}" srcOrd="7" destOrd="0" presId="urn:microsoft.com/office/officeart/2005/8/layout/hierarchy1"/>
    <dgm:cxn modelId="{E5E02691-2387-4D40-A582-51F4AC0F4AA0}" type="presParOf" srcId="{543DFFAF-0973-DF4D-A3FC-E6285BF6908A}" destId="{C77B987D-6C49-2645-ACA2-039AA2885165}" srcOrd="0" destOrd="0" presId="urn:microsoft.com/office/officeart/2005/8/layout/hierarchy1"/>
    <dgm:cxn modelId="{C5DFBE4C-9017-544F-BF10-5DEFD80CC6E7}" type="presParOf" srcId="{C77B987D-6C49-2645-ACA2-039AA2885165}" destId="{6C3993A1-D499-E14E-9ED1-94C5BD6CB7EF}" srcOrd="0" destOrd="0" presId="urn:microsoft.com/office/officeart/2005/8/layout/hierarchy1"/>
    <dgm:cxn modelId="{89F636A5-C636-6E46-A879-4C5FBEC5EE80}" type="presParOf" srcId="{C77B987D-6C49-2645-ACA2-039AA2885165}" destId="{F99B9CA6-84A7-2840-80FA-C8173579AC23}" srcOrd="1" destOrd="0" presId="urn:microsoft.com/office/officeart/2005/8/layout/hierarchy1"/>
    <dgm:cxn modelId="{9298B06A-8B2E-5A40-BDD2-E648E827C539}" type="presParOf" srcId="{543DFFAF-0973-DF4D-A3FC-E6285BF6908A}" destId="{BE1A5C01-6ABB-D544-BE86-7D0456B3B750}" srcOrd="1" destOrd="0" presId="urn:microsoft.com/office/officeart/2005/8/layout/hierarchy1"/>
    <dgm:cxn modelId="{5673209E-3510-BF42-AA92-2BC178898FA2}" type="presParOf" srcId="{BE1A5C01-6ABB-D544-BE86-7D0456B3B750}" destId="{B225F54A-C36E-174E-8B64-7515BA5A1D6B}" srcOrd="0" destOrd="0" presId="urn:microsoft.com/office/officeart/2005/8/layout/hierarchy1"/>
    <dgm:cxn modelId="{9F47780A-6A5A-B84C-BB49-7B2DCE72F491}" type="presParOf" srcId="{BE1A5C01-6ABB-D544-BE86-7D0456B3B750}" destId="{68CF347B-DFBD-0B4D-A0DF-519D43B6A380}" srcOrd="1" destOrd="0" presId="urn:microsoft.com/office/officeart/2005/8/layout/hierarchy1"/>
    <dgm:cxn modelId="{BDBB2A2F-2DBC-4D47-A583-BE6923A574C8}" type="presParOf" srcId="{68CF347B-DFBD-0B4D-A0DF-519D43B6A380}" destId="{52BBE386-673F-F64E-BF62-B393DD6B02FB}" srcOrd="0" destOrd="0" presId="urn:microsoft.com/office/officeart/2005/8/layout/hierarchy1"/>
    <dgm:cxn modelId="{37143C7C-7752-4F40-9EF2-096217D23B3F}" type="presParOf" srcId="{52BBE386-673F-F64E-BF62-B393DD6B02FB}" destId="{F49B97B3-168B-A44F-A243-AA217DFD2A62}" srcOrd="0" destOrd="0" presId="urn:microsoft.com/office/officeart/2005/8/layout/hierarchy1"/>
    <dgm:cxn modelId="{4519A8D4-F646-A545-82D3-CB42E28A5548}" type="presParOf" srcId="{52BBE386-673F-F64E-BF62-B393DD6B02FB}" destId="{1FCEA986-AD1D-214D-B456-281B79BF64E8}" srcOrd="1" destOrd="0" presId="urn:microsoft.com/office/officeart/2005/8/layout/hierarchy1"/>
    <dgm:cxn modelId="{D13842F1-97D3-2441-90FF-820250660514}" type="presParOf" srcId="{68CF347B-DFBD-0B4D-A0DF-519D43B6A380}" destId="{3888F9D9-27CC-7F4F-8D69-C5EFB5CB1213}" srcOrd="1" destOrd="0" presId="urn:microsoft.com/office/officeart/2005/8/layout/hierarchy1"/>
    <dgm:cxn modelId="{EAE14054-B3B7-294C-A569-FD62D03397FF}" type="presParOf" srcId="{B43ADE16-4B34-CC49-9AA2-B43DA4D772E8}" destId="{A02CBEFC-DC71-AE44-B4A1-D911D1EC5C27}" srcOrd="8" destOrd="0" presId="urn:microsoft.com/office/officeart/2005/8/layout/hierarchy1"/>
    <dgm:cxn modelId="{CE18A4D5-1F63-994B-9302-D4F1839ADFB6}" type="presParOf" srcId="{B43ADE16-4B34-CC49-9AA2-B43DA4D772E8}" destId="{CF87CA0B-A14F-5C4B-9048-4C4BCF7559CD}" srcOrd="9" destOrd="0" presId="urn:microsoft.com/office/officeart/2005/8/layout/hierarchy1"/>
    <dgm:cxn modelId="{070FBFF3-8C8A-4041-A423-EFF285FCF772}" type="presParOf" srcId="{CF87CA0B-A14F-5C4B-9048-4C4BCF7559CD}" destId="{B1E7931B-00C0-A840-B52B-7414CAE87E75}" srcOrd="0" destOrd="0" presId="urn:microsoft.com/office/officeart/2005/8/layout/hierarchy1"/>
    <dgm:cxn modelId="{B0F4AEEF-FD77-BC4E-86F7-EBA9521EBDC4}" type="presParOf" srcId="{B1E7931B-00C0-A840-B52B-7414CAE87E75}" destId="{5E00727C-5A25-CB49-83E6-A105971695F0}" srcOrd="0" destOrd="0" presId="urn:microsoft.com/office/officeart/2005/8/layout/hierarchy1"/>
    <dgm:cxn modelId="{71E6165F-49D9-2244-9F1D-7B131FD6F471}" type="presParOf" srcId="{B1E7931B-00C0-A840-B52B-7414CAE87E75}" destId="{ABC973E2-0266-184B-B00B-7BAD9D0C6068}" srcOrd="1" destOrd="0" presId="urn:microsoft.com/office/officeart/2005/8/layout/hierarchy1"/>
    <dgm:cxn modelId="{EE9ADA68-FDF0-CC42-A4F7-34AF37BDBB1D}" type="presParOf" srcId="{CF87CA0B-A14F-5C4B-9048-4C4BCF7559CD}" destId="{E0D17DB1-563F-4443-AF31-A603F3FF6477}" srcOrd="1" destOrd="0" presId="urn:microsoft.com/office/officeart/2005/8/layout/hierarchy1"/>
    <dgm:cxn modelId="{C596F9CA-8022-8C45-8820-051A9E2590B9}" type="presParOf" srcId="{E0D17DB1-563F-4443-AF31-A603F3FF6477}" destId="{8A1158D2-D68B-6347-8580-51DBAECAD27F}" srcOrd="0" destOrd="0" presId="urn:microsoft.com/office/officeart/2005/8/layout/hierarchy1"/>
    <dgm:cxn modelId="{FFF3E763-B17C-944B-BD23-64A48A6D3DEE}" type="presParOf" srcId="{E0D17DB1-563F-4443-AF31-A603F3FF6477}" destId="{BCD188EA-BFCD-284E-AC30-B6B6809C59B8}" srcOrd="1" destOrd="0" presId="urn:microsoft.com/office/officeart/2005/8/layout/hierarchy1"/>
    <dgm:cxn modelId="{79F4F472-1403-4B46-BEDB-A79B4BF9F526}" type="presParOf" srcId="{BCD188EA-BFCD-284E-AC30-B6B6809C59B8}" destId="{80A79159-6EBC-EC47-AE0F-0C917FA42189}" srcOrd="0" destOrd="0" presId="urn:microsoft.com/office/officeart/2005/8/layout/hierarchy1"/>
    <dgm:cxn modelId="{A59F2AFC-1DC3-E643-B5FE-5D8D195B77BC}" type="presParOf" srcId="{80A79159-6EBC-EC47-AE0F-0C917FA42189}" destId="{63DD7D68-5762-2748-AFE9-55CA6A9FE0FC}" srcOrd="0" destOrd="0" presId="urn:microsoft.com/office/officeart/2005/8/layout/hierarchy1"/>
    <dgm:cxn modelId="{D93E1277-B5F5-A644-AC23-BD8D75708A63}" type="presParOf" srcId="{80A79159-6EBC-EC47-AE0F-0C917FA42189}" destId="{9C9350D7-9248-634B-88C4-B7899E0CC90C}" srcOrd="1" destOrd="0" presId="urn:microsoft.com/office/officeart/2005/8/layout/hierarchy1"/>
    <dgm:cxn modelId="{2DE0BE8F-4343-4449-BDE3-79B8FD44B9C7}" type="presParOf" srcId="{BCD188EA-BFCD-284E-AC30-B6B6809C59B8}" destId="{809C00C6-7AB2-7840-AE3E-94708D1C02D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5B8B4-2F6E-554F-9F32-A288B8616E40}">
      <dsp:nvSpPr>
        <dsp:cNvPr id="0" name=""/>
        <dsp:cNvSpPr/>
      </dsp:nvSpPr>
      <dsp:spPr>
        <a:xfrm>
          <a:off x="3848744" y="2358526"/>
          <a:ext cx="2452263" cy="2041471"/>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b="1" kern="1200" dirty="0">
              <a:solidFill>
                <a:schemeClr val="bg1"/>
              </a:solidFill>
            </a:rPr>
            <a:t>Beth </a:t>
          </a:r>
          <a:r>
            <a:rPr lang="en-US" sz="2500" b="1" kern="1200" dirty="0" err="1">
              <a:solidFill>
                <a:schemeClr val="bg1"/>
              </a:solidFill>
            </a:rPr>
            <a:t>welwn</a:t>
          </a:r>
          <a:r>
            <a:rPr lang="en-US" sz="2500" b="1" kern="1200" dirty="0">
              <a:solidFill>
                <a:schemeClr val="bg1"/>
              </a:solidFill>
            </a:rPr>
            <a:t> </a:t>
          </a:r>
          <a:r>
            <a:rPr lang="en-US" sz="2500" b="1" kern="1200" dirty="0" err="1">
              <a:solidFill>
                <a:schemeClr val="bg1"/>
              </a:solidFill>
            </a:rPr>
            <a:t>ni</a:t>
          </a:r>
          <a:r>
            <a:rPr lang="en-US" sz="2500" b="1" kern="1200" dirty="0">
              <a:solidFill>
                <a:schemeClr val="bg1"/>
              </a:solidFill>
            </a:rPr>
            <a:t> </a:t>
          </a:r>
          <a:r>
            <a:rPr lang="en-US" sz="2500" b="1" kern="1200" dirty="0" err="1">
              <a:solidFill>
                <a:schemeClr val="bg1"/>
              </a:solidFill>
            </a:rPr>
            <a:t>mewn</a:t>
          </a:r>
          <a:endParaRPr lang="en-US" sz="2500" b="1" kern="1200" dirty="0">
            <a:solidFill>
              <a:schemeClr val="bg1"/>
            </a:solidFill>
          </a:endParaRPr>
        </a:p>
        <a:p>
          <a:pPr marL="0" lvl="0" indent="0" algn="ctr" defTabSz="1111250">
            <a:lnSpc>
              <a:spcPct val="90000"/>
            </a:lnSpc>
            <a:spcBef>
              <a:spcPct val="0"/>
            </a:spcBef>
            <a:spcAft>
              <a:spcPct val="35000"/>
            </a:spcAft>
            <a:buNone/>
          </a:pPr>
          <a:r>
            <a:rPr lang="en-US" sz="2500" b="1" kern="1200" dirty="0">
              <a:solidFill>
                <a:schemeClr val="bg1"/>
              </a:solidFill>
            </a:rPr>
            <a:t>"</a:t>
          </a:r>
          <a:r>
            <a:rPr lang="en-US" sz="2500" b="1" kern="1200" dirty="0" err="1">
              <a:solidFill>
                <a:schemeClr val="bg1"/>
              </a:solidFill>
            </a:rPr>
            <a:t>Ysgol</a:t>
          </a:r>
          <a:r>
            <a:rPr lang="en-US" sz="2500" b="1" kern="1200" dirty="0">
              <a:solidFill>
                <a:schemeClr val="bg1"/>
              </a:solidFill>
            </a:rPr>
            <a:t> </a:t>
          </a:r>
          <a:r>
            <a:rPr lang="en-US" sz="2500" b="1" kern="1200" dirty="0" err="1">
              <a:solidFill>
                <a:schemeClr val="bg1"/>
              </a:solidFill>
            </a:rPr>
            <a:t>sy'n</a:t>
          </a:r>
          <a:r>
            <a:rPr lang="en-US" sz="2500" b="1" kern="1200" dirty="0">
              <a:solidFill>
                <a:schemeClr val="bg1"/>
              </a:solidFill>
            </a:rPr>
            <a:t> </a:t>
          </a:r>
          <a:r>
            <a:rPr lang="en-US" sz="2500" b="1" kern="1200" dirty="0" err="1">
              <a:solidFill>
                <a:schemeClr val="bg1"/>
              </a:solidFill>
            </a:rPr>
            <a:t>Meddwl</a:t>
          </a:r>
          <a:r>
            <a:rPr lang="en-US" sz="2500" b="1" kern="1200" dirty="0">
              <a:solidFill>
                <a:schemeClr val="bg1"/>
              </a:solidFill>
            </a:rPr>
            <a:t>"? </a:t>
          </a:r>
        </a:p>
      </dsp:txBody>
      <dsp:txXfrm>
        <a:off x="4207870" y="2657493"/>
        <a:ext cx="1734011" cy="1443537"/>
      </dsp:txXfrm>
    </dsp:sp>
    <dsp:sp modelId="{2C4F082D-17E8-894F-8FFE-BD4289C2EA35}">
      <dsp:nvSpPr>
        <dsp:cNvPr id="0" name=""/>
        <dsp:cNvSpPr/>
      </dsp:nvSpPr>
      <dsp:spPr>
        <a:xfrm rot="16200000">
          <a:off x="4605593" y="1876860"/>
          <a:ext cx="938566" cy="24765"/>
        </a:xfrm>
        <a:custGeom>
          <a:avLst/>
          <a:gdLst/>
          <a:ahLst/>
          <a:cxnLst/>
          <a:rect l="0" t="0" r="0" b="0"/>
          <a:pathLst>
            <a:path>
              <a:moveTo>
                <a:pt x="0" y="12382"/>
              </a:moveTo>
              <a:lnTo>
                <a:pt x="938566"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5051412" y="1865779"/>
        <a:ext cx="46928" cy="46928"/>
      </dsp:txXfrm>
    </dsp:sp>
    <dsp:sp modelId="{8D5B1A9A-2D71-C24A-9685-A477FD66D615}">
      <dsp:nvSpPr>
        <dsp:cNvPr id="0" name=""/>
        <dsp:cNvSpPr/>
      </dsp:nvSpPr>
      <dsp:spPr>
        <a:xfrm>
          <a:off x="4376631" y="23471"/>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bg1"/>
              </a:solidFill>
            </a:rPr>
            <a:t>dull </a:t>
          </a:r>
          <a:r>
            <a:rPr lang="en-US" sz="1300" kern="1200" dirty="0" err="1">
              <a:solidFill>
                <a:schemeClr val="bg1"/>
              </a:solidFill>
            </a:rPr>
            <a:t>cyson</a:t>
          </a:r>
          <a:r>
            <a:rPr lang="en-US" sz="1300" kern="1200" dirty="0">
              <a:solidFill>
                <a:schemeClr val="bg1"/>
              </a:solidFill>
            </a:rPr>
            <a:t> </a:t>
          </a:r>
          <a:r>
            <a:rPr lang="en-US" sz="1300" kern="1200" dirty="0" err="1">
              <a:solidFill>
                <a:schemeClr val="bg1"/>
              </a:solidFill>
            </a:rPr>
            <a:t>ar</a:t>
          </a:r>
          <a:r>
            <a:rPr lang="en-US" sz="1300" kern="1200" dirty="0">
              <a:solidFill>
                <a:schemeClr val="bg1"/>
              </a:solidFill>
            </a:rPr>
            <a:t> </a:t>
          </a:r>
          <a:r>
            <a:rPr lang="en-US" sz="1300" kern="1200" dirty="0" err="1">
              <a:solidFill>
                <a:schemeClr val="bg1"/>
              </a:solidFill>
            </a:rPr>
            <a:t>gyfer</a:t>
          </a:r>
          <a:r>
            <a:rPr lang="en-US" sz="1300" kern="1200" dirty="0">
              <a:solidFill>
                <a:schemeClr val="bg1"/>
              </a:solidFill>
            </a:rPr>
            <a:t> </a:t>
          </a:r>
          <a:r>
            <a:rPr lang="en-US" sz="1300" kern="1200" dirty="0" err="1">
              <a:solidFill>
                <a:schemeClr val="bg1"/>
              </a:solidFill>
            </a:rPr>
            <a:t>yr</a:t>
          </a:r>
          <a:r>
            <a:rPr lang="en-US" sz="1300" kern="1200" dirty="0">
              <a:solidFill>
                <a:schemeClr val="bg1"/>
              </a:solidFill>
            </a:rPr>
            <a:t> </a:t>
          </a:r>
          <a:r>
            <a:rPr lang="en-US" sz="1300" kern="1200" dirty="0" err="1">
              <a:solidFill>
                <a:schemeClr val="bg1"/>
              </a:solidFill>
            </a:rPr>
            <a:t>ysgol</a:t>
          </a:r>
          <a:r>
            <a:rPr lang="en-US" sz="1300" kern="1200" dirty="0">
              <a:solidFill>
                <a:schemeClr val="bg1"/>
              </a:solidFill>
            </a:rPr>
            <a:t> </a:t>
          </a:r>
          <a:r>
            <a:rPr lang="en-US" sz="1300" kern="1200" dirty="0" err="1">
              <a:solidFill>
                <a:schemeClr val="bg1"/>
              </a:solidFill>
            </a:rPr>
            <a:t>gyfan</a:t>
          </a:r>
          <a:endParaRPr lang="en-US" sz="1300" kern="1200" dirty="0">
            <a:solidFill>
              <a:schemeClr val="bg1"/>
            </a:solidFill>
          </a:endParaRPr>
        </a:p>
      </dsp:txBody>
      <dsp:txXfrm>
        <a:off x="4581142" y="227982"/>
        <a:ext cx="987467" cy="987467"/>
      </dsp:txXfrm>
    </dsp:sp>
    <dsp:sp modelId="{F43F4FC9-2A80-034A-912E-3F5E56F98051}">
      <dsp:nvSpPr>
        <dsp:cNvPr id="0" name=""/>
        <dsp:cNvSpPr/>
      </dsp:nvSpPr>
      <dsp:spPr>
        <a:xfrm rot="18600000">
          <a:off x="5622188" y="2198026"/>
          <a:ext cx="866945" cy="24765"/>
        </a:xfrm>
        <a:custGeom>
          <a:avLst/>
          <a:gdLst/>
          <a:ahLst/>
          <a:cxnLst/>
          <a:rect l="0" t="0" r="0" b="0"/>
          <a:pathLst>
            <a:path>
              <a:moveTo>
                <a:pt x="0" y="12382"/>
              </a:moveTo>
              <a:lnTo>
                <a:pt x="866945"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6033987" y="2188735"/>
        <a:ext cx="43347" cy="43347"/>
      </dsp:txXfrm>
    </dsp:sp>
    <dsp:sp modelId="{B46C07A0-7CA9-3141-BDD5-26C877B0CAC9}">
      <dsp:nvSpPr>
        <dsp:cNvPr id="0" name=""/>
        <dsp:cNvSpPr/>
      </dsp:nvSpPr>
      <dsp:spPr>
        <a:xfrm>
          <a:off x="6084869" y="645218"/>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bg1"/>
              </a:solidFill>
            </a:rPr>
            <a:t>bod offer a strategaethau wedi eu dewis</a:t>
          </a:r>
        </a:p>
      </dsp:txBody>
      <dsp:txXfrm>
        <a:off x="6289380" y="849729"/>
        <a:ext cx="987467" cy="987467"/>
      </dsp:txXfrm>
    </dsp:sp>
    <dsp:sp modelId="{9783D989-9C0D-DB4F-8B04-FE13EB488666}">
      <dsp:nvSpPr>
        <dsp:cNvPr id="0" name=""/>
        <dsp:cNvSpPr/>
      </dsp:nvSpPr>
      <dsp:spPr>
        <a:xfrm rot="21000000">
          <a:off x="6268765" y="3091010"/>
          <a:ext cx="741277" cy="24765"/>
        </a:xfrm>
        <a:custGeom>
          <a:avLst/>
          <a:gdLst/>
          <a:ahLst/>
          <a:cxnLst/>
          <a:rect l="0" t="0" r="0" b="0"/>
          <a:pathLst>
            <a:path>
              <a:moveTo>
                <a:pt x="0" y="12382"/>
              </a:moveTo>
              <a:lnTo>
                <a:pt x="741277"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6620872" y="3084861"/>
        <a:ext cx="37063" cy="37063"/>
      </dsp:txXfrm>
    </dsp:sp>
    <dsp:sp modelId="{F1C13C75-82FA-B547-8055-FD590C68E1A2}">
      <dsp:nvSpPr>
        <dsp:cNvPr id="0" name=""/>
        <dsp:cNvSpPr/>
      </dsp:nvSpPr>
      <dsp:spPr>
        <a:xfrm>
          <a:off x="6993804" y="2219539"/>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err="1">
              <a:solidFill>
                <a:schemeClr val="bg1"/>
              </a:solidFill>
            </a:rPr>
            <a:t>wedi</a:t>
          </a:r>
          <a:r>
            <a:rPr lang="en-US" sz="1300" kern="1200" dirty="0">
              <a:solidFill>
                <a:schemeClr val="bg1"/>
              </a:solidFill>
            </a:rPr>
            <a:t> </a:t>
          </a:r>
          <a:r>
            <a:rPr lang="en-US" sz="1300" kern="1200" dirty="0" err="1">
              <a:solidFill>
                <a:schemeClr val="bg1"/>
              </a:solidFill>
            </a:rPr>
            <a:t>cysylltu</a:t>
          </a:r>
          <a:r>
            <a:rPr lang="en-US" sz="1300" kern="1200" dirty="0">
              <a:solidFill>
                <a:schemeClr val="bg1"/>
              </a:solidFill>
            </a:rPr>
            <a:t> </a:t>
          </a:r>
          <a:r>
            <a:rPr lang="en-US" sz="1300" kern="1200" dirty="0" err="1">
              <a:solidFill>
                <a:schemeClr val="bg1"/>
              </a:solidFill>
            </a:rPr>
            <a:t>i</a:t>
          </a:r>
          <a:r>
            <a:rPr lang="en-US" sz="1300" kern="1200" dirty="0">
              <a:solidFill>
                <a:schemeClr val="bg1"/>
              </a:solidFill>
            </a:rPr>
            <a:t> </a:t>
          </a:r>
          <a:r>
            <a:rPr lang="en-US" sz="1300" kern="1200" dirty="0" err="1">
              <a:solidFill>
                <a:schemeClr val="bg1"/>
              </a:solidFill>
            </a:rPr>
            <a:t>ddatblygiad</a:t>
          </a:r>
          <a:r>
            <a:rPr lang="en-US" sz="1300" kern="1200" dirty="0">
              <a:solidFill>
                <a:schemeClr val="bg1"/>
              </a:solidFill>
            </a:rPr>
            <a:t> </a:t>
          </a:r>
          <a:r>
            <a:rPr lang="en-US" sz="1300" kern="1200" dirty="0" err="1">
              <a:solidFill>
                <a:schemeClr val="bg1"/>
              </a:solidFill>
            </a:rPr>
            <a:t>proffesiynol</a:t>
          </a:r>
          <a:r>
            <a:rPr lang="en-US" sz="1300" kern="1200" dirty="0">
              <a:solidFill>
                <a:schemeClr val="bg1"/>
              </a:solidFill>
            </a:rPr>
            <a:t> a </a:t>
          </a:r>
          <a:r>
            <a:rPr lang="en-US" sz="1300" kern="1200" dirty="0" err="1">
              <a:solidFill>
                <a:schemeClr val="bg1"/>
              </a:solidFill>
            </a:rPr>
            <a:t>rheoli</a:t>
          </a:r>
          <a:r>
            <a:rPr lang="en-US" sz="1300" kern="1200" dirty="0">
              <a:solidFill>
                <a:schemeClr val="bg1"/>
              </a:solidFill>
            </a:rPr>
            <a:t> </a:t>
          </a:r>
          <a:r>
            <a:rPr lang="en-US" sz="1300" kern="1200" dirty="0" err="1">
              <a:solidFill>
                <a:schemeClr val="bg1"/>
              </a:solidFill>
            </a:rPr>
            <a:t>perfformiad</a:t>
          </a:r>
          <a:endParaRPr lang="en-US" sz="1300" kern="1200" dirty="0">
            <a:solidFill>
              <a:schemeClr val="bg1"/>
            </a:solidFill>
          </a:endParaRPr>
        </a:p>
      </dsp:txBody>
      <dsp:txXfrm>
        <a:off x="7198315" y="2424050"/>
        <a:ext cx="987467" cy="987467"/>
      </dsp:txXfrm>
    </dsp:sp>
    <dsp:sp modelId="{5F735B2E-064F-DC4E-BF37-562EE3E51A5B}">
      <dsp:nvSpPr>
        <dsp:cNvPr id="0" name=""/>
        <dsp:cNvSpPr/>
      </dsp:nvSpPr>
      <dsp:spPr>
        <a:xfrm rot="1800000">
          <a:off x="6029102" y="4147556"/>
          <a:ext cx="795894" cy="24765"/>
        </a:xfrm>
        <a:custGeom>
          <a:avLst/>
          <a:gdLst/>
          <a:ahLst/>
          <a:cxnLst/>
          <a:rect l="0" t="0" r="0" b="0"/>
          <a:pathLst>
            <a:path>
              <a:moveTo>
                <a:pt x="0" y="12382"/>
              </a:moveTo>
              <a:lnTo>
                <a:pt x="795894"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6407152" y="4140042"/>
        <a:ext cx="39794" cy="39794"/>
      </dsp:txXfrm>
    </dsp:sp>
    <dsp:sp modelId="{60D7EC5C-665F-164F-8532-8BC381214F83}">
      <dsp:nvSpPr>
        <dsp:cNvPr id="0" name=""/>
        <dsp:cNvSpPr/>
      </dsp:nvSpPr>
      <dsp:spPr>
        <a:xfrm>
          <a:off x="6678134" y="4009791"/>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bg1"/>
              </a:solidFill>
            </a:rPr>
            <a:t>addysgu pendant ar gyfer meddwl</a:t>
          </a:r>
        </a:p>
      </dsp:txBody>
      <dsp:txXfrm>
        <a:off x="6882645" y="4214302"/>
        <a:ext cx="987467" cy="987467"/>
      </dsp:txXfrm>
    </dsp:sp>
    <dsp:sp modelId="{535B8862-721C-F148-9608-B9CCE7530A76}">
      <dsp:nvSpPr>
        <dsp:cNvPr id="0" name=""/>
        <dsp:cNvSpPr/>
      </dsp:nvSpPr>
      <dsp:spPr>
        <a:xfrm rot="4200000">
          <a:off x="5127848" y="4775888"/>
          <a:ext cx="919730" cy="24765"/>
        </a:xfrm>
        <a:custGeom>
          <a:avLst/>
          <a:gdLst/>
          <a:ahLst/>
          <a:cxnLst/>
          <a:rect l="0" t="0" r="0" b="0"/>
          <a:pathLst>
            <a:path>
              <a:moveTo>
                <a:pt x="0" y="12382"/>
              </a:moveTo>
              <a:lnTo>
                <a:pt x="919730"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5564720" y="4765278"/>
        <a:ext cx="45986" cy="45986"/>
      </dsp:txXfrm>
    </dsp:sp>
    <dsp:sp modelId="{423E99E8-BF4E-3C4B-8679-AE6C724F20F8}">
      <dsp:nvSpPr>
        <dsp:cNvPr id="0" name=""/>
        <dsp:cNvSpPr/>
      </dsp:nvSpPr>
      <dsp:spPr>
        <a:xfrm>
          <a:off x="5285566" y="5178294"/>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bg1"/>
              </a:solidFill>
            </a:rPr>
            <a:t>wedi selio ar ymchwil ar yr ymennydd</a:t>
          </a:r>
        </a:p>
      </dsp:txBody>
      <dsp:txXfrm>
        <a:off x="5490077" y="5382805"/>
        <a:ext cx="987467" cy="987467"/>
      </dsp:txXfrm>
    </dsp:sp>
    <dsp:sp modelId="{6C58CEDC-8083-F741-8307-8C5AC1C670A9}">
      <dsp:nvSpPr>
        <dsp:cNvPr id="0" name=""/>
        <dsp:cNvSpPr/>
      </dsp:nvSpPr>
      <dsp:spPr>
        <a:xfrm rot="6600000">
          <a:off x="4102173" y="4775888"/>
          <a:ext cx="919730" cy="24765"/>
        </a:xfrm>
        <a:custGeom>
          <a:avLst/>
          <a:gdLst/>
          <a:ahLst/>
          <a:cxnLst/>
          <a:rect l="0" t="0" r="0" b="0"/>
          <a:pathLst>
            <a:path>
              <a:moveTo>
                <a:pt x="0" y="12382"/>
              </a:moveTo>
              <a:lnTo>
                <a:pt x="919730"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rot="10800000">
        <a:off x="4539045" y="4765278"/>
        <a:ext cx="45986" cy="45986"/>
      </dsp:txXfrm>
    </dsp:sp>
    <dsp:sp modelId="{A6E327CA-140B-7140-BF1D-93ED8B95F2CB}">
      <dsp:nvSpPr>
        <dsp:cNvPr id="0" name=""/>
        <dsp:cNvSpPr/>
      </dsp:nvSpPr>
      <dsp:spPr>
        <a:xfrm>
          <a:off x="3467697" y="5178294"/>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bg1"/>
              </a:solidFill>
            </a:rPr>
            <a:t>rhan o gynllun hir dymor</a:t>
          </a:r>
        </a:p>
        <a:p>
          <a:pPr marL="0" lvl="0" indent="0" algn="ctr" defTabSz="577850">
            <a:lnSpc>
              <a:spcPct val="90000"/>
            </a:lnSpc>
            <a:spcBef>
              <a:spcPct val="0"/>
            </a:spcBef>
            <a:spcAft>
              <a:spcPct val="35000"/>
            </a:spcAft>
            <a:buNone/>
          </a:pPr>
          <a:endParaRPr lang="en-US" sz="1300" kern="1200">
            <a:solidFill>
              <a:schemeClr val="bg1"/>
            </a:solidFill>
          </a:endParaRPr>
        </a:p>
      </dsp:txBody>
      <dsp:txXfrm>
        <a:off x="3672208" y="5382805"/>
        <a:ext cx="987467" cy="987467"/>
      </dsp:txXfrm>
    </dsp:sp>
    <dsp:sp modelId="{83BC90F3-ECA1-D54E-BFC8-E8D299D5DFB6}">
      <dsp:nvSpPr>
        <dsp:cNvPr id="0" name=""/>
        <dsp:cNvSpPr/>
      </dsp:nvSpPr>
      <dsp:spPr>
        <a:xfrm rot="9000000">
          <a:off x="3324756" y="4147556"/>
          <a:ext cx="795894" cy="24765"/>
        </a:xfrm>
        <a:custGeom>
          <a:avLst/>
          <a:gdLst/>
          <a:ahLst/>
          <a:cxnLst/>
          <a:rect l="0" t="0" r="0" b="0"/>
          <a:pathLst>
            <a:path>
              <a:moveTo>
                <a:pt x="0" y="12382"/>
              </a:moveTo>
              <a:lnTo>
                <a:pt x="795894"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rot="10800000">
        <a:off x="3702806" y="4140042"/>
        <a:ext cx="39794" cy="39794"/>
      </dsp:txXfrm>
    </dsp:sp>
    <dsp:sp modelId="{55996A55-9F5D-1042-B2F6-DFCD3CB15F65}">
      <dsp:nvSpPr>
        <dsp:cNvPr id="0" name=""/>
        <dsp:cNvSpPr/>
      </dsp:nvSpPr>
      <dsp:spPr>
        <a:xfrm>
          <a:off x="2075128" y="4009791"/>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err="1">
              <a:solidFill>
                <a:schemeClr val="bg1"/>
              </a:solidFill>
            </a:rPr>
            <a:t>wedi</a:t>
          </a:r>
          <a:r>
            <a:rPr lang="en-US" sz="1300" kern="1200" dirty="0">
              <a:solidFill>
                <a:schemeClr val="bg1"/>
              </a:solidFill>
            </a:rPr>
            <a:t> </a:t>
          </a:r>
          <a:r>
            <a:rPr lang="en-US" sz="1300" kern="1200" dirty="0" err="1">
              <a:solidFill>
                <a:schemeClr val="bg1"/>
              </a:solidFill>
            </a:rPr>
            <a:t>ei</a:t>
          </a:r>
          <a:r>
            <a:rPr lang="en-US" sz="1300" kern="1200" dirty="0">
              <a:solidFill>
                <a:schemeClr val="bg1"/>
              </a:solidFill>
            </a:rPr>
            <a:t> </a:t>
          </a:r>
          <a:r>
            <a:rPr lang="en-US" sz="1300" kern="1200" dirty="0" err="1">
              <a:solidFill>
                <a:schemeClr val="bg1"/>
              </a:solidFill>
            </a:rPr>
            <a:t>liwio</a:t>
          </a:r>
          <a:r>
            <a:rPr lang="en-US" sz="1300" kern="1200" dirty="0">
              <a:solidFill>
                <a:schemeClr val="bg1"/>
              </a:solidFill>
            </a:rPr>
            <a:t> </a:t>
          </a:r>
          <a:r>
            <a:rPr lang="en-US" sz="1300" kern="1200" dirty="0" err="1">
              <a:solidFill>
                <a:schemeClr val="bg1"/>
              </a:solidFill>
            </a:rPr>
            <a:t>gan</a:t>
          </a:r>
          <a:r>
            <a:rPr lang="en-US" sz="1300" kern="1200" dirty="0">
              <a:solidFill>
                <a:schemeClr val="bg1"/>
              </a:solidFill>
            </a:rPr>
            <a:t> </a:t>
          </a:r>
          <a:r>
            <a:rPr lang="en-US" sz="1300" kern="1200" dirty="0" err="1">
              <a:solidFill>
                <a:schemeClr val="bg1"/>
              </a:solidFill>
            </a:rPr>
            <a:t>theoriau</a:t>
          </a:r>
          <a:r>
            <a:rPr lang="en-US" sz="1300" kern="1200" dirty="0">
              <a:solidFill>
                <a:schemeClr val="bg1"/>
              </a:solidFill>
            </a:rPr>
            <a:t> </a:t>
          </a:r>
          <a:r>
            <a:rPr lang="en-US" sz="1300" kern="1200" dirty="0" err="1">
              <a:solidFill>
                <a:schemeClr val="bg1"/>
              </a:solidFill>
            </a:rPr>
            <a:t>meddwl</a:t>
          </a:r>
          <a:r>
            <a:rPr lang="en-US" sz="1300" kern="1200" dirty="0">
              <a:solidFill>
                <a:schemeClr val="bg1"/>
              </a:solidFill>
            </a:rPr>
            <a:t> a </a:t>
          </a:r>
          <a:r>
            <a:rPr lang="en-US" sz="1300" kern="1200" dirty="0" err="1">
              <a:solidFill>
                <a:schemeClr val="bg1"/>
              </a:solidFill>
            </a:rPr>
            <a:t>dysgu</a:t>
          </a:r>
          <a:endParaRPr lang="en-US" sz="1300" kern="1200" dirty="0">
            <a:solidFill>
              <a:schemeClr val="bg1"/>
            </a:solidFill>
          </a:endParaRPr>
        </a:p>
      </dsp:txBody>
      <dsp:txXfrm>
        <a:off x="2279639" y="4214302"/>
        <a:ext cx="987467" cy="987467"/>
      </dsp:txXfrm>
    </dsp:sp>
    <dsp:sp modelId="{B6F30AEE-39C4-FD4A-9FB3-3221FE5DB7B6}">
      <dsp:nvSpPr>
        <dsp:cNvPr id="0" name=""/>
        <dsp:cNvSpPr/>
      </dsp:nvSpPr>
      <dsp:spPr>
        <a:xfrm rot="11400000">
          <a:off x="3139709" y="3091010"/>
          <a:ext cx="741277" cy="24765"/>
        </a:xfrm>
        <a:custGeom>
          <a:avLst/>
          <a:gdLst/>
          <a:ahLst/>
          <a:cxnLst/>
          <a:rect l="0" t="0" r="0" b="0"/>
          <a:pathLst>
            <a:path>
              <a:moveTo>
                <a:pt x="0" y="12382"/>
              </a:moveTo>
              <a:lnTo>
                <a:pt x="741277"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rot="10800000">
        <a:off x="3491816" y="3084861"/>
        <a:ext cx="37063" cy="37063"/>
      </dsp:txXfrm>
    </dsp:sp>
    <dsp:sp modelId="{DC1B7CAA-D3B3-8841-A0A0-C54A356AF09B}">
      <dsp:nvSpPr>
        <dsp:cNvPr id="0" name=""/>
        <dsp:cNvSpPr/>
      </dsp:nvSpPr>
      <dsp:spPr>
        <a:xfrm>
          <a:off x="1759459" y="2219539"/>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err="1">
              <a:solidFill>
                <a:schemeClr val="bg1"/>
              </a:solidFill>
            </a:rPr>
            <a:t>yn</a:t>
          </a:r>
          <a:r>
            <a:rPr lang="en-US" sz="1300" kern="1200" dirty="0">
              <a:solidFill>
                <a:schemeClr val="bg1"/>
              </a:solidFill>
            </a:rPr>
            <a:t> </a:t>
          </a:r>
          <a:r>
            <a:rPr lang="en-US" sz="1300" kern="1200" dirty="0" err="1">
              <a:solidFill>
                <a:schemeClr val="bg1"/>
              </a:solidFill>
            </a:rPr>
            <a:t>rhan</a:t>
          </a:r>
          <a:r>
            <a:rPr lang="en-US" sz="1300" kern="1200" dirty="0">
              <a:solidFill>
                <a:schemeClr val="bg1"/>
              </a:solidFill>
            </a:rPr>
            <a:t> </a:t>
          </a:r>
          <a:r>
            <a:rPr lang="en-US" sz="1300" kern="1200" dirty="0" err="1">
              <a:solidFill>
                <a:schemeClr val="bg1"/>
              </a:solidFill>
            </a:rPr>
            <a:t>annatod</a:t>
          </a:r>
          <a:r>
            <a:rPr lang="en-US" sz="1300" kern="1200" dirty="0">
              <a:solidFill>
                <a:schemeClr val="bg1"/>
              </a:solidFill>
            </a:rPr>
            <a:t> </a:t>
          </a:r>
          <a:r>
            <a:rPr lang="en-US" sz="1300" kern="1200" dirty="0" err="1">
              <a:solidFill>
                <a:schemeClr val="bg1"/>
              </a:solidFill>
            </a:rPr>
            <a:t>o'r</a:t>
          </a:r>
          <a:r>
            <a:rPr lang="en-US" sz="1300" kern="1200" dirty="0">
              <a:solidFill>
                <a:schemeClr val="bg1"/>
              </a:solidFill>
            </a:rPr>
            <a:t> </a:t>
          </a:r>
          <a:r>
            <a:rPr lang="en-US" sz="1300" kern="1200" dirty="0" err="1">
              <a:solidFill>
                <a:schemeClr val="bg1"/>
              </a:solidFill>
            </a:rPr>
            <a:t>cwriwcwlm</a:t>
          </a:r>
          <a:r>
            <a:rPr lang="en-US" sz="1300" kern="1200" dirty="0">
              <a:solidFill>
                <a:schemeClr val="bg1"/>
              </a:solidFill>
            </a:rPr>
            <a:t> ac ethos </a:t>
          </a:r>
          <a:r>
            <a:rPr lang="en-US" sz="1300" kern="1200" dirty="0" err="1">
              <a:solidFill>
                <a:schemeClr val="bg1"/>
              </a:solidFill>
            </a:rPr>
            <a:t>ysgol</a:t>
          </a:r>
          <a:endParaRPr lang="en-US" sz="1300" kern="1200" dirty="0">
            <a:solidFill>
              <a:schemeClr val="bg1"/>
            </a:solidFill>
          </a:endParaRPr>
        </a:p>
      </dsp:txBody>
      <dsp:txXfrm>
        <a:off x="1963970" y="2424050"/>
        <a:ext cx="987467" cy="987467"/>
      </dsp:txXfrm>
    </dsp:sp>
    <dsp:sp modelId="{7386CAC2-FF7C-4B47-A8A7-E15057FC5D9A}">
      <dsp:nvSpPr>
        <dsp:cNvPr id="0" name=""/>
        <dsp:cNvSpPr/>
      </dsp:nvSpPr>
      <dsp:spPr>
        <a:xfrm rot="13800000">
          <a:off x="3660619" y="2198026"/>
          <a:ext cx="866945" cy="24765"/>
        </a:xfrm>
        <a:custGeom>
          <a:avLst/>
          <a:gdLst/>
          <a:ahLst/>
          <a:cxnLst/>
          <a:rect l="0" t="0" r="0" b="0"/>
          <a:pathLst>
            <a:path>
              <a:moveTo>
                <a:pt x="0" y="12382"/>
              </a:moveTo>
              <a:lnTo>
                <a:pt x="866945" y="12382"/>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rot="10800000">
        <a:off x="4072418" y="2188735"/>
        <a:ext cx="43347" cy="43347"/>
      </dsp:txXfrm>
    </dsp:sp>
    <dsp:sp modelId="{24A157F2-C873-3C45-A7C9-F035D7FDFF8B}">
      <dsp:nvSpPr>
        <dsp:cNvPr id="0" name=""/>
        <dsp:cNvSpPr/>
      </dsp:nvSpPr>
      <dsp:spPr>
        <a:xfrm>
          <a:off x="2668393" y="645218"/>
          <a:ext cx="1396489" cy="1396489"/>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solidFill>
                <a:schemeClr val="bg1"/>
              </a:solidFill>
            </a:rPr>
            <a:t>iaith meddwl gyffredin</a:t>
          </a:r>
        </a:p>
      </dsp:txBody>
      <dsp:txXfrm>
        <a:off x="2872904" y="849729"/>
        <a:ext cx="987467" cy="987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1158D2-D68B-6347-8580-51DBAECAD27F}">
      <dsp:nvSpPr>
        <dsp:cNvPr id="0" name=""/>
        <dsp:cNvSpPr/>
      </dsp:nvSpPr>
      <dsp:spPr>
        <a:xfrm>
          <a:off x="8194558" y="3140766"/>
          <a:ext cx="91440" cy="427149"/>
        </a:xfrm>
        <a:custGeom>
          <a:avLst/>
          <a:gdLst/>
          <a:ahLst/>
          <a:cxnLst/>
          <a:rect l="0" t="0" r="0" b="0"/>
          <a:pathLst>
            <a:path>
              <a:moveTo>
                <a:pt x="45720" y="0"/>
              </a:moveTo>
              <a:lnTo>
                <a:pt x="45720" y="427149"/>
              </a:lnTo>
            </a:path>
          </a:pathLst>
        </a:custGeom>
        <a:noFill/>
        <a:ln w="9525" cap="flat"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02CBEFC-DC71-AE44-B4A1-D911D1EC5C27}">
      <dsp:nvSpPr>
        <dsp:cNvPr id="0" name=""/>
        <dsp:cNvSpPr/>
      </dsp:nvSpPr>
      <dsp:spPr>
        <a:xfrm>
          <a:off x="4533463" y="1780985"/>
          <a:ext cx="3706814" cy="427149"/>
        </a:xfrm>
        <a:custGeom>
          <a:avLst/>
          <a:gdLst/>
          <a:ahLst/>
          <a:cxnLst/>
          <a:rect l="0" t="0" r="0" b="0"/>
          <a:pathLst>
            <a:path>
              <a:moveTo>
                <a:pt x="0" y="0"/>
              </a:moveTo>
              <a:lnTo>
                <a:pt x="0" y="291090"/>
              </a:lnTo>
              <a:lnTo>
                <a:pt x="3706814" y="291090"/>
              </a:lnTo>
              <a:lnTo>
                <a:pt x="3706814" y="42714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225F54A-C36E-174E-8B64-7515BA5A1D6B}">
      <dsp:nvSpPr>
        <dsp:cNvPr id="0" name=""/>
        <dsp:cNvSpPr/>
      </dsp:nvSpPr>
      <dsp:spPr>
        <a:xfrm>
          <a:off x="6325893" y="3140766"/>
          <a:ext cx="91440" cy="427149"/>
        </a:xfrm>
        <a:custGeom>
          <a:avLst/>
          <a:gdLst/>
          <a:ahLst/>
          <a:cxnLst/>
          <a:rect l="0" t="0" r="0" b="0"/>
          <a:pathLst>
            <a:path>
              <a:moveTo>
                <a:pt x="45720" y="0"/>
              </a:moveTo>
              <a:lnTo>
                <a:pt x="45720" y="427149"/>
              </a:lnTo>
            </a:path>
          </a:pathLst>
        </a:custGeom>
        <a:noFill/>
        <a:ln w="9525" cap="flat"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479B012-8BE8-344F-A77D-1B88D8268A95}">
      <dsp:nvSpPr>
        <dsp:cNvPr id="0" name=""/>
        <dsp:cNvSpPr/>
      </dsp:nvSpPr>
      <dsp:spPr>
        <a:xfrm>
          <a:off x="4533463" y="1780985"/>
          <a:ext cx="1838149" cy="427149"/>
        </a:xfrm>
        <a:custGeom>
          <a:avLst/>
          <a:gdLst/>
          <a:ahLst/>
          <a:cxnLst/>
          <a:rect l="0" t="0" r="0" b="0"/>
          <a:pathLst>
            <a:path>
              <a:moveTo>
                <a:pt x="0" y="0"/>
              </a:moveTo>
              <a:lnTo>
                <a:pt x="0" y="291090"/>
              </a:lnTo>
              <a:lnTo>
                <a:pt x="1838149" y="291090"/>
              </a:lnTo>
              <a:lnTo>
                <a:pt x="1838149" y="42714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C6FD431-17D9-BA44-BA6A-36C3184285B1}">
      <dsp:nvSpPr>
        <dsp:cNvPr id="0" name=""/>
        <dsp:cNvSpPr/>
      </dsp:nvSpPr>
      <dsp:spPr>
        <a:xfrm>
          <a:off x="4457227" y="3140766"/>
          <a:ext cx="91440" cy="427149"/>
        </a:xfrm>
        <a:custGeom>
          <a:avLst/>
          <a:gdLst/>
          <a:ahLst/>
          <a:cxnLst/>
          <a:rect l="0" t="0" r="0" b="0"/>
          <a:pathLst>
            <a:path>
              <a:moveTo>
                <a:pt x="45720" y="0"/>
              </a:moveTo>
              <a:lnTo>
                <a:pt x="45720" y="427149"/>
              </a:lnTo>
            </a:path>
          </a:pathLst>
        </a:custGeom>
        <a:noFill/>
        <a:ln w="9525" cap="flat"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E29748A-5681-DC4E-B37A-21249B979710}">
      <dsp:nvSpPr>
        <dsp:cNvPr id="0" name=""/>
        <dsp:cNvSpPr/>
      </dsp:nvSpPr>
      <dsp:spPr>
        <a:xfrm>
          <a:off x="4457227" y="1780985"/>
          <a:ext cx="91440" cy="427149"/>
        </a:xfrm>
        <a:custGeom>
          <a:avLst/>
          <a:gdLst/>
          <a:ahLst/>
          <a:cxnLst/>
          <a:rect l="0" t="0" r="0" b="0"/>
          <a:pathLst>
            <a:path>
              <a:moveTo>
                <a:pt x="76236" y="0"/>
              </a:moveTo>
              <a:lnTo>
                <a:pt x="76236" y="291090"/>
              </a:lnTo>
              <a:lnTo>
                <a:pt x="45720" y="291090"/>
              </a:lnTo>
              <a:lnTo>
                <a:pt x="45720" y="42714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31EE6FF-1A09-F34E-B1A1-60BC16535907}">
      <dsp:nvSpPr>
        <dsp:cNvPr id="0" name=""/>
        <dsp:cNvSpPr/>
      </dsp:nvSpPr>
      <dsp:spPr>
        <a:xfrm>
          <a:off x="2662137" y="3140766"/>
          <a:ext cx="91440" cy="427149"/>
        </a:xfrm>
        <a:custGeom>
          <a:avLst/>
          <a:gdLst/>
          <a:ahLst/>
          <a:cxnLst/>
          <a:rect l="0" t="0" r="0" b="0"/>
          <a:pathLst>
            <a:path>
              <a:moveTo>
                <a:pt x="45720" y="0"/>
              </a:moveTo>
              <a:lnTo>
                <a:pt x="45720" y="427149"/>
              </a:lnTo>
            </a:path>
          </a:pathLst>
        </a:custGeom>
        <a:noFill/>
        <a:ln w="9525" cap="flat"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D937BC1-C5B3-264C-B53B-9D8901EAC8DD}">
      <dsp:nvSpPr>
        <dsp:cNvPr id="0" name=""/>
        <dsp:cNvSpPr/>
      </dsp:nvSpPr>
      <dsp:spPr>
        <a:xfrm>
          <a:off x="2707857" y="1780985"/>
          <a:ext cx="1825606" cy="427149"/>
        </a:xfrm>
        <a:custGeom>
          <a:avLst/>
          <a:gdLst/>
          <a:ahLst/>
          <a:cxnLst/>
          <a:rect l="0" t="0" r="0" b="0"/>
          <a:pathLst>
            <a:path>
              <a:moveTo>
                <a:pt x="1825606" y="0"/>
              </a:moveTo>
              <a:lnTo>
                <a:pt x="1825606" y="291090"/>
              </a:lnTo>
              <a:lnTo>
                <a:pt x="0" y="291090"/>
              </a:lnTo>
              <a:lnTo>
                <a:pt x="0" y="42714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71144E0-3359-B244-A98B-655972B74F58}">
      <dsp:nvSpPr>
        <dsp:cNvPr id="0" name=""/>
        <dsp:cNvSpPr/>
      </dsp:nvSpPr>
      <dsp:spPr>
        <a:xfrm>
          <a:off x="780929" y="3140766"/>
          <a:ext cx="91440" cy="427149"/>
        </a:xfrm>
        <a:custGeom>
          <a:avLst/>
          <a:gdLst/>
          <a:ahLst/>
          <a:cxnLst/>
          <a:rect l="0" t="0" r="0" b="0"/>
          <a:pathLst>
            <a:path>
              <a:moveTo>
                <a:pt x="45720" y="0"/>
              </a:moveTo>
              <a:lnTo>
                <a:pt x="45720" y="427149"/>
              </a:lnTo>
            </a:path>
          </a:pathLst>
        </a:custGeom>
        <a:noFill/>
        <a:ln w="9525" cap="flat"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3C65F0F-D22C-8843-A442-A340F5D8F216}">
      <dsp:nvSpPr>
        <dsp:cNvPr id="0" name=""/>
        <dsp:cNvSpPr/>
      </dsp:nvSpPr>
      <dsp:spPr>
        <a:xfrm>
          <a:off x="826649" y="1780985"/>
          <a:ext cx="3706814" cy="427149"/>
        </a:xfrm>
        <a:custGeom>
          <a:avLst/>
          <a:gdLst/>
          <a:ahLst/>
          <a:cxnLst/>
          <a:rect l="0" t="0" r="0" b="0"/>
          <a:pathLst>
            <a:path>
              <a:moveTo>
                <a:pt x="3706814" y="0"/>
              </a:moveTo>
              <a:lnTo>
                <a:pt x="3706814" y="291090"/>
              </a:lnTo>
              <a:lnTo>
                <a:pt x="0" y="291090"/>
              </a:lnTo>
              <a:lnTo>
                <a:pt x="0" y="42714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87A212A-885B-BC4C-8B77-0BBDCE54CDA3}">
      <dsp:nvSpPr>
        <dsp:cNvPr id="0" name=""/>
        <dsp:cNvSpPr/>
      </dsp:nvSpPr>
      <dsp:spPr>
        <a:xfrm>
          <a:off x="2832616" y="309788"/>
          <a:ext cx="3401694" cy="1471197"/>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E533EAEF-5EBB-8E46-A5A3-DE0D00498F57}">
      <dsp:nvSpPr>
        <dsp:cNvPr id="0" name=""/>
        <dsp:cNvSpPr/>
      </dsp:nvSpPr>
      <dsp:spPr>
        <a:xfrm>
          <a:off x="2995806" y="464818"/>
          <a:ext cx="3401694" cy="147119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Dimensiynau Ar Gyfer Dysgu Meddwl</a:t>
          </a:r>
        </a:p>
      </dsp:txBody>
      <dsp:txXfrm>
        <a:off x="3038896" y="507908"/>
        <a:ext cx="3315514" cy="1385017"/>
      </dsp:txXfrm>
    </dsp:sp>
    <dsp:sp modelId="{94A79D3F-CAFB-F642-BA41-839D70BD570E}">
      <dsp:nvSpPr>
        <dsp:cNvPr id="0" name=""/>
        <dsp:cNvSpPr/>
      </dsp:nvSpPr>
      <dsp:spPr>
        <a:xfrm>
          <a:off x="92293" y="2208135"/>
          <a:ext cx="1468710" cy="932631"/>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BEAD6160-736C-3244-B29B-2B75F506A538}">
      <dsp:nvSpPr>
        <dsp:cNvPr id="0" name=""/>
        <dsp:cNvSpPr/>
      </dsp:nvSpPr>
      <dsp:spPr>
        <a:xfrm>
          <a:off x="255483" y="2363166"/>
          <a:ext cx="1468710" cy="93263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Dulliau Gwybyddol (Coginitive)</a:t>
          </a:r>
        </a:p>
      </dsp:txBody>
      <dsp:txXfrm>
        <a:off x="282799" y="2390482"/>
        <a:ext cx="1414078" cy="877999"/>
      </dsp:txXfrm>
    </dsp:sp>
    <dsp:sp modelId="{636FE896-3012-D644-B5CB-548F37EE89D3}">
      <dsp:nvSpPr>
        <dsp:cNvPr id="0" name=""/>
        <dsp:cNvSpPr/>
      </dsp:nvSpPr>
      <dsp:spPr>
        <a:xfrm>
          <a:off x="6176" y="3567916"/>
          <a:ext cx="1640946" cy="1913404"/>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8A1BE389-9A0D-5348-B7B3-AA82B5E9C0C9}">
      <dsp:nvSpPr>
        <dsp:cNvPr id="0" name=""/>
        <dsp:cNvSpPr/>
      </dsp:nvSpPr>
      <dsp:spPr>
        <a:xfrm>
          <a:off x="169366" y="3722947"/>
          <a:ext cx="1640946" cy="19134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err="1"/>
            <a:t>Gweithrediadau</a:t>
          </a:r>
          <a:r>
            <a:rPr lang="en-US" sz="1600" kern="1200" dirty="0"/>
            <a:t> </a:t>
          </a:r>
          <a:r>
            <a:rPr lang="en-US" sz="1600" kern="1200" dirty="0" err="1"/>
            <a:t>Meddwl</a:t>
          </a:r>
          <a:r>
            <a:rPr lang="en-US" sz="1600" kern="1200" dirty="0"/>
            <a:t> Piaget,</a:t>
          </a:r>
          <a:r>
            <a:rPr lang="en-GB" sz="1600" i="1" kern="1200" dirty="0"/>
            <a:t>Taxonomy</a:t>
          </a:r>
          <a:r>
            <a:rPr lang="en-GB" sz="1600" kern="1200" dirty="0"/>
            <a:t> Bloom </a:t>
          </a:r>
          <a:endParaRPr lang="en-US" sz="1600" kern="1200" dirty="0"/>
        </a:p>
        <a:p>
          <a:pPr marL="0" lvl="0" indent="0" algn="ctr" defTabSz="711200">
            <a:lnSpc>
              <a:spcPct val="90000"/>
            </a:lnSpc>
            <a:spcBef>
              <a:spcPct val="0"/>
            </a:spcBef>
            <a:spcAft>
              <a:spcPct val="35000"/>
            </a:spcAft>
            <a:buNone/>
          </a:pPr>
          <a:endParaRPr lang="en-US" sz="1600" kern="1200" dirty="0"/>
        </a:p>
        <a:p>
          <a:pPr marL="0" lvl="0" indent="0" algn="ctr" defTabSz="711200">
            <a:lnSpc>
              <a:spcPct val="90000"/>
            </a:lnSpc>
            <a:spcBef>
              <a:spcPct val="0"/>
            </a:spcBef>
            <a:spcAft>
              <a:spcPct val="35000"/>
            </a:spcAft>
            <a:buNone/>
          </a:pPr>
          <a:endParaRPr lang="en-US" sz="1600" kern="1200" dirty="0"/>
        </a:p>
      </dsp:txBody>
      <dsp:txXfrm>
        <a:off x="217428" y="3771009"/>
        <a:ext cx="1544822" cy="1817280"/>
      </dsp:txXfrm>
    </dsp:sp>
    <dsp:sp modelId="{692AFE3B-2E47-5D44-8701-1D0C08BC64C9}">
      <dsp:nvSpPr>
        <dsp:cNvPr id="0" name=""/>
        <dsp:cNvSpPr/>
      </dsp:nvSpPr>
      <dsp:spPr>
        <a:xfrm>
          <a:off x="1973502" y="2208135"/>
          <a:ext cx="1468710" cy="932631"/>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929884BC-31E4-9E48-B950-CE331CAC2A7B}">
      <dsp:nvSpPr>
        <dsp:cNvPr id="0" name=""/>
        <dsp:cNvSpPr/>
      </dsp:nvSpPr>
      <dsp:spPr>
        <a:xfrm>
          <a:off x="2136692" y="2363166"/>
          <a:ext cx="1468710" cy="93263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Anianawdau</a:t>
          </a:r>
        </a:p>
      </dsp:txBody>
      <dsp:txXfrm>
        <a:off x="2164008" y="2390482"/>
        <a:ext cx="1414078" cy="877999"/>
      </dsp:txXfrm>
    </dsp:sp>
    <dsp:sp modelId="{CE483744-7F87-1842-9C84-9861AFCBBE73}">
      <dsp:nvSpPr>
        <dsp:cNvPr id="0" name=""/>
        <dsp:cNvSpPr/>
      </dsp:nvSpPr>
      <dsp:spPr>
        <a:xfrm>
          <a:off x="1973502" y="3567916"/>
          <a:ext cx="1468710" cy="1913404"/>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E5FB76F1-9918-034B-81B2-A79F80DB8737}">
      <dsp:nvSpPr>
        <dsp:cNvPr id="0" name=""/>
        <dsp:cNvSpPr/>
      </dsp:nvSpPr>
      <dsp:spPr>
        <a:xfrm>
          <a:off x="2136692" y="3722947"/>
          <a:ext cx="1468710" cy="19134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Arferion y Meddwl, Deallusrwydd Lluosog (Multiple intelligences)</a:t>
          </a:r>
        </a:p>
      </dsp:txBody>
      <dsp:txXfrm>
        <a:off x="2179709" y="3765964"/>
        <a:ext cx="1382676" cy="1827370"/>
      </dsp:txXfrm>
    </dsp:sp>
    <dsp:sp modelId="{A4C9EB4F-1E04-CC46-A66E-86E5E9E8A50D}">
      <dsp:nvSpPr>
        <dsp:cNvPr id="0" name=""/>
        <dsp:cNvSpPr/>
      </dsp:nvSpPr>
      <dsp:spPr>
        <a:xfrm>
          <a:off x="3768592" y="2208135"/>
          <a:ext cx="1468710" cy="932631"/>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410F01DA-1AC4-0445-8234-560763F56453}">
      <dsp:nvSpPr>
        <dsp:cNvPr id="0" name=""/>
        <dsp:cNvSpPr/>
      </dsp:nvSpPr>
      <dsp:spPr>
        <a:xfrm>
          <a:off x="3931782" y="2363166"/>
          <a:ext cx="1468710" cy="93263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Dysgu Modelu</a:t>
          </a:r>
        </a:p>
      </dsp:txBody>
      <dsp:txXfrm>
        <a:off x="3959098" y="2390482"/>
        <a:ext cx="1414078" cy="877999"/>
      </dsp:txXfrm>
    </dsp:sp>
    <dsp:sp modelId="{DE9A32D1-E249-2246-9590-B03D56AC6A85}">
      <dsp:nvSpPr>
        <dsp:cNvPr id="0" name=""/>
        <dsp:cNvSpPr/>
      </dsp:nvSpPr>
      <dsp:spPr>
        <a:xfrm>
          <a:off x="3768592" y="3567916"/>
          <a:ext cx="1468710" cy="1913404"/>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77465893-2044-5A4B-BA7A-572DB93D364E}">
      <dsp:nvSpPr>
        <dsp:cNvPr id="0" name=""/>
        <dsp:cNvSpPr/>
      </dsp:nvSpPr>
      <dsp:spPr>
        <a:xfrm>
          <a:off x="3931782" y="3722947"/>
          <a:ext cx="1468710" cy="19134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Offer Gweledol (Mapiau Meddwl, Hot Tools), Arddulliau Meddwl</a:t>
          </a:r>
        </a:p>
      </dsp:txBody>
      <dsp:txXfrm>
        <a:off x="3974799" y="3765964"/>
        <a:ext cx="1382676" cy="1827370"/>
      </dsp:txXfrm>
    </dsp:sp>
    <dsp:sp modelId="{6C3993A1-D499-E14E-9ED1-94C5BD6CB7EF}">
      <dsp:nvSpPr>
        <dsp:cNvPr id="0" name=""/>
        <dsp:cNvSpPr/>
      </dsp:nvSpPr>
      <dsp:spPr>
        <a:xfrm>
          <a:off x="5563683" y="2208135"/>
          <a:ext cx="1615860" cy="932631"/>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F99B9CA6-84A7-2840-80FA-C8173579AC23}">
      <dsp:nvSpPr>
        <dsp:cNvPr id="0" name=""/>
        <dsp:cNvSpPr/>
      </dsp:nvSpPr>
      <dsp:spPr>
        <a:xfrm>
          <a:off x="5726873" y="2363166"/>
          <a:ext cx="1615860" cy="93263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err="1"/>
            <a:t>Creadigrwydd</a:t>
          </a:r>
          <a:endParaRPr lang="en-US" sz="1600" kern="1200" dirty="0"/>
        </a:p>
      </dsp:txBody>
      <dsp:txXfrm>
        <a:off x="5754189" y="2390482"/>
        <a:ext cx="1561228" cy="877999"/>
      </dsp:txXfrm>
    </dsp:sp>
    <dsp:sp modelId="{F49B97B3-168B-A44F-A243-AA217DFD2A62}">
      <dsp:nvSpPr>
        <dsp:cNvPr id="0" name=""/>
        <dsp:cNvSpPr/>
      </dsp:nvSpPr>
      <dsp:spPr>
        <a:xfrm>
          <a:off x="5637258" y="3567916"/>
          <a:ext cx="1468710" cy="1913404"/>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1FCEA986-AD1D-214D-B456-281B79BF64E8}">
      <dsp:nvSpPr>
        <dsp:cNvPr id="0" name=""/>
        <dsp:cNvSpPr/>
      </dsp:nvSpPr>
      <dsp:spPr>
        <a:xfrm>
          <a:off x="5800448" y="3722947"/>
          <a:ext cx="1468710" cy="19134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Meddwl Dargyfeiriol, Allweddellau Meddylwyr</a:t>
          </a:r>
        </a:p>
      </dsp:txBody>
      <dsp:txXfrm>
        <a:off x="5843465" y="3765964"/>
        <a:ext cx="1382676" cy="1827370"/>
      </dsp:txXfrm>
    </dsp:sp>
    <dsp:sp modelId="{5E00727C-5A25-CB49-83E6-A105971695F0}">
      <dsp:nvSpPr>
        <dsp:cNvPr id="0" name=""/>
        <dsp:cNvSpPr/>
      </dsp:nvSpPr>
      <dsp:spPr>
        <a:xfrm>
          <a:off x="7505923" y="2208135"/>
          <a:ext cx="1468710" cy="932631"/>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ABC973E2-0266-184B-B00B-7BAD9D0C6068}">
      <dsp:nvSpPr>
        <dsp:cNvPr id="0" name=""/>
        <dsp:cNvSpPr/>
      </dsp:nvSpPr>
      <dsp:spPr>
        <a:xfrm>
          <a:off x="7669113" y="2363166"/>
          <a:ext cx="1468710" cy="93263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Dulliau Ymholi</a:t>
          </a:r>
        </a:p>
      </dsp:txBody>
      <dsp:txXfrm>
        <a:off x="7696429" y="2390482"/>
        <a:ext cx="1414078" cy="877999"/>
      </dsp:txXfrm>
    </dsp:sp>
    <dsp:sp modelId="{63DD7D68-5762-2748-AFE9-55CA6A9FE0FC}">
      <dsp:nvSpPr>
        <dsp:cNvPr id="0" name=""/>
        <dsp:cNvSpPr/>
      </dsp:nvSpPr>
      <dsp:spPr>
        <a:xfrm>
          <a:off x="7505923" y="3567916"/>
          <a:ext cx="1468710" cy="1913404"/>
        </a:xfrm>
        <a:prstGeom prst="roundRect">
          <a:avLst>
            <a:gd name="adj" fmla="val 10000"/>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9C9350D7-9248-634B-88C4-B7899E0CC90C}">
      <dsp:nvSpPr>
        <dsp:cNvPr id="0" name=""/>
        <dsp:cNvSpPr/>
      </dsp:nvSpPr>
      <dsp:spPr>
        <a:xfrm>
          <a:off x="7669113" y="3722947"/>
          <a:ext cx="1468710" cy="191340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Dysgu yn Seiliedig ar Broblemau, Athroniaeth i Blant (P4C)</a:t>
          </a:r>
        </a:p>
      </dsp:txBody>
      <dsp:txXfrm>
        <a:off x="7712130" y="3765964"/>
        <a:ext cx="1382676" cy="182737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9C3F8E-5067-8B4A-B8CB-0C56E27D2E69}" type="datetimeFigureOut">
              <a:rPr lang="en-US" smtClean="0"/>
              <a:pPr/>
              <a:t>12/4/18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6314E75-A551-5B40-A652-8D4EA83969B9}"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8401EDA-1B7F-004D-9DB0-52F1E5CC9D92}" type="slidenum">
              <a:rPr lang="en-AU"/>
              <a:pPr/>
              <a:t>18</a:t>
            </a:fld>
            <a:endParaRPr lang="en-AU"/>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r>
              <a:rPr lang="en-US">
                <a:ea typeface="Times New Roman" charset="0"/>
                <a:cs typeface="Times New Roman" charset="0"/>
              </a:rPr>
              <a:t>A habit can be something ‘good’, like tidying up a mess as you go, or being organized so you can easily locate things,</a:t>
            </a:r>
          </a:p>
          <a:p>
            <a:r>
              <a:rPr lang="en-US">
                <a:ea typeface="Times New Roman" charset="0"/>
                <a:cs typeface="Times New Roman" charset="0"/>
              </a:rPr>
              <a:t>or  habits can be ‘bad’, like not tidying up as you go and having a huge mess to clean up and organise and not knowing where to start!  </a:t>
            </a:r>
          </a:p>
          <a:p>
            <a:r>
              <a:rPr lang="en-US">
                <a:ea typeface="Times New Roman" charset="0"/>
                <a:cs typeface="Times New Roman" charset="0"/>
              </a:rPr>
              <a:t> </a:t>
            </a:r>
          </a:p>
          <a:p>
            <a:r>
              <a:rPr lang="en-US">
                <a:ea typeface="Times New Roman" charset="0"/>
                <a:cs typeface="Times New Roman" charset="0"/>
              </a:rPr>
              <a:t>Many students develop bad learning habits, like impulsive behavior: calling out in class or saying the first thing that comes to mind. Another bad habit some students can develop is giving up when the going gets tough. It is important to remember that a habit is something you do without thinking and therefore very difficult to change.  It takes time to unlearn bad habits and to learn new more appropriate habits.  It is therefore essential that teachers model ‘persistence’ when you are trying to change individual or whole class behaviours. </a:t>
            </a:r>
          </a:p>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FCA91F-365C-CE43-BE9C-86BEAFA98586}" type="slidenum">
              <a:rPr lang="en-AU"/>
              <a:pPr/>
              <a:t>19</a:t>
            </a:fld>
            <a:endParaRPr lang="en-AU"/>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p:txBody>
          <a:bodyPr/>
          <a:lstStyle/>
          <a:p>
            <a:r>
              <a:rPr lang="en-US">
                <a:ea typeface="Times New Roman" charset="0"/>
                <a:cs typeface="Times New Roman" charset="0"/>
              </a:rPr>
              <a:t>According to Art Costa a HOM is knowing how to behave intelligently when you don’t know the answer.</a:t>
            </a:r>
            <a:r>
              <a:rPr lang="en-US"/>
              <a:t>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8A1F3DFD-2781-0C47-97DB-7C41E0CB7C9B}" type="slidenum">
              <a:rPr lang="en-GB"/>
              <a:pPr/>
              <a:t>20</a:t>
            </a:fld>
            <a:endParaRPr lang="en-GB"/>
          </a:p>
        </p:txBody>
      </p:sp>
      <p:sp>
        <p:nvSpPr>
          <p:cNvPr id="35843" name="Rectangle 2"/>
          <p:cNvSpPr>
            <a:spLocks noGrp="1" noRot="1" noChangeAspect="1" noChangeArrowheads="1" noTextEdit="1"/>
          </p:cNvSpPr>
          <p:nvPr>
            <p:ph type="sldImg"/>
          </p:nvPr>
        </p:nvSpPr>
        <p:spPr>
          <a:xfrm>
            <a:off x="1143000" y="684213"/>
            <a:ext cx="4572000" cy="3429000"/>
          </a:xfrm>
          <a:ln/>
        </p:spPr>
      </p:sp>
      <p:sp>
        <p:nvSpPr>
          <p:cNvPr id="35844" name="Rectangle 3"/>
          <p:cNvSpPr>
            <a:spLocks noGrp="1" noChangeArrowheads="1"/>
          </p:cNvSpPr>
          <p:nvPr>
            <p:ph type="body" idx="1"/>
          </p:nvPr>
        </p:nvSpPr>
        <p:spPr>
          <a:xfrm>
            <a:off x="685800" y="4343400"/>
            <a:ext cx="5486400" cy="4116388"/>
          </a:xfrm>
          <a:noFill/>
          <a:ln/>
        </p:spPr>
        <p:txBody>
          <a:bodyPr/>
          <a:lstStyle/>
          <a:p>
            <a:pPr eaLnBrk="1" hangingPunct="1"/>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0449A144-AA13-8B48-9D1F-2BB82E823A78}" type="slidenum">
              <a:rPr lang="en-GB"/>
              <a:pPr/>
              <a:t>21</a:t>
            </a:fld>
            <a:endParaRPr lang="en-GB"/>
          </a:p>
        </p:txBody>
      </p:sp>
      <p:sp>
        <p:nvSpPr>
          <p:cNvPr id="37891" name="Rectangle 2"/>
          <p:cNvSpPr>
            <a:spLocks noGrp="1" noRot="1" noChangeAspect="1" noChangeArrowheads="1" noTextEdit="1"/>
          </p:cNvSpPr>
          <p:nvPr>
            <p:ph type="sldImg"/>
          </p:nvPr>
        </p:nvSpPr>
        <p:spPr>
          <a:xfrm>
            <a:off x="1143000" y="684213"/>
            <a:ext cx="4572000" cy="3429000"/>
          </a:xfrm>
          <a:ln/>
        </p:spPr>
      </p:sp>
      <p:sp>
        <p:nvSpPr>
          <p:cNvPr id="37892" name="Rectangle 3"/>
          <p:cNvSpPr>
            <a:spLocks noGrp="1" noChangeArrowheads="1"/>
          </p:cNvSpPr>
          <p:nvPr>
            <p:ph type="body" idx="1"/>
          </p:nvPr>
        </p:nvSpPr>
        <p:spPr>
          <a:xfrm>
            <a:off x="685800" y="4343400"/>
            <a:ext cx="5486400" cy="4116388"/>
          </a:xfrm>
          <a:noFill/>
          <a:ln/>
        </p:spPr>
        <p:txBody>
          <a:bodyPr/>
          <a:lstStyle/>
          <a:p>
            <a:pPr eaLnBrk="1" hangingPunct="1"/>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B9EB60-5EAD-1342-B357-62637B96DEB2}" type="slidenum">
              <a:rPr lang="en-AU"/>
              <a:pPr/>
              <a:t>44</a:t>
            </a:fld>
            <a:endParaRPr lang="en-AU"/>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p:txBody>
          <a:bodyPr/>
          <a:lstStyle/>
          <a:p>
            <a:r>
              <a:rPr lang="en-US">
                <a:ea typeface="Times New Roman" charset="0"/>
                <a:cs typeface="Times New Roman" charset="0"/>
              </a:rPr>
              <a:t>In the web site Henry Toy thought that the 16 HoM were too many to remember. He group them into 7 smaller groups and used the acronym SUCCESS. One activity Cara got her yr 8 students to complete to help them understand and process the HOM was to try and group them and create a mind map.</a:t>
            </a:r>
            <a:r>
              <a:rPr lang="en-US"/>
              <a:t>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5FD370-4F6B-A54A-8629-D4803F8CFFAE}" type="slidenum">
              <a:rPr lang="en-AU"/>
              <a:pPr/>
              <a:t>47</a:t>
            </a:fld>
            <a:endParaRPr lang="en-AU"/>
          </a:p>
        </p:txBody>
      </p:sp>
      <p:sp>
        <p:nvSpPr>
          <p:cNvPr id="47106"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4710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prstTxWarp prst="textNoShape">
              <a:avLst/>
            </a:prstTxWarp>
            <a:normAutofit lnSpcReduction="10000"/>
          </a:bodyPr>
          <a:lstStyle/>
          <a:p>
            <a:r>
              <a:rPr lang="en-AU"/>
              <a:t>Art Costa’s response,  “What is to be done?”EXPLICIT TEACHER BEHAVIOURS TO ENCOURAGE STUDENT LEARNING (can be integrated into any teaching style) </a:t>
            </a:r>
          </a:p>
          <a:p>
            <a:r>
              <a:rPr lang="en-AU"/>
              <a:t>We need to learn habitual teacher behaviours to improve our effectiveness. </a:t>
            </a:r>
          </a:p>
          <a:p>
            <a:r>
              <a:rPr lang="en-AU"/>
              <a:t>These are the words of Art Costa when he was facilitating a workshop I attended.</a:t>
            </a:r>
          </a:p>
          <a:p>
            <a:r>
              <a:rPr lang="en-AU" b="1"/>
              <a:t>ON LHS IT IS THE STUDENT DISPOSITIONS    TO ENCOURAGE PERSISTANCE TEACHERS NEED TO ENSURE THAT STUDENTS HAVE A REPERTOIRE OF STRATEGIES</a:t>
            </a:r>
          </a:p>
          <a:p>
            <a:pPr>
              <a:buFontTx/>
              <a:buChar char="•"/>
            </a:pPr>
            <a:r>
              <a:rPr lang="en-AU"/>
              <a:t> Students need be able to choose from a range of strategies if they are to stick at challenges in their learning, organisational aspects of school or even challenges to do with relationships. Teachers need to ensure students can call on different strategies when they face difficulties, that they can think strategically. </a:t>
            </a:r>
          </a:p>
          <a:p>
            <a:pPr>
              <a:buFontTx/>
              <a:buChar char="•"/>
            </a:pPr>
            <a:r>
              <a:rPr lang="en-AU"/>
              <a:t>Teacher has a role also in managing their own impulsivity. As a model …to set an example. </a:t>
            </a:r>
          </a:p>
          <a:p>
            <a:pPr>
              <a:buFontTx/>
              <a:buChar char="•"/>
            </a:pPr>
            <a:r>
              <a:rPr lang="en-AU" i="1"/>
              <a:t>Listening  </a:t>
            </a:r>
            <a:r>
              <a:rPr lang="en-AU"/>
              <a:t>In addition, wait time…..research shows that increasing time you wait for student responses in discussion has an impact on the quality of students’ thinking … other kinds of wait time</a:t>
            </a:r>
          </a:p>
          <a:p>
            <a:pPr>
              <a:buFontTx/>
              <a:buChar char="•"/>
            </a:pPr>
            <a:r>
              <a:rPr lang="en-AU"/>
              <a:t>Encourage talking out loud about your learning </a:t>
            </a:r>
          </a:p>
          <a:p>
            <a:pPr>
              <a:buFontTx/>
              <a:buChar char="•"/>
            </a:pPr>
            <a:r>
              <a:rPr lang="en-AU"/>
              <a:t>Paraphrasing: an active, accepting response. Strive to maintain intent and accurate meaning of student’s response. Change roles with student. </a:t>
            </a:r>
          </a:p>
          <a:p>
            <a:pPr>
              <a:buFontTx/>
              <a:buChar char="•"/>
            </a:pPr>
            <a:r>
              <a:rPr lang="en-AU" b="1"/>
              <a:t>TALK ABOUT ONLY 2 OF ABOVE</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65C38F-2E09-8840-A3E4-F2BF5D35F0AB}" type="slidenum">
              <a:rPr lang="en-AU"/>
              <a:pPr/>
              <a:t>48</a:t>
            </a:fld>
            <a:endParaRPr lang="en-AU"/>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p:txBody>
          <a:bodyPr/>
          <a:lstStyle/>
          <a:p>
            <a:r>
              <a:rPr lang="en-AU" i="1"/>
              <a:t>Precision: Words for boring….   </a:t>
            </a:r>
          </a:p>
          <a:p>
            <a:r>
              <a:rPr lang="en-AU" i="1"/>
              <a:t>Senses: Design engagement of senses into activities…</a:t>
            </a:r>
          </a:p>
          <a:p>
            <a:r>
              <a:rPr lang="en-AU" i="1"/>
              <a:t>Creativity: There are tools for creative thinking….eg DeBono’s CAF PMI </a:t>
            </a:r>
          </a:p>
          <a:p>
            <a:r>
              <a:rPr lang="en-AU" i="1"/>
              <a:t>Creativity can be taught. Costa, “Have faith that all students can learn”</a:t>
            </a:r>
          </a:p>
          <a:p>
            <a:r>
              <a:rPr lang="en-AU" i="1"/>
              <a:t>FOCUS:  In an age of duty and expectations, students often find Wonderment and Curiosity elusive.  Showing examples of people describing rich learning experiences with wonder and almost elation can work powerfully to paint a picture of this habit in practice. </a:t>
            </a:r>
          </a:p>
          <a:p>
            <a:r>
              <a:rPr lang="en-AU" i="1"/>
              <a:t>We need to give attention  to motivation and emotional connections with the learning …(drivers for teenagers: justice…peers) </a:t>
            </a:r>
          </a:p>
          <a:p>
            <a:r>
              <a:rPr lang="en-AU" i="1"/>
              <a:t>research shows that advances in understanding are much more readily made and far deeper if there is a feeling connection.</a:t>
            </a:r>
          </a:p>
          <a:p>
            <a:endParaRPr lang="en-AU" b="1"/>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9E8BB8E-74DE-254A-A9E2-7A12CFFBAAA3}" type="slidenum">
              <a:rPr lang="en-AU"/>
              <a:pPr/>
              <a:t>49</a:t>
            </a:fld>
            <a:endParaRPr lang="en-AU"/>
          </a:p>
        </p:txBody>
      </p:sp>
      <p:sp>
        <p:nvSpPr>
          <p:cNvPr id="55298"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5529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prstTxWarp prst="textNoShape">
              <a:avLst/>
            </a:prstTxWarp>
          </a:bodyPr>
          <a:lstStyle/>
          <a:p>
            <a:r>
              <a:rPr lang="en-AU"/>
              <a:t> </a:t>
            </a:r>
          </a:p>
          <a:p>
            <a:r>
              <a:rPr lang="en-AU"/>
              <a:t>Teachers at GWSC undertake some action learning as part of their professional development each year. In 2002, I was part of a team of 3 teachers who worked with a junior year 8 class exploring methods to implement and assess students understanding of the HoM. </a:t>
            </a:r>
          </a:p>
          <a:p>
            <a:r>
              <a:rPr lang="en-AU"/>
              <a:t>On the slide…These are the entry points we used to structure our Action Learning Project on the Habits of Mind… We thought they were somewhere to start to structure some activities.</a:t>
            </a:r>
          </a:p>
          <a:p>
            <a:r>
              <a:rPr lang="en-AU"/>
              <a:t>I taught them maths….</a:t>
            </a:r>
          </a:p>
          <a:p>
            <a:r>
              <a:rPr lang="en-AU"/>
              <a:t>We decided on A MIX of activities.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a:lstStyle/>
          <a:p>
            <a:pPr>
              <a:spcBef>
                <a:spcPct val="0"/>
              </a:spcBef>
            </a:pPr>
            <a:endParaRPr lang="en-GB"/>
          </a:p>
        </p:txBody>
      </p:sp>
      <p:sp>
        <p:nvSpPr>
          <p:cNvPr id="62467" name="Slide Number Placeholder 3"/>
          <p:cNvSpPr>
            <a:spLocks noGrp="1"/>
          </p:cNvSpPr>
          <p:nvPr>
            <p:ph type="sldNum" sz="quarter" idx="5"/>
          </p:nvPr>
        </p:nvSpPr>
        <p:spPr bwMode="auto">
          <a:noFill/>
          <a:ln>
            <a:miter lim="800000"/>
            <a:headEnd/>
            <a:tailEnd/>
          </a:ln>
        </p:spPr>
        <p:txBody>
          <a:bodyPr/>
          <a:lstStyle/>
          <a:p>
            <a:fld id="{4C0070AE-4F88-144C-B237-4B7E2ED67657}" type="slidenum">
              <a:rPr lang="en-GB"/>
              <a:pPr/>
              <a:t>67</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a:lstStyle/>
          <a:p>
            <a:pPr>
              <a:spcBef>
                <a:spcPct val="0"/>
              </a:spcBef>
            </a:pPr>
            <a:endParaRPr lang="en-GB" dirty="0"/>
          </a:p>
        </p:txBody>
      </p:sp>
      <p:sp>
        <p:nvSpPr>
          <p:cNvPr id="64515" name="Slide Number Placeholder 3"/>
          <p:cNvSpPr>
            <a:spLocks noGrp="1"/>
          </p:cNvSpPr>
          <p:nvPr>
            <p:ph type="sldNum" sz="quarter" idx="5"/>
          </p:nvPr>
        </p:nvSpPr>
        <p:spPr bwMode="auto">
          <a:noFill/>
          <a:ln>
            <a:miter lim="800000"/>
            <a:headEnd/>
            <a:tailEnd/>
          </a:ln>
        </p:spPr>
        <p:txBody>
          <a:bodyPr/>
          <a:lstStyle/>
          <a:p>
            <a:fld id="{8812C0BB-1E71-A748-B990-9757F1BC7823}" type="slidenum">
              <a:rPr lang="en-GB"/>
              <a:pPr/>
              <a:t>68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C9F592-DD4F-0445-8489-32CCC3D73DC1}" type="datetimeFigureOut">
              <a:rPr lang="en-US" smtClean="0"/>
              <a:pPr/>
              <a:t>12/4/18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2584769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C9F592-DD4F-0445-8489-32CCC3D73DC1}" type="datetimeFigureOut">
              <a:rPr lang="en-US" smtClean="0"/>
              <a:pPr/>
              <a:t>12/4/18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171631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4C9F592-DD4F-0445-8489-32CCC3D73DC1}" type="datetimeFigureOut">
              <a:rPr lang="en-US" smtClean="0"/>
              <a:pPr/>
              <a:t>12/4/18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CDF73-85D2-4237-9B32-053DBDB0C312}" type="slidenum">
              <a:rPr kumimoji="0" lang="en-US" smtClean="0"/>
              <a:pPr/>
              <a:t>‹#›</a:t>
            </a:fld>
            <a:endParaRPr kumimoji="0" lang="en-US"/>
          </a:p>
        </p:txBody>
      </p:sp>
    </p:spTree>
    <p:extLst>
      <p:ext uri="{BB962C8B-B14F-4D97-AF65-F5344CB8AC3E}">
        <p14:creationId xmlns:p14="http://schemas.microsoft.com/office/powerpoint/2010/main" val="3080545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438464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C9F592-DD4F-0445-8489-32CCC3D73DC1}" type="datetimeFigureOut">
              <a:rPr lang="en-US" smtClean="0"/>
              <a:pPr/>
              <a:t>12/4/18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210977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C9F592-DD4F-0445-8489-32CCC3D73DC1}" type="datetimeFigureOut">
              <a:rPr lang="en-US" smtClean="0"/>
              <a:pPr/>
              <a:t>12/4/18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3420502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C4C9F592-DD4F-0445-8489-32CCC3D73DC1}" type="datetimeFigureOut">
              <a:rPr lang="en-US" smtClean="0"/>
              <a:pPr/>
              <a:t>12/4/18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1434682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2359769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1929708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2434832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551516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30820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1739334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4C9F592-DD4F-0445-8489-32CCC3D73DC1}" type="datetimeFigureOut">
              <a:rPr lang="en-US" smtClean="0"/>
              <a:pPr/>
              <a:t>12/4/18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1220068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4C9F592-DD4F-0445-8489-32CCC3D73DC1}" type="datetimeFigureOut">
              <a:rPr lang="en-US" smtClean="0"/>
              <a:pPr/>
              <a:t>12/4/18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36031103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C9F592-DD4F-0445-8489-32CCC3D73DC1}" type="datetimeFigureOut">
              <a:rPr lang="en-US" smtClean="0"/>
              <a:pPr/>
              <a:t>12/4/18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919724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C9F592-DD4F-0445-8489-32CCC3D73DC1}" type="datetimeFigureOut">
              <a:rPr lang="en-US" smtClean="0"/>
              <a:pPr/>
              <a:t>12/4/18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22910188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C9F592-DD4F-0445-8489-32CCC3D73DC1}" type="datetimeFigureOut">
              <a:rPr lang="en-US" smtClean="0"/>
              <a:pPr/>
              <a:t>12/4/18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5059560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C9F592-DD4F-0445-8489-32CCC3D73DC1}" type="datetimeFigureOut">
              <a:rPr lang="en-US" smtClean="0"/>
              <a:pPr/>
              <a:t>12/4/18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27CDD8-B16D-9C48-A676-2F269706DC01}" type="slidenum">
              <a:rPr lang="en-US" smtClean="0"/>
              <a:pPr/>
              <a:t>‹#›</a:t>
            </a:fld>
            <a:endParaRPr lang="en-US"/>
          </a:p>
        </p:txBody>
      </p:sp>
    </p:spTree>
    <p:extLst>
      <p:ext uri="{BB962C8B-B14F-4D97-AF65-F5344CB8AC3E}">
        <p14:creationId xmlns:p14="http://schemas.microsoft.com/office/powerpoint/2010/main" val="6400720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28BEAD6-9915-4F47-AB28-81180DFEB778}" type="slidenum">
              <a:rPr lang="en-US"/>
              <a:pPr>
                <a:defRPr/>
              </a:pPr>
              <a:t>‹#›</a:t>
            </a:fld>
            <a:endParaRPr lang="en-US"/>
          </a:p>
        </p:txBody>
      </p:sp>
    </p:spTree>
    <p:extLst>
      <p:ext uri="{BB962C8B-B14F-4D97-AF65-F5344CB8AC3E}">
        <p14:creationId xmlns:p14="http://schemas.microsoft.com/office/powerpoint/2010/main" val="1045178365"/>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2">
            <a:alphaModFix amt="7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C4C9F592-DD4F-0445-8489-32CCC3D73DC1}" type="datetimeFigureOut">
              <a:rPr lang="en-US" smtClean="0"/>
              <a:pPr/>
              <a:t>12/4/18</a:t>
            </a:fld>
            <a:endParaRPr lang="en-US"/>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CF27CDD8-B16D-9C48-A676-2F269706DC01}" type="slidenum">
              <a:rPr lang="en-US" smtClean="0"/>
              <a:pPr/>
              <a:t>‹#›</a:t>
            </a:fld>
            <a:endParaRPr lang="en-US"/>
          </a:p>
        </p:txBody>
      </p:sp>
    </p:spTree>
    <p:extLst>
      <p:ext uri="{BB962C8B-B14F-4D97-AF65-F5344CB8AC3E}">
        <p14:creationId xmlns:p14="http://schemas.microsoft.com/office/powerpoint/2010/main" val="826050862"/>
      </p:ext>
    </p:extLst>
  </p:cSld>
  <p:clrMap bg1="lt1" tx1="dk1" bg2="lt2" tx2="dk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903" r:id="rId6"/>
    <p:sldLayoutId id="2147483904" r:id="rId7"/>
    <p:sldLayoutId id="2147483905" r:id="rId8"/>
    <p:sldLayoutId id="2147483906" r:id="rId9"/>
    <p:sldLayoutId id="2147483907" r:id="rId10"/>
    <p:sldLayoutId id="2147483908" r:id="rId11"/>
    <p:sldLayoutId id="2147483909" r:id="rId12"/>
    <p:sldLayoutId id="2147483910" r:id="rId13"/>
    <p:sldLayoutId id="2147483911" r:id="rId14"/>
    <p:sldLayoutId id="2147483912" r:id="rId15"/>
    <p:sldLayoutId id="2147483913" r:id="rId16"/>
    <p:sldLayoutId id="2147483914" r:id="rId17"/>
    <p:sldLayoutId id="2147483915" r:id="rId18"/>
    <p:sldLayoutId id="2147483916" r:id="rId19"/>
    <p:sldLayoutId id="2147483917" r:id="rId20"/>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learning.wales.gov.uk/docs/learningwales/publications/130425-developing-thinking-skills-cy.pdf" TargetMode="External"/><Relationship Id="rId2" Type="http://schemas.openxmlformats.org/officeDocument/2006/relationships/image" Target="../media/image10.png"/><Relationship Id="rId1" Type="http://schemas.openxmlformats.org/officeDocument/2006/relationships/slideLayout" Target="../slideLayouts/slideLayout18.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8.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habitsofmind.org/" TargetMode="Externa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UxdSyWM07dc" TargetMode="External"/><Relationship Id="rId2" Type="http://schemas.openxmlformats.org/officeDocument/2006/relationships/slideLayout" Target="../slideLayouts/slideLayout20.xml"/><Relationship Id="rId1" Type="http://schemas.openxmlformats.org/officeDocument/2006/relationships/video" Target="file:////Users/swwcte/Downloads/Habits%20of%20Mind%20-%20Art%20Costa.mp4" TargetMode="External"/><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3" Type="http://schemas.openxmlformats.org/officeDocument/2006/relationships/oleObject" Target="!OLE_LINK1" TargetMode="External"/><Relationship Id="rId2" Type="http://schemas.openxmlformats.org/officeDocument/2006/relationships/slideLayout" Target="../slideLayouts/slideLayout19.xml"/><Relationship Id="rId1" Type="http://schemas.openxmlformats.org/officeDocument/2006/relationships/vmlDrawing" Target="../drawings/vmlDrawing1.vml"/><Relationship Id="rId5" Type="http://schemas.openxmlformats.org/officeDocument/2006/relationships/image" Target="../media/image18.jpeg"/><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 Target="slide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o3ew6h5nHcc" TargetMode="External"/><Relationship Id="rId2" Type="http://schemas.openxmlformats.org/officeDocument/2006/relationships/slideLayout" Target="../slideLayouts/slideLayout18.xml"/><Relationship Id="rId1" Type="http://schemas.openxmlformats.org/officeDocument/2006/relationships/video" Target="file:////Users/swwcte/Downloads/Edward%20de%20Bono%20-%20discusses%20the%20Six%20Thinking%20Hats%25C2%25AE.mp4" TargetMode="External"/><Relationship Id="rId4" Type="http://schemas.openxmlformats.org/officeDocument/2006/relationships/image" Target="../media/image43.png"/></Relationships>
</file>

<file path=ppt/slides/_rels/slide5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www.estyn.gov.uk/cymraeg/docviewer-w/236636.4/rhowch-eich-hetiau-meddwl-ar-waith/?Navmap=33,53,158" TargetMode="External"/><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2" Type="http://schemas.openxmlformats.org/officeDocument/2006/relationships/image" Target="../media/image50.emf"/><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8.xml"/><Relationship Id="rId5" Type="http://schemas.openxmlformats.org/officeDocument/2006/relationships/image" Target="../media/image54.png"/><Relationship Id="rId4" Type="http://schemas.openxmlformats.org/officeDocument/2006/relationships/image" Target="../media/image53.png"/></Relationships>
</file>

<file path=ppt/slides/_rels/slide63.xml.rels><?xml version="1.0" encoding="UTF-8" standalone="yes"?>
<Relationships xmlns="http://schemas.openxmlformats.org/package/2006/relationships"><Relationship Id="rId3" Type="http://schemas.openxmlformats.org/officeDocument/2006/relationships/hyperlink" Target="https://www.youtube.com/watch?v=1nPQGfPMzmc&amp;feature=youtu.be" TargetMode="External"/><Relationship Id="rId2" Type="http://schemas.openxmlformats.org/officeDocument/2006/relationships/hyperlink" Target="http://learning.wales.gov.uk/learningpacks/pisa/metacognition-thinking-skills-and-whole-school-improvement/?lang=cy" TargetMode="External"/><Relationship Id="rId1" Type="http://schemas.openxmlformats.org/officeDocument/2006/relationships/slideLayout" Target="../slideLayouts/slideLayout18.xml"/><Relationship Id="rId4" Type="http://schemas.openxmlformats.org/officeDocument/2006/relationships/hyperlink" Target="https://www.youtube.com/watch?v=llu5w6s1nam&amp;feature=youtube" TargetMode="External"/></Relationships>
</file>

<file path=ppt/slides/_rels/slide6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www.thinkingschool.co.uk/" TargetMode="External"/><Relationship Id="rId1" Type="http://schemas.openxmlformats.org/officeDocument/2006/relationships/slideLayout" Target="../slideLayouts/slideLayout18.xml"/><Relationship Id="rId4" Type="http://schemas.openxmlformats.org/officeDocument/2006/relationships/image" Target="../media/image56.png"/></Relationships>
</file>

<file path=ppt/slides/_rels/slide65.xml.rels><?xml version="1.0" encoding="UTF-8" standalone="yes"?>
<Relationships xmlns="http://schemas.openxmlformats.org/package/2006/relationships"><Relationship Id="rId3" Type="http://schemas.openxmlformats.org/officeDocument/2006/relationships/hyperlink" Target="http://www.belb.org.uk/downloads/num_thinking_skills_booklet.pdf" TargetMode="External"/><Relationship Id="rId2" Type="http://schemas.openxmlformats.org/officeDocument/2006/relationships/hyperlink" Target="http://www.teachingthinking.net/thinking/pages/robert_fisher_webresources.htm" TargetMode="External"/><Relationship Id="rId1" Type="http://schemas.openxmlformats.org/officeDocument/2006/relationships/slideLayout" Target="../slideLayouts/slideLayout18.xml"/><Relationship Id="rId5" Type="http://schemas.openxmlformats.org/officeDocument/2006/relationships/hyperlink" Target="http://www.journeytoexcellence.org.uk/resourcesandcpd/biographies/biogcarolmcguinness.asp" TargetMode="External"/><Relationship Id="rId4" Type="http://schemas.openxmlformats.org/officeDocument/2006/relationships/image" Target="../media/image57.png"/></Relationships>
</file>

<file path=ppt/slides/_rels/slide66.xml.rels><?xml version="1.0" encoding="UTF-8" standalone="yes"?>
<Relationships xmlns="http://schemas.openxmlformats.org/package/2006/relationships"><Relationship Id="rId8" Type="http://schemas.openxmlformats.org/officeDocument/2006/relationships/hyperlink" Target="http://www.tonyryan.com.au/home/innovation/thinkers-keys/" TargetMode="External"/><Relationship Id="rId3" Type="http://schemas.openxmlformats.org/officeDocument/2006/relationships/hyperlink" Target="http://www.nctt.net/" TargetMode="External"/><Relationship Id="rId7" Type="http://schemas.openxmlformats.org/officeDocument/2006/relationships/hyperlink" Target="http://www.debonothinkingsystems.com/tools/6hats.htm" TargetMode="External"/><Relationship Id="rId12" Type="http://schemas.openxmlformats.org/officeDocument/2006/relationships/hyperlink" Target="http://www.tascwheel.com/" TargetMode="External"/><Relationship Id="rId2" Type="http://schemas.openxmlformats.org/officeDocument/2006/relationships/hyperlink" Target="http://www.habits-of-mind.net/" TargetMode="External"/><Relationship Id="rId1" Type="http://schemas.openxmlformats.org/officeDocument/2006/relationships/slideLayout" Target="../slideLayouts/slideLayout18.xml"/><Relationship Id="rId6" Type="http://schemas.openxmlformats.org/officeDocument/2006/relationships/hyperlink" Target="http://www.debonoforschools.com/asp/six_hats.asp" TargetMode="External"/><Relationship Id="rId11" Type="http://schemas.openxmlformats.org/officeDocument/2006/relationships/hyperlink" Target="http://www.nwlink.com/~donclark/hrd/bloom.html" TargetMode="External"/><Relationship Id="rId5" Type="http://schemas.openxmlformats.org/officeDocument/2006/relationships/hyperlink" Target="http://www.ascd.org/" TargetMode="External"/><Relationship Id="rId10" Type="http://schemas.openxmlformats.org/officeDocument/2006/relationships/hyperlink" Target="http://www.iloveteaching.co.nz/index.php?pageLoad=100&amp;m=&amp;sm=&amp;pp=103" TargetMode="External"/><Relationship Id="rId4" Type="http://schemas.openxmlformats.org/officeDocument/2006/relationships/hyperlink" Target="http://www.nctt.net/lesson_horton.html" TargetMode="External"/><Relationship Id="rId9" Type="http://schemas.openxmlformats.org/officeDocument/2006/relationships/hyperlink" Target="http://www.thinkingschool.co.uk/resources/thinkers-toolbox/thinkers_keys"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www.thinkingschool.co.uk/"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hyperlink" Target="http://wales.gov.uk/docs/dcells/publications/120109plccy.pdf"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www.oecd.org/pisa/pisaproducts/pisa2000/41943106.pdf" TargetMode="External"/><Relationship Id="rId7" Type="http://schemas.openxmlformats.org/officeDocument/2006/relationships/image" Target="../media/image58.png"/><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hyperlink" Target="http://wales.gov.uk/topics/educationandskills/publications/guidance/pisaguide/?skip=1&amp;lang=cy" TargetMode="External"/><Relationship Id="rId5" Type="http://schemas.openxmlformats.org/officeDocument/2006/relationships/hyperlink" Target="http://wales.gov.uk/topics/educationandskills/publications/guidance/pisaguide/?skip" TargetMode="External"/><Relationship Id="rId4" Type="http://schemas.openxmlformats.org/officeDocument/2006/relationships/hyperlink" Target="http://www.oecd.org/pisa/pisaproducts/pisa2006/4194310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5" descr="F"/>
          <p:cNvPicPr>
            <a:picLocks noChangeAspect="1" noChangeArrowheads="1"/>
          </p:cNvPicPr>
          <p:nvPr/>
        </p:nvPicPr>
        <p:blipFill>
          <a:blip r:embed="rId2"/>
          <a:srcRect/>
          <a:stretch>
            <a:fillRect/>
          </a:stretch>
        </p:blipFill>
        <p:spPr bwMode="auto">
          <a:xfrm>
            <a:off x="381000" y="726281"/>
            <a:ext cx="2232025" cy="1881188"/>
          </a:xfrm>
          <a:prstGeom prst="rect">
            <a:avLst/>
          </a:prstGeom>
          <a:noFill/>
          <a:ln w="19050">
            <a:solidFill>
              <a:srgbClr val="000000"/>
            </a:solidFill>
            <a:miter lim="800000"/>
            <a:headEnd/>
            <a:tailEnd/>
          </a:ln>
        </p:spPr>
      </p:pic>
      <p:pic>
        <p:nvPicPr>
          <p:cNvPr id="17411" name="Picture 7" descr="fp3"/>
          <p:cNvPicPr>
            <a:picLocks noChangeAspect="1" noChangeArrowheads="1"/>
          </p:cNvPicPr>
          <p:nvPr/>
        </p:nvPicPr>
        <p:blipFill>
          <a:blip r:embed="rId3"/>
          <a:srcRect/>
          <a:stretch>
            <a:fillRect/>
          </a:stretch>
        </p:blipFill>
        <p:spPr bwMode="auto">
          <a:xfrm>
            <a:off x="381000" y="2653773"/>
            <a:ext cx="2232025" cy="1943100"/>
          </a:xfrm>
          <a:prstGeom prst="rect">
            <a:avLst/>
          </a:prstGeom>
          <a:noFill/>
          <a:ln w="19050">
            <a:solidFill>
              <a:schemeClr val="tx1"/>
            </a:solidFill>
            <a:miter lim="800000"/>
            <a:headEnd/>
            <a:tailEnd/>
          </a:ln>
        </p:spPr>
      </p:pic>
      <p:pic>
        <p:nvPicPr>
          <p:cNvPr id="17412" name="Picture 9" descr="fp6"/>
          <p:cNvPicPr>
            <a:picLocks noChangeAspect="1" noChangeArrowheads="1"/>
          </p:cNvPicPr>
          <p:nvPr/>
        </p:nvPicPr>
        <p:blipFill>
          <a:blip r:embed="rId4"/>
          <a:srcRect/>
          <a:stretch>
            <a:fillRect/>
          </a:stretch>
        </p:blipFill>
        <p:spPr bwMode="auto">
          <a:xfrm>
            <a:off x="381000" y="4547624"/>
            <a:ext cx="2232025" cy="1944688"/>
          </a:xfrm>
          <a:prstGeom prst="rect">
            <a:avLst/>
          </a:prstGeom>
          <a:noFill/>
          <a:ln w="19050">
            <a:solidFill>
              <a:srgbClr val="000000"/>
            </a:solidFill>
            <a:miter lim="800000"/>
            <a:headEnd/>
            <a:tailEnd/>
          </a:ln>
        </p:spPr>
      </p:pic>
      <p:sp>
        <p:nvSpPr>
          <p:cNvPr id="17413" name="WordArt 10"/>
          <p:cNvSpPr>
            <a:spLocks noChangeArrowheads="1" noChangeShapeType="1" noTextEdit="1"/>
          </p:cNvSpPr>
          <p:nvPr/>
        </p:nvSpPr>
        <p:spPr bwMode="auto">
          <a:xfrm>
            <a:off x="3418899" y="2006600"/>
            <a:ext cx="4495800" cy="767999"/>
          </a:xfrm>
          <a:prstGeom prst="rect">
            <a:avLst/>
          </a:prstGeom>
        </p:spPr>
        <p:txBody>
          <a:bodyPr wrap="none" fromWordArt="1">
            <a:prstTxWarp prst="textPlain">
              <a:avLst>
                <a:gd name="adj" fmla="val 50000"/>
              </a:avLst>
            </a:prstTxWarp>
          </a:bodyPr>
          <a:lstStyle/>
          <a:p>
            <a:pPr algn="ctr"/>
            <a:r>
              <a:rPr lang="en-US" sz="3200" b="1" kern="10" spc="50" dirty="0" err="1">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Comic Sans MS"/>
                <a:ea typeface="Comic Sans MS"/>
                <a:cs typeface="Comic Sans MS"/>
              </a:rPr>
              <a:t>Arferion</a:t>
            </a:r>
            <a:r>
              <a:rPr lang="en-US" sz="3200" b="1" kern="10" dirty="0">
                <a:ln w="28575">
                  <a:solidFill>
                    <a:srgbClr val="FF0000"/>
                  </a:solidFill>
                  <a:round/>
                  <a:headEnd/>
                  <a:tailEnd/>
                </a:ln>
                <a:solidFill>
                  <a:srgbClr val="FFFF00"/>
                </a:solidFill>
                <a:latin typeface="Comic Sans MS"/>
                <a:ea typeface="Comic Sans MS"/>
                <a:cs typeface="Comic Sans MS"/>
              </a:rPr>
              <a:t> </a:t>
            </a:r>
            <a:r>
              <a:rPr lang="en-US" sz="3200" b="1" kern="10" spc="50" dirty="0" err="1">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Comic Sans MS"/>
                <a:ea typeface="Comic Sans MS"/>
                <a:cs typeface="Comic Sans MS"/>
              </a:rPr>
              <a:t>y</a:t>
            </a:r>
            <a:r>
              <a:rPr lang="en-US" sz="3200" b="1" kern="10" dirty="0">
                <a:ln w="28575">
                  <a:solidFill>
                    <a:srgbClr val="FF0000"/>
                  </a:solidFill>
                  <a:round/>
                  <a:headEnd/>
                  <a:tailEnd/>
                </a:ln>
                <a:solidFill>
                  <a:srgbClr val="FFFF00"/>
                </a:solidFill>
                <a:latin typeface="Comic Sans MS"/>
                <a:ea typeface="Comic Sans MS"/>
                <a:cs typeface="Comic Sans MS"/>
              </a:rPr>
              <a:t> </a:t>
            </a:r>
            <a:r>
              <a:rPr lang="en-US" sz="3200" b="1" kern="10" spc="50" dirty="0" err="1">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Comic Sans MS"/>
                <a:ea typeface="Comic Sans MS"/>
                <a:cs typeface="Comic Sans MS"/>
              </a:rPr>
              <a:t>Meddwl</a:t>
            </a:r>
            <a:endParaRPr lang="en-US" sz="3200" b="1" kern="10" dirty="0">
              <a:ln w="28575">
                <a:solidFill>
                  <a:srgbClr val="FF0000"/>
                </a:solidFill>
                <a:round/>
                <a:headEnd/>
                <a:tailEnd/>
              </a:ln>
              <a:solidFill>
                <a:srgbClr val="FFFF00"/>
              </a:solidFill>
              <a:latin typeface="Comic Sans MS"/>
              <a:ea typeface="Comic Sans MS"/>
              <a:cs typeface="Comic Sans MS"/>
            </a:endParaRPr>
          </a:p>
        </p:txBody>
      </p:sp>
      <p:sp>
        <p:nvSpPr>
          <p:cNvPr id="5133" name="Rectangle 13"/>
          <p:cNvSpPr>
            <a:spLocks noGrp="1" noChangeArrowheads="1"/>
          </p:cNvSpPr>
          <p:nvPr>
            <p:ph type="title"/>
          </p:nvPr>
        </p:nvSpPr>
        <p:spPr>
          <a:xfrm>
            <a:off x="1640910" y="587509"/>
            <a:ext cx="7189940" cy="1362075"/>
          </a:xfrm>
        </p:spPr>
        <p:txBody>
          <a:bodyPr>
            <a:normAutofit fontScale="90000"/>
          </a:bodyPr>
          <a:lstStyle/>
          <a:p>
            <a:pPr algn="ctr" eaLnBrk="1" hangingPunct="1">
              <a:defRPr/>
            </a:pPr>
            <a:r>
              <a:rPr lang="en-US" dirty="0">
                <a:ea typeface="+mj-ea"/>
                <a:cs typeface="+mj-cs"/>
              </a:rPr>
              <a:t>	</a:t>
            </a:r>
            <a:r>
              <a:rPr lang="en-US" sz="6000" cap="none" spc="50" dirty="0" err="1">
                <a:ln w="13500">
                  <a:solidFill>
                    <a:schemeClr val="accent1">
                      <a:shade val="2500"/>
                      <a:alpha val="6500"/>
                    </a:schemeClr>
                  </a:solidFill>
                  <a:prstDash val="solid"/>
                </a:ln>
                <a:solidFill>
                  <a:srgbClr val="002060">
                    <a:alpha val="95000"/>
                  </a:srgbClr>
                </a:solidFill>
                <a:effectLst>
                  <a:innerShdw blurRad="50900" dist="38500" dir="13500000">
                    <a:srgbClr val="000000">
                      <a:alpha val="60000"/>
                    </a:srgbClr>
                  </a:innerShdw>
                </a:effectLst>
                <a:ea typeface="+mj-ea"/>
                <a:cs typeface="+mj-cs"/>
              </a:rPr>
              <a:t>Ysgolion</a:t>
            </a:r>
            <a:r>
              <a:rPr lang="en-US" sz="6000" cap="none" spc="50" dirty="0">
                <a:ln w="13500">
                  <a:solidFill>
                    <a:schemeClr val="accent1">
                      <a:shade val="2500"/>
                      <a:alpha val="6500"/>
                    </a:schemeClr>
                  </a:solidFill>
                  <a:prstDash val="solid"/>
                </a:ln>
                <a:solidFill>
                  <a:srgbClr val="002060">
                    <a:alpha val="95000"/>
                  </a:srgbClr>
                </a:solidFill>
                <a:effectLst>
                  <a:innerShdw blurRad="50900" dist="38500" dir="13500000">
                    <a:srgbClr val="000000">
                      <a:alpha val="60000"/>
                    </a:srgbClr>
                  </a:innerShdw>
                </a:effectLst>
                <a:ea typeface="+mj-ea"/>
                <a:cs typeface="+mj-cs"/>
              </a:rPr>
              <a:t> </a:t>
            </a:r>
            <a:r>
              <a:rPr lang="en-US" sz="6000" cap="none" spc="50" dirty="0" err="1">
                <a:ln w="13500">
                  <a:solidFill>
                    <a:schemeClr val="accent1">
                      <a:shade val="2500"/>
                      <a:alpha val="6500"/>
                    </a:schemeClr>
                  </a:solidFill>
                  <a:prstDash val="solid"/>
                </a:ln>
                <a:solidFill>
                  <a:srgbClr val="002060">
                    <a:alpha val="95000"/>
                  </a:srgbClr>
                </a:solidFill>
                <a:effectLst>
                  <a:innerShdw blurRad="50900" dist="38500" dir="13500000">
                    <a:srgbClr val="000000">
                      <a:alpha val="60000"/>
                    </a:srgbClr>
                  </a:innerShdw>
                </a:effectLst>
              </a:rPr>
              <a:t>sy’n</a:t>
            </a:r>
            <a:r>
              <a:rPr lang="en-US" sz="6000" cap="none" spc="50" dirty="0">
                <a:ln w="13500">
                  <a:solidFill>
                    <a:schemeClr val="accent1">
                      <a:shade val="2500"/>
                      <a:alpha val="6500"/>
                    </a:schemeClr>
                  </a:solidFill>
                  <a:prstDash val="solid"/>
                </a:ln>
                <a:solidFill>
                  <a:srgbClr val="002060">
                    <a:alpha val="95000"/>
                  </a:srgbClr>
                </a:solidFill>
                <a:effectLst>
                  <a:innerShdw blurRad="50900" dist="38500" dir="13500000">
                    <a:srgbClr val="000000">
                      <a:alpha val="60000"/>
                    </a:srgbClr>
                  </a:innerShdw>
                </a:effectLst>
              </a:rPr>
              <a:t> </a:t>
            </a:r>
            <a:r>
              <a:rPr lang="en-US" sz="6000" cap="none" spc="50" dirty="0" err="1">
                <a:ln w="13500">
                  <a:solidFill>
                    <a:schemeClr val="accent1">
                      <a:shade val="2500"/>
                      <a:alpha val="6500"/>
                    </a:schemeClr>
                  </a:solidFill>
                  <a:prstDash val="solid"/>
                </a:ln>
                <a:solidFill>
                  <a:srgbClr val="002060">
                    <a:alpha val="95000"/>
                  </a:srgbClr>
                </a:solidFill>
                <a:effectLst>
                  <a:innerShdw blurRad="50900" dist="38500" dir="13500000">
                    <a:srgbClr val="000000">
                      <a:alpha val="60000"/>
                    </a:srgbClr>
                  </a:innerShdw>
                </a:effectLst>
              </a:rPr>
              <a:t>Meddwl</a:t>
            </a:r>
            <a:endParaRPr lang="en-US" dirty="0">
              <a:solidFill>
                <a:srgbClr val="002060">
                  <a:alpha val="95000"/>
                </a:srgbClr>
              </a:solidFill>
            </a:endParaRPr>
          </a:p>
        </p:txBody>
      </p:sp>
      <p:sp>
        <p:nvSpPr>
          <p:cNvPr id="9" name="WordArt 10"/>
          <p:cNvSpPr>
            <a:spLocks noChangeArrowheads="1" noChangeShapeType="1" noTextEdit="1"/>
          </p:cNvSpPr>
          <p:nvPr/>
        </p:nvSpPr>
        <p:spPr bwMode="auto">
          <a:xfrm>
            <a:off x="3618430" y="4288104"/>
            <a:ext cx="3939140" cy="767999"/>
          </a:xfrm>
          <a:prstGeom prst="rect">
            <a:avLst/>
          </a:prstGeom>
        </p:spPr>
        <p:txBody>
          <a:bodyPr wrap="none" fromWordArt="1">
            <a:prstTxWarp prst="textPlain">
              <a:avLst>
                <a:gd name="adj" fmla="val 50000"/>
              </a:avLst>
            </a:prstTxWarp>
          </a:bodyPr>
          <a:lstStyle/>
          <a:p>
            <a:pPr algn="ctr"/>
            <a:r>
              <a:rPr lang="en-US" sz="3200" b="1" kern="10" dirty="0" err="1">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Comic Sans MS"/>
                <a:ea typeface="Comic Sans MS"/>
                <a:cs typeface="Comic Sans MS"/>
              </a:rPr>
              <a:t>Mapiau</a:t>
            </a:r>
            <a:r>
              <a:rPr lang="en-US" sz="3200" b="1" kern="10"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Comic Sans MS"/>
                <a:ea typeface="Comic Sans MS"/>
                <a:cs typeface="Comic Sans MS"/>
              </a:rPr>
              <a:t> </a:t>
            </a:r>
            <a:r>
              <a:rPr lang="en-US" sz="3200" b="1" kern="10" dirty="0" err="1">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Comic Sans MS"/>
                <a:ea typeface="Comic Sans MS"/>
                <a:cs typeface="Comic Sans MS"/>
              </a:rPr>
              <a:t>Meddwl</a:t>
            </a:r>
            <a:endParaRPr lang="en-US" sz="3200" b="1" kern="10" dirty="0">
              <a:ln w="28575">
                <a:solidFill>
                  <a:srgbClr val="FF0000"/>
                </a:solidFill>
                <a:round/>
                <a:headEnd/>
                <a:tailEnd/>
              </a:ln>
              <a:solidFill>
                <a:srgbClr val="FFFF00"/>
              </a:solidFill>
              <a:latin typeface="Comic Sans MS"/>
              <a:ea typeface="Comic Sans MS"/>
              <a:cs typeface="Comic Sans MS"/>
            </a:endParaRPr>
          </a:p>
        </p:txBody>
      </p:sp>
      <p:sp>
        <p:nvSpPr>
          <p:cNvPr id="10" name="WordArt 10"/>
          <p:cNvSpPr>
            <a:spLocks noChangeArrowheads="1" noChangeShapeType="1" noTextEdit="1"/>
          </p:cNvSpPr>
          <p:nvPr/>
        </p:nvSpPr>
        <p:spPr bwMode="auto">
          <a:xfrm>
            <a:off x="3769760" y="3009900"/>
            <a:ext cx="4495800" cy="767999"/>
          </a:xfrm>
          <a:prstGeom prst="rect">
            <a:avLst/>
          </a:prstGeom>
        </p:spPr>
        <p:txBody>
          <a:bodyPr wrap="none" fromWordArt="1">
            <a:prstTxWarp prst="textPlain">
              <a:avLst>
                <a:gd name="adj" fmla="val 50000"/>
              </a:avLst>
            </a:prstTxWarp>
          </a:bodyPr>
          <a:lstStyle/>
          <a:p>
            <a:pPr algn="ctr"/>
            <a:r>
              <a:rPr lang="en-US" sz="3200" b="1" kern="10" dirty="0" err="1">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latin typeface="Comic Sans MS"/>
                <a:ea typeface="Comic Sans MS"/>
                <a:cs typeface="Comic Sans MS"/>
              </a:rPr>
              <a:t>Hetiau</a:t>
            </a:r>
            <a:r>
              <a:rPr lang="en-US" sz="3200" b="1" kern="10" dirty="0">
                <a:ln w="28575">
                  <a:solidFill>
                    <a:srgbClr val="FF0000"/>
                  </a:solidFill>
                  <a:round/>
                  <a:headEnd/>
                  <a:tailEnd/>
                </a:ln>
                <a:solidFill>
                  <a:srgbClr val="FFFF00"/>
                </a:solidFill>
                <a:latin typeface="Comic Sans MS"/>
                <a:ea typeface="Comic Sans MS"/>
                <a:cs typeface="Comic Sans MS"/>
              </a:rPr>
              <a:t> </a:t>
            </a:r>
            <a:r>
              <a:rPr lang="en-US" sz="3200" b="1" kern="10" dirty="0" err="1">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latin typeface="Comic Sans MS"/>
                <a:ea typeface="Comic Sans MS"/>
                <a:cs typeface="Comic Sans MS"/>
              </a:rPr>
              <a:t>Meddwl</a:t>
            </a:r>
            <a:endParaRPr lang="en-US" sz="3200" b="1" kern="10" dirty="0">
              <a:ln w="28575">
                <a:solidFill>
                  <a:srgbClr val="FF0000"/>
                </a:solidFill>
                <a:round/>
                <a:headEnd/>
                <a:tailEnd/>
              </a:ln>
              <a:solidFill>
                <a:srgbClr val="FFFF00"/>
              </a:solidFill>
              <a:latin typeface="Comic Sans MS"/>
              <a:ea typeface="Comic Sans MS"/>
              <a:cs typeface="Comic Sans MS"/>
            </a:endParaRPr>
          </a:p>
        </p:txBody>
      </p:sp>
      <p:sp>
        <p:nvSpPr>
          <p:cNvPr id="2" name="TextBox 1">
            <a:extLst>
              <a:ext uri="{FF2B5EF4-FFF2-40B4-BE49-F238E27FC236}">
                <a16:creationId xmlns:a16="http://schemas.microsoft.com/office/drawing/2014/main" id="{67A1E66A-3998-494A-8A24-A312F201757B}"/>
              </a:ext>
            </a:extLst>
          </p:cNvPr>
          <p:cNvSpPr txBox="1"/>
          <p:nvPr/>
        </p:nvSpPr>
        <p:spPr>
          <a:xfrm>
            <a:off x="4330700" y="5447646"/>
            <a:ext cx="2514600" cy="646331"/>
          </a:xfrm>
          <a:prstGeom prst="rect">
            <a:avLst/>
          </a:prstGeom>
          <a:noFill/>
        </p:spPr>
        <p:txBody>
          <a:bodyPr wrap="square" rtlCol="0">
            <a:spAutoFit/>
          </a:bodyPr>
          <a:lstStyle/>
          <a:p>
            <a:pPr algn="ctr"/>
            <a:r>
              <a:rPr lang="en-US" dirty="0"/>
              <a:t>ECAD5001C</a:t>
            </a:r>
          </a:p>
          <a:p>
            <a:pPr algn="ctr"/>
            <a:r>
              <a:rPr lang="en-US" dirty="0"/>
              <a:t>Mathew Jones</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defRPr/>
            </a:pPr>
            <a:r>
              <a:rPr lang="en-GB" dirty="0" err="1">
                <a:ea typeface="+mj-ea"/>
                <a:cs typeface="+mj-cs"/>
              </a:rPr>
              <a:t>Amcanion</a:t>
            </a:r>
            <a:r>
              <a:rPr lang="en-GB" dirty="0">
                <a:ea typeface="+mj-ea"/>
                <a:cs typeface="+mj-cs"/>
              </a:rPr>
              <a:t> </a:t>
            </a:r>
            <a:r>
              <a:rPr lang="en-GB" dirty="0" err="1">
                <a:ea typeface="+mj-ea"/>
                <a:cs typeface="+mj-cs"/>
              </a:rPr>
              <a:t>y</a:t>
            </a:r>
            <a:r>
              <a:rPr lang="en-GB" dirty="0">
                <a:ea typeface="+mj-ea"/>
                <a:cs typeface="+mj-cs"/>
              </a:rPr>
              <a:t> </a:t>
            </a:r>
            <a:r>
              <a:rPr lang="en-GB" dirty="0" err="1">
                <a:ea typeface="+mj-ea"/>
                <a:cs typeface="+mj-cs"/>
              </a:rPr>
              <a:t>sesiwn</a:t>
            </a:r>
            <a:r>
              <a:rPr lang="en-GB" dirty="0">
                <a:ea typeface="+mj-ea"/>
                <a:cs typeface="+mj-cs"/>
              </a:rPr>
              <a:t>.</a:t>
            </a:r>
          </a:p>
        </p:txBody>
      </p:sp>
      <p:sp>
        <p:nvSpPr>
          <p:cNvPr id="18435" name="Rectangle 3"/>
          <p:cNvSpPr>
            <a:spLocks noGrp="1" noChangeArrowheads="1"/>
          </p:cNvSpPr>
          <p:nvPr>
            <p:ph idx="1"/>
          </p:nvPr>
        </p:nvSpPr>
        <p:spPr/>
        <p:txBody>
          <a:bodyPr>
            <a:normAutofit fontScale="92500" lnSpcReduction="10000"/>
          </a:bodyPr>
          <a:lstStyle/>
          <a:p>
            <a:r>
              <a:rPr lang="en-GB" sz="3600" cap="none" dirty="0" err="1"/>
              <a:t>Ystyried</a:t>
            </a:r>
            <a:r>
              <a:rPr lang="en-GB" sz="3600" cap="none" dirty="0"/>
              <a:t> dull </a:t>
            </a:r>
            <a:r>
              <a:rPr lang="en-GB" sz="3600" cap="none" dirty="0" err="1"/>
              <a:t>cynllunio</a:t>
            </a:r>
            <a:r>
              <a:rPr lang="en-GB" sz="3600" cap="none" dirty="0"/>
              <a:t> </a:t>
            </a:r>
            <a:r>
              <a:rPr lang="en-GB" sz="3600" cap="none" dirty="0" err="1"/>
              <a:t>ysgol</a:t>
            </a:r>
            <a:r>
              <a:rPr lang="en-GB" sz="3600" cap="none" dirty="0"/>
              <a:t> </a:t>
            </a:r>
            <a:r>
              <a:rPr lang="en-GB" sz="3600" cap="none" dirty="0" err="1"/>
              <a:t>gyfan</a:t>
            </a:r>
            <a:r>
              <a:rPr lang="en-GB" sz="3600" cap="none" dirty="0"/>
              <a:t> </a:t>
            </a:r>
            <a:r>
              <a:rPr lang="en-GB" sz="3600" cap="none" dirty="0" err="1"/>
              <a:t>ar</a:t>
            </a:r>
            <a:r>
              <a:rPr lang="en-GB" sz="3600" cap="none" dirty="0"/>
              <a:t> </a:t>
            </a:r>
            <a:r>
              <a:rPr lang="en-GB" sz="3600" cap="none" dirty="0" err="1"/>
              <a:t>gyfer</a:t>
            </a:r>
            <a:r>
              <a:rPr lang="en-GB" sz="3600" cap="none" dirty="0"/>
              <a:t> </a:t>
            </a:r>
            <a:r>
              <a:rPr lang="en-GB" sz="3600" cap="none" dirty="0" err="1"/>
              <a:t>datblygu</a:t>
            </a:r>
            <a:r>
              <a:rPr lang="en-GB" sz="3600" cap="none" dirty="0"/>
              <a:t> </a:t>
            </a:r>
            <a:r>
              <a:rPr lang="en-GB" sz="3600" cap="none" dirty="0" err="1"/>
              <a:t>meddwl</a:t>
            </a:r>
            <a:r>
              <a:rPr lang="en-GB" sz="3600" cap="none" dirty="0"/>
              <a:t>.</a:t>
            </a:r>
          </a:p>
          <a:p>
            <a:pPr eaLnBrk="1" hangingPunct="1"/>
            <a:r>
              <a:rPr lang="en-GB" sz="3600" cap="none" dirty="0" err="1"/>
              <a:t>Cyflwyno</a:t>
            </a:r>
            <a:r>
              <a:rPr lang="en-GB" sz="3600" cap="none" dirty="0"/>
              <a:t> </a:t>
            </a:r>
            <a:r>
              <a:rPr lang="en-GB" sz="3600" cap="none" dirty="0" err="1"/>
              <a:t>arferion</a:t>
            </a:r>
            <a:r>
              <a:rPr lang="en-GB" sz="3600" cap="none" dirty="0"/>
              <a:t> y </a:t>
            </a:r>
            <a:r>
              <a:rPr lang="en-GB" sz="3600" cap="none" dirty="0" err="1"/>
              <a:t>meddwl</a:t>
            </a:r>
            <a:r>
              <a:rPr lang="en-GB" sz="3600" cap="none" dirty="0"/>
              <a:t>.</a:t>
            </a:r>
          </a:p>
          <a:p>
            <a:pPr eaLnBrk="1" hangingPunct="1"/>
            <a:r>
              <a:rPr lang="en-GB" sz="3600" cap="none" dirty="0" err="1"/>
              <a:t>Adolygu</a:t>
            </a:r>
            <a:r>
              <a:rPr lang="en-GB" sz="3600" cap="none" dirty="0"/>
              <a:t> </a:t>
            </a:r>
            <a:r>
              <a:rPr lang="en-GB" sz="3600" cap="none" dirty="0" err="1"/>
              <a:t>mapiau</a:t>
            </a:r>
            <a:r>
              <a:rPr lang="en-GB" sz="3600" cap="none" dirty="0"/>
              <a:t> </a:t>
            </a:r>
            <a:r>
              <a:rPr lang="en-GB" sz="3600" cap="none" dirty="0" err="1"/>
              <a:t>meddwl</a:t>
            </a:r>
            <a:r>
              <a:rPr lang="en-GB" sz="3600" cap="none" dirty="0"/>
              <a:t> a </a:t>
            </a:r>
            <a:r>
              <a:rPr lang="en-GB" sz="3600" cap="none" dirty="0" err="1"/>
              <a:t>hetiau</a:t>
            </a:r>
            <a:r>
              <a:rPr lang="en-GB" sz="3600" cap="none" dirty="0"/>
              <a:t> </a:t>
            </a:r>
            <a:r>
              <a:rPr lang="en-GB" sz="3600" cap="none" dirty="0" err="1"/>
              <a:t>meddwl</a:t>
            </a:r>
            <a:r>
              <a:rPr lang="en-GB" sz="3600" cap="none" dirty="0"/>
              <a:t>.</a:t>
            </a:r>
          </a:p>
          <a:p>
            <a:pPr eaLnBrk="1" hangingPunct="1"/>
            <a:r>
              <a:rPr lang="en-GB" sz="3600" cap="none" dirty="0" err="1"/>
              <a:t>Hybu</a:t>
            </a:r>
            <a:r>
              <a:rPr lang="en-GB" sz="3600" cap="none" dirty="0"/>
              <a:t> </a:t>
            </a:r>
            <a:r>
              <a:rPr lang="en-GB" sz="3600" cap="none" dirty="0" err="1"/>
              <a:t>meddwl</a:t>
            </a:r>
            <a:r>
              <a:rPr lang="en-GB" sz="3600" cap="none" dirty="0"/>
              <a:t> </a:t>
            </a:r>
            <a:r>
              <a:rPr lang="en-GB" sz="3600" cap="none" dirty="0" err="1"/>
              <a:t>fel</a:t>
            </a:r>
            <a:r>
              <a:rPr lang="en-GB" sz="3600" cap="none" dirty="0"/>
              <a:t> </a:t>
            </a:r>
            <a:r>
              <a:rPr lang="en-GB" sz="3600" cap="none" dirty="0" err="1"/>
              <a:t>athrawon</a:t>
            </a:r>
            <a:r>
              <a:rPr lang="en-GB" sz="3600" cap="none" dirty="0"/>
              <a:t>.</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a:xfrm>
            <a:off x="468313" y="0"/>
            <a:ext cx="8243887" cy="1084263"/>
          </a:xfrm>
        </p:spPr>
        <p:txBody>
          <a:bodyPr/>
          <a:lstStyle/>
          <a:p>
            <a:pPr>
              <a:defRPr/>
            </a:pPr>
            <a:r>
              <a:rPr lang="en-US" dirty="0"/>
              <a:t>Beth </a:t>
            </a:r>
            <a:r>
              <a:rPr lang="en-US" dirty="0" err="1"/>
              <a:t>yw</a:t>
            </a:r>
            <a:r>
              <a:rPr lang="en-US" dirty="0"/>
              <a:t> ‘</a:t>
            </a:r>
            <a:r>
              <a:rPr lang="en-US" dirty="0" err="1"/>
              <a:t>meddwl</a:t>
            </a:r>
            <a:r>
              <a:rPr lang="en-US" dirty="0"/>
              <a:t>’?</a:t>
            </a:r>
          </a:p>
        </p:txBody>
      </p:sp>
      <p:sp>
        <p:nvSpPr>
          <p:cNvPr id="3" name="Content Placeholder 2">
            <a:extLst>
              <a:ext uri="{FF2B5EF4-FFF2-40B4-BE49-F238E27FC236}">
                <a16:creationId xmlns:a16="http://schemas.microsoft.com/office/drawing/2014/main" id="{683A927B-D00A-CE49-A608-592710498DA1}"/>
              </a:ext>
            </a:extLst>
          </p:cNvPr>
          <p:cNvSpPr>
            <a:spLocks noGrp="1"/>
          </p:cNvSpPr>
          <p:nvPr>
            <p:ph idx="1"/>
          </p:nvPr>
        </p:nvSpPr>
        <p:spPr>
          <a:xfrm>
            <a:off x="468313" y="1570038"/>
            <a:ext cx="4855249" cy="4572000"/>
          </a:xfrm>
          <a:solidFill>
            <a:schemeClr val="accent1">
              <a:lumMod val="40000"/>
              <a:lumOff val="60000"/>
            </a:schemeClr>
          </a:solidFill>
        </p:spPr>
        <p:txBody>
          <a:bodyPr>
            <a:normAutofit/>
          </a:bodyPr>
          <a:lstStyle/>
          <a:p>
            <a:pPr marL="64008" indent="0">
              <a:buNone/>
            </a:pPr>
            <a:r>
              <a:rPr lang="en-GB" b="1" cap="none" dirty="0"/>
              <a:t>Meddwl</a:t>
            </a:r>
            <a:r>
              <a:rPr lang="en-GB" b="1" cap="none" baseline="30000" dirty="0"/>
              <a:t>1</a:t>
            </a:r>
            <a:r>
              <a:rPr lang="en-GB" cap="none" dirty="0"/>
              <a:t> </a:t>
            </a:r>
          </a:p>
          <a:p>
            <a:pPr marL="64008" indent="0">
              <a:buNone/>
            </a:pPr>
            <a:r>
              <a:rPr lang="en-GB" cap="none" dirty="0"/>
              <a:t>[cf. </a:t>
            </a:r>
            <a:r>
              <a:rPr lang="en-GB" i="1" cap="none" dirty="0"/>
              <a:t>Medd</a:t>
            </a:r>
            <a:r>
              <a:rPr lang="en-GB" i="1" cap="none" baseline="30000" dirty="0"/>
              <a:t>2</a:t>
            </a:r>
            <a:r>
              <a:rPr lang="en-GB" cap="none" dirty="0"/>
              <a:t>, </a:t>
            </a:r>
            <a:r>
              <a:rPr lang="en-GB" cap="none" dirty="0" err="1"/>
              <a:t>sef</a:t>
            </a:r>
            <a:r>
              <a:rPr lang="en-GB" cap="none" dirty="0"/>
              <a:t> </a:t>
            </a:r>
            <a:r>
              <a:rPr lang="en-GB" cap="none" dirty="0" err="1"/>
              <a:t>bôn</a:t>
            </a:r>
            <a:r>
              <a:rPr lang="en-GB" cap="none" dirty="0"/>
              <a:t> y f. </a:t>
            </a:r>
            <a:r>
              <a:rPr lang="en-GB" i="1" cap="none" dirty="0"/>
              <a:t>Meddaf</a:t>
            </a:r>
            <a:r>
              <a:rPr lang="en-GB" i="1" cap="none" baseline="30000" dirty="0"/>
              <a:t>1</a:t>
            </a:r>
            <a:r>
              <a:rPr lang="en-GB" i="1" cap="none" dirty="0"/>
              <a:t>: </a:t>
            </a:r>
            <a:r>
              <a:rPr lang="en-GB" i="1" cap="none" dirty="0" err="1"/>
              <a:t>meddu</a:t>
            </a:r>
            <a:r>
              <a:rPr lang="en-GB" cap="none" dirty="0"/>
              <a:t>] </a:t>
            </a:r>
          </a:p>
          <a:p>
            <a:pPr marL="64008" indent="0">
              <a:buNone/>
            </a:pPr>
            <a:r>
              <a:rPr lang="en-GB" i="1" cap="none" dirty="0" err="1"/>
              <a:t>Eg.</a:t>
            </a:r>
            <a:r>
              <a:rPr lang="en-GB" cap="none" dirty="0"/>
              <a:t> Ll. </a:t>
            </a:r>
            <a:r>
              <a:rPr lang="en-GB" i="1" cap="none" dirty="0" err="1"/>
              <a:t>Meddyliau</a:t>
            </a:r>
            <a:r>
              <a:rPr lang="en-GB" i="1" cap="none" dirty="0"/>
              <a:t>, </a:t>
            </a:r>
            <a:r>
              <a:rPr lang="en-GB" i="1" cap="none" dirty="0" err="1"/>
              <a:t>meddyl</a:t>
            </a:r>
            <a:r>
              <a:rPr lang="en-GB" i="1" cap="none" dirty="0"/>
              <a:t>(</a:t>
            </a:r>
            <a:r>
              <a:rPr lang="en-GB" i="1" cap="none" dirty="0" err="1"/>
              <a:t>i</a:t>
            </a:r>
            <a:r>
              <a:rPr lang="en-GB" i="1" cap="none" dirty="0"/>
              <a:t>)on</a:t>
            </a:r>
            <a:r>
              <a:rPr lang="en-GB" cap="none" dirty="0"/>
              <a:t>.</a:t>
            </a:r>
          </a:p>
          <a:p>
            <a:pPr marL="64008" indent="0">
              <a:buNone/>
            </a:pPr>
            <a:r>
              <a:rPr lang="en-GB" b="1" cap="none" dirty="0"/>
              <a:t>A</a:t>
            </a:r>
            <a:r>
              <a:rPr lang="en-GB" cap="none" dirty="0"/>
              <a:t>  y </a:t>
            </a:r>
            <a:r>
              <a:rPr lang="en-GB" cap="none" dirty="0" err="1"/>
              <a:t>weithred</a:t>
            </a:r>
            <a:r>
              <a:rPr lang="en-GB" cap="none" dirty="0"/>
              <a:t> </a:t>
            </a:r>
            <a:r>
              <a:rPr lang="en-GB" cap="none" dirty="0" err="1"/>
              <a:t>neu’r</a:t>
            </a:r>
            <a:r>
              <a:rPr lang="en-GB" cap="none" dirty="0"/>
              <a:t> proses o </a:t>
            </a:r>
            <a:r>
              <a:rPr lang="en-GB" cap="none" dirty="0" err="1"/>
              <a:t>feddwl</a:t>
            </a:r>
            <a:r>
              <a:rPr lang="en-GB" cap="none" dirty="0"/>
              <a:t>, </a:t>
            </a:r>
            <a:r>
              <a:rPr lang="en-GB" cap="none" dirty="0" err="1"/>
              <a:t>yr</a:t>
            </a:r>
            <a:r>
              <a:rPr lang="en-GB" cap="none" dirty="0"/>
              <a:t> </a:t>
            </a:r>
            <a:r>
              <a:rPr lang="en-GB" cap="none" dirty="0" err="1"/>
              <a:t>hyn</a:t>
            </a:r>
            <a:r>
              <a:rPr lang="en-GB" cap="none" dirty="0"/>
              <a:t> a </a:t>
            </a:r>
            <a:r>
              <a:rPr lang="en-GB" cap="none" dirty="0" err="1"/>
              <a:t>feddylir</a:t>
            </a:r>
            <a:r>
              <a:rPr lang="en-GB" cap="none" dirty="0"/>
              <a:t>, </a:t>
            </a:r>
            <a:r>
              <a:rPr lang="en-GB" cap="none" dirty="0" err="1"/>
              <a:t>myfyrdod</a:t>
            </a:r>
            <a:r>
              <a:rPr lang="en-GB" cap="none" dirty="0"/>
              <a:t>, barn, </a:t>
            </a:r>
            <a:r>
              <a:rPr lang="en-GB" cap="none" dirty="0" err="1"/>
              <a:t>tyb</a:t>
            </a:r>
            <a:r>
              <a:rPr lang="en-GB" cap="none" dirty="0"/>
              <a:t>; </a:t>
            </a:r>
            <a:r>
              <a:rPr lang="en-GB" cap="none" dirty="0" err="1"/>
              <a:t>bwriad</a:t>
            </a:r>
            <a:r>
              <a:rPr lang="en-GB" cap="none" dirty="0"/>
              <a:t>, </a:t>
            </a:r>
            <a:r>
              <a:rPr lang="en-GB" cap="none" dirty="0" err="1"/>
              <a:t>amcan</a:t>
            </a:r>
            <a:r>
              <a:rPr lang="en-GB" cap="none" dirty="0"/>
              <a:t>; </a:t>
            </a:r>
            <a:r>
              <a:rPr lang="en-GB" cap="none" dirty="0" err="1"/>
              <a:t>ystyr</a:t>
            </a:r>
            <a:r>
              <a:rPr lang="en-GB" cap="none" dirty="0"/>
              <a:t>, </a:t>
            </a:r>
            <a:r>
              <a:rPr lang="en-GB" cap="none" dirty="0" err="1"/>
              <a:t>synnwyr</a:t>
            </a:r>
            <a:r>
              <a:rPr lang="en-GB" cap="none" dirty="0"/>
              <a:t>:</a:t>
            </a:r>
          </a:p>
          <a:p>
            <a:pPr marL="64008" indent="0">
              <a:buNone/>
            </a:pPr>
            <a:r>
              <a:rPr lang="en-GB" i="1" cap="none" dirty="0"/>
              <a:t>(A) thought, cogitation, meditation, judgement, opinion; intention, purpose; meaning, sense</a:t>
            </a:r>
            <a:r>
              <a:rPr lang="en-GB" cap="none" dirty="0"/>
              <a:t>. </a:t>
            </a:r>
          </a:p>
          <a:p>
            <a:pPr marL="64008" indent="0">
              <a:buNone/>
            </a:pPr>
            <a:r>
              <a:rPr lang="en-US" cap="none" dirty="0"/>
              <a:t>(</a:t>
            </a:r>
            <a:r>
              <a:rPr lang="en-US" cap="none" dirty="0" err="1"/>
              <a:t>Geiriadur</a:t>
            </a:r>
            <a:r>
              <a:rPr lang="en-US" cap="none" dirty="0"/>
              <a:t> </a:t>
            </a:r>
            <a:r>
              <a:rPr lang="en-US" cap="none" dirty="0" err="1"/>
              <a:t>Prifysgol</a:t>
            </a:r>
            <a:r>
              <a:rPr lang="en-US" cap="none" dirty="0"/>
              <a:t> </a:t>
            </a:r>
            <a:r>
              <a:rPr lang="en-US" cap="none" dirty="0" err="1"/>
              <a:t>Cymru</a:t>
            </a:r>
            <a:r>
              <a:rPr lang="en-US" cap="none" dirty="0"/>
              <a:t>, 2018)</a:t>
            </a:r>
            <a:endParaRPr lang="en-US" dirty="0"/>
          </a:p>
        </p:txBody>
      </p:sp>
      <p:pic>
        <p:nvPicPr>
          <p:cNvPr id="94210" name="Picture 2" descr="Image result for thinking">
            <a:extLst>
              <a:ext uri="{FF2B5EF4-FFF2-40B4-BE49-F238E27FC236}">
                <a16:creationId xmlns:a16="http://schemas.microsoft.com/office/drawing/2014/main" id="{76AD55E7-537C-2944-88A3-5C5D0237FA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7982" y="2366010"/>
            <a:ext cx="4081162" cy="27180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457200" y="914400"/>
            <a:ext cx="8077200" cy="5410200"/>
          </a:xfrm>
        </p:spPr>
        <p:txBody>
          <a:bodyPr/>
          <a:lstStyle/>
          <a:p>
            <a:pPr eaLnBrk="1" hangingPunct="1">
              <a:defRPr/>
            </a:pPr>
            <a:r>
              <a:rPr lang="en-US">
                <a:solidFill>
                  <a:srgbClr val="0000CC"/>
                </a:solidFill>
              </a:rPr>
              <a:t>“THINKING IS THE HARDEST WORK THERE IS WHICH IS WHY SO FEW PEOPLE ENGAGE IN IT.”</a:t>
            </a:r>
            <a:br>
              <a:rPr lang="en-US">
                <a:solidFill>
                  <a:srgbClr val="0000CC"/>
                </a:solidFill>
              </a:rPr>
            </a:br>
            <a:br>
              <a:rPr lang="en-US">
                <a:solidFill>
                  <a:srgbClr val="0000CC"/>
                </a:solidFill>
              </a:rPr>
            </a:br>
            <a:r>
              <a:rPr lang="en-US">
                <a:solidFill>
                  <a:srgbClr val="0000CC"/>
                </a:solidFill>
              </a:rPr>
              <a:t>				HENRY FORD</a:t>
            </a:r>
            <a:endParaRPr lang="en-US"/>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defRPr/>
            </a:pPr>
            <a:r>
              <a:rPr lang="en-US" cap="none" dirty="0" err="1"/>
              <a:t>Newyddion</a:t>
            </a:r>
            <a:r>
              <a:rPr lang="en-US" cap="none" dirty="0"/>
              <a:t> </a:t>
            </a:r>
            <a:r>
              <a:rPr lang="en-US" cap="none" dirty="0" err="1"/>
              <a:t>ynglŷn</a:t>
            </a:r>
            <a:r>
              <a:rPr lang="en-US" cap="none" dirty="0"/>
              <a:t> </a:t>
            </a:r>
            <a:r>
              <a:rPr lang="en-US" cap="none" dirty="0" err="1"/>
              <a:t>â</a:t>
            </a:r>
            <a:r>
              <a:rPr lang="en-US" cap="none" dirty="0"/>
              <a:t> </a:t>
            </a:r>
            <a:r>
              <a:rPr lang="en-US" cap="none" dirty="0" err="1"/>
              <a:t>meddwl</a:t>
            </a:r>
            <a:r>
              <a:rPr lang="en-US" cap="none" dirty="0"/>
              <a:t>…</a:t>
            </a:r>
          </a:p>
        </p:txBody>
      </p:sp>
      <p:sp>
        <p:nvSpPr>
          <p:cNvPr id="22531" name="Content Placeholder 5"/>
          <p:cNvSpPr>
            <a:spLocks noGrp="1"/>
          </p:cNvSpPr>
          <p:nvPr>
            <p:ph idx="1"/>
          </p:nvPr>
        </p:nvSpPr>
        <p:spPr/>
        <p:txBody>
          <a:bodyPr/>
          <a:lstStyle/>
          <a:p>
            <a:pPr>
              <a:buFontTx/>
              <a:buNone/>
            </a:pPr>
            <a:endParaRPr lang="en-US"/>
          </a:p>
          <a:p>
            <a:endParaRPr lang="en-US"/>
          </a:p>
        </p:txBody>
      </p:sp>
      <p:pic>
        <p:nvPicPr>
          <p:cNvPr id="4" name="Picture 3"/>
          <p:cNvPicPr>
            <a:picLocks noChangeAspect="1"/>
          </p:cNvPicPr>
          <p:nvPr/>
        </p:nvPicPr>
        <p:blipFill>
          <a:blip r:embed="rId2"/>
          <a:stretch>
            <a:fillRect/>
          </a:stretch>
        </p:blipFill>
        <p:spPr>
          <a:xfrm>
            <a:off x="5130452" y="1148219"/>
            <a:ext cx="3673710" cy="512967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22533" name="Picture 6" descr="news.jpg"/>
          <p:cNvPicPr>
            <a:picLocks noChangeAspect="1"/>
          </p:cNvPicPr>
          <p:nvPr/>
        </p:nvPicPr>
        <p:blipFill>
          <a:blip r:embed="rId3"/>
          <a:srcRect/>
          <a:stretch>
            <a:fillRect/>
          </a:stretch>
        </p:blipFill>
        <p:spPr bwMode="auto">
          <a:xfrm>
            <a:off x="214313" y="2595563"/>
            <a:ext cx="4564062" cy="3959225"/>
          </a:xfrm>
          <a:prstGeom prst="rect">
            <a:avLst/>
          </a:prstGeom>
          <a:noFill/>
          <a:ln w="9525">
            <a:noFill/>
            <a:miter lim="800000"/>
            <a:headEnd/>
            <a:tailEnd/>
          </a:ln>
        </p:spPr>
      </p:pic>
      <p:sp>
        <p:nvSpPr>
          <p:cNvPr id="22534" name="TextBox 7"/>
          <p:cNvSpPr txBox="1">
            <a:spLocks noChangeArrowheads="1"/>
          </p:cNvSpPr>
          <p:nvPr/>
        </p:nvSpPr>
        <p:spPr bwMode="auto">
          <a:xfrm>
            <a:off x="4778375" y="6183313"/>
            <a:ext cx="2540000" cy="369887"/>
          </a:xfrm>
          <a:prstGeom prst="rect">
            <a:avLst/>
          </a:prstGeom>
          <a:noFill/>
          <a:ln w="9525">
            <a:noFill/>
            <a:miter lim="800000"/>
            <a:headEnd/>
            <a:tailEnd/>
          </a:ln>
        </p:spPr>
        <p:txBody>
          <a:bodyPr>
            <a:prstTxWarp prst="textNoShape">
              <a:avLst/>
            </a:prstTxWarp>
            <a:spAutoFit/>
          </a:bodyPr>
          <a:lstStyle/>
          <a:p>
            <a:r>
              <a:rPr lang="en-US"/>
              <a:t>TES Cymru,1.7.11</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615314"/>
          </a:xfrm>
        </p:spPr>
        <p:txBody>
          <a:bodyPr>
            <a:noAutofit/>
          </a:bodyPr>
          <a:lstStyle/>
          <a:p>
            <a:r>
              <a:rPr lang="en-US" sz="2800" b="1" cap="none" dirty="0"/>
              <a:t>ESTYN: Y </a:t>
            </a:r>
            <a:r>
              <a:rPr lang="en-US" sz="2800" b="1" cap="none" dirty="0" err="1"/>
              <a:t>Fframwaith</a:t>
            </a:r>
            <a:r>
              <a:rPr lang="en-US" sz="2800" b="1" cap="none" dirty="0"/>
              <a:t> </a:t>
            </a:r>
            <a:r>
              <a:rPr lang="en-US" sz="2800" b="1" cap="none" dirty="0" err="1"/>
              <a:t>Sgiliau</a:t>
            </a:r>
            <a:r>
              <a:rPr lang="en-US" sz="2800" b="1" cap="none" dirty="0"/>
              <a:t> </a:t>
            </a:r>
            <a:r>
              <a:rPr lang="en-US" sz="2800" b="1" cap="none" dirty="0" err="1"/>
              <a:t>yng</a:t>
            </a:r>
            <a:r>
              <a:rPr lang="en-US" sz="2800" b="1" cap="none" dirty="0"/>
              <a:t> </a:t>
            </a:r>
            <a:r>
              <a:rPr lang="en-US" sz="2800" b="1" cap="none" dirty="0" err="1"/>
              <a:t>Nghyfnod</a:t>
            </a:r>
            <a:r>
              <a:rPr lang="en-US" sz="2800" b="1" cap="none" dirty="0"/>
              <a:t> </a:t>
            </a:r>
            <a:r>
              <a:rPr lang="en-US" sz="2800" b="1" cap="none" dirty="0" err="1"/>
              <a:t>Allweddol</a:t>
            </a:r>
            <a:r>
              <a:rPr lang="en-US" sz="2800" b="1" cap="none" dirty="0"/>
              <a:t> 2 - </a:t>
            </a:r>
            <a:r>
              <a:rPr lang="en-US" sz="2800" b="1" cap="none" dirty="0" err="1"/>
              <a:t>Gorffennaf</a:t>
            </a:r>
            <a:r>
              <a:rPr lang="en-US" sz="2800" b="1" cap="none" dirty="0"/>
              <a:t> 2011</a:t>
            </a:r>
            <a:endParaRPr lang="en-US" sz="2800" cap="none" dirty="0"/>
          </a:p>
        </p:txBody>
      </p:sp>
      <p:sp>
        <p:nvSpPr>
          <p:cNvPr id="3" name="Content Placeholder 2"/>
          <p:cNvSpPr>
            <a:spLocks noGrp="1"/>
          </p:cNvSpPr>
          <p:nvPr>
            <p:ph idx="1"/>
          </p:nvPr>
        </p:nvSpPr>
        <p:spPr>
          <a:xfrm>
            <a:off x="0" y="1219200"/>
            <a:ext cx="4917606" cy="4572000"/>
          </a:xfrm>
        </p:spPr>
        <p:txBody>
          <a:bodyPr>
            <a:normAutofit/>
          </a:bodyPr>
          <a:lstStyle/>
          <a:p>
            <a:r>
              <a:rPr lang="en-US" sz="2400" cap="none" dirty="0" err="1"/>
              <a:t>Darllenwch</a:t>
            </a:r>
            <a:r>
              <a:rPr lang="en-US" sz="2400" cap="none" dirty="0"/>
              <a:t> </a:t>
            </a:r>
            <a:r>
              <a:rPr lang="en-US" sz="2400" cap="none" dirty="0" err="1"/>
              <a:t>beth</a:t>
            </a:r>
            <a:r>
              <a:rPr lang="en-US" sz="2400" cap="none" dirty="0"/>
              <a:t> </a:t>
            </a:r>
            <a:r>
              <a:rPr lang="en-US" sz="2400" cap="none" dirty="0" err="1"/>
              <a:t>sydd</a:t>
            </a:r>
            <a:r>
              <a:rPr lang="en-US" sz="2400" cap="none" dirty="0"/>
              <a:t> </a:t>
            </a:r>
            <a:r>
              <a:rPr lang="en-US" sz="2400" cap="none" dirty="0" err="1"/>
              <a:t>yma</a:t>
            </a:r>
            <a:r>
              <a:rPr lang="en-US" sz="2400" cap="none" dirty="0"/>
              <a:t> am </a:t>
            </a:r>
            <a:r>
              <a:rPr lang="en-US" sz="2400" cap="none" dirty="0" err="1"/>
              <a:t>ddatblygu</a:t>
            </a:r>
            <a:r>
              <a:rPr lang="en-US" sz="2400" cap="none" dirty="0"/>
              <a:t> </a:t>
            </a:r>
            <a:r>
              <a:rPr lang="en-US" sz="2400" cap="none" dirty="0" err="1"/>
              <a:t>sgiliau</a:t>
            </a:r>
            <a:r>
              <a:rPr lang="en-US" sz="2400" cap="none" dirty="0"/>
              <a:t> </a:t>
            </a:r>
            <a:r>
              <a:rPr lang="en-US" sz="2400" cap="none" dirty="0" err="1"/>
              <a:t>meddwl</a:t>
            </a:r>
            <a:r>
              <a:rPr lang="en-US" sz="2400" cap="none" dirty="0"/>
              <a:t> </a:t>
            </a:r>
          </a:p>
        </p:txBody>
      </p:sp>
      <p:pic>
        <p:nvPicPr>
          <p:cNvPr id="4" name="Picture 3"/>
          <p:cNvPicPr>
            <a:picLocks noChangeAspect="1"/>
          </p:cNvPicPr>
          <p:nvPr/>
        </p:nvPicPr>
        <p:blipFill>
          <a:blip r:embed="rId2"/>
          <a:stretch>
            <a:fillRect/>
          </a:stretch>
        </p:blipFill>
        <p:spPr>
          <a:xfrm rot="20952482">
            <a:off x="5856178" y="1792622"/>
            <a:ext cx="2627897" cy="3727513"/>
          </a:xfrm>
          <a:prstGeom prst="rect">
            <a:avLst/>
          </a:prstGeom>
        </p:spPr>
      </p:pic>
      <p:sp>
        <p:nvSpPr>
          <p:cNvPr id="5" name="TextBox 4"/>
          <p:cNvSpPr txBox="1"/>
          <p:nvPr/>
        </p:nvSpPr>
        <p:spPr>
          <a:xfrm>
            <a:off x="139700" y="6096000"/>
            <a:ext cx="7702621" cy="307777"/>
          </a:xfrm>
          <a:prstGeom prst="rect">
            <a:avLst/>
          </a:prstGeom>
          <a:noFill/>
        </p:spPr>
        <p:txBody>
          <a:bodyPr wrap="none" rtlCol="0">
            <a:spAutoFit/>
          </a:bodyPr>
          <a:lstStyle/>
          <a:p>
            <a:r>
              <a:rPr lang="en-US" sz="1400" dirty="0">
                <a:hlinkClick r:id="rId3"/>
              </a:rPr>
              <a:t>http://learning.wales.gov.uk/docs/learningwales/publications/130425-developing-thinking-skills-cy.pdf</a:t>
            </a:r>
            <a:r>
              <a:rPr lang="en-US" sz="1400" dirty="0"/>
              <a:t> </a:t>
            </a:r>
          </a:p>
        </p:txBody>
      </p:sp>
      <p:pic>
        <p:nvPicPr>
          <p:cNvPr id="6" name="Picture 5"/>
          <p:cNvPicPr>
            <a:picLocks noChangeAspect="1"/>
          </p:cNvPicPr>
          <p:nvPr/>
        </p:nvPicPr>
        <p:blipFill>
          <a:blip r:embed="rId4"/>
          <a:stretch>
            <a:fillRect/>
          </a:stretch>
        </p:blipFill>
        <p:spPr>
          <a:xfrm rot="20972090">
            <a:off x="2604466" y="2142875"/>
            <a:ext cx="2606418" cy="375730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 2"/>
          <p:cNvGraphicFramePr>
            <a:graphicFrameLocks noGrp="1"/>
          </p:cNvGraphicFramePr>
          <p:nvPr>
            <p:ph idx="1"/>
            <p:extLst>
              <p:ext uri="{D42A27DB-BD31-4B8C-83A1-F6EECF244321}">
                <p14:modId xmlns:p14="http://schemas.microsoft.com/office/powerpoint/2010/main" val="2430017858"/>
              </p:ext>
            </p:extLst>
          </p:nvPr>
        </p:nvGraphicFramePr>
        <p:xfrm>
          <a:off x="-394230" y="72154"/>
          <a:ext cx="10149753" cy="65982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 1"/>
          <p:cNvGraphicFramePr/>
          <p:nvPr>
            <p:extLst>
              <p:ext uri="{D42A27DB-BD31-4B8C-83A1-F6EECF244321}">
                <p14:modId xmlns:p14="http://schemas.microsoft.com/office/powerpoint/2010/main" val="1105698316"/>
              </p:ext>
            </p:extLst>
          </p:nvPr>
        </p:nvGraphicFramePr>
        <p:xfrm>
          <a:off x="0" y="455930"/>
          <a:ext cx="9144000" cy="59461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ea typeface="+mj-ea"/>
                <a:cs typeface="+mj-cs"/>
              </a:rPr>
              <a:t>Ni </a:t>
            </a:r>
            <a:r>
              <a:rPr lang="en-US" dirty="0" err="1">
                <a:ea typeface="+mj-ea"/>
                <a:cs typeface="+mj-cs"/>
              </a:rPr>
              <a:t>fel</a:t>
            </a:r>
            <a:r>
              <a:rPr lang="en-US" dirty="0">
                <a:ea typeface="+mj-ea"/>
                <a:cs typeface="+mj-cs"/>
              </a:rPr>
              <a:t> </a:t>
            </a:r>
            <a:r>
              <a:rPr lang="en-US" dirty="0" err="1">
                <a:ea typeface="+mj-ea"/>
                <a:cs typeface="+mj-cs"/>
              </a:rPr>
              <a:t>meddylwyr</a:t>
            </a:r>
            <a:endParaRPr lang="en-US" dirty="0">
              <a:ea typeface="+mj-ea"/>
              <a:cs typeface="+mj-cs"/>
            </a:endParaRPr>
          </a:p>
        </p:txBody>
      </p:sp>
      <p:sp>
        <p:nvSpPr>
          <p:cNvPr id="26627" name="Content Placeholder 3"/>
          <p:cNvSpPr>
            <a:spLocks noGrp="1"/>
          </p:cNvSpPr>
          <p:nvPr>
            <p:ph idx="1"/>
          </p:nvPr>
        </p:nvSpPr>
        <p:spPr/>
        <p:txBody>
          <a:bodyPr/>
          <a:lstStyle/>
          <a:p>
            <a:pPr eaLnBrk="1" hangingPunct="1">
              <a:buFont typeface="Wingdings" charset="2"/>
              <a:buChar char="§"/>
            </a:pPr>
            <a:r>
              <a:rPr lang="en-US" cap="none" dirty="0"/>
              <a:t>Mae </a:t>
            </a:r>
            <a:r>
              <a:rPr lang="en-US" cap="none" dirty="0" err="1"/>
              <a:t>angen</a:t>
            </a:r>
            <a:r>
              <a:rPr lang="en-US" cap="none" dirty="0"/>
              <a:t> </a:t>
            </a:r>
            <a:r>
              <a:rPr lang="en-US" cap="none" dirty="0" err="1"/>
              <a:t>anianawdau</a:t>
            </a:r>
            <a:r>
              <a:rPr lang="en-US" cap="none" dirty="0"/>
              <a:t>. ( Dispositions)</a:t>
            </a:r>
          </a:p>
          <a:p>
            <a:pPr eaLnBrk="1" hangingPunct="1">
              <a:buFont typeface="Wingdings" charset="2"/>
              <a:buChar char="§"/>
            </a:pPr>
            <a:r>
              <a:rPr lang="en-US" cap="none" dirty="0" err="1"/>
              <a:t>Mwy</a:t>
            </a:r>
            <a:r>
              <a:rPr lang="en-US" cap="none" dirty="0"/>
              <a:t> </a:t>
            </a:r>
            <a:r>
              <a:rPr lang="en-US" cap="none" dirty="0" err="1"/>
              <a:t>na</a:t>
            </a:r>
            <a:r>
              <a:rPr lang="en-US" cap="none" dirty="0"/>
              <a:t> </a:t>
            </a:r>
            <a:r>
              <a:rPr lang="en-US" cap="none" dirty="0" err="1"/>
              <a:t>sgiliau</a:t>
            </a:r>
            <a:r>
              <a:rPr lang="en-US" cap="none" dirty="0"/>
              <a:t> a </a:t>
            </a:r>
            <a:r>
              <a:rPr lang="en-US" cap="none" dirty="0" err="1"/>
              <a:t>gwybodaeth</a:t>
            </a:r>
            <a:r>
              <a:rPr lang="en-US" cap="none" dirty="0"/>
              <a:t> </a:t>
            </a:r>
            <a:r>
              <a:rPr lang="en-US" cap="none" dirty="0" err="1"/>
              <a:t>yn</a:t>
            </a:r>
            <a:r>
              <a:rPr lang="en-US" cap="none" dirty="0"/>
              <a:t> </a:t>
            </a:r>
            <a:r>
              <a:rPr lang="en-US" cap="none" dirty="0" err="1"/>
              <a:t>unig</a:t>
            </a:r>
            <a:r>
              <a:rPr lang="en-US" cap="none" dirty="0"/>
              <a:t>.</a:t>
            </a:r>
          </a:p>
          <a:p>
            <a:pPr lvl="1">
              <a:buClr>
                <a:schemeClr val="accent1">
                  <a:lumMod val="75000"/>
                </a:schemeClr>
              </a:buClr>
              <a:buSzPct val="100000"/>
              <a:buFont typeface="Courier New" panose="02070309020205020404" pitchFamily="49" charset="0"/>
              <a:buChar char="o"/>
            </a:pPr>
            <a:r>
              <a:rPr lang="en-AU" cap="none" dirty="0" err="1"/>
              <a:t>Agweddau</a:t>
            </a:r>
            <a:endParaRPr lang="en-AU" cap="none" dirty="0"/>
          </a:p>
          <a:p>
            <a:pPr lvl="1">
              <a:buClr>
                <a:schemeClr val="accent1">
                  <a:lumMod val="75000"/>
                </a:schemeClr>
              </a:buClr>
              <a:buSzPct val="100000"/>
              <a:buFont typeface="Courier New" panose="02070309020205020404" pitchFamily="49" charset="0"/>
              <a:buChar char="o"/>
            </a:pPr>
            <a:r>
              <a:rPr lang="en-AU" cap="none" dirty="0" err="1"/>
              <a:t>Tueddiadau</a:t>
            </a:r>
            <a:r>
              <a:rPr lang="en-AU" cap="none" dirty="0"/>
              <a:t> i </a:t>
            </a:r>
            <a:r>
              <a:rPr lang="en-AU" cap="none" dirty="0" err="1"/>
              <a:t>ymateb</a:t>
            </a:r>
            <a:r>
              <a:rPr lang="en-AU" cap="none" dirty="0"/>
              <a:t> </a:t>
            </a:r>
            <a:r>
              <a:rPr lang="en-AU" cap="none" dirty="0" err="1"/>
              <a:t>mewn</a:t>
            </a:r>
            <a:r>
              <a:rPr lang="en-AU" cap="none" dirty="0"/>
              <a:t> </a:t>
            </a:r>
            <a:r>
              <a:rPr lang="en-AU" cap="none" dirty="0" err="1"/>
              <a:t>ffordd</a:t>
            </a:r>
            <a:r>
              <a:rPr lang="en-AU" cap="none" dirty="0"/>
              <a:t> </a:t>
            </a:r>
            <a:r>
              <a:rPr lang="en-AU" cap="none" dirty="0" err="1"/>
              <a:t>arbennig</a:t>
            </a:r>
            <a:r>
              <a:rPr lang="en-AU" cap="none" dirty="0"/>
              <a:t>.</a:t>
            </a:r>
          </a:p>
          <a:p>
            <a:pPr lvl="1">
              <a:buClr>
                <a:schemeClr val="accent1">
                  <a:lumMod val="75000"/>
                </a:schemeClr>
              </a:buClr>
              <a:buSzPct val="100000"/>
              <a:buFont typeface="Courier New" panose="02070309020205020404" pitchFamily="49" charset="0"/>
              <a:buChar char="o"/>
            </a:pPr>
            <a:r>
              <a:rPr lang="en-AU" cap="none" dirty="0" err="1"/>
              <a:t>Gallu</a:t>
            </a:r>
            <a:r>
              <a:rPr lang="en-AU" cap="none" dirty="0"/>
              <a:t> bod </a:t>
            </a:r>
            <a:r>
              <a:rPr lang="en-AU" cap="none" dirty="0" err="1"/>
              <a:t>yn</a:t>
            </a:r>
            <a:r>
              <a:rPr lang="en-AU" cap="none" dirty="0"/>
              <a:t> </a:t>
            </a:r>
            <a:r>
              <a:rPr lang="en-AU" cap="none" dirty="0" err="1"/>
              <a:t>negyddol</a:t>
            </a:r>
            <a:r>
              <a:rPr lang="en-AU" cap="none" dirty="0"/>
              <a:t> ac </a:t>
            </a:r>
            <a:r>
              <a:rPr lang="en-AU" cap="none" dirty="0" err="1"/>
              <a:t>yn</a:t>
            </a:r>
            <a:r>
              <a:rPr lang="en-AU" cap="none" dirty="0"/>
              <a:t> </a:t>
            </a:r>
            <a:r>
              <a:rPr lang="en-AU" cap="none" dirty="0" err="1"/>
              <a:t>gadarnhaol</a:t>
            </a:r>
            <a:r>
              <a:rPr lang="en-AU" cap="none" dirty="0"/>
              <a:t>.</a:t>
            </a:r>
          </a:p>
          <a:p>
            <a:pPr lvl="1">
              <a:buClr>
                <a:schemeClr val="accent1">
                  <a:lumMod val="75000"/>
                </a:schemeClr>
              </a:buClr>
              <a:buSzPct val="100000"/>
              <a:buFont typeface="Courier New" panose="02070309020205020404" pitchFamily="49" charset="0"/>
              <a:buChar char="o"/>
            </a:pPr>
            <a:r>
              <a:rPr lang="en-AU" cap="none" dirty="0"/>
              <a:t>Cael </a:t>
            </a:r>
            <a:r>
              <a:rPr lang="en-AU" cap="none" dirty="0" err="1"/>
              <a:t>effaith</a:t>
            </a:r>
            <a:r>
              <a:rPr lang="en-AU" cap="none" dirty="0"/>
              <a:t> </a:t>
            </a:r>
            <a:r>
              <a:rPr lang="en-AU" cap="none" dirty="0" err="1"/>
              <a:t>hir</a:t>
            </a:r>
            <a:r>
              <a:rPr lang="en-AU" cap="none" dirty="0"/>
              <a:t> </a:t>
            </a:r>
            <a:r>
              <a:rPr lang="en-AU" cap="none" dirty="0" err="1"/>
              <a:t>dymor</a:t>
            </a:r>
            <a:r>
              <a:rPr lang="en-AU" cap="none" dirty="0"/>
              <a:t> </a:t>
            </a:r>
            <a:r>
              <a:rPr lang="en-AU" cap="none" dirty="0" err="1"/>
              <a:t>ar</a:t>
            </a:r>
            <a:r>
              <a:rPr lang="en-AU" cap="none" dirty="0"/>
              <a:t> </a:t>
            </a:r>
            <a:r>
              <a:rPr lang="en-AU" cap="none" dirty="0" err="1"/>
              <a:t>ein</a:t>
            </a:r>
            <a:r>
              <a:rPr lang="en-AU" cap="none" dirty="0"/>
              <a:t> </a:t>
            </a:r>
            <a:r>
              <a:rPr lang="en-AU" cap="none" dirty="0" err="1"/>
              <a:t>ffordd</a:t>
            </a:r>
            <a:r>
              <a:rPr lang="en-AU" cap="none" dirty="0"/>
              <a:t> o </a:t>
            </a:r>
            <a:r>
              <a:rPr lang="en-AU" cap="none" dirty="0" err="1"/>
              <a:t>ddysgu</a:t>
            </a:r>
            <a:r>
              <a:rPr lang="en-AU" cap="none" dirty="0"/>
              <a:t> ( </a:t>
            </a:r>
            <a:r>
              <a:rPr lang="en-AU" cap="none" dirty="0" err="1"/>
              <a:t>gydol</a:t>
            </a:r>
            <a:r>
              <a:rPr lang="en-AU" cap="none" dirty="0"/>
              <a:t> </a:t>
            </a:r>
            <a:r>
              <a:rPr lang="en-AU" cap="none" dirty="0" err="1"/>
              <a:t>oes</a:t>
            </a:r>
            <a:r>
              <a:rPr lang="en-AU" cap="none" dirty="0"/>
              <a:t>)</a:t>
            </a:r>
          </a:p>
          <a:p>
            <a:pPr eaLnBrk="1" hangingPunct="1">
              <a:buFontTx/>
              <a:buNone/>
            </a:pPr>
            <a:endParaRPr lang="en-US" dirty="0"/>
          </a:p>
          <a:p>
            <a:pPr eaLnBrk="1" hangingPunct="1"/>
            <a:endParaRPr lang="en-US" dirty="0"/>
          </a:p>
          <a:p>
            <a:pPr eaLnBrk="1" hangingPunct="1"/>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62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62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662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AU" dirty="0" err="1">
                <a:solidFill>
                  <a:srgbClr val="CCCC00"/>
                </a:solidFill>
                <a:latin typeface="Century Gothic" charset="0"/>
                <a:ea typeface="+mj-ea"/>
                <a:cs typeface="+mj-cs"/>
              </a:rPr>
              <a:t>Anianawdau</a:t>
            </a:r>
            <a:r>
              <a:rPr lang="en-AU" dirty="0">
                <a:solidFill>
                  <a:srgbClr val="CCCC00"/>
                </a:solidFill>
                <a:latin typeface="Century Gothic" charset="0"/>
                <a:ea typeface="+mj-ea"/>
                <a:cs typeface="+mj-cs"/>
              </a:rPr>
              <a:t> </a:t>
            </a:r>
            <a:r>
              <a:rPr lang="en-AU" dirty="0" err="1">
                <a:solidFill>
                  <a:srgbClr val="CCCC00"/>
                </a:solidFill>
                <a:latin typeface="Century Gothic" charset="0"/>
                <a:ea typeface="+mj-ea"/>
                <a:cs typeface="+mj-cs"/>
              </a:rPr>
              <a:t>ar</a:t>
            </a:r>
            <a:r>
              <a:rPr lang="en-AU" dirty="0">
                <a:solidFill>
                  <a:srgbClr val="CCCC00"/>
                </a:solidFill>
                <a:latin typeface="Century Gothic" charset="0"/>
                <a:ea typeface="+mj-ea"/>
                <a:cs typeface="+mj-cs"/>
              </a:rPr>
              <a:t> </a:t>
            </a:r>
            <a:r>
              <a:rPr lang="en-AU" dirty="0" err="1">
                <a:solidFill>
                  <a:srgbClr val="CCCC00"/>
                </a:solidFill>
                <a:latin typeface="Century Gothic" charset="0"/>
                <a:ea typeface="+mj-ea"/>
                <a:cs typeface="+mj-cs"/>
              </a:rPr>
              <a:t>gyfer</a:t>
            </a:r>
            <a:r>
              <a:rPr lang="en-AU" dirty="0">
                <a:solidFill>
                  <a:srgbClr val="CCCC00"/>
                </a:solidFill>
                <a:latin typeface="Century Gothic" charset="0"/>
                <a:ea typeface="+mj-ea"/>
                <a:cs typeface="+mj-cs"/>
              </a:rPr>
              <a:t> </a:t>
            </a:r>
            <a:r>
              <a:rPr lang="en-AU" dirty="0" err="1">
                <a:solidFill>
                  <a:srgbClr val="CCCC00"/>
                </a:solidFill>
                <a:latin typeface="Century Gothic" charset="0"/>
                <a:ea typeface="+mj-ea"/>
                <a:cs typeface="+mj-cs"/>
              </a:rPr>
              <a:t>dysgu</a:t>
            </a:r>
            <a:endParaRPr lang="en-AU" dirty="0">
              <a:solidFill>
                <a:srgbClr val="CCCC00"/>
              </a:solidFill>
              <a:latin typeface="Century Gothic" charset="0"/>
              <a:ea typeface="+mj-ea"/>
              <a:cs typeface="+mj-cs"/>
            </a:endParaRPr>
          </a:p>
        </p:txBody>
      </p:sp>
      <p:sp>
        <p:nvSpPr>
          <p:cNvPr id="27651" name="Rectangle 3"/>
          <p:cNvSpPr>
            <a:spLocks noGrp="1" noChangeArrowheads="1"/>
          </p:cNvSpPr>
          <p:nvPr>
            <p:ph idx="1"/>
          </p:nvPr>
        </p:nvSpPr>
        <p:spPr>
          <a:xfrm>
            <a:off x="468313" y="1052513"/>
            <a:ext cx="8229600" cy="4525962"/>
          </a:xfrm>
        </p:spPr>
        <p:txBody>
          <a:bodyPr/>
          <a:lstStyle/>
          <a:p>
            <a:pPr marL="0" indent="0" eaLnBrk="1" hangingPunct="1">
              <a:lnSpc>
                <a:spcPct val="90000"/>
              </a:lnSpc>
              <a:buNone/>
            </a:pPr>
            <a:endParaRPr lang="en-AU" dirty="0"/>
          </a:p>
          <a:p>
            <a:pPr eaLnBrk="1" hangingPunct="1">
              <a:lnSpc>
                <a:spcPct val="90000"/>
              </a:lnSpc>
              <a:buFont typeface="Wingdings" charset="2"/>
              <a:buNone/>
            </a:pPr>
            <a:r>
              <a:rPr lang="en-AU" sz="3600" dirty="0"/>
              <a:t>	</a:t>
            </a:r>
          </a:p>
          <a:p>
            <a:pPr eaLnBrk="1" hangingPunct="1">
              <a:lnSpc>
                <a:spcPct val="90000"/>
              </a:lnSpc>
              <a:buFont typeface="Wingdings" charset="2"/>
              <a:buNone/>
            </a:pPr>
            <a:r>
              <a:rPr lang="en-AU" sz="3600" cap="none" dirty="0">
                <a:latin typeface="Tahoma" charset="0"/>
              </a:rPr>
              <a:t> </a:t>
            </a:r>
            <a:r>
              <a:rPr lang="en-AU" sz="2400" cap="none" dirty="0">
                <a:latin typeface="Tahoma" charset="0"/>
              </a:rPr>
              <a:t>“A habit of mind that disposes the learner to interpret, edit and respond to experiences in characteristic ways”. Margaret </a:t>
            </a:r>
            <a:r>
              <a:rPr lang="en-AU" sz="2400" cap="none" dirty="0" err="1">
                <a:latin typeface="Tahoma" charset="0"/>
              </a:rPr>
              <a:t>carr</a:t>
            </a:r>
            <a:r>
              <a:rPr lang="en-AU" sz="2400" cap="none" dirty="0">
                <a:latin typeface="Tahoma" charset="0"/>
              </a:rPr>
              <a:t> (1999)</a:t>
            </a:r>
            <a:endParaRPr lang="en-AU" sz="2400" dirty="0">
              <a:latin typeface="Tahoma" charset="0"/>
            </a:endParaRPr>
          </a:p>
        </p:txBody>
      </p:sp>
      <p:sp>
        <p:nvSpPr>
          <p:cNvPr id="27652" name="Text Box 4"/>
          <p:cNvSpPr txBox="1">
            <a:spLocks noChangeArrowheads="1"/>
          </p:cNvSpPr>
          <p:nvPr/>
        </p:nvSpPr>
        <p:spPr bwMode="auto">
          <a:xfrm>
            <a:off x="719932" y="3334357"/>
            <a:ext cx="7704138" cy="2678113"/>
          </a:xfrm>
          <a:prstGeom prst="rect">
            <a:avLst/>
          </a:prstGeom>
          <a:noFill/>
          <a:ln w="9525">
            <a:noFill/>
            <a:miter lim="800000"/>
            <a:headEnd/>
            <a:tailEnd/>
          </a:ln>
        </p:spPr>
        <p:txBody>
          <a:bodyPr>
            <a:prstTxWarp prst="textNoShape">
              <a:avLst/>
            </a:prstTxWarp>
            <a:spAutoFit/>
          </a:bodyPr>
          <a:lstStyle/>
          <a:p>
            <a:pPr>
              <a:spcBef>
                <a:spcPct val="50000"/>
              </a:spcBef>
            </a:pPr>
            <a:r>
              <a:rPr lang="en-AU" sz="2400" dirty="0"/>
              <a:t>‘’Being ready, willing and able to engage profitably with learning’’ </a:t>
            </a:r>
          </a:p>
          <a:p>
            <a:pPr>
              <a:spcBef>
                <a:spcPct val="50000"/>
              </a:spcBef>
            </a:pPr>
            <a:r>
              <a:rPr lang="en-AU" sz="2400" dirty="0"/>
              <a:t>Claxton &amp;</a:t>
            </a:r>
            <a:r>
              <a:rPr lang="en-AU" sz="2400" dirty="0" err="1"/>
              <a:t>Carr</a:t>
            </a:r>
            <a:r>
              <a:rPr lang="en-AU" sz="2400" dirty="0"/>
              <a:t> (2004)</a:t>
            </a:r>
          </a:p>
          <a:p>
            <a:pPr>
              <a:spcBef>
                <a:spcPct val="50000"/>
              </a:spcBef>
            </a:pPr>
            <a:endParaRPr lang="en-AU" sz="2800" dirty="0"/>
          </a:p>
          <a:p>
            <a:pPr>
              <a:spcBef>
                <a:spcPct val="50000"/>
              </a:spcBef>
            </a:pPr>
            <a:endParaRPr lang="en-AU" sz="2800" dirty="0"/>
          </a:p>
        </p:txBody>
      </p:sp>
      <p:sp>
        <p:nvSpPr>
          <p:cNvPr id="27653" name="Rectangle 4"/>
          <p:cNvSpPr>
            <a:spLocks noChangeArrowheads="1"/>
          </p:cNvSpPr>
          <p:nvPr/>
        </p:nvSpPr>
        <p:spPr bwMode="auto">
          <a:xfrm>
            <a:off x="800101" y="5010454"/>
            <a:ext cx="7543800" cy="1570038"/>
          </a:xfrm>
          <a:prstGeom prst="rect">
            <a:avLst/>
          </a:prstGeom>
          <a:noFill/>
          <a:ln w="9525">
            <a:noFill/>
            <a:miter lim="800000"/>
            <a:headEnd/>
            <a:tailEnd/>
          </a:ln>
        </p:spPr>
        <p:txBody>
          <a:bodyPr>
            <a:prstTxWarp prst="textNoShape">
              <a:avLst/>
            </a:prstTxWarp>
            <a:spAutoFit/>
          </a:bodyPr>
          <a:lstStyle/>
          <a:p>
            <a:r>
              <a:rPr lang="en-AU" sz="2400" dirty="0">
                <a:latin typeface="Tahoma" charset="0"/>
              </a:rPr>
              <a:t> “relatively enduring habits of mind or characteristic ways of responding to experience across types of situations.” </a:t>
            </a:r>
          </a:p>
          <a:p>
            <a:r>
              <a:rPr lang="en-AU" sz="2400" dirty="0">
                <a:latin typeface="Tahoma" charset="0"/>
              </a:rPr>
              <a:t>Katz (1993)</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2">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2">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7653">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65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ChangeArrowheads="1"/>
          </p:cNvSpPr>
          <p:nvPr>
            <p:ph type="title"/>
          </p:nvPr>
        </p:nvSpPr>
        <p:spPr/>
        <p:txBody>
          <a:bodyPr/>
          <a:lstStyle/>
          <a:p>
            <a:pPr>
              <a:defRPr/>
            </a:pPr>
            <a:r>
              <a:rPr lang="en-GB" dirty="0" err="1"/>
              <a:t>Anianawdau</a:t>
            </a:r>
            <a:endParaRPr lang="en-GB" dirty="0"/>
          </a:p>
        </p:txBody>
      </p:sp>
      <p:sp>
        <p:nvSpPr>
          <p:cNvPr id="3" name="Content Placeholder 2">
            <a:extLst>
              <a:ext uri="{FF2B5EF4-FFF2-40B4-BE49-F238E27FC236}">
                <a16:creationId xmlns:a16="http://schemas.microsoft.com/office/drawing/2014/main" id="{80F92B50-0D3E-BC42-B534-08AB9E3FD564}"/>
              </a:ext>
            </a:extLst>
          </p:cNvPr>
          <p:cNvSpPr>
            <a:spLocks noGrp="1"/>
          </p:cNvSpPr>
          <p:nvPr>
            <p:ph sz="quarter" idx="13"/>
          </p:nvPr>
        </p:nvSpPr>
        <p:spPr/>
        <p:txBody>
          <a:bodyPr/>
          <a:lstStyle/>
          <a:p>
            <a:pPr marL="0" indent="0">
              <a:buNone/>
            </a:pPr>
            <a:r>
              <a:rPr lang="en-US" cap="none" dirty="0"/>
              <a:t>Beth </a:t>
            </a:r>
            <a:r>
              <a:rPr lang="en-US" cap="none" dirty="0" err="1"/>
              <a:t>ydyn</a:t>
            </a:r>
            <a:r>
              <a:rPr lang="en-US" cap="none" dirty="0"/>
              <a:t> </a:t>
            </a:r>
            <a:r>
              <a:rPr lang="en-US" cap="none" dirty="0" err="1"/>
              <a:t>ni’n</a:t>
            </a:r>
            <a:r>
              <a:rPr lang="en-US" cap="none" dirty="0"/>
              <a:t> </a:t>
            </a:r>
            <a:r>
              <a:rPr lang="en-US" cap="none" dirty="0" err="1"/>
              <a:t>ei</a:t>
            </a:r>
            <a:r>
              <a:rPr lang="en-US" cap="none" dirty="0"/>
              <a:t> </a:t>
            </a:r>
            <a:r>
              <a:rPr lang="en-US" cap="none" dirty="0" err="1"/>
              <a:t>olygu</a:t>
            </a:r>
            <a:r>
              <a:rPr lang="en-US" cap="none" dirty="0"/>
              <a:t> </a:t>
            </a:r>
            <a:r>
              <a:rPr lang="en-US" cap="none" dirty="0" err="1"/>
              <a:t>wrth</a:t>
            </a:r>
            <a:r>
              <a:rPr lang="en-US" cap="none" dirty="0"/>
              <a:t> </a:t>
            </a:r>
            <a:r>
              <a:rPr lang="en-US" cap="none" dirty="0" err="1"/>
              <a:t>gyfeirio</a:t>
            </a:r>
            <a:r>
              <a:rPr lang="en-US" cap="none" dirty="0"/>
              <a:t> at </a:t>
            </a:r>
            <a:r>
              <a:rPr lang="en-US" cap="none" dirty="0" err="1"/>
              <a:t>anianawd</a:t>
            </a:r>
            <a:r>
              <a:rPr lang="en-US" cap="none" dirty="0"/>
              <a:t>?</a:t>
            </a:r>
          </a:p>
          <a:p>
            <a:pPr>
              <a:buFont typeface="Wingdings" pitchFamily="2" charset="2"/>
              <a:buChar char="Ø"/>
            </a:pPr>
            <a:r>
              <a:rPr lang="en-US" cap="none" dirty="0" err="1"/>
              <a:t>Gallu</a:t>
            </a:r>
            <a:endParaRPr lang="en-US" cap="none" dirty="0"/>
          </a:p>
          <a:p>
            <a:pPr>
              <a:buFont typeface="Wingdings" pitchFamily="2" charset="2"/>
              <a:buChar char="Ø"/>
            </a:pPr>
            <a:r>
              <a:rPr lang="en-US" cap="none" dirty="0" err="1"/>
              <a:t>Tueddiad</a:t>
            </a:r>
            <a:endParaRPr lang="en-US" cap="none" dirty="0"/>
          </a:p>
          <a:p>
            <a:pPr>
              <a:buFont typeface="Wingdings" pitchFamily="2" charset="2"/>
              <a:buChar char="Ø"/>
            </a:pPr>
            <a:r>
              <a:rPr lang="en-US" cap="none" dirty="0" err="1"/>
              <a:t>Ymwybyddiaeth</a:t>
            </a:r>
            <a:endParaRPr lang="en-US" cap="none" dirty="0"/>
          </a:p>
          <a:p>
            <a:pPr>
              <a:buFont typeface="Wingdings" pitchFamily="2" charset="2"/>
              <a:buChar char="Ø"/>
            </a:pPr>
            <a:r>
              <a:rPr lang="en-US" cap="none" dirty="0" err="1"/>
              <a:t>Cymhelliant</a:t>
            </a:r>
            <a:endParaRPr lang="en-US" cap="none" dirty="0"/>
          </a:p>
          <a:p>
            <a:pPr marL="0" indent="0">
              <a:buNone/>
            </a:pPr>
            <a:endParaRPr lang="en-US" cap="none" dirty="0"/>
          </a:p>
        </p:txBody>
      </p:sp>
      <p:pic>
        <p:nvPicPr>
          <p:cNvPr id="95234" name="Picture 2" descr="Image result for disposition">
            <a:extLst>
              <a:ext uri="{FF2B5EF4-FFF2-40B4-BE49-F238E27FC236}">
                <a16:creationId xmlns:a16="http://schemas.microsoft.com/office/drawing/2014/main" id="{C09E23E0-6DA8-F348-A98A-760C67DD87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08814" y="2548164"/>
            <a:ext cx="2815771" cy="28157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417513"/>
            <a:ext cx="8229600" cy="1143000"/>
          </a:xfrm>
        </p:spPr>
        <p:txBody>
          <a:bodyPr>
            <a:normAutofit fontScale="90000"/>
          </a:bodyPr>
          <a:lstStyle/>
          <a:p>
            <a:pPr eaLnBrk="1" hangingPunct="1">
              <a:defRPr/>
            </a:pPr>
            <a:r>
              <a:rPr lang="en-AU" sz="4000" dirty="0" err="1">
                <a:solidFill>
                  <a:srgbClr val="CCCC00"/>
                </a:solidFill>
                <a:latin typeface="Century Gothic" charset="0"/>
                <a:ea typeface="+mj-ea"/>
                <a:cs typeface="+mj-cs"/>
              </a:rPr>
              <a:t>Elfennau</a:t>
            </a:r>
            <a:r>
              <a:rPr lang="en-AU" sz="4000" dirty="0">
                <a:solidFill>
                  <a:srgbClr val="CCCC00"/>
                </a:solidFill>
                <a:latin typeface="Century Gothic" charset="0"/>
                <a:ea typeface="+mj-ea"/>
                <a:cs typeface="+mj-cs"/>
              </a:rPr>
              <a:t> </a:t>
            </a:r>
            <a:r>
              <a:rPr lang="en-AU" sz="4000" dirty="0" err="1">
                <a:solidFill>
                  <a:srgbClr val="CCCC00"/>
                </a:solidFill>
                <a:latin typeface="Century Gothic" charset="0"/>
                <a:ea typeface="+mj-ea"/>
                <a:cs typeface="+mj-cs"/>
              </a:rPr>
              <a:t>allweddol</a:t>
            </a:r>
            <a:r>
              <a:rPr lang="en-AU" sz="4000" dirty="0">
                <a:solidFill>
                  <a:srgbClr val="CCCC00"/>
                </a:solidFill>
                <a:latin typeface="Century Gothic" charset="0"/>
                <a:ea typeface="+mj-ea"/>
                <a:cs typeface="+mj-cs"/>
              </a:rPr>
              <a:t> </a:t>
            </a:r>
            <a:r>
              <a:rPr lang="en-AU" sz="4000" dirty="0" err="1">
                <a:solidFill>
                  <a:srgbClr val="CCCC00"/>
                </a:solidFill>
                <a:latin typeface="Century Gothic" charset="0"/>
                <a:ea typeface="+mj-ea"/>
                <a:cs typeface="+mj-cs"/>
              </a:rPr>
              <a:t>ar</a:t>
            </a:r>
            <a:r>
              <a:rPr lang="en-AU" sz="4000" dirty="0">
                <a:solidFill>
                  <a:srgbClr val="CCCC00"/>
                </a:solidFill>
                <a:latin typeface="Century Gothic" charset="0"/>
                <a:ea typeface="+mj-ea"/>
                <a:cs typeface="+mj-cs"/>
              </a:rPr>
              <a:t> </a:t>
            </a:r>
            <a:r>
              <a:rPr lang="en-AU" sz="4000" dirty="0" err="1">
                <a:solidFill>
                  <a:srgbClr val="CCCC00"/>
                </a:solidFill>
                <a:latin typeface="Century Gothic" charset="0"/>
                <a:ea typeface="+mj-ea"/>
                <a:cs typeface="+mj-cs"/>
              </a:rPr>
              <a:t>gyfer</a:t>
            </a:r>
            <a:r>
              <a:rPr lang="en-AU" sz="4000" dirty="0">
                <a:solidFill>
                  <a:srgbClr val="CCCC00"/>
                </a:solidFill>
                <a:latin typeface="Century Gothic" charset="0"/>
                <a:ea typeface="+mj-ea"/>
                <a:cs typeface="+mj-cs"/>
              </a:rPr>
              <a:t> </a:t>
            </a:r>
            <a:r>
              <a:rPr lang="en-AU" sz="4000" dirty="0" err="1">
                <a:solidFill>
                  <a:srgbClr val="CCCC00"/>
                </a:solidFill>
                <a:latin typeface="Century Gothic" charset="0"/>
                <a:ea typeface="+mj-ea"/>
                <a:cs typeface="+mj-cs"/>
              </a:rPr>
              <a:t>gwybod</a:t>
            </a:r>
            <a:r>
              <a:rPr lang="en-AU" sz="4000" dirty="0">
                <a:solidFill>
                  <a:srgbClr val="CCCC00"/>
                </a:solidFill>
                <a:latin typeface="Century Gothic" charset="0"/>
                <a:ea typeface="+mj-ea"/>
                <a:cs typeface="+mj-cs"/>
              </a:rPr>
              <a:t> </a:t>
            </a:r>
            <a:r>
              <a:rPr lang="en-AU" sz="4000" dirty="0" err="1">
                <a:solidFill>
                  <a:srgbClr val="CCCC00"/>
                </a:solidFill>
                <a:latin typeface="Century Gothic" charset="0"/>
                <a:ea typeface="+mj-ea"/>
                <a:cs typeface="+mj-cs"/>
              </a:rPr>
              <a:t>sut</a:t>
            </a:r>
            <a:r>
              <a:rPr lang="en-AU" sz="4000" dirty="0">
                <a:solidFill>
                  <a:srgbClr val="CCCC00"/>
                </a:solidFill>
                <a:latin typeface="Century Gothic" charset="0"/>
                <a:ea typeface="+mj-ea"/>
                <a:cs typeface="+mj-cs"/>
              </a:rPr>
              <a:t> I </a:t>
            </a:r>
            <a:r>
              <a:rPr lang="en-AU" sz="4000" dirty="0" err="1">
                <a:solidFill>
                  <a:srgbClr val="CCCC00"/>
                </a:solidFill>
                <a:latin typeface="Century Gothic" charset="0"/>
                <a:ea typeface="+mj-ea"/>
                <a:cs typeface="+mj-cs"/>
              </a:rPr>
              <a:t>ddysgu</a:t>
            </a:r>
            <a:r>
              <a:rPr lang="en-AU" sz="4000" dirty="0">
                <a:solidFill>
                  <a:srgbClr val="CCCC00"/>
                </a:solidFill>
                <a:latin typeface="Century Gothic" charset="0"/>
                <a:ea typeface="+mj-ea"/>
                <a:cs typeface="+mj-cs"/>
              </a:rPr>
              <a:t> </a:t>
            </a:r>
            <a:br>
              <a:rPr lang="en-AU" sz="4000" dirty="0">
                <a:solidFill>
                  <a:srgbClr val="CCCC00"/>
                </a:solidFill>
                <a:latin typeface="Century Gothic" charset="0"/>
                <a:ea typeface="+mj-ea"/>
                <a:cs typeface="+mj-cs"/>
              </a:rPr>
            </a:br>
            <a:r>
              <a:rPr lang="en-AU" sz="2400" dirty="0">
                <a:solidFill>
                  <a:srgbClr val="CCCC00"/>
                </a:solidFill>
                <a:latin typeface="Century Gothic" charset="0"/>
                <a:ea typeface="+mj-ea"/>
                <a:cs typeface="+mj-cs"/>
              </a:rPr>
              <a:t>Daniel Goleman</a:t>
            </a:r>
          </a:p>
        </p:txBody>
      </p:sp>
      <p:sp>
        <p:nvSpPr>
          <p:cNvPr id="29699" name="Rectangle 3"/>
          <p:cNvSpPr>
            <a:spLocks noGrp="1" noChangeArrowheads="1"/>
          </p:cNvSpPr>
          <p:nvPr>
            <p:ph idx="1"/>
          </p:nvPr>
        </p:nvSpPr>
        <p:spPr>
          <a:xfrm>
            <a:off x="190500" y="2197100"/>
            <a:ext cx="6400800" cy="4572000"/>
          </a:xfrm>
        </p:spPr>
        <p:txBody>
          <a:bodyPr/>
          <a:lstStyle/>
          <a:p>
            <a:pPr eaLnBrk="1" hangingPunct="1"/>
            <a:r>
              <a:rPr lang="en-AU" cap="none" dirty="0" err="1">
                <a:latin typeface="Tahoma" charset="0"/>
              </a:rPr>
              <a:t>Hyder</a:t>
            </a:r>
            <a:r>
              <a:rPr lang="en-AU" cap="none" dirty="0">
                <a:latin typeface="Tahoma" charset="0"/>
              </a:rPr>
              <a:t> (confidence)</a:t>
            </a:r>
          </a:p>
          <a:p>
            <a:pPr eaLnBrk="1" hangingPunct="1"/>
            <a:r>
              <a:rPr lang="en-AU" cap="none" dirty="0" err="1">
                <a:latin typeface="Tahoma" charset="0"/>
              </a:rPr>
              <a:t>Chwilfrydedd</a:t>
            </a:r>
            <a:r>
              <a:rPr lang="en-AU" cap="none" dirty="0">
                <a:latin typeface="Tahoma" charset="0"/>
              </a:rPr>
              <a:t> (curiosity)</a:t>
            </a:r>
          </a:p>
          <a:p>
            <a:pPr eaLnBrk="1" hangingPunct="1"/>
            <a:r>
              <a:rPr lang="en-AU" cap="none" dirty="0" err="1">
                <a:latin typeface="Tahoma" charset="0"/>
              </a:rPr>
              <a:t>Bwriad</a:t>
            </a:r>
            <a:r>
              <a:rPr lang="en-AU" cap="none" dirty="0">
                <a:latin typeface="Tahoma" charset="0"/>
              </a:rPr>
              <a:t> (intentionality)</a:t>
            </a:r>
          </a:p>
          <a:p>
            <a:pPr eaLnBrk="1" hangingPunct="1"/>
            <a:r>
              <a:rPr lang="en-AU" cap="none" dirty="0">
                <a:latin typeface="Tahoma" charset="0"/>
              </a:rPr>
              <a:t>Hunan </a:t>
            </a:r>
            <a:r>
              <a:rPr lang="en-AU" cap="none" dirty="0" err="1">
                <a:latin typeface="Tahoma" charset="0"/>
              </a:rPr>
              <a:t>reolaeth</a:t>
            </a:r>
            <a:r>
              <a:rPr lang="en-AU" cap="none" dirty="0">
                <a:latin typeface="Tahoma" charset="0"/>
              </a:rPr>
              <a:t> (self-control)</a:t>
            </a:r>
          </a:p>
          <a:p>
            <a:pPr eaLnBrk="1" hangingPunct="1"/>
            <a:r>
              <a:rPr lang="en-AU" cap="none" dirty="0" err="1">
                <a:latin typeface="Tahoma" charset="0"/>
              </a:rPr>
              <a:t>Perthnasedd</a:t>
            </a:r>
            <a:r>
              <a:rPr lang="en-AU" cap="none" dirty="0">
                <a:latin typeface="Tahoma" charset="0"/>
              </a:rPr>
              <a:t> (relatedness)</a:t>
            </a:r>
          </a:p>
          <a:p>
            <a:pPr eaLnBrk="1" hangingPunct="1"/>
            <a:r>
              <a:rPr lang="en-AU" cap="none" dirty="0" err="1">
                <a:latin typeface="Tahoma" charset="0"/>
              </a:rPr>
              <a:t>Cyfathrebu</a:t>
            </a:r>
            <a:r>
              <a:rPr lang="en-AU" cap="none" dirty="0">
                <a:latin typeface="Tahoma" charset="0"/>
              </a:rPr>
              <a:t> (communication)</a:t>
            </a:r>
          </a:p>
          <a:p>
            <a:pPr eaLnBrk="1" hangingPunct="1"/>
            <a:r>
              <a:rPr lang="en-AU" cap="none" dirty="0" err="1">
                <a:latin typeface="Tahoma" charset="0"/>
              </a:rPr>
              <a:t>Cydweithrediad</a:t>
            </a:r>
            <a:r>
              <a:rPr lang="en-AU" cap="none" dirty="0">
                <a:latin typeface="Tahoma" charset="0"/>
              </a:rPr>
              <a:t> (cooperativeness)</a:t>
            </a:r>
          </a:p>
        </p:txBody>
      </p:sp>
      <p:pic>
        <p:nvPicPr>
          <p:cNvPr id="29700" name="Picture 4" descr="_DSC0119"/>
          <p:cNvPicPr>
            <a:picLocks noChangeAspect="1" noChangeArrowheads="1"/>
          </p:cNvPicPr>
          <p:nvPr/>
        </p:nvPicPr>
        <p:blipFill>
          <a:blip r:embed="rId2"/>
          <a:srcRect/>
          <a:stretch>
            <a:fillRect/>
          </a:stretch>
        </p:blipFill>
        <p:spPr bwMode="auto">
          <a:xfrm>
            <a:off x="6073775" y="2197100"/>
            <a:ext cx="2613025" cy="3935413"/>
          </a:xfrm>
          <a:prstGeom prst="rect">
            <a:avLst/>
          </a:prstGeom>
          <a:noFill/>
          <a:ln w="57150" cmpd="thinThick">
            <a:solidFill>
              <a:srgbClr val="CCCC00"/>
            </a:solid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0223"/>
            <a:ext cx="7773338" cy="1596177"/>
          </a:xfrm>
        </p:spPr>
        <p:txBody>
          <a:bodyPr>
            <a:normAutofit/>
          </a:bodyPr>
          <a:lstStyle/>
          <a:p>
            <a:pPr>
              <a:defRPr/>
            </a:pPr>
            <a:r>
              <a:rPr lang="en-US" cap="none" dirty="0">
                <a:ea typeface="+mj-ea"/>
                <a:cs typeface="+mj-cs"/>
              </a:rPr>
              <a:t>Beth </a:t>
            </a:r>
            <a:r>
              <a:rPr lang="en-US" cap="none" dirty="0" err="1">
                <a:ea typeface="+mj-ea"/>
                <a:cs typeface="+mj-cs"/>
              </a:rPr>
              <a:t>ydych</a:t>
            </a:r>
            <a:r>
              <a:rPr lang="en-US" cap="none" dirty="0">
                <a:ea typeface="+mj-ea"/>
                <a:cs typeface="+mj-cs"/>
              </a:rPr>
              <a:t> </a:t>
            </a:r>
            <a:r>
              <a:rPr lang="en-US" cap="none" dirty="0" err="1">
                <a:ea typeface="+mj-ea"/>
                <a:cs typeface="+mj-cs"/>
              </a:rPr>
              <a:t>yn</a:t>
            </a:r>
            <a:r>
              <a:rPr lang="en-US" cap="none" dirty="0">
                <a:ea typeface="+mj-ea"/>
                <a:cs typeface="+mj-cs"/>
              </a:rPr>
              <a:t> </a:t>
            </a:r>
            <a:r>
              <a:rPr lang="en-US" cap="none" dirty="0" err="1">
                <a:ea typeface="+mj-ea"/>
                <a:cs typeface="+mj-cs"/>
              </a:rPr>
              <a:t>cofio</a:t>
            </a:r>
            <a:r>
              <a:rPr lang="en-US" cap="none" dirty="0">
                <a:ea typeface="+mj-ea"/>
                <a:cs typeface="+mj-cs"/>
              </a:rPr>
              <a:t> </a:t>
            </a:r>
            <a:r>
              <a:rPr lang="en-US" cap="none" dirty="0" err="1">
                <a:ea typeface="+mj-ea"/>
                <a:cs typeface="+mj-cs"/>
              </a:rPr>
              <a:t>neu</a:t>
            </a:r>
            <a:r>
              <a:rPr lang="en-US" cap="none" dirty="0">
                <a:ea typeface="+mj-ea"/>
                <a:cs typeface="+mj-cs"/>
              </a:rPr>
              <a:t> </a:t>
            </a:r>
            <a:r>
              <a:rPr lang="en-US" cap="none" dirty="0" err="1">
                <a:ea typeface="+mj-ea"/>
                <a:cs typeface="+mj-cs"/>
              </a:rPr>
              <a:t>wybod</a:t>
            </a:r>
            <a:r>
              <a:rPr lang="en-US" cap="none" dirty="0"/>
              <a:t> </a:t>
            </a:r>
            <a:r>
              <a:rPr lang="en-US" cap="none" dirty="0" err="1"/>
              <a:t>yn</a:t>
            </a:r>
            <a:r>
              <a:rPr lang="en-US" cap="none" dirty="0"/>
              <a:t> </a:t>
            </a:r>
            <a:r>
              <a:rPr lang="en-US" cap="none" dirty="0" err="1"/>
              <a:t>barod</a:t>
            </a:r>
            <a:r>
              <a:rPr lang="en-US" cap="none" dirty="0"/>
              <a:t> </a:t>
            </a:r>
            <a:r>
              <a:rPr lang="en-US" cap="none" dirty="0">
                <a:ea typeface="+mj-ea"/>
                <a:cs typeface="+mj-cs"/>
              </a:rPr>
              <a:t>am </a:t>
            </a:r>
            <a:r>
              <a:rPr lang="en-US" cap="none" dirty="0" err="1">
                <a:ea typeface="+mj-ea"/>
                <a:cs typeface="+mj-cs"/>
              </a:rPr>
              <a:t>arferion</a:t>
            </a:r>
            <a:r>
              <a:rPr lang="en-US" cap="none" dirty="0">
                <a:ea typeface="+mj-ea"/>
                <a:cs typeface="+mj-cs"/>
              </a:rPr>
              <a:t> y </a:t>
            </a:r>
            <a:r>
              <a:rPr lang="en-US" cap="none" dirty="0" err="1">
                <a:ea typeface="+mj-ea"/>
                <a:cs typeface="+mj-cs"/>
              </a:rPr>
              <a:t>meddwl</a:t>
            </a:r>
            <a:r>
              <a:rPr lang="en-US" cap="none" dirty="0">
                <a:ea typeface="+mj-ea"/>
                <a:cs typeface="+mj-cs"/>
              </a:rPr>
              <a:t>?</a:t>
            </a:r>
          </a:p>
        </p:txBody>
      </p:sp>
      <p:pic>
        <p:nvPicPr>
          <p:cNvPr id="31748" name="Picture 0" descr="Circlemap2.png"/>
          <p:cNvPicPr>
            <a:picLocks noChangeAspect="1" noChangeArrowheads="1"/>
          </p:cNvPicPr>
          <p:nvPr/>
        </p:nvPicPr>
        <p:blipFill>
          <a:blip r:embed="rId2"/>
          <a:srcRect/>
          <a:stretch>
            <a:fillRect/>
          </a:stretch>
        </p:blipFill>
        <p:spPr bwMode="auto">
          <a:xfrm>
            <a:off x="2116898" y="1381122"/>
            <a:ext cx="5141934" cy="5240689"/>
          </a:xfrm>
          <a:prstGeom prst="rect">
            <a:avLst/>
          </a:prstGeom>
          <a:noFill/>
          <a:ln w="9525">
            <a:noFill/>
            <a:miter lim="800000"/>
            <a:headEnd/>
            <a:tailEnd/>
          </a:ln>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635228" y="192511"/>
            <a:ext cx="7773338" cy="1596177"/>
          </a:xfrm>
        </p:spPr>
        <p:txBody>
          <a:bodyPr/>
          <a:lstStyle/>
          <a:p>
            <a:r>
              <a:rPr lang="en-US" dirty="0"/>
              <a:t>Hanes</a:t>
            </a:r>
          </a:p>
        </p:txBody>
      </p:sp>
      <p:sp>
        <p:nvSpPr>
          <p:cNvPr id="59395" name="Rectangle 3"/>
          <p:cNvSpPr>
            <a:spLocks noGrp="1" noChangeArrowheads="1"/>
          </p:cNvSpPr>
          <p:nvPr>
            <p:ph idx="1"/>
          </p:nvPr>
        </p:nvSpPr>
        <p:spPr>
          <a:xfrm>
            <a:off x="4682646" y="1410222"/>
            <a:ext cx="5257800" cy="4572000"/>
          </a:xfrm>
        </p:spPr>
        <p:txBody>
          <a:bodyPr/>
          <a:lstStyle/>
          <a:p>
            <a:r>
              <a:rPr lang="en-US" dirty="0"/>
              <a:t>John Dewey (1859-1952)</a:t>
            </a:r>
          </a:p>
          <a:p>
            <a:endParaRPr lang="en-US" dirty="0"/>
          </a:p>
          <a:p>
            <a:endParaRPr lang="en-US" dirty="0"/>
          </a:p>
          <a:p>
            <a:endParaRPr lang="en-US" dirty="0"/>
          </a:p>
          <a:p>
            <a:pPr marL="0" indent="0">
              <a:buNone/>
            </a:pPr>
            <a:endParaRPr lang="en-US" dirty="0"/>
          </a:p>
          <a:p>
            <a:endParaRPr lang="en-US" dirty="0"/>
          </a:p>
          <a:p>
            <a:r>
              <a:rPr lang="en-US" dirty="0"/>
              <a:t>Arthur Costas a </a:t>
            </a:r>
            <a:r>
              <a:rPr lang="en-US" dirty="0" err="1"/>
              <a:t>Bena</a:t>
            </a:r>
            <a:r>
              <a:rPr lang="en-US" dirty="0"/>
              <a:t> </a:t>
            </a:r>
            <a:r>
              <a:rPr lang="en-US" dirty="0" err="1"/>
              <a:t>Kallick</a:t>
            </a:r>
            <a:endParaRPr lang="en-US" dirty="0"/>
          </a:p>
        </p:txBody>
      </p:sp>
      <p:pic>
        <p:nvPicPr>
          <p:cNvPr id="59397" name="Picture 5" descr="dewey2.jpg (10489 bytes)"/>
          <p:cNvPicPr>
            <a:picLocks noChangeAspect="1" noChangeArrowheads="1"/>
          </p:cNvPicPr>
          <p:nvPr/>
        </p:nvPicPr>
        <p:blipFill>
          <a:blip r:embed="rId2"/>
          <a:srcRect/>
          <a:stretch>
            <a:fillRect/>
          </a:stretch>
        </p:blipFill>
        <p:spPr bwMode="auto">
          <a:xfrm>
            <a:off x="1722016" y="1046744"/>
            <a:ext cx="1428750" cy="1905000"/>
          </a:xfrm>
          <a:prstGeom prst="rect">
            <a:avLst/>
          </a:prstGeom>
          <a:noFill/>
        </p:spPr>
      </p:pic>
      <p:pic>
        <p:nvPicPr>
          <p:cNvPr id="59400" name="Picture 8" descr="photoac"/>
          <p:cNvPicPr>
            <a:picLocks noChangeAspect="1" noChangeArrowheads="1"/>
          </p:cNvPicPr>
          <p:nvPr/>
        </p:nvPicPr>
        <p:blipFill>
          <a:blip r:embed="rId3"/>
          <a:srcRect/>
          <a:stretch>
            <a:fillRect/>
          </a:stretch>
        </p:blipFill>
        <p:spPr bwMode="auto">
          <a:xfrm>
            <a:off x="635228" y="3822156"/>
            <a:ext cx="1401763" cy="1752600"/>
          </a:xfrm>
          <a:prstGeom prst="rect">
            <a:avLst/>
          </a:prstGeom>
          <a:noFill/>
        </p:spPr>
      </p:pic>
      <p:pic>
        <p:nvPicPr>
          <p:cNvPr id="59402" name="Picture 10" descr="photobk"/>
          <p:cNvPicPr>
            <a:picLocks noChangeAspect="1" noChangeArrowheads="1"/>
          </p:cNvPicPr>
          <p:nvPr/>
        </p:nvPicPr>
        <p:blipFill>
          <a:blip r:embed="rId4"/>
          <a:srcRect/>
          <a:stretch>
            <a:fillRect/>
          </a:stretch>
        </p:blipFill>
        <p:spPr bwMode="auto">
          <a:xfrm>
            <a:off x="2804318" y="3912296"/>
            <a:ext cx="1401763" cy="175260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770" y="618518"/>
            <a:ext cx="7979079" cy="1596177"/>
          </a:xfrm>
        </p:spPr>
        <p:txBody>
          <a:bodyPr/>
          <a:lstStyle/>
          <a:p>
            <a:pPr>
              <a:defRPr/>
            </a:pPr>
            <a:r>
              <a:rPr lang="en-US" dirty="0" err="1">
                <a:ea typeface="+mj-ea"/>
                <a:cs typeface="+mj-cs"/>
              </a:rPr>
              <a:t>Arferion</a:t>
            </a:r>
            <a:r>
              <a:rPr lang="en-US" dirty="0">
                <a:ea typeface="+mj-ea"/>
                <a:cs typeface="+mj-cs"/>
              </a:rPr>
              <a:t> y </a:t>
            </a:r>
            <a:r>
              <a:rPr lang="en-US" dirty="0" err="1">
                <a:ea typeface="+mj-ea"/>
                <a:cs typeface="+mj-cs"/>
              </a:rPr>
              <a:t>meddwl</a:t>
            </a:r>
            <a:r>
              <a:rPr lang="en-US" dirty="0"/>
              <a:t> (</a:t>
            </a:r>
            <a:r>
              <a:rPr lang="en-US" i="1" dirty="0"/>
              <a:t>Habits of Mind</a:t>
            </a:r>
            <a:r>
              <a:rPr lang="en-US" dirty="0"/>
              <a:t>) </a:t>
            </a:r>
            <a:br>
              <a:rPr lang="en-US" dirty="0">
                <a:ea typeface="+mj-ea"/>
                <a:cs typeface="+mj-cs"/>
              </a:rPr>
            </a:br>
            <a:endParaRPr lang="en-US" dirty="0">
              <a:ea typeface="+mj-ea"/>
              <a:cs typeface="+mj-cs"/>
            </a:endParaRPr>
          </a:p>
        </p:txBody>
      </p:sp>
      <p:sp>
        <p:nvSpPr>
          <p:cNvPr id="32771" name="Content Placeholder 2"/>
          <p:cNvSpPr>
            <a:spLocks noGrp="1"/>
          </p:cNvSpPr>
          <p:nvPr>
            <p:ph idx="1"/>
          </p:nvPr>
        </p:nvSpPr>
        <p:spPr/>
        <p:txBody>
          <a:bodyPr/>
          <a:lstStyle/>
          <a:p>
            <a:pPr eaLnBrk="1" hangingPunct="1"/>
            <a:r>
              <a:rPr lang="en-US" cap="none" dirty="0">
                <a:hlinkClick r:id="rId2"/>
              </a:rPr>
              <a:t>http://www.habitsofmind.org/</a:t>
            </a:r>
            <a:r>
              <a:rPr lang="en-US" cap="none" dirty="0"/>
              <a:t> </a:t>
            </a:r>
          </a:p>
          <a:p>
            <a:pPr eaLnBrk="1" hangingPunct="1"/>
            <a:r>
              <a:rPr lang="en-US" dirty="0"/>
              <a:t>16 AYM</a:t>
            </a:r>
          </a:p>
          <a:p>
            <a:pPr eaLnBrk="1" hangingPunct="1"/>
            <a:r>
              <a:rPr lang="en-US" cap="none" dirty="0"/>
              <a:t>Am </a:t>
            </a:r>
            <a:r>
              <a:rPr lang="en-US" cap="none" dirty="0" err="1"/>
              <a:t>eich</a:t>
            </a:r>
            <a:r>
              <a:rPr lang="en-US" cap="none" dirty="0"/>
              <a:t> </a:t>
            </a:r>
            <a:r>
              <a:rPr lang="en-US" cap="none" dirty="0" err="1"/>
              <a:t>gwaith</a:t>
            </a:r>
            <a:r>
              <a:rPr lang="en-US" cap="none" dirty="0"/>
              <a:t> ac </a:t>
            </a:r>
            <a:r>
              <a:rPr lang="en-US" cap="none" dirty="0" err="1"/>
              <a:t>wrth</a:t>
            </a:r>
            <a:r>
              <a:rPr lang="en-US" cap="none" dirty="0"/>
              <a:t> </a:t>
            </a:r>
            <a:r>
              <a:rPr lang="en-US" cap="none" dirty="0" err="1"/>
              <a:t>eich</a:t>
            </a:r>
            <a:r>
              <a:rPr lang="en-US" cap="none" dirty="0"/>
              <a:t> </a:t>
            </a:r>
            <a:r>
              <a:rPr lang="en-US" cap="none" dirty="0" err="1"/>
              <a:t>gwaith</a:t>
            </a:r>
            <a:r>
              <a:rPr lang="en-US" cap="none" dirty="0"/>
              <a:t> </a:t>
            </a:r>
            <a:r>
              <a:rPr lang="en-US" cap="none" dirty="0" err="1"/>
              <a:t>gyda</a:t>
            </a:r>
            <a:r>
              <a:rPr lang="en-US" cap="none" dirty="0"/>
              <a:t> </a:t>
            </a:r>
            <a:r>
              <a:rPr lang="en-US" cap="none" dirty="0" err="1"/>
              <a:t>phlant</a:t>
            </a:r>
            <a:endParaRPr lang="en-US" cap="none" dirty="0"/>
          </a:p>
          <a:p>
            <a:pPr eaLnBrk="1" hangingPunct="1">
              <a:buNone/>
            </a:pPr>
            <a:endParaRPr lang="en-US" dirty="0"/>
          </a:p>
        </p:txBody>
      </p:sp>
      <p:pic>
        <p:nvPicPr>
          <p:cNvPr id="4" name="Picture 3" descr="Untitled (33) 0 00 02-21.jpg"/>
          <p:cNvPicPr>
            <a:picLocks noChangeAspect="1"/>
          </p:cNvPicPr>
          <p:nvPr/>
        </p:nvPicPr>
        <p:blipFill>
          <a:blip r:embed="rId3"/>
          <a:stretch>
            <a:fillRect/>
          </a:stretch>
        </p:blipFill>
        <p:spPr>
          <a:xfrm>
            <a:off x="3186901" y="3962129"/>
            <a:ext cx="2770198" cy="274320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85331" y="380524"/>
            <a:ext cx="7773338" cy="1596177"/>
          </a:xfrm>
        </p:spPr>
        <p:txBody>
          <a:bodyPr>
            <a:normAutofit/>
          </a:bodyPr>
          <a:lstStyle/>
          <a:p>
            <a:pPr algn="l" eaLnBrk="1" hangingPunct="1">
              <a:defRPr/>
            </a:pPr>
            <a:br>
              <a:rPr lang="en-GB" sz="3200" dirty="0"/>
            </a:br>
            <a:r>
              <a:rPr lang="en-GB" sz="3200" dirty="0" err="1"/>
              <a:t>Mewn</a:t>
            </a:r>
            <a:r>
              <a:rPr lang="en-GB" sz="3200" dirty="0"/>
              <a:t> </a:t>
            </a:r>
            <a:r>
              <a:rPr lang="en-GB" sz="3200" dirty="0" err="1"/>
              <a:t>pârau</a:t>
            </a:r>
            <a:r>
              <a:rPr lang="en-GB" sz="3200" dirty="0"/>
              <a:t> </a:t>
            </a:r>
            <a:r>
              <a:rPr lang="en-GB" sz="3200" dirty="0" err="1"/>
              <a:t>neu</a:t>
            </a:r>
            <a:r>
              <a:rPr lang="en-GB" sz="3200" dirty="0"/>
              <a:t> </a:t>
            </a:r>
            <a:r>
              <a:rPr lang="en-GB" sz="3200" dirty="0" err="1"/>
              <a:t>drioedd</a:t>
            </a:r>
            <a:r>
              <a:rPr lang="en-GB" sz="3200" dirty="0"/>
              <a:t> </a:t>
            </a:r>
            <a:br>
              <a:rPr lang="en-GB" sz="3200" dirty="0"/>
            </a:br>
            <a:r>
              <a:rPr lang="en-GB" sz="3200" dirty="0" err="1"/>
              <a:t>trafodwch</a:t>
            </a:r>
            <a:r>
              <a:rPr lang="en-GB" sz="3200" dirty="0"/>
              <a:t> y </a:t>
            </a:r>
            <a:r>
              <a:rPr lang="en-GB" sz="3200" dirty="0" err="1"/>
              <a:t>canlynol</a:t>
            </a:r>
            <a:r>
              <a:rPr lang="en-GB" sz="3200" dirty="0"/>
              <a:t>:</a:t>
            </a:r>
          </a:p>
        </p:txBody>
      </p:sp>
      <p:sp>
        <p:nvSpPr>
          <p:cNvPr id="53251" name="Rectangle 3"/>
          <p:cNvSpPr>
            <a:spLocks noGrp="1" noChangeArrowheads="1"/>
          </p:cNvSpPr>
          <p:nvPr>
            <p:ph idx="1"/>
          </p:nvPr>
        </p:nvSpPr>
        <p:spPr/>
        <p:txBody>
          <a:bodyPr/>
          <a:lstStyle/>
          <a:p>
            <a:pPr eaLnBrk="1" hangingPunct="1"/>
            <a:endParaRPr lang="en-GB" dirty="0"/>
          </a:p>
          <a:p>
            <a:pPr eaLnBrk="1" hangingPunct="1"/>
            <a:r>
              <a:rPr lang="en-GB" cap="none" dirty="0"/>
              <a:t>Beth </a:t>
            </a:r>
            <a:r>
              <a:rPr lang="en-GB" cap="none" dirty="0" err="1"/>
              <a:t>yw</a:t>
            </a:r>
            <a:r>
              <a:rPr lang="en-GB" cap="none" dirty="0"/>
              <a:t> </a:t>
            </a:r>
            <a:r>
              <a:rPr lang="en-GB" cap="none" dirty="0" err="1"/>
              <a:t>arferiad</a:t>
            </a:r>
            <a:r>
              <a:rPr lang="en-GB" cap="none" dirty="0"/>
              <a:t> (habit) ?</a:t>
            </a:r>
          </a:p>
          <a:p>
            <a:pPr eaLnBrk="1" hangingPunct="1"/>
            <a:endParaRPr lang="en-GB" cap="none" dirty="0"/>
          </a:p>
          <a:p>
            <a:pPr eaLnBrk="1" hangingPunct="1"/>
            <a:r>
              <a:rPr lang="en-GB" cap="none" dirty="0" err="1"/>
              <a:t>Sut</a:t>
            </a:r>
            <a:r>
              <a:rPr lang="en-GB" cap="none" dirty="0"/>
              <a:t> </a:t>
            </a:r>
            <a:r>
              <a:rPr lang="en-GB" cap="none" dirty="0" err="1"/>
              <a:t>ydym</a:t>
            </a:r>
            <a:r>
              <a:rPr lang="en-GB" cap="none" dirty="0"/>
              <a:t> </a:t>
            </a:r>
            <a:r>
              <a:rPr lang="en-GB" cap="none" dirty="0" err="1"/>
              <a:t>yn</a:t>
            </a:r>
            <a:r>
              <a:rPr lang="en-GB" cap="none" dirty="0"/>
              <a:t> </a:t>
            </a:r>
            <a:r>
              <a:rPr lang="en-GB" cap="none" dirty="0" err="1"/>
              <a:t>datblygu</a:t>
            </a:r>
            <a:r>
              <a:rPr lang="en-GB" cap="none" dirty="0"/>
              <a:t> </a:t>
            </a:r>
            <a:r>
              <a:rPr lang="en-GB" cap="none" dirty="0" err="1"/>
              <a:t>arferion</a:t>
            </a:r>
            <a:r>
              <a:rPr lang="en-GB" cap="none" dirty="0"/>
              <a:t> ?</a:t>
            </a:r>
          </a:p>
          <a:p>
            <a:pPr eaLnBrk="1" hangingPunct="1"/>
            <a:endParaRPr lang="en-GB" cap="none" dirty="0"/>
          </a:p>
          <a:p>
            <a:pPr eaLnBrk="1" hangingPunct="1"/>
            <a:r>
              <a:rPr lang="en-GB" cap="none" dirty="0"/>
              <a:t>A </a:t>
            </a:r>
            <a:r>
              <a:rPr lang="en-GB" cap="none" dirty="0" err="1"/>
              <a:t>ydy</a:t>
            </a:r>
            <a:r>
              <a:rPr lang="en-GB" cap="none" dirty="0"/>
              <a:t> </a:t>
            </a:r>
            <a:r>
              <a:rPr lang="en-GB" cap="none" dirty="0" err="1"/>
              <a:t>hi’n</a:t>
            </a:r>
            <a:r>
              <a:rPr lang="en-GB" cap="none" dirty="0"/>
              <a:t> </a:t>
            </a:r>
            <a:r>
              <a:rPr lang="en-GB" cap="none" dirty="0" err="1"/>
              <a:t>bosib</a:t>
            </a:r>
            <a:r>
              <a:rPr lang="en-GB" cap="none" dirty="0"/>
              <a:t> </a:t>
            </a:r>
            <a:r>
              <a:rPr lang="en-GB" cap="none" dirty="0" err="1"/>
              <a:t>newid</a:t>
            </a:r>
            <a:r>
              <a:rPr lang="en-GB" cap="none" dirty="0"/>
              <a:t> </a:t>
            </a:r>
            <a:r>
              <a:rPr lang="en-GB" cap="none" dirty="0" err="1"/>
              <a:t>arferion</a:t>
            </a:r>
            <a:r>
              <a:rPr lang="en-GB" cap="none" dirty="0"/>
              <a:t> ?</a:t>
            </a:r>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332" y="618518"/>
            <a:ext cx="7773338" cy="1124557"/>
          </a:xfrm>
          <a:solidFill>
            <a:srgbClr val="00CCFF"/>
          </a:solidFill>
          <a:ln>
            <a:solidFill>
              <a:schemeClr val="tx1"/>
            </a:solidFill>
          </a:ln>
        </p:spPr>
        <p:txBody>
          <a:bodyPr/>
          <a:lstStyle/>
          <a:p>
            <a:r>
              <a:rPr lang="en-AU" b="1" dirty="0">
                <a:latin typeface="Garamond" charset="0"/>
              </a:rPr>
              <a:t>Beth </a:t>
            </a:r>
            <a:r>
              <a:rPr lang="en-AU" b="1" dirty="0" err="1">
                <a:latin typeface="Garamond" charset="0"/>
              </a:rPr>
              <a:t>yw</a:t>
            </a:r>
            <a:r>
              <a:rPr lang="en-AU" b="1" dirty="0">
                <a:latin typeface="Garamond" charset="0"/>
              </a:rPr>
              <a:t> </a:t>
            </a:r>
            <a:r>
              <a:rPr lang="en-AU" b="1" dirty="0" err="1">
                <a:latin typeface="Garamond" charset="0"/>
              </a:rPr>
              <a:t>arferiad</a:t>
            </a:r>
            <a:r>
              <a:rPr lang="en-AU" b="1" dirty="0">
                <a:latin typeface="Garamond" charset="0"/>
              </a:rPr>
              <a:t>?</a:t>
            </a:r>
          </a:p>
        </p:txBody>
      </p:sp>
      <p:pic>
        <p:nvPicPr>
          <p:cNvPr id="5130" name="Picture 10" descr="C:\Documents and Settings\AGi\My Documents\HOM\CIMG0149.JPG"/>
          <p:cNvPicPr>
            <a:picLocks noChangeAspect="1" noChangeArrowheads="1"/>
          </p:cNvPicPr>
          <p:nvPr/>
        </p:nvPicPr>
        <p:blipFill>
          <a:blip r:embed="rId2">
            <a:lum bright="30000" contrast="12000"/>
          </a:blip>
          <a:srcRect t="19296"/>
          <a:stretch>
            <a:fillRect/>
          </a:stretch>
        </p:blipFill>
        <p:spPr bwMode="auto">
          <a:xfrm>
            <a:off x="2362201" y="2143125"/>
            <a:ext cx="4419600" cy="2549525"/>
          </a:xfrm>
          <a:prstGeom prst="rect">
            <a:avLst/>
          </a:prstGeom>
          <a:noFill/>
        </p:spPr>
      </p:pic>
      <p:sp>
        <p:nvSpPr>
          <p:cNvPr id="2" name="TextBox 1">
            <a:extLst>
              <a:ext uri="{FF2B5EF4-FFF2-40B4-BE49-F238E27FC236}">
                <a16:creationId xmlns:a16="http://schemas.microsoft.com/office/drawing/2014/main" id="{14BA0904-484D-E54B-94CE-39F701A088A6}"/>
              </a:ext>
            </a:extLst>
          </p:cNvPr>
          <p:cNvSpPr txBox="1"/>
          <p:nvPr/>
        </p:nvSpPr>
        <p:spPr>
          <a:xfrm>
            <a:off x="1028700" y="5172075"/>
            <a:ext cx="7658100" cy="923330"/>
          </a:xfrm>
          <a:prstGeom prst="rect">
            <a:avLst/>
          </a:prstGeom>
          <a:noFill/>
        </p:spPr>
        <p:txBody>
          <a:bodyPr wrap="square" rtlCol="0">
            <a:spAutoFit/>
          </a:bodyPr>
          <a:lstStyle/>
          <a:p>
            <a:r>
              <a:rPr lang="en-GB" dirty="0"/>
              <a:t>“</a:t>
            </a:r>
            <a:r>
              <a:rPr lang="en-GB" dirty="0" err="1"/>
              <a:t>Tueddiad</a:t>
            </a:r>
            <a:r>
              <a:rPr lang="en-GB" dirty="0"/>
              <a:t> </a:t>
            </a:r>
            <a:r>
              <a:rPr lang="en-GB" dirty="0" err="1"/>
              <a:t>sefydlog</a:t>
            </a:r>
            <a:r>
              <a:rPr lang="en-GB" dirty="0"/>
              <a:t> </a:t>
            </a:r>
            <a:r>
              <a:rPr lang="en-GB" dirty="0" err="1"/>
              <a:t>i</a:t>
            </a:r>
            <a:r>
              <a:rPr lang="en-GB" dirty="0"/>
              <a:t> </a:t>
            </a:r>
            <a:r>
              <a:rPr lang="en-GB" dirty="0" err="1"/>
              <a:t>weithredu</a:t>
            </a:r>
            <a:r>
              <a:rPr lang="en-GB" dirty="0"/>
              <a:t> </a:t>
            </a:r>
            <a:r>
              <a:rPr lang="en-GB" dirty="0" err="1"/>
              <a:t>neu</a:t>
            </a:r>
            <a:r>
              <a:rPr lang="en-GB" dirty="0"/>
              <a:t> </a:t>
            </a:r>
            <a:r>
              <a:rPr lang="en-GB" dirty="0" err="1"/>
              <a:t>ymddwyn</a:t>
            </a:r>
            <a:r>
              <a:rPr lang="en-GB" dirty="0"/>
              <a:t> </a:t>
            </a:r>
            <a:r>
              <a:rPr lang="en-GB" dirty="0" err="1"/>
              <a:t>mewn</a:t>
            </a:r>
            <a:r>
              <a:rPr lang="en-GB" dirty="0"/>
              <a:t> </a:t>
            </a:r>
            <a:r>
              <a:rPr lang="en-GB" dirty="0" err="1"/>
              <a:t>ffordd</a:t>
            </a:r>
            <a:r>
              <a:rPr lang="en-GB" dirty="0"/>
              <a:t> </a:t>
            </a:r>
            <a:r>
              <a:rPr lang="en-GB" dirty="0" err="1"/>
              <a:t>benodol</a:t>
            </a:r>
            <a:r>
              <a:rPr lang="en-GB" dirty="0"/>
              <a:t>, </a:t>
            </a:r>
            <a:r>
              <a:rPr lang="en-GB" dirty="0" err="1"/>
              <a:t>arfer</a:t>
            </a:r>
            <a:r>
              <a:rPr lang="en-GB" dirty="0"/>
              <a:t>, </a:t>
            </a:r>
            <a:r>
              <a:rPr lang="en-GB" dirty="0" err="1"/>
              <a:t>defod</a:t>
            </a:r>
            <a:r>
              <a:rPr lang="en-GB" dirty="0"/>
              <a:t>, </a:t>
            </a:r>
            <a:r>
              <a:rPr lang="en-GB" dirty="0" err="1"/>
              <a:t>traddodiad</a:t>
            </a:r>
            <a:r>
              <a:rPr lang="en-GB" dirty="0"/>
              <a:t>, </a:t>
            </a:r>
            <a:r>
              <a:rPr lang="en-GB" dirty="0" err="1"/>
              <a:t>yr</a:t>
            </a:r>
            <a:r>
              <a:rPr lang="en-GB" dirty="0"/>
              <a:t> </a:t>
            </a:r>
            <a:r>
              <a:rPr lang="en-GB" dirty="0" err="1"/>
              <a:t>hyn</a:t>
            </a:r>
            <a:r>
              <a:rPr lang="en-GB" dirty="0"/>
              <a:t> </a:t>
            </a:r>
            <a:r>
              <a:rPr lang="en-GB" dirty="0" err="1"/>
              <a:t>sy’n</a:t>
            </a:r>
            <a:r>
              <a:rPr lang="en-GB" dirty="0"/>
              <a:t> </a:t>
            </a:r>
            <a:r>
              <a:rPr lang="en-GB" dirty="0" err="1"/>
              <a:t>arferol</a:t>
            </a:r>
            <a:r>
              <a:rPr lang="en-GB" dirty="0"/>
              <a:t>; </a:t>
            </a:r>
            <a:r>
              <a:rPr lang="en-GB" dirty="0" err="1"/>
              <a:t>ffasiwn</a:t>
            </a:r>
            <a:r>
              <a:rPr lang="en-GB" dirty="0"/>
              <a:t>, </a:t>
            </a:r>
            <a:r>
              <a:rPr lang="en-GB" dirty="0" err="1"/>
              <a:t>modd</a:t>
            </a:r>
            <a:r>
              <a:rPr lang="en-GB" dirty="0"/>
              <a:t>, dull; y </a:t>
            </a:r>
            <a:r>
              <a:rPr lang="en-GB" dirty="0" err="1"/>
              <a:t>weithred</a:t>
            </a:r>
            <a:r>
              <a:rPr lang="en-GB" dirty="0"/>
              <a:t> o </a:t>
            </a:r>
            <a:r>
              <a:rPr lang="en-GB" dirty="0" err="1"/>
              <a:t>arfer</a:t>
            </a:r>
            <a:r>
              <a:rPr lang="en-GB" dirty="0"/>
              <a:t> </a:t>
            </a:r>
            <a:r>
              <a:rPr lang="en-GB" dirty="0" err="1"/>
              <a:t>neu</a:t>
            </a:r>
            <a:r>
              <a:rPr lang="en-GB" dirty="0"/>
              <a:t> </a:t>
            </a:r>
            <a:r>
              <a:rPr lang="en-GB" dirty="0" err="1"/>
              <a:t>ddefnyddio</a:t>
            </a:r>
            <a:r>
              <a:rPr lang="en-GB" dirty="0"/>
              <a:t>, </a:t>
            </a:r>
            <a:r>
              <a:rPr lang="en-GB" dirty="0" err="1"/>
              <a:t>defnydd</a:t>
            </a:r>
            <a:r>
              <a:rPr lang="en-GB" dirty="0"/>
              <a:t>” (</a:t>
            </a:r>
            <a:r>
              <a:rPr lang="en-GB" dirty="0" err="1"/>
              <a:t>Geiriadur</a:t>
            </a:r>
            <a:r>
              <a:rPr lang="en-GB" dirty="0"/>
              <a:t> </a:t>
            </a:r>
            <a:r>
              <a:rPr lang="en-GB" dirty="0" err="1"/>
              <a:t>Prifysgol</a:t>
            </a:r>
            <a:r>
              <a:rPr lang="en-GB" dirty="0"/>
              <a:t> </a:t>
            </a:r>
            <a:r>
              <a:rPr lang="en-GB" dirty="0" err="1"/>
              <a:t>Cymru</a:t>
            </a:r>
            <a:r>
              <a:rPr lang="en-GB" dirty="0"/>
              <a:t>, 2018)</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2"/>
          <p:cNvSpPr txBox="1">
            <a:spLocks noChangeArrowheads="1"/>
          </p:cNvSpPr>
          <p:nvPr/>
        </p:nvSpPr>
        <p:spPr bwMode="auto">
          <a:xfrm>
            <a:off x="609600" y="1981200"/>
            <a:ext cx="7772400" cy="1569660"/>
          </a:xfrm>
          <a:prstGeom prst="rect">
            <a:avLst/>
          </a:prstGeom>
          <a:solidFill>
            <a:schemeClr val="bg1">
              <a:alpha val="50000"/>
            </a:schemeClr>
          </a:solidFill>
          <a:ln w="9525">
            <a:noFill/>
            <a:miter lim="800000"/>
            <a:headEnd/>
            <a:tailEnd/>
          </a:ln>
          <a:effectLst/>
        </p:spPr>
        <p:txBody>
          <a:bodyPr>
            <a:prstTxWarp prst="textNoShape">
              <a:avLst/>
            </a:prstTxWarp>
            <a:spAutoFit/>
          </a:bodyPr>
          <a:lstStyle/>
          <a:p>
            <a:pPr algn="ctr">
              <a:spcBef>
                <a:spcPct val="50000"/>
              </a:spcBef>
            </a:pPr>
            <a:r>
              <a:rPr lang="en-AU" sz="3200" b="0" dirty="0">
                <a:solidFill>
                  <a:srgbClr val="FF0000"/>
                </a:solidFill>
                <a:latin typeface="Garamond" charset="0"/>
                <a:ea typeface="Arial" charset="0"/>
                <a:cs typeface="Arial" charset="0"/>
              </a:rPr>
              <a:t>"Good habits are as addictive as bad habits, and        a lot more rewarding."</a:t>
            </a:r>
            <a:br>
              <a:rPr lang="en-AU" sz="3200" b="0" dirty="0">
                <a:solidFill>
                  <a:srgbClr val="000000"/>
                </a:solidFill>
                <a:latin typeface="Garamond" charset="0"/>
                <a:ea typeface="Arial" charset="0"/>
                <a:cs typeface="Arial" charset="0"/>
              </a:rPr>
            </a:br>
            <a:r>
              <a:rPr lang="en-AU" sz="3200" b="0" dirty="0">
                <a:solidFill>
                  <a:srgbClr val="000000"/>
                </a:solidFill>
                <a:latin typeface="Garamond" charset="0"/>
                <a:ea typeface="Arial" charset="0"/>
                <a:cs typeface="Arial" charset="0"/>
              </a:rPr>
              <a:t>						</a:t>
            </a:r>
            <a:r>
              <a:rPr lang="en-AU" sz="2000" b="0" dirty="0">
                <a:solidFill>
                  <a:srgbClr val="000000"/>
                </a:solidFill>
                <a:latin typeface="Garamond" charset="0"/>
                <a:ea typeface="Arial" charset="0"/>
                <a:cs typeface="Arial" charset="0"/>
              </a:rPr>
              <a:t>Harvey Mackay</a:t>
            </a:r>
            <a:endParaRPr lang="en-AU" sz="2000" b="0" dirty="0">
              <a:solidFill>
                <a:schemeClr val="tx2"/>
              </a:solidFill>
              <a:latin typeface="Garamond" charset="0"/>
            </a:endParaRPr>
          </a:p>
        </p:txBody>
      </p:sp>
      <p:sp>
        <p:nvSpPr>
          <p:cNvPr id="37891" name="Rectangle 3"/>
          <p:cNvSpPr>
            <a:spLocks noChangeArrowheads="1"/>
          </p:cNvSpPr>
          <p:nvPr/>
        </p:nvSpPr>
        <p:spPr bwMode="auto">
          <a:xfrm>
            <a:off x="685800" y="609600"/>
            <a:ext cx="7772400" cy="1143000"/>
          </a:xfrm>
          <a:prstGeom prst="rect">
            <a:avLst/>
          </a:prstGeom>
          <a:solidFill>
            <a:srgbClr val="00CCFF"/>
          </a:solidFill>
          <a:ln w="9525">
            <a:solidFill>
              <a:schemeClr val="tx1"/>
            </a:solidFill>
            <a:miter lim="800000"/>
            <a:headEnd/>
            <a:tailEnd/>
          </a:ln>
          <a:effectLst/>
        </p:spPr>
        <p:txBody>
          <a:bodyPr anchor="ctr">
            <a:prstTxWarp prst="textNoShape">
              <a:avLst/>
            </a:prstTxWarp>
          </a:bodyPr>
          <a:lstStyle/>
          <a:p>
            <a:pPr algn="ctr"/>
            <a:r>
              <a:rPr lang="en-AU" sz="4400" dirty="0" err="1">
                <a:solidFill>
                  <a:schemeClr val="tx2"/>
                </a:solidFill>
                <a:latin typeface="Garamond" charset="0"/>
              </a:rPr>
              <a:t>Arferion</a:t>
            </a:r>
            <a:r>
              <a:rPr lang="en-AU" sz="4400" dirty="0">
                <a:solidFill>
                  <a:schemeClr val="tx2"/>
                </a:solidFill>
                <a:latin typeface="Garamond" charset="0"/>
              </a:rPr>
              <a:t> </a:t>
            </a:r>
            <a:r>
              <a:rPr lang="en-AU" sz="4400" dirty="0" err="1">
                <a:solidFill>
                  <a:schemeClr val="tx2"/>
                </a:solidFill>
                <a:latin typeface="Garamond" charset="0"/>
              </a:rPr>
              <a:t>da</a:t>
            </a:r>
            <a:r>
              <a:rPr lang="en-AU" sz="4400" dirty="0">
                <a:solidFill>
                  <a:schemeClr val="tx2"/>
                </a:solidFill>
                <a:latin typeface="Garamond" charset="0"/>
              </a:rPr>
              <a:t> ac </a:t>
            </a:r>
            <a:r>
              <a:rPr lang="en-AU" sz="4400" dirty="0" err="1">
                <a:solidFill>
                  <a:schemeClr val="tx2"/>
                </a:solidFill>
                <a:latin typeface="Garamond" charset="0"/>
              </a:rPr>
              <a:t>arferion</a:t>
            </a:r>
            <a:r>
              <a:rPr lang="en-AU" sz="4400" dirty="0">
                <a:solidFill>
                  <a:schemeClr val="tx2"/>
                </a:solidFill>
                <a:latin typeface="Garamond" charset="0"/>
              </a:rPr>
              <a:t> </a:t>
            </a:r>
            <a:r>
              <a:rPr lang="en-AU" sz="4400" dirty="0" err="1">
                <a:solidFill>
                  <a:schemeClr val="tx2"/>
                </a:solidFill>
                <a:latin typeface="Garamond" charset="0"/>
              </a:rPr>
              <a:t>drwg</a:t>
            </a:r>
            <a:endParaRPr lang="en-AU" sz="4400" dirty="0">
              <a:solidFill>
                <a:schemeClr val="tx2"/>
              </a:solidFill>
              <a:latin typeface="Garamond" charset="0"/>
            </a:endParaRPr>
          </a:p>
        </p:txBody>
      </p:sp>
      <p:pic>
        <p:nvPicPr>
          <p:cNvPr id="37892" name="Picture 4" descr="C:\Documents and Settings\AGi\My Documents\HOM\CIMG0148.JPG"/>
          <p:cNvPicPr>
            <a:picLocks noChangeAspect="1" noChangeArrowheads="1"/>
          </p:cNvPicPr>
          <p:nvPr/>
        </p:nvPicPr>
        <p:blipFill>
          <a:blip r:embed="rId3">
            <a:lum bright="30000" contrast="6000"/>
          </a:blip>
          <a:srcRect/>
          <a:stretch>
            <a:fillRect/>
          </a:stretch>
        </p:blipFill>
        <p:spPr bwMode="auto">
          <a:xfrm>
            <a:off x="685800" y="3535363"/>
            <a:ext cx="4343400" cy="3028950"/>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267494"/>
            <a:ext cx="8229600" cy="1399032"/>
          </a:xfrm>
          <a:solidFill>
            <a:srgbClr val="00CCFF"/>
          </a:solidFill>
          <a:ln>
            <a:solidFill>
              <a:schemeClr val="tx1"/>
            </a:solidFill>
          </a:ln>
        </p:spPr>
        <p:txBody>
          <a:bodyPr/>
          <a:lstStyle/>
          <a:p>
            <a:r>
              <a:rPr lang="en-AU" dirty="0">
                <a:latin typeface="Garamond" charset="0"/>
              </a:rPr>
              <a:t>Beth </a:t>
            </a:r>
            <a:r>
              <a:rPr lang="en-AU" dirty="0" err="1">
                <a:latin typeface="Garamond" charset="0"/>
              </a:rPr>
              <a:t>yw</a:t>
            </a:r>
            <a:r>
              <a:rPr lang="en-AU" dirty="0">
                <a:latin typeface="Garamond" charset="0"/>
              </a:rPr>
              <a:t> </a:t>
            </a:r>
            <a:r>
              <a:rPr lang="en-AU" dirty="0" err="1">
                <a:latin typeface="Garamond" charset="0"/>
              </a:rPr>
              <a:t>Arferion</a:t>
            </a:r>
            <a:r>
              <a:rPr lang="en-AU" dirty="0">
                <a:latin typeface="Garamond" charset="0"/>
              </a:rPr>
              <a:t> </a:t>
            </a:r>
            <a:r>
              <a:rPr lang="en-AU" dirty="0" err="1">
                <a:latin typeface="Garamond" charset="0"/>
              </a:rPr>
              <a:t>y</a:t>
            </a:r>
            <a:r>
              <a:rPr lang="en-AU" dirty="0">
                <a:latin typeface="Garamond" charset="0"/>
              </a:rPr>
              <a:t> </a:t>
            </a:r>
            <a:r>
              <a:rPr lang="en-AU" dirty="0" err="1">
                <a:latin typeface="Garamond" charset="0"/>
              </a:rPr>
              <a:t>Meddwl</a:t>
            </a:r>
            <a:r>
              <a:rPr lang="en-AU" dirty="0">
                <a:latin typeface="Garamond" charset="0"/>
              </a:rPr>
              <a:t>?</a:t>
            </a:r>
          </a:p>
        </p:txBody>
      </p:sp>
      <p:sp>
        <p:nvSpPr>
          <p:cNvPr id="9219" name="Rectangle 3"/>
          <p:cNvSpPr>
            <a:spLocks noGrp="1" noChangeArrowheads="1"/>
          </p:cNvSpPr>
          <p:nvPr>
            <p:ph idx="1"/>
          </p:nvPr>
        </p:nvSpPr>
        <p:spPr>
          <a:xfrm>
            <a:off x="609600" y="2362200"/>
            <a:ext cx="7772400" cy="4114800"/>
          </a:xfrm>
        </p:spPr>
        <p:txBody>
          <a:bodyPr>
            <a:normAutofit/>
          </a:bodyPr>
          <a:lstStyle/>
          <a:p>
            <a:pPr>
              <a:buFontTx/>
              <a:buNone/>
            </a:pPr>
            <a:r>
              <a:rPr lang="en-AU" sz="3600" dirty="0"/>
              <a:t>	</a:t>
            </a:r>
            <a:r>
              <a:rPr lang="en-AU" sz="3600" cap="none" dirty="0"/>
              <a:t>“</a:t>
            </a:r>
            <a:r>
              <a:rPr lang="en-AU" sz="3600" cap="none" dirty="0">
                <a:latin typeface="Garamond" charset="0"/>
              </a:rPr>
              <a:t>A ‘Habit of Mind’ means having a disposition towards behaving intelligently when confronted with problems, the answers to which are not immediately known” (</a:t>
            </a:r>
            <a:r>
              <a:rPr lang="en-AU" sz="2400" cap="none" dirty="0">
                <a:latin typeface="Garamond" charset="0"/>
              </a:rPr>
              <a:t>Costa &amp; </a:t>
            </a:r>
            <a:r>
              <a:rPr lang="en-AU" sz="2400" cap="none" dirty="0" err="1">
                <a:latin typeface="Garamond" charset="0"/>
              </a:rPr>
              <a:t>Kallick</a:t>
            </a:r>
            <a:r>
              <a:rPr lang="en-AU" sz="2400" dirty="0">
                <a:latin typeface="Garamond" charset="0"/>
              </a:rPr>
              <a:t>).</a:t>
            </a:r>
            <a:endParaRPr lang="en-AU" sz="3600" dirty="0">
              <a:latin typeface="Garamond" charset="0"/>
            </a:endParaRPr>
          </a:p>
          <a:p>
            <a:endParaRPr lang="en-AU" sz="3600" dirty="0">
              <a:latin typeface="Garamond"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defRPr/>
            </a:pPr>
            <a:r>
              <a:rPr lang="en-GB" dirty="0"/>
              <a:t> </a:t>
            </a:r>
            <a:r>
              <a:rPr lang="en-GB" dirty="0" err="1"/>
              <a:t>arferion</a:t>
            </a:r>
            <a:r>
              <a:rPr lang="en-GB" dirty="0"/>
              <a:t> y </a:t>
            </a:r>
            <a:r>
              <a:rPr lang="en-GB" dirty="0" err="1"/>
              <a:t>meddwl</a:t>
            </a:r>
            <a:endParaRPr lang="en-US" dirty="0"/>
          </a:p>
        </p:txBody>
      </p:sp>
      <p:sp>
        <p:nvSpPr>
          <p:cNvPr id="102403" name="Rectangle 3"/>
          <p:cNvSpPr>
            <a:spLocks noGrp="1" noChangeArrowheads="1"/>
          </p:cNvSpPr>
          <p:nvPr>
            <p:ph type="body" sz="half" idx="1"/>
          </p:nvPr>
        </p:nvSpPr>
        <p:spPr>
          <a:xfrm>
            <a:off x="685800" y="1828800"/>
            <a:ext cx="7126288" cy="3657600"/>
          </a:xfrm>
        </p:spPr>
        <p:txBody>
          <a:bodyPr/>
          <a:lstStyle/>
          <a:p>
            <a:pPr marL="0" indent="0" eaLnBrk="1" hangingPunct="1">
              <a:buFontTx/>
              <a:buNone/>
            </a:pPr>
            <a:r>
              <a:rPr lang="en-GB" cap="none" dirty="0"/>
              <a:t>Mae </a:t>
            </a:r>
            <a:r>
              <a:rPr lang="en-GB" cap="none" dirty="0" err="1"/>
              <a:t>Arferiad</a:t>
            </a:r>
            <a:r>
              <a:rPr lang="en-GB" cap="none" dirty="0"/>
              <a:t> y </a:t>
            </a:r>
            <a:r>
              <a:rPr lang="en-GB" cap="none" dirty="0" err="1"/>
              <a:t>Meddwl</a:t>
            </a:r>
            <a:r>
              <a:rPr lang="en-GB" cap="none" dirty="0"/>
              <a:t> </a:t>
            </a:r>
            <a:r>
              <a:rPr lang="en-GB" cap="none" dirty="0" err="1">
                <a:solidFill>
                  <a:srgbClr val="FF0000"/>
                </a:solidFill>
              </a:rPr>
              <a:t>batrwm</a:t>
            </a:r>
            <a:r>
              <a:rPr lang="en-GB" cap="none" dirty="0"/>
              <a:t> o </a:t>
            </a:r>
            <a:r>
              <a:rPr lang="en-GB" cap="none" dirty="0" err="1">
                <a:solidFill>
                  <a:srgbClr val="FF0000"/>
                </a:solidFill>
              </a:rPr>
              <a:t>ymddygiadau</a:t>
            </a:r>
            <a:r>
              <a:rPr lang="en-GB" cap="none" dirty="0"/>
              <a:t> </a:t>
            </a:r>
            <a:r>
              <a:rPr lang="en-GB" cap="none" dirty="0" err="1"/>
              <a:t>deallusol</a:t>
            </a:r>
            <a:r>
              <a:rPr lang="en-GB" cap="none" dirty="0"/>
              <a:t> </a:t>
            </a:r>
            <a:r>
              <a:rPr lang="en-GB" cap="none" dirty="0" err="1"/>
              <a:t>sydd</a:t>
            </a:r>
            <a:r>
              <a:rPr lang="en-GB" cap="none" dirty="0"/>
              <a:t> </a:t>
            </a:r>
            <a:r>
              <a:rPr lang="en-GB" cap="none" dirty="0" err="1"/>
              <a:t>yn</a:t>
            </a:r>
            <a:r>
              <a:rPr lang="en-GB" cap="none" dirty="0"/>
              <a:t> </a:t>
            </a:r>
            <a:r>
              <a:rPr lang="en-GB" cap="none" dirty="0" err="1"/>
              <a:t>arwain</a:t>
            </a:r>
            <a:r>
              <a:rPr lang="en-GB" cap="none" dirty="0"/>
              <a:t> at </a:t>
            </a:r>
            <a:r>
              <a:rPr lang="en-GB" cap="none" dirty="0" err="1"/>
              <a:t>weithredoedd</a:t>
            </a:r>
            <a:r>
              <a:rPr lang="en-GB" cap="none" dirty="0"/>
              <a:t> </a:t>
            </a:r>
            <a:r>
              <a:rPr lang="en-GB" cap="none" dirty="0" err="1"/>
              <a:t>cynhyrchiol</a:t>
            </a:r>
            <a:r>
              <a:rPr lang="en-GB" cap="none" dirty="0"/>
              <a:t>.</a:t>
            </a:r>
          </a:p>
          <a:p>
            <a:pPr marL="0" indent="0" eaLnBrk="1" hangingPunct="1">
              <a:buFontTx/>
              <a:buNone/>
            </a:pPr>
            <a:endParaRPr lang="en-GB" cap="none" dirty="0"/>
          </a:p>
          <a:p>
            <a:pPr marL="0" indent="0" eaLnBrk="1" hangingPunct="1">
              <a:buFontTx/>
              <a:buNone/>
            </a:pPr>
            <a:r>
              <a:rPr lang="en-GB" cap="none" dirty="0" err="1"/>
              <a:t>Mae’n</a:t>
            </a:r>
            <a:r>
              <a:rPr lang="en-GB" cap="none" dirty="0"/>
              <a:t> </a:t>
            </a:r>
            <a:r>
              <a:rPr lang="en-GB" cap="none" dirty="0" err="1"/>
              <a:t>gyfuniad</a:t>
            </a:r>
            <a:r>
              <a:rPr lang="en-GB" cap="none" dirty="0"/>
              <a:t> o </a:t>
            </a:r>
            <a:r>
              <a:rPr lang="en-GB" cap="none" dirty="0" err="1"/>
              <a:t>nifer</a:t>
            </a:r>
            <a:r>
              <a:rPr lang="en-GB" cap="none" dirty="0"/>
              <a:t> o </a:t>
            </a:r>
            <a:r>
              <a:rPr lang="en-GB" cap="none" dirty="0" err="1"/>
              <a:t>sgiliau</a:t>
            </a:r>
            <a:r>
              <a:rPr lang="en-GB" cap="none" dirty="0"/>
              <a:t>, </a:t>
            </a:r>
            <a:r>
              <a:rPr lang="en-GB" cap="none" dirty="0" err="1"/>
              <a:t>agweddau</a:t>
            </a:r>
            <a:r>
              <a:rPr lang="en-GB" cap="none" dirty="0"/>
              <a:t>, </a:t>
            </a:r>
            <a:r>
              <a:rPr lang="en-GB" cap="none" dirty="0" err="1"/>
              <a:t>awgrymiadau</a:t>
            </a:r>
            <a:r>
              <a:rPr lang="en-GB" cap="none" dirty="0"/>
              <a:t>, </a:t>
            </a:r>
            <a:r>
              <a:rPr lang="en-GB" cap="none" dirty="0" err="1"/>
              <a:t>profiadau</a:t>
            </a:r>
            <a:r>
              <a:rPr lang="en-GB" cap="none" dirty="0"/>
              <a:t> </a:t>
            </a:r>
            <a:r>
              <a:rPr lang="en-GB" cap="none" dirty="0" err="1"/>
              <a:t>blaenorol</a:t>
            </a:r>
            <a:r>
              <a:rPr lang="en-GB" cap="none" dirty="0"/>
              <a:t> a </a:t>
            </a:r>
            <a:r>
              <a:rPr lang="en-GB" cap="none" dirty="0" err="1"/>
              <a:t>thueddiadau</a:t>
            </a:r>
            <a:r>
              <a:rPr lang="en-GB" cap="none" dirty="0"/>
              <a:t>.  </a:t>
            </a:r>
          </a:p>
          <a:p>
            <a:pPr marL="0" indent="0" eaLnBrk="1" hangingPunct="1">
              <a:buFontTx/>
              <a:buNone/>
            </a:pPr>
            <a:endParaRPr lang="en-US"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102403">
                                            <p:txEl>
                                              <p:pRg st="0" end="0"/>
                                            </p:txEl>
                                          </p:spTgt>
                                        </p:tgtEl>
                                        <p:attrNameLst>
                                          <p:attrName>style.visibility</p:attrName>
                                        </p:attrNameLst>
                                      </p:cBhvr>
                                      <p:to>
                                        <p:strVal val="visible"/>
                                      </p:to>
                                    </p:set>
                                    <p:anim calcmode="discrete" valueType="clr">
                                      <p:cBhvr override="childStyle">
                                        <p:cTn id="7" dur="80"/>
                                        <p:tgtEl>
                                          <p:spTgt spid="102403">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102403">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102403">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102403">
                                            <p:txEl>
                                              <p:pRg st="2" end="2"/>
                                            </p:txEl>
                                          </p:spTgt>
                                        </p:tgtEl>
                                        <p:attrNameLst>
                                          <p:attrName>style.visibility</p:attrName>
                                        </p:attrNameLst>
                                      </p:cBhvr>
                                      <p:to>
                                        <p:strVal val="visible"/>
                                      </p:to>
                                    </p:set>
                                    <p:anim calcmode="discrete" valueType="clr">
                                      <p:cBhvr override="childStyle">
                                        <p:cTn id="14" dur="80"/>
                                        <p:tgtEl>
                                          <p:spTgt spid="102403">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102403">
                                            <p:txEl>
                                              <p:pRg st="2" end="2"/>
                                            </p:txEl>
                                          </p:spTgt>
                                        </p:tgtEl>
                                        <p:attrNameLst>
                                          <p:attrName>fillcolor</p:attrName>
                                        </p:attrNameLst>
                                      </p:cBhvr>
                                      <p:tavLst>
                                        <p:tav tm="0">
                                          <p:val>
                                            <p:clrVal>
                                              <a:schemeClr val="accent2"/>
                                            </p:clrVal>
                                          </p:val>
                                        </p:tav>
                                        <p:tav tm="50000">
                                          <p:val>
                                            <p:clrVal>
                                              <a:schemeClr val="hlink"/>
                                            </p:clrVal>
                                          </p:val>
                                        </p:tav>
                                      </p:tavLst>
                                    </p:anim>
                                    <p:set>
                                      <p:cBhvr>
                                        <p:cTn id="16" dur="80"/>
                                        <p:tgtEl>
                                          <p:spTgt spid="102403">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3"/>
          <p:cNvSpPr>
            <a:spLocks noGrp="1" noChangeArrowheads="1"/>
          </p:cNvSpPr>
          <p:nvPr>
            <p:ph type="body" sz="half" idx="1"/>
          </p:nvPr>
        </p:nvSpPr>
        <p:spPr>
          <a:xfrm>
            <a:off x="457200" y="1676400"/>
            <a:ext cx="7620000" cy="4411663"/>
          </a:xfrm>
        </p:spPr>
        <p:txBody>
          <a:bodyPr>
            <a:normAutofit/>
          </a:bodyPr>
          <a:lstStyle/>
          <a:p>
            <a:pPr indent="22225" eaLnBrk="1" hangingPunct="1">
              <a:buFontTx/>
              <a:buNone/>
            </a:pPr>
            <a:r>
              <a:rPr lang="en-GB" sz="3700" cap="none" dirty="0" err="1"/>
              <a:t>Yn</a:t>
            </a:r>
            <a:r>
              <a:rPr lang="en-GB" sz="3700" cap="none" dirty="0"/>
              <a:t> </a:t>
            </a:r>
            <a:r>
              <a:rPr lang="en-GB" sz="3700" cap="none" dirty="0" err="1"/>
              <a:t>anfynych</a:t>
            </a:r>
            <a:r>
              <a:rPr lang="en-GB" sz="3700" cap="none" dirty="0"/>
              <a:t> y </a:t>
            </a:r>
            <a:r>
              <a:rPr lang="en-GB" sz="3700" cap="none" dirty="0" err="1"/>
              <a:t>caiff</a:t>
            </a:r>
            <a:r>
              <a:rPr lang="en-GB" sz="3700" cap="none" dirty="0"/>
              <a:t> </a:t>
            </a:r>
            <a:r>
              <a:rPr lang="en-GB" sz="3700" cap="none" dirty="0" err="1"/>
              <a:t>Arferion</a:t>
            </a:r>
            <a:r>
              <a:rPr lang="en-GB" sz="3700" cap="none" dirty="0"/>
              <a:t> y </a:t>
            </a:r>
            <a:r>
              <a:rPr lang="en-GB" sz="3700" cap="none" dirty="0" err="1"/>
              <a:t>Meddwl</a:t>
            </a:r>
            <a:r>
              <a:rPr lang="en-GB" sz="3700" cap="none" dirty="0"/>
              <a:t> </a:t>
            </a:r>
            <a:r>
              <a:rPr lang="en-GB" sz="3700" cap="none" dirty="0" err="1"/>
              <a:t>eu</a:t>
            </a:r>
            <a:r>
              <a:rPr lang="en-GB" sz="3700" cap="none" dirty="0"/>
              <a:t> </a:t>
            </a:r>
            <a:r>
              <a:rPr lang="en-GB" sz="3700" cap="none" dirty="0" err="1"/>
              <a:t>gweithredu</a:t>
            </a:r>
            <a:r>
              <a:rPr lang="en-GB" sz="3700" cap="none" dirty="0"/>
              <a:t> </a:t>
            </a:r>
            <a:r>
              <a:rPr lang="en-GB" sz="3700" cap="none" dirty="0" err="1"/>
              <a:t>ar</a:t>
            </a:r>
            <a:r>
              <a:rPr lang="en-GB" sz="3700" cap="none" dirty="0"/>
              <a:t> </a:t>
            </a:r>
            <a:r>
              <a:rPr lang="en-GB" sz="3700" cap="none" dirty="0" err="1"/>
              <a:t>eu</a:t>
            </a:r>
            <a:r>
              <a:rPr lang="en-GB" sz="3700" cap="none" dirty="0"/>
              <a:t> </a:t>
            </a:r>
            <a:r>
              <a:rPr lang="en-GB" sz="3700" cap="none" dirty="0" err="1"/>
              <a:t>pennau</a:t>
            </a:r>
            <a:r>
              <a:rPr lang="en-GB" sz="3700" cap="none" dirty="0"/>
              <a:t> </a:t>
            </a:r>
            <a:r>
              <a:rPr lang="en-GB" sz="3700" cap="none" dirty="0" err="1"/>
              <a:t>eu</a:t>
            </a:r>
            <a:r>
              <a:rPr lang="en-GB" sz="3700" cap="none" dirty="0"/>
              <a:t> </a:t>
            </a:r>
            <a:r>
              <a:rPr lang="en-GB" sz="3700" cap="none" dirty="0" err="1"/>
              <a:t>hunain</a:t>
            </a:r>
            <a:r>
              <a:rPr lang="en-GB" sz="3700" cap="none" dirty="0"/>
              <a:t> … </a:t>
            </a:r>
            <a:r>
              <a:rPr lang="en-GB" sz="3700" cap="none" dirty="0" err="1"/>
              <a:t>maent</a:t>
            </a:r>
            <a:r>
              <a:rPr lang="en-GB" sz="3700" cap="none" dirty="0"/>
              <a:t> </a:t>
            </a:r>
            <a:r>
              <a:rPr lang="en-GB" sz="3700" cap="none" dirty="0" err="1"/>
              <a:t>yn</a:t>
            </a:r>
            <a:r>
              <a:rPr lang="en-GB" sz="3700" cap="none" dirty="0"/>
              <a:t> </a:t>
            </a:r>
            <a:r>
              <a:rPr lang="en-GB" sz="3700" cap="none" dirty="0" err="1"/>
              <a:t>glystyrrau</a:t>
            </a:r>
            <a:r>
              <a:rPr lang="en-GB" sz="3700" cap="none" dirty="0"/>
              <a:t> o </a:t>
            </a:r>
            <a:r>
              <a:rPr lang="en-GB" sz="3700" cap="none" dirty="0" err="1"/>
              <a:t>ymddygiadau</a:t>
            </a:r>
            <a:r>
              <a:rPr lang="en-GB" sz="3700" cap="none" dirty="0"/>
              <a:t> … </a:t>
            </a:r>
            <a:r>
              <a:rPr lang="en-GB" sz="3700" cap="none" dirty="0" err="1"/>
              <a:t>wedi</a:t>
            </a:r>
            <a:r>
              <a:rPr lang="en-GB" sz="3700" cap="none" dirty="0"/>
              <a:t> </a:t>
            </a:r>
            <a:r>
              <a:rPr lang="en-GB" sz="3700" cap="none" dirty="0" err="1"/>
              <a:t>eu</a:t>
            </a:r>
            <a:r>
              <a:rPr lang="en-GB" sz="3700" cap="none" dirty="0"/>
              <a:t> </a:t>
            </a:r>
            <a:r>
              <a:rPr lang="en-GB" sz="3700" cap="none" dirty="0" err="1"/>
              <a:t>hamlygu</a:t>
            </a:r>
            <a:r>
              <a:rPr lang="en-GB" sz="3700" cap="none" dirty="0"/>
              <a:t> </a:t>
            </a:r>
            <a:r>
              <a:rPr lang="en-GB" sz="3700" cap="none" dirty="0" err="1"/>
              <a:t>a’u</a:t>
            </a:r>
            <a:r>
              <a:rPr lang="en-GB" sz="3700" cap="none" dirty="0"/>
              <a:t> </a:t>
            </a:r>
            <a:r>
              <a:rPr lang="en-GB" sz="3700" cap="none" dirty="0" err="1"/>
              <a:t>defnyddio</a:t>
            </a:r>
            <a:r>
              <a:rPr lang="en-GB" sz="3700" cap="none" dirty="0"/>
              <a:t> </a:t>
            </a:r>
            <a:r>
              <a:rPr lang="en-GB" sz="3700" cap="none" dirty="0" err="1"/>
              <a:t>mewn</a:t>
            </a:r>
            <a:r>
              <a:rPr lang="en-GB" sz="3700" cap="none" dirty="0"/>
              <a:t> </a:t>
            </a:r>
            <a:r>
              <a:rPr lang="en-GB" sz="3700" cap="none" dirty="0" err="1"/>
              <a:t>gwahanol</a:t>
            </a:r>
            <a:r>
              <a:rPr lang="en-GB" sz="3700" cap="none" dirty="0"/>
              <a:t> </a:t>
            </a:r>
            <a:r>
              <a:rPr lang="en-GB" sz="3700" dirty="0" err="1"/>
              <a:t>sefyllfaoedd</a:t>
            </a:r>
            <a:r>
              <a:rPr lang="en-GB" sz="3700" dirty="0"/>
              <a:t>.</a:t>
            </a:r>
            <a:endParaRPr lang="en-US" sz="3700" dirty="0"/>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Art Costa </a:t>
            </a:r>
            <a:r>
              <a:rPr lang="en-US" dirty="0" err="1"/>
              <a:t>yn</a:t>
            </a:r>
            <a:r>
              <a:rPr lang="en-US" dirty="0"/>
              <a:t> </a:t>
            </a:r>
            <a:r>
              <a:rPr lang="en-US" dirty="0" err="1"/>
              <a:t>esbonio</a:t>
            </a:r>
            <a:r>
              <a:rPr lang="en-US" dirty="0"/>
              <a:t>…</a:t>
            </a:r>
          </a:p>
        </p:txBody>
      </p:sp>
      <p:sp>
        <p:nvSpPr>
          <p:cNvPr id="4" name="TextBox 3"/>
          <p:cNvSpPr txBox="1"/>
          <p:nvPr/>
        </p:nvSpPr>
        <p:spPr>
          <a:xfrm>
            <a:off x="1574800" y="6217666"/>
            <a:ext cx="6034938" cy="646331"/>
          </a:xfrm>
          <a:prstGeom prst="rect">
            <a:avLst/>
          </a:prstGeom>
          <a:noFill/>
        </p:spPr>
        <p:txBody>
          <a:bodyPr wrap="none" rtlCol="0">
            <a:spAutoFit/>
          </a:bodyPr>
          <a:lstStyle/>
          <a:p>
            <a:r>
              <a:rPr lang="en-US" dirty="0">
                <a:hlinkClick r:id="rId3"/>
              </a:rPr>
              <a:t>https://www.youtube.com/watch?v=UxdSyWM07dc</a:t>
            </a:r>
            <a:endParaRPr lang="en-US" dirty="0"/>
          </a:p>
          <a:p>
            <a:endParaRPr lang="en-US" dirty="0"/>
          </a:p>
        </p:txBody>
      </p:sp>
      <p:pic>
        <p:nvPicPr>
          <p:cNvPr id="6" name="Habits of Mind - Art Costa.mp4">
            <a:hlinkClick r:id="" action="ppaction://media"/>
          </p:cNvPr>
          <p:cNvPicPr/>
          <p:nvPr>
            <a:videoFile r:link="rId1"/>
          </p:nvPr>
        </p:nvPicPr>
        <p:blipFill>
          <a:blip r:embed="rId4"/>
          <a:stretch>
            <a:fillRect/>
          </a:stretch>
        </p:blipFill>
        <p:spPr>
          <a:xfrm>
            <a:off x="520700" y="1143000"/>
            <a:ext cx="8102600" cy="45720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p:cTn id="7" fill="hold" display="0">
                  <p:stCondLst>
                    <p:cond delay="indefinite"/>
                  </p:stCondLst>
                  <p:endCondLst>
                    <p:cond evt="onNext" delay="0">
                      <p:tgtEl>
                        <p:sldTgt/>
                      </p:tgtEl>
                    </p:cond>
                    <p:cond evt="onPrev" delay="0">
                      <p:tgtEl>
                        <p:sldTgt/>
                      </p:tgtEl>
                    </p:cond>
                  </p:endCondLst>
                </p:cTn>
                <p:tgtEl>
                  <p:spTgt spid="6"/>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Content Placeholder 2"/>
          <p:cNvSpPr>
            <a:spLocks noGrp="1"/>
          </p:cNvSpPr>
          <p:nvPr>
            <p:ph sz="half" idx="1"/>
          </p:nvPr>
        </p:nvSpPr>
        <p:spPr>
          <a:xfrm>
            <a:off x="375402" y="1920240"/>
            <a:ext cx="3231715" cy="4114800"/>
          </a:xfrm>
        </p:spPr>
        <p:txBody>
          <a:bodyPr/>
          <a:lstStyle/>
          <a:p>
            <a:r>
              <a:rPr lang="en-US" cap="none" dirty="0" err="1">
                <a:ea typeface="Arial" charset="0"/>
                <a:cs typeface="Arial" charset="0"/>
              </a:rPr>
              <a:t>Mae’n</a:t>
            </a:r>
            <a:r>
              <a:rPr lang="en-US" cap="none" dirty="0">
                <a:ea typeface="Arial" charset="0"/>
                <a:cs typeface="Arial" charset="0"/>
              </a:rPr>
              <a:t> </a:t>
            </a:r>
            <a:r>
              <a:rPr lang="en-US" cap="none" dirty="0" err="1">
                <a:ea typeface="Arial" charset="0"/>
                <a:cs typeface="Arial" charset="0"/>
              </a:rPr>
              <a:t>bosib</a:t>
            </a:r>
            <a:r>
              <a:rPr lang="en-US" cap="none" dirty="0">
                <a:ea typeface="Arial" charset="0"/>
                <a:cs typeface="Arial" charset="0"/>
              </a:rPr>
              <a:t> </a:t>
            </a:r>
            <a:r>
              <a:rPr lang="en-US" cap="none" dirty="0" err="1">
                <a:ea typeface="Arial" charset="0"/>
                <a:cs typeface="Arial" charset="0"/>
              </a:rPr>
              <a:t>grŵpio’r</a:t>
            </a:r>
            <a:r>
              <a:rPr lang="en-US" cap="none" dirty="0">
                <a:ea typeface="Arial" charset="0"/>
                <a:cs typeface="Arial" charset="0"/>
              </a:rPr>
              <a:t> 16 </a:t>
            </a:r>
            <a:r>
              <a:rPr lang="en-US" cap="none" dirty="0" err="1">
                <a:ea typeface="Arial" charset="0"/>
                <a:cs typeface="Arial" charset="0"/>
              </a:rPr>
              <a:t>i</a:t>
            </a:r>
            <a:r>
              <a:rPr lang="en-US" cap="none" dirty="0">
                <a:ea typeface="Arial" charset="0"/>
                <a:cs typeface="Arial" charset="0"/>
              </a:rPr>
              <a:t> </a:t>
            </a:r>
            <a:r>
              <a:rPr lang="en-US" cap="none" dirty="0" err="1">
                <a:ea typeface="Arial" charset="0"/>
                <a:cs typeface="Arial" charset="0"/>
              </a:rPr>
              <a:t>bedwar</a:t>
            </a:r>
            <a:r>
              <a:rPr lang="en-US" cap="none" dirty="0">
                <a:ea typeface="Arial" charset="0"/>
                <a:cs typeface="Arial" charset="0"/>
              </a:rPr>
              <a:t> </a:t>
            </a:r>
            <a:r>
              <a:rPr lang="en-US" cap="none" dirty="0" err="1">
                <a:ea typeface="Arial" charset="0"/>
                <a:cs typeface="Arial" charset="0"/>
              </a:rPr>
              <a:t>pennawd</a:t>
            </a:r>
            <a:r>
              <a:rPr lang="en-US" cap="none" dirty="0">
                <a:ea typeface="Arial" charset="0"/>
                <a:cs typeface="Arial" charset="0"/>
              </a:rPr>
              <a:t>. </a:t>
            </a:r>
            <a:endParaRPr lang="en-US" cap="none" dirty="0"/>
          </a:p>
        </p:txBody>
      </p:sp>
      <p:sp>
        <p:nvSpPr>
          <p:cNvPr id="20485" name="Content Placeholder 4"/>
          <p:cNvSpPr>
            <a:spLocks noGrp="1"/>
          </p:cNvSpPr>
          <p:nvPr>
            <p:ph sz="half" idx="2"/>
          </p:nvPr>
        </p:nvSpPr>
        <p:spPr/>
        <p:txBody>
          <a:bodyPr/>
          <a:lstStyle/>
          <a:p>
            <a:endParaRPr lang="en-US"/>
          </a:p>
        </p:txBody>
      </p:sp>
      <p:graphicFrame>
        <p:nvGraphicFramePr>
          <p:cNvPr id="20482" name="Object 2"/>
          <p:cNvGraphicFramePr>
            <a:graphicFrameLocks noChangeAspect="1"/>
          </p:cNvGraphicFramePr>
          <p:nvPr>
            <p:extLst>
              <p:ext uri="{D42A27DB-BD31-4B8C-83A1-F6EECF244321}">
                <p14:modId xmlns:p14="http://schemas.microsoft.com/office/powerpoint/2010/main" val="1048224898"/>
              </p:ext>
            </p:extLst>
          </p:nvPr>
        </p:nvGraphicFramePr>
        <p:xfrm>
          <a:off x="3607117" y="166100"/>
          <a:ext cx="4805363" cy="6391275"/>
        </p:xfrm>
        <a:graphic>
          <a:graphicData uri="http://schemas.openxmlformats.org/presentationml/2006/ole">
            <mc:AlternateContent xmlns:mc="http://schemas.openxmlformats.org/markup-compatibility/2006">
              <mc:Choice xmlns:v="urn:schemas-microsoft-com:vml" Requires="v">
                <p:oleObj spid="_x0000_s93203" name="Document" r:id="rId3" imgW="5626100" imgH="7480300" progId="Word.Document.12">
                  <p:link updateAutomatic="1"/>
                </p:oleObj>
              </mc:Choice>
              <mc:Fallback>
                <p:oleObj name="Document" r:id="rId3" imgW="5626100" imgH="7480300" progId="Word.Document.12">
                  <p:link updateAutomatic="1"/>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07117" y="166100"/>
                        <a:ext cx="4805363" cy="6391275"/>
                      </a:xfrm>
                      <a:prstGeom prst="rect">
                        <a:avLst/>
                      </a:prstGeom>
                      <a:noFill/>
                      <a:ln>
                        <a:noFill/>
                      </a:ln>
                      <a:effectLst/>
                      <a:extLst/>
                    </p:spPr>
                  </p:pic>
                </p:oleObj>
              </mc:Fallback>
            </mc:AlternateContent>
          </a:graphicData>
        </a:graphic>
      </p:graphicFrame>
      <p:pic>
        <p:nvPicPr>
          <p:cNvPr id="6" name="Picture 5" descr="Untitled (33) 0 00 02-21.jpg"/>
          <p:cNvPicPr>
            <a:picLocks noChangeAspect="1"/>
          </p:cNvPicPr>
          <p:nvPr/>
        </p:nvPicPr>
        <p:blipFill>
          <a:blip r:embed="rId5"/>
          <a:srcRect/>
          <a:stretch>
            <a:fillRect/>
          </a:stretch>
        </p:blipFill>
        <p:spPr bwMode="auto">
          <a:xfrm>
            <a:off x="457200" y="3765064"/>
            <a:ext cx="2299392" cy="1724544"/>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5331" y="828564"/>
            <a:ext cx="7763814" cy="687085"/>
          </a:xfrm>
        </p:spPr>
        <p:txBody>
          <a:bodyPr>
            <a:normAutofit fontScale="90000"/>
          </a:bodyPr>
          <a:lstStyle/>
          <a:p>
            <a:r>
              <a:rPr lang="cy-GB" u="sng" dirty="0"/>
              <a:t>1.Dyfalbarhau </a:t>
            </a:r>
            <a:br>
              <a:rPr lang="en-US" dirty="0"/>
            </a:br>
            <a:endParaRPr lang="en-US" dirty="0"/>
          </a:p>
        </p:txBody>
      </p:sp>
      <p:sp>
        <p:nvSpPr>
          <p:cNvPr id="6" name="Text Placeholder 5"/>
          <p:cNvSpPr>
            <a:spLocks noGrp="1"/>
          </p:cNvSpPr>
          <p:nvPr>
            <p:ph type="body" idx="1"/>
          </p:nvPr>
        </p:nvSpPr>
        <p:spPr>
          <a:xfrm>
            <a:off x="685331" y="4108395"/>
            <a:ext cx="7763814" cy="2066937"/>
          </a:xfrm>
        </p:spPr>
        <p:txBody>
          <a:bodyPr>
            <a:normAutofit/>
          </a:bodyPr>
          <a:lstStyle/>
          <a:p>
            <a:r>
              <a:rPr lang="cy-GB" cap="none" dirty="0">
                <a:solidFill>
                  <a:schemeClr val="tx1"/>
                </a:solidFill>
              </a:rPr>
              <a:t>Daliwch ati! </a:t>
            </a:r>
          </a:p>
          <a:p>
            <a:r>
              <a:rPr lang="cy-GB" cap="none" dirty="0">
                <a:solidFill>
                  <a:schemeClr val="tx1"/>
                </a:solidFill>
              </a:rPr>
              <a:t>Dyfalbarhau â’r dasg nes ei chwblhau; parhau i ganolbwyntio.  </a:t>
            </a:r>
          </a:p>
          <a:p>
            <a:r>
              <a:rPr lang="cy-GB" cap="none" dirty="0">
                <a:solidFill>
                  <a:schemeClr val="tx1"/>
                </a:solidFill>
              </a:rPr>
              <a:t>Ceisio dulliau o gyrraedd y nod ar ôl i chi suddo yn y gors.  </a:t>
            </a:r>
          </a:p>
          <a:p>
            <a:r>
              <a:rPr lang="cy-GB" cap="none" dirty="0">
                <a:solidFill>
                  <a:schemeClr val="tx1"/>
                </a:solidFill>
              </a:rPr>
              <a:t>Peidio â rhoi’r ffidil yn y to. </a:t>
            </a:r>
            <a:endParaRPr lang="en-US" cap="none" dirty="0">
              <a:solidFill>
                <a:schemeClr val="tx1"/>
              </a:solidFill>
            </a:endParaRPr>
          </a:p>
          <a:p>
            <a:endParaRPr lang="en-US" dirty="0"/>
          </a:p>
        </p:txBody>
      </p:sp>
      <p:pic>
        <p:nvPicPr>
          <p:cNvPr id="8" name="Picture 7"/>
          <p:cNvPicPr>
            <a:picLocks noChangeAspect="1"/>
          </p:cNvPicPr>
          <p:nvPr/>
        </p:nvPicPr>
        <p:blipFill>
          <a:blip r:embed="rId2"/>
          <a:stretch>
            <a:fillRect/>
          </a:stretch>
        </p:blipFill>
        <p:spPr>
          <a:xfrm>
            <a:off x="3084643" y="1172106"/>
            <a:ext cx="2614460" cy="258573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923326" y="679097"/>
            <a:ext cx="7763814" cy="636981"/>
          </a:xfrm>
        </p:spPr>
        <p:txBody>
          <a:bodyPr>
            <a:normAutofit fontScale="90000"/>
          </a:bodyPr>
          <a:lstStyle/>
          <a:p>
            <a:r>
              <a:rPr lang="cy-GB" u="sng" dirty="0"/>
              <a:t>2.Rheoli byrbwylltra </a:t>
            </a:r>
            <a:endParaRPr lang="en-US" dirty="0"/>
          </a:p>
        </p:txBody>
      </p:sp>
      <p:sp>
        <p:nvSpPr>
          <p:cNvPr id="6" name="Text Placeholder 5"/>
          <p:cNvSpPr>
            <a:spLocks noGrp="1"/>
          </p:cNvSpPr>
          <p:nvPr>
            <p:ph type="body" idx="1"/>
          </p:nvPr>
        </p:nvSpPr>
        <p:spPr>
          <a:xfrm>
            <a:off x="823118" y="4308811"/>
            <a:ext cx="7763814" cy="1368183"/>
          </a:xfrm>
        </p:spPr>
        <p:txBody>
          <a:bodyPr>
            <a:normAutofit lnSpcReduction="10000"/>
          </a:bodyPr>
          <a:lstStyle/>
          <a:p>
            <a:r>
              <a:rPr lang="cy-GB" cap="none" dirty="0">
                <a:solidFill>
                  <a:schemeClr val="tx1"/>
                </a:solidFill>
              </a:rPr>
              <a:t>Cymerwch eich amser! </a:t>
            </a:r>
          </a:p>
          <a:p>
            <a:r>
              <a:rPr lang="cy-GB" cap="none" dirty="0">
                <a:solidFill>
                  <a:schemeClr val="tx1"/>
                </a:solidFill>
              </a:rPr>
              <a:t>Meddwl cyn gweithredu; </a:t>
            </a:r>
          </a:p>
          <a:p>
            <a:r>
              <a:rPr lang="cy-GB" cap="none" dirty="0">
                <a:solidFill>
                  <a:schemeClr val="tx1"/>
                </a:solidFill>
              </a:rPr>
              <a:t>Bod yn ddiffwdan, yn feddylgar ac yn ystyriol. </a:t>
            </a:r>
            <a:endParaRPr lang="en-US" cap="none" dirty="0">
              <a:solidFill>
                <a:schemeClr val="tx1"/>
              </a:solidFill>
            </a:endParaRPr>
          </a:p>
        </p:txBody>
      </p:sp>
      <p:pic>
        <p:nvPicPr>
          <p:cNvPr id="7" name="Picture 6" descr="self-control.jpg"/>
          <p:cNvPicPr>
            <a:picLocks noChangeAspect="1"/>
          </p:cNvPicPr>
          <p:nvPr/>
        </p:nvPicPr>
        <p:blipFill>
          <a:blip r:embed="rId2"/>
          <a:stretch>
            <a:fillRect/>
          </a:stretch>
        </p:blipFill>
        <p:spPr>
          <a:xfrm>
            <a:off x="3216094" y="1425332"/>
            <a:ext cx="3178277" cy="26455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5643" y="1504970"/>
            <a:ext cx="7763814" cy="724662"/>
          </a:xfrm>
        </p:spPr>
        <p:txBody>
          <a:bodyPr>
            <a:normAutofit fontScale="90000"/>
          </a:bodyPr>
          <a:lstStyle/>
          <a:p>
            <a:r>
              <a:rPr lang="cy-GB" u="sng" dirty="0"/>
              <a:t>3.Gwrando gyda dealltwriaeth ac empathi </a:t>
            </a:r>
            <a:br>
              <a:rPr lang="en-US" dirty="0"/>
            </a:br>
            <a:endParaRPr lang="en-US" dirty="0"/>
          </a:p>
        </p:txBody>
      </p:sp>
      <p:sp>
        <p:nvSpPr>
          <p:cNvPr id="6" name="Text Placeholder 5"/>
          <p:cNvSpPr>
            <a:spLocks noGrp="1"/>
          </p:cNvSpPr>
          <p:nvPr>
            <p:ph type="body" idx="1"/>
          </p:nvPr>
        </p:nvSpPr>
        <p:spPr>
          <a:xfrm>
            <a:off x="835643" y="4421546"/>
            <a:ext cx="7763814" cy="1368183"/>
          </a:xfrm>
        </p:spPr>
        <p:txBody>
          <a:bodyPr>
            <a:normAutofit lnSpcReduction="10000"/>
          </a:bodyPr>
          <a:lstStyle/>
          <a:p>
            <a:r>
              <a:rPr lang="cy-GB" cap="none" dirty="0">
                <a:solidFill>
                  <a:schemeClr val="tx1"/>
                </a:solidFill>
              </a:rPr>
              <a:t>Deallwch bobl eraill! </a:t>
            </a:r>
          </a:p>
          <a:p>
            <a:r>
              <a:rPr lang="cy-GB" cap="none" dirty="0">
                <a:solidFill>
                  <a:schemeClr val="tx1"/>
                </a:solidFill>
              </a:rPr>
              <a:t>Neilltuo egni meddyliol i feddyliau a syniadau rhywun arall.  </a:t>
            </a:r>
          </a:p>
          <a:p>
            <a:r>
              <a:rPr lang="cy-GB" cap="none" dirty="0">
                <a:solidFill>
                  <a:schemeClr val="tx1"/>
                </a:solidFill>
              </a:rPr>
              <a:t>Gwneud ymdrech i ddeall barn ac emosiynau rhywun arall. </a:t>
            </a:r>
            <a:endParaRPr lang="en-US" cap="none" dirty="0">
              <a:solidFill>
                <a:schemeClr val="tx1"/>
              </a:solidFill>
            </a:endParaRPr>
          </a:p>
          <a:p>
            <a:endParaRPr lang="en-US" dirty="0"/>
          </a:p>
        </p:txBody>
      </p:sp>
      <p:pic>
        <p:nvPicPr>
          <p:cNvPr id="4" name="Picture 3"/>
          <p:cNvPicPr>
            <a:picLocks noChangeAspect="1"/>
          </p:cNvPicPr>
          <p:nvPr/>
        </p:nvPicPr>
        <p:blipFill>
          <a:blip r:embed="rId2"/>
          <a:stretch>
            <a:fillRect/>
          </a:stretch>
        </p:blipFill>
        <p:spPr>
          <a:xfrm>
            <a:off x="3382026" y="1928762"/>
            <a:ext cx="2451675" cy="236995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5331" y="828565"/>
            <a:ext cx="7763814" cy="1138022"/>
          </a:xfrm>
        </p:spPr>
        <p:txBody>
          <a:bodyPr>
            <a:normAutofit fontScale="90000"/>
          </a:bodyPr>
          <a:lstStyle/>
          <a:p>
            <a:r>
              <a:rPr lang="cy-GB" u="sng" dirty="0"/>
              <a:t>4_.Meddwl_yn_hyblyg_</a:t>
            </a:r>
            <a:br>
              <a:rPr lang="en-US" dirty="0"/>
            </a:br>
            <a:endParaRPr lang="en-US" dirty="0"/>
          </a:p>
        </p:txBody>
      </p:sp>
      <p:sp>
        <p:nvSpPr>
          <p:cNvPr id="6" name="Text Placeholder 5"/>
          <p:cNvSpPr>
            <a:spLocks noGrp="1"/>
          </p:cNvSpPr>
          <p:nvPr>
            <p:ph type="body" idx="1"/>
          </p:nvPr>
        </p:nvSpPr>
        <p:spPr>
          <a:xfrm>
            <a:off x="960904" y="4496702"/>
            <a:ext cx="7763814" cy="1368183"/>
          </a:xfrm>
        </p:spPr>
        <p:txBody>
          <a:bodyPr>
            <a:normAutofit/>
          </a:bodyPr>
          <a:lstStyle/>
          <a:p>
            <a:r>
              <a:rPr lang="cy-GB" cap="none" dirty="0">
                <a:solidFill>
                  <a:schemeClr val="tx1"/>
                </a:solidFill>
              </a:rPr>
              <a:t>Edrychwch arni mewn ffordd wahanol! </a:t>
            </a:r>
          </a:p>
          <a:p>
            <a:r>
              <a:rPr lang="cy-GB" cap="none" dirty="0">
                <a:solidFill>
                  <a:schemeClr val="tx1"/>
                </a:solidFill>
              </a:rPr>
              <a:t>Gallu newid safbwynt, creu dewisiadau eraill, ystyried opsiynau.</a:t>
            </a:r>
            <a:r>
              <a:rPr lang="en-US" cap="none" dirty="0">
                <a:solidFill>
                  <a:schemeClr val="tx1"/>
                </a:solidFill>
              </a:rPr>
              <a:t> </a:t>
            </a:r>
          </a:p>
        </p:txBody>
      </p:sp>
      <p:pic>
        <p:nvPicPr>
          <p:cNvPr id="4" name="Picture 3"/>
          <p:cNvPicPr>
            <a:picLocks noChangeAspect="1"/>
          </p:cNvPicPr>
          <p:nvPr/>
        </p:nvPicPr>
        <p:blipFill>
          <a:blip r:embed="rId2"/>
          <a:stretch>
            <a:fillRect/>
          </a:stretch>
        </p:blipFill>
        <p:spPr>
          <a:xfrm>
            <a:off x="3695178" y="1468281"/>
            <a:ext cx="2510360" cy="279253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1000236"/>
          </a:xfrm>
        </p:spPr>
        <p:txBody>
          <a:bodyPr>
            <a:normAutofit fontScale="90000"/>
          </a:bodyPr>
          <a:lstStyle/>
          <a:p>
            <a:r>
              <a:rPr lang="cy-GB" u="sng" dirty="0"/>
              <a:t>5.Meddwl am eich ffordd o feddwl (Metawybyddiaeth) </a:t>
            </a:r>
            <a:endParaRPr lang="en-US" dirty="0"/>
          </a:p>
        </p:txBody>
      </p:sp>
      <p:sp>
        <p:nvSpPr>
          <p:cNvPr id="3" name="Text Placeholder 2"/>
          <p:cNvSpPr>
            <a:spLocks noGrp="1"/>
          </p:cNvSpPr>
          <p:nvPr>
            <p:ph type="body" idx="1"/>
          </p:nvPr>
        </p:nvSpPr>
        <p:spPr>
          <a:xfrm>
            <a:off x="685331" y="4196077"/>
            <a:ext cx="7763814" cy="1368183"/>
          </a:xfrm>
        </p:spPr>
        <p:txBody>
          <a:bodyPr>
            <a:normAutofit/>
          </a:bodyPr>
          <a:lstStyle/>
          <a:p>
            <a:r>
              <a:rPr lang="cy-GB" cap="none" dirty="0">
                <a:solidFill>
                  <a:schemeClr val="tx1"/>
                </a:solidFill>
              </a:rPr>
              <a:t>Adnabod eich meddylfryd! </a:t>
            </a:r>
          </a:p>
          <a:p>
            <a:r>
              <a:rPr lang="cy-GB" cap="none" dirty="0">
                <a:solidFill>
                  <a:schemeClr val="tx1"/>
                </a:solidFill>
              </a:rPr>
              <a:t>Bod yn ymwybodol o’ch meddyliau, strategaethau, teimladau a gweithredoedd eich hun a'u heffaith ar bobl eraill.  </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3569918" y="1828801"/>
            <a:ext cx="1693868" cy="22649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1200652"/>
          </a:xfrm>
        </p:spPr>
        <p:txBody>
          <a:bodyPr>
            <a:normAutofit/>
          </a:bodyPr>
          <a:lstStyle/>
          <a:p>
            <a:r>
              <a:rPr lang="cy-GB" u="sng" dirty="0"/>
              <a:t>6.Ceisio cyrraedd cywirdeb</a:t>
            </a:r>
            <a:br>
              <a:rPr lang="en-US" dirty="0"/>
            </a:br>
            <a:endParaRPr lang="en-US" dirty="0"/>
          </a:p>
        </p:txBody>
      </p:sp>
      <p:sp>
        <p:nvSpPr>
          <p:cNvPr id="3" name="Text Placeholder 2"/>
          <p:cNvSpPr>
            <a:spLocks noGrp="1"/>
          </p:cNvSpPr>
          <p:nvPr>
            <p:ph type="body" idx="1"/>
          </p:nvPr>
        </p:nvSpPr>
        <p:spPr>
          <a:xfrm>
            <a:off x="651948" y="4327466"/>
            <a:ext cx="7763814" cy="1710079"/>
          </a:xfrm>
        </p:spPr>
        <p:txBody>
          <a:bodyPr>
            <a:normAutofit fontScale="92500" lnSpcReduction="20000"/>
          </a:bodyPr>
          <a:lstStyle/>
          <a:p>
            <a:r>
              <a:rPr lang="cy-GB" cap="none" dirty="0">
                <a:solidFill>
                  <a:schemeClr val="tx1"/>
                </a:solidFill>
              </a:rPr>
              <a:t>Gwiriwch ef eto! </a:t>
            </a:r>
          </a:p>
          <a:p>
            <a:r>
              <a:rPr lang="cy-GB" cap="none" dirty="0">
                <a:solidFill>
                  <a:schemeClr val="tx1"/>
                </a:solidFill>
              </a:rPr>
              <a:t>Gwneud eich gorau glas bob tro.  </a:t>
            </a:r>
          </a:p>
          <a:p>
            <a:r>
              <a:rPr lang="cy-GB" cap="none" dirty="0">
                <a:solidFill>
                  <a:schemeClr val="tx1"/>
                </a:solidFill>
              </a:rPr>
              <a:t>Gosod safonau uchel.  </a:t>
            </a:r>
          </a:p>
          <a:p>
            <a:r>
              <a:rPr lang="cy-GB" cap="none" dirty="0">
                <a:solidFill>
                  <a:schemeClr val="tx1"/>
                </a:solidFill>
              </a:rPr>
              <a:t>Gwirio a d­od o hyd i ffyrdd o wella yn gyson.</a:t>
            </a:r>
            <a:r>
              <a:rPr lang="en-US" cap="none" dirty="0">
                <a:solidFill>
                  <a:schemeClr val="tx1"/>
                </a:solidFill>
              </a:rPr>
              <a:t> </a:t>
            </a:r>
          </a:p>
        </p:txBody>
      </p:sp>
      <p:pic>
        <p:nvPicPr>
          <p:cNvPr id="4" name="Picture 3" descr="men-on-girder-tee-time-20424.jpg"/>
          <p:cNvPicPr>
            <a:picLocks noChangeAspect="1"/>
          </p:cNvPicPr>
          <p:nvPr/>
        </p:nvPicPr>
        <p:blipFill>
          <a:blip r:embed="rId2"/>
          <a:stretch>
            <a:fillRect/>
          </a:stretch>
        </p:blipFill>
        <p:spPr>
          <a:xfrm>
            <a:off x="2768252" y="1666885"/>
            <a:ext cx="3531207" cy="236590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874976"/>
          </a:xfrm>
        </p:spPr>
        <p:txBody>
          <a:bodyPr>
            <a:normAutofit fontScale="90000"/>
          </a:bodyPr>
          <a:lstStyle/>
          <a:p>
            <a:r>
              <a:rPr lang="cy-GB" u="sng" dirty="0"/>
              <a:t>7.Cwestiynu a datrys problemau</a:t>
            </a:r>
            <a:endParaRPr lang="en-US" dirty="0"/>
          </a:p>
        </p:txBody>
      </p:sp>
      <p:sp>
        <p:nvSpPr>
          <p:cNvPr id="3" name="Text Placeholder 2"/>
          <p:cNvSpPr>
            <a:spLocks noGrp="1"/>
          </p:cNvSpPr>
          <p:nvPr>
            <p:ph type="body" idx="1"/>
          </p:nvPr>
        </p:nvSpPr>
        <p:spPr>
          <a:xfrm>
            <a:off x="597649" y="4332478"/>
            <a:ext cx="7763814" cy="1943062"/>
          </a:xfrm>
        </p:spPr>
        <p:txBody>
          <a:bodyPr>
            <a:normAutofit fontScale="92500" lnSpcReduction="20000"/>
          </a:bodyPr>
          <a:lstStyle/>
          <a:p>
            <a:r>
              <a:rPr lang="cy-GB" cap="none" dirty="0">
                <a:solidFill>
                  <a:schemeClr val="tx1"/>
                </a:solidFill>
              </a:rPr>
              <a:t>Sut gwyddoch chi? </a:t>
            </a:r>
          </a:p>
          <a:p>
            <a:r>
              <a:rPr lang="cy-GB" cap="none" dirty="0">
                <a:solidFill>
                  <a:schemeClr val="tx1"/>
                </a:solidFill>
              </a:rPr>
              <a:t>Meddu ar agwedd ymholgar; </a:t>
            </a:r>
          </a:p>
          <a:p>
            <a:r>
              <a:rPr lang="cy-GB" cap="none" dirty="0">
                <a:solidFill>
                  <a:schemeClr val="tx1"/>
                </a:solidFill>
              </a:rPr>
              <a:t>Gwybod pa ddata sydd eu hangen a datblygu strategaethau ymholi i gynhyrchu’r data hynny.  </a:t>
            </a:r>
          </a:p>
          <a:p>
            <a:r>
              <a:rPr lang="cy-GB" cap="none" dirty="0">
                <a:solidFill>
                  <a:schemeClr val="tx1"/>
                </a:solidFill>
              </a:rPr>
              <a:t>Dod o hyd i broblemau i’w datrys. </a:t>
            </a:r>
            <a:endParaRPr lang="en-US" cap="none" dirty="0">
              <a:solidFill>
                <a:schemeClr val="tx1"/>
              </a:solidFill>
            </a:endParaRPr>
          </a:p>
          <a:p>
            <a:endParaRPr lang="en-US" dirty="0"/>
          </a:p>
        </p:txBody>
      </p:sp>
      <p:pic>
        <p:nvPicPr>
          <p:cNvPr id="4" name="Picture 3"/>
          <p:cNvPicPr>
            <a:picLocks noChangeAspect="1"/>
          </p:cNvPicPr>
          <p:nvPr/>
        </p:nvPicPr>
        <p:blipFill>
          <a:blip r:embed="rId2"/>
          <a:stretch>
            <a:fillRect/>
          </a:stretch>
        </p:blipFill>
        <p:spPr>
          <a:xfrm>
            <a:off x="3018772" y="1703541"/>
            <a:ext cx="3255785" cy="243805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1789376"/>
          </a:xfrm>
        </p:spPr>
        <p:txBody>
          <a:bodyPr>
            <a:normAutofit fontScale="90000"/>
          </a:bodyPr>
          <a:lstStyle/>
          <a:p>
            <a:r>
              <a:rPr lang="cy-GB" u="sng" dirty="0"/>
              <a:t>8.Defnyddio gwybodaeth o’r gorffennol mewn sefyllfaoedd newydd</a:t>
            </a:r>
            <a:br>
              <a:rPr lang="en-US" dirty="0"/>
            </a:br>
            <a:endParaRPr lang="en-US" dirty="0"/>
          </a:p>
        </p:txBody>
      </p:sp>
      <p:sp>
        <p:nvSpPr>
          <p:cNvPr id="3" name="Text Placeholder 2"/>
          <p:cNvSpPr>
            <a:spLocks noGrp="1"/>
          </p:cNvSpPr>
          <p:nvPr>
            <p:ph type="body" idx="1"/>
          </p:nvPr>
        </p:nvSpPr>
        <p:spPr>
          <a:xfrm>
            <a:off x="835644" y="4922587"/>
            <a:ext cx="7763814" cy="1703681"/>
          </a:xfrm>
        </p:spPr>
        <p:txBody>
          <a:bodyPr>
            <a:normAutofit/>
          </a:bodyPr>
          <a:lstStyle/>
          <a:p>
            <a:r>
              <a:rPr lang="cy-GB" cap="none" dirty="0">
                <a:solidFill>
                  <a:schemeClr val="tx1"/>
                </a:solidFill>
              </a:rPr>
              <a:t>Defnyddiwch beth rydych yn ei ddysgu! </a:t>
            </a:r>
          </a:p>
          <a:p>
            <a:r>
              <a:rPr lang="cy-GB" cap="none" dirty="0">
                <a:solidFill>
                  <a:schemeClr val="tx1"/>
                </a:solidFill>
              </a:rPr>
              <a:t>Defnyddio gwybodaeth flaenorol; </a:t>
            </a:r>
          </a:p>
          <a:p>
            <a:r>
              <a:rPr lang="cy-GB" cap="none" dirty="0">
                <a:solidFill>
                  <a:schemeClr val="tx1"/>
                </a:solidFill>
              </a:rPr>
              <a:t>Trosglwyddo gwybodaeth tu hwnt i’r sefyllfa lle cafodd ei ddysgu. </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3524409" y="2141710"/>
            <a:ext cx="2085658" cy="278087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1025288"/>
          </a:xfrm>
        </p:spPr>
        <p:txBody>
          <a:bodyPr>
            <a:normAutofit fontScale="90000"/>
          </a:bodyPr>
          <a:lstStyle/>
          <a:p>
            <a:r>
              <a:rPr lang="cy-GB" u="sng" dirty="0"/>
              <a:t>9.Meddwl a chyfathrebu yn eglur ac yn fanwl </a:t>
            </a:r>
            <a:endParaRPr lang="en-US" dirty="0"/>
          </a:p>
        </p:txBody>
      </p:sp>
      <p:sp>
        <p:nvSpPr>
          <p:cNvPr id="3" name="Text Placeholder 2"/>
          <p:cNvSpPr>
            <a:spLocks noGrp="1"/>
          </p:cNvSpPr>
          <p:nvPr>
            <p:ph type="body" idx="1"/>
          </p:nvPr>
        </p:nvSpPr>
        <p:spPr>
          <a:xfrm>
            <a:off x="998482" y="4706939"/>
            <a:ext cx="7763814" cy="1368183"/>
          </a:xfrm>
        </p:spPr>
        <p:txBody>
          <a:bodyPr>
            <a:normAutofit lnSpcReduction="10000"/>
          </a:bodyPr>
          <a:lstStyle/>
          <a:p>
            <a:r>
              <a:rPr lang="cy-GB" cap="none" dirty="0">
                <a:solidFill>
                  <a:schemeClr val="tx1"/>
                </a:solidFill>
              </a:rPr>
              <a:t>Byddwch yn eglur! </a:t>
            </a:r>
          </a:p>
          <a:p>
            <a:r>
              <a:rPr lang="cy-GB" cap="none" dirty="0">
                <a:solidFill>
                  <a:schemeClr val="tx1"/>
                </a:solidFill>
              </a:rPr>
              <a:t>Anelu at gyfathrebu manwl gywir ar lafar ac yn ysgrifenedig; </a:t>
            </a:r>
          </a:p>
          <a:p>
            <a:r>
              <a:rPr lang="cy-GB" cap="none" dirty="0">
                <a:solidFill>
                  <a:schemeClr val="tx1"/>
                </a:solidFill>
              </a:rPr>
              <a:t>Osgoi gorgyffredinoli, ystumio, dileu a gorliwio.</a:t>
            </a:r>
            <a:r>
              <a:rPr lang="en-US" cap="none" dirty="0">
                <a:solidFill>
                  <a:schemeClr val="tx1"/>
                </a:solidFill>
              </a:rPr>
              <a:t> </a:t>
            </a:r>
          </a:p>
        </p:txBody>
      </p:sp>
      <p:pic>
        <p:nvPicPr>
          <p:cNvPr id="5" name="Picture 4"/>
          <p:cNvPicPr>
            <a:picLocks noChangeAspect="1"/>
          </p:cNvPicPr>
          <p:nvPr/>
        </p:nvPicPr>
        <p:blipFill>
          <a:blip r:embed="rId2"/>
          <a:stretch>
            <a:fillRect/>
          </a:stretch>
        </p:blipFill>
        <p:spPr>
          <a:xfrm>
            <a:off x="3682652" y="1853853"/>
            <a:ext cx="2853086" cy="285308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1323202"/>
          </a:xfrm>
        </p:spPr>
        <p:txBody>
          <a:bodyPr/>
          <a:lstStyle/>
          <a:p>
            <a:r>
              <a:rPr lang="cy-GB" u="sng" dirty="0"/>
              <a:t>10.Casglu data trwy’r holl synhwyrau: </a:t>
            </a:r>
            <a:endParaRPr lang="en-US" dirty="0"/>
          </a:p>
        </p:txBody>
      </p:sp>
      <p:sp>
        <p:nvSpPr>
          <p:cNvPr id="3" name="Text Placeholder 2"/>
          <p:cNvSpPr>
            <a:spLocks noGrp="1"/>
          </p:cNvSpPr>
          <p:nvPr>
            <p:ph type="body" idx="1"/>
          </p:nvPr>
        </p:nvSpPr>
        <p:spPr>
          <a:xfrm>
            <a:off x="898274" y="4730140"/>
            <a:ext cx="7763814" cy="1368183"/>
          </a:xfrm>
        </p:spPr>
        <p:txBody>
          <a:bodyPr>
            <a:normAutofit fontScale="92500"/>
          </a:bodyPr>
          <a:lstStyle/>
          <a:p>
            <a:r>
              <a:rPr lang="cy-GB" cap="none" dirty="0">
                <a:solidFill>
                  <a:schemeClr val="tx1"/>
                </a:solidFill>
              </a:rPr>
              <a:t>Defnyddiwch eich llwybrau cynhenid! </a:t>
            </a:r>
          </a:p>
          <a:p>
            <a:r>
              <a:rPr lang="cy-GB" cap="none" dirty="0">
                <a:solidFill>
                  <a:schemeClr val="tx1"/>
                </a:solidFill>
              </a:rPr>
              <a:t>Cymryd sylw o’r byd o’ch cwmpas.  </a:t>
            </a:r>
          </a:p>
          <a:p>
            <a:r>
              <a:rPr lang="cy-GB" cap="none" dirty="0">
                <a:solidFill>
                  <a:schemeClr val="tx1"/>
                </a:solidFill>
              </a:rPr>
              <a:t>Casglu data trwy’r holl synhwyrau; blasu, cyffwrdd, arogli, clywed a gweld. </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2530257" y="2151767"/>
            <a:ext cx="4236266" cy="240055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4"/>
            <a:ext cx="7763814" cy="1302817"/>
          </a:xfrm>
        </p:spPr>
        <p:txBody>
          <a:bodyPr>
            <a:normAutofit/>
          </a:bodyPr>
          <a:lstStyle/>
          <a:p>
            <a:r>
              <a:rPr lang="cy-GB" u="sng" dirty="0"/>
              <a:t>11.Creu, dychmygu a mentro</a:t>
            </a:r>
            <a:br>
              <a:rPr lang="en-US" dirty="0"/>
            </a:br>
            <a:endParaRPr lang="en-US" dirty="0"/>
          </a:p>
        </p:txBody>
      </p:sp>
      <p:sp>
        <p:nvSpPr>
          <p:cNvPr id="3" name="Text Placeholder 2"/>
          <p:cNvSpPr>
            <a:spLocks noGrp="1"/>
          </p:cNvSpPr>
          <p:nvPr>
            <p:ph type="body" idx="1"/>
          </p:nvPr>
        </p:nvSpPr>
        <p:spPr>
          <a:xfrm>
            <a:off x="1070341" y="4920774"/>
            <a:ext cx="7763814" cy="1368183"/>
          </a:xfrm>
        </p:spPr>
        <p:txBody>
          <a:bodyPr>
            <a:normAutofit fontScale="92500" lnSpcReduction="10000"/>
          </a:bodyPr>
          <a:lstStyle/>
          <a:p>
            <a:r>
              <a:rPr lang="cy-GB" cap="none" dirty="0">
                <a:solidFill>
                  <a:schemeClr val="tx1"/>
                </a:solidFill>
              </a:rPr>
              <a:t>Rhowch gynnig ar ddull gwahanol! </a:t>
            </a:r>
          </a:p>
          <a:p>
            <a:r>
              <a:rPr lang="cy-GB" cap="none" dirty="0">
                <a:solidFill>
                  <a:schemeClr val="tx1"/>
                </a:solidFill>
              </a:rPr>
              <a:t>Creu syniadau newydd ac anarferol.</a:t>
            </a:r>
          </a:p>
          <a:p>
            <a:r>
              <a:rPr lang="cy-GB" cap="none" dirty="0">
                <a:solidFill>
                  <a:schemeClr val="tx1"/>
                </a:solidFill>
              </a:rPr>
              <a:t>Rhuglder, gwreiddioldeb.</a:t>
            </a:r>
            <a:endParaRPr lang="en-US" cap="none" dirty="0">
              <a:solidFill>
                <a:schemeClr val="tx1"/>
              </a:solidFill>
            </a:endParaRPr>
          </a:p>
          <a:p>
            <a:endParaRPr lang="en-US" dirty="0"/>
          </a:p>
        </p:txBody>
      </p:sp>
      <p:pic>
        <p:nvPicPr>
          <p:cNvPr id="5" name="Picture 4" descr="thinkingoutofthebox.jpg">
            <a:extLst>
              <a:ext uri="{FF2B5EF4-FFF2-40B4-BE49-F238E27FC236}">
                <a16:creationId xmlns:a16="http://schemas.microsoft.com/office/drawing/2014/main" id="{CBCC3120-7700-2F42-8240-6B8EB0214802}"/>
              </a:ext>
            </a:extLst>
          </p:cNvPr>
          <p:cNvPicPr>
            <a:picLocks noChangeAspect="1"/>
          </p:cNvPicPr>
          <p:nvPr/>
        </p:nvPicPr>
        <p:blipFill>
          <a:blip r:embed="rId2"/>
          <a:stretch>
            <a:fillRect/>
          </a:stretch>
        </p:blipFill>
        <p:spPr>
          <a:xfrm>
            <a:off x="3507288" y="1479972"/>
            <a:ext cx="3319624" cy="33196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4"/>
            <a:ext cx="7763814" cy="964141"/>
          </a:xfrm>
        </p:spPr>
        <p:txBody>
          <a:bodyPr>
            <a:normAutofit fontScale="90000"/>
          </a:bodyPr>
          <a:lstStyle/>
          <a:p>
            <a:r>
              <a:rPr lang="cy-GB" u="sng" dirty="0"/>
              <a:t>12.Ymateb gan ryfeddu a synnu </a:t>
            </a:r>
            <a:endParaRPr lang="en-US" dirty="0"/>
          </a:p>
        </p:txBody>
      </p:sp>
      <p:sp>
        <p:nvSpPr>
          <p:cNvPr id="3" name="Text Placeholder 2"/>
          <p:cNvSpPr>
            <a:spLocks noGrp="1"/>
          </p:cNvSpPr>
          <p:nvPr>
            <p:ph type="body" idx="1"/>
          </p:nvPr>
        </p:nvSpPr>
        <p:spPr>
          <a:xfrm>
            <a:off x="817678" y="4765455"/>
            <a:ext cx="7763814" cy="1368183"/>
          </a:xfrm>
        </p:spPr>
        <p:txBody>
          <a:bodyPr>
            <a:normAutofit/>
          </a:bodyPr>
          <a:lstStyle/>
          <a:p>
            <a:r>
              <a:rPr lang="cy-GB" cap="none" dirty="0">
                <a:solidFill>
                  <a:schemeClr val="tx1"/>
                </a:solidFill>
              </a:rPr>
              <a:t>Cael hwyl wrth ei weithio allan! </a:t>
            </a:r>
          </a:p>
          <a:p>
            <a:r>
              <a:rPr lang="cy-GB" cap="none" dirty="0">
                <a:solidFill>
                  <a:schemeClr val="tx1"/>
                </a:solidFill>
              </a:rPr>
              <a:t>Gweld y byd fel rhywbeth rhyfeddol, a hudolus a chael eich cyffroi gan ffenomena a phrydferthwch. </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4265257" y="1826991"/>
            <a:ext cx="3771837" cy="2514558"/>
          </a:xfrm>
          <a:prstGeom prst="rect">
            <a:avLst/>
          </a:prstGeom>
        </p:spPr>
      </p:pic>
      <p:pic>
        <p:nvPicPr>
          <p:cNvPr id="5" name="Picture 4"/>
          <p:cNvPicPr>
            <a:picLocks noChangeAspect="1"/>
          </p:cNvPicPr>
          <p:nvPr/>
        </p:nvPicPr>
        <p:blipFill>
          <a:blip r:embed="rId3"/>
          <a:stretch>
            <a:fillRect/>
          </a:stretch>
        </p:blipFill>
        <p:spPr>
          <a:xfrm>
            <a:off x="1072694" y="1792705"/>
            <a:ext cx="2204850" cy="29384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4"/>
            <a:ext cx="7763814" cy="1102381"/>
          </a:xfrm>
        </p:spPr>
        <p:txBody>
          <a:bodyPr>
            <a:normAutofit fontScale="90000"/>
          </a:bodyPr>
          <a:lstStyle/>
          <a:p>
            <a:r>
              <a:rPr lang="cy-GB" u="sng" dirty="0"/>
              <a:t>13.Cymryd risgiau mewn dull cyfrifol</a:t>
            </a:r>
            <a:endParaRPr lang="en-US" dirty="0"/>
          </a:p>
        </p:txBody>
      </p:sp>
      <p:sp>
        <p:nvSpPr>
          <p:cNvPr id="3" name="Text Placeholder 2"/>
          <p:cNvSpPr>
            <a:spLocks noGrp="1"/>
          </p:cNvSpPr>
          <p:nvPr>
            <p:ph type="body" idx="1"/>
          </p:nvPr>
        </p:nvSpPr>
        <p:spPr>
          <a:xfrm>
            <a:off x="974088" y="4632016"/>
            <a:ext cx="7763814" cy="1708626"/>
          </a:xfrm>
        </p:spPr>
        <p:txBody>
          <a:bodyPr>
            <a:normAutofit fontScale="92500" lnSpcReduction="20000"/>
          </a:bodyPr>
          <a:lstStyle/>
          <a:p>
            <a:r>
              <a:rPr lang="cy-GB" cap="none" dirty="0">
                <a:solidFill>
                  <a:schemeClr val="tx1"/>
                </a:solidFill>
              </a:rPr>
              <a:t>Mentrwch allan! </a:t>
            </a:r>
          </a:p>
          <a:p>
            <a:r>
              <a:rPr lang="cy-GB" cap="none" dirty="0">
                <a:solidFill>
                  <a:schemeClr val="tx1"/>
                </a:solidFill>
              </a:rPr>
              <a:t>Bod yn anturus; </a:t>
            </a:r>
          </a:p>
          <a:p>
            <a:r>
              <a:rPr lang="cy-GB" cap="none" dirty="0">
                <a:solidFill>
                  <a:schemeClr val="tx1"/>
                </a:solidFill>
              </a:rPr>
              <a:t>Byw ar eithaf eich gallu.  </a:t>
            </a:r>
          </a:p>
          <a:p>
            <a:r>
              <a:rPr lang="cy-GB" cap="none" dirty="0">
                <a:solidFill>
                  <a:schemeClr val="tx1"/>
                </a:solidFill>
              </a:rPr>
              <a:t>Rhoi cynnig ar bethau newydd yn gyson. </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3591061" y="1930945"/>
            <a:ext cx="1952353" cy="260035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8468" y="291002"/>
            <a:ext cx="7763814" cy="1313057"/>
          </a:xfrm>
        </p:spPr>
        <p:txBody>
          <a:bodyPr/>
          <a:lstStyle/>
          <a:p>
            <a:r>
              <a:rPr lang="cy-GB" u="sng" dirty="0"/>
              <a:t>14.Gweld hiwmor</a:t>
            </a:r>
            <a:br>
              <a:rPr lang="en-US" dirty="0"/>
            </a:br>
            <a:endParaRPr lang="en-US" dirty="0"/>
          </a:p>
        </p:txBody>
      </p:sp>
      <p:sp>
        <p:nvSpPr>
          <p:cNvPr id="3" name="Text Placeholder 2"/>
          <p:cNvSpPr>
            <a:spLocks noGrp="1"/>
          </p:cNvSpPr>
          <p:nvPr>
            <p:ph type="body" idx="1"/>
          </p:nvPr>
        </p:nvSpPr>
        <p:spPr>
          <a:xfrm>
            <a:off x="966598" y="4728269"/>
            <a:ext cx="7763814" cy="1368183"/>
          </a:xfrm>
        </p:spPr>
        <p:txBody>
          <a:bodyPr>
            <a:normAutofit lnSpcReduction="10000"/>
          </a:bodyPr>
          <a:lstStyle/>
          <a:p>
            <a:r>
              <a:rPr lang="cy-GB" cap="none" dirty="0">
                <a:solidFill>
                  <a:schemeClr val="tx1"/>
                </a:solidFill>
              </a:rPr>
              <a:t>Chwerthynwch dipyn!  </a:t>
            </a:r>
          </a:p>
          <a:p>
            <a:r>
              <a:rPr lang="cy-GB" cap="none" dirty="0">
                <a:solidFill>
                  <a:schemeClr val="tx1"/>
                </a:solidFill>
              </a:rPr>
              <a:t>Gweld y pethau hynod, rhyfedd ac annisgwyl.</a:t>
            </a:r>
          </a:p>
          <a:p>
            <a:r>
              <a:rPr lang="cy-GB" cap="none" dirty="0">
                <a:solidFill>
                  <a:schemeClr val="tx1"/>
                </a:solidFill>
              </a:rPr>
              <a:t>Gallu chwerthin am eich pen eich hun.</a:t>
            </a:r>
            <a:endParaRPr lang="en-US" cap="none" dirty="0">
              <a:solidFill>
                <a:schemeClr val="tx1"/>
              </a:solidFill>
            </a:endParaRPr>
          </a:p>
          <a:p>
            <a:endParaRPr lang="en-US" dirty="0"/>
          </a:p>
        </p:txBody>
      </p:sp>
      <p:pic>
        <p:nvPicPr>
          <p:cNvPr id="4" name="Picture 3"/>
          <p:cNvPicPr>
            <a:picLocks noChangeAspect="1"/>
          </p:cNvPicPr>
          <p:nvPr/>
        </p:nvPicPr>
        <p:blipFill>
          <a:blip r:embed="rId2"/>
          <a:stretch>
            <a:fillRect/>
          </a:stretch>
        </p:blipFill>
        <p:spPr>
          <a:xfrm>
            <a:off x="2358190" y="1000454"/>
            <a:ext cx="4980631" cy="35561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591162"/>
          </a:xfrm>
        </p:spPr>
        <p:txBody>
          <a:bodyPr>
            <a:normAutofit fontScale="90000"/>
          </a:bodyPr>
          <a:lstStyle/>
          <a:p>
            <a:r>
              <a:rPr lang="cy-GB" u="sng" dirty="0"/>
              <a:t>15.Meddwl yn gyd-ddibynnol </a:t>
            </a:r>
            <a:endParaRPr lang="en-US" dirty="0"/>
          </a:p>
        </p:txBody>
      </p:sp>
      <p:sp>
        <p:nvSpPr>
          <p:cNvPr id="3" name="Text Placeholder 2"/>
          <p:cNvSpPr>
            <a:spLocks noGrp="1"/>
          </p:cNvSpPr>
          <p:nvPr>
            <p:ph type="body" idx="1"/>
          </p:nvPr>
        </p:nvSpPr>
        <p:spPr>
          <a:xfrm>
            <a:off x="685331" y="4259037"/>
            <a:ext cx="7763814" cy="2057542"/>
          </a:xfrm>
        </p:spPr>
        <p:txBody>
          <a:bodyPr>
            <a:normAutofit/>
          </a:bodyPr>
          <a:lstStyle/>
          <a:p>
            <a:r>
              <a:rPr lang="cy-GB" cap="none" dirty="0">
                <a:solidFill>
                  <a:schemeClr val="tx1"/>
                </a:solidFill>
              </a:rPr>
              <a:t>Gweithiwch gyda’ch gilydd! </a:t>
            </a:r>
          </a:p>
          <a:p>
            <a:r>
              <a:rPr lang="cy-GB" cap="none" dirty="0">
                <a:solidFill>
                  <a:schemeClr val="tx1"/>
                </a:solidFill>
              </a:rPr>
              <a:t>Gallu gweithio mewn sefyllfaoedd o gydgyfnewid a dysgu oddi wrth eraill ynddynt.  </a:t>
            </a:r>
          </a:p>
          <a:p>
            <a:r>
              <a:rPr lang="cy-GB" cap="none" dirty="0">
                <a:solidFill>
                  <a:schemeClr val="tx1"/>
                </a:solidFill>
              </a:rPr>
              <a:t>Gwaith tîm.</a:t>
            </a:r>
            <a:r>
              <a:rPr lang="en-US" cap="none" dirty="0">
                <a:solidFill>
                  <a:schemeClr val="tx1"/>
                </a:solidFill>
              </a:rPr>
              <a:t> </a:t>
            </a:r>
          </a:p>
        </p:txBody>
      </p:sp>
      <p:pic>
        <p:nvPicPr>
          <p:cNvPr id="4" name="Picture 3"/>
          <p:cNvPicPr>
            <a:picLocks noChangeAspect="1"/>
          </p:cNvPicPr>
          <p:nvPr/>
        </p:nvPicPr>
        <p:blipFill>
          <a:blip r:embed="rId2"/>
          <a:stretch>
            <a:fillRect/>
          </a:stretch>
        </p:blipFill>
        <p:spPr>
          <a:xfrm>
            <a:off x="3344779" y="1419727"/>
            <a:ext cx="1936374" cy="258675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828565"/>
            <a:ext cx="7763814" cy="1099230"/>
          </a:xfrm>
        </p:spPr>
        <p:txBody>
          <a:bodyPr>
            <a:normAutofit fontScale="90000"/>
          </a:bodyPr>
          <a:lstStyle/>
          <a:p>
            <a:r>
              <a:rPr lang="cy-GB" u="sng" dirty="0"/>
              <a:t>16. Bod yn barod i ddysgu’N Barhaus </a:t>
            </a:r>
            <a:endParaRPr lang="en-US" dirty="0"/>
          </a:p>
        </p:txBody>
      </p:sp>
      <p:sp>
        <p:nvSpPr>
          <p:cNvPr id="3" name="Text Placeholder 2"/>
          <p:cNvSpPr>
            <a:spLocks noGrp="1"/>
          </p:cNvSpPr>
          <p:nvPr>
            <p:ph type="body" idx="1"/>
          </p:nvPr>
        </p:nvSpPr>
        <p:spPr>
          <a:xfrm>
            <a:off x="1082373" y="4523840"/>
            <a:ext cx="7763814" cy="1961181"/>
          </a:xfrm>
        </p:spPr>
        <p:txBody>
          <a:bodyPr>
            <a:normAutofit/>
          </a:bodyPr>
          <a:lstStyle/>
          <a:p>
            <a:r>
              <a:rPr lang="cy-GB" cap="none" dirty="0">
                <a:solidFill>
                  <a:schemeClr val="tx1"/>
                </a:solidFill>
              </a:rPr>
              <a:t>Dysgwch o’ch profiadau! </a:t>
            </a:r>
          </a:p>
          <a:p>
            <a:r>
              <a:rPr lang="cy-GB" cap="none" dirty="0">
                <a:solidFill>
                  <a:schemeClr val="tx1"/>
                </a:solidFill>
              </a:rPr>
              <a:t>Bod yn ddiymhongar ac yn falch wrth gyfaddef nad ydym yn gwybod; </a:t>
            </a:r>
          </a:p>
          <a:p>
            <a:r>
              <a:rPr lang="cy-GB" cap="none" dirty="0">
                <a:solidFill>
                  <a:schemeClr val="tx1"/>
                </a:solidFill>
              </a:rPr>
              <a:t>Peidio â bod yn hunanfodlon.</a:t>
            </a:r>
            <a:endParaRPr lang="en-US" cap="none" dirty="0">
              <a:solidFill>
                <a:schemeClr val="tx1"/>
              </a:solidFill>
            </a:endParaRPr>
          </a:p>
        </p:txBody>
      </p:sp>
      <p:pic>
        <p:nvPicPr>
          <p:cNvPr id="4" name="Picture 3"/>
          <p:cNvPicPr>
            <a:picLocks noChangeAspect="1"/>
          </p:cNvPicPr>
          <p:nvPr/>
        </p:nvPicPr>
        <p:blipFill>
          <a:blip r:embed="rId2"/>
          <a:stretch>
            <a:fillRect/>
          </a:stretch>
        </p:blipFill>
        <p:spPr>
          <a:xfrm>
            <a:off x="2201778" y="1927795"/>
            <a:ext cx="4908885" cy="259604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US" dirty="0"/>
              <a:t>ADFYFYRIO</a:t>
            </a:r>
          </a:p>
        </p:txBody>
      </p:sp>
      <p:sp>
        <p:nvSpPr>
          <p:cNvPr id="21507" name="Content Placeholder 2"/>
          <p:cNvSpPr>
            <a:spLocks noGrp="1"/>
          </p:cNvSpPr>
          <p:nvPr>
            <p:ph idx="1"/>
          </p:nvPr>
        </p:nvSpPr>
        <p:spPr/>
        <p:txBody>
          <a:bodyPr/>
          <a:lstStyle/>
          <a:p>
            <a:r>
              <a:rPr lang="cy-GB" cap="none" dirty="0"/>
              <a:t>Casglu data trwy’r holl synhwyrau</a:t>
            </a:r>
          </a:p>
          <a:p>
            <a:r>
              <a:rPr lang="cy-GB" cap="none" dirty="0"/>
              <a:t>Cwestiynu a datrys problemau</a:t>
            </a:r>
            <a:r>
              <a:rPr lang="en-US" cap="none" dirty="0"/>
              <a:t> </a:t>
            </a:r>
          </a:p>
          <a:p>
            <a:r>
              <a:rPr lang="cy-GB" cap="none" dirty="0"/>
              <a:t>Meddwl am eich ffordd o feddwl (metawybyddiaeth) </a:t>
            </a:r>
          </a:p>
          <a:p>
            <a:r>
              <a:rPr lang="cy-GB" cap="none" dirty="0"/>
              <a:t>Gwrando gyda dealltwriaeth ac empathi </a:t>
            </a:r>
            <a:endParaRPr lang="en-US" cap="none"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US" dirty="0" err="1"/>
              <a:t>Talu</a:t>
            </a:r>
            <a:r>
              <a:rPr lang="en-US" dirty="0"/>
              <a:t> </a:t>
            </a:r>
            <a:r>
              <a:rPr lang="en-US" dirty="0" err="1"/>
              <a:t>sylw</a:t>
            </a:r>
            <a:endParaRPr lang="en-US" dirty="0"/>
          </a:p>
        </p:txBody>
      </p:sp>
      <p:sp>
        <p:nvSpPr>
          <p:cNvPr id="25603" name="Content Placeholder 2"/>
          <p:cNvSpPr>
            <a:spLocks noGrp="1"/>
          </p:cNvSpPr>
          <p:nvPr>
            <p:ph idx="1"/>
          </p:nvPr>
        </p:nvSpPr>
        <p:spPr/>
        <p:txBody>
          <a:bodyPr/>
          <a:lstStyle/>
          <a:p>
            <a:r>
              <a:rPr lang="cy-GB" cap="none" dirty="0"/>
              <a:t>Dyfalbarhau </a:t>
            </a:r>
          </a:p>
          <a:p>
            <a:r>
              <a:rPr lang="cy-GB" cap="none" dirty="0"/>
              <a:t>Rheoli byrbwylltra </a:t>
            </a:r>
          </a:p>
          <a:p>
            <a:r>
              <a:rPr lang="cy-GB" cap="none" dirty="0"/>
              <a:t>Meddwl a chyfathrebu yn eglur ac yn fanwl </a:t>
            </a:r>
          </a:p>
          <a:p>
            <a:r>
              <a:rPr lang="cy-GB" cap="none" dirty="0"/>
              <a:t>Ceisio cyrraedd cywirdeb</a:t>
            </a:r>
            <a:r>
              <a:rPr lang="en-US" cap="none" dirty="0"/>
              <a:t> </a:t>
            </a:r>
          </a:p>
          <a:p>
            <a:pPr>
              <a:buFontTx/>
              <a:buNone/>
            </a:pPr>
            <a:endParaRPr lang="en-US" sz="1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US"/>
              <a:t>Cynhyrchu </a:t>
            </a:r>
          </a:p>
        </p:txBody>
      </p:sp>
      <p:sp>
        <p:nvSpPr>
          <p:cNvPr id="27651" name="Content Placeholder 2"/>
          <p:cNvSpPr>
            <a:spLocks noGrp="1"/>
          </p:cNvSpPr>
          <p:nvPr>
            <p:ph idx="1"/>
          </p:nvPr>
        </p:nvSpPr>
        <p:spPr/>
        <p:txBody>
          <a:bodyPr/>
          <a:lstStyle/>
          <a:p>
            <a:r>
              <a:rPr lang="cy-GB" cap="none" dirty="0"/>
              <a:t>Meddwl yn hyblyg </a:t>
            </a:r>
            <a:r>
              <a:rPr lang="en-US" cap="none" dirty="0"/>
              <a:t> </a:t>
            </a:r>
          </a:p>
          <a:p>
            <a:r>
              <a:rPr lang="cy-GB" cap="none" dirty="0"/>
              <a:t>Creadigrwydd- creu, dychmygu a mentro</a:t>
            </a:r>
            <a:r>
              <a:rPr lang="en-US" cap="none" dirty="0"/>
              <a:t> </a:t>
            </a:r>
          </a:p>
          <a:p>
            <a:r>
              <a:rPr lang="cy-GB" cap="none" dirty="0"/>
              <a:t>Gweld hiwmor</a:t>
            </a:r>
            <a:r>
              <a:rPr lang="en-US" cap="none" dirty="0"/>
              <a:t> </a:t>
            </a:r>
          </a:p>
          <a:p>
            <a:r>
              <a:rPr lang="cy-GB" cap="none" dirty="0"/>
              <a:t>Ymateb gan ryfeddu a synnu </a:t>
            </a:r>
            <a:endParaRPr lang="en-US" cap="none"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US"/>
              <a:t>Symud Ymlaen </a:t>
            </a:r>
          </a:p>
        </p:txBody>
      </p:sp>
      <p:sp>
        <p:nvSpPr>
          <p:cNvPr id="29699" name="Content Placeholder 2"/>
          <p:cNvSpPr>
            <a:spLocks noGrp="1"/>
          </p:cNvSpPr>
          <p:nvPr>
            <p:ph idx="1"/>
          </p:nvPr>
        </p:nvSpPr>
        <p:spPr/>
        <p:txBody>
          <a:bodyPr/>
          <a:lstStyle/>
          <a:p>
            <a:r>
              <a:rPr lang="cy-GB" cap="none" dirty="0"/>
              <a:t>Defnyddio gwybodaeth o’r gorffennol</a:t>
            </a:r>
          </a:p>
          <a:p>
            <a:r>
              <a:rPr lang="cy-GB" cap="none" dirty="0"/>
              <a:t>Cymryd risgiau </a:t>
            </a:r>
          </a:p>
          <a:p>
            <a:r>
              <a:rPr lang="cy-GB" cap="none" dirty="0"/>
              <a:t>Meddwl yn gyd-ddibynnol </a:t>
            </a:r>
          </a:p>
          <a:p>
            <a:r>
              <a:rPr lang="cy-GB" cap="none" dirty="0"/>
              <a:t>Bod ar agor i ddysgu parhaus </a:t>
            </a:r>
            <a:endParaRPr lang="en-US" cap="none"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9" name="Picture 5"/>
          <p:cNvPicPr>
            <a:picLocks noChangeAspect="1" noChangeArrowheads="1"/>
          </p:cNvPicPr>
          <p:nvPr/>
        </p:nvPicPr>
        <p:blipFill>
          <a:blip r:embed="rId3"/>
          <a:srcRect t="12500" r="6250" b="6250"/>
          <a:stretch>
            <a:fillRect/>
          </a:stretch>
        </p:blipFill>
        <p:spPr bwMode="auto">
          <a:xfrm>
            <a:off x="0" y="0"/>
            <a:ext cx="9144000" cy="6858000"/>
          </a:xfrm>
          <a:prstGeom prst="rect">
            <a:avLst/>
          </a:prstGeom>
          <a:noFill/>
          <a:ln w="9525">
            <a:noFill/>
            <a:miter lim="800000"/>
            <a:headEnd/>
            <a:tailEnd/>
          </a:ln>
          <a:effectLst/>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srcRect l="3906" t="13542" r="26563" b="11458"/>
          <a:stretch>
            <a:fillRect/>
          </a:stretch>
        </p:blipFill>
        <p:spPr bwMode="auto">
          <a:xfrm>
            <a:off x="0" y="0"/>
            <a:ext cx="8991600" cy="6858000"/>
          </a:xfrm>
          <a:prstGeom prst="rect">
            <a:avLst/>
          </a:prstGeom>
          <a:noFill/>
          <a:ln w="9525">
            <a:noFill/>
            <a:miter lim="800000"/>
            <a:headEnd/>
            <a:tailEnd/>
          </a:ln>
          <a:effectLst/>
        </p:spPr>
      </p:pic>
    </p:spTree>
    <p:extLst>
      <p:ext uri="{BB962C8B-B14F-4D97-AF65-F5344CB8AC3E}">
        <p14:creationId xmlns:p14="http://schemas.microsoft.com/office/powerpoint/2010/main" val="31571243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G:\staff\staffnet\agi\PRESENTATIONS\HOM\CIMG0156.JPG">
            <a:hlinkClick r:id="rId2" action="ppaction://hlinksldjump"/>
          </p:cNvPr>
          <p:cNvPicPr>
            <a:picLocks noChangeAspect="1" noChangeArrowheads="1"/>
          </p:cNvPicPr>
          <p:nvPr/>
        </p:nvPicPr>
        <p:blipFill>
          <a:blip r:embed="rId3">
            <a:lum bright="18000" contrast="6000"/>
          </a:blip>
          <a:srcRect t="21667" r="7500"/>
          <a:stretch>
            <a:fillRect/>
          </a:stretch>
        </p:blipFill>
        <p:spPr bwMode="auto">
          <a:xfrm>
            <a:off x="-762000" y="0"/>
            <a:ext cx="11277600" cy="7162800"/>
          </a:xfrm>
          <a:prstGeom prst="rect">
            <a:avLst/>
          </a:prstGeom>
          <a:noFill/>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2"/>
          <p:cNvSpPr txBox="1">
            <a:spLocks noChangeArrowheads="1"/>
          </p:cNvSpPr>
          <p:nvPr/>
        </p:nvSpPr>
        <p:spPr bwMode="auto">
          <a:xfrm>
            <a:off x="685800" y="685800"/>
            <a:ext cx="7924800" cy="457200"/>
          </a:xfrm>
          <a:prstGeom prst="rect">
            <a:avLst/>
          </a:prstGeom>
          <a:noFill/>
          <a:ln w="9525">
            <a:noFill/>
            <a:miter lim="800000"/>
            <a:headEnd/>
            <a:tailEnd/>
          </a:ln>
          <a:effectLst/>
        </p:spPr>
        <p:txBody>
          <a:bodyPr>
            <a:prstTxWarp prst="textNoShape">
              <a:avLst/>
            </a:prstTxWarp>
            <a:spAutoFit/>
          </a:bodyPr>
          <a:lstStyle/>
          <a:p>
            <a:pPr>
              <a:spcBef>
                <a:spcPct val="50000"/>
              </a:spcBef>
            </a:pPr>
            <a:endParaRPr lang="en-US" b="0"/>
          </a:p>
        </p:txBody>
      </p:sp>
      <p:sp>
        <p:nvSpPr>
          <p:cNvPr id="45059" name="Rectangle 3"/>
          <p:cNvSpPr>
            <a:spLocks noChangeArrowheads="1"/>
          </p:cNvSpPr>
          <p:nvPr/>
        </p:nvSpPr>
        <p:spPr bwMode="auto">
          <a:xfrm>
            <a:off x="609600" y="135249"/>
            <a:ext cx="8001000" cy="2193384"/>
          </a:xfrm>
          <a:prstGeom prst="rect">
            <a:avLst/>
          </a:prstGeom>
          <a:solidFill>
            <a:srgbClr val="00CCFF"/>
          </a:solidFill>
          <a:ln w="9525">
            <a:solidFill>
              <a:schemeClr val="tx1"/>
            </a:solidFill>
            <a:miter lim="800000"/>
            <a:headEnd/>
            <a:tailEnd/>
          </a:ln>
          <a:effectLst/>
        </p:spPr>
        <p:txBody>
          <a:bodyPr anchor="ctr">
            <a:prstTxWarp prst="textNoShape">
              <a:avLst/>
            </a:prstTxWarp>
          </a:bodyPr>
          <a:lstStyle/>
          <a:p>
            <a:pPr algn="ctr"/>
            <a:r>
              <a:rPr lang="en-AU" sz="4000" b="0" dirty="0">
                <a:solidFill>
                  <a:schemeClr val="tx2"/>
                </a:solidFill>
              </a:rPr>
              <a:t>Beth all </a:t>
            </a:r>
            <a:r>
              <a:rPr lang="en-AU" sz="4000" b="0" dirty="0" err="1">
                <a:solidFill>
                  <a:schemeClr val="tx2"/>
                </a:solidFill>
              </a:rPr>
              <a:t>athrawon</a:t>
            </a:r>
            <a:r>
              <a:rPr lang="en-AU" sz="4000" dirty="0">
                <a:solidFill>
                  <a:schemeClr val="tx2"/>
                </a:solidFill>
              </a:rPr>
              <a:t> </a:t>
            </a:r>
            <a:r>
              <a:rPr lang="en-AU" sz="4000" b="0" dirty="0" err="1">
                <a:solidFill>
                  <a:schemeClr val="tx2"/>
                </a:solidFill>
              </a:rPr>
              <a:t>wneud</a:t>
            </a:r>
            <a:r>
              <a:rPr lang="en-AU" sz="4000" b="0" dirty="0">
                <a:solidFill>
                  <a:schemeClr val="tx2"/>
                </a:solidFill>
              </a:rPr>
              <a:t> </a:t>
            </a:r>
            <a:r>
              <a:rPr lang="en-AU" sz="4000" b="0" dirty="0" err="1">
                <a:solidFill>
                  <a:schemeClr val="tx2"/>
                </a:solidFill>
              </a:rPr>
              <a:t>i</a:t>
            </a:r>
            <a:r>
              <a:rPr lang="en-AU" sz="4000" b="0" dirty="0">
                <a:solidFill>
                  <a:schemeClr val="tx2"/>
                </a:solidFill>
              </a:rPr>
              <a:t> </a:t>
            </a:r>
            <a:r>
              <a:rPr lang="en-AU" sz="4000" dirty="0" err="1">
                <a:solidFill>
                  <a:schemeClr val="tx2"/>
                </a:solidFill>
              </a:rPr>
              <a:t>gefnogi</a:t>
            </a:r>
            <a:r>
              <a:rPr lang="en-AU" sz="4000" b="0" dirty="0">
                <a:solidFill>
                  <a:schemeClr val="tx2"/>
                </a:solidFill>
              </a:rPr>
              <a:t> </a:t>
            </a:r>
            <a:r>
              <a:rPr lang="en-AU" sz="4000" b="0" dirty="0" err="1">
                <a:solidFill>
                  <a:schemeClr val="tx2"/>
                </a:solidFill>
              </a:rPr>
              <a:t>disgyblion</a:t>
            </a:r>
            <a:r>
              <a:rPr lang="en-AU" sz="4000" b="0" dirty="0">
                <a:solidFill>
                  <a:schemeClr val="tx2"/>
                </a:solidFill>
              </a:rPr>
              <a:t> </a:t>
            </a:r>
            <a:r>
              <a:rPr lang="en-AU" sz="4000" b="0" dirty="0" err="1">
                <a:solidFill>
                  <a:schemeClr val="tx2"/>
                </a:solidFill>
              </a:rPr>
              <a:t>i</a:t>
            </a:r>
            <a:r>
              <a:rPr lang="en-AU" sz="4000" b="0" dirty="0">
                <a:solidFill>
                  <a:schemeClr val="tx2"/>
                </a:solidFill>
              </a:rPr>
              <a:t> </a:t>
            </a:r>
            <a:r>
              <a:rPr lang="en-AU" sz="4000" dirty="0" err="1">
                <a:solidFill>
                  <a:schemeClr val="tx2"/>
                </a:solidFill>
              </a:rPr>
              <a:t>ymddwyn</a:t>
            </a:r>
            <a:r>
              <a:rPr lang="en-AU" sz="4000" dirty="0">
                <a:solidFill>
                  <a:schemeClr val="tx2"/>
                </a:solidFill>
              </a:rPr>
              <a:t> </a:t>
            </a:r>
            <a:r>
              <a:rPr lang="en-AU" sz="4000" dirty="0" err="1">
                <a:solidFill>
                  <a:schemeClr val="tx2"/>
                </a:solidFill>
              </a:rPr>
              <a:t>yn</a:t>
            </a:r>
            <a:r>
              <a:rPr lang="en-AU" sz="4000" dirty="0">
                <a:solidFill>
                  <a:schemeClr val="tx2"/>
                </a:solidFill>
              </a:rPr>
              <a:t> </a:t>
            </a:r>
            <a:r>
              <a:rPr lang="en-AU" sz="4000" dirty="0" err="1">
                <a:solidFill>
                  <a:schemeClr val="tx2"/>
                </a:solidFill>
              </a:rPr>
              <a:t>fwy</a:t>
            </a:r>
            <a:r>
              <a:rPr lang="en-AU" sz="4000" dirty="0">
                <a:solidFill>
                  <a:schemeClr val="tx2"/>
                </a:solidFill>
              </a:rPr>
              <a:t> </a:t>
            </a:r>
            <a:r>
              <a:rPr lang="en-AU" sz="4000" dirty="0" err="1">
                <a:solidFill>
                  <a:schemeClr val="tx2"/>
                </a:solidFill>
              </a:rPr>
              <a:t>deallus</a:t>
            </a:r>
            <a:r>
              <a:rPr lang="en-AU" sz="4000" dirty="0">
                <a:solidFill>
                  <a:schemeClr val="tx2"/>
                </a:solidFill>
              </a:rPr>
              <a:t>?</a:t>
            </a:r>
            <a:endParaRPr lang="en-AU" sz="4000" b="0" dirty="0">
              <a:solidFill>
                <a:schemeClr val="tx2"/>
              </a:solidFill>
            </a:endParaRPr>
          </a:p>
        </p:txBody>
      </p:sp>
      <p:graphicFrame>
        <p:nvGraphicFramePr>
          <p:cNvPr id="45093" name="Group 37"/>
          <p:cNvGraphicFramePr>
            <a:graphicFrameLocks noGrp="1"/>
          </p:cNvGraphicFramePr>
          <p:nvPr/>
        </p:nvGraphicFramePr>
        <p:xfrm>
          <a:off x="1399438" y="2356268"/>
          <a:ext cx="7211162" cy="4241524"/>
        </p:xfrm>
        <a:graphic>
          <a:graphicData uri="http://schemas.openxmlformats.org/drawingml/2006/table">
            <a:tbl>
              <a:tblPr/>
              <a:tblGrid>
                <a:gridCol w="2451795">
                  <a:extLst>
                    <a:ext uri="{9D8B030D-6E8A-4147-A177-3AD203B41FA5}">
                      <a16:colId xmlns:a16="http://schemas.microsoft.com/office/drawing/2014/main" val="20000"/>
                    </a:ext>
                  </a:extLst>
                </a:gridCol>
                <a:gridCol w="4759367">
                  <a:extLst>
                    <a:ext uri="{9D8B030D-6E8A-4147-A177-3AD203B41FA5}">
                      <a16:colId xmlns:a16="http://schemas.microsoft.com/office/drawing/2014/main" val="20001"/>
                    </a:ext>
                  </a:extLst>
                </a:gridCol>
              </a:tblGrid>
              <a:tr h="60297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Dyfalbarhau </a:t>
                      </a:r>
                      <a:r>
                        <a:rPr kumimoji="0" lang="en-AU" sz="2800" b="0" i="0" u="none" strike="noStrike" cap="none" normalizeH="0" baseline="0" dirty="0">
                          <a:ln>
                            <a:noFill/>
                          </a:ln>
                          <a:solidFill>
                            <a:schemeClr val="tx1"/>
                          </a:solidFill>
                          <a:effectLst/>
                          <a:latin typeface="Arial" charset="0"/>
                        </a:rPr>
                        <a:t>:</a:t>
                      </a: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000" b="0" i="1" u="none" strike="noStrike" cap="none" normalizeH="0" baseline="0" dirty="0" err="1">
                          <a:ln>
                            <a:noFill/>
                          </a:ln>
                          <a:solidFill>
                            <a:schemeClr val="tx1"/>
                          </a:solidFill>
                          <a:effectLst/>
                          <a:latin typeface="Arial" charset="0"/>
                        </a:rPr>
                        <a:t>Amryw</a:t>
                      </a:r>
                      <a:r>
                        <a:rPr kumimoji="0" lang="en-AU" sz="2000" b="0" i="1" u="none" strike="noStrike" cap="none" normalizeH="0" baseline="0" dirty="0">
                          <a:ln>
                            <a:noFill/>
                          </a:ln>
                          <a:solidFill>
                            <a:schemeClr val="tx1"/>
                          </a:solidFill>
                          <a:effectLst/>
                          <a:latin typeface="Arial" charset="0"/>
                        </a:rPr>
                        <a:t> </a:t>
                      </a:r>
                      <a:r>
                        <a:rPr kumimoji="0" lang="en-AU" sz="2000" b="0" i="1" u="none" strike="noStrike" cap="none" normalizeH="0" baseline="0" dirty="0" err="1">
                          <a:ln>
                            <a:noFill/>
                          </a:ln>
                          <a:solidFill>
                            <a:schemeClr val="tx1"/>
                          </a:solidFill>
                          <a:effectLst/>
                          <a:latin typeface="Arial" charset="0"/>
                        </a:rPr>
                        <a:t>o</a:t>
                      </a:r>
                      <a:r>
                        <a:rPr kumimoji="0" lang="en-AU" sz="2000" b="0" i="1" u="none" strike="noStrike" cap="none" normalizeH="0" baseline="0" dirty="0">
                          <a:ln>
                            <a:noFill/>
                          </a:ln>
                          <a:solidFill>
                            <a:schemeClr val="tx1"/>
                          </a:solidFill>
                          <a:effectLst/>
                          <a:latin typeface="Arial" charset="0"/>
                        </a:rPr>
                        <a:t> </a:t>
                      </a:r>
                      <a:r>
                        <a:rPr kumimoji="0" lang="en-AU" sz="2000" b="0" i="1" u="none" strike="noStrike" cap="none" normalizeH="0" baseline="0" dirty="0" err="1">
                          <a:ln>
                            <a:noFill/>
                          </a:ln>
                          <a:solidFill>
                            <a:schemeClr val="tx1"/>
                          </a:solidFill>
                          <a:effectLst/>
                          <a:latin typeface="Arial" charset="0"/>
                        </a:rPr>
                        <a:t>strategaethau</a:t>
                      </a:r>
                      <a:endParaRPr kumimoji="0" lang="en-AU" sz="2000" b="0" i="1" u="none" strike="noStrike" cap="none" normalizeH="0" baseline="0" dirty="0">
                        <a:ln>
                          <a:noFill/>
                        </a:ln>
                        <a:solidFill>
                          <a:schemeClr val="tx1"/>
                        </a:solidFill>
                        <a:effectLst/>
                        <a:latin typeface="Arial" charset="0"/>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74962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Rheoli byrbwylltra </a:t>
                      </a:r>
                      <a:r>
                        <a:rPr kumimoji="0" lang="en-AU" sz="2800" b="0" i="0" u="none" strike="noStrike" cap="none" normalizeH="0" baseline="0" dirty="0">
                          <a:ln>
                            <a:noFill/>
                          </a:ln>
                          <a:solidFill>
                            <a:schemeClr val="tx1"/>
                          </a:solidFill>
                          <a:effectLst/>
                          <a:latin typeface="Arial" charset="0"/>
                        </a:rPr>
                        <a:t>:</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000" b="0" i="1" u="none" strike="noStrike" cap="none" normalizeH="0" baseline="0" dirty="0" err="1">
                          <a:ln>
                            <a:noFill/>
                          </a:ln>
                          <a:solidFill>
                            <a:schemeClr val="tx1"/>
                          </a:solidFill>
                          <a:effectLst/>
                          <a:latin typeface="Arial" charset="0"/>
                        </a:rPr>
                        <a:t>Modeli</a:t>
                      </a:r>
                      <a:r>
                        <a:rPr kumimoji="0" lang="en-AU" sz="2000" b="0" i="1" u="none" strike="noStrike" cap="none" normalizeH="0" baseline="0" dirty="0">
                          <a:ln>
                            <a:noFill/>
                          </a:ln>
                          <a:solidFill>
                            <a:schemeClr val="tx1"/>
                          </a:solidFill>
                          <a:effectLst/>
                          <a:latin typeface="Arial" charset="0"/>
                        </a:rPr>
                        <a:t> </a:t>
                      </a:r>
                      <a:r>
                        <a:rPr kumimoji="0" lang="en-AU" sz="2000" b="0" i="1" u="none" strike="noStrike" cap="none" normalizeH="0" baseline="0" dirty="0" err="1">
                          <a:ln>
                            <a:noFill/>
                          </a:ln>
                          <a:solidFill>
                            <a:schemeClr val="tx1"/>
                          </a:solidFill>
                          <a:effectLst/>
                          <a:latin typeface="Arial" charset="0"/>
                        </a:rPr>
                        <a:t>ar</a:t>
                      </a:r>
                      <a:r>
                        <a:rPr kumimoji="0" lang="en-AU" sz="2000" b="0" i="1" u="none" strike="noStrike" cap="none" normalizeH="0" baseline="0" dirty="0">
                          <a:ln>
                            <a:noFill/>
                          </a:ln>
                          <a:solidFill>
                            <a:schemeClr val="tx1"/>
                          </a:solidFill>
                          <a:effectLst/>
                          <a:latin typeface="Arial" charset="0"/>
                        </a:rPr>
                        <a:t> </a:t>
                      </a:r>
                      <a:r>
                        <a:rPr kumimoji="0" lang="en-AU" sz="2000" b="0" i="1" u="none" strike="noStrike" cap="none" normalizeH="0" baseline="0" dirty="0" err="1">
                          <a:ln>
                            <a:noFill/>
                          </a:ln>
                          <a:solidFill>
                            <a:schemeClr val="tx1"/>
                          </a:solidFill>
                          <a:effectLst/>
                          <a:latin typeface="Arial" charset="0"/>
                        </a:rPr>
                        <a:t>bwrpas</a:t>
                      </a:r>
                      <a:endParaRPr kumimoji="0" lang="en-AU" sz="2000" b="0" i="1" u="none" strike="noStrike" cap="none" normalizeH="0" baseline="0" dirty="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822371">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cy-GB" sz="1800" u="sng" kern="1200" dirty="0">
                          <a:solidFill>
                            <a:schemeClr val="tx1"/>
                          </a:solidFill>
                          <a:latin typeface="+mn-lt"/>
                          <a:ea typeface="+mn-ea"/>
                          <a:cs typeface="+mn-cs"/>
                        </a:rPr>
                        <a:t>.Gwrando gyda dealltwriaeth ac empathi </a:t>
                      </a:r>
                      <a:endParaRPr kumimoji="0" lang="en-US" sz="1800" kern="1200" dirty="0">
                        <a:solidFill>
                          <a:schemeClr val="tx1"/>
                        </a:solidFill>
                        <a:latin typeface="+mn-lt"/>
                        <a:ea typeface="+mn-ea"/>
                        <a:cs typeface="+mn-cs"/>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000" b="0" i="1" u="none" strike="noStrike" cap="none" normalizeH="0" baseline="0" dirty="0" err="1">
                          <a:ln>
                            <a:noFill/>
                          </a:ln>
                          <a:solidFill>
                            <a:schemeClr val="tx1"/>
                          </a:solidFill>
                          <a:effectLst/>
                          <a:latin typeface="Arial" charset="0"/>
                        </a:rPr>
                        <a:t>Aralleirio</a:t>
                      </a:r>
                      <a:r>
                        <a:rPr kumimoji="0" lang="en-AU" sz="2000" b="0" i="1" u="none" strike="noStrike" cap="none" normalizeH="0" baseline="0" dirty="0">
                          <a:ln>
                            <a:noFill/>
                          </a:ln>
                          <a:solidFill>
                            <a:schemeClr val="tx1"/>
                          </a:solidFill>
                          <a:effectLst/>
                          <a:latin typeface="Arial" charset="0"/>
                        </a:rPr>
                        <a:t>; </a:t>
                      </a:r>
                      <a:r>
                        <a:rPr kumimoji="0" lang="en-AU" sz="2000" b="0" i="1" u="none" strike="noStrike" cap="none" normalizeH="0" baseline="0" dirty="0" err="1">
                          <a:ln>
                            <a:noFill/>
                          </a:ln>
                          <a:solidFill>
                            <a:schemeClr val="tx1"/>
                          </a:solidFill>
                          <a:effectLst/>
                          <a:latin typeface="Arial" charset="0"/>
                        </a:rPr>
                        <a:t>rhoi</a:t>
                      </a:r>
                      <a:r>
                        <a:rPr kumimoji="0" lang="en-AU" sz="2000" b="0" i="1" u="none" strike="noStrike" cap="none" normalizeH="0" baseline="0" dirty="0">
                          <a:ln>
                            <a:noFill/>
                          </a:ln>
                          <a:solidFill>
                            <a:schemeClr val="tx1"/>
                          </a:solidFill>
                          <a:effectLst/>
                          <a:latin typeface="Arial" charset="0"/>
                        </a:rPr>
                        <a:t> </a:t>
                      </a:r>
                      <a:r>
                        <a:rPr kumimoji="0" lang="en-AU" sz="2000" b="0" i="1" u="none" strike="noStrike" cap="none" normalizeH="0" baseline="0" dirty="0" err="1">
                          <a:ln>
                            <a:noFill/>
                          </a:ln>
                          <a:solidFill>
                            <a:schemeClr val="tx1"/>
                          </a:solidFill>
                          <a:effectLst/>
                          <a:latin typeface="Arial" charset="0"/>
                        </a:rPr>
                        <a:t>yn</a:t>
                      </a:r>
                      <a:r>
                        <a:rPr kumimoji="0" lang="en-AU" sz="2000" b="0" i="1" u="none" strike="noStrike" cap="none" normalizeH="0" baseline="0" dirty="0">
                          <a:ln>
                            <a:noFill/>
                          </a:ln>
                          <a:solidFill>
                            <a:schemeClr val="tx1"/>
                          </a:solidFill>
                          <a:effectLst/>
                          <a:latin typeface="Arial" charset="0"/>
                        </a:rPr>
                        <a:t> </a:t>
                      </a:r>
                      <a:r>
                        <a:rPr kumimoji="0" lang="en-AU" sz="2000" b="0" i="1" u="none" strike="noStrike" cap="none" normalizeH="0" baseline="0" dirty="0" err="1">
                          <a:ln>
                            <a:noFill/>
                          </a:ln>
                          <a:solidFill>
                            <a:schemeClr val="tx1"/>
                          </a:solidFill>
                          <a:effectLst/>
                          <a:latin typeface="Arial" charset="0"/>
                        </a:rPr>
                        <a:t>ei</a:t>
                      </a:r>
                      <a:r>
                        <a:rPr kumimoji="0" lang="en-AU" sz="2000" b="0" i="1" u="none" strike="noStrike" cap="none" normalizeH="0" baseline="0" dirty="0">
                          <a:ln>
                            <a:noFill/>
                          </a:ln>
                          <a:solidFill>
                            <a:schemeClr val="tx1"/>
                          </a:solidFill>
                          <a:effectLst/>
                          <a:latin typeface="Arial" charset="0"/>
                        </a:rPr>
                        <a:t> </a:t>
                      </a:r>
                      <a:r>
                        <a:rPr kumimoji="0" lang="en-AU" sz="2000" b="0" i="1" u="none" strike="noStrike" cap="none" normalizeH="0" baseline="0" dirty="0" err="1">
                          <a:ln>
                            <a:noFill/>
                          </a:ln>
                          <a:solidFill>
                            <a:schemeClr val="tx1"/>
                          </a:solidFill>
                          <a:effectLst/>
                          <a:latin typeface="Arial" charset="0"/>
                        </a:rPr>
                        <a:t>lle</a:t>
                      </a:r>
                      <a:endParaRPr kumimoji="0" lang="en-AU" sz="2000" b="0" i="1" u="none" strike="noStrike" cap="none" normalizeH="0" baseline="0" dirty="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106012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Meddwl_yn_hyblyg_</a:t>
                      </a:r>
                      <a:r>
                        <a:rPr lang="en-US" sz="2800" dirty="0"/>
                        <a:t> </a:t>
                      </a:r>
                      <a:endParaRPr kumimoji="0" lang="en-AU" sz="2800" b="0" i="0" u="none" strike="noStrike" cap="none" normalizeH="0" baseline="0" dirty="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000" b="0" i="1" u="none" strike="noStrike" cap="none" normalizeH="0" baseline="0" dirty="0" err="1">
                          <a:ln>
                            <a:noFill/>
                          </a:ln>
                          <a:solidFill>
                            <a:schemeClr val="tx1"/>
                          </a:solidFill>
                          <a:effectLst/>
                          <a:latin typeface="Arial" charset="0"/>
                        </a:rPr>
                        <a:t>Amryw</a:t>
                      </a:r>
                      <a:r>
                        <a:rPr kumimoji="0" lang="en-AU" sz="2000" b="0" i="1" u="none" strike="noStrike" cap="none" normalizeH="0" baseline="0" dirty="0">
                          <a:ln>
                            <a:noFill/>
                          </a:ln>
                          <a:solidFill>
                            <a:schemeClr val="tx1"/>
                          </a:solidFill>
                          <a:effectLst/>
                          <a:latin typeface="Arial" charset="0"/>
                        </a:rPr>
                        <a:t> </a:t>
                      </a:r>
                      <a:r>
                        <a:rPr kumimoji="0" lang="en-AU" sz="2000" b="0" i="1" u="none" strike="noStrike" cap="none" normalizeH="0" baseline="0" dirty="0" err="1">
                          <a:ln>
                            <a:noFill/>
                          </a:ln>
                          <a:solidFill>
                            <a:schemeClr val="tx1"/>
                          </a:solidFill>
                          <a:effectLst/>
                          <a:latin typeface="Arial" charset="0"/>
                        </a:rPr>
                        <a:t>o</a:t>
                      </a:r>
                      <a:r>
                        <a:rPr kumimoji="0" lang="en-AU" sz="2000" b="0" i="1" u="none" strike="noStrike" cap="none" normalizeH="0" baseline="0" dirty="0">
                          <a:ln>
                            <a:noFill/>
                          </a:ln>
                          <a:solidFill>
                            <a:schemeClr val="tx1"/>
                          </a:solidFill>
                          <a:effectLst/>
                          <a:latin typeface="Arial" charset="0"/>
                        </a:rPr>
                        <a:t> </a:t>
                      </a:r>
                      <a:r>
                        <a:rPr kumimoji="0" lang="en-AU" sz="2000" b="0" i="1" u="none" strike="noStrike" cap="none" normalizeH="0" baseline="0" dirty="0" err="1">
                          <a:ln>
                            <a:noFill/>
                          </a:ln>
                          <a:solidFill>
                            <a:schemeClr val="tx1"/>
                          </a:solidFill>
                          <a:effectLst/>
                          <a:latin typeface="Arial" charset="0"/>
                        </a:rPr>
                        <a:t>strategaethau</a:t>
                      </a:r>
                      <a:r>
                        <a:rPr kumimoji="0" lang="en-AU" sz="2000" b="0" i="1" u="none" strike="noStrike" cap="none" normalizeH="0" baseline="0" dirty="0">
                          <a:ln>
                            <a:noFill/>
                          </a:ln>
                          <a:solidFill>
                            <a:schemeClr val="tx1"/>
                          </a:solidFill>
                          <a:effectLst/>
                          <a:latin typeface="Arial" charset="0"/>
                        </a:rPr>
                        <a:t>, </a:t>
                      </a:r>
                      <a:r>
                        <a:rPr kumimoji="0" lang="en-AU" sz="2000" b="0" i="1" u="none" strike="noStrike" cap="none" normalizeH="0" baseline="0" dirty="0" err="1">
                          <a:ln>
                            <a:noFill/>
                          </a:ln>
                          <a:solidFill>
                            <a:schemeClr val="tx1"/>
                          </a:solidFill>
                          <a:effectLst/>
                          <a:latin typeface="Arial" charset="0"/>
                        </a:rPr>
                        <a:t>dewisiadau</a:t>
                      </a:r>
                      <a:r>
                        <a:rPr kumimoji="0" lang="en-AU" sz="2000" b="0" i="1" u="none" strike="noStrike" cap="none" normalizeH="0" baseline="0" dirty="0">
                          <a:ln>
                            <a:noFill/>
                          </a:ln>
                          <a:solidFill>
                            <a:schemeClr val="tx1"/>
                          </a:solidFill>
                          <a:effectLst/>
                          <a:latin typeface="Arial" charset="0"/>
                        </a:rPr>
                        <a:t>, </a:t>
                      </a:r>
                      <a:r>
                        <a:rPr kumimoji="0" lang="en-AU" sz="2000" b="0" i="1" u="none" strike="noStrike" cap="none" normalizeH="0" baseline="0" dirty="0" err="1">
                          <a:ln>
                            <a:noFill/>
                          </a:ln>
                          <a:solidFill>
                            <a:schemeClr val="tx1"/>
                          </a:solidFill>
                          <a:effectLst/>
                          <a:latin typeface="Arial" charset="0"/>
                        </a:rPr>
                        <a:t>cyfleoedd</a:t>
                      </a:r>
                      <a:endParaRPr kumimoji="0" lang="en-AU" sz="2000" b="0" i="1" u="none" strike="noStrike" cap="none" normalizeH="0" baseline="0" dirty="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82237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Meddwl am eich ffordd o feddwl (Metawybyddiaeth)</a:t>
                      </a:r>
                      <a:endParaRPr kumimoji="0" lang="en-AU" sz="2800" b="0" i="0" u="none" strike="noStrike" cap="none" normalizeH="0" baseline="0" dirty="0">
                        <a:ln>
                          <a:noFill/>
                        </a:ln>
                        <a:solidFill>
                          <a:schemeClr val="tx1"/>
                        </a:solidFill>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000" b="0" i="1" u="none" strike="noStrike" cap="none" normalizeH="0" baseline="0" dirty="0" err="1">
                          <a:ln>
                            <a:noFill/>
                          </a:ln>
                          <a:solidFill>
                            <a:schemeClr val="tx1"/>
                          </a:solidFill>
                          <a:effectLst/>
                          <a:latin typeface="Arial" charset="0"/>
                        </a:rPr>
                        <a:t>Trafod</a:t>
                      </a:r>
                      <a:endParaRPr kumimoji="0" lang="en-AU" sz="2000" b="0" i="1" u="none" strike="noStrike" cap="none" normalizeH="0" baseline="0" dirty="0">
                        <a:ln>
                          <a:noFill/>
                        </a:ln>
                        <a:solidFill>
                          <a:schemeClr val="tx1"/>
                        </a:solidFill>
                        <a:effectLst/>
                        <a:latin typeface="Arial"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8183" name="Group 55"/>
          <p:cNvGraphicFramePr>
            <a:graphicFrameLocks noGrp="1"/>
          </p:cNvGraphicFramePr>
          <p:nvPr>
            <p:extLst>
              <p:ext uri="{D42A27DB-BD31-4B8C-83A1-F6EECF244321}">
                <p14:modId xmlns:p14="http://schemas.microsoft.com/office/powerpoint/2010/main" val="930415492"/>
              </p:ext>
            </p:extLst>
          </p:nvPr>
        </p:nvGraphicFramePr>
        <p:xfrm>
          <a:off x="76200" y="0"/>
          <a:ext cx="9067800" cy="7132957"/>
        </p:xfrm>
        <a:graphic>
          <a:graphicData uri="http://schemas.openxmlformats.org/drawingml/2006/table">
            <a:tbl>
              <a:tblPr/>
              <a:tblGrid>
                <a:gridCol w="3597275">
                  <a:extLst>
                    <a:ext uri="{9D8B030D-6E8A-4147-A177-3AD203B41FA5}">
                      <a16:colId xmlns:a16="http://schemas.microsoft.com/office/drawing/2014/main" val="20000"/>
                    </a:ext>
                  </a:extLst>
                </a:gridCol>
                <a:gridCol w="5470525">
                  <a:extLst>
                    <a:ext uri="{9D8B030D-6E8A-4147-A177-3AD203B41FA5}">
                      <a16:colId xmlns:a16="http://schemas.microsoft.com/office/drawing/2014/main" val="20001"/>
                    </a:ext>
                  </a:extLst>
                </a:gridCol>
              </a:tblGrid>
              <a:tr h="9906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AU" sz="2400" b="1"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Ceisio cyrraedd cywirdeb</a:t>
                      </a:r>
                      <a:r>
                        <a:rPr lang="en-US" sz="2400" dirty="0"/>
                        <a:t> </a:t>
                      </a:r>
                      <a:endParaRPr kumimoji="0" lang="en-AU" sz="2400" b="1" i="0" u="none" strike="noStrike" cap="none" normalizeH="0" baseline="0" dirty="0">
                        <a:ln>
                          <a:noFill/>
                        </a:ln>
                        <a:solidFill>
                          <a:schemeClr val="tx1"/>
                        </a:solidFill>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AU" sz="2400" b="0" i="1"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400" b="0" i="1" u="none" strike="noStrike" cap="none" normalizeH="0" baseline="0" dirty="0" err="1">
                          <a:ln>
                            <a:noFill/>
                          </a:ln>
                          <a:solidFill>
                            <a:schemeClr val="tx1"/>
                          </a:solidFill>
                          <a:effectLst/>
                          <a:latin typeface="Arial" charset="0"/>
                        </a:rPr>
                        <a:t>Peidiwch</a:t>
                      </a:r>
                      <a:r>
                        <a:rPr kumimoji="0" lang="en-AU" sz="2400" b="0" i="1" u="none" strike="noStrike" cap="none" normalizeH="0" baseline="0" dirty="0">
                          <a:ln>
                            <a:noFill/>
                          </a:ln>
                          <a:solidFill>
                            <a:schemeClr val="tx1"/>
                          </a:solidFill>
                          <a:effectLst/>
                          <a:latin typeface="Arial" charset="0"/>
                        </a:rPr>
                        <a:t> a </a:t>
                      </a:r>
                      <a:r>
                        <a:rPr kumimoji="0" lang="en-AU" sz="2400" b="0" i="1" u="none" strike="noStrike" cap="none" normalizeH="0" baseline="0" dirty="0" err="1">
                          <a:ln>
                            <a:noFill/>
                          </a:ln>
                          <a:solidFill>
                            <a:schemeClr val="tx1"/>
                          </a:solidFill>
                          <a:effectLst/>
                          <a:latin typeface="Arial" charset="0"/>
                        </a:rPr>
                        <a:t>chywiro</a:t>
                      </a:r>
                      <a:endParaRPr kumimoji="0" lang="en-AU" sz="2400" b="0" i="1" u="none" strike="noStrike" cap="none" normalizeH="0" baseline="0" dirty="0">
                        <a:ln>
                          <a:noFill/>
                        </a:ln>
                        <a:solidFill>
                          <a:schemeClr val="tx1"/>
                        </a:solidFill>
                        <a:effectLst/>
                        <a:latin typeface="Arial" charset="0"/>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838200">
                <a:tc>
                  <a:txBody>
                    <a:bodyPr/>
                    <a:lstStyle/>
                    <a:p>
                      <a:r>
                        <a:rPr kumimoji="0" lang="cy-GB" sz="1800" u="sng" kern="1200" dirty="0">
                          <a:solidFill>
                            <a:schemeClr val="tx1"/>
                          </a:solidFill>
                          <a:latin typeface="+mn-lt"/>
                          <a:ea typeface="+mn-ea"/>
                          <a:cs typeface="+mn-cs"/>
                        </a:rPr>
                        <a:t>Cwestiynu a gosod problemau</a:t>
                      </a:r>
                      <a:endParaRPr kumimoji="0" lang="en-US" sz="1800" kern="1200" dirty="0">
                        <a:solidFill>
                          <a:schemeClr val="tx1"/>
                        </a:solidFill>
                        <a:latin typeface="+mn-lt"/>
                        <a:ea typeface="+mn-ea"/>
                        <a:cs typeface="+mn-cs"/>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400" b="0" i="1" u="none" strike="noStrike" cap="none" normalizeH="0" baseline="0" dirty="0" err="1">
                          <a:ln>
                            <a:noFill/>
                          </a:ln>
                          <a:solidFill>
                            <a:schemeClr val="tx1"/>
                          </a:solidFill>
                          <a:effectLst/>
                          <a:latin typeface="Arial" charset="0"/>
                        </a:rPr>
                        <a:t>Disgyblion</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yn</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datblygu</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cwestiynau</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ar</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gyfer</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cyfeiriad</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y</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dysgu</a:t>
                      </a:r>
                      <a:endParaRPr kumimoji="0" lang="en-AU" sz="2400" b="0" i="1" u="none" strike="noStrike" cap="none" normalizeH="0" baseline="0" dirty="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0556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Defnyddio gwybodaeth o’r gorffennol mewn sefyllfaoedd newydd</a:t>
                      </a:r>
                      <a:r>
                        <a:rPr lang="en-US" sz="2400" dirty="0"/>
                        <a:t> </a:t>
                      </a:r>
                      <a:endParaRPr kumimoji="0" lang="en-AU" sz="2400" b="1" i="0" u="none" strike="noStrike" cap="none" normalizeH="0" baseline="0" dirty="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1" u="none" strike="noStrike" cap="none" normalizeH="0" baseline="0" dirty="0" err="1">
                          <a:ln>
                            <a:noFill/>
                          </a:ln>
                          <a:solidFill>
                            <a:schemeClr val="tx1"/>
                          </a:solidFill>
                          <a:effectLst/>
                          <a:latin typeface="Arial" charset="0"/>
                        </a:rPr>
                        <a:t>Datblygu</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gweithgareddau</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er</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mwyn</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i’r</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disgyblion</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gysylltu</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thema</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newydd</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i’r</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gorffennol</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mewn</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cyd</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destunau</a:t>
                      </a:r>
                      <a:r>
                        <a:rPr kumimoji="0" lang="en-US" sz="2400" b="0" i="1" u="none" strike="noStrike" cap="none" normalizeH="0" baseline="0" dirty="0">
                          <a:ln>
                            <a:noFill/>
                          </a:ln>
                          <a:solidFill>
                            <a:schemeClr val="tx1"/>
                          </a:solidFill>
                          <a:effectLst/>
                          <a:latin typeface="Arial" charset="0"/>
                        </a:rPr>
                        <a:t> </a:t>
                      </a:r>
                      <a:r>
                        <a:rPr kumimoji="0" lang="en-US" sz="2400" b="0" i="1" u="none" strike="noStrike" cap="none" normalizeH="0" baseline="0" dirty="0" err="1">
                          <a:ln>
                            <a:noFill/>
                          </a:ln>
                          <a:solidFill>
                            <a:schemeClr val="tx1"/>
                          </a:solidFill>
                          <a:effectLst/>
                          <a:latin typeface="Arial" charset="0"/>
                        </a:rPr>
                        <a:t>gwahanol</a:t>
                      </a:r>
                      <a:endParaRPr kumimoji="0" lang="en-AU" sz="2400" b="0" i="1" u="none" strike="noStrike" cap="none" normalizeH="0" baseline="0" dirty="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1096963">
                <a:tc>
                  <a:txBody>
                    <a:bodyPr/>
                    <a:lstStyle/>
                    <a:p>
                      <a:r>
                        <a:rPr kumimoji="0" lang="cy-GB" sz="1800" u="sng" kern="1200" dirty="0">
                          <a:solidFill>
                            <a:schemeClr val="tx1"/>
                          </a:solidFill>
                          <a:latin typeface="+mn-lt"/>
                          <a:ea typeface="+mn-ea"/>
                          <a:cs typeface="+mn-cs"/>
                        </a:rPr>
                        <a:t>Meddwl a chyfathrebu yn eglur ac yn fanwl </a:t>
                      </a:r>
                      <a:endParaRPr kumimoji="0" lang="en-US" sz="1800" kern="1200" dirty="0">
                        <a:solidFill>
                          <a:schemeClr val="tx1"/>
                        </a:solidFill>
                        <a:latin typeface="+mn-lt"/>
                        <a:ea typeface="+mn-ea"/>
                        <a:cs typeface="+mn-cs"/>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400" b="0" i="1" u="none" strike="noStrike" cap="none" normalizeH="0" baseline="0" dirty="0" err="1">
                          <a:ln>
                            <a:noFill/>
                          </a:ln>
                          <a:solidFill>
                            <a:schemeClr val="tx1"/>
                          </a:solidFill>
                          <a:effectLst/>
                          <a:latin typeface="Arial" charset="0"/>
                        </a:rPr>
                        <a:t>Arwain</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y</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disgyblion</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i</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fod</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yn</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fwy</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manwl</a:t>
                      </a:r>
                      <a:endParaRPr kumimoji="0" lang="en-AU" sz="2400" b="0" i="1" u="none" strike="noStrike" cap="none" normalizeH="0" baseline="0" dirty="0">
                        <a:ln>
                          <a:noFill/>
                        </a:ln>
                        <a:solidFill>
                          <a:schemeClr val="tx1"/>
                        </a:solidFill>
                        <a:effectLst/>
                        <a:latin typeface="Arial" charset="0"/>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6778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Casglu data trwy’r holl synhwyrau: </a:t>
                      </a:r>
                      <a:endParaRPr kumimoji="0" lang="en-AU" sz="2400" b="1" i="0" u="none" strike="noStrike" cap="none" normalizeH="0" baseline="0" dirty="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400" b="0" i="1" u="none" strike="noStrike" cap="none" normalizeH="0" baseline="0" dirty="0" err="1">
                          <a:ln>
                            <a:noFill/>
                          </a:ln>
                          <a:solidFill>
                            <a:schemeClr val="tx1"/>
                          </a:solidFill>
                          <a:effectLst/>
                          <a:latin typeface="Arial" charset="0"/>
                        </a:rPr>
                        <a:t>Cyweddu’r</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holl</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synhywrau</a:t>
                      </a:r>
                      <a:r>
                        <a:rPr kumimoji="0" lang="en-AU" sz="2400" b="0" i="1" u="none" strike="noStrike" cap="none" normalizeH="0" baseline="0" dirty="0">
                          <a:ln>
                            <a:noFill/>
                          </a:ln>
                          <a:solidFill>
                            <a:schemeClr val="tx1"/>
                          </a:solidFill>
                          <a:effectLst/>
                          <a:latin typeface="Arial" charset="0"/>
                        </a:rPr>
                        <a:t> </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10969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Creu, dychmygu a mentro</a:t>
                      </a:r>
                      <a:r>
                        <a:rPr lang="en-US" sz="2400" dirty="0"/>
                        <a:t> </a:t>
                      </a:r>
                      <a:endParaRPr kumimoji="0" lang="en-AU" sz="2400" b="1" i="0" u="none" strike="noStrike" cap="none" normalizeH="0" baseline="0" dirty="0">
                        <a:ln>
                          <a:noFill/>
                        </a:ln>
                        <a:solidFill>
                          <a:schemeClr val="tx1"/>
                        </a:solidFill>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400" b="0" i="1" u="none" strike="noStrike" cap="none" normalizeH="0" baseline="0" dirty="0">
                          <a:ln>
                            <a:noFill/>
                          </a:ln>
                          <a:solidFill>
                            <a:schemeClr val="tx1"/>
                          </a:solidFill>
                          <a:effectLst/>
                          <a:latin typeface="Arial" charset="0"/>
                        </a:rPr>
                        <a:t>“Thought showers” (</a:t>
                      </a:r>
                      <a:r>
                        <a:rPr kumimoji="0" lang="en-AU" sz="2400" b="0" i="1" u="none" strike="noStrike" cap="none" normalizeH="0" baseline="0" dirty="0" err="1">
                          <a:ln>
                            <a:noFill/>
                          </a:ln>
                          <a:solidFill>
                            <a:schemeClr val="tx1"/>
                          </a:solidFill>
                          <a:effectLst/>
                          <a:latin typeface="Arial" charset="0"/>
                        </a:rPr>
                        <a:t>mapio</a:t>
                      </a:r>
                      <a:r>
                        <a:rPr kumimoji="0" lang="en-AU" sz="2400" b="0" i="1" u="none" strike="noStrike" cap="none" normalizeH="0" baseline="0" dirty="0">
                          <a:ln>
                            <a:noFill/>
                          </a:ln>
                          <a:solidFill>
                            <a:schemeClr val="tx1"/>
                          </a:solidFill>
                          <a:effectLst/>
                          <a:latin typeface="Arial" charset="0"/>
                        </a:rPr>
                        <a:t> </a:t>
                      </a:r>
                      <a:r>
                        <a:rPr kumimoji="0" lang="en-AU" sz="2400" b="0" i="1" u="none" strike="noStrike" cap="none" normalizeH="0" baseline="0" dirty="0" err="1">
                          <a:ln>
                            <a:noFill/>
                          </a:ln>
                          <a:solidFill>
                            <a:schemeClr val="tx1"/>
                          </a:solidFill>
                          <a:effectLst/>
                          <a:latin typeface="Arial" charset="0"/>
                        </a:rPr>
                        <a:t>syniadau</a:t>
                      </a:r>
                      <a:r>
                        <a:rPr kumimoji="0" lang="en-AU" sz="2400" b="0" i="1" u="none" strike="noStrike" cap="none" normalizeH="0" baseline="0" dirty="0">
                          <a:ln>
                            <a:noFill/>
                          </a:ln>
                          <a:solidFill>
                            <a:schemeClr val="tx1"/>
                          </a:solidFill>
                          <a:effectLst/>
                          <a:latin typeface="Arial" charset="0"/>
                        </a:rPr>
                        <a:t>)</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8778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y-GB" sz="1800" u="sng" kern="1200" dirty="0">
                          <a:solidFill>
                            <a:schemeClr val="tx1"/>
                          </a:solidFill>
                          <a:latin typeface="+mn-lt"/>
                          <a:ea typeface="+mn-ea"/>
                          <a:cs typeface="+mn-cs"/>
                        </a:rPr>
                        <a:t>Ymateb gan ryfeddu a synnu </a:t>
                      </a:r>
                      <a:endParaRPr kumimoji="0" lang="en-AU" sz="2400" b="1" i="0" u="none" strike="noStrike" cap="none" normalizeH="0" baseline="0" dirty="0">
                        <a:ln>
                          <a:noFill/>
                        </a:ln>
                        <a:solidFill>
                          <a:schemeClr val="tx1"/>
                        </a:solidFill>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AU" sz="2400" b="0" i="1" u="none" strike="noStrike" cap="none" normalizeH="0" baseline="0" dirty="0" err="1">
                          <a:ln>
                            <a:noFill/>
                          </a:ln>
                          <a:solidFill>
                            <a:schemeClr val="tx1"/>
                          </a:solidFill>
                          <a:effectLst/>
                          <a:latin typeface="Arial" charset="0"/>
                        </a:rPr>
                        <a:t>Modeli</a:t>
                      </a:r>
                      <a:r>
                        <a:rPr kumimoji="0" lang="en-AU" sz="2400" b="0" i="1" u="none" strike="noStrike" cap="none" normalizeH="0" baseline="0" dirty="0">
                          <a:ln>
                            <a:noFill/>
                          </a:ln>
                          <a:solidFill>
                            <a:schemeClr val="tx1"/>
                          </a:solidFill>
                          <a:effectLst/>
                          <a:latin typeface="Arial" charset="0"/>
                        </a:rPr>
                        <a:t>!</a:t>
                      </a: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6"/>
                  </a:ext>
                </a:extLst>
              </a:tr>
            </a:tbl>
          </a:graphicData>
        </a:graphic>
      </p:graphicFrame>
      <p:sp>
        <p:nvSpPr>
          <p:cNvPr id="48163" name="Text Box 35"/>
          <p:cNvSpPr txBox="1">
            <a:spLocks noChangeArrowheads="1"/>
          </p:cNvSpPr>
          <p:nvPr/>
        </p:nvSpPr>
        <p:spPr bwMode="auto">
          <a:xfrm>
            <a:off x="609600" y="228600"/>
            <a:ext cx="8077200" cy="1066800"/>
          </a:xfrm>
          <a:prstGeom prst="rect">
            <a:avLst/>
          </a:prstGeom>
          <a:noFill/>
          <a:ln w="9525">
            <a:noFill/>
            <a:miter lim="800000"/>
            <a:headEnd/>
            <a:tailEnd/>
          </a:ln>
          <a:effectLst/>
        </p:spPr>
        <p:txBody>
          <a:bodyPr>
            <a:prstTxWarp prst="textNoShape">
              <a:avLst/>
            </a:prstTxWarp>
            <a:spAutoFit/>
          </a:bodyPr>
          <a:lstStyle/>
          <a:p>
            <a:pPr>
              <a:spcBef>
                <a:spcPct val="20000"/>
              </a:spcBef>
            </a:pPr>
            <a:endParaRPr lang="en-AU" sz="2800" b="0">
              <a:latin typeface="Arial" charset="0"/>
            </a:endParaRPr>
          </a:p>
          <a:p>
            <a:pPr>
              <a:spcBef>
                <a:spcPct val="50000"/>
              </a:spcBef>
            </a:pPr>
            <a:endParaRPr lang="en-AU" b="0"/>
          </a:p>
        </p:txBody>
      </p:sp>
      <p:sp>
        <p:nvSpPr>
          <p:cNvPr id="48164" name="Text Box 36"/>
          <p:cNvSpPr txBox="1">
            <a:spLocks noChangeArrowheads="1"/>
          </p:cNvSpPr>
          <p:nvPr/>
        </p:nvSpPr>
        <p:spPr bwMode="auto">
          <a:xfrm>
            <a:off x="457200" y="457200"/>
            <a:ext cx="8001000" cy="1066800"/>
          </a:xfrm>
          <a:prstGeom prst="rect">
            <a:avLst/>
          </a:prstGeom>
          <a:noFill/>
          <a:ln w="9525">
            <a:noFill/>
            <a:miter lim="800000"/>
            <a:headEnd/>
            <a:tailEnd/>
          </a:ln>
          <a:effectLst/>
        </p:spPr>
        <p:txBody>
          <a:bodyPr>
            <a:prstTxWarp prst="textNoShape">
              <a:avLst/>
            </a:prstTxWarp>
            <a:spAutoFit/>
          </a:bodyPr>
          <a:lstStyle/>
          <a:p>
            <a:pPr>
              <a:spcBef>
                <a:spcPct val="20000"/>
              </a:spcBef>
            </a:pPr>
            <a:endParaRPr lang="en-AU" sz="2800" b="0">
              <a:latin typeface="Arial" charset="0"/>
            </a:endParaRPr>
          </a:p>
          <a:p>
            <a:pPr>
              <a:spcBef>
                <a:spcPct val="50000"/>
              </a:spcBef>
            </a:pPr>
            <a:endParaRPr lang="en-AU" b="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6" name="Rectangle 1028"/>
          <p:cNvSpPr>
            <a:spLocks noGrp="1" noChangeArrowheads="1"/>
          </p:cNvSpPr>
          <p:nvPr>
            <p:ph type="title"/>
          </p:nvPr>
        </p:nvSpPr>
        <p:spPr>
          <a:solidFill>
            <a:srgbClr val="00CCFF"/>
          </a:solidFill>
          <a:ln>
            <a:solidFill>
              <a:schemeClr val="tx1"/>
            </a:solidFill>
          </a:ln>
        </p:spPr>
        <p:txBody>
          <a:bodyPr>
            <a:normAutofit/>
          </a:bodyPr>
          <a:lstStyle/>
          <a:p>
            <a:r>
              <a:rPr lang="en-AU" dirty="0" err="1"/>
              <a:t>Mynedfa</a:t>
            </a:r>
            <a:r>
              <a:rPr lang="en-AU" dirty="0"/>
              <a:t> </a:t>
            </a:r>
            <a:r>
              <a:rPr lang="en-AU" dirty="0" err="1"/>
              <a:t>i</a:t>
            </a:r>
            <a:r>
              <a:rPr lang="en-AU" dirty="0"/>
              <a:t> “</a:t>
            </a:r>
            <a:r>
              <a:rPr lang="en-AU" dirty="0" err="1"/>
              <a:t>ddysgu</a:t>
            </a:r>
            <a:r>
              <a:rPr lang="en-AU" dirty="0"/>
              <a:t>”  AYM</a:t>
            </a:r>
          </a:p>
        </p:txBody>
      </p:sp>
      <p:sp>
        <p:nvSpPr>
          <p:cNvPr id="54274" name="Rectangle 1026"/>
          <p:cNvSpPr>
            <a:spLocks noGrp="1" noChangeArrowheads="1"/>
          </p:cNvSpPr>
          <p:nvPr>
            <p:ph idx="1"/>
          </p:nvPr>
        </p:nvSpPr>
        <p:spPr>
          <a:solidFill>
            <a:srgbClr val="FFFFCC"/>
          </a:solidFill>
        </p:spPr>
        <p:txBody>
          <a:bodyPr>
            <a:normAutofit fontScale="92500" lnSpcReduction="10000"/>
          </a:bodyPr>
          <a:lstStyle/>
          <a:p>
            <a:pPr>
              <a:lnSpc>
                <a:spcPct val="90000"/>
              </a:lnSpc>
            </a:pPr>
            <a:r>
              <a:rPr lang="en-AU" sz="2800" cap="none" dirty="0" err="1">
                <a:latin typeface="Arial" charset="0"/>
              </a:rPr>
              <a:t>Modeli</a:t>
            </a:r>
            <a:r>
              <a:rPr lang="en-AU" sz="2800" cap="none" dirty="0">
                <a:latin typeface="Arial" charset="0"/>
              </a:rPr>
              <a:t>: </a:t>
            </a:r>
            <a:r>
              <a:rPr lang="en-AU" sz="2800" cap="none" dirty="0" err="1">
                <a:latin typeface="Arial" charset="0"/>
              </a:rPr>
              <a:t>sut</a:t>
            </a:r>
            <a:r>
              <a:rPr lang="en-AU" sz="2800" cap="none" dirty="0">
                <a:latin typeface="Arial" charset="0"/>
              </a:rPr>
              <a:t> gall </a:t>
            </a:r>
            <a:r>
              <a:rPr lang="en-AU" sz="2800" cap="none" dirty="0" err="1">
                <a:latin typeface="Arial" charset="0"/>
              </a:rPr>
              <a:t>hwn</a:t>
            </a:r>
            <a:r>
              <a:rPr lang="en-AU" sz="2800" cap="none" dirty="0">
                <a:latin typeface="Arial" charset="0"/>
              </a:rPr>
              <a:t> </a:t>
            </a:r>
            <a:r>
              <a:rPr lang="en-AU" sz="2800" cap="none" dirty="0" err="1">
                <a:latin typeface="Arial" charset="0"/>
              </a:rPr>
              <a:t>edrych</a:t>
            </a:r>
            <a:r>
              <a:rPr lang="en-AU" sz="2800" cap="none" dirty="0">
                <a:latin typeface="Arial" charset="0"/>
              </a:rPr>
              <a:t> </a:t>
            </a:r>
            <a:r>
              <a:rPr lang="en-AU" sz="2800" cap="none" dirty="0" err="1">
                <a:latin typeface="Arial" charset="0"/>
              </a:rPr>
              <a:t>yn</a:t>
            </a:r>
            <a:r>
              <a:rPr lang="en-AU" sz="2800" cap="none" dirty="0">
                <a:latin typeface="Arial" charset="0"/>
              </a:rPr>
              <a:t> </a:t>
            </a:r>
            <a:r>
              <a:rPr lang="en-AU" sz="2800" cap="none" dirty="0" err="1">
                <a:latin typeface="Arial" charset="0"/>
              </a:rPr>
              <a:t>ymarferol</a:t>
            </a:r>
            <a:r>
              <a:rPr lang="en-AU" sz="2800" cap="none" dirty="0">
                <a:latin typeface="Arial" charset="0"/>
              </a:rPr>
              <a:t>?</a:t>
            </a:r>
          </a:p>
          <a:p>
            <a:pPr>
              <a:lnSpc>
                <a:spcPct val="90000"/>
              </a:lnSpc>
            </a:pPr>
            <a:endParaRPr lang="en-AU" sz="2800" cap="none" dirty="0">
              <a:latin typeface="Arial" charset="0"/>
            </a:endParaRPr>
          </a:p>
          <a:p>
            <a:pPr>
              <a:lnSpc>
                <a:spcPct val="90000"/>
              </a:lnSpc>
            </a:pPr>
            <a:r>
              <a:rPr lang="en-AU" sz="2800" cap="none" dirty="0" err="1">
                <a:latin typeface="Arial" charset="0"/>
              </a:rPr>
              <a:t>Esbonio</a:t>
            </a:r>
            <a:r>
              <a:rPr lang="en-AU" sz="2800" cap="none" dirty="0">
                <a:latin typeface="Arial" charset="0"/>
              </a:rPr>
              <a:t> </a:t>
            </a:r>
            <a:r>
              <a:rPr lang="en-AU" sz="2800" cap="none" dirty="0" err="1">
                <a:latin typeface="Arial" charset="0"/>
              </a:rPr>
              <a:t>yn</a:t>
            </a:r>
            <a:r>
              <a:rPr lang="en-AU" sz="2800" cap="none" dirty="0">
                <a:latin typeface="Arial" charset="0"/>
              </a:rPr>
              <a:t> </a:t>
            </a:r>
            <a:r>
              <a:rPr lang="en-AU" sz="2800" cap="none" dirty="0" err="1">
                <a:latin typeface="Arial" charset="0"/>
              </a:rPr>
              <a:t>uniongyrchol</a:t>
            </a:r>
            <a:r>
              <a:rPr lang="en-AU" sz="2800" cap="none" dirty="0">
                <a:latin typeface="Arial" charset="0"/>
              </a:rPr>
              <a:t> </a:t>
            </a:r>
            <a:r>
              <a:rPr lang="en-AU" sz="2800" cap="none" dirty="0" err="1">
                <a:latin typeface="Arial" charset="0"/>
              </a:rPr>
              <a:t>ynglŷn</a:t>
            </a:r>
            <a:r>
              <a:rPr lang="en-AU" sz="2800" cap="none" dirty="0">
                <a:latin typeface="Arial" charset="0"/>
              </a:rPr>
              <a:t> </a:t>
            </a:r>
            <a:r>
              <a:rPr lang="en-AU" sz="2800" cap="none" dirty="0" err="1">
                <a:latin typeface="Arial" charset="0"/>
              </a:rPr>
              <a:t>â</a:t>
            </a:r>
            <a:r>
              <a:rPr lang="en-AU" sz="2800" cap="none" dirty="0">
                <a:latin typeface="Arial" charset="0"/>
              </a:rPr>
              <a:t> </a:t>
            </a:r>
            <a:r>
              <a:rPr lang="en-AU" sz="2800" cap="none" dirty="0" err="1">
                <a:latin typeface="Arial" charset="0"/>
              </a:rPr>
              <a:t>phwrpas</a:t>
            </a:r>
            <a:r>
              <a:rPr lang="en-AU" sz="2800" cap="none" dirty="0">
                <a:latin typeface="Arial" charset="0"/>
              </a:rPr>
              <a:t>, </a:t>
            </a:r>
            <a:r>
              <a:rPr lang="en-AU" sz="2800" cap="none" dirty="0" err="1">
                <a:latin typeface="Arial" charset="0"/>
              </a:rPr>
              <a:t>cysyniadau</a:t>
            </a:r>
            <a:r>
              <a:rPr lang="en-AU" sz="2800" cap="none" dirty="0">
                <a:latin typeface="Arial" charset="0"/>
              </a:rPr>
              <a:t> </a:t>
            </a:r>
            <a:r>
              <a:rPr lang="en-AU" sz="2800" cap="none" dirty="0" err="1">
                <a:latin typeface="Arial" charset="0"/>
              </a:rPr>
              <a:t>penodol</a:t>
            </a:r>
            <a:r>
              <a:rPr lang="en-AU" sz="2800" cap="none" dirty="0">
                <a:latin typeface="Arial" charset="0"/>
              </a:rPr>
              <a:t> AYM</a:t>
            </a:r>
          </a:p>
          <a:p>
            <a:pPr>
              <a:lnSpc>
                <a:spcPct val="90000"/>
              </a:lnSpc>
            </a:pPr>
            <a:endParaRPr lang="en-AU" sz="2800" cap="none" dirty="0">
              <a:latin typeface="Arial" charset="0"/>
            </a:endParaRPr>
          </a:p>
          <a:p>
            <a:pPr>
              <a:lnSpc>
                <a:spcPct val="90000"/>
              </a:lnSpc>
            </a:pPr>
            <a:r>
              <a:rPr lang="en-AU" sz="2800" cap="none" dirty="0" err="1">
                <a:latin typeface="Arial" charset="0"/>
              </a:rPr>
              <a:t>Cyfleoedd</a:t>
            </a:r>
            <a:r>
              <a:rPr lang="en-AU" sz="2800" cap="none" dirty="0">
                <a:latin typeface="Arial" charset="0"/>
              </a:rPr>
              <a:t> </a:t>
            </a:r>
            <a:r>
              <a:rPr lang="en-AU" sz="2800" cap="none" dirty="0" err="1">
                <a:latin typeface="Arial" charset="0"/>
              </a:rPr>
              <a:t>ar</a:t>
            </a:r>
            <a:r>
              <a:rPr lang="en-AU" sz="2800" cap="none" dirty="0">
                <a:latin typeface="Arial" charset="0"/>
              </a:rPr>
              <a:t> </a:t>
            </a:r>
            <a:r>
              <a:rPr lang="en-AU" sz="2800" cap="none" dirty="0" err="1">
                <a:latin typeface="Arial" charset="0"/>
              </a:rPr>
              <a:t>gyfer</a:t>
            </a:r>
            <a:r>
              <a:rPr lang="en-AU" sz="2800" cap="none" dirty="0">
                <a:latin typeface="Arial" charset="0"/>
              </a:rPr>
              <a:t> </a:t>
            </a:r>
            <a:r>
              <a:rPr lang="en-AU" sz="2800" cap="none" dirty="0" err="1">
                <a:latin typeface="Arial" charset="0"/>
              </a:rPr>
              <a:t>gweithio</a:t>
            </a:r>
            <a:r>
              <a:rPr lang="en-AU" sz="2800" cap="none" dirty="0">
                <a:latin typeface="Arial" charset="0"/>
              </a:rPr>
              <a:t> </a:t>
            </a:r>
            <a:r>
              <a:rPr lang="en-AU" sz="2800" cap="none" dirty="0" err="1">
                <a:latin typeface="Arial" charset="0"/>
              </a:rPr>
              <a:t>mewn</a:t>
            </a:r>
            <a:r>
              <a:rPr lang="en-AU" sz="2800" cap="none" dirty="0">
                <a:latin typeface="Arial" charset="0"/>
              </a:rPr>
              <a:t> </a:t>
            </a:r>
            <a:r>
              <a:rPr lang="en-AU" sz="2800" cap="none" dirty="0" err="1">
                <a:latin typeface="Arial" charset="0"/>
              </a:rPr>
              <a:t>grwpiau</a:t>
            </a:r>
            <a:endParaRPr lang="en-AU" sz="2800" cap="none" dirty="0">
              <a:latin typeface="Arial" charset="0"/>
            </a:endParaRPr>
          </a:p>
          <a:p>
            <a:pPr>
              <a:lnSpc>
                <a:spcPct val="90000"/>
              </a:lnSpc>
            </a:pPr>
            <a:endParaRPr lang="en-AU" sz="2800" cap="none" dirty="0">
              <a:latin typeface="Arial" charset="0"/>
            </a:endParaRPr>
          </a:p>
          <a:p>
            <a:pPr>
              <a:lnSpc>
                <a:spcPct val="90000"/>
              </a:lnSpc>
            </a:pPr>
            <a:r>
              <a:rPr lang="en-AU" sz="2800" cap="none" dirty="0" err="1">
                <a:latin typeface="Arial" charset="0"/>
              </a:rPr>
              <a:t>Digon</a:t>
            </a:r>
            <a:r>
              <a:rPr lang="en-AU" sz="2800" cap="none" dirty="0">
                <a:latin typeface="Arial" charset="0"/>
              </a:rPr>
              <a:t> o </a:t>
            </a:r>
            <a:r>
              <a:rPr lang="en-AU" sz="2800" cap="none" dirty="0" err="1">
                <a:latin typeface="Arial" charset="0"/>
              </a:rPr>
              <a:t>gyfleoedd</a:t>
            </a:r>
            <a:r>
              <a:rPr lang="en-AU" sz="2800" cap="none" dirty="0">
                <a:latin typeface="Arial" charset="0"/>
              </a:rPr>
              <a:t> am </a:t>
            </a:r>
            <a:r>
              <a:rPr lang="en-AU" sz="2800" cap="none" dirty="0" err="1">
                <a:latin typeface="Arial" charset="0"/>
              </a:rPr>
              <a:t>adborth</a:t>
            </a:r>
            <a:r>
              <a:rPr lang="en-AU" sz="2800" cap="none" dirty="0">
                <a:latin typeface="Arial" charset="0"/>
              </a:rPr>
              <a:t> </a:t>
            </a:r>
            <a:r>
              <a:rPr lang="en-AU" sz="2800" cap="none" dirty="0" err="1">
                <a:latin typeface="Arial" charset="0"/>
              </a:rPr>
              <a:t>ffurfiol</a:t>
            </a:r>
            <a:r>
              <a:rPr lang="en-AU" sz="2800" cap="none" dirty="0">
                <a:latin typeface="Arial" charset="0"/>
              </a:rPr>
              <a:t> ac </a:t>
            </a:r>
            <a:r>
              <a:rPr lang="en-AU" sz="2800" cap="none" dirty="0" err="1">
                <a:latin typeface="Arial" charset="0"/>
              </a:rPr>
              <a:t>anffurfiol</a:t>
            </a:r>
            <a:endParaRPr lang="en-AU" sz="2800" cap="none" dirty="0">
              <a:latin typeface="Arial" charset="0"/>
            </a:endParaRPr>
          </a:p>
        </p:txBody>
      </p:sp>
      <p:sp>
        <p:nvSpPr>
          <p:cNvPr id="54275" name="Text Box 1027"/>
          <p:cNvSpPr txBox="1">
            <a:spLocks noChangeArrowheads="1"/>
          </p:cNvSpPr>
          <p:nvPr/>
        </p:nvSpPr>
        <p:spPr bwMode="auto">
          <a:xfrm>
            <a:off x="2971800" y="5913437"/>
            <a:ext cx="5791200" cy="517525"/>
          </a:xfrm>
          <a:prstGeom prst="rect">
            <a:avLst/>
          </a:prstGeom>
          <a:noFill/>
          <a:ln w="9525">
            <a:noFill/>
            <a:miter lim="800000"/>
            <a:headEnd/>
            <a:tailEnd/>
          </a:ln>
          <a:effectLst/>
        </p:spPr>
        <p:txBody>
          <a:bodyPr>
            <a:prstTxWarp prst="textNoShape">
              <a:avLst/>
            </a:prstTxWarp>
            <a:spAutoFit/>
          </a:bodyPr>
          <a:lstStyle/>
          <a:p>
            <a:pPr>
              <a:spcBef>
                <a:spcPct val="50000"/>
              </a:spcBef>
            </a:pPr>
            <a:r>
              <a:rPr lang="en-AU" sz="1400" b="0" i="1" dirty="0">
                <a:solidFill>
                  <a:srgbClr val="777777"/>
                </a:solidFill>
                <a:latin typeface="Tahoma" charset="0"/>
              </a:rPr>
              <a:t>From “Thinking Dispositions: A review of current theories, practices and issues.”                              Shari </a:t>
            </a:r>
            <a:r>
              <a:rPr lang="en-AU" sz="1400" b="0" i="1" dirty="0" err="1">
                <a:solidFill>
                  <a:srgbClr val="777777"/>
                </a:solidFill>
                <a:latin typeface="Tahoma" charset="0"/>
              </a:rPr>
              <a:t>Tishman</a:t>
            </a:r>
            <a:r>
              <a:rPr lang="en-AU" sz="1400" b="0" i="1" dirty="0">
                <a:solidFill>
                  <a:srgbClr val="777777"/>
                </a:solidFill>
                <a:latin typeface="Tahoma" charset="0"/>
              </a:rPr>
              <a:t> and Albert Andrade</a:t>
            </a:r>
          </a:p>
        </p:txBody>
      </p:sp>
    </p:spTree>
  </p:cSld>
  <p:clrMapOvr>
    <a:masterClrMapping/>
  </p:clrMapOvr>
  <p:transition>
    <p:cover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42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Datblygu</a:t>
            </a:r>
            <a:r>
              <a:rPr lang="en-US" dirty="0"/>
              <a:t> AYM a </a:t>
            </a:r>
            <a:r>
              <a:rPr lang="en-US" dirty="0" err="1"/>
              <a:t>Meddwl</a:t>
            </a:r>
            <a:endParaRPr lang="en-US" dirty="0"/>
          </a:p>
        </p:txBody>
      </p:sp>
      <p:sp>
        <p:nvSpPr>
          <p:cNvPr id="3" name="Content Placeholder 2"/>
          <p:cNvSpPr>
            <a:spLocks noGrp="1"/>
          </p:cNvSpPr>
          <p:nvPr>
            <p:ph idx="1"/>
          </p:nvPr>
        </p:nvSpPr>
        <p:spPr/>
        <p:txBody>
          <a:bodyPr>
            <a:normAutofit lnSpcReduction="10000"/>
          </a:bodyPr>
          <a:lstStyle/>
          <a:p>
            <a:r>
              <a:rPr lang="en-US" cap="none" dirty="0" err="1"/>
              <a:t>Datblygu</a:t>
            </a:r>
            <a:r>
              <a:rPr lang="en-US" cap="none" dirty="0"/>
              <a:t> </a:t>
            </a:r>
            <a:r>
              <a:rPr lang="en-US" cap="none" dirty="0" err="1"/>
              <a:t>meddwl</a:t>
            </a:r>
            <a:r>
              <a:rPr lang="en-US" cap="none" dirty="0"/>
              <a:t> </a:t>
            </a:r>
            <a:r>
              <a:rPr lang="en-US" cap="none" dirty="0" err="1"/>
              <a:t>mewn</a:t>
            </a:r>
            <a:r>
              <a:rPr lang="en-US" cap="none" dirty="0"/>
              <a:t> </a:t>
            </a:r>
            <a:r>
              <a:rPr lang="en-US" cap="none" dirty="0" err="1"/>
              <a:t>gwersi</a:t>
            </a:r>
            <a:endParaRPr lang="en-US" cap="none" dirty="0"/>
          </a:p>
          <a:p>
            <a:r>
              <a:rPr lang="en-US" cap="none" dirty="0" err="1"/>
              <a:t>Strategaeth</a:t>
            </a:r>
            <a:r>
              <a:rPr lang="en-US" cap="none" dirty="0"/>
              <a:t> </a:t>
            </a:r>
            <a:r>
              <a:rPr lang="en-US" cap="none" dirty="0" err="1"/>
              <a:t>ysgol</a:t>
            </a:r>
            <a:r>
              <a:rPr lang="en-US" cap="none" dirty="0"/>
              <a:t> </a:t>
            </a:r>
            <a:r>
              <a:rPr lang="en-US" cap="none" dirty="0" err="1"/>
              <a:t>gyfan</a:t>
            </a:r>
            <a:endParaRPr lang="en-US" cap="none" dirty="0"/>
          </a:p>
          <a:p>
            <a:r>
              <a:rPr lang="en-US" cap="none" dirty="0" err="1"/>
              <a:t>Defnyddio</a:t>
            </a:r>
            <a:r>
              <a:rPr lang="en-US" cap="none" dirty="0"/>
              <a:t> </a:t>
            </a:r>
            <a:r>
              <a:rPr lang="en-US" cap="none" dirty="0" err="1"/>
              <a:t>pethau</a:t>
            </a:r>
            <a:r>
              <a:rPr lang="en-US" cap="none" dirty="0"/>
              <a:t> </a:t>
            </a:r>
            <a:r>
              <a:rPr lang="en-US" cap="none" dirty="0" err="1"/>
              <a:t>fel</a:t>
            </a:r>
            <a:endParaRPr lang="en-US" cap="none" dirty="0"/>
          </a:p>
          <a:p>
            <a:pPr>
              <a:buNone/>
            </a:pPr>
            <a:r>
              <a:rPr lang="en-US" cap="none" dirty="0"/>
              <a:t>“</a:t>
            </a:r>
            <a:r>
              <a:rPr lang="en-US" cap="none" dirty="0" err="1"/>
              <a:t>Mapiau</a:t>
            </a:r>
            <a:r>
              <a:rPr lang="en-US" cap="none" dirty="0"/>
              <a:t> </a:t>
            </a:r>
            <a:r>
              <a:rPr lang="en-US" cap="none" dirty="0" err="1"/>
              <a:t>meddwl</a:t>
            </a:r>
            <a:r>
              <a:rPr lang="en-US" cap="none" dirty="0"/>
              <a:t>”, </a:t>
            </a:r>
            <a:r>
              <a:rPr lang="en-US" cap="none" dirty="0" err="1"/>
              <a:t>Hetiau</a:t>
            </a:r>
            <a:r>
              <a:rPr lang="en-US" cap="none" dirty="0"/>
              <a:t> </a:t>
            </a:r>
            <a:r>
              <a:rPr lang="en-US" cap="none" dirty="0" err="1"/>
              <a:t>meddwl</a:t>
            </a:r>
            <a:r>
              <a:rPr lang="en-US" cap="none" dirty="0"/>
              <a:t>, </a:t>
            </a:r>
            <a:r>
              <a:rPr lang="en-US" cap="none" dirty="0" err="1"/>
              <a:t>Tacsonomeg</a:t>
            </a:r>
            <a:r>
              <a:rPr lang="en-US" cap="none" dirty="0"/>
              <a:t> Bloom, </a:t>
            </a:r>
            <a:r>
              <a:rPr lang="en-US" cap="none" dirty="0" err="1"/>
              <a:t>i</a:t>
            </a:r>
            <a:r>
              <a:rPr lang="en-US" cap="none" dirty="0"/>
              <a:t> </a:t>
            </a:r>
            <a:r>
              <a:rPr lang="en-US" cap="none" dirty="0" err="1"/>
              <a:t>hybu</a:t>
            </a:r>
            <a:r>
              <a:rPr lang="en-US" cap="none" dirty="0"/>
              <a:t> </a:t>
            </a:r>
            <a:r>
              <a:rPr lang="en-US" cap="none" dirty="0" err="1"/>
              <a:t>sgiliau</a:t>
            </a:r>
            <a:r>
              <a:rPr lang="en-US" cap="none" dirty="0"/>
              <a:t> </a:t>
            </a:r>
            <a:r>
              <a:rPr lang="en-US" cap="none" dirty="0" err="1"/>
              <a:t>meddwl</a:t>
            </a:r>
            <a:endParaRPr lang="en-US" cap="none" dirty="0"/>
          </a:p>
          <a:p>
            <a:pPr>
              <a:buNone/>
            </a:pPr>
            <a:endParaRPr lang="en-US" cap="none" dirty="0"/>
          </a:p>
          <a:p>
            <a:pPr>
              <a:buNone/>
            </a:pPr>
            <a:r>
              <a:rPr lang="en-US" cap="none" dirty="0" err="1"/>
              <a:t>Ysgol</a:t>
            </a:r>
            <a:r>
              <a:rPr lang="en-US" cap="none" dirty="0"/>
              <a:t> Christ the King, </a:t>
            </a:r>
            <a:r>
              <a:rPr lang="en-US" cap="none" dirty="0" err="1"/>
              <a:t>Caerdydd</a:t>
            </a:r>
            <a:r>
              <a:rPr lang="en-US" cap="none" dirty="0"/>
              <a:t> -  </a:t>
            </a:r>
            <a:r>
              <a:rPr lang="en-US" cap="none" dirty="0" err="1"/>
              <a:t>ysgol</a:t>
            </a:r>
            <a:r>
              <a:rPr lang="en-US" cap="none" dirty="0"/>
              <a:t> </a:t>
            </a:r>
            <a:r>
              <a:rPr lang="en-US" cap="none" dirty="0" err="1"/>
              <a:t>sydd</a:t>
            </a:r>
            <a:r>
              <a:rPr lang="en-US" cap="none" dirty="0"/>
              <a:t> </a:t>
            </a:r>
            <a:r>
              <a:rPr lang="en-US" cap="none" dirty="0" err="1"/>
              <a:t>yn</a:t>
            </a:r>
            <a:r>
              <a:rPr lang="en-US" cap="none" dirty="0"/>
              <a:t> </a:t>
            </a:r>
            <a:r>
              <a:rPr lang="en-US" cap="none" dirty="0" err="1"/>
              <a:t>arwain</a:t>
            </a:r>
            <a:r>
              <a:rPr lang="en-US" cap="none" dirty="0"/>
              <a:t> y sector </a:t>
            </a:r>
            <a:r>
              <a:rPr lang="en-US" cap="none" dirty="0" err="1"/>
              <a:t>ar</a:t>
            </a:r>
            <a:r>
              <a:rPr lang="en-US" cap="none" dirty="0"/>
              <a:t> </a:t>
            </a:r>
            <a:r>
              <a:rPr lang="en-US" cap="none" dirty="0" err="1"/>
              <a:t>gyfer</a:t>
            </a:r>
            <a:r>
              <a:rPr lang="en-US" cap="none" dirty="0"/>
              <a:t> “</a:t>
            </a:r>
            <a:r>
              <a:rPr lang="en-US" cap="none" dirty="0" err="1"/>
              <a:t>meddwl</a:t>
            </a:r>
            <a:r>
              <a:rPr lang="en-US" cap="none" dirty="0"/>
              <a:t>”</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32933" y="6214533"/>
            <a:ext cx="5993798" cy="646331"/>
          </a:xfrm>
          <a:prstGeom prst="rect">
            <a:avLst/>
          </a:prstGeom>
          <a:noFill/>
        </p:spPr>
        <p:txBody>
          <a:bodyPr wrap="none" rtlCol="0">
            <a:spAutoFit/>
          </a:bodyPr>
          <a:lstStyle/>
          <a:p>
            <a:r>
              <a:rPr lang="en-US" dirty="0">
                <a:hlinkClick r:id="rId3"/>
              </a:rPr>
              <a:t>https://www.youtube.com/watch?v=o3ew6h5nHcc</a:t>
            </a:r>
            <a:endParaRPr lang="en-US" dirty="0"/>
          </a:p>
          <a:p>
            <a:endParaRPr lang="en-US" dirty="0"/>
          </a:p>
        </p:txBody>
      </p:sp>
      <p:pic>
        <p:nvPicPr>
          <p:cNvPr id="5" name="Edward de Bono - discusses the Six Thinking Hats®.mp4">
            <a:hlinkClick r:id="" action="ppaction://media"/>
          </p:cNvPr>
          <p:cNvPicPr>
            <a:picLocks noGrp="1"/>
          </p:cNvPicPr>
          <p:nvPr>
            <p:ph idx="1"/>
            <a:videoFile r:link="rId1"/>
          </p:nvPr>
        </p:nvPicPr>
        <p:blipFill>
          <a:blip r:embed="rId4"/>
          <a:stretch>
            <a:fillRect/>
          </a:stretch>
        </p:blipFill>
        <p:spPr>
          <a:xfrm>
            <a:off x="1033463" y="592138"/>
            <a:ext cx="6799262" cy="5099050"/>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p:cTn id="7" fill="hold" display="0">
                  <p:stCondLst>
                    <p:cond delay="indefinite"/>
                  </p:stCondLst>
                  <p:endCondLst>
                    <p:cond evt="onNext" delay="0">
                      <p:tgtEl>
                        <p:sldTgt/>
                      </p:tgtEl>
                    </p:cond>
                    <p:cond evt="onPrev" delay="0">
                      <p:tgtEl>
                        <p:sldTgt/>
                      </p:tgtEl>
                    </p:cond>
                  </p:endCondLst>
                </p:cTn>
                <p:tgtEl>
                  <p:spTgt spid="5"/>
                </p:tgtEl>
              </p:cMediaNode>
            </p:vide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0783" y="2413338"/>
            <a:ext cx="6858000" cy="3046988"/>
          </a:xfrm>
          <a:prstGeom prst="rect">
            <a:avLst/>
          </a:prstGeom>
        </p:spPr>
        <p:txBody>
          <a:bodyPr wrap="square">
            <a:spAutoFit/>
          </a:bodyPr>
          <a:lstStyle/>
          <a:p>
            <a:r>
              <a:rPr lang="en-US" sz="3200" dirty="0" err="1"/>
              <a:t>Mae'r</a:t>
            </a:r>
            <a:r>
              <a:rPr lang="en-US" sz="3200" dirty="0"/>
              <a:t> </a:t>
            </a:r>
            <a:r>
              <a:rPr lang="en-US" sz="3200" dirty="0" err="1"/>
              <a:t>Chwe</a:t>
            </a:r>
            <a:r>
              <a:rPr lang="en-US" sz="3200" dirty="0"/>
              <a:t> Het </a:t>
            </a:r>
            <a:r>
              <a:rPr lang="en-US" sz="3200" dirty="0" err="1"/>
              <a:t>Meddwl</a:t>
            </a:r>
            <a:r>
              <a:rPr lang="en-US" sz="3200" dirty="0"/>
              <a:t> </a:t>
            </a:r>
            <a:r>
              <a:rPr lang="en-US" sz="3200" dirty="0" err="1"/>
              <a:t>yn</a:t>
            </a:r>
            <a:r>
              <a:rPr lang="en-US" sz="3200" dirty="0"/>
              <a:t> </a:t>
            </a:r>
            <a:r>
              <a:rPr lang="en-US" sz="3200" dirty="0" err="1"/>
              <a:t>dechneg</a:t>
            </a:r>
            <a:r>
              <a:rPr lang="en-US" sz="3200" dirty="0"/>
              <a:t> </a:t>
            </a:r>
            <a:r>
              <a:rPr lang="en-US" sz="3200" dirty="0" err="1"/>
              <a:t>pwerus</a:t>
            </a:r>
            <a:r>
              <a:rPr lang="en-US" sz="3200" dirty="0"/>
              <a:t> a </a:t>
            </a:r>
            <a:r>
              <a:rPr lang="en-US" sz="3200" dirty="0" err="1"/>
              <a:t>ddefnyddir</a:t>
            </a:r>
            <a:r>
              <a:rPr lang="en-US" sz="3200" dirty="0"/>
              <a:t> </a:t>
            </a:r>
            <a:r>
              <a:rPr lang="en-US" sz="3200" dirty="0" err="1"/>
              <a:t>i</a:t>
            </a:r>
            <a:r>
              <a:rPr lang="en-US" sz="3200" dirty="0"/>
              <a:t> </a:t>
            </a:r>
            <a:r>
              <a:rPr lang="en-US" sz="3200" dirty="0" err="1"/>
              <a:t>edrych</a:t>
            </a:r>
            <a:r>
              <a:rPr lang="en-US" sz="3200" dirty="0"/>
              <a:t> </a:t>
            </a:r>
            <a:r>
              <a:rPr lang="en-US" sz="3200" dirty="0" err="1"/>
              <a:t>ar</a:t>
            </a:r>
            <a:r>
              <a:rPr lang="en-US" sz="3200" dirty="0"/>
              <a:t> </a:t>
            </a:r>
            <a:r>
              <a:rPr lang="en-US" sz="3200" dirty="0" err="1"/>
              <a:t>benderfyniadau</a:t>
            </a:r>
            <a:r>
              <a:rPr lang="en-US" sz="3200" dirty="0"/>
              <a:t> o </a:t>
            </a:r>
            <a:r>
              <a:rPr lang="en-US" sz="3200" dirty="0" err="1"/>
              <a:t>wahanol</a:t>
            </a:r>
            <a:r>
              <a:rPr lang="en-US" sz="3200" dirty="0"/>
              <a:t> </a:t>
            </a:r>
            <a:r>
              <a:rPr lang="en-US" sz="3200" dirty="0" err="1"/>
              <a:t>safbwyntiau</a:t>
            </a:r>
            <a:r>
              <a:rPr lang="en-US" sz="3200" dirty="0"/>
              <a:t>. Mae </a:t>
            </a:r>
            <a:r>
              <a:rPr lang="en-US" sz="3200" dirty="0" err="1"/>
              <a:t>hyn</a:t>
            </a:r>
            <a:r>
              <a:rPr lang="en-US" sz="3200" dirty="0"/>
              <a:t> </a:t>
            </a:r>
            <a:r>
              <a:rPr lang="en-US" sz="3200" dirty="0" err="1"/>
              <a:t>yn</a:t>
            </a:r>
            <a:r>
              <a:rPr lang="en-US" sz="3200" dirty="0"/>
              <a:t> </a:t>
            </a:r>
            <a:r>
              <a:rPr lang="en-US" sz="3200" dirty="0" err="1"/>
              <a:t>ein</a:t>
            </a:r>
            <a:r>
              <a:rPr lang="en-US" sz="3200" dirty="0"/>
              <a:t> </a:t>
            </a:r>
            <a:r>
              <a:rPr lang="en-US" sz="3200" dirty="0" err="1"/>
              <a:t>helpu</a:t>
            </a:r>
            <a:r>
              <a:rPr lang="en-US" sz="3200" dirty="0"/>
              <a:t> </a:t>
            </a:r>
            <a:r>
              <a:rPr lang="en-US" sz="3200" dirty="0" err="1"/>
              <a:t>i</a:t>
            </a:r>
            <a:r>
              <a:rPr lang="en-US" sz="3200" dirty="0"/>
              <a:t> </a:t>
            </a:r>
            <a:r>
              <a:rPr lang="en-US" sz="3200" dirty="0" err="1"/>
              <a:t>symud</a:t>
            </a:r>
            <a:r>
              <a:rPr lang="en-US" sz="3200" dirty="0"/>
              <a:t> </a:t>
            </a:r>
            <a:r>
              <a:rPr lang="en-US" sz="3200" dirty="0" err="1"/>
              <a:t>i</a:t>
            </a:r>
            <a:r>
              <a:rPr lang="en-US" sz="3200" dirty="0"/>
              <a:t> </a:t>
            </a:r>
            <a:r>
              <a:rPr lang="en-US" sz="3200" dirty="0" err="1"/>
              <a:t>ffwrdd</a:t>
            </a:r>
            <a:r>
              <a:rPr lang="en-US" sz="3200" dirty="0"/>
              <a:t> o </a:t>
            </a:r>
            <a:r>
              <a:rPr lang="en-US" sz="3200" dirty="0" err="1"/>
              <a:t>arddulliau</a:t>
            </a:r>
            <a:r>
              <a:rPr lang="en-US" sz="3200" dirty="0"/>
              <a:t> </a:t>
            </a:r>
            <a:r>
              <a:rPr lang="en-US" sz="3200" dirty="0" err="1"/>
              <a:t>meddwl</a:t>
            </a:r>
            <a:r>
              <a:rPr lang="en-US" sz="3200" dirty="0"/>
              <a:t> </a:t>
            </a:r>
            <a:r>
              <a:rPr lang="en-US" sz="3200" dirty="0" err="1"/>
              <a:t>arferol</a:t>
            </a:r>
            <a:r>
              <a:rPr lang="en-US" sz="3200" dirty="0"/>
              <a:t> a </a:t>
            </a:r>
            <a:r>
              <a:rPr lang="en-US" sz="3200" dirty="0" err="1"/>
              <a:t>thuag</a:t>
            </a:r>
            <a:r>
              <a:rPr lang="en-US" sz="3200" dirty="0"/>
              <a:t> at </a:t>
            </a:r>
            <a:r>
              <a:rPr lang="en-US" sz="3200" dirty="0" err="1"/>
              <a:t>olwg</a:t>
            </a:r>
            <a:r>
              <a:rPr lang="en-US" sz="3200" dirty="0"/>
              <a:t> </a:t>
            </a:r>
            <a:r>
              <a:rPr lang="en-US" sz="3200" dirty="0" err="1"/>
              <a:t>fwy</a:t>
            </a:r>
            <a:r>
              <a:rPr lang="en-US" sz="3200" dirty="0"/>
              <a:t> </a:t>
            </a:r>
            <a:r>
              <a:rPr lang="en-US" sz="3200" dirty="0" err="1"/>
              <a:t>cyflawn</a:t>
            </a:r>
            <a:r>
              <a:rPr lang="en-US" sz="3200" dirty="0"/>
              <a:t> </a:t>
            </a:r>
            <a:r>
              <a:rPr lang="en-US" sz="3200" dirty="0" err="1"/>
              <a:t>o’r</a:t>
            </a:r>
            <a:r>
              <a:rPr lang="en-US" sz="3200" dirty="0"/>
              <a:t> </a:t>
            </a:r>
            <a:r>
              <a:rPr lang="en-US" sz="3200" dirty="0" err="1"/>
              <a:t>sefyllfa</a:t>
            </a:r>
            <a:r>
              <a:rPr lang="en-US" sz="3200" dirty="0"/>
              <a:t>.</a:t>
            </a:r>
          </a:p>
        </p:txBody>
      </p:sp>
      <p:pic>
        <p:nvPicPr>
          <p:cNvPr id="3" name="Picture 2"/>
          <p:cNvPicPr>
            <a:picLocks noChangeAspect="1"/>
          </p:cNvPicPr>
          <p:nvPr/>
        </p:nvPicPr>
        <p:blipFill>
          <a:blip r:embed="rId2"/>
          <a:stretch>
            <a:fillRect/>
          </a:stretch>
        </p:blipFill>
        <p:spPr>
          <a:xfrm>
            <a:off x="227745" y="89238"/>
            <a:ext cx="3326029" cy="2324100"/>
          </a:xfrm>
          <a:prstGeom prst="rect">
            <a:avLst/>
          </a:prstGeom>
        </p:spPr>
      </p:pic>
      <p:sp>
        <p:nvSpPr>
          <p:cNvPr id="4" name="TextBox 3"/>
          <p:cNvSpPr txBox="1"/>
          <p:nvPr/>
        </p:nvSpPr>
        <p:spPr>
          <a:xfrm>
            <a:off x="3909408" y="289680"/>
            <a:ext cx="4751704" cy="2123658"/>
          </a:xfrm>
          <a:prstGeom prst="rect">
            <a:avLst/>
          </a:prstGeom>
          <a:noFill/>
        </p:spPr>
        <p:txBody>
          <a:bodyPr wrap="square" rtlCol="0">
            <a:spAutoFit/>
          </a:bodyPr>
          <a:lstStyle/>
          <a:p>
            <a:r>
              <a:rPr lang="en-US" sz="4400" b="1" dirty="0" err="1">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Chwe</a:t>
            </a:r>
            <a:r>
              <a:rPr lang="en-US" sz="4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 het </a:t>
            </a:r>
            <a:r>
              <a:rPr lang="en-US" sz="4400" b="1" dirty="0" err="1">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meddwl</a:t>
            </a:r>
            <a:r>
              <a:rPr lang="en-US" sz="4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 DE BONO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68300" y="1066800"/>
            <a:ext cx="8407400" cy="5791200"/>
          </a:xfrm>
          <a:prstGeom prst="rect">
            <a:avLst/>
          </a:prstGeom>
        </p:spPr>
      </p:pic>
      <p:sp>
        <p:nvSpPr>
          <p:cNvPr id="5" name="Rectangle 4"/>
          <p:cNvSpPr/>
          <p:nvPr/>
        </p:nvSpPr>
        <p:spPr>
          <a:xfrm>
            <a:off x="774014" y="229335"/>
            <a:ext cx="6346609" cy="707886"/>
          </a:xfrm>
          <a:prstGeom prst="rect">
            <a:avLst/>
          </a:prstGeom>
        </p:spPr>
        <p:txBody>
          <a:bodyPr wrap="none">
            <a:spAutoFit/>
          </a:bodyPr>
          <a:lstStyle/>
          <a:p>
            <a:r>
              <a:rPr lang="en-US" sz="4000" b="1" dirty="0" err="1">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Chwe</a:t>
            </a:r>
            <a:r>
              <a:rPr lang="en-US" sz="4000"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 Het </a:t>
            </a:r>
            <a:r>
              <a:rPr lang="en-US" sz="4000" b="1" dirty="0" err="1">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Meddwl</a:t>
            </a:r>
            <a:r>
              <a:rPr lang="en-US" sz="4000"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 DE BONO</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6600" b="1" spc="50" dirty="0" err="1">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Hetiau</a:t>
            </a:r>
            <a:r>
              <a:rPr lang="en-US" dirty="0"/>
              <a:t> </a:t>
            </a:r>
            <a:r>
              <a:rPr lang="en-US" sz="6600" b="1" dirty="0" err="1">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Meddwl</a:t>
            </a:r>
            <a:endParaRPr lang="en-US" dirty="0"/>
          </a:p>
        </p:txBody>
      </p:sp>
      <p:sp>
        <p:nvSpPr>
          <p:cNvPr id="3" name="Content Placeholder 2"/>
          <p:cNvSpPr>
            <a:spLocks noGrp="1"/>
          </p:cNvSpPr>
          <p:nvPr>
            <p:ph idx="1"/>
          </p:nvPr>
        </p:nvSpPr>
        <p:spPr>
          <a:xfrm>
            <a:off x="0" y="1666526"/>
            <a:ext cx="6228261" cy="4572000"/>
          </a:xfrm>
        </p:spPr>
        <p:txBody>
          <a:bodyPr/>
          <a:lstStyle/>
          <a:p>
            <a:endParaRPr lang="en-US" dirty="0"/>
          </a:p>
          <a:p>
            <a:endParaRPr lang="en-US" dirty="0"/>
          </a:p>
          <a:p>
            <a:r>
              <a:rPr lang="en-US" cap="none" dirty="0" err="1"/>
              <a:t>Ysgol</a:t>
            </a:r>
            <a:r>
              <a:rPr lang="en-US" cap="none" dirty="0"/>
              <a:t> </a:t>
            </a:r>
            <a:r>
              <a:rPr lang="en-US" cap="none" dirty="0" err="1"/>
              <a:t>Rhydypenau</a:t>
            </a:r>
            <a:r>
              <a:rPr lang="en-US" cap="none" dirty="0"/>
              <a:t>, </a:t>
            </a:r>
            <a:r>
              <a:rPr lang="en-US" cap="none" dirty="0" err="1"/>
              <a:t>Caerdydd</a:t>
            </a:r>
            <a:endParaRPr lang="en-US" cap="none" dirty="0"/>
          </a:p>
          <a:p>
            <a:r>
              <a:rPr lang="en-US" cap="none" dirty="0">
                <a:hlinkClick r:id="rId2"/>
              </a:rPr>
              <a:t>Http://www.Estyn.Gov.Uk/cymraeg/docviewer-w/236636.4/rhowch-eich-hetiau-meddwl-ar-waith/?Navmap=33,53,158</a:t>
            </a:r>
            <a:r>
              <a:rPr lang="en-US" cap="none" dirty="0"/>
              <a:t>, </a:t>
            </a:r>
          </a:p>
        </p:txBody>
      </p:sp>
      <p:pic>
        <p:nvPicPr>
          <p:cNvPr id="4" name="Picture 3"/>
          <p:cNvPicPr>
            <a:picLocks noChangeAspect="1"/>
          </p:cNvPicPr>
          <p:nvPr/>
        </p:nvPicPr>
        <p:blipFill>
          <a:blip r:embed="rId3"/>
          <a:stretch>
            <a:fillRect/>
          </a:stretch>
        </p:blipFill>
        <p:spPr>
          <a:xfrm>
            <a:off x="5656905" y="1666526"/>
            <a:ext cx="3487095" cy="2732613"/>
          </a:xfrm>
          <a:prstGeom prst="rect">
            <a:avLst/>
          </a:prstGeom>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b="1" dirty="0"/>
              <a:t>Hetiau Meddwl</a:t>
            </a:r>
            <a:br>
              <a:rPr lang="en-GB" dirty="0"/>
            </a:br>
            <a:endParaRPr lang="en-US" dirty="0"/>
          </a:p>
        </p:txBody>
      </p:sp>
      <p:sp>
        <p:nvSpPr>
          <p:cNvPr id="3" name="Content Placeholder 2"/>
          <p:cNvSpPr>
            <a:spLocks noGrp="1"/>
          </p:cNvSpPr>
          <p:nvPr>
            <p:ph idx="1"/>
          </p:nvPr>
        </p:nvSpPr>
        <p:spPr>
          <a:xfrm>
            <a:off x="457200" y="1045308"/>
            <a:ext cx="8229600" cy="5080855"/>
          </a:xfrm>
        </p:spPr>
        <p:txBody>
          <a:bodyPr>
            <a:noAutofit/>
          </a:bodyPr>
          <a:lstStyle/>
          <a:p>
            <a:pPr>
              <a:buNone/>
            </a:pPr>
            <a:endParaRPr lang="en-GB" sz="1600" dirty="0"/>
          </a:p>
          <a:p>
            <a:r>
              <a:rPr lang="cy-GB" sz="1600" b="1" i="1" cap="none" dirty="0"/>
              <a:t>Posibiliadau ar gyfer:</a:t>
            </a:r>
            <a:r>
              <a:rPr lang="cy-GB" sz="1600" cap="none" dirty="0"/>
              <a:t> datblygu - creu a datblygu syniadau, pwyso a mesur tystiolaeth, gwybodaeth a syniadau, ffurfio barn a gwneud penderfyniadau; myfyrio - adolygu deilliannau a meini prawf llwyddiant, adolygu'r broses/dull gweithio. Gwerthuso eu dysgu a'u meddwl eu hunain</a:t>
            </a:r>
            <a:endParaRPr lang="en-GB" sz="1600" cap="none" dirty="0"/>
          </a:p>
          <a:p>
            <a:r>
              <a:rPr lang="cy-GB" sz="1600" b="1" i="1" cap="none" dirty="0"/>
              <a:t>Beth yw hwn?</a:t>
            </a:r>
            <a:r>
              <a:rPr lang="cy-GB" sz="1600" i="1" cap="none" dirty="0"/>
              <a:t> </a:t>
            </a:r>
            <a:r>
              <a:rPr lang="cy-GB" sz="1600" cap="none" dirty="0"/>
              <a:t>Defnyddir y strategaeth hon yn aml i gael dysgwyr i ystyried amryw o safbwyntiau o fewn trafodaeth.  Bydd dysgwyr yn clywed safbwyntiau gwahanol yn aml (a allai fod yn groes i'w gilydd hefyd!) Ar y pwnc sydd i'w drafod.  Gall fod gofyn iddyn nhw ddadansoddi'r math o 'het' meddwl sy'n cael ei fynegi, yn ôl y dosbarthiadau cyffredin canlynol:</a:t>
            </a:r>
            <a:endParaRPr lang="en-GB" sz="1600" cap="none" dirty="0"/>
          </a:p>
          <a:p>
            <a:r>
              <a:rPr lang="cy-GB" sz="1600" cap="none" dirty="0"/>
              <a:t>Gwyn (ffeithiau a gwybodaeth)</a:t>
            </a:r>
            <a:endParaRPr lang="en-GB" sz="1600" cap="none" dirty="0"/>
          </a:p>
          <a:p>
            <a:r>
              <a:rPr lang="cy-GB" sz="1600" cap="none" dirty="0"/>
              <a:t>Melyn (manteision/buddion)</a:t>
            </a:r>
            <a:endParaRPr lang="en-GB" sz="1600" cap="none" dirty="0"/>
          </a:p>
          <a:p>
            <a:r>
              <a:rPr lang="cy-GB" sz="1600" cap="none" dirty="0"/>
              <a:t>Du (problemau/anfanteision)</a:t>
            </a:r>
            <a:endParaRPr lang="en-GB" sz="1600" cap="none" dirty="0"/>
          </a:p>
          <a:p>
            <a:r>
              <a:rPr lang="cy-GB" sz="1600" cap="none" dirty="0"/>
              <a:t>Coch (emosiynau/teimladau)</a:t>
            </a:r>
            <a:endParaRPr lang="en-GB" sz="1600" cap="none" dirty="0"/>
          </a:p>
          <a:p>
            <a:r>
              <a:rPr lang="cy-GB" sz="1600" cap="none" dirty="0"/>
              <a:t>Gwyrdd (creadigol, syniadau newydd)</a:t>
            </a:r>
            <a:endParaRPr lang="en-GB" sz="1600" cap="none" dirty="0"/>
          </a:p>
          <a:p>
            <a:r>
              <a:rPr lang="cy-GB" sz="1600" cap="none" dirty="0"/>
              <a:t>Glas (meddwl am feddwl)</a:t>
            </a:r>
            <a:endParaRPr lang="en-GB" sz="1600" cap="none"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247219"/>
            <a:ext cx="7773338" cy="1596177"/>
          </a:xfrm>
        </p:spPr>
        <p:txBody>
          <a:bodyPr>
            <a:normAutofit/>
          </a:bodyPr>
          <a:lstStyle/>
          <a:p>
            <a:r>
              <a:rPr lang="cy-GB" b="1" dirty="0"/>
              <a:t>Hetiau Meddwl</a:t>
            </a:r>
            <a:br>
              <a:rPr lang="en-GB" dirty="0"/>
            </a:br>
            <a:endParaRPr lang="en-US" dirty="0"/>
          </a:p>
        </p:txBody>
      </p:sp>
      <p:sp>
        <p:nvSpPr>
          <p:cNvPr id="3" name="Content Placeholder 2"/>
          <p:cNvSpPr>
            <a:spLocks noGrp="1"/>
          </p:cNvSpPr>
          <p:nvPr>
            <p:ph idx="1"/>
          </p:nvPr>
        </p:nvSpPr>
        <p:spPr>
          <a:xfrm>
            <a:off x="457200" y="1045308"/>
            <a:ext cx="8229600" cy="5080855"/>
          </a:xfrm>
        </p:spPr>
        <p:txBody>
          <a:bodyPr>
            <a:normAutofit/>
          </a:bodyPr>
          <a:lstStyle/>
          <a:p>
            <a:r>
              <a:rPr lang="cy-GB" sz="2000" cap="none" dirty="0"/>
              <a:t>Fel arall, gellir rhoi 'het' arbennig iddyn nhw a gofyn iddyn nhw gyflwyno dadl ar y pwnc ar ddull y math arbennig hwnnw o feddwl.  Yn y rhan fwyaf o achosion, defnyddir hetiau meddwl gan ddysgwyr i ddatblygu dadleuon cytbwys wrth ystyried barn pobl eraill i lywio eu barn a'u penderfyniadau eu hunain a allai gael eu cyflwyno a'u cyfiawnhau.  Mae'r dull hwn o weithio wedi bod yn arbennig o ddefnyddiol wrth gefnogi ysgrifennu estynedig mewn arholiadau, a chafodd ei ddefnyddio fel modd o gefnogi techneg arholi effeithiol.</a:t>
            </a:r>
            <a:endParaRPr lang="en-GB" sz="2000" cap="none" dirty="0"/>
          </a:p>
          <a:p>
            <a:pPr>
              <a:buNone/>
            </a:pPr>
            <a:r>
              <a:rPr lang="cy-GB" sz="2000" cap="none" dirty="0"/>
              <a:t> </a:t>
            </a:r>
            <a:endParaRPr lang="en-GB" sz="2000" cap="none" dirty="0"/>
          </a:p>
          <a:p>
            <a:r>
              <a:rPr lang="cy-GB" sz="2000" cap="none" dirty="0"/>
              <a:t>Mae rhai enghreifftiau o sut y cafodd y strategaeth hon ei datblygu a'i haddasu i ddysgwyr ag anghenion ychwanegol wedi'u cynnwys yn nogfen APADGOS ‘Datblygu </a:t>
            </a:r>
            <a:r>
              <a:rPr lang="cy-GB" cap="none" dirty="0"/>
              <a:t>S</a:t>
            </a:r>
            <a:r>
              <a:rPr lang="cy-GB" sz="2000" cap="none" dirty="0"/>
              <a:t>giliau </a:t>
            </a:r>
            <a:r>
              <a:rPr lang="cy-GB" cap="none" dirty="0"/>
              <a:t>M</a:t>
            </a:r>
            <a:r>
              <a:rPr lang="cy-GB" sz="2000" cap="none" dirty="0"/>
              <a:t>eddwl </a:t>
            </a:r>
            <a:r>
              <a:rPr lang="cy-GB" cap="none" dirty="0"/>
              <a:t>P</a:t>
            </a:r>
            <a:r>
              <a:rPr lang="cy-GB" sz="2000" cap="none" dirty="0"/>
              <a:t>ob </a:t>
            </a:r>
            <a:r>
              <a:rPr lang="cy-GB" cap="none" dirty="0"/>
              <a:t>D</a:t>
            </a:r>
            <a:r>
              <a:rPr lang="cy-GB" sz="2000" cap="none" dirty="0"/>
              <a:t>ysgwr’.</a:t>
            </a:r>
            <a:endParaRPr lang="en-GB" sz="2000" cap="none"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370667"/>
            <a:ext cx="9144000" cy="1399032"/>
          </a:xfrm>
        </p:spPr>
        <p:txBody>
          <a:bodyPr>
            <a:normAutofit/>
          </a:bodyPr>
          <a:lstStyle/>
          <a:p>
            <a:r>
              <a:rPr lang="en-US" sz="4400" dirty="0"/>
              <a:t>Beth am </a:t>
            </a:r>
            <a:r>
              <a:rPr lang="en-US" sz="4400" dirty="0" err="1"/>
              <a:t>ddefnyddio’r</a:t>
            </a:r>
            <a:r>
              <a:rPr lang="en-US" sz="4400" dirty="0"/>
              <a:t> </a:t>
            </a:r>
            <a:r>
              <a:rPr lang="en-US" sz="4400" dirty="0" err="1"/>
              <a:t>hetiau</a:t>
            </a:r>
            <a:r>
              <a:rPr lang="en-US" sz="4400" dirty="0"/>
              <a: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756" y="-88357"/>
            <a:ext cx="7773338" cy="1596177"/>
          </a:xfrm>
        </p:spPr>
        <p:txBody>
          <a:bodyPr>
            <a:normAutofit/>
          </a:bodyPr>
          <a:lstStyle/>
          <a:p>
            <a:r>
              <a:rPr lang="cy-GB" b="1" dirty="0"/>
              <a:t>Diagram PMD (Edward de Bono) </a:t>
            </a:r>
            <a:endParaRPr lang="en-GB" dirty="0"/>
          </a:p>
        </p:txBody>
      </p:sp>
      <p:sp>
        <p:nvSpPr>
          <p:cNvPr id="3" name="Content Placeholder 2"/>
          <p:cNvSpPr>
            <a:spLocks noGrp="1"/>
          </p:cNvSpPr>
          <p:nvPr>
            <p:ph idx="1"/>
          </p:nvPr>
        </p:nvSpPr>
        <p:spPr>
          <a:xfrm>
            <a:off x="457200" y="1600200"/>
            <a:ext cx="5169877" cy="4525963"/>
          </a:xfrm>
        </p:spPr>
        <p:txBody>
          <a:bodyPr>
            <a:normAutofit/>
          </a:bodyPr>
          <a:lstStyle/>
          <a:p>
            <a:r>
              <a:rPr lang="cy-GB" sz="1800" b="1" i="1" cap="none" dirty="0"/>
              <a:t>Posibiliadau ar gyfer:</a:t>
            </a:r>
            <a:r>
              <a:rPr lang="cy-GB" sz="1800" b="1" cap="none" dirty="0"/>
              <a:t> </a:t>
            </a:r>
            <a:r>
              <a:rPr lang="cy-GB" sz="1800" cap="none" dirty="0"/>
              <a:t>myfyrio - adolygu deilliannau a meini prawf llwyddiant; adolygu'r brosesu/dull gweithio; gwerthuso eu dysgu a'u meddwl eu hunain</a:t>
            </a:r>
            <a:endParaRPr lang="en-GB" sz="1800" cap="none" dirty="0"/>
          </a:p>
          <a:p>
            <a:r>
              <a:rPr lang="cy-GB" sz="1800" b="1" i="1" cap="none" dirty="0"/>
              <a:t>Beth yw hwn? </a:t>
            </a:r>
            <a:r>
              <a:rPr lang="cy-GB" sz="1800" cap="none" dirty="0"/>
              <a:t>Mae dysgwyr yn categoreiddio eu syniadau neu eu dysgu yn: '+' plws (hynny yw, wedi gweithio/efallai y bydd yn gweithio); '-' minws (hynny yw, ddim wedi gweithio/efallai na fydd yn gweithio); a 'D' (diddorol). Mae'n annog dysgwyr i ddosbarthu syniadau yn ôl eu rhinweddau, neu adnabod beth sydd wedi gweithio a beth sydd heb weithio ar gyfer eu dysgu. Gellir defnyddio grid fel yr un isod.</a:t>
            </a:r>
            <a:endParaRPr lang="en-GB" sz="1800" cap="none" dirty="0"/>
          </a:p>
          <a:p>
            <a:endParaRPr lang="en-US" dirty="0"/>
          </a:p>
        </p:txBody>
      </p:sp>
      <p:pic>
        <p:nvPicPr>
          <p:cNvPr id="4" name="Picture 3"/>
          <p:cNvPicPr>
            <a:picLocks noChangeAspect="1"/>
          </p:cNvPicPr>
          <p:nvPr/>
        </p:nvPicPr>
        <p:blipFill>
          <a:blip r:embed="rId2"/>
          <a:stretch>
            <a:fillRect/>
          </a:stretch>
        </p:blipFill>
        <p:spPr>
          <a:xfrm>
            <a:off x="5998464" y="2070766"/>
            <a:ext cx="3026664" cy="2017776"/>
          </a:xfrm>
          <a:prstGeom prst="rect">
            <a:avLst/>
          </a:prstGeom>
        </p:spPr>
      </p:pic>
      <p:sp>
        <p:nvSpPr>
          <p:cNvPr id="5" name="TextBox 4"/>
          <p:cNvSpPr txBox="1"/>
          <p:nvPr/>
        </p:nvSpPr>
        <p:spPr>
          <a:xfrm>
            <a:off x="4093308" y="6310923"/>
            <a:ext cx="1595584" cy="369332"/>
          </a:xfrm>
          <a:prstGeom prst="rect">
            <a:avLst/>
          </a:prstGeom>
          <a:noFill/>
        </p:spPr>
        <p:txBody>
          <a:bodyPr wrap="none" rtlCol="0">
            <a:spAutoFit/>
          </a:bodyPr>
          <a:lstStyle/>
          <a:p>
            <a:r>
              <a:rPr lang="en-US" dirty="0"/>
              <a:t>PMI Diagram.</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121047" y="836497"/>
            <a:ext cx="4643199" cy="5512604"/>
          </a:xfrm>
          <a:prstGeom prst="rect">
            <a:avLst/>
          </a:prstGeom>
        </p:spPr>
      </p:pic>
      <p:sp>
        <p:nvSpPr>
          <p:cNvPr id="10" name="TextBox 9"/>
          <p:cNvSpPr txBox="1"/>
          <p:nvPr/>
        </p:nvSpPr>
        <p:spPr>
          <a:xfrm>
            <a:off x="3589867" y="4639734"/>
            <a:ext cx="1651000" cy="681566"/>
          </a:xfrm>
          <a:prstGeom prst="rect">
            <a:avLst/>
          </a:prstGeom>
          <a:noFill/>
        </p:spPr>
        <p:txBody>
          <a:bodyPr wrap="none" rtlCol="0">
            <a:prstTxWarp prst="textArchUp">
              <a:avLst>
                <a:gd name="adj" fmla="val 11497986"/>
              </a:avLst>
            </a:prstTxWarp>
            <a:spAutoFit/>
          </a:bodyPr>
          <a:lstStyle/>
          <a:p>
            <a:pPr algn="ctr"/>
            <a:r>
              <a:rPr lang="en-US" sz="1200" dirty="0"/>
              <a:t>Remember + Understand</a:t>
            </a:r>
          </a:p>
        </p:txBody>
      </p:sp>
      <p:sp>
        <p:nvSpPr>
          <p:cNvPr id="9" name="TextBox 8"/>
          <p:cNvSpPr txBox="1"/>
          <p:nvPr/>
        </p:nvSpPr>
        <p:spPr>
          <a:xfrm>
            <a:off x="4058285" y="5245100"/>
            <a:ext cx="770469" cy="369332"/>
          </a:xfrm>
          <a:prstGeom prst="rect">
            <a:avLst/>
          </a:prstGeom>
          <a:noFill/>
        </p:spPr>
        <p:txBody>
          <a:bodyPr wrap="none" rtlCol="0">
            <a:prstTxWarp prst="textArchUp">
              <a:avLst>
                <a:gd name="adj" fmla="val 10800000"/>
              </a:avLst>
            </a:prstTxWarp>
            <a:spAutoFit/>
          </a:bodyPr>
          <a:lstStyle/>
          <a:p>
            <a:pPr algn="ctr"/>
            <a:r>
              <a:rPr lang="en-US" sz="1200" dirty="0"/>
              <a:t>Feelings</a:t>
            </a:r>
          </a:p>
        </p:txBody>
      </p:sp>
      <p:sp>
        <p:nvSpPr>
          <p:cNvPr id="11" name="TextBox 10"/>
          <p:cNvSpPr txBox="1"/>
          <p:nvPr/>
        </p:nvSpPr>
        <p:spPr>
          <a:xfrm>
            <a:off x="3589867" y="3674533"/>
            <a:ext cx="1651000" cy="829280"/>
          </a:xfrm>
          <a:prstGeom prst="rect">
            <a:avLst/>
          </a:prstGeom>
          <a:noFill/>
        </p:spPr>
        <p:txBody>
          <a:bodyPr wrap="none" rtlCol="0">
            <a:prstTxWarp prst="textArchUp">
              <a:avLst>
                <a:gd name="adj" fmla="val 11497986"/>
              </a:avLst>
            </a:prstTxWarp>
            <a:spAutoFit/>
          </a:bodyPr>
          <a:lstStyle/>
          <a:p>
            <a:pPr algn="ctr"/>
            <a:r>
              <a:rPr lang="en-US" sz="1200" dirty="0"/>
              <a:t>Evaluate + Analyse</a:t>
            </a:r>
          </a:p>
        </p:txBody>
      </p:sp>
      <p:sp>
        <p:nvSpPr>
          <p:cNvPr id="13" name="TextBox 12"/>
          <p:cNvSpPr txBox="1"/>
          <p:nvPr/>
        </p:nvSpPr>
        <p:spPr>
          <a:xfrm rot="20004675">
            <a:off x="2342851" y="2598940"/>
            <a:ext cx="1784559" cy="638556"/>
          </a:xfrm>
          <a:prstGeom prst="rect">
            <a:avLst/>
          </a:prstGeom>
          <a:noFill/>
        </p:spPr>
        <p:txBody>
          <a:bodyPr wrap="none" rtlCol="0">
            <a:prstTxWarp prst="textArchUp">
              <a:avLst>
                <a:gd name="adj" fmla="val 11462053"/>
              </a:avLst>
            </a:prstTxWarp>
            <a:spAutoFit/>
          </a:bodyPr>
          <a:lstStyle/>
          <a:p>
            <a:pPr algn="ctr"/>
            <a:r>
              <a:rPr lang="en-US" sz="1200" dirty="0"/>
              <a:t>Conclusions</a:t>
            </a:r>
          </a:p>
        </p:txBody>
      </p:sp>
      <p:sp>
        <p:nvSpPr>
          <p:cNvPr id="15" name="TextBox 14"/>
          <p:cNvSpPr txBox="1"/>
          <p:nvPr/>
        </p:nvSpPr>
        <p:spPr>
          <a:xfrm rot="1357193">
            <a:off x="4935432" y="2540089"/>
            <a:ext cx="1651000" cy="279400"/>
          </a:xfrm>
          <a:prstGeom prst="rect">
            <a:avLst/>
          </a:prstGeom>
          <a:noFill/>
        </p:spPr>
        <p:txBody>
          <a:bodyPr wrap="none" rtlCol="0">
            <a:prstTxWarp prst="textArchUp">
              <a:avLst>
                <a:gd name="adj" fmla="val 11497986"/>
              </a:avLst>
            </a:prstTxWarp>
            <a:spAutoFit/>
          </a:bodyPr>
          <a:lstStyle/>
          <a:p>
            <a:pPr algn="ctr"/>
            <a:r>
              <a:rPr lang="en-US" sz="1200" dirty="0"/>
              <a:t>Actions</a:t>
            </a:r>
          </a:p>
        </p:txBody>
      </p:sp>
      <p:sp>
        <p:nvSpPr>
          <p:cNvPr id="16" name="TextBox 15"/>
          <p:cNvSpPr txBox="1"/>
          <p:nvPr/>
        </p:nvSpPr>
        <p:spPr>
          <a:xfrm>
            <a:off x="3843866" y="2941578"/>
            <a:ext cx="1202935" cy="369332"/>
          </a:xfrm>
          <a:prstGeom prst="rect">
            <a:avLst/>
          </a:prstGeom>
          <a:noFill/>
        </p:spPr>
        <p:txBody>
          <a:bodyPr wrap="none" rtlCol="0">
            <a:prstTxWarp prst="textArchUp">
              <a:avLst>
                <a:gd name="adj" fmla="val 10999080"/>
              </a:avLst>
            </a:prstTxWarp>
            <a:spAutoFit/>
          </a:bodyPr>
          <a:lstStyle/>
          <a:p>
            <a:pPr algn="ctr"/>
            <a:r>
              <a:rPr lang="en-US" sz="800" i="1" dirty="0"/>
              <a:t>Connect to theory</a:t>
            </a:r>
          </a:p>
        </p:txBody>
      </p:sp>
      <p:sp>
        <p:nvSpPr>
          <p:cNvPr id="17" name="TextBox 16"/>
          <p:cNvSpPr txBox="1"/>
          <p:nvPr/>
        </p:nvSpPr>
        <p:spPr>
          <a:xfrm>
            <a:off x="4058286" y="4045006"/>
            <a:ext cx="770468" cy="190385"/>
          </a:xfrm>
          <a:prstGeom prst="rect">
            <a:avLst/>
          </a:prstGeom>
          <a:noFill/>
        </p:spPr>
        <p:txBody>
          <a:bodyPr wrap="none" rtlCol="0">
            <a:prstTxWarp prst="textArchUp">
              <a:avLst/>
            </a:prstTxWarp>
            <a:spAutoFit/>
          </a:bodyPr>
          <a:lstStyle/>
          <a:p>
            <a:pPr algn="ctr"/>
            <a:r>
              <a:rPr lang="en-US" sz="800" i="1" dirty="0"/>
              <a:t>Identify causes</a:t>
            </a:r>
          </a:p>
        </p:txBody>
      </p:sp>
      <p:sp>
        <p:nvSpPr>
          <p:cNvPr id="18" name="TextBox 17"/>
          <p:cNvSpPr txBox="1"/>
          <p:nvPr/>
        </p:nvSpPr>
        <p:spPr>
          <a:xfrm>
            <a:off x="4058286" y="4832407"/>
            <a:ext cx="770468" cy="190385"/>
          </a:xfrm>
          <a:prstGeom prst="rect">
            <a:avLst/>
          </a:prstGeom>
          <a:noFill/>
        </p:spPr>
        <p:txBody>
          <a:bodyPr wrap="none" rtlCol="0">
            <a:prstTxWarp prst="textArchUp">
              <a:avLst/>
            </a:prstTxWarp>
            <a:spAutoFit/>
          </a:bodyPr>
          <a:lstStyle/>
          <a:p>
            <a:pPr algn="ctr"/>
            <a:r>
              <a:rPr lang="en-US" sz="800" i="1" dirty="0" err="1"/>
              <a:t>Contextualise</a:t>
            </a:r>
            <a:endParaRPr lang="en-US" sz="800" i="1" dirty="0"/>
          </a:p>
        </p:txBody>
      </p:sp>
      <p:sp>
        <p:nvSpPr>
          <p:cNvPr id="19" name="TextBox 18"/>
          <p:cNvSpPr txBox="1"/>
          <p:nvPr/>
        </p:nvSpPr>
        <p:spPr>
          <a:xfrm>
            <a:off x="2075234" y="427176"/>
            <a:ext cx="6773509" cy="523220"/>
          </a:xfrm>
          <a:prstGeom prst="rect">
            <a:avLst/>
          </a:prstGeom>
          <a:noFill/>
        </p:spPr>
        <p:txBody>
          <a:bodyPr wrap="none" rtlCol="0">
            <a:spAutoFit/>
          </a:bodyPr>
          <a:lstStyle/>
          <a:p>
            <a:r>
              <a:rPr lang="en-US" sz="2800" u="sng" dirty="0">
                <a:solidFill>
                  <a:srgbClr val="558ED5"/>
                </a:solidFill>
              </a:rPr>
              <a:t>A</a:t>
            </a:r>
            <a:r>
              <a:rPr lang="en-US" sz="2800" dirty="0"/>
              <a:t>ssisted </a:t>
            </a:r>
            <a:r>
              <a:rPr lang="en-US" sz="2800" u="sng" dirty="0">
                <a:solidFill>
                  <a:srgbClr val="558ED5"/>
                </a:solidFill>
              </a:rPr>
              <a:t>R</a:t>
            </a:r>
            <a:r>
              <a:rPr lang="en-US" sz="2800" dirty="0"/>
              <a:t>eflective </a:t>
            </a:r>
            <a:r>
              <a:rPr lang="en-US" sz="2800" u="sng" dirty="0">
                <a:solidFill>
                  <a:srgbClr val="558ED5"/>
                </a:solidFill>
              </a:rPr>
              <a:t>C</a:t>
            </a:r>
            <a:r>
              <a:rPr lang="en-US" sz="2800" dirty="0"/>
              <a:t>onclusions Model (ARC)</a:t>
            </a:r>
          </a:p>
        </p:txBody>
      </p:sp>
      <p:sp>
        <p:nvSpPr>
          <p:cNvPr id="12" name="Left Brace 11"/>
          <p:cNvSpPr/>
          <p:nvPr/>
        </p:nvSpPr>
        <p:spPr>
          <a:xfrm>
            <a:off x="5046801" y="5168900"/>
            <a:ext cx="194066" cy="445532"/>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4" name="TextBox 13"/>
          <p:cNvSpPr txBox="1"/>
          <p:nvPr/>
        </p:nvSpPr>
        <p:spPr>
          <a:xfrm>
            <a:off x="5210243" y="5168900"/>
            <a:ext cx="2668256" cy="369332"/>
          </a:xfrm>
          <a:prstGeom prst="rect">
            <a:avLst/>
          </a:prstGeom>
          <a:noFill/>
        </p:spPr>
        <p:txBody>
          <a:bodyPr wrap="none" rtlCol="0">
            <a:spAutoFit/>
          </a:bodyPr>
          <a:lstStyle/>
          <a:p>
            <a:r>
              <a:rPr lang="en-US" dirty="0"/>
              <a:t>de Bono – red hat thinking</a:t>
            </a:r>
          </a:p>
        </p:txBody>
      </p:sp>
      <p:sp>
        <p:nvSpPr>
          <p:cNvPr id="20" name="Left Brace 19"/>
          <p:cNvSpPr/>
          <p:nvPr/>
        </p:nvSpPr>
        <p:spPr>
          <a:xfrm>
            <a:off x="6146800" y="3674533"/>
            <a:ext cx="266700" cy="1494367"/>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1" name="TextBox 20"/>
          <p:cNvSpPr txBox="1"/>
          <p:nvPr/>
        </p:nvSpPr>
        <p:spPr>
          <a:xfrm>
            <a:off x="6413500" y="4235391"/>
            <a:ext cx="2634054" cy="369332"/>
          </a:xfrm>
          <a:prstGeom prst="rect">
            <a:avLst/>
          </a:prstGeom>
          <a:noFill/>
        </p:spPr>
        <p:txBody>
          <a:bodyPr wrap="none" rtlCol="0">
            <a:spAutoFit/>
          </a:bodyPr>
          <a:lstStyle/>
          <a:p>
            <a:r>
              <a:rPr lang="en-US" dirty="0"/>
              <a:t>Bloom’s revised taxonomy</a:t>
            </a:r>
          </a:p>
        </p:txBody>
      </p:sp>
      <p:sp>
        <p:nvSpPr>
          <p:cNvPr id="22" name="Left Brace 21"/>
          <p:cNvSpPr/>
          <p:nvPr/>
        </p:nvSpPr>
        <p:spPr>
          <a:xfrm>
            <a:off x="7024772" y="2032000"/>
            <a:ext cx="277728" cy="1642533"/>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3" name="TextBox 22"/>
          <p:cNvSpPr txBox="1"/>
          <p:nvPr/>
        </p:nvSpPr>
        <p:spPr>
          <a:xfrm>
            <a:off x="7602146" y="2479913"/>
            <a:ext cx="1541854" cy="646331"/>
          </a:xfrm>
          <a:prstGeom prst="rect">
            <a:avLst/>
          </a:prstGeom>
          <a:noFill/>
        </p:spPr>
        <p:txBody>
          <a:bodyPr wrap="square" rtlCol="0">
            <a:spAutoFit/>
          </a:bodyPr>
          <a:lstStyle/>
          <a:p>
            <a:r>
              <a:rPr lang="en-US" dirty="0"/>
              <a:t>Kolb (1984)</a:t>
            </a:r>
          </a:p>
          <a:p>
            <a:r>
              <a:rPr lang="en-US" dirty="0"/>
              <a:t>Gibbs (1988)</a:t>
            </a:r>
          </a:p>
        </p:txBody>
      </p:sp>
      <p:sp>
        <p:nvSpPr>
          <p:cNvPr id="24" name="Left Brace 23"/>
          <p:cNvSpPr/>
          <p:nvPr/>
        </p:nvSpPr>
        <p:spPr>
          <a:xfrm rot="8659311">
            <a:off x="2480186" y="2899858"/>
            <a:ext cx="394870" cy="3344285"/>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5" name="TextBox 24"/>
          <p:cNvSpPr txBox="1"/>
          <p:nvPr/>
        </p:nvSpPr>
        <p:spPr>
          <a:xfrm>
            <a:off x="974646" y="4506441"/>
            <a:ext cx="1319667" cy="369332"/>
          </a:xfrm>
          <a:prstGeom prst="rect">
            <a:avLst/>
          </a:prstGeom>
          <a:noFill/>
        </p:spPr>
        <p:txBody>
          <a:bodyPr wrap="none" rtlCol="0">
            <a:spAutoFit/>
          </a:bodyPr>
          <a:lstStyle/>
          <a:p>
            <a:r>
              <a:rPr lang="en-US" dirty="0"/>
              <a:t>Rolfe (2001)</a:t>
            </a:r>
          </a:p>
        </p:txBody>
      </p:sp>
      <p:sp>
        <p:nvSpPr>
          <p:cNvPr id="26" name="TextBox 25"/>
          <p:cNvSpPr txBox="1"/>
          <p:nvPr/>
        </p:nvSpPr>
        <p:spPr>
          <a:xfrm rot="3134334">
            <a:off x="3291085" y="5215066"/>
            <a:ext cx="597564" cy="276999"/>
          </a:xfrm>
          <a:prstGeom prst="rect">
            <a:avLst/>
          </a:prstGeom>
          <a:noFill/>
        </p:spPr>
        <p:txBody>
          <a:bodyPr wrap="none" rtlCol="0">
            <a:spAutoFit/>
          </a:bodyPr>
          <a:lstStyle/>
          <a:p>
            <a:r>
              <a:rPr lang="en-US" sz="1200" dirty="0"/>
              <a:t>What?</a:t>
            </a:r>
          </a:p>
        </p:txBody>
      </p:sp>
      <p:sp>
        <p:nvSpPr>
          <p:cNvPr id="27" name="TextBox 26"/>
          <p:cNvSpPr txBox="1"/>
          <p:nvPr/>
        </p:nvSpPr>
        <p:spPr>
          <a:xfrm rot="3348936">
            <a:off x="2678032" y="4346218"/>
            <a:ext cx="757314" cy="276999"/>
          </a:xfrm>
          <a:prstGeom prst="rect">
            <a:avLst/>
          </a:prstGeom>
          <a:noFill/>
        </p:spPr>
        <p:txBody>
          <a:bodyPr wrap="none" rtlCol="0">
            <a:spAutoFit/>
          </a:bodyPr>
          <a:lstStyle/>
          <a:p>
            <a:r>
              <a:rPr lang="en-US" sz="1200" dirty="0"/>
              <a:t>So what?</a:t>
            </a:r>
          </a:p>
        </p:txBody>
      </p:sp>
      <p:sp>
        <p:nvSpPr>
          <p:cNvPr id="28" name="TextBox 27"/>
          <p:cNvSpPr txBox="1"/>
          <p:nvPr/>
        </p:nvSpPr>
        <p:spPr>
          <a:xfrm rot="3179406">
            <a:off x="1841266" y="3248220"/>
            <a:ext cx="906092" cy="276999"/>
          </a:xfrm>
          <a:prstGeom prst="rect">
            <a:avLst/>
          </a:prstGeom>
          <a:noFill/>
        </p:spPr>
        <p:txBody>
          <a:bodyPr wrap="none" rtlCol="0">
            <a:spAutoFit/>
          </a:bodyPr>
          <a:lstStyle/>
          <a:p>
            <a:r>
              <a:rPr lang="en-US" sz="1200" dirty="0"/>
              <a:t>What next?</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418816" y="0"/>
            <a:ext cx="8229600" cy="834515"/>
          </a:xfrm>
        </p:spPr>
        <p:txBody>
          <a:bodyPr/>
          <a:lstStyle/>
          <a:p>
            <a:r>
              <a:rPr lang="en-US" dirty="0" err="1"/>
              <a:t>Mapiau</a:t>
            </a:r>
            <a:r>
              <a:rPr lang="en-US" dirty="0"/>
              <a:t> </a:t>
            </a:r>
            <a:r>
              <a:rPr lang="en-US" dirty="0" err="1"/>
              <a:t>Meddwl</a:t>
            </a:r>
            <a:endParaRPr lang="en-US" dirty="0"/>
          </a:p>
        </p:txBody>
      </p:sp>
      <p:pic>
        <p:nvPicPr>
          <p:cNvPr id="5" name="Picture 4"/>
          <p:cNvPicPr>
            <a:picLocks noChangeAspect="1"/>
          </p:cNvPicPr>
          <p:nvPr/>
        </p:nvPicPr>
        <p:blipFill>
          <a:blip r:embed="rId2"/>
          <a:stretch>
            <a:fillRect/>
          </a:stretch>
        </p:blipFill>
        <p:spPr>
          <a:xfrm>
            <a:off x="273728" y="741063"/>
            <a:ext cx="8305800" cy="6116937"/>
          </a:xfrm>
          <a:prstGeom prst="rect">
            <a:avLst/>
          </a:prstGeom>
          <a:effectLst>
            <a:outerShdw blurRad="546100" dist="38100" dir="2700000">
              <a:schemeClr val="accent2">
                <a:alpha val="43000"/>
              </a:schemeClr>
            </a:outerShdw>
          </a:effec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2022"/>
            <a:ext cx="8229600" cy="1399032"/>
          </a:xfrm>
        </p:spPr>
        <p:txBody>
          <a:bodyPr/>
          <a:lstStyle/>
          <a:p>
            <a:r>
              <a:rPr lang="en-US" b="1" dirty="0" err="1">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Olwyn</a:t>
            </a:r>
            <a:r>
              <a:rPr lang="en-US"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 </a:t>
            </a:r>
            <a:r>
              <a:rPr lang="en-US" b="1" dirty="0" err="1">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Tasc</a:t>
            </a:r>
            <a:r>
              <a:rPr lang="en-US"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 Belle Wallace</a:t>
            </a:r>
          </a:p>
        </p:txBody>
      </p:sp>
      <p:pic>
        <p:nvPicPr>
          <p:cNvPr id="4" name="Picture 3"/>
          <p:cNvPicPr/>
          <p:nvPr/>
        </p:nvPicPr>
        <p:blipFill>
          <a:blip r:embed="rId2"/>
          <a:srcRect/>
          <a:stretch>
            <a:fillRect/>
          </a:stretch>
        </p:blipFill>
        <p:spPr bwMode="auto">
          <a:xfrm>
            <a:off x="603504" y="1296194"/>
            <a:ext cx="5103049" cy="4802854"/>
          </a:xfrm>
          <a:prstGeom prst="rect">
            <a:avLst/>
          </a:prstGeom>
          <a:noFill/>
          <a:ln w="9525">
            <a:noFill/>
            <a:miter lim="800000"/>
            <a:headEnd/>
            <a:tailEnd/>
          </a:ln>
        </p:spPr>
      </p:pic>
      <p:sp>
        <p:nvSpPr>
          <p:cNvPr id="6" name="TextBox 5"/>
          <p:cNvSpPr txBox="1"/>
          <p:nvPr/>
        </p:nvSpPr>
        <p:spPr>
          <a:xfrm>
            <a:off x="6081685" y="1601197"/>
            <a:ext cx="2605115" cy="2862323"/>
          </a:xfrm>
          <a:prstGeom prst="rect">
            <a:avLst/>
          </a:prstGeom>
          <a:noFill/>
        </p:spPr>
        <p:txBody>
          <a:bodyPr wrap="square" rtlCol="0">
            <a:spAutoFit/>
          </a:bodyPr>
          <a:lstStyle/>
          <a:p>
            <a:r>
              <a:rPr lang="cy-GB" dirty="0"/>
              <a:t>Offeryn yw’r olwyn TASC y gellir ei ddefnyddio i ddatrys problemau. Mae’n arwain dysgwyr trwy ddilyniant y gallant ei ddefnyddio er mwyn cynllunio sut i ddatrys problem.</a:t>
            </a:r>
            <a:endParaRPr lang="en-US" dirty="0"/>
          </a:p>
          <a:p>
            <a:endParaRPr lang="en-US"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30642" y="145146"/>
            <a:ext cx="5911811" cy="923330"/>
          </a:xfrm>
          <a:prstGeom prst="rect">
            <a:avLst/>
          </a:prstGeom>
          <a:noFill/>
        </p:spPr>
        <p:txBody>
          <a:bodyPr wrap="none" lIns="91440" tIns="45720" rIns="91440" bIns="45720">
            <a:spAutoFit/>
          </a:bodyPr>
          <a:lstStyle/>
          <a:p>
            <a:pPr algn="ctr"/>
            <a:r>
              <a:rPr lang="cy-GB" sz="5400" b="1" cap="none"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Tacsonomeg Bloom</a:t>
            </a:r>
          </a:p>
        </p:txBody>
      </p:sp>
      <p:sp>
        <p:nvSpPr>
          <p:cNvPr id="5" name="Rectangle 4"/>
          <p:cNvSpPr/>
          <p:nvPr/>
        </p:nvSpPr>
        <p:spPr>
          <a:xfrm>
            <a:off x="3428204" y="1068476"/>
            <a:ext cx="3684471" cy="2031325"/>
          </a:xfrm>
          <a:prstGeom prst="rect">
            <a:avLst/>
          </a:prstGeom>
          <a:noFill/>
        </p:spPr>
        <p:txBody>
          <a:bodyPr wrap="square" lIns="91440" tIns="45720" rIns="91440" bIns="45720">
            <a:spAutoFit/>
          </a:bodyPr>
          <a:lstStyle/>
          <a:p>
            <a:pPr algn="ctr"/>
            <a:r>
              <a:rPr lang="cy-GB" sz="54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‘HOT </a:t>
            </a:r>
            <a:r>
              <a:rPr lang="cy-GB" sz="72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TOOLS’</a:t>
            </a:r>
            <a:endParaRPr lang="cy-GB" sz="54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endParaRPr>
          </a:p>
        </p:txBody>
      </p:sp>
      <p:sp>
        <p:nvSpPr>
          <p:cNvPr id="6" name="Rectangle 5"/>
          <p:cNvSpPr/>
          <p:nvPr/>
        </p:nvSpPr>
        <p:spPr>
          <a:xfrm>
            <a:off x="3088541" y="2878941"/>
            <a:ext cx="3845925" cy="1754326"/>
          </a:xfrm>
          <a:prstGeom prst="rect">
            <a:avLst/>
          </a:prstGeom>
          <a:noFill/>
        </p:spPr>
        <p:txBody>
          <a:bodyPr wrap="none" lIns="91440" tIns="45720" rIns="91440" bIns="45720">
            <a:spAutoFit/>
          </a:bodyPr>
          <a:lstStyle/>
          <a:p>
            <a:pPr algn="ctr"/>
            <a:r>
              <a:rPr lang="cy-GB" sz="5400" b="1"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Athroniaeth </a:t>
            </a:r>
          </a:p>
          <a:p>
            <a:pPr algn="ctr"/>
            <a:r>
              <a:rPr lang="cy-GB" sz="5400" b="1"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i Blant (P4C)</a:t>
            </a:r>
          </a:p>
        </p:txBody>
      </p:sp>
      <p:pic>
        <p:nvPicPr>
          <p:cNvPr id="7" name="Picture 6" descr="Unknown-1.jpeg"/>
          <p:cNvPicPr>
            <a:picLocks noChangeAspect="1"/>
          </p:cNvPicPr>
          <p:nvPr/>
        </p:nvPicPr>
        <p:blipFill>
          <a:blip r:embed="rId2"/>
          <a:stretch>
            <a:fillRect/>
          </a:stretch>
        </p:blipFill>
        <p:spPr>
          <a:xfrm>
            <a:off x="7112675" y="1068476"/>
            <a:ext cx="2031325" cy="2031325"/>
          </a:xfrm>
          <a:prstGeom prst="rect">
            <a:avLst/>
          </a:prstGeom>
        </p:spPr>
      </p:pic>
      <p:pic>
        <p:nvPicPr>
          <p:cNvPr id="8" name="Picture 7" descr="images-8.jpeg"/>
          <p:cNvPicPr>
            <a:picLocks noChangeAspect="1"/>
          </p:cNvPicPr>
          <p:nvPr/>
        </p:nvPicPr>
        <p:blipFill>
          <a:blip r:embed="rId3"/>
          <a:stretch>
            <a:fillRect/>
          </a:stretch>
        </p:blipFill>
        <p:spPr>
          <a:xfrm>
            <a:off x="135654" y="2423652"/>
            <a:ext cx="2722121" cy="2626368"/>
          </a:xfrm>
          <a:prstGeom prst="rect">
            <a:avLst/>
          </a:prstGeom>
        </p:spPr>
      </p:pic>
      <p:pic>
        <p:nvPicPr>
          <p:cNvPr id="9" name="Picture 8"/>
          <p:cNvPicPr>
            <a:picLocks noChangeAspect="1"/>
          </p:cNvPicPr>
          <p:nvPr/>
        </p:nvPicPr>
        <p:blipFill>
          <a:blip r:embed="rId4"/>
          <a:stretch>
            <a:fillRect/>
          </a:stretch>
        </p:blipFill>
        <p:spPr>
          <a:xfrm>
            <a:off x="0" y="145146"/>
            <a:ext cx="2857775" cy="2050546"/>
          </a:xfrm>
          <a:prstGeom prst="rect">
            <a:avLst/>
          </a:prstGeom>
        </p:spPr>
      </p:pic>
      <p:pic>
        <p:nvPicPr>
          <p:cNvPr id="10" name="Picture 9"/>
          <p:cNvPicPr>
            <a:picLocks noChangeAspect="1"/>
          </p:cNvPicPr>
          <p:nvPr/>
        </p:nvPicPr>
        <p:blipFill>
          <a:blip r:embed="rId5"/>
          <a:stretch>
            <a:fillRect/>
          </a:stretch>
        </p:blipFill>
        <p:spPr>
          <a:xfrm>
            <a:off x="5975175" y="4472462"/>
            <a:ext cx="3053489" cy="2385538"/>
          </a:xfrm>
          <a:prstGeom prst="rect">
            <a:avLst/>
          </a:prstGeom>
        </p:spPr>
      </p:pic>
      <p:sp>
        <p:nvSpPr>
          <p:cNvPr id="11" name="TextBox 10"/>
          <p:cNvSpPr txBox="1"/>
          <p:nvPr/>
        </p:nvSpPr>
        <p:spPr>
          <a:xfrm>
            <a:off x="-89045" y="5429346"/>
            <a:ext cx="5835777" cy="1107996"/>
          </a:xfrm>
          <a:prstGeom prst="rect">
            <a:avLst/>
          </a:prstGeom>
          <a:noFill/>
        </p:spPr>
        <p:txBody>
          <a:bodyPr wrap="none" rtlCol="0">
            <a:spAutoFit/>
          </a:bodyPr>
          <a:lstStyle/>
          <a:p>
            <a:r>
              <a:rPr lang="en-US" sz="6600" b="1"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Thinker’s</a:t>
            </a:r>
            <a:r>
              <a:rPr lang="en-US" sz="6600" dirty="0"/>
              <a:t> </a:t>
            </a:r>
            <a:r>
              <a:rPr lang="en-US" sz="6600" b="1"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Keys</a:t>
            </a:r>
            <a:endParaRPr lang="en-US" sz="6600"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Sut</a:t>
            </a:r>
            <a:r>
              <a:rPr lang="en-US" dirty="0"/>
              <a:t> </a:t>
            </a:r>
            <a:r>
              <a:rPr lang="en-US" dirty="0" err="1"/>
              <a:t>i</a:t>
            </a:r>
            <a:r>
              <a:rPr lang="en-US" dirty="0"/>
              <a:t> </a:t>
            </a:r>
            <a:r>
              <a:rPr lang="en-US" dirty="0" err="1"/>
              <a:t>ddatblygu</a:t>
            </a:r>
            <a:r>
              <a:rPr lang="en-US" dirty="0"/>
              <a:t> </a:t>
            </a:r>
            <a:r>
              <a:rPr lang="en-US" dirty="0" err="1"/>
              <a:t>sgiliau</a:t>
            </a:r>
            <a:r>
              <a:rPr lang="en-US" dirty="0"/>
              <a:t> </a:t>
            </a:r>
            <a:r>
              <a:rPr lang="en-US" dirty="0" err="1"/>
              <a:t>meddwl</a:t>
            </a:r>
            <a:r>
              <a:rPr lang="en-US" dirty="0"/>
              <a:t> </a:t>
            </a:r>
            <a:r>
              <a:rPr lang="en-US" dirty="0" err="1"/>
              <a:t>ar</a:t>
            </a:r>
            <a:r>
              <a:rPr lang="en-US" dirty="0"/>
              <a:t> draws YR </a:t>
            </a:r>
            <a:r>
              <a:rPr lang="en-US" dirty="0" err="1"/>
              <a:t>ysgol</a:t>
            </a:r>
            <a:endParaRPr lang="en-US" dirty="0"/>
          </a:p>
        </p:txBody>
      </p:sp>
      <p:sp>
        <p:nvSpPr>
          <p:cNvPr id="3" name="Content Placeholder 2"/>
          <p:cNvSpPr>
            <a:spLocks noGrp="1"/>
          </p:cNvSpPr>
          <p:nvPr>
            <p:ph idx="1"/>
          </p:nvPr>
        </p:nvSpPr>
        <p:spPr/>
        <p:txBody>
          <a:bodyPr>
            <a:normAutofit fontScale="92500" lnSpcReduction="10000"/>
          </a:bodyPr>
          <a:lstStyle/>
          <a:p>
            <a:endParaRPr lang="en-US" dirty="0"/>
          </a:p>
          <a:p>
            <a:pPr>
              <a:buNone/>
            </a:pPr>
            <a:r>
              <a:rPr lang="en-US" cap="none" dirty="0">
                <a:hlinkClick r:id="rId2"/>
              </a:rPr>
              <a:t>http://learning.wales.gov.uk/learningpacks/pisa/metacognition-thinking-skills-and-whole-school-improvement/?lang=cy</a:t>
            </a:r>
            <a:endParaRPr lang="en-US" cap="none" dirty="0"/>
          </a:p>
          <a:p>
            <a:pPr>
              <a:buNone/>
            </a:pPr>
            <a:endParaRPr lang="en-US" cap="none" dirty="0">
              <a:hlinkClick r:id="rId3"/>
            </a:endParaRPr>
          </a:p>
          <a:p>
            <a:pPr>
              <a:buNone/>
            </a:pPr>
            <a:r>
              <a:rPr lang="en-US" cap="none" dirty="0">
                <a:hlinkClick r:id="rId3"/>
              </a:rPr>
              <a:t>https://www.youtube.com/watch?v=1npqgfpmzmc&amp;feature=youtu.be</a:t>
            </a:r>
            <a:r>
              <a:rPr lang="en-US" cap="none" dirty="0"/>
              <a:t> </a:t>
            </a:r>
            <a:r>
              <a:rPr lang="en-US" cap="none" dirty="0" err="1"/>
              <a:t>cymraeg</a:t>
            </a:r>
            <a:endParaRPr lang="en-US" cap="none" dirty="0"/>
          </a:p>
          <a:p>
            <a:pPr>
              <a:buNone/>
            </a:pPr>
            <a:endParaRPr lang="en-US" cap="none" dirty="0"/>
          </a:p>
          <a:p>
            <a:r>
              <a:rPr lang="en-US" cap="none" dirty="0">
                <a:hlinkClick r:id="rId4"/>
              </a:rPr>
              <a:t>https://www.youtube.com/watch?v=llu5w6s1nam&amp;feature=youtu.be</a:t>
            </a:r>
            <a:r>
              <a:rPr lang="en-US" cap="none" dirty="0"/>
              <a:t> </a:t>
            </a:r>
          </a:p>
          <a:p>
            <a:endParaRPr lang="en-US" dirty="0"/>
          </a:p>
          <a:p>
            <a:endParaRPr lang="en-US" dirty="0"/>
          </a:p>
          <a:p>
            <a:endParaRPr lang="en-US"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cap="none" dirty="0">
                <a:hlinkClick r:id="rId2"/>
              </a:rPr>
              <a:t>http://www.thinkingschool.co.uk/</a:t>
            </a:r>
            <a:r>
              <a:rPr lang="en-US" cap="none" dirty="0"/>
              <a:t> </a:t>
            </a:r>
          </a:p>
          <a:p>
            <a:endParaRPr lang="en-US" cap="none" dirty="0"/>
          </a:p>
          <a:p>
            <a:endParaRPr lang="en-US" dirty="0"/>
          </a:p>
        </p:txBody>
      </p:sp>
      <p:pic>
        <p:nvPicPr>
          <p:cNvPr id="4" name="Picture 3"/>
          <p:cNvPicPr>
            <a:picLocks noChangeAspect="1"/>
          </p:cNvPicPr>
          <p:nvPr/>
        </p:nvPicPr>
        <p:blipFill>
          <a:blip r:embed="rId3"/>
          <a:stretch>
            <a:fillRect/>
          </a:stretch>
        </p:blipFill>
        <p:spPr>
          <a:xfrm>
            <a:off x="1066799" y="0"/>
            <a:ext cx="6745309" cy="1483968"/>
          </a:xfrm>
          <a:prstGeom prst="rect">
            <a:avLst/>
          </a:prstGeom>
        </p:spPr>
      </p:pic>
      <p:pic>
        <p:nvPicPr>
          <p:cNvPr id="5" name="Picture 4"/>
          <p:cNvPicPr>
            <a:picLocks noChangeAspect="1"/>
          </p:cNvPicPr>
          <p:nvPr/>
        </p:nvPicPr>
        <p:blipFill>
          <a:blip r:embed="rId4"/>
          <a:srcRect l="9942" t="17193" r="7018" b="30409"/>
          <a:stretch>
            <a:fillRect/>
          </a:stretch>
        </p:blipFill>
        <p:spPr>
          <a:xfrm>
            <a:off x="254000" y="2978228"/>
            <a:ext cx="8686800" cy="3425780"/>
          </a:xfrm>
          <a:prstGeom prst="rect">
            <a:avLst/>
          </a:prstGeom>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Gogledd</a:t>
            </a:r>
            <a:r>
              <a:rPr lang="en-US" dirty="0"/>
              <a:t> </a:t>
            </a:r>
            <a:r>
              <a:rPr lang="en-US" dirty="0" err="1"/>
              <a:t>Iwerddon</a:t>
            </a:r>
            <a:r>
              <a:rPr lang="en-US" dirty="0"/>
              <a:t> – </a:t>
            </a:r>
            <a:br>
              <a:rPr lang="en-US" dirty="0"/>
            </a:br>
            <a:r>
              <a:rPr lang="en-US" dirty="0"/>
              <a:t>Carol </a:t>
            </a:r>
            <a:r>
              <a:rPr lang="en-US" dirty="0" err="1"/>
              <a:t>McGuinness</a:t>
            </a:r>
            <a:endParaRPr lang="en-US" dirty="0"/>
          </a:p>
        </p:txBody>
      </p:sp>
      <p:sp>
        <p:nvSpPr>
          <p:cNvPr id="3" name="Content Placeholder 2"/>
          <p:cNvSpPr>
            <a:spLocks noGrp="1"/>
          </p:cNvSpPr>
          <p:nvPr>
            <p:ph idx="1"/>
          </p:nvPr>
        </p:nvSpPr>
        <p:spPr>
          <a:xfrm>
            <a:off x="457200" y="3416300"/>
            <a:ext cx="8229600" cy="4572000"/>
          </a:xfrm>
        </p:spPr>
        <p:txBody>
          <a:bodyPr>
            <a:normAutofit/>
          </a:bodyPr>
          <a:lstStyle/>
          <a:p>
            <a:r>
              <a:rPr lang="en-US" cap="none" dirty="0">
                <a:hlinkClick r:id="rId2"/>
              </a:rPr>
              <a:t>http://www.teachingthinking.net/thinking/pages/robert_fisher_webresources.htm</a:t>
            </a:r>
            <a:endParaRPr lang="en-US" cap="none" dirty="0"/>
          </a:p>
          <a:p>
            <a:endParaRPr lang="en-US" cap="none" dirty="0"/>
          </a:p>
          <a:p>
            <a:r>
              <a:rPr lang="en-US" cap="none" dirty="0">
                <a:hlinkClick r:id="rId3"/>
              </a:rPr>
              <a:t>http://www.belb.org.uk/downloads/num_thinking_skills_booklet.pdf</a:t>
            </a:r>
            <a:endParaRPr lang="en-US" cap="none" dirty="0"/>
          </a:p>
          <a:p>
            <a:pPr>
              <a:buNone/>
            </a:pPr>
            <a:endParaRPr lang="en-US" dirty="0"/>
          </a:p>
          <a:p>
            <a:endParaRPr lang="en-US" dirty="0"/>
          </a:p>
          <a:p>
            <a:endParaRPr lang="en-US" dirty="0"/>
          </a:p>
        </p:txBody>
      </p:sp>
      <p:pic>
        <p:nvPicPr>
          <p:cNvPr id="4" name="Picture 3"/>
          <p:cNvPicPr>
            <a:picLocks noChangeAspect="1"/>
          </p:cNvPicPr>
          <p:nvPr/>
        </p:nvPicPr>
        <p:blipFill>
          <a:blip r:embed="rId4"/>
          <a:stretch>
            <a:fillRect/>
          </a:stretch>
        </p:blipFill>
        <p:spPr>
          <a:xfrm>
            <a:off x="6654800" y="523526"/>
            <a:ext cx="2032000" cy="1143000"/>
          </a:xfrm>
          <a:prstGeom prst="rect">
            <a:avLst/>
          </a:prstGeom>
        </p:spPr>
      </p:pic>
      <p:sp>
        <p:nvSpPr>
          <p:cNvPr id="5" name="TextBox 4"/>
          <p:cNvSpPr txBox="1"/>
          <p:nvPr/>
        </p:nvSpPr>
        <p:spPr>
          <a:xfrm>
            <a:off x="457201" y="2116667"/>
            <a:ext cx="8229600" cy="923330"/>
          </a:xfrm>
          <a:prstGeom prst="rect">
            <a:avLst/>
          </a:prstGeom>
          <a:noFill/>
        </p:spPr>
        <p:txBody>
          <a:bodyPr wrap="square" rtlCol="0">
            <a:spAutoFit/>
          </a:bodyPr>
          <a:lstStyle/>
          <a:p>
            <a:r>
              <a:rPr lang="en-US" dirty="0">
                <a:hlinkClick r:id="rId5"/>
              </a:rPr>
              <a:t>http://www.journeytoexcellence.org.uk/resourcesandcpd/biographies/biogcarolmcguinness.asp</a:t>
            </a:r>
            <a:endParaRPr lang="en-US" dirty="0"/>
          </a:p>
          <a:p>
            <a:endParaRPr lang="en-US"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dirty="0" err="1"/>
              <a:t>Llyfryddiaeth</a:t>
            </a:r>
            <a:r>
              <a:rPr lang="en-US" dirty="0"/>
              <a:t> </a:t>
            </a:r>
          </a:p>
        </p:txBody>
      </p:sp>
      <p:sp>
        <p:nvSpPr>
          <p:cNvPr id="30723" name="Rectangle 3"/>
          <p:cNvSpPr>
            <a:spLocks noGrp="1" noChangeArrowheads="1"/>
          </p:cNvSpPr>
          <p:nvPr>
            <p:ph idx="1"/>
          </p:nvPr>
        </p:nvSpPr>
        <p:spPr>
          <a:xfrm>
            <a:off x="685331" y="2367094"/>
            <a:ext cx="7773339" cy="4390322"/>
          </a:xfrm>
        </p:spPr>
        <p:txBody>
          <a:bodyPr>
            <a:normAutofit fontScale="70000" lnSpcReduction="20000"/>
          </a:bodyPr>
          <a:lstStyle/>
          <a:p>
            <a:r>
              <a:rPr lang="en-US" sz="1400" dirty="0"/>
              <a:t>Habit of Minds website. </a:t>
            </a:r>
            <a:r>
              <a:rPr lang="en-US" sz="1400" cap="none" dirty="0">
                <a:hlinkClick r:id="rId2"/>
              </a:rPr>
              <a:t>http://www.habits-of-mind.net/</a:t>
            </a:r>
            <a:endParaRPr lang="en-US" sz="1400" cap="none" dirty="0"/>
          </a:p>
          <a:p>
            <a:r>
              <a:rPr lang="en-US" sz="1400" dirty="0"/>
              <a:t>Costa, A. and </a:t>
            </a:r>
            <a:r>
              <a:rPr lang="en-US" sz="1400" dirty="0" err="1"/>
              <a:t>Kallick</a:t>
            </a:r>
            <a:r>
              <a:rPr lang="en-US" sz="1400" dirty="0"/>
              <a:t>, B. (2000) </a:t>
            </a:r>
            <a:r>
              <a:rPr lang="en-US" sz="1400" u="sng" dirty="0"/>
              <a:t>Habits of Mind. A Developmental Series</a:t>
            </a:r>
            <a:r>
              <a:rPr lang="en-US" sz="1400" dirty="0"/>
              <a:t>.  Alexandria, VA:  Association for Supervision and Curriculum Development</a:t>
            </a:r>
          </a:p>
          <a:p>
            <a:r>
              <a:rPr lang="en-US" sz="1400" dirty="0"/>
              <a:t>The National Center for Teaching Thinking website. </a:t>
            </a:r>
            <a:r>
              <a:rPr lang="en-US" sz="1400" cap="none" dirty="0">
                <a:hlinkClick r:id="rId3"/>
              </a:rPr>
              <a:t>http://www.nctt.net/</a:t>
            </a:r>
            <a:endParaRPr lang="en-US" sz="1400" cap="none" dirty="0"/>
          </a:p>
          <a:p>
            <a:r>
              <a:rPr lang="en-US" sz="1400" dirty="0"/>
              <a:t>Sample Lesson: The National Center for Teaching Thinking: </a:t>
            </a:r>
            <a:r>
              <a:rPr lang="en-US" sz="1400" dirty="0">
                <a:hlinkClick r:id="rId4"/>
              </a:rPr>
              <a:t>ht</a:t>
            </a:r>
            <a:r>
              <a:rPr lang="en-US" sz="1400" cap="none" dirty="0">
                <a:hlinkClick r:id="rId4"/>
              </a:rPr>
              <a:t>tp://www.nctt.net/lesson_horton.html</a:t>
            </a:r>
            <a:endParaRPr lang="en-US" sz="1400" cap="none" dirty="0"/>
          </a:p>
          <a:p>
            <a:r>
              <a:rPr lang="en-US" sz="1400" dirty="0"/>
              <a:t>Robert J. Swartz. (2000) ”</a:t>
            </a:r>
            <a:r>
              <a:rPr lang="en-US" sz="1400" i="1" dirty="0"/>
              <a:t>Towards Developing and Implementing A Thinking Curriculum</a:t>
            </a:r>
            <a:r>
              <a:rPr lang="en-US" sz="1400" dirty="0"/>
              <a:t>” Keynote Address presented at the First Annual Thinking Qualities Initiative Conference Hong Kong</a:t>
            </a:r>
          </a:p>
          <a:p>
            <a:r>
              <a:rPr lang="en-US" sz="1400" dirty="0"/>
              <a:t>The Association for Supervision and Curriculum Development</a:t>
            </a:r>
            <a:r>
              <a:rPr lang="en-US" sz="1400" cap="none" dirty="0"/>
              <a:t>.  </a:t>
            </a:r>
            <a:r>
              <a:rPr lang="en-US" sz="1400" cap="none" dirty="0">
                <a:hlinkClick r:id="rId5"/>
              </a:rPr>
              <a:t>www.ascd.org</a:t>
            </a:r>
            <a:r>
              <a:rPr lang="en-US" sz="1400" cap="none" dirty="0"/>
              <a:t> </a:t>
            </a:r>
          </a:p>
          <a:p>
            <a:endParaRPr lang="en-US" sz="1400" dirty="0"/>
          </a:p>
          <a:p>
            <a:r>
              <a:rPr lang="en-US" sz="1400" cap="none" dirty="0">
                <a:hlinkClick r:id="rId6"/>
              </a:rPr>
              <a:t>http://www.debonoforschools.com/asp/six_hats.asp</a:t>
            </a:r>
            <a:endParaRPr lang="en-US" sz="1400" cap="none" dirty="0"/>
          </a:p>
          <a:p>
            <a:r>
              <a:rPr lang="en-US" sz="1400" cap="none" dirty="0">
                <a:hlinkClick r:id="rId7"/>
              </a:rPr>
              <a:t>http://www.debonothinkingsystems.com/tools/6hats.htm</a:t>
            </a:r>
            <a:endParaRPr lang="en-US" sz="1400" cap="none" dirty="0"/>
          </a:p>
          <a:p>
            <a:r>
              <a:rPr lang="en-US" sz="1400" cap="none" dirty="0">
                <a:hlinkClick r:id="rId8"/>
              </a:rPr>
              <a:t>http://www.tonyryan.com.au/home/innovation/thinkers-keys/</a:t>
            </a:r>
            <a:endParaRPr lang="en-US" sz="1400" cap="none" dirty="0"/>
          </a:p>
          <a:p>
            <a:r>
              <a:rPr lang="en-US" sz="1400" cap="none" dirty="0">
                <a:hlinkClick r:id="rId9"/>
              </a:rPr>
              <a:t>http://www.thinkingschool.co.uk/resources/thinkers-toolbox/thinkers_keys</a:t>
            </a:r>
            <a:endParaRPr lang="en-US" sz="1400" cap="none" dirty="0"/>
          </a:p>
          <a:p>
            <a:r>
              <a:rPr lang="en-US" sz="1400" cap="none" dirty="0">
                <a:hlinkClick r:id="rId10"/>
              </a:rPr>
              <a:t>http://www.iloveteaching.co.nz/index.php?pageload=100&amp;m=&amp;sm=&amp;pp=103</a:t>
            </a:r>
            <a:endParaRPr lang="en-US" sz="1400" cap="none" dirty="0"/>
          </a:p>
          <a:p>
            <a:r>
              <a:rPr lang="en-US" sz="1400" cap="none" dirty="0">
                <a:hlinkClick r:id="rId11"/>
              </a:rPr>
              <a:t>http://www.nwlink.com/~donclark/hrd/bloom.html</a:t>
            </a:r>
            <a:endParaRPr lang="en-US" sz="1400" cap="none" dirty="0"/>
          </a:p>
          <a:p>
            <a:r>
              <a:rPr lang="en-US" sz="1400" cap="none" dirty="0">
                <a:hlinkClick r:id="rId12"/>
              </a:rPr>
              <a:t>http://www.tascwheel.com/</a:t>
            </a:r>
            <a:endParaRPr lang="en-US" sz="1400" cap="none" dirty="0"/>
          </a:p>
          <a:p>
            <a:endParaRPr lang="en-US" sz="1400" dirty="0"/>
          </a:p>
          <a:p>
            <a:endParaRPr lang="en-US" sz="1400"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p:cNvSpPr>
            <a:spLocks noGrp="1"/>
          </p:cNvSpPr>
          <p:nvPr>
            <p:ph type="title"/>
          </p:nvPr>
        </p:nvSpPr>
        <p:spPr>
          <a:xfrm>
            <a:off x="457200" y="274638"/>
            <a:ext cx="8229600" cy="922337"/>
          </a:xfrm>
        </p:spPr>
        <p:txBody>
          <a:bodyPr/>
          <a:lstStyle/>
          <a:p>
            <a:r>
              <a:rPr lang="cy-GB" b="1">
                <a:solidFill>
                  <a:srgbClr val="C00000"/>
                </a:solidFill>
                <a:latin typeface="Arial" charset="0"/>
              </a:rPr>
              <a:t>Cyfeiriadau</a:t>
            </a:r>
            <a:r>
              <a:rPr lang="cy-GB">
                <a:solidFill>
                  <a:srgbClr val="C00000"/>
                </a:solidFill>
              </a:rPr>
              <a:t> </a:t>
            </a:r>
          </a:p>
        </p:txBody>
      </p:sp>
      <p:sp>
        <p:nvSpPr>
          <p:cNvPr id="3" name="Content Placeholder 2"/>
          <p:cNvSpPr>
            <a:spLocks noGrp="1"/>
          </p:cNvSpPr>
          <p:nvPr>
            <p:ph idx="1"/>
          </p:nvPr>
        </p:nvSpPr>
        <p:spPr>
          <a:xfrm>
            <a:off x="468313" y="1196975"/>
            <a:ext cx="8075612" cy="4784725"/>
          </a:xfrm>
        </p:spPr>
        <p:txBody>
          <a:bodyPr>
            <a:noAutofit/>
          </a:bodyPr>
          <a:lstStyle/>
          <a:p>
            <a:pPr marL="447675" indent="-447675"/>
            <a:r>
              <a:rPr lang="en-US" sz="2400" cap="none" dirty="0" err="1">
                <a:latin typeface="Arial" charset="0"/>
                <a:ea typeface="Arial" charset="0"/>
                <a:cs typeface="Arial" charset="0"/>
              </a:rPr>
              <a:t>Kestral</a:t>
            </a:r>
            <a:r>
              <a:rPr lang="en-US" sz="2400" cap="none" dirty="0">
                <a:latin typeface="Arial" charset="0"/>
                <a:ea typeface="Arial" charset="0"/>
                <a:cs typeface="Arial" charset="0"/>
              </a:rPr>
              <a:t> Education (2013), </a:t>
            </a:r>
            <a:r>
              <a:rPr lang="en-US" sz="2400" i="1" cap="none" dirty="0">
                <a:latin typeface="Arial" charset="0"/>
                <a:ea typeface="Arial" charset="0"/>
                <a:cs typeface="Arial" charset="0"/>
              </a:rPr>
              <a:t>Creating a thinking school. </a:t>
            </a:r>
            <a:r>
              <a:rPr lang="en-US" sz="2400" cap="none" dirty="0">
                <a:latin typeface="Arial" charset="0"/>
                <a:ea typeface="Arial" charset="0"/>
                <a:cs typeface="Arial" charset="0"/>
              </a:rPr>
              <a:t>[</a:t>
            </a:r>
            <a:r>
              <a:rPr lang="cy-GB" sz="2400" cap="none" dirty="0">
                <a:latin typeface="Arial" charset="0"/>
                <a:ea typeface="Arial" charset="0"/>
                <a:cs typeface="Arial" charset="0"/>
              </a:rPr>
              <a:t>Ar-lein] </a:t>
            </a:r>
            <a:endParaRPr lang="en-US" sz="2400" cap="none" dirty="0">
              <a:latin typeface="Arial" charset="0"/>
            </a:endParaRPr>
          </a:p>
          <a:p>
            <a:pPr marL="447675" indent="-447675">
              <a:buFont typeface="Arial" charset="0"/>
              <a:buNone/>
            </a:pPr>
            <a:r>
              <a:rPr lang="en-US" sz="2400" dirty="0">
                <a:latin typeface="Arial" charset="0"/>
              </a:rPr>
              <a:t>	</a:t>
            </a:r>
            <a:r>
              <a:rPr lang="en-US" sz="2400" cap="none" dirty="0">
                <a:latin typeface="Arial" charset="0"/>
                <a:hlinkClick r:id="rId3"/>
              </a:rPr>
              <a:t>www.thinkingschool.co.uk/</a:t>
            </a:r>
            <a:r>
              <a:rPr lang="en-US" sz="2400" cap="none" dirty="0">
                <a:latin typeface="Arial" charset="0"/>
              </a:rPr>
              <a:t> </a:t>
            </a:r>
          </a:p>
          <a:p>
            <a:pPr marL="447675" indent="-447675"/>
            <a:r>
              <a:rPr lang="en-US" sz="2400" cap="none" dirty="0">
                <a:latin typeface="Arial" charset="0"/>
                <a:ea typeface="Arial" charset="0"/>
                <a:cs typeface="Arial" charset="0"/>
              </a:rPr>
              <a:t>National Children’s Bureau (2006), </a:t>
            </a:r>
            <a:r>
              <a:rPr lang="en-US" sz="2400" i="1" cap="none" dirty="0">
                <a:latin typeface="Arial" charset="0"/>
                <a:ea typeface="Arial" charset="0"/>
                <a:cs typeface="Arial" charset="0"/>
              </a:rPr>
              <a:t>A Whole-school Approach To Personal, Social And Health Education And Citizenship</a:t>
            </a:r>
            <a:r>
              <a:rPr lang="en-US" sz="2400" cap="none" dirty="0">
                <a:latin typeface="Arial" charset="0"/>
                <a:ea typeface="Arial" charset="0"/>
                <a:cs typeface="Arial" charset="0"/>
              </a:rPr>
              <a:t>. </a:t>
            </a:r>
            <a:r>
              <a:rPr lang="cy-GB" sz="2400" cap="none" dirty="0">
                <a:latin typeface="Arial" charset="0"/>
                <a:ea typeface="Arial" charset="0"/>
                <a:cs typeface="Arial" charset="0"/>
              </a:rPr>
              <a:t>Llundain</a:t>
            </a:r>
            <a:r>
              <a:rPr lang="en-US" sz="2400" cap="none" dirty="0">
                <a:latin typeface="Arial" charset="0"/>
                <a:ea typeface="Arial" charset="0"/>
                <a:cs typeface="Arial" charset="0"/>
              </a:rPr>
              <a:t>: NCB.</a:t>
            </a:r>
          </a:p>
          <a:p>
            <a:pPr marL="447675" indent="-447675"/>
            <a:r>
              <a:rPr lang="cy-GB" sz="2400" cap="none" dirty="0">
                <a:latin typeface="Arial" charset="0"/>
              </a:rPr>
              <a:t>Llywodraeth Cymru (2011), </a:t>
            </a:r>
            <a:r>
              <a:rPr lang="cy-GB" sz="2400" i="1" cap="none" dirty="0">
                <a:latin typeface="Arial" charset="0"/>
              </a:rPr>
              <a:t>Cymunedau Dysgu Proffesiynol</a:t>
            </a:r>
            <a:r>
              <a:rPr lang="en-US" sz="2400" i="1" cap="none" dirty="0">
                <a:latin typeface="Arial" charset="0"/>
              </a:rPr>
              <a:t>. </a:t>
            </a:r>
            <a:r>
              <a:rPr lang="en-US" sz="2400" cap="none" dirty="0">
                <a:latin typeface="Arial" charset="0"/>
              </a:rPr>
              <a:t>[</a:t>
            </a:r>
            <a:r>
              <a:rPr lang="cy-GB" sz="2400" cap="none" dirty="0">
                <a:latin typeface="Arial" charset="0"/>
                <a:ea typeface="Arial" charset="0"/>
                <a:cs typeface="Arial" charset="0"/>
              </a:rPr>
              <a:t>Ar-lein] </a:t>
            </a:r>
            <a:r>
              <a:rPr lang="en-US" sz="2400" cap="none" dirty="0">
                <a:latin typeface="Arial" charset="0"/>
                <a:hlinkClick r:id="rId4"/>
              </a:rPr>
              <a:t>http://wales.gov.uk/docs/dcells/publications/120109plccy.pdf</a:t>
            </a:r>
            <a:r>
              <a:rPr lang="en-US" sz="2400" cap="none" dirty="0"/>
              <a:t> </a:t>
            </a:r>
            <a:endParaRPr lang="en-US" sz="2400" i="1" cap="none" dirty="0">
              <a:ea typeface="Arial" charset="0"/>
              <a:cs typeface="Arial" charset="0"/>
            </a:endParaRPr>
          </a:p>
          <a:p>
            <a:pPr marL="447675" indent="-447675">
              <a:buFont typeface="Arial" charset="0"/>
              <a:buNone/>
            </a:pPr>
            <a:endParaRPr lang="en-GB" sz="1400" dirty="0"/>
          </a:p>
        </p:txBody>
      </p:sp>
      <p:sp>
        <p:nvSpPr>
          <p:cNvPr id="6" name="Slide Number Placeholder 5"/>
          <p:cNvSpPr>
            <a:spLocks noGrp="1"/>
          </p:cNvSpPr>
          <p:nvPr>
            <p:ph type="sldNum" sz="quarter" idx="12"/>
          </p:nvPr>
        </p:nvSpPr>
        <p:spPr/>
        <p:txBody>
          <a:bodyPr/>
          <a:lstStyle/>
          <a:p>
            <a:fld id="{D858C723-E411-5E43-B072-16D9AC3D7A5F}" type="slidenum">
              <a:rPr lang="en-GB"/>
              <a:pPr/>
              <a:t>67</a:t>
            </a:fld>
            <a:endParaRPr lang="en-GB"/>
          </a:p>
        </p:txBody>
      </p:sp>
    </p:spTree>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a:xfrm>
            <a:off x="468313" y="115888"/>
            <a:ext cx="8229600" cy="865187"/>
          </a:xfrm>
        </p:spPr>
        <p:txBody>
          <a:bodyPr/>
          <a:lstStyle/>
          <a:p>
            <a:r>
              <a:rPr lang="cy-GB" b="1">
                <a:solidFill>
                  <a:srgbClr val="C00000"/>
                </a:solidFill>
                <a:latin typeface="Arial" charset="0"/>
              </a:rPr>
              <a:t>Darllen pellach</a:t>
            </a:r>
          </a:p>
        </p:txBody>
      </p:sp>
      <p:sp>
        <p:nvSpPr>
          <p:cNvPr id="63490" name="Content Placeholder 2"/>
          <p:cNvSpPr>
            <a:spLocks noGrp="1"/>
          </p:cNvSpPr>
          <p:nvPr>
            <p:ph idx="1"/>
          </p:nvPr>
        </p:nvSpPr>
        <p:spPr>
          <a:xfrm>
            <a:off x="457200" y="981075"/>
            <a:ext cx="8291513" cy="5327650"/>
          </a:xfrm>
        </p:spPr>
        <p:txBody>
          <a:bodyPr>
            <a:normAutofit lnSpcReduction="10000"/>
          </a:bodyPr>
          <a:lstStyle/>
          <a:p>
            <a:pPr marL="360363" indent="-360363"/>
            <a:r>
              <a:rPr lang="en-US" sz="2400" cap="none" dirty="0">
                <a:latin typeface="Arial" charset="0"/>
              </a:rPr>
              <a:t>DCELLS (2008), </a:t>
            </a:r>
            <a:r>
              <a:rPr lang="cy-GB" sz="2400" i="1" cap="none" dirty="0">
                <a:latin typeface="Arial" charset="0"/>
              </a:rPr>
              <a:t>Fframwaith Ar Gyfer Dysgu Plant 3 I 7 Oed Yng Nghymru</a:t>
            </a:r>
            <a:r>
              <a:rPr lang="en-US" sz="2400" cap="none" dirty="0">
                <a:latin typeface="Arial" charset="0"/>
              </a:rPr>
              <a:t>. </a:t>
            </a:r>
            <a:r>
              <a:rPr lang="cy-GB" sz="2400" cap="none" dirty="0">
                <a:latin typeface="Arial" charset="0"/>
              </a:rPr>
              <a:t>Caerdydd: Llywodraeth Cynulliad Cymru</a:t>
            </a:r>
            <a:r>
              <a:rPr lang="en-US" sz="2400" cap="none" dirty="0">
                <a:latin typeface="Arial" charset="0"/>
              </a:rPr>
              <a:t>.</a:t>
            </a:r>
            <a:endParaRPr lang="en-US" sz="2400" cap="none" dirty="0">
              <a:latin typeface="Arial" charset="0"/>
              <a:ea typeface="Arial" charset="0"/>
              <a:cs typeface="Arial" charset="0"/>
            </a:endParaRPr>
          </a:p>
          <a:p>
            <a:pPr marL="360363" indent="-360363"/>
            <a:r>
              <a:rPr lang="en-US" sz="2400" cap="none" dirty="0">
                <a:latin typeface="Arial" charset="0"/>
                <a:ea typeface="Arial" charset="0"/>
                <a:cs typeface="Arial" charset="0"/>
              </a:rPr>
              <a:t>OECD (2009), </a:t>
            </a:r>
            <a:r>
              <a:rPr lang="en-US" sz="2400" i="1" cap="none" dirty="0">
                <a:latin typeface="Arial" charset="0"/>
                <a:ea typeface="Arial" charset="0"/>
                <a:cs typeface="Arial" charset="0"/>
              </a:rPr>
              <a:t>PISA Take The Test: Sample Questions From The </a:t>
            </a:r>
            <a:r>
              <a:rPr lang="en-US" sz="2400" i="1" cap="none" dirty="0" err="1">
                <a:latin typeface="Arial" charset="0"/>
                <a:ea typeface="Arial" charset="0"/>
                <a:cs typeface="Arial" charset="0"/>
              </a:rPr>
              <a:t>Oecd’s</a:t>
            </a:r>
            <a:r>
              <a:rPr lang="en-US" sz="2400" i="1" cap="none" dirty="0">
                <a:latin typeface="Arial" charset="0"/>
                <a:ea typeface="Arial" charset="0"/>
                <a:cs typeface="Arial" charset="0"/>
              </a:rPr>
              <a:t> PISA Assessments. </a:t>
            </a:r>
            <a:r>
              <a:rPr lang="en-US" sz="2400" cap="none" dirty="0">
                <a:latin typeface="Arial" charset="0"/>
                <a:ea typeface="Arial" charset="0"/>
                <a:cs typeface="Arial" charset="0"/>
              </a:rPr>
              <a:t>[</a:t>
            </a:r>
            <a:r>
              <a:rPr lang="cy-GB" sz="2400" cap="none" dirty="0">
                <a:latin typeface="Arial" charset="0"/>
                <a:ea typeface="Arial" charset="0"/>
                <a:cs typeface="Arial" charset="0"/>
              </a:rPr>
              <a:t>Ar-lein] </a:t>
            </a:r>
            <a:r>
              <a:rPr lang="en-US" sz="2400" cap="none" dirty="0">
                <a:latin typeface="Arial" charset="0"/>
                <a:ea typeface="Arial" charset="0"/>
                <a:cs typeface="Arial" charset="0"/>
                <a:hlinkClick r:id="rId3"/>
              </a:rPr>
              <a:t>www.oecd.org/pisa/pisaproducts/pisa2000/41943106.pdf</a:t>
            </a:r>
            <a:r>
              <a:rPr lang="en-US" sz="2400" i="1" cap="none" dirty="0">
                <a:latin typeface="Arial" charset="0"/>
                <a:ea typeface="Arial" charset="0"/>
                <a:cs typeface="Arial" charset="0"/>
              </a:rPr>
              <a:t>  </a:t>
            </a:r>
          </a:p>
          <a:p>
            <a:pPr marL="360363" indent="-360363"/>
            <a:r>
              <a:rPr lang="en-GB" sz="2400" cap="none" dirty="0">
                <a:latin typeface="Arial" charset="0"/>
              </a:rPr>
              <a:t>OECD (2010), </a:t>
            </a:r>
            <a:r>
              <a:rPr lang="en-GB" sz="2400" i="1" cap="none" dirty="0">
                <a:latin typeface="Arial" charset="0"/>
              </a:rPr>
              <a:t>PISA 2009 At A Glance. </a:t>
            </a:r>
            <a:r>
              <a:rPr lang="en-GB" sz="2400" cap="none" dirty="0">
                <a:latin typeface="Arial" charset="0"/>
              </a:rPr>
              <a:t>[</a:t>
            </a:r>
            <a:r>
              <a:rPr lang="cy-GB" sz="2400" cap="none" dirty="0">
                <a:latin typeface="Arial" charset="0"/>
                <a:ea typeface="Arial" charset="0"/>
                <a:cs typeface="Arial" charset="0"/>
              </a:rPr>
              <a:t>Ar-lein] </a:t>
            </a:r>
            <a:r>
              <a:rPr lang="en-GB" sz="2400" cap="none" dirty="0">
                <a:latin typeface="Arial" charset="0"/>
                <a:hlinkClick r:id="rId4"/>
              </a:rPr>
              <a:t>www.oecd.org/pisa/pisaproducts/pisa2006/41943106.pdf</a:t>
            </a:r>
            <a:endParaRPr lang="en-US" sz="2400" cap="none" dirty="0">
              <a:latin typeface="Arial" charset="0"/>
              <a:ea typeface="Arial" charset="0"/>
              <a:cs typeface="Arial" charset="0"/>
            </a:endParaRPr>
          </a:p>
          <a:p>
            <a:pPr marL="360363" indent="-360363"/>
            <a:r>
              <a:rPr lang="en-GB" sz="2400" cap="none" dirty="0">
                <a:latin typeface="Arial" charset="0"/>
              </a:rPr>
              <a:t>OECD (2012), </a:t>
            </a:r>
            <a:r>
              <a:rPr lang="cy-GB" sz="2400" i="1" cap="none" dirty="0">
                <a:latin typeface="Arial" charset="0"/>
              </a:rPr>
              <a:t>Canllaw I Ddefnyddio PISA Fel Cyd-destun Dysgu</a:t>
            </a:r>
            <a:r>
              <a:rPr lang="en-GB" sz="2400" i="1" cap="none" dirty="0">
                <a:latin typeface="Arial" charset="0"/>
              </a:rPr>
              <a:t>. </a:t>
            </a:r>
            <a:r>
              <a:rPr lang="en-GB" sz="2400" cap="none" dirty="0">
                <a:latin typeface="Arial" charset="0"/>
              </a:rPr>
              <a:t>[</a:t>
            </a:r>
            <a:r>
              <a:rPr lang="cy-GB" sz="2400" cap="none" dirty="0">
                <a:latin typeface="Arial" charset="0"/>
                <a:ea typeface="Arial" charset="0"/>
                <a:cs typeface="Arial" charset="0"/>
              </a:rPr>
              <a:t>Ar-lein] </a:t>
            </a:r>
            <a:r>
              <a:rPr lang="en-GB" sz="2400" cap="none" dirty="0">
                <a:latin typeface="Arial" charset="0"/>
                <a:hlinkClick r:id="rId5"/>
              </a:rPr>
              <a:t>http://wales.gov.uk/topics/educationandskills/publications/guidance/pisaguide/?skip</a:t>
            </a:r>
            <a:r>
              <a:rPr lang="en-GB" sz="2400" cap="none" dirty="0">
                <a:latin typeface="Arial" charset="0"/>
                <a:hlinkClick r:id="rId6"/>
              </a:rPr>
              <a:t>=1&amp;lang=cy</a:t>
            </a:r>
            <a:r>
              <a:rPr lang="en-GB" sz="2400" cap="none" dirty="0">
                <a:latin typeface="Arial" charset="0"/>
              </a:rPr>
              <a:t> </a:t>
            </a:r>
            <a:endParaRPr lang="en-US" sz="2400" dirty="0">
              <a:latin typeface="Arial" charset="0"/>
              <a:ea typeface="Arial" charset="0"/>
              <a:cs typeface="Arial" charset="0"/>
            </a:endParaRPr>
          </a:p>
        </p:txBody>
      </p:sp>
      <p:sp>
        <p:nvSpPr>
          <p:cNvPr id="6" name="Slide Number Placeholder 5"/>
          <p:cNvSpPr>
            <a:spLocks noGrp="1"/>
          </p:cNvSpPr>
          <p:nvPr>
            <p:ph type="sldNum" sz="quarter" idx="12"/>
          </p:nvPr>
        </p:nvSpPr>
        <p:spPr/>
        <p:txBody>
          <a:bodyPr/>
          <a:lstStyle/>
          <a:p>
            <a:fld id="{9A0281B5-D0C3-0745-BD46-86D1B5F1CD6E}" type="slidenum">
              <a:rPr lang="en-GB"/>
              <a:pPr/>
              <a:t>68</a:t>
            </a:fld>
            <a:endParaRPr lang="en-GB"/>
          </a:p>
        </p:txBody>
      </p:sp>
      <p:pic>
        <p:nvPicPr>
          <p:cNvPr id="63491" name="Picture 7"/>
          <p:cNvPicPr>
            <a:picLocks noChangeAspect="1"/>
          </p:cNvPicPr>
          <p:nvPr/>
        </p:nvPicPr>
        <p:blipFill>
          <a:blip r:embed="rId7"/>
          <a:srcRect/>
          <a:stretch>
            <a:fillRect/>
          </a:stretch>
        </p:blipFill>
        <p:spPr bwMode="auto">
          <a:xfrm>
            <a:off x="0" y="0"/>
            <a:ext cx="330200" cy="2806700"/>
          </a:xfrm>
          <a:prstGeom prst="rect">
            <a:avLst/>
          </a:prstGeom>
          <a:noFill/>
          <a:ln w="9525">
            <a:noFill/>
            <a:miter lim="800000"/>
            <a:headEnd/>
            <a:tailEnd/>
          </a:ln>
        </p:spPr>
      </p:pic>
    </p:spTree>
  </p:cSld>
  <p:clrMapOvr>
    <a:masterClrMapping/>
  </p:clrMapOvr>
  <p:transition/>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{B102871B-5195-E643-8D19-3B17A679664B}tf10001073</Template>
  <TotalTime>1844</TotalTime>
  <Words>3007</Words>
  <Application>Microsoft Macintosh PowerPoint</Application>
  <PresentationFormat>On-screen Show (4:3)</PresentationFormat>
  <Paragraphs>371</Paragraphs>
  <Slides>68</Slides>
  <Notes>10</Notes>
  <HiddenSlides>0</HiddenSlides>
  <MMClips>2</MMClips>
  <ScaleCrop>false</ScaleCrop>
  <HeadingPairs>
    <vt:vector size="8" baseType="variant">
      <vt:variant>
        <vt:lpstr>Fonts Used</vt:lpstr>
      </vt:variant>
      <vt:variant>
        <vt:i4>10</vt:i4>
      </vt:variant>
      <vt:variant>
        <vt:lpstr>Theme</vt:lpstr>
      </vt:variant>
      <vt:variant>
        <vt:i4>1</vt:i4>
      </vt:variant>
      <vt:variant>
        <vt:lpstr>Links</vt:lpstr>
      </vt:variant>
      <vt:variant>
        <vt:i4>1</vt:i4>
      </vt:variant>
      <vt:variant>
        <vt:lpstr>Slide Titles</vt:lpstr>
      </vt:variant>
      <vt:variant>
        <vt:i4>68</vt:i4>
      </vt:variant>
    </vt:vector>
  </HeadingPairs>
  <TitlesOfParts>
    <vt:vector size="80" baseType="lpstr">
      <vt:lpstr>Arial</vt:lpstr>
      <vt:lpstr>Calibri</vt:lpstr>
      <vt:lpstr>Century Gothic</vt:lpstr>
      <vt:lpstr>Comic Sans MS</vt:lpstr>
      <vt:lpstr>Courier New</vt:lpstr>
      <vt:lpstr>Garamond</vt:lpstr>
      <vt:lpstr>Tahoma</vt:lpstr>
      <vt:lpstr>Times New Roman</vt:lpstr>
      <vt:lpstr>Tw Cen MT</vt:lpstr>
      <vt:lpstr>Wingdings</vt:lpstr>
      <vt:lpstr>Droplet</vt:lpstr>
      <vt:lpstr>!OLE_LINK1</vt:lpstr>
      <vt:lpstr> Ysgolion sy’n Meddwl</vt:lpstr>
      <vt:lpstr>Amcanion y sesiwn.</vt:lpstr>
      <vt:lpstr>Beth yw ‘meddwl’?</vt:lpstr>
      <vt:lpstr>“THINKING IS THE HARDEST WORK THERE IS WHICH IS WHY SO FEW PEOPLE ENGAGE IN IT.”      HENRY FORD</vt:lpstr>
      <vt:lpstr>Newyddion ynglŷn â meddwl…</vt:lpstr>
      <vt:lpstr>ESTYN: Y Fframwaith Sgiliau yng Nghyfnod Allweddol 2 - Gorffennaf 2011</vt:lpstr>
      <vt:lpstr>PowerPoint Presentation</vt:lpstr>
      <vt:lpstr>PowerPoint Presentation</vt:lpstr>
      <vt:lpstr>Ni fel meddylwyr</vt:lpstr>
      <vt:lpstr>Anianawdau ar gyfer dysgu</vt:lpstr>
      <vt:lpstr>Anianawdau</vt:lpstr>
      <vt:lpstr>Elfennau allweddol ar gyfer gwybod sut I ddysgu  Daniel Goleman</vt:lpstr>
      <vt:lpstr>Beth ydych yn cofio neu wybod yn barod am arferion y meddwl?</vt:lpstr>
      <vt:lpstr>Hanes</vt:lpstr>
      <vt:lpstr>Arferion y meddwl (Habits of Mind)  </vt:lpstr>
      <vt:lpstr> Mewn pârau neu drioedd  trafodwch y canlynol:</vt:lpstr>
      <vt:lpstr>Beth yw arferiad?</vt:lpstr>
      <vt:lpstr>PowerPoint Presentation</vt:lpstr>
      <vt:lpstr>Beth yw Arferion y Meddwl?</vt:lpstr>
      <vt:lpstr> arferion y meddwl</vt:lpstr>
      <vt:lpstr>PowerPoint Presentation</vt:lpstr>
      <vt:lpstr>Art Costa yn esbonio…</vt:lpstr>
      <vt:lpstr>PowerPoint Presentation</vt:lpstr>
      <vt:lpstr>1.Dyfalbarhau  </vt:lpstr>
      <vt:lpstr>2.Rheoli byrbwylltra </vt:lpstr>
      <vt:lpstr>3.Gwrando gyda dealltwriaeth ac empathi  </vt:lpstr>
      <vt:lpstr>4_.Meddwl_yn_hyblyg_ </vt:lpstr>
      <vt:lpstr>5.Meddwl am eich ffordd o feddwl (Metawybyddiaeth) </vt:lpstr>
      <vt:lpstr>6.Ceisio cyrraedd cywirdeb </vt:lpstr>
      <vt:lpstr>7.Cwestiynu a datrys problemau</vt:lpstr>
      <vt:lpstr>8.Defnyddio gwybodaeth o’r gorffennol mewn sefyllfaoedd newydd </vt:lpstr>
      <vt:lpstr>9.Meddwl a chyfathrebu yn eglur ac yn fanwl </vt:lpstr>
      <vt:lpstr>10.Casglu data trwy’r holl synhwyrau: </vt:lpstr>
      <vt:lpstr>11.Creu, dychmygu a mentro </vt:lpstr>
      <vt:lpstr>12.Ymateb gan ryfeddu a synnu </vt:lpstr>
      <vt:lpstr>13.Cymryd risgiau mewn dull cyfrifol</vt:lpstr>
      <vt:lpstr>14.Gweld hiwmor </vt:lpstr>
      <vt:lpstr>15.Meddwl yn gyd-ddibynnol </vt:lpstr>
      <vt:lpstr>16. Bod yn barod i ddysgu’N Barhaus </vt:lpstr>
      <vt:lpstr>ADFYFYRIO</vt:lpstr>
      <vt:lpstr>Talu sylw</vt:lpstr>
      <vt:lpstr>Cynhyrchu </vt:lpstr>
      <vt:lpstr>Symud Ymlaen </vt:lpstr>
      <vt:lpstr>PowerPoint Presentation</vt:lpstr>
      <vt:lpstr>PowerPoint Presentation</vt:lpstr>
      <vt:lpstr>PowerPoint Presentation</vt:lpstr>
      <vt:lpstr>PowerPoint Presentation</vt:lpstr>
      <vt:lpstr>PowerPoint Presentation</vt:lpstr>
      <vt:lpstr>Mynedfa i “ddysgu”  AYM</vt:lpstr>
      <vt:lpstr>Datblygu AYM a Meddwl</vt:lpstr>
      <vt:lpstr>PowerPoint Presentation</vt:lpstr>
      <vt:lpstr>PowerPoint Presentation</vt:lpstr>
      <vt:lpstr>PowerPoint Presentation</vt:lpstr>
      <vt:lpstr>Hetiau Meddwl</vt:lpstr>
      <vt:lpstr>Hetiau Meddwl </vt:lpstr>
      <vt:lpstr>Hetiau Meddwl </vt:lpstr>
      <vt:lpstr>Beth am ddefnyddio’r hetiau?</vt:lpstr>
      <vt:lpstr>Diagram PMD (Edward de Bono) </vt:lpstr>
      <vt:lpstr>PowerPoint Presentation</vt:lpstr>
      <vt:lpstr>Mapiau Meddwl</vt:lpstr>
      <vt:lpstr>Olwyn Tasc Belle Wallace</vt:lpstr>
      <vt:lpstr>PowerPoint Presentation</vt:lpstr>
      <vt:lpstr>Sut i ddatblygu sgiliau meddwl ar draws YR ysgol</vt:lpstr>
      <vt:lpstr>PowerPoint Presentation</vt:lpstr>
      <vt:lpstr>Gogledd Iwerddon –  Carol McGuinness</vt:lpstr>
      <vt:lpstr>Llyfryddiaeth </vt:lpstr>
      <vt:lpstr>Cyfeiriadau </vt:lpstr>
      <vt:lpstr>Darllen pellach</vt:lpstr>
    </vt:vector>
  </TitlesOfParts>
  <Company>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TSD</dc:creator>
  <cp:lastModifiedBy>Nanna Ryder</cp:lastModifiedBy>
  <cp:revision>28</cp:revision>
  <dcterms:created xsi:type="dcterms:W3CDTF">2016-01-26T09:53:34Z</dcterms:created>
  <dcterms:modified xsi:type="dcterms:W3CDTF">2018-12-04T23:50:09Z</dcterms:modified>
</cp:coreProperties>
</file>