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864" r:id="rId4"/>
  </p:sldMasterIdLst>
  <p:notesMasterIdLst>
    <p:notesMasterId r:id="rId7"/>
  </p:notesMasterIdLst>
  <p:handoutMasterIdLst>
    <p:handoutMasterId r:id="rId8"/>
  </p:handoutMasterIdLst>
  <p:sldIdLst>
    <p:sldId id="275" r:id="rId5"/>
    <p:sldId id="276" r:id="rId6"/>
  </p:sldIdLst>
  <p:sldSz cx="9906000" cy="6858000" type="A4"/>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12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850" autoAdjust="0"/>
    <p:restoredTop sz="81824"/>
  </p:normalViewPr>
  <p:slideViewPr>
    <p:cSldViewPr snapToGrid="0" snapToObjects="1">
      <p:cViewPr varScale="1">
        <p:scale>
          <a:sx n="102" d="100"/>
          <a:sy n="102" d="100"/>
        </p:scale>
        <p:origin x="1496" y="192"/>
      </p:cViewPr>
      <p:guideLst>
        <p:guide orient="horz" pos="2160"/>
        <p:guide pos="3120"/>
      </p:guideLst>
    </p:cSldViewPr>
  </p:slideViewPr>
  <p:notesTextViewPr>
    <p:cViewPr>
      <p:scale>
        <a:sx n="1" d="1"/>
        <a:sy n="1" d="1"/>
      </p:scale>
      <p:origin x="0" y="-112"/>
    </p:cViewPr>
  </p:notesTextViewPr>
  <p:notesViewPr>
    <p:cSldViewPr snapToGrid="0" snapToObjects="1">
      <p:cViewPr varScale="1">
        <p:scale>
          <a:sx n="89" d="100"/>
          <a:sy n="89" d="100"/>
        </p:scale>
        <p:origin x="378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3" Type="http://schemas.openxmlformats.org/officeDocument/2006/relationships/customXml" Target="../customXml/item3.xml"/><Relationship Id="rId7" Type="http://schemas.openxmlformats.org/officeDocument/2006/relationships/notesMaster" Target="notesMasters/notesMaster1.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D19E031-1022-463E-8864-F56D50D17CE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3E5D9EA4-A44C-48E9-A593-7526ABA90B2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2F9A650-F46C-4F35-B885-6FE76D554592}" type="datetime1">
              <a:rPr lang="en-GB" smtClean="0"/>
              <a:t>17/03/2023</a:t>
            </a:fld>
            <a:endParaRPr lang="en-GB"/>
          </a:p>
        </p:txBody>
      </p:sp>
      <p:sp>
        <p:nvSpPr>
          <p:cNvPr id="4" name="Footer Placeholder 3">
            <a:extLst>
              <a:ext uri="{FF2B5EF4-FFF2-40B4-BE49-F238E27FC236}">
                <a16:creationId xmlns:a16="http://schemas.microsoft.com/office/drawing/2014/main" id="{DD0297C8-FAB1-4C85-A107-2F3F398E82A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89A51C96-CADC-4819-BB69-7B3B78770B8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3245137-E691-4FCA-BFA5-79399974973C}" type="slidenum">
              <a:rPr lang="en-GB" smtClean="0"/>
              <a:t>‹#›</a:t>
            </a:fld>
            <a:endParaRPr lang="en-GB"/>
          </a:p>
        </p:txBody>
      </p:sp>
    </p:spTree>
    <p:extLst>
      <p:ext uri="{BB962C8B-B14F-4D97-AF65-F5344CB8AC3E}">
        <p14:creationId xmlns:p14="http://schemas.microsoft.com/office/powerpoint/2010/main" val="3820599533"/>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FF555183-39E7-4DBA-BC0F-5284CCDAB2EC}" type="datetime1">
              <a:rPr lang="en-GB" noProof="0" smtClean="0"/>
              <a:t>17/03/2023</a:t>
            </a:fld>
            <a:endParaRPr lang="en-GB" noProof="0"/>
          </a:p>
        </p:txBody>
      </p:sp>
      <p:sp>
        <p:nvSpPr>
          <p:cNvPr id="4" name="Slide Image Placeholder 3"/>
          <p:cNvSpPr>
            <a:spLocks noGrp="1" noRot="1" noChangeAspect="1"/>
          </p:cNvSpPr>
          <p:nvPr>
            <p:ph type="sldImg" idx="2"/>
          </p:nvPr>
        </p:nvSpPr>
        <p:spPr>
          <a:xfrm>
            <a:off x="1200150" y="1143000"/>
            <a:ext cx="44577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D2D76E09-41B7-FE4E-B099-04DFD58B8CF1}" type="slidenum">
              <a:rPr lang="en-GB" noProof="0" smtClean="0"/>
              <a:t>‹#›</a:t>
            </a:fld>
            <a:endParaRPr lang="en-GB" noProof="0"/>
          </a:p>
        </p:txBody>
      </p:sp>
    </p:spTree>
    <p:extLst>
      <p:ext uri="{BB962C8B-B14F-4D97-AF65-F5344CB8AC3E}">
        <p14:creationId xmlns:p14="http://schemas.microsoft.com/office/powerpoint/2010/main" val="1629511621"/>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laurent-perrier.com/en/" TargetMode="External"/><Relationship Id="rId2" Type="http://schemas.openxmlformats.org/officeDocument/2006/relationships/slide" Target="../slides/slide2.xml"/><Relationship Id="rId1" Type="http://schemas.openxmlformats.org/officeDocument/2006/relationships/notesMaster" Target="../notesMasters/notesMaster1.xml"/><Relationship Id="rId6" Type="http://schemas.openxmlformats.org/officeDocument/2006/relationships/hyperlink" Target="https://www.hilton.com/en/corporate/dining/food-and-beverage/" TargetMode="External"/><Relationship Id="rId5" Type="http://schemas.openxmlformats.org/officeDocument/2006/relationships/hyperlink" Target="https://www.seasonaltable.co.uk/" TargetMode="External"/><Relationship Id="rId4" Type="http://schemas.openxmlformats.org/officeDocument/2006/relationships/hyperlink" Target="https://www.bbcgoodfood.com/"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u="none" strike="noStrike" dirty="0">
                <a:solidFill>
                  <a:srgbClr val="374151"/>
                </a:solidFill>
                <a:effectLst/>
                <a:latin typeface="Söhne"/>
              </a:rPr>
              <a:t>References: </a:t>
            </a:r>
          </a:p>
          <a:p>
            <a:pPr algn="l"/>
            <a:r>
              <a:rPr lang="en-US" b="0" i="0" u="none" strike="noStrike" dirty="0">
                <a:solidFill>
                  <a:srgbClr val="374151"/>
                </a:solidFill>
                <a:effectLst/>
                <a:latin typeface="Söhne"/>
              </a:rPr>
              <a:t>Laurent-Perrier. (n.d.). Retrieved March 20, 2023, from </a:t>
            </a:r>
            <a:r>
              <a:rPr lang="en-US" b="0" i="0" u="sng" strike="noStrike" dirty="0">
                <a:solidFill>
                  <a:srgbClr val="374151"/>
                </a:solidFill>
                <a:effectLst/>
                <a:latin typeface="Söhne"/>
                <a:hlinkClick r:id="rId3"/>
              </a:rPr>
              <a:t>https://www.laurent-perrier.com/en/</a:t>
            </a:r>
            <a:endParaRPr lang="en-US" b="0" i="0" u="none" strike="noStrike" dirty="0">
              <a:solidFill>
                <a:srgbClr val="374151"/>
              </a:solidFill>
              <a:effectLst/>
              <a:latin typeface="Söhne"/>
            </a:endParaRPr>
          </a:p>
          <a:p>
            <a:pPr algn="l"/>
            <a:r>
              <a:rPr lang="en-US" b="0" i="0" u="none" strike="noStrike" dirty="0">
                <a:solidFill>
                  <a:srgbClr val="374151"/>
                </a:solidFill>
                <a:effectLst/>
                <a:latin typeface="Söhne"/>
              </a:rPr>
              <a:t>BBC Good Food. (n.d.). Retrieved March 20, 2023, from </a:t>
            </a:r>
            <a:r>
              <a:rPr lang="en-US" b="0" i="0" u="sng" strike="noStrike" dirty="0">
                <a:solidFill>
                  <a:srgbClr val="374151"/>
                </a:solidFill>
                <a:effectLst/>
                <a:latin typeface="Söhne"/>
                <a:hlinkClick r:id="rId4"/>
              </a:rPr>
              <a:t>https://www.bbcgoodfood.com/</a:t>
            </a:r>
            <a:endParaRPr lang="en-US" b="0" i="0" u="none" strike="noStrike" dirty="0">
              <a:solidFill>
                <a:srgbClr val="374151"/>
              </a:solidFill>
              <a:effectLst/>
              <a:latin typeface="Söhne"/>
            </a:endParaRPr>
          </a:p>
          <a:p>
            <a:pPr algn="l"/>
            <a:r>
              <a:rPr lang="en-US" b="0" i="0" u="none" strike="noStrike" dirty="0">
                <a:solidFill>
                  <a:srgbClr val="374151"/>
                </a:solidFill>
                <a:effectLst/>
                <a:latin typeface="Söhne"/>
              </a:rPr>
              <a:t>Seasonal Table. (n.d.). Retrieved March 20, 2023, from </a:t>
            </a:r>
            <a:r>
              <a:rPr lang="en-US" b="0" i="0" u="sng" strike="noStrike" dirty="0">
                <a:solidFill>
                  <a:srgbClr val="374151"/>
                </a:solidFill>
                <a:effectLst/>
                <a:latin typeface="Söhne"/>
                <a:hlinkClick r:id="rId5"/>
              </a:rPr>
              <a:t>https://www.seasonaltable.co.uk/</a:t>
            </a:r>
            <a:endParaRPr lang="en-US" b="0" i="0" u="none" strike="noStrike" dirty="0">
              <a:solidFill>
                <a:srgbClr val="374151"/>
              </a:solidFill>
              <a:effectLst/>
              <a:latin typeface="Söhne"/>
            </a:endParaRPr>
          </a:p>
          <a:p>
            <a:pPr algn="l"/>
            <a:r>
              <a:rPr lang="en-US" b="0" i="0" u="none" strike="noStrike" dirty="0">
                <a:solidFill>
                  <a:srgbClr val="374151"/>
                </a:solidFill>
                <a:effectLst/>
                <a:latin typeface="Söhne"/>
              </a:rPr>
              <a:t>Hilton Food and Beverage. (n.d.). Retrieved March 20, 2023, from </a:t>
            </a:r>
            <a:r>
              <a:rPr lang="en-US" b="0" i="0" u="sng" strike="noStrike" dirty="0">
                <a:solidFill>
                  <a:srgbClr val="374151"/>
                </a:solidFill>
                <a:effectLst/>
                <a:latin typeface="Söhne"/>
                <a:hlinkClick r:id="rId6"/>
              </a:rPr>
              <a:t>https://www.hilton.com/en/corporate/dining/food-and-beverage/</a:t>
            </a:r>
            <a:endParaRPr lang="en-US" b="0" i="0" u="sng" strike="noStrike" dirty="0">
              <a:solidFill>
                <a:srgbClr val="374151"/>
              </a:solidFill>
              <a:effectLst/>
              <a:latin typeface="Söhne"/>
            </a:endParaRPr>
          </a:p>
          <a:p>
            <a:pPr algn="l"/>
            <a:r>
              <a:rPr lang="en-US" b="0" i="0" u="none" strike="noStrike" dirty="0">
                <a:solidFill>
                  <a:srgbClr val="374151"/>
                </a:solidFill>
                <a:effectLst/>
                <a:latin typeface="Söhne"/>
              </a:rPr>
              <a:t> Pearlman, A. (2018) </a:t>
            </a:r>
            <a:r>
              <a:rPr lang="en-US" b="0" i="1" u="none" strike="noStrike" dirty="0">
                <a:solidFill>
                  <a:srgbClr val="374151"/>
                </a:solidFill>
                <a:effectLst/>
                <a:latin typeface="Söhne"/>
              </a:rPr>
              <a:t>May We Suggest</a:t>
            </a:r>
            <a:r>
              <a:rPr lang="en-US" b="0" i="0" u="none" strike="noStrike" dirty="0">
                <a:solidFill>
                  <a:srgbClr val="374151"/>
                </a:solidFill>
                <a:effectLst/>
                <a:latin typeface="Söhne"/>
              </a:rPr>
              <a:t>. [edition unavailable]. Agate Publishing. Available at: https://</a:t>
            </a:r>
            <a:r>
              <a:rPr lang="en-US" b="0" i="0" u="none" strike="noStrike" dirty="0" err="1">
                <a:solidFill>
                  <a:srgbClr val="374151"/>
                </a:solidFill>
                <a:effectLst/>
                <a:latin typeface="Söhne"/>
              </a:rPr>
              <a:t>www.perlego.com</a:t>
            </a:r>
            <a:r>
              <a:rPr lang="en-US" b="0" i="0" u="none" strike="noStrike" dirty="0">
                <a:solidFill>
                  <a:srgbClr val="374151"/>
                </a:solidFill>
                <a:effectLst/>
                <a:latin typeface="Söhne"/>
              </a:rPr>
              <a:t>/book/2645888/may-we-suggest-restaurant-menus-and-the-art-of-persuasion-pdf (Accessed: 17 March 2023).</a:t>
            </a:r>
          </a:p>
          <a:p>
            <a:br>
              <a:rPr lang="en-US" dirty="0"/>
            </a:br>
            <a:endParaRPr lang="en-KW" dirty="0"/>
          </a:p>
        </p:txBody>
      </p:sp>
      <p:sp>
        <p:nvSpPr>
          <p:cNvPr id="4" name="Slide Number Placeholder 3"/>
          <p:cNvSpPr>
            <a:spLocks noGrp="1"/>
          </p:cNvSpPr>
          <p:nvPr>
            <p:ph type="sldNum" sz="quarter" idx="5"/>
          </p:nvPr>
        </p:nvSpPr>
        <p:spPr/>
        <p:txBody>
          <a:bodyPr/>
          <a:lstStyle/>
          <a:p>
            <a:pPr rtl="0"/>
            <a:fld id="{D2D76E09-41B7-FE4E-B099-04DFD58B8CF1}" type="slidenum">
              <a:rPr lang="en-GB" noProof="0" smtClean="0"/>
              <a:t>2</a:t>
            </a:fld>
            <a:endParaRPr lang="en-GB" noProof="0"/>
          </a:p>
        </p:txBody>
      </p:sp>
    </p:spTree>
    <p:extLst>
      <p:ext uri="{BB962C8B-B14F-4D97-AF65-F5344CB8AC3E}">
        <p14:creationId xmlns:p14="http://schemas.microsoft.com/office/powerpoint/2010/main" val="2110222304"/>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742950" y="1346948"/>
            <a:ext cx="8420100"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ectangle 7"/>
          <p:cNvSpPr/>
          <p:nvPr/>
        </p:nvSpPr>
        <p:spPr>
          <a:xfrm>
            <a:off x="742950" y="4282764"/>
            <a:ext cx="8420100"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9" name="Rectangle 8"/>
          <p:cNvSpPr/>
          <p:nvPr/>
        </p:nvSpPr>
        <p:spPr>
          <a:xfrm>
            <a:off x="742950" y="1484779"/>
            <a:ext cx="8420100" cy="274320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grpSp>
        <p:nvGrpSpPr>
          <p:cNvPr id="10" name="Group 9"/>
          <p:cNvGrpSpPr>
            <a:grpSpLocks noChangeAspect="1"/>
          </p:cNvGrpSpPr>
          <p:nvPr/>
        </p:nvGrpSpPr>
        <p:grpSpPr>
          <a:xfrm>
            <a:off x="7837678" y="4107023"/>
            <a:ext cx="990600" cy="914400"/>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854392" y="1432223"/>
            <a:ext cx="8226108" cy="3035808"/>
          </a:xfrm>
        </p:spPr>
        <p:txBody>
          <a:bodyPr anchor="ctr">
            <a:noAutofit/>
          </a:bodyPr>
          <a:lstStyle>
            <a:lvl1pPr algn="l">
              <a:lnSpc>
                <a:spcPct val="80000"/>
              </a:lnSpc>
              <a:defRPr sz="6400" b="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869251" y="4389120"/>
            <a:ext cx="6411659" cy="1069848"/>
          </a:xfrm>
        </p:spPr>
        <p:txBody>
          <a:bodyPr>
            <a:normAutofit/>
          </a:bodyPr>
          <a:lstStyle>
            <a:lvl1pPr marL="0" indent="0" algn="l">
              <a:buNone/>
              <a:defRPr sz="1800" b="0">
                <a:solidFill>
                  <a:schemeClr val="tx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rtl="0"/>
            <a:fld id="{BDDCA00C-1DAF-40F7-AAD1-1F9365685A43}" type="datetime1">
              <a:rPr lang="en-GB" noProof="0" smtClean="0"/>
              <a:t>17/03/2023</a:t>
            </a:fld>
            <a:endParaRPr lang="en-GB" noProof="0"/>
          </a:p>
        </p:txBody>
      </p:sp>
      <p:sp>
        <p:nvSpPr>
          <p:cNvPr id="5" name="Footer Placeholder 4"/>
          <p:cNvSpPr>
            <a:spLocks noGrp="1"/>
          </p:cNvSpPr>
          <p:nvPr>
            <p:ph type="ftr" sz="quarter" idx="11"/>
          </p:nvPr>
        </p:nvSpPr>
        <p:spPr>
          <a:xfrm>
            <a:off x="880539" y="6272786"/>
            <a:ext cx="5141214" cy="365125"/>
          </a:xfrm>
        </p:spPr>
        <p:txBody>
          <a:bodyPr/>
          <a:lstStyle/>
          <a:p>
            <a:pPr rtl="0"/>
            <a:endParaRPr lang="en-GB" noProof="0"/>
          </a:p>
        </p:txBody>
      </p:sp>
      <p:sp>
        <p:nvSpPr>
          <p:cNvPr id="6" name="Slide Number Placeholder 5"/>
          <p:cNvSpPr>
            <a:spLocks noGrp="1"/>
          </p:cNvSpPr>
          <p:nvPr>
            <p:ph type="sldNum" sz="quarter" idx="12"/>
          </p:nvPr>
        </p:nvSpPr>
        <p:spPr>
          <a:xfrm>
            <a:off x="7847970" y="4227195"/>
            <a:ext cx="970018" cy="640080"/>
          </a:xfrm>
        </p:spPr>
        <p:txBody>
          <a:bodyPr/>
          <a:lstStyle>
            <a:lvl1pPr>
              <a:defRPr sz="2800" b="1"/>
            </a:lvl1pPr>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19946309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rtl="0"/>
            <a:fld id="{77208BB2-B279-44EE-BDCA-90450BA7F0C5}" type="datetime1">
              <a:rPr lang="en-GB" noProof="0" smtClean="0"/>
              <a:t>17/03/2023</a:t>
            </a:fld>
            <a:endParaRPr lang="en-GB" noProof="0"/>
          </a:p>
        </p:txBody>
      </p:sp>
      <p:sp>
        <p:nvSpPr>
          <p:cNvPr id="8" name="Footer Placeholder 7"/>
          <p:cNvSpPr>
            <a:spLocks noGrp="1"/>
          </p:cNvSpPr>
          <p:nvPr>
            <p:ph type="ftr" sz="quarter" idx="11"/>
          </p:nvPr>
        </p:nvSpPr>
        <p:spPr/>
        <p:txBody>
          <a:bodyPr/>
          <a:lstStyle/>
          <a:p>
            <a:pPr rtl="0"/>
            <a:endParaRPr lang="en-GB" noProof="0"/>
          </a:p>
        </p:txBody>
      </p:sp>
      <p:sp>
        <p:nvSpPr>
          <p:cNvPr id="9" name="Slide Number Placeholder 8"/>
          <p:cNvSpPr>
            <a:spLocks noGrp="1"/>
          </p:cNvSpPr>
          <p:nvPr>
            <p:ph type="sldNum" sz="quarter" idx="12"/>
          </p:nvPr>
        </p:nvSpPr>
        <p:spPr/>
        <p:txBody>
          <a:bodyPr/>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33745769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9906000" cy="194001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title"/>
          </p:nvPr>
        </p:nvSpPr>
        <p:spPr>
          <a:xfrm>
            <a:off x="1760791" y="1225296"/>
            <a:ext cx="7540943" cy="3520440"/>
          </a:xfrm>
        </p:spPr>
        <p:txBody>
          <a:bodyPr anchor="ctr">
            <a:normAutofit/>
          </a:bodyPr>
          <a:lstStyle>
            <a:lvl1pPr>
              <a:lnSpc>
                <a:spcPct val="80000"/>
              </a:lnSpc>
              <a:defRPr sz="6400" b="0"/>
            </a:lvl1pPr>
          </a:lstStyle>
          <a:p>
            <a:r>
              <a:rPr lang="en-US"/>
              <a:t>Click to edit Master title style</a:t>
            </a:r>
            <a:endParaRPr lang="en-US" dirty="0"/>
          </a:p>
        </p:txBody>
      </p:sp>
      <p:sp>
        <p:nvSpPr>
          <p:cNvPr id="3" name="Text Placeholder 2"/>
          <p:cNvSpPr>
            <a:spLocks noGrp="1"/>
          </p:cNvSpPr>
          <p:nvPr>
            <p:ph type="body" idx="1"/>
          </p:nvPr>
        </p:nvSpPr>
        <p:spPr>
          <a:xfrm>
            <a:off x="1759691" y="5020056"/>
            <a:ext cx="7355205" cy="1066800"/>
          </a:xfrm>
        </p:spPr>
        <p:txBody>
          <a:bodyPr anchor="t">
            <a:normAutofit/>
          </a:bodyPr>
          <a:lstStyle>
            <a:lvl1pPr marL="0" indent="0">
              <a:buNone/>
              <a:defRPr sz="1800" b="0">
                <a:solidFill>
                  <a:schemeClr val="accent1">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6982355" y="6272786"/>
            <a:ext cx="2148501" cy="365125"/>
          </a:xfrm>
        </p:spPr>
        <p:txBody>
          <a:bodyPr/>
          <a:lstStyle>
            <a:lvl1pPr>
              <a:defRPr>
                <a:solidFill>
                  <a:schemeClr val="accent1">
                    <a:lumMod val="50000"/>
                  </a:schemeClr>
                </a:solidFill>
              </a:defRPr>
            </a:lvl1pPr>
          </a:lstStyle>
          <a:p>
            <a:pPr rtl="0"/>
            <a:fld id="{0FBC9144-F09B-4C78-8371-7C6E16D530E2}" type="datetime1">
              <a:rPr lang="en-GB" noProof="0" smtClean="0"/>
              <a:t>17/03/2023</a:t>
            </a:fld>
            <a:endParaRPr lang="en-GB" noProof="0"/>
          </a:p>
        </p:txBody>
      </p:sp>
      <p:sp>
        <p:nvSpPr>
          <p:cNvPr id="5" name="Footer Placeholder 4"/>
          <p:cNvSpPr>
            <a:spLocks noGrp="1"/>
          </p:cNvSpPr>
          <p:nvPr>
            <p:ph type="ftr" sz="quarter" idx="11"/>
          </p:nvPr>
        </p:nvSpPr>
        <p:spPr>
          <a:xfrm>
            <a:off x="1772441" y="6272785"/>
            <a:ext cx="5141214" cy="365125"/>
          </a:xfrm>
        </p:spPr>
        <p:txBody>
          <a:bodyPr/>
          <a:lstStyle>
            <a:lvl1pPr>
              <a:defRPr>
                <a:solidFill>
                  <a:schemeClr val="accent1">
                    <a:lumMod val="50000"/>
                  </a:schemeClr>
                </a:solidFill>
              </a:defRPr>
            </a:lvl1pPr>
          </a:lstStyle>
          <a:p>
            <a:pPr rtl="0"/>
            <a:endParaRPr lang="en-GB" noProof="0"/>
          </a:p>
        </p:txBody>
      </p:sp>
      <p:grpSp>
        <p:nvGrpSpPr>
          <p:cNvPr id="8" name="Group 7"/>
          <p:cNvGrpSpPr>
            <a:grpSpLocks noChangeAspect="1"/>
          </p:cNvGrpSpPr>
          <p:nvPr/>
        </p:nvGrpSpPr>
        <p:grpSpPr>
          <a:xfrm>
            <a:off x="686684" y="2430623"/>
            <a:ext cx="990600" cy="914400"/>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699237" y="2508607"/>
            <a:ext cx="965493" cy="720332"/>
          </a:xfrm>
        </p:spPr>
        <p:txBody>
          <a:bodyPr/>
          <a:lstStyle>
            <a:lvl1pPr>
              <a:defRPr sz="2800"/>
            </a:lvl1pPr>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23222670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42950" y="2194560"/>
            <a:ext cx="396240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91570" y="2194560"/>
            <a:ext cx="396240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rtl="0"/>
            <a:fld id="{AFC6EC9B-4AFC-4147-92A9-F5B95DA8F03F}" type="datetime1">
              <a:rPr lang="en-GB" noProof="0" smtClean="0"/>
              <a:t>17/03/2023</a:t>
            </a:fld>
            <a:endParaRPr lang="en-GB" noProof="0"/>
          </a:p>
        </p:txBody>
      </p:sp>
      <p:sp>
        <p:nvSpPr>
          <p:cNvPr id="6" name="Footer Placeholder 5"/>
          <p:cNvSpPr>
            <a:spLocks noGrp="1"/>
          </p:cNvSpPr>
          <p:nvPr>
            <p:ph type="ftr" sz="quarter" idx="11"/>
          </p:nvPr>
        </p:nvSpPr>
        <p:spPr/>
        <p:txBody>
          <a:bodyPr/>
          <a:lstStyle/>
          <a:p>
            <a:pPr rtl="0"/>
            <a:endParaRPr lang="en-GB" noProof="0"/>
          </a:p>
        </p:txBody>
      </p:sp>
      <p:sp>
        <p:nvSpPr>
          <p:cNvPr id="7" name="Slide Number Placeholder 6"/>
          <p:cNvSpPr>
            <a:spLocks noGrp="1"/>
          </p:cNvSpPr>
          <p:nvPr>
            <p:ph type="sldNum" sz="quarter" idx="12"/>
          </p:nvPr>
        </p:nvSpPr>
        <p:spPr/>
        <p:txBody>
          <a:bodyPr/>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24217875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742950" y="2048256"/>
            <a:ext cx="396240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42950" y="2743200"/>
            <a:ext cx="396240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222526" y="2048256"/>
            <a:ext cx="396240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222526" y="2743200"/>
            <a:ext cx="396240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rtl="0"/>
            <a:fld id="{3E4C42E3-4D5B-4A31-A5B0-C9887620F8AF}" type="datetime1">
              <a:rPr lang="en-GB" noProof="0" smtClean="0"/>
              <a:t>17/03/2023</a:t>
            </a:fld>
            <a:endParaRPr lang="en-GB" noProof="0"/>
          </a:p>
        </p:txBody>
      </p:sp>
      <p:sp>
        <p:nvSpPr>
          <p:cNvPr id="8" name="Footer Placeholder 7"/>
          <p:cNvSpPr>
            <a:spLocks noGrp="1"/>
          </p:cNvSpPr>
          <p:nvPr>
            <p:ph type="ftr" sz="quarter" idx="11"/>
          </p:nvPr>
        </p:nvSpPr>
        <p:spPr/>
        <p:txBody>
          <a:bodyPr/>
          <a:lstStyle/>
          <a:p>
            <a:pPr rtl="0"/>
            <a:endParaRPr lang="en-GB" noProof="0"/>
          </a:p>
        </p:txBody>
      </p:sp>
      <p:sp>
        <p:nvSpPr>
          <p:cNvPr id="9" name="Slide Number Placeholder 8"/>
          <p:cNvSpPr>
            <a:spLocks noGrp="1"/>
          </p:cNvSpPr>
          <p:nvPr>
            <p:ph type="sldNum" sz="quarter" idx="12"/>
          </p:nvPr>
        </p:nvSpPr>
        <p:spPr/>
        <p:txBody>
          <a:bodyPr/>
          <a:lstStyle/>
          <a:p>
            <a:pPr rtl="0"/>
            <a:fld id="{4FAB73BC-B049-4115-A692-8D63A059BFB8}" type="slidenum">
              <a:rPr lang="en-GB" noProof="0" smtClean="0"/>
              <a:t>‹#›</a:t>
            </a:fld>
            <a:endParaRPr lang="en-GB" noProof="0"/>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4264094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lvl1pPr>
              <a:defRPr>
                <a:solidFill>
                  <a:schemeClr val="accent1">
                    <a:lumMod val="50000"/>
                  </a:schemeClr>
                </a:solidFill>
              </a:defRPr>
            </a:lvl1pPr>
          </a:lstStyle>
          <a:p>
            <a:pPr rtl="0"/>
            <a:fld id="{8D8D1AF1-D600-485D-ACA6-2C6C4C0A9FC2}" type="datetime1">
              <a:rPr lang="en-GB" noProof="0" smtClean="0"/>
              <a:t>17/03/2023</a:t>
            </a:fld>
            <a:endParaRPr lang="en-GB" noProof="0"/>
          </a:p>
        </p:txBody>
      </p:sp>
      <p:sp>
        <p:nvSpPr>
          <p:cNvPr id="4" name="Footer Placeholder 3"/>
          <p:cNvSpPr>
            <a:spLocks noGrp="1"/>
          </p:cNvSpPr>
          <p:nvPr>
            <p:ph type="ftr" sz="quarter" idx="11"/>
          </p:nvPr>
        </p:nvSpPr>
        <p:spPr/>
        <p:txBody>
          <a:bodyPr/>
          <a:lstStyle>
            <a:lvl1pPr>
              <a:defRPr>
                <a:solidFill>
                  <a:schemeClr val="accent1">
                    <a:lumMod val="50000"/>
                  </a:schemeClr>
                </a:solidFill>
              </a:defRPr>
            </a:lvl1pPr>
          </a:lstStyle>
          <a:p>
            <a:pPr rtl="0"/>
            <a:endParaRPr lang="en-GB" noProof="0"/>
          </a:p>
        </p:txBody>
      </p:sp>
      <p:sp>
        <p:nvSpPr>
          <p:cNvPr id="5" name="Slide Number Placeholder 4"/>
          <p:cNvSpPr>
            <a:spLocks noGrp="1"/>
          </p:cNvSpPr>
          <p:nvPr>
            <p:ph type="sldNum" sz="quarter" idx="12"/>
          </p:nvPr>
        </p:nvSpPr>
        <p:spPr/>
        <p:txBody>
          <a:bodyPr/>
          <a:lstStyle/>
          <a:p>
            <a:pPr rtl="0"/>
            <a:fld id="{4FAB73BC-B049-4115-A692-8D63A059BFB8}" type="slidenum">
              <a:rPr lang="en-GB" noProof="0" smtClean="0"/>
              <a:t>‹#›</a:t>
            </a:fld>
            <a:endParaRPr lang="en-GB" noProof="0"/>
          </a:p>
        </p:txBody>
      </p:sp>
      <p:sp>
        <p:nvSpPr>
          <p:cNvPr id="6" name="Title 5"/>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1763730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fld id="{709DB2FC-8F73-4012-8630-11EC5F80147B}" type="datetime1">
              <a:rPr lang="en-GB" noProof="0" smtClean="0"/>
              <a:t>17/03/2023</a:t>
            </a:fld>
            <a:endParaRPr lang="en-GB" noProof="0"/>
          </a:p>
        </p:txBody>
      </p:sp>
      <p:sp>
        <p:nvSpPr>
          <p:cNvPr id="3" name="Footer Placeholder 2"/>
          <p:cNvSpPr>
            <a:spLocks noGrp="1"/>
          </p:cNvSpPr>
          <p:nvPr>
            <p:ph type="ftr" sz="quarter" idx="11"/>
          </p:nvPr>
        </p:nvSpPr>
        <p:spPr/>
        <p:txBody>
          <a:bodyPr/>
          <a:lstStyle/>
          <a:p>
            <a:pPr rtl="0"/>
            <a:endParaRPr lang="en-GB" noProof="0"/>
          </a:p>
        </p:txBody>
      </p:sp>
      <p:sp>
        <p:nvSpPr>
          <p:cNvPr id="4" name="Slide Number Placeholder 3"/>
          <p:cNvSpPr>
            <a:spLocks noGrp="1"/>
          </p:cNvSpPr>
          <p:nvPr>
            <p:ph type="sldNum" sz="quarter" idx="12"/>
          </p:nvPr>
        </p:nvSpPr>
        <p:spPr/>
        <p:txBody>
          <a:bodyPr/>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14729840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6746790" y="2"/>
            <a:ext cx="3159210"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2" name="Title 1"/>
          <p:cNvSpPr>
            <a:spLocks noGrp="1"/>
          </p:cNvSpPr>
          <p:nvPr>
            <p:ph type="title"/>
          </p:nvPr>
        </p:nvSpPr>
        <p:spPr>
          <a:xfrm>
            <a:off x="6946583" y="685800"/>
            <a:ext cx="2600325" cy="1737360"/>
          </a:xfrm>
        </p:spPr>
        <p:txBody>
          <a:bodyPr anchor="b">
            <a:normAutofit/>
          </a:bodyPr>
          <a:lstStyle>
            <a:lvl1pPr>
              <a:defRPr sz="2800" b="0"/>
            </a:lvl1pPr>
          </a:lstStyle>
          <a:p>
            <a:r>
              <a:rPr lang="en-US"/>
              <a:t>Click to edit Master title style</a:t>
            </a:r>
            <a:endParaRPr lang="en-US" dirty="0"/>
          </a:p>
        </p:txBody>
      </p:sp>
      <p:sp>
        <p:nvSpPr>
          <p:cNvPr id="3" name="Content Placeholder 2"/>
          <p:cNvSpPr>
            <a:spLocks noGrp="1"/>
          </p:cNvSpPr>
          <p:nvPr>
            <p:ph idx="1"/>
          </p:nvPr>
        </p:nvSpPr>
        <p:spPr>
          <a:xfrm>
            <a:off x="681037" y="685800"/>
            <a:ext cx="5453253" cy="5020056"/>
          </a:xfrm>
        </p:spPr>
        <p:txBody>
          <a:bodyPr/>
          <a:lstStyle>
            <a:lvl1pPr>
              <a:defRPr sz="2000"/>
            </a:lvl1pPr>
            <a:lvl2pPr>
              <a:defRPr sz="18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46583" y="2423160"/>
            <a:ext cx="2600325" cy="3291840"/>
          </a:xfrm>
        </p:spPr>
        <p:txBody>
          <a:bodyPr>
            <a:normAutofit/>
          </a:bodyPr>
          <a:lstStyle>
            <a:lvl1pPr marL="0" indent="0">
              <a:lnSpc>
                <a:spcPct val="100000"/>
              </a:lnSpc>
              <a:spcBef>
                <a:spcPts val="1000"/>
              </a:spcBef>
              <a:buNone/>
              <a:defRPr sz="135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grpSp>
        <p:nvGrpSpPr>
          <p:cNvPr id="12" name="Group 11"/>
          <p:cNvGrpSpPr/>
          <p:nvPr/>
        </p:nvGrpSpPr>
        <p:grpSpPr>
          <a:xfrm>
            <a:off x="9232886" y="6255258"/>
            <a:ext cx="425958" cy="393192"/>
            <a:chOff x="8532189" y="5068824"/>
            <a:chExt cx="393192" cy="393192"/>
          </a:xfrm>
        </p:grpSpPr>
        <p:sp>
          <p:nvSpPr>
            <p:cNvPr id="13" name="Oval 12"/>
            <p:cNvSpPr>
              <a:spLocks noChangeAspect="1"/>
            </p:cNvSpPr>
            <p:nvPr/>
          </p:nvSpPr>
          <p:spPr>
            <a:xfrm>
              <a:off x="8532189" y="5068824"/>
              <a:ext cx="393192" cy="39319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9" name="Date Placeholder 8"/>
          <p:cNvSpPr>
            <a:spLocks noGrp="1"/>
          </p:cNvSpPr>
          <p:nvPr>
            <p:ph type="dt" sz="half" idx="10"/>
          </p:nvPr>
        </p:nvSpPr>
        <p:spPr/>
        <p:txBody>
          <a:bodyPr/>
          <a:lstStyle/>
          <a:p>
            <a:pPr rtl="0"/>
            <a:fld id="{AA08AF12-F1AA-4AB5-8CDA-8F1DAB0CD346}" type="datetime1">
              <a:rPr lang="en-GB" noProof="0" smtClean="0"/>
              <a:t>17/03/2023</a:t>
            </a:fld>
            <a:endParaRPr lang="en-GB" noProof="0"/>
          </a:p>
        </p:txBody>
      </p:sp>
      <p:sp>
        <p:nvSpPr>
          <p:cNvPr id="10" name="Footer Placeholder 9"/>
          <p:cNvSpPr>
            <a:spLocks noGrp="1"/>
          </p:cNvSpPr>
          <p:nvPr>
            <p:ph type="ftr" sz="quarter" idx="11"/>
          </p:nvPr>
        </p:nvSpPr>
        <p:spPr/>
        <p:txBody>
          <a:bodyPr/>
          <a:lstStyle/>
          <a:p>
            <a:pPr rtl="0"/>
            <a:endParaRPr lang="en-GB" noProof="0"/>
          </a:p>
        </p:txBody>
      </p:sp>
      <p:sp>
        <p:nvSpPr>
          <p:cNvPr id="11" name="Slide Number Placeholder 10"/>
          <p:cNvSpPr>
            <a:spLocks noGrp="1"/>
          </p:cNvSpPr>
          <p:nvPr>
            <p:ph type="sldNum" sz="quarter" idx="12"/>
          </p:nvPr>
        </p:nvSpPr>
        <p:spPr/>
        <p:txBody>
          <a:bodyPr/>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38118747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6746790" y="2"/>
            <a:ext cx="3159210"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title"/>
          </p:nvPr>
        </p:nvSpPr>
        <p:spPr>
          <a:xfrm>
            <a:off x="6946583" y="685800"/>
            <a:ext cx="2600325" cy="1737360"/>
          </a:xfrm>
        </p:spPr>
        <p:txBody>
          <a:bodyPr anchor="b">
            <a:normAutofit/>
          </a:bodyPr>
          <a:lstStyle>
            <a:lvl1pPr>
              <a:defRPr sz="2800" b="0"/>
            </a:lvl1pPr>
          </a:lstStyle>
          <a:p>
            <a:r>
              <a:rPr lang="en-US"/>
              <a:t>Click to edit Master title style</a:t>
            </a:r>
            <a:endParaRPr lang="en-US" dirty="0"/>
          </a:p>
        </p:txBody>
      </p:sp>
      <p:sp>
        <p:nvSpPr>
          <p:cNvPr id="3" name="Picture Placeholder 2"/>
          <p:cNvSpPr>
            <a:spLocks noGrp="1"/>
          </p:cNvSpPr>
          <p:nvPr>
            <p:ph type="pic" idx="1"/>
          </p:nvPr>
        </p:nvSpPr>
        <p:spPr>
          <a:xfrm>
            <a:off x="0" y="0"/>
            <a:ext cx="6746789" cy="6858000"/>
          </a:xfrm>
          <a:solidFill>
            <a:schemeClr val="tx2">
              <a:lumMod val="20000"/>
              <a:lumOff val="80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946583" y="2423160"/>
            <a:ext cx="2600325" cy="3291840"/>
          </a:xfrm>
        </p:spPr>
        <p:txBody>
          <a:bodyPr>
            <a:normAutofit/>
          </a:bodyPr>
          <a:lstStyle>
            <a:lvl1pPr marL="0" indent="0">
              <a:lnSpc>
                <a:spcPct val="100000"/>
              </a:lnSpc>
              <a:spcBef>
                <a:spcPts val="1000"/>
              </a:spcBef>
              <a:buNone/>
              <a:defRPr sz="135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grpSp>
        <p:nvGrpSpPr>
          <p:cNvPr id="12" name="Group 11"/>
          <p:cNvGrpSpPr/>
          <p:nvPr/>
        </p:nvGrpSpPr>
        <p:grpSpPr>
          <a:xfrm>
            <a:off x="9232886" y="6255258"/>
            <a:ext cx="425958" cy="393192"/>
            <a:chOff x="8532189" y="5068824"/>
            <a:chExt cx="393192" cy="393192"/>
          </a:xfrm>
        </p:grpSpPr>
        <p:sp>
          <p:nvSpPr>
            <p:cNvPr id="13" name="Oval 12"/>
            <p:cNvSpPr>
              <a:spLocks noChangeAspect="1"/>
            </p:cNvSpPr>
            <p:nvPr/>
          </p:nvSpPr>
          <p:spPr>
            <a:xfrm>
              <a:off x="8532189" y="5068824"/>
              <a:ext cx="393192" cy="39319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8" name="Date Placeholder 7"/>
          <p:cNvSpPr>
            <a:spLocks noGrp="1"/>
          </p:cNvSpPr>
          <p:nvPr>
            <p:ph type="dt" sz="half" idx="10"/>
          </p:nvPr>
        </p:nvSpPr>
        <p:spPr/>
        <p:txBody>
          <a:bodyPr/>
          <a:lstStyle/>
          <a:p>
            <a:pPr rtl="0"/>
            <a:fld id="{9EC4317E-6E8E-4829-8CBD-50E5CD356F31}" type="datetime1">
              <a:rPr lang="en-GB" noProof="0" smtClean="0"/>
              <a:t>17/03/2023</a:t>
            </a:fld>
            <a:endParaRPr lang="en-GB" noProof="0"/>
          </a:p>
        </p:txBody>
      </p:sp>
      <p:sp>
        <p:nvSpPr>
          <p:cNvPr id="10" name="Slide Number Placeholder 9"/>
          <p:cNvSpPr>
            <a:spLocks noGrp="1"/>
          </p:cNvSpPr>
          <p:nvPr>
            <p:ph type="sldNum" sz="quarter" idx="12"/>
          </p:nvPr>
        </p:nvSpPr>
        <p:spPr/>
        <p:txBody>
          <a:bodyPr/>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38118643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pPr rtl="0"/>
            <a:fld id="{D46141F1-3350-4C26-B09D-7F93416A0701}" type="datetime1">
              <a:rPr lang="en-GB" noProof="0" smtClean="0"/>
              <a:t>17/03/2023</a:t>
            </a:fld>
            <a:endParaRPr lang="en-GB" noProof="0"/>
          </a:p>
        </p:txBody>
      </p:sp>
      <p:sp>
        <p:nvSpPr>
          <p:cNvPr id="8" name="Footer Placeholder 7"/>
          <p:cNvSpPr>
            <a:spLocks noGrp="1"/>
          </p:cNvSpPr>
          <p:nvPr>
            <p:ph type="ftr" sz="quarter" idx="11"/>
          </p:nvPr>
        </p:nvSpPr>
        <p:spPr/>
        <p:txBody>
          <a:bodyPr/>
          <a:lstStyle/>
          <a:p>
            <a:pPr rtl="0"/>
            <a:endParaRPr lang="en-GB" noProof="0"/>
          </a:p>
        </p:txBody>
      </p:sp>
      <p:sp>
        <p:nvSpPr>
          <p:cNvPr id="9" name="Slide Number Placeholder 8"/>
          <p:cNvSpPr>
            <a:spLocks noGrp="1"/>
          </p:cNvSpPr>
          <p:nvPr>
            <p:ph type="sldNum" sz="quarter" idx="12"/>
          </p:nvPr>
        </p:nvSpPr>
        <p:spPr/>
        <p:txBody>
          <a:bodyPr/>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9982159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88982" y="533400"/>
            <a:ext cx="2074069" cy="5638800"/>
          </a:xfrm>
        </p:spPr>
        <p:txBody>
          <a:bodyPr vert="eaVert"/>
          <a:lstStyle>
            <a:lvl1pPr>
              <a:defRPr b="0"/>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66776" y="533400"/>
            <a:ext cx="6098381"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rtl="0"/>
            <a:fld id="{90756FA4-72C1-40E1-B236-F571C94B5816}" type="datetime1">
              <a:rPr lang="en-GB" noProof="0" smtClean="0"/>
              <a:t>17/03/2023</a:t>
            </a:fld>
            <a:endParaRPr lang="en-GB" noProof="0"/>
          </a:p>
        </p:txBody>
      </p:sp>
      <p:sp>
        <p:nvSpPr>
          <p:cNvPr id="8" name="Footer Placeholder 7"/>
          <p:cNvSpPr>
            <a:spLocks noGrp="1"/>
          </p:cNvSpPr>
          <p:nvPr>
            <p:ph type="ftr" sz="quarter" idx="11"/>
          </p:nvPr>
        </p:nvSpPr>
        <p:spPr/>
        <p:txBody>
          <a:bodyPr/>
          <a:lstStyle/>
          <a:p>
            <a:pPr rtl="0"/>
            <a:endParaRPr lang="en-GB" noProof="0"/>
          </a:p>
        </p:txBody>
      </p:sp>
      <p:sp>
        <p:nvSpPr>
          <p:cNvPr id="9" name="Slide Number Placeholder 8"/>
          <p:cNvSpPr>
            <a:spLocks noGrp="1"/>
          </p:cNvSpPr>
          <p:nvPr>
            <p:ph type="sldNum" sz="quarter" idx="12"/>
          </p:nvPr>
        </p:nvSpPr>
        <p:spPr/>
        <p:txBody>
          <a:bodyPr/>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29823646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2" name="Group 11"/>
          <p:cNvGrpSpPr/>
          <p:nvPr/>
        </p:nvGrpSpPr>
        <p:grpSpPr>
          <a:xfrm>
            <a:off x="9232886" y="6255258"/>
            <a:ext cx="425958" cy="393192"/>
            <a:chOff x="8532189" y="5068824"/>
            <a:chExt cx="393192" cy="393192"/>
          </a:xfrm>
        </p:grpSpPr>
        <p:sp>
          <p:nvSpPr>
            <p:cNvPr id="8" name="Oval 7"/>
            <p:cNvSpPr>
              <a:spLocks noChangeAspect="1"/>
            </p:cNvSpPr>
            <p:nvPr/>
          </p:nvSpPr>
          <p:spPr>
            <a:xfrm>
              <a:off x="8532189" y="5068824"/>
              <a:ext cx="393192" cy="393192"/>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8"/>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Placeholder 1"/>
          <p:cNvSpPr>
            <a:spLocks noGrp="1"/>
          </p:cNvSpPr>
          <p:nvPr>
            <p:ph type="title"/>
          </p:nvPr>
        </p:nvSpPr>
        <p:spPr>
          <a:xfrm>
            <a:off x="742950" y="484632"/>
            <a:ext cx="84201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42950" y="2121408"/>
            <a:ext cx="84201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91732" y="6272786"/>
            <a:ext cx="2659761" cy="365125"/>
          </a:xfrm>
          <a:prstGeom prst="rect">
            <a:avLst/>
          </a:prstGeom>
        </p:spPr>
        <p:txBody>
          <a:bodyPr vert="horz" lIns="91440" tIns="45720" rIns="91440" bIns="45720" rtlCol="0" anchor="ctr"/>
          <a:lstStyle>
            <a:lvl1pPr algn="r">
              <a:defRPr sz="1000">
                <a:solidFill>
                  <a:schemeClr val="accent1">
                    <a:lumMod val="50000"/>
                  </a:schemeClr>
                </a:solidFill>
              </a:defRPr>
            </a:lvl1pPr>
          </a:lstStyle>
          <a:p>
            <a:pPr rtl="0"/>
            <a:fld id="{570F40DD-BA8F-47EF-BA3A-3F6425A487EA}" type="datetime1">
              <a:rPr lang="en-GB" noProof="0" smtClean="0"/>
              <a:t>17/03/2023</a:t>
            </a:fld>
            <a:endParaRPr lang="en-GB" noProof="0"/>
          </a:p>
        </p:txBody>
      </p:sp>
      <p:sp>
        <p:nvSpPr>
          <p:cNvPr id="5" name="Footer Placeholder 4"/>
          <p:cNvSpPr>
            <a:spLocks noGrp="1"/>
          </p:cNvSpPr>
          <p:nvPr>
            <p:ph type="ftr" sz="quarter" idx="3"/>
          </p:nvPr>
        </p:nvSpPr>
        <p:spPr>
          <a:xfrm>
            <a:off x="742950" y="6272786"/>
            <a:ext cx="5141214" cy="365125"/>
          </a:xfrm>
          <a:prstGeom prst="rect">
            <a:avLst/>
          </a:prstGeom>
        </p:spPr>
        <p:txBody>
          <a:bodyPr vert="horz" lIns="91440" tIns="45720" rIns="91440" bIns="45720" rtlCol="0" anchor="ctr"/>
          <a:lstStyle>
            <a:lvl1pPr algn="l">
              <a:defRPr sz="1000">
                <a:solidFill>
                  <a:schemeClr val="accent1">
                    <a:lumMod val="50000"/>
                  </a:schemeClr>
                </a:solidFill>
              </a:defRPr>
            </a:lvl1pPr>
          </a:lstStyle>
          <a:p>
            <a:pPr rtl="0"/>
            <a:endParaRPr lang="en-GB" noProof="0"/>
          </a:p>
        </p:txBody>
      </p:sp>
      <p:sp>
        <p:nvSpPr>
          <p:cNvPr id="6" name="Slide Number Placeholder 5"/>
          <p:cNvSpPr>
            <a:spLocks noGrp="1"/>
          </p:cNvSpPr>
          <p:nvPr>
            <p:ph type="sldNum" sz="quarter" idx="4"/>
          </p:nvPr>
        </p:nvSpPr>
        <p:spPr>
          <a:xfrm>
            <a:off x="9190292" y="6272786"/>
            <a:ext cx="520065" cy="365125"/>
          </a:xfrm>
          <a:prstGeom prst="rect">
            <a:avLst/>
          </a:prstGeom>
        </p:spPr>
        <p:txBody>
          <a:bodyPr vert="horz" lIns="91440" tIns="45720" rIns="91440" bIns="45720" rtlCol="0" anchor="ctr"/>
          <a:lstStyle>
            <a:lvl1pPr algn="ctr">
              <a:defRPr sz="1100" b="1" spc="-70" baseline="0">
                <a:solidFill>
                  <a:srgbClr val="FFFFFF"/>
                </a:solidFill>
                <a:latin typeface="+mn-lt"/>
              </a:defRPr>
            </a:lvl1pPr>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2575687773"/>
      </p:ext>
    </p:extLst>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Lst>
  <p:hf hdr="0" ftr="0" dt="0"/>
  <p:txStyles>
    <p:titleStyle>
      <a:lvl1pPr algn="l" defTabSz="914400" rtl="0" eaLnBrk="1" latinLnBrk="0" hangingPunct="1">
        <a:lnSpc>
          <a:spcPct val="90000"/>
        </a:lnSpc>
        <a:spcBef>
          <a:spcPct val="0"/>
        </a:spcBef>
        <a:buNone/>
        <a:defRPr sz="4200" b="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image" Target="../media/image3.png"/><Relationship Id="rId4" Type="http://schemas.openxmlformats.org/officeDocument/2006/relationships/image" Target="../media/image9.jpe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854CC-AFB2-5856-80E9-E5B72303428B}"/>
              </a:ext>
            </a:extLst>
          </p:cNvPr>
          <p:cNvSpPr>
            <a:spLocks noGrp="1"/>
          </p:cNvSpPr>
          <p:nvPr>
            <p:ph type="title"/>
          </p:nvPr>
        </p:nvSpPr>
        <p:spPr>
          <a:xfrm>
            <a:off x="-48064" y="2826739"/>
            <a:ext cx="3621840" cy="883276"/>
          </a:xfrm>
        </p:spPr>
        <p:txBody>
          <a:bodyPr>
            <a:normAutofit/>
          </a:bodyPr>
          <a:lstStyle/>
          <a:p>
            <a:r>
              <a:rPr lang="en-GB" sz="3250" dirty="0"/>
              <a:t>Drinks Packages</a:t>
            </a:r>
            <a:endParaRPr lang="en-RO" sz="3250" dirty="0"/>
          </a:p>
        </p:txBody>
      </p:sp>
      <p:sp>
        <p:nvSpPr>
          <p:cNvPr id="3" name="Content Placeholder 2">
            <a:extLst>
              <a:ext uri="{FF2B5EF4-FFF2-40B4-BE49-F238E27FC236}">
                <a16:creationId xmlns:a16="http://schemas.microsoft.com/office/drawing/2014/main" id="{36586E61-2449-9645-4E8E-1393F50728D8}"/>
              </a:ext>
            </a:extLst>
          </p:cNvPr>
          <p:cNvSpPr>
            <a:spLocks noGrp="1"/>
          </p:cNvSpPr>
          <p:nvPr>
            <p:ph idx="1"/>
          </p:nvPr>
        </p:nvSpPr>
        <p:spPr>
          <a:xfrm>
            <a:off x="-61432" y="3632746"/>
            <a:ext cx="2544980" cy="2116156"/>
          </a:xfrm>
        </p:spPr>
        <p:txBody>
          <a:bodyPr>
            <a:normAutofit/>
          </a:bodyPr>
          <a:lstStyle/>
          <a:p>
            <a:r>
              <a:rPr lang="en-GB" sz="975" dirty="0"/>
              <a:t>Two drinks packages available: Classic and Premium</a:t>
            </a:r>
          </a:p>
          <a:p>
            <a:r>
              <a:rPr lang="en-GB" sz="975" dirty="0"/>
              <a:t>Classic package includes two glasses of house wine, one bottle of sparkling water, and a selection of soft drinks for £25 per couple</a:t>
            </a:r>
          </a:p>
          <a:p>
            <a:r>
              <a:rPr lang="en-GB" sz="975" dirty="0"/>
              <a:t>Premium package includes a bottle of Champagne, two glasses of house wine, still or sparkling water, and a selection of soft drinks for £70 per couple</a:t>
            </a:r>
          </a:p>
        </p:txBody>
      </p:sp>
      <p:sp>
        <p:nvSpPr>
          <p:cNvPr id="4" name="Slide Number Placeholder 3">
            <a:extLst>
              <a:ext uri="{FF2B5EF4-FFF2-40B4-BE49-F238E27FC236}">
                <a16:creationId xmlns:a16="http://schemas.microsoft.com/office/drawing/2014/main" id="{E8187E1B-37D8-65F2-3F81-6921E0CB6ED3}"/>
              </a:ext>
            </a:extLst>
          </p:cNvPr>
          <p:cNvSpPr>
            <a:spLocks noGrp="1"/>
          </p:cNvSpPr>
          <p:nvPr>
            <p:ph type="sldNum" sz="quarter" idx="12"/>
          </p:nvPr>
        </p:nvSpPr>
        <p:spPr/>
        <p:txBody>
          <a:bodyPr/>
          <a:lstStyle/>
          <a:p>
            <a:pPr rtl="0"/>
            <a:fld id="{4FAB73BC-B049-4115-A692-8D63A059BFB8}" type="slidenum">
              <a:rPr lang="en-GB" noProof="0" smtClean="0"/>
              <a:t>1</a:t>
            </a:fld>
            <a:endParaRPr lang="en-GB" noProof="0"/>
          </a:p>
        </p:txBody>
      </p:sp>
      <p:sp>
        <p:nvSpPr>
          <p:cNvPr id="6" name="Title 1">
            <a:extLst>
              <a:ext uri="{FF2B5EF4-FFF2-40B4-BE49-F238E27FC236}">
                <a16:creationId xmlns:a16="http://schemas.microsoft.com/office/drawing/2014/main" id="{A756CFB1-C570-A6A4-3430-8582C7517732}"/>
              </a:ext>
            </a:extLst>
          </p:cNvPr>
          <p:cNvSpPr txBox="1">
            <a:spLocks/>
          </p:cNvSpPr>
          <p:nvPr/>
        </p:nvSpPr>
        <p:spPr>
          <a:xfrm>
            <a:off x="5993696" y="3345133"/>
            <a:ext cx="3784315" cy="700854"/>
          </a:xfrm>
          <a:prstGeom prst="rect">
            <a:avLst/>
          </a:prstGeom>
        </p:spPr>
        <p:txBody>
          <a:bodyPr vert="horz" lIns="74295" tIns="37148" rIns="74295" bIns="37148" rtlCol="0" anchor="ctr">
            <a:normAutofit fontScale="92500"/>
          </a:bodyPr>
          <a:lstStyle>
            <a:lvl1pPr algn="l" defTabSz="914400" rtl="0" eaLnBrk="1" latinLnBrk="0" hangingPunct="1">
              <a:lnSpc>
                <a:spcPct val="90000"/>
              </a:lnSpc>
              <a:spcBef>
                <a:spcPct val="0"/>
              </a:spcBef>
              <a:buNone/>
              <a:defRPr sz="5400" kern="1200" cap="all" baseline="0">
                <a:blipFill>
                  <a:blip r:embed="rId3">
                    <a:extLst>
                      <a:ext uri="{28A0092B-C50C-407E-A947-70E740481C1C}">
                        <a14:useLocalDpi xmlns:a14="http://schemas.microsoft.com/office/drawing/2010/main" val="0"/>
                      </a:ext>
                    </a:extLst>
                  </a:blip>
                  <a:tile tx="6350" ty="-127000" sx="65000" sy="64000" flip="none" algn="tl"/>
                </a:blipFill>
                <a:latin typeface="+mj-lt"/>
                <a:ea typeface="+mj-ea"/>
                <a:cs typeface="+mj-cs"/>
              </a:defRPr>
            </a:lvl1pPr>
          </a:lstStyle>
          <a:p>
            <a:r>
              <a:rPr lang="en-GB" sz="3250" dirty="0"/>
              <a:t>Important information</a:t>
            </a:r>
            <a:endParaRPr lang="en-RO" sz="3250" dirty="0"/>
          </a:p>
        </p:txBody>
      </p:sp>
      <p:sp>
        <p:nvSpPr>
          <p:cNvPr id="7" name="Content Placeholder 2">
            <a:extLst>
              <a:ext uri="{FF2B5EF4-FFF2-40B4-BE49-F238E27FC236}">
                <a16:creationId xmlns:a16="http://schemas.microsoft.com/office/drawing/2014/main" id="{3C150D47-133E-4D4A-085B-8A53D8639B8D}"/>
              </a:ext>
            </a:extLst>
          </p:cNvPr>
          <p:cNvSpPr txBox="1">
            <a:spLocks/>
          </p:cNvSpPr>
          <p:nvPr/>
        </p:nvSpPr>
        <p:spPr>
          <a:xfrm>
            <a:off x="5993696" y="3882088"/>
            <a:ext cx="3807017" cy="2116156"/>
          </a:xfrm>
          <a:prstGeom prst="rect">
            <a:avLst/>
          </a:prstGeom>
        </p:spPr>
        <p:txBody>
          <a:bodyPr vert="horz" lIns="74295" tIns="37148" rIns="74295" bIns="37148"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r>
              <a:rPr lang="en-GB" sz="894" dirty="0"/>
              <a:t>Menu availability on Valentine's Day and the following Friday and Saturday evenings</a:t>
            </a:r>
          </a:p>
          <a:p>
            <a:r>
              <a:rPr lang="en-GB" sz="894" dirty="0"/>
              <a:t>A deposit of £20 per person is required to secure your reservation, and pre-orders for each course are required at least three days prior to booking</a:t>
            </a:r>
          </a:p>
          <a:p>
            <a:r>
              <a:rPr lang="en-GB" sz="894" dirty="0"/>
              <a:t>Menu priced at £45 per person, with a 10% discretionary service charge added to the bill</a:t>
            </a:r>
          </a:p>
          <a:p>
            <a:r>
              <a:rPr lang="en-GB" sz="894" dirty="0"/>
              <a:t>Allergen information available, and guests can inform their server of any allergies or dietary requirements</a:t>
            </a:r>
          </a:p>
          <a:p>
            <a:r>
              <a:rPr lang="en-GB" sz="894" dirty="0"/>
              <a:t>Entertainment provided by a local pianist on Valentine's Day and the following Friday and Saturday evenings.</a:t>
            </a:r>
          </a:p>
        </p:txBody>
      </p:sp>
      <p:sp>
        <p:nvSpPr>
          <p:cNvPr id="9" name="Title 1">
            <a:extLst>
              <a:ext uri="{FF2B5EF4-FFF2-40B4-BE49-F238E27FC236}">
                <a16:creationId xmlns:a16="http://schemas.microsoft.com/office/drawing/2014/main" id="{64EF0046-0DE7-5A14-C177-1988E6E1A9F3}"/>
              </a:ext>
            </a:extLst>
          </p:cNvPr>
          <p:cNvSpPr txBox="1">
            <a:spLocks/>
          </p:cNvSpPr>
          <p:nvPr/>
        </p:nvSpPr>
        <p:spPr>
          <a:xfrm>
            <a:off x="-26075" y="476284"/>
            <a:ext cx="2887234" cy="726255"/>
          </a:xfrm>
          <a:prstGeom prst="rect">
            <a:avLst/>
          </a:prstGeom>
        </p:spPr>
        <p:txBody>
          <a:bodyPr vert="horz" lIns="74295" tIns="37148" rIns="74295" bIns="37148" rtlCol="0" anchor="ctr">
            <a:normAutofit/>
          </a:bodyPr>
          <a:lstStyle>
            <a:lvl1pPr algn="l" defTabSz="914400" rtl="0" eaLnBrk="1" latinLnBrk="0" hangingPunct="1">
              <a:lnSpc>
                <a:spcPct val="90000"/>
              </a:lnSpc>
              <a:spcBef>
                <a:spcPct val="0"/>
              </a:spcBef>
              <a:buNone/>
              <a:defRPr sz="5400" kern="1200" cap="all" baseline="0">
                <a:blipFill>
                  <a:blip r:embed="rId3">
                    <a:extLst>
                      <a:ext uri="{28A0092B-C50C-407E-A947-70E740481C1C}">
                        <a14:useLocalDpi xmlns:a14="http://schemas.microsoft.com/office/drawing/2010/main" val="0"/>
                      </a:ext>
                    </a:extLst>
                  </a:blip>
                  <a:tile tx="6350" ty="-127000" sx="65000" sy="64000" flip="none" algn="tl"/>
                </a:blipFill>
                <a:latin typeface="+mj-lt"/>
                <a:ea typeface="+mj-ea"/>
                <a:cs typeface="+mj-cs"/>
              </a:defRPr>
            </a:lvl1pPr>
          </a:lstStyle>
          <a:p>
            <a:r>
              <a:rPr lang="en-GB" sz="2800" dirty="0"/>
              <a:t>Delicious Options</a:t>
            </a:r>
            <a:endParaRPr lang="en-RO" sz="2800" dirty="0"/>
          </a:p>
        </p:txBody>
      </p:sp>
      <p:sp>
        <p:nvSpPr>
          <p:cNvPr id="10" name="Content Placeholder 2">
            <a:extLst>
              <a:ext uri="{FF2B5EF4-FFF2-40B4-BE49-F238E27FC236}">
                <a16:creationId xmlns:a16="http://schemas.microsoft.com/office/drawing/2014/main" id="{93806D84-17A0-5D64-03FB-3E78933EBFC1}"/>
              </a:ext>
            </a:extLst>
          </p:cNvPr>
          <p:cNvSpPr txBox="1">
            <a:spLocks/>
          </p:cNvSpPr>
          <p:nvPr/>
        </p:nvSpPr>
        <p:spPr>
          <a:xfrm>
            <a:off x="-48064" y="988345"/>
            <a:ext cx="2544980" cy="2258233"/>
          </a:xfrm>
          <a:prstGeom prst="rect">
            <a:avLst/>
          </a:prstGeom>
        </p:spPr>
        <p:txBody>
          <a:bodyPr vert="horz" lIns="74295" tIns="37148" rIns="74295" bIns="37148"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r>
              <a:rPr lang="en-GB" sz="975" dirty="0"/>
              <a:t>Aperitif options of chilled Champagne and </a:t>
            </a:r>
            <a:r>
              <a:rPr lang="en-GB" sz="975" dirty="0" err="1"/>
              <a:t>Kir</a:t>
            </a:r>
            <a:r>
              <a:rPr lang="en-GB" sz="975" dirty="0"/>
              <a:t> Royale</a:t>
            </a:r>
          </a:p>
          <a:p>
            <a:r>
              <a:rPr lang="en-GB" sz="975" dirty="0"/>
              <a:t> Starter options include pan-seared scallops, beetroot and goat cheese salad, and lobster bisque</a:t>
            </a:r>
          </a:p>
          <a:p>
            <a:r>
              <a:rPr lang="en-GB" sz="975" dirty="0"/>
              <a:t>Main course choices of slow-braised lamb shank, seared duck breast, and pan-fried sea bass</a:t>
            </a:r>
          </a:p>
          <a:p>
            <a:r>
              <a:rPr lang="en-GB" sz="975" dirty="0"/>
              <a:t>Desserts include chocolate fondue, raspberry panna cotta, and lemon tart.</a:t>
            </a:r>
          </a:p>
        </p:txBody>
      </p:sp>
      <p:pic>
        <p:nvPicPr>
          <p:cNvPr id="2050" name="Picture 2" descr="Valentine's Day Dinner To Go &amp; Takeout | Founding Farmers">
            <a:extLst>
              <a:ext uri="{FF2B5EF4-FFF2-40B4-BE49-F238E27FC236}">
                <a16:creationId xmlns:a16="http://schemas.microsoft.com/office/drawing/2014/main" id="{0F7C86AF-A5C1-DEE9-104E-9B70EA55554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11328" y="1035548"/>
            <a:ext cx="2840177" cy="2393452"/>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Valentine's Day Dinner ideas: How to rustle up a romantic meal | The Times  of India">
            <a:extLst>
              <a:ext uri="{FF2B5EF4-FFF2-40B4-BE49-F238E27FC236}">
                <a16:creationId xmlns:a16="http://schemas.microsoft.com/office/drawing/2014/main" id="{6BCF278F-99AF-4873-52CE-BBF519D4A05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83548" y="3476204"/>
            <a:ext cx="3095739" cy="2429240"/>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55 Best Valentine's Day Dinner Ideas - Romantic Dinner for Two">
            <a:extLst>
              <a:ext uri="{FF2B5EF4-FFF2-40B4-BE49-F238E27FC236}">
                <a16:creationId xmlns:a16="http://schemas.microsoft.com/office/drawing/2014/main" id="{33CC02F6-E998-C91A-BDD1-70C81EEE6F6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082394" y="988345"/>
            <a:ext cx="3622468" cy="2356788"/>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41CD3174-6B8C-9002-B3DC-65ACA21EA054}"/>
              </a:ext>
            </a:extLst>
          </p:cNvPr>
          <p:cNvSpPr txBox="1"/>
          <p:nvPr/>
        </p:nvSpPr>
        <p:spPr>
          <a:xfrm>
            <a:off x="2518905" y="467763"/>
            <a:ext cx="4989194" cy="553998"/>
          </a:xfrm>
          <a:prstGeom prst="rect">
            <a:avLst/>
          </a:prstGeom>
          <a:noFill/>
        </p:spPr>
        <p:txBody>
          <a:bodyPr wrap="square">
            <a:spAutoFit/>
          </a:bodyPr>
          <a:lstStyle/>
          <a:p>
            <a:pPr algn="ctr"/>
            <a:r>
              <a:rPr lang="en-GB" sz="1000" dirty="0"/>
              <a:t>A delicious Valentine's Day menu with different options for starters, mains, and desserts, allergens and entertainment. as well as drinks packages, availability, and important information about </a:t>
            </a:r>
          </a:p>
        </p:txBody>
      </p:sp>
      <p:sp>
        <p:nvSpPr>
          <p:cNvPr id="11" name="Title 1">
            <a:extLst>
              <a:ext uri="{FF2B5EF4-FFF2-40B4-BE49-F238E27FC236}">
                <a16:creationId xmlns:a16="http://schemas.microsoft.com/office/drawing/2014/main" id="{F3CD65AA-EC59-97FB-E70B-493815DAEF81}"/>
              </a:ext>
            </a:extLst>
          </p:cNvPr>
          <p:cNvSpPr txBox="1">
            <a:spLocks/>
          </p:cNvSpPr>
          <p:nvPr/>
        </p:nvSpPr>
        <p:spPr>
          <a:xfrm>
            <a:off x="552013" y="-245686"/>
            <a:ext cx="8538619" cy="847863"/>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200" b="0" kern="1200" cap="all" baseline="0">
                <a:blipFill>
                  <a:blip r:embed="rId3">
                    <a:extLst>
                      <a:ext uri="{28A0092B-C50C-407E-A947-70E740481C1C}">
                        <a14:useLocalDpi xmlns:a14="http://schemas.microsoft.com/office/drawing/2010/main" val="0"/>
                      </a:ext>
                    </a:extLst>
                  </a:blip>
                  <a:tile tx="6350" ty="-127000" sx="65000" sy="64000" flip="none" algn="tl"/>
                </a:blipFill>
                <a:latin typeface="+mj-lt"/>
                <a:ea typeface="+mj-ea"/>
                <a:cs typeface="+mj-cs"/>
              </a:defRPr>
            </a:lvl1pPr>
          </a:lstStyle>
          <a:p>
            <a:pPr algn="ctr"/>
            <a:r>
              <a:rPr lang="en-GB" sz="4000" dirty="0">
                <a:solidFill>
                  <a:schemeClr val="tx1"/>
                </a:solidFill>
              </a:rPr>
              <a:t>Hotel Trinity Valentine's Menu</a:t>
            </a:r>
          </a:p>
        </p:txBody>
      </p:sp>
    </p:spTree>
    <p:extLst>
      <p:ext uri="{BB962C8B-B14F-4D97-AF65-F5344CB8AC3E}">
        <p14:creationId xmlns:p14="http://schemas.microsoft.com/office/powerpoint/2010/main" val="36622532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pic>
        <p:nvPicPr>
          <p:cNvPr id="3076" name="Picture 4" descr="13 of Philadelphia's Best Valentine's Day Dinners">
            <a:extLst>
              <a:ext uri="{FF2B5EF4-FFF2-40B4-BE49-F238E27FC236}">
                <a16:creationId xmlns:a16="http://schemas.microsoft.com/office/drawing/2014/main" id="{6E19CEB1-09F6-DECD-919F-EB2D46EB5D2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40356" y="4031495"/>
            <a:ext cx="1923961" cy="218117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E0B928F-1226-1929-11C6-E4328F8AB243}"/>
              </a:ext>
            </a:extLst>
          </p:cNvPr>
          <p:cNvSpPr>
            <a:spLocks noGrp="1"/>
          </p:cNvSpPr>
          <p:nvPr>
            <p:ph type="title"/>
          </p:nvPr>
        </p:nvSpPr>
        <p:spPr>
          <a:xfrm>
            <a:off x="0" y="224519"/>
            <a:ext cx="4557999" cy="908875"/>
          </a:xfrm>
        </p:spPr>
        <p:txBody>
          <a:bodyPr>
            <a:normAutofit/>
          </a:bodyPr>
          <a:lstStyle/>
          <a:p>
            <a:r>
              <a:rPr lang="en-RO" sz="3088" dirty="0"/>
              <a:t>SEASONALITY OF INGREDIENTS</a:t>
            </a:r>
          </a:p>
        </p:txBody>
      </p:sp>
      <p:sp>
        <p:nvSpPr>
          <p:cNvPr id="3" name="Content Placeholder 2">
            <a:extLst>
              <a:ext uri="{FF2B5EF4-FFF2-40B4-BE49-F238E27FC236}">
                <a16:creationId xmlns:a16="http://schemas.microsoft.com/office/drawing/2014/main" id="{7392568C-13BB-3BF2-3185-42219D90C1DA}"/>
              </a:ext>
            </a:extLst>
          </p:cNvPr>
          <p:cNvSpPr>
            <a:spLocks noGrp="1"/>
          </p:cNvSpPr>
          <p:nvPr>
            <p:ph idx="1"/>
          </p:nvPr>
        </p:nvSpPr>
        <p:spPr>
          <a:xfrm>
            <a:off x="-5592" y="1017584"/>
            <a:ext cx="4288598" cy="1106996"/>
          </a:xfrm>
        </p:spPr>
        <p:txBody>
          <a:bodyPr>
            <a:normAutofit/>
          </a:bodyPr>
          <a:lstStyle/>
          <a:p>
            <a:r>
              <a:rPr lang="en-GB" sz="975" dirty="0"/>
              <a:t>The Valentine's menu at Hotel Trinity features seasonal ingredients that are at their best during the winter months. The menu includes dishes such as slow-braised lamb shank, roasted root vegetables, and pan-fried sea bass, all of which are perfect for this time of year.</a:t>
            </a:r>
          </a:p>
        </p:txBody>
      </p:sp>
      <p:sp>
        <p:nvSpPr>
          <p:cNvPr id="4" name="Slide Number Placeholder 3">
            <a:extLst>
              <a:ext uri="{FF2B5EF4-FFF2-40B4-BE49-F238E27FC236}">
                <a16:creationId xmlns:a16="http://schemas.microsoft.com/office/drawing/2014/main" id="{86085F6D-612E-00A4-588D-21FD097C7D46}"/>
              </a:ext>
            </a:extLst>
          </p:cNvPr>
          <p:cNvSpPr>
            <a:spLocks noGrp="1"/>
          </p:cNvSpPr>
          <p:nvPr>
            <p:ph type="sldNum" sz="quarter" idx="12"/>
          </p:nvPr>
        </p:nvSpPr>
        <p:spPr/>
        <p:txBody>
          <a:bodyPr/>
          <a:lstStyle/>
          <a:p>
            <a:pPr rtl="0"/>
            <a:fld id="{4FAB73BC-B049-4115-A692-8D63A059BFB8}" type="slidenum">
              <a:rPr lang="en-GB" noProof="0" smtClean="0"/>
              <a:t>2</a:t>
            </a:fld>
            <a:endParaRPr lang="en-GB" noProof="0"/>
          </a:p>
        </p:txBody>
      </p:sp>
      <p:sp>
        <p:nvSpPr>
          <p:cNvPr id="5" name="Title 1">
            <a:extLst>
              <a:ext uri="{FF2B5EF4-FFF2-40B4-BE49-F238E27FC236}">
                <a16:creationId xmlns:a16="http://schemas.microsoft.com/office/drawing/2014/main" id="{160977BD-CFEB-4C9E-8FA2-E95C62DAE5FF}"/>
              </a:ext>
            </a:extLst>
          </p:cNvPr>
          <p:cNvSpPr txBox="1">
            <a:spLocks/>
          </p:cNvSpPr>
          <p:nvPr/>
        </p:nvSpPr>
        <p:spPr>
          <a:xfrm>
            <a:off x="4491929" y="313672"/>
            <a:ext cx="2743343" cy="819722"/>
          </a:xfrm>
          <a:prstGeom prst="rect">
            <a:avLst/>
          </a:prstGeom>
        </p:spPr>
        <p:txBody>
          <a:bodyPr vert="horz" lIns="74295" tIns="37148" rIns="74295" bIns="37148" rtlCol="0" anchor="ctr">
            <a:normAutofit/>
          </a:bodyPr>
          <a:lstStyle>
            <a:lvl1pPr algn="l" defTabSz="914400" rtl="0" eaLnBrk="1" latinLnBrk="0" hangingPunct="1">
              <a:lnSpc>
                <a:spcPct val="90000"/>
              </a:lnSpc>
              <a:spcBef>
                <a:spcPct val="0"/>
              </a:spcBef>
              <a:buNone/>
              <a:defRPr sz="5400" kern="1200" cap="all" baseline="0">
                <a:blipFill>
                  <a:blip r:embed="rId5">
                    <a:extLst>
                      <a:ext uri="{28A0092B-C50C-407E-A947-70E740481C1C}">
                        <a14:useLocalDpi xmlns:a14="http://schemas.microsoft.com/office/drawing/2010/main" val="0"/>
                      </a:ext>
                    </a:extLst>
                  </a:blip>
                  <a:tile tx="6350" ty="-127000" sx="65000" sy="64000" flip="none" algn="tl"/>
                </a:blipFill>
                <a:latin typeface="+mj-lt"/>
                <a:ea typeface="+mj-ea"/>
                <a:cs typeface="+mj-cs"/>
              </a:defRPr>
            </a:lvl1pPr>
          </a:lstStyle>
          <a:p>
            <a:r>
              <a:rPr lang="en-RO" sz="3250" dirty="0"/>
              <a:t>Theme &amp; add-ons</a:t>
            </a:r>
          </a:p>
        </p:txBody>
      </p:sp>
      <p:sp>
        <p:nvSpPr>
          <p:cNvPr id="6" name="Title 1">
            <a:extLst>
              <a:ext uri="{FF2B5EF4-FFF2-40B4-BE49-F238E27FC236}">
                <a16:creationId xmlns:a16="http://schemas.microsoft.com/office/drawing/2014/main" id="{A3CA4F48-A8E3-3DCC-C612-E137D8CE9178}"/>
              </a:ext>
            </a:extLst>
          </p:cNvPr>
          <p:cNvSpPr txBox="1">
            <a:spLocks/>
          </p:cNvSpPr>
          <p:nvPr/>
        </p:nvSpPr>
        <p:spPr>
          <a:xfrm>
            <a:off x="7614460" y="803909"/>
            <a:ext cx="2068655" cy="819722"/>
          </a:xfrm>
          <a:prstGeom prst="rect">
            <a:avLst/>
          </a:prstGeom>
        </p:spPr>
        <p:txBody>
          <a:bodyPr vert="horz" lIns="74295" tIns="37148" rIns="74295" bIns="37148" rtlCol="0" anchor="ctr">
            <a:normAutofit/>
          </a:bodyPr>
          <a:lstStyle>
            <a:lvl1pPr algn="l" defTabSz="914400" rtl="0" eaLnBrk="1" latinLnBrk="0" hangingPunct="1">
              <a:lnSpc>
                <a:spcPct val="90000"/>
              </a:lnSpc>
              <a:spcBef>
                <a:spcPct val="0"/>
              </a:spcBef>
              <a:buNone/>
              <a:defRPr sz="5400" kern="1200" cap="all" baseline="0">
                <a:blipFill>
                  <a:blip r:embed="rId5">
                    <a:extLst>
                      <a:ext uri="{28A0092B-C50C-407E-A947-70E740481C1C}">
                        <a14:useLocalDpi xmlns:a14="http://schemas.microsoft.com/office/drawing/2010/main" val="0"/>
                      </a:ext>
                    </a:extLst>
                  </a:blip>
                  <a:tile tx="6350" ty="-127000" sx="65000" sy="64000" flip="none" algn="tl"/>
                </a:blipFill>
                <a:latin typeface="+mj-lt"/>
                <a:ea typeface="+mj-ea"/>
                <a:cs typeface="+mj-cs"/>
              </a:defRPr>
            </a:lvl1pPr>
          </a:lstStyle>
          <a:p>
            <a:r>
              <a:rPr lang="en-RO" sz="3250" dirty="0"/>
              <a:t>Price point</a:t>
            </a:r>
          </a:p>
        </p:txBody>
      </p:sp>
      <p:sp>
        <p:nvSpPr>
          <p:cNvPr id="7" name="Title 1">
            <a:extLst>
              <a:ext uri="{FF2B5EF4-FFF2-40B4-BE49-F238E27FC236}">
                <a16:creationId xmlns:a16="http://schemas.microsoft.com/office/drawing/2014/main" id="{6E313000-3623-03A2-B949-9E1B45ECC30D}"/>
              </a:ext>
            </a:extLst>
          </p:cNvPr>
          <p:cNvSpPr txBox="1">
            <a:spLocks/>
          </p:cNvSpPr>
          <p:nvPr/>
        </p:nvSpPr>
        <p:spPr>
          <a:xfrm>
            <a:off x="3016444" y="1854614"/>
            <a:ext cx="4172903" cy="619125"/>
          </a:xfrm>
          <a:prstGeom prst="rect">
            <a:avLst/>
          </a:prstGeom>
        </p:spPr>
        <p:txBody>
          <a:bodyPr vert="horz" lIns="74295" tIns="37148" rIns="74295" bIns="37148" rtlCol="0" anchor="ctr">
            <a:normAutofit/>
          </a:bodyPr>
          <a:lstStyle>
            <a:lvl1pPr algn="l" defTabSz="914400" rtl="0" eaLnBrk="1" latinLnBrk="0" hangingPunct="1">
              <a:lnSpc>
                <a:spcPct val="90000"/>
              </a:lnSpc>
              <a:spcBef>
                <a:spcPct val="0"/>
              </a:spcBef>
              <a:buNone/>
              <a:defRPr sz="5400" kern="1200" cap="all" baseline="0">
                <a:blipFill>
                  <a:blip r:embed="rId5">
                    <a:extLst>
                      <a:ext uri="{28A0092B-C50C-407E-A947-70E740481C1C}">
                        <a14:useLocalDpi xmlns:a14="http://schemas.microsoft.com/office/drawing/2010/main" val="0"/>
                      </a:ext>
                    </a:extLst>
                  </a:blip>
                  <a:tile tx="6350" ty="-127000" sx="65000" sy="64000" flip="none" algn="tl"/>
                </a:blipFill>
                <a:latin typeface="+mj-lt"/>
                <a:ea typeface="+mj-ea"/>
                <a:cs typeface="+mj-cs"/>
              </a:defRPr>
            </a:lvl1pPr>
          </a:lstStyle>
          <a:p>
            <a:r>
              <a:rPr lang="en-RO" sz="3250" dirty="0"/>
              <a:t>INFORMATION OF THE MENU</a:t>
            </a:r>
          </a:p>
        </p:txBody>
      </p:sp>
      <p:sp>
        <p:nvSpPr>
          <p:cNvPr id="8" name="Content Placeholder 2">
            <a:extLst>
              <a:ext uri="{FF2B5EF4-FFF2-40B4-BE49-F238E27FC236}">
                <a16:creationId xmlns:a16="http://schemas.microsoft.com/office/drawing/2014/main" id="{6603DF53-2C1F-5016-F8BA-C0ED792C37E7}"/>
              </a:ext>
            </a:extLst>
          </p:cNvPr>
          <p:cNvSpPr txBox="1">
            <a:spLocks/>
          </p:cNvSpPr>
          <p:nvPr/>
        </p:nvSpPr>
        <p:spPr>
          <a:xfrm>
            <a:off x="4421450" y="1079936"/>
            <a:ext cx="3042846" cy="773905"/>
          </a:xfrm>
          <a:prstGeom prst="rect">
            <a:avLst/>
          </a:prstGeom>
        </p:spPr>
        <p:txBody>
          <a:bodyPr vert="horz" lIns="74295" tIns="37148" rIns="74295" bIns="37148"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r>
              <a:rPr lang="en-RO" sz="975" dirty="0">
                <a:latin typeface="Calibri" panose="020F0502020204030204" pitchFamily="34" charset="0"/>
                <a:ea typeface="Calibri" panose="020F0502020204030204" pitchFamily="34" charset="0"/>
                <a:cs typeface="Times New Roman" panose="02020603050405020304" pitchFamily="18" charset="0"/>
              </a:rPr>
              <a:t>The theme of the menu is romance, with dishes designed to impress and delight your loved one. Optional add-ons include live music from a local pianist on Valentine's Day evening and the following Friday and Saturday evenings.</a:t>
            </a:r>
          </a:p>
        </p:txBody>
      </p:sp>
      <p:sp>
        <p:nvSpPr>
          <p:cNvPr id="9" name="Content Placeholder 2">
            <a:extLst>
              <a:ext uri="{FF2B5EF4-FFF2-40B4-BE49-F238E27FC236}">
                <a16:creationId xmlns:a16="http://schemas.microsoft.com/office/drawing/2014/main" id="{5F9DF431-869D-F397-BE30-88894C5637E3}"/>
              </a:ext>
            </a:extLst>
          </p:cNvPr>
          <p:cNvSpPr txBox="1">
            <a:spLocks/>
          </p:cNvSpPr>
          <p:nvPr/>
        </p:nvSpPr>
        <p:spPr>
          <a:xfrm>
            <a:off x="7564317" y="1460490"/>
            <a:ext cx="2118797" cy="1416560"/>
          </a:xfrm>
          <a:prstGeom prst="rect">
            <a:avLst/>
          </a:prstGeom>
        </p:spPr>
        <p:txBody>
          <a:bodyPr vert="horz" lIns="74295" tIns="37148" rIns="74295" bIns="37148"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r>
              <a:rPr lang="en-RO" sz="975" dirty="0">
                <a:latin typeface="Calibri" panose="020F0502020204030204" pitchFamily="34" charset="0"/>
                <a:ea typeface="Calibri" panose="020F0502020204030204" pitchFamily="34" charset="0"/>
                <a:cs typeface="Times New Roman" panose="02020603050405020304" pitchFamily="18" charset="0"/>
              </a:rPr>
              <a:t>The price of the menu is £45 per person, which is competitive with other high-end restaurants in the area. The price is the same for both weekdays and weekends, ensuring that guests can enjoy the same experience no matter when they choose to dine with us.</a:t>
            </a:r>
          </a:p>
        </p:txBody>
      </p:sp>
      <p:sp>
        <p:nvSpPr>
          <p:cNvPr id="10" name="Content Placeholder 2">
            <a:extLst>
              <a:ext uri="{FF2B5EF4-FFF2-40B4-BE49-F238E27FC236}">
                <a16:creationId xmlns:a16="http://schemas.microsoft.com/office/drawing/2014/main" id="{3DFB37DA-FF36-864E-0186-74776B388E2C}"/>
              </a:ext>
            </a:extLst>
          </p:cNvPr>
          <p:cNvSpPr txBox="1">
            <a:spLocks/>
          </p:cNvSpPr>
          <p:nvPr/>
        </p:nvSpPr>
        <p:spPr>
          <a:xfrm>
            <a:off x="2880847" y="2457691"/>
            <a:ext cx="4572381" cy="1106996"/>
          </a:xfrm>
          <a:prstGeom prst="rect">
            <a:avLst/>
          </a:prstGeom>
        </p:spPr>
        <p:txBody>
          <a:bodyPr vert="horz" lIns="74295" tIns="37148" rIns="74295" bIns="37148"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r>
              <a:rPr lang="en-RO" sz="975" dirty="0">
                <a:latin typeface="Calibri" panose="020F0502020204030204" pitchFamily="34" charset="0"/>
                <a:ea typeface="Calibri" panose="020F0502020204030204" pitchFamily="34" charset="0"/>
                <a:cs typeface="Times New Roman" panose="02020603050405020304" pitchFamily="18" charset="0"/>
              </a:rPr>
              <a:t>The menu includes a menu legend that indicates dishes that are gluten-free, dairy-free, vegetarian, or vegan. We also include an allergen statement, which advises guests to inform their server if they have any allergies or dietary requirements.</a:t>
            </a:r>
            <a:r>
              <a:rPr lang="en-RO" sz="975" dirty="0"/>
              <a:t> </a:t>
            </a:r>
            <a:endParaRPr lang="en-GB" sz="975" dirty="0"/>
          </a:p>
        </p:txBody>
      </p:sp>
      <p:sp>
        <p:nvSpPr>
          <p:cNvPr id="11" name="Title 1">
            <a:extLst>
              <a:ext uri="{FF2B5EF4-FFF2-40B4-BE49-F238E27FC236}">
                <a16:creationId xmlns:a16="http://schemas.microsoft.com/office/drawing/2014/main" id="{5728F90A-23FA-F001-5E94-924964DD93D7}"/>
              </a:ext>
            </a:extLst>
          </p:cNvPr>
          <p:cNvSpPr txBox="1">
            <a:spLocks/>
          </p:cNvSpPr>
          <p:nvPr/>
        </p:nvSpPr>
        <p:spPr>
          <a:xfrm>
            <a:off x="116059" y="1707224"/>
            <a:ext cx="2663479" cy="619125"/>
          </a:xfrm>
          <a:prstGeom prst="rect">
            <a:avLst/>
          </a:prstGeom>
        </p:spPr>
        <p:txBody>
          <a:bodyPr vert="horz" lIns="74295" tIns="37148" rIns="74295" bIns="37148" rtlCol="0" anchor="ctr">
            <a:noAutofit/>
          </a:bodyPr>
          <a:lstStyle>
            <a:lvl1pPr algn="l" defTabSz="914400" rtl="0" eaLnBrk="1" latinLnBrk="0" hangingPunct="1">
              <a:lnSpc>
                <a:spcPct val="90000"/>
              </a:lnSpc>
              <a:spcBef>
                <a:spcPct val="0"/>
              </a:spcBef>
              <a:buNone/>
              <a:defRPr sz="5400" kern="1200" cap="all" baseline="0">
                <a:blipFill>
                  <a:blip r:embed="rId5">
                    <a:extLst>
                      <a:ext uri="{28A0092B-C50C-407E-A947-70E740481C1C}">
                        <a14:useLocalDpi xmlns:a14="http://schemas.microsoft.com/office/drawing/2010/main" val="0"/>
                      </a:ext>
                    </a:extLst>
                  </a:blip>
                  <a:tile tx="6350" ty="-127000" sx="65000" sy="64000" flip="none" algn="tl"/>
                </a:blipFill>
                <a:latin typeface="+mj-lt"/>
                <a:ea typeface="+mj-ea"/>
                <a:cs typeface="+mj-cs"/>
              </a:defRPr>
            </a:lvl1pPr>
          </a:lstStyle>
          <a:p>
            <a:r>
              <a:rPr lang="en-RO" sz="3250" dirty="0"/>
              <a:t>AVAILABILITY</a:t>
            </a:r>
          </a:p>
        </p:txBody>
      </p:sp>
      <p:sp>
        <p:nvSpPr>
          <p:cNvPr id="12" name="Content Placeholder 2">
            <a:extLst>
              <a:ext uri="{FF2B5EF4-FFF2-40B4-BE49-F238E27FC236}">
                <a16:creationId xmlns:a16="http://schemas.microsoft.com/office/drawing/2014/main" id="{16C48258-5927-8F3D-EC00-3B1E6E390CEE}"/>
              </a:ext>
            </a:extLst>
          </p:cNvPr>
          <p:cNvSpPr txBox="1">
            <a:spLocks/>
          </p:cNvSpPr>
          <p:nvPr/>
        </p:nvSpPr>
        <p:spPr>
          <a:xfrm>
            <a:off x="-1" y="2224342"/>
            <a:ext cx="2905918" cy="1106996"/>
          </a:xfrm>
          <a:prstGeom prst="rect">
            <a:avLst/>
          </a:prstGeom>
        </p:spPr>
        <p:txBody>
          <a:bodyPr vert="horz" lIns="74295" tIns="37148" rIns="74295" bIns="37148"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r>
              <a:rPr lang="en-GB" sz="975" dirty="0">
                <a:latin typeface="Calibri" panose="020F0502020204030204" pitchFamily="34" charset="0"/>
                <a:ea typeface="Calibri" panose="020F0502020204030204" pitchFamily="34" charset="0"/>
                <a:cs typeface="Times New Roman" panose="02020603050405020304" pitchFamily="18" charset="0"/>
              </a:rPr>
              <a:t>The Valentine's menu is available on the evening of Valentine's Day (February 14th), as well as the following Friday and Saturday evenings (February 17th and 18th). To secure a reservation, a deposit of £20 per person is required, and pre-orders for each course will be taken at least three days prior to the booking.</a:t>
            </a:r>
          </a:p>
        </p:txBody>
      </p:sp>
      <p:sp>
        <p:nvSpPr>
          <p:cNvPr id="13" name="Title 1">
            <a:extLst>
              <a:ext uri="{FF2B5EF4-FFF2-40B4-BE49-F238E27FC236}">
                <a16:creationId xmlns:a16="http://schemas.microsoft.com/office/drawing/2014/main" id="{8CEBCDF2-5791-6912-2AFB-8D271ABEB2C2}"/>
              </a:ext>
            </a:extLst>
          </p:cNvPr>
          <p:cNvSpPr txBox="1">
            <a:spLocks/>
          </p:cNvSpPr>
          <p:nvPr/>
        </p:nvSpPr>
        <p:spPr>
          <a:xfrm>
            <a:off x="3525365" y="3135223"/>
            <a:ext cx="3155062" cy="619125"/>
          </a:xfrm>
          <a:prstGeom prst="rect">
            <a:avLst/>
          </a:prstGeom>
        </p:spPr>
        <p:txBody>
          <a:bodyPr vert="horz" lIns="74295" tIns="37148" rIns="74295" bIns="37148" rtlCol="0" anchor="ctr">
            <a:noAutofit/>
          </a:bodyPr>
          <a:lstStyle>
            <a:lvl1pPr algn="l" defTabSz="914400" rtl="0" eaLnBrk="1" latinLnBrk="0" hangingPunct="1">
              <a:lnSpc>
                <a:spcPct val="90000"/>
              </a:lnSpc>
              <a:spcBef>
                <a:spcPct val="0"/>
              </a:spcBef>
              <a:buNone/>
              <a:defRPr sz="5400" kern="1200" cap="all" baseline="0">
                <a:blipFill>
                  <a:blip r:embed="rId5">
                    <a:extLst>
                      <a:ext uri="{28A0092B-C50C-407E-A947-70E740481C1C}">
                        <a14:useLocalDpi xmlns:a14="http://schemas.microsoft.com/office/drawing/2010/main" val="0"/>
                      </a:ext>
                    </a:extLst>
                  </a:blip>
                  <a:tile tx="6350" ty="-127000" sx="65000" sy="64000" flip="none" algn="tl"/>
                </a:blipFill>
                <a:latin typeface="+mj-lt"/>
                <a:ea typeface="+mj-ea"/>
                <a:cs typeface="+mj-cs"/>
              </a:defRPr>
            </a:lvl1pPr>
          </a:lstStyle>
          <a:p>
            <a:r>
              <a:rPr lang="en-RO" sz="3250" dirty="0"/>
              <a:t>OFFERS &amp; DISCOUNTS</a:t>
            </a:r>
          </a:p>
        </p:txBody>
      </p:sp>
      <p:sp>
        <p:nvSpPr>
          <p:cNvPr id="14" name="Content Placeholder 2">
            <a:extLst>
              <a:ext uri="{FF2B5EF4-FFF2-40B4-BE49-F238E27FC236}">
                <a16:creationId xmlns:a16="http://schemas.microsoft.com/office/drawing/2014/main" id="{E1FAAF38-8DC1-4187-621B-F3EE6889E3CD}"/>
              </a:ext>
            </a:extLst>
          </p:cNvPr>
          <p:cNvSpPr txBox="1">
            <a:spLocks/>
          </p:cNvSpPr>
          <p:nvPr/>
        </p:nvSpPr>
        <p:spPr>
          <a:xfrm>
            <a:off x="2974875" y="3582228"/>
            <a:ext cx="4503425" cy="553498"/>
          </a:xfrm>
          <a:prstGeom prst="rect">
            <a:avLst/>
          </a:prstGeom>
        </p:spPr>
        <p:txBody>
          <a:bodyPr vert="horz" lIns="74295" tIns="37148" rIns="74295" bIns="37148"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r>
              <a:rPr lang="en-RO" sz="975" dirty="0">
                <a:latin typeface="Calibri" panose="020F0502020204030204" pitchFamily="34" charset="0"/>
                <a:ea typeface="Calibri" panose="020F0502020204030204" pitchFamily="34" charset="0"/>
                <a:cs typeface="Times New Roman" panose="02020603050405020304" pitchFamily="18" charset="0"/>
              </a:rPr>
              <a:t>We do not currently offer any specific discounts or offers for the Valentine's menu. However, we encourage guests to sign up to our loyalty program to receive special offers and promotions throughout the year.</a:t>
            </a:r>
          </a:p>
        </p:txBody>
      </p:sp>
      <p:sp>
        <p:nvSpPr>
          <p:cNvPr id="15" name="Title 1">
            <a:extLst>
              <a:ext uri="{FF2B5EF4-FFF2-40B4-BE49-F238E27FC236}">
                <a16:creationId xmlns:a16="http://schemas.microsoft.com/office/drawing/2014/main" id="{DC1D56E0-6102-4E22-721D-BFCAF43AB5D1}"/>
              </a:ext>
            </a:extLst>
          </p:cNvPr>
          <p:cNvSpPr txBox="1">
            <a:spLocks/>
          </p:cNvSpPr>
          <p:nvPr/>
        </p:nvSpPr>
        <p:spPr>
          <a:xfrm>
            <a:off x="7614459" y="2587298"/>
            <a:ext cx="1788496" cy="619125"/>
          </a:xfrm>
          <a:prstGeom prst="rect">
            <a:avLst/>
          </a:prstGeom>
        </p:spPr>
        <p:txBody>
          <a:bodyPr vert="horz" lIns="74295" tIns="37148" rIns="74295" bIns="37148" rtlCol="0" anchor="ctr">
            <a:noAutofit/>
          </a:bodyPr>
          <a:lstStyle>
            <a:lvl1pPr algn="l" defTabSz="914400" rtl="0" eaLnBrk="1" latinLnBrk="0" hangingPunct="1">
              <a:lnSpc>
                <a:spcPct val="90000"/>
              </a:lnSpc>
              <a:spcBef>
                <a:spcPct val="0"/>
              </a:spcBef>
              <a:buNone/>
              <a:defRPr sz="5400" kern="1200" cap="all" baseline="0">
                <a:blipFill>
                  <a:blip r:embed="rId5">
                    <a:extLst>
                      <a:ext uri="{28A0092B-C50C-407E-A947-70E740481C1C}">
                        <a14:useLocalDpi xmlns:a14="http://schemas.microsoft.com/office/drawing/2010/main" val="0"/>
                      </a:ext>
                    </a:extLst>
                  </a:blip>
                  <a:tile tx="6350" ty="-127000" sx="65000" sy="64000" flip="none" algn="tl"/>
                </a:blipFill>
                <a:latin typeface="+mj-lt"/>
                <a:ea typeface="+mj-ea"/>
                <a:cs typeface="+mj-cs"/>
              </a:defRPr>
            </a:lvl1pPr>
          </a:lstStyle>
          <a:p>
            <a:r>
              <a:rPr lang="en-RO" sz="3250" dirty="0"/>
              <a:t>BEVERAGES</a:t>
            </a:r>
          </a:p>
        </p:txBody>
      </p:sp>
      <p:sp>
        <p:nvSpPr>
          <p:cNvPr id="16" name="Content Placeholder 2">
            <a:extLst>
              <a:ext uri="{FF2B5EF4-FFF2-40B4-BE49-F238E27FC236}">
                <a16:creationId xmlns:a16="http://schemas.microsoft.com/office/drawing/2014/main" id="{FE360C46-5A53-2575-F75C-E627A9D530C7}"/>
              </a:ext>
            </a:extLst>
          </p:cNvPr>
          <p:cNvSpPr txBox="1">
            <a:spLocks/>
          </p:cNvSpPr>
          <p:nvPr/>
        </p:nvSpPr>
        <p:spPr>
          <a:xfrm>
            <a:off x="7478299" y="3119902"/>
            <a:ext cx="2232057" cy="2181178"/>
          </a:xfrm>
          <a:prstGeom prst="rect">
            <a:avLst/>
          </a:prstGeom>
        </p:spPr>
        <p:txBody>
          <a:bodyPr vert="horz" lIns="74295" tIns="37148" rIns="74295" bIns="37148" rtlCol="0">
            <a:no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r>
              <a:rPr lang="en-GB" sz="975" dirty="0">
                <a:latin typeface="Calibri" panose="020F0502020204030204" pitchFamily="34" charset="0"/>
                <a:ea typeface="Calibri" panose="020F0502020204030204" pitchFamily="34" charset="0"/>
                <a:cs typeface="Times New Roman" panose="02020603050405020304" pitchFamily="18" charset="0"/>
              </a:rPr>
              <a:t>Our drinks packages offer guests a choice of two options - The Classic Package, which includes two glasses of house wine, one bottle of sparkling water, and a selection of soft drinks for £25 per couple, and The Premium Package, which includes a bottle of Champagne, two glasses of house wine, still or sparkling water, and a selection of soft drinks for £70 per couple. Descriptive language is used throughout the beverage section to help guests choose the perfect drink to complement their meal.</a:t>
            </a:r>
          </a:p>
        </p:txBody>
      </p:sp>
      <p:sp>
        <p:nvSpPr>
          <p:cNvPr id="17" name="Title 1">
            <a:extLst>
              <a:ext uri="{FF2B5EF4-FFF2-40B4-BE49-F238E27FC236}">
                <a16:creationId xmlns:a16="http://schemas.microsoft.com/office/drawing/2014/main" id="{5FA2D493-A11D-3759-C2A4-38215BC6FD8E}"/>
              </a:ext>
            </a:extLst>
          </p:cNvPr>
          <p:cNvSpPr txBox="1">
            <a:spLocks/>
          </p:cNvSpPr>
          <p:nvPr/>
        </p:nvSpPr>
        <p:spPr>
          <a:xfrm>
            <a:off x="95252" y="3380574"/>
            <a:ext cx="2080260" cy="619125"/>
          </a:xfrm>
          <a:prstGeom prst="rect">
            <a:avLst/>
          </a:prstGeom>
        </p:spPr>
        <p:txBody>
          <a:bodyPr vert="horz" lIns="74295" tIns="37148" rIns="74295" bIns="37148" rtlCol="0" anchor="ctr">
            <a:noAutofit/>
          </a:bodyPr>
          <a:lstStyle>
            <a:lvl1pPr algn="l" defTabSz="914400" rtl="0" eaLnBrk="1" latinLnBrk="0" hangingPunct="1">
              <a:lnSpc>
                <a:spcPct val="90000"/>
              </a:lnSpc>
              <a:spcBef>
                <a:spcPct val="0"/>
              </a:spcBef>
              <a:buNone/>
              <a:defRPr sz="5400" kern="1200" cap="all" baseline="0">
                <a:blipFill>
                  <a:blip r:embed="rId5">
                    <a:extLst>
                      <a:ext uri="{28A0092B-C50C-407E-A947-70E740481C1C}">
                        <a14:useLocalDpi xmlns:a14="http://schemas.microsoft.com/office/drawing/2010/main" val="0"/>
                      </a:ext>
                    </a:extLst>
                  </a:blip>
                  <a:tile tx="6350" ty="-127000" sx="65000" sy="64000" flip="none" algn="tl"/>
                </a:blipFill>
                <a:latin typeface="+mj-lt"/>
                <a:ea typeface="+mj-ea"/>
                <a:cs typeface="+mj-cs"/>
              </a:defRPr>
            </a:lvl1pPr>
          </a:lstStyle>
          <a:p>
            <a:r>
              <a:rPr lang="en-RO" sz="3250" dirty="0"/>
              <a:t>MENU DESIGN</a:t>
            </a:r>
          </a:p>
        </p:txBody>
      </p:sp>
      <p:sp>
        <p:nvSpPr>
          <p:cNvPr id="18" name="Content Placeholder 2">
            <a:extLst>
              <a:ext uri="{FF2B5EF4-FFF2-40B4-BE49-F238E27FC236}">
                <a16:creationId xmlns:a16="http://schemas.microsoft.com/office/drawing/2014/main" id="{39BE11B5-6F2B-8829-8F58-F00F0F8CB961}"/>
              </a:ext>
            </a:extLst>
          </p:cNvPr>
          <p:cNvSpPr txBox="1">
            <a:spLocks/>
          </p:cNvSpPr>
          <p:nvPr/>
        </p:nvSpPr>
        <p:spPr>
          <a:xfrm>
            <a:off x="-17058" y="3998308"/>
            <a:ext cx="2905916" cy="1106996"/>
          </a:xfrm>
          <a:prstGeom prst="rect">
            <a:avLst/>
          </a:prstGeom>
        </p:spPr>
        <p:txBody>
          <a:bodyPr vert="horz" lIns="74295" tIns="37148" rIns="74295" bIns="37148" rtlCol="0">
            <a:no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r>
              <a:rPr lang="en-GB" sz="975" dirty="0">
                <a:latin typeface="Calibri" panose="020F0502020204030204" pitchFamily="34" charset="0"/>
                <a:ea typeface="Calibri" panose="020F0502020204030204" pitchFamily="34" charset="0"/>
                <a:cs typeface="Times New Roman" panose="02020603050405020304" pitchFamily="18" charset="0"/>
              </a:rPr>
              <a:t>Hotel Trinity's Valentine's menu features a romantic </a:t>
            </a:r>
            <a:r>
              <a:rPr lang="en-GB" sz="975" dirty="0" err="1">
                <a:latin typeface="Calibri" panose="020F0502020204030204" pitchFamily="34" charset="0"/>
                <a:ea typeface="Calibri" panose="020F0502020204030204" pitchFamily="34" charset="0"/>
                <a:cs typeface="Times New Roman" panose="02020603050405020304" pitchFamily="18" charset="0"/>
              </a:rPr>
              <a:t>color</a:t>
            </a:r>
            <a:r>
              <a:rPr lang="en-GB" sz="975" dirty="0">
                <a:latin typeface="Calibri" panose="020F0502020204030204" pitchFamily="34" charset="0"/>
                <a:ea typeface="Calibri" panose="020F0502020204030204" pitchFamily="34" charset="0"/>
                <a:cs typeface="Times New Roman" panose="02020603050405020304" pitchFamily="18" charset="0"/>
              </a:rPr>
              <a:t> scheme of pink and gold, with elegant font and our logo displayed prominently at the top. Each section is clearly marked with a heading, and a menu legend is provided to help guests identify dishes that are gluten-free, dairy-free, vegetarian, or vegan. Descriptive language is used throughout the menu to help sell each dish, and local ingredients are used wherever possible to reflect the hotel's location in the United Kingdom.</a:t>
            </a:r>
          </a:p>
        </p:txBody>
      </p:sp>
      <p:pic>
        <p:nvPicPr>
          <p:cNvPr id="3074" name="Picture 2" descr="16 Valentine's Day offerings for dinner or dessert | Dining &amp; Drink |  channel3000.com">
            <a:extLst>
              <a:ext uri="{FF2B5EF4-FFF2-40B4-BE49-F238E27FC236}">
                <a16:creationId xmlns:a16="http://schemas.microsoft.com/office/drawing/2014/main" id="{83434570-9BFE-1733-E1CB-9243F753715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957973" y="4031496"/>
            <a:ext cx="2597094" cy="2181177"/>
          </a:xfrm>
          <a:prstGeom prst="rect">
            <a:avLst/>
          </a:prstGeom>
          <a:noFill/>
          <a:extLst>
            <a:ext uri="{909E8E84-426E-40DD-AFC4-6F175D3DCCD1}">
              <a14:hiddenFill xmlns:a14="http://schemas.microsoft.com/office/drawing/2010/main">
                <a:solidFill>
                  <a:srgbClr val="FFFFFF"/>
                </a:solidFill>
              </a14:hiddenFill>
            </a:ext>
          </a:extLst>
        </p:spPr>
      </p:pic>
      <p:sp>
        <p:nvSpPr>
          <p:cNvPr id="22" name="TextBox 21">
            <a:extLst>
              <a:ext uri="{FF2B5EF4-FFF2-40B4-BE49-F238E27FC236}">
                <a16:creationId xmlns:a16="http://schemas.microsoft.com/office/drawing/2014/main" id="{F902430C-FF5E-759C-9747-EDA27B446CC1}"/>
              </a:ext>
            </a:extLst>
          </p:cNvPr>
          <p:cNvSpPr txBox="1"/>
          <p:nvPr/>
        </p:nvSpPr>
        <p:spPr>
          <a:xfrm>
            <a:off x="2523395" y="6196252"/>
            <a:ext cx="4954904" cy="646331"/>
          </a:xfrm>
          <a:prstGeom prst="rect">
            <a:avLst/>
          </a:prstGeom>
          <a:noFill/>
        </p:spPr>
        <p:txBody>
          <a:bodyPr wrap="square">
            <a:spAutoFit/>
          </a:bodyPr>
          <a:lstStyle/>
          <a:p>
            <a:r>
              <a:rPr lang="en-GB" sz="1800" dirty="0"/>
              <a:t>We hope you enjoy your Valentine's Day at Hotel Trinity!</a:t>
            </a:r>
            <a:endParaRPr lang="en-KW" dirty="0"/>
          </a:p>
        </p:txBody>
      </p:sp>
    </p:spTree>
    <p:extLst>
      <p:ext uri="{BB962C8B-B14F-4D97-AF65-F5344CB8AC3E}">
        <p14:creationId xmlns:p14="http://schemas.microsoft.com/office/powerpoint/2010/main" val="219554578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1c2eb7a32e66fb6e4260f3771546a5e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04e1f6479c48b08974ba73b5ca973489"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E5F63BB-8299-4DC6-BEF4-D74C2867262F}">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D8D68FF4-BAD0-4642-AF13-8C81E6DA6F2D}">
  <ds:schemaRefs>
    <ds:schemaRef ds:uri="http://schemas.microsoft.com/sharepoint/v3/contenttype/forms"/>
  </ds:schemaRefs>
</ds:datastoreItem>
</file>

<file path=customXml/itemProps3.xml><?xml version="1.0" encoding="utf-8"?>
<ds:datastoreItem xmlns:ds="http://schemas.openxmlformats.org/officeDocument/2006/customXml" ds:itemID="{A20D8A54-1D72-4F92-B62A-7D5313FD654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Wood Type</Template>
  <TotalTime>54</TotalTime>
  <Words>900</Words>
  <Application>Microsoft Macintosh PowerPoint</Application>
  <PresentationFormat>A4 Paper (210x297 mm)</PresentationFormat>
  <Paragraphs>44</Paragraphs>
  <Slides>2</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Calibri</vt:lpstr>
      <vt:lpstr>Rockwell</vt:lpstr>
      <vt:lpstr>Rockwell Condensed</vt:lpstr>
      <vt:lpstr>Rockwell Extra Bold</vt:lpstr>
      <vt:lpstr>Söhne</vt:lpstr>
      <vt:lpstr>Wingdings</vt:lpstr>
      <vt:lpstr>Wood Type</vt:lpstr>
      <vt:lpstr>Drinks Packages</vt:lpstr>
      <vt:lpstr>SEASONALITY OF INGREDIENTS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Hotel Trinity Valentine's Menu</dc:title>
  <dc:creator>Andrei Bucur</dc:creator>
  <cp:lastModifiedBy>Roxana Munteanu</cp:lastModifiedBy>
  <cp:revision>2</cp:revision>
  <dcterms:created xsi:type="dcterms:W3CDTF">2023-03-17T16:58:37Z</dcterms:created>
  <dcterms:modified xsi:type="dcterms:W3CDTF">2023-03-17T20:33:22Z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