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9"/>
  </p:notesMasterIdLst>
  <p:sldIdLst>
    <p:sldId id="256" r:id="rId5"/>
    <p:sldId id="257" r:id="rId6"/>
    <p:sldId id="268" r:id="rId7"/>
    <p:sldId id="270" r:id="rId8"/>
    <p:sldId id="269" r:id="rId9"/>
    <p:sldId id="271" r:id="rId10"/>
    <p:sldId id="272" r:id="rId11"/>
    <p:sldId id="258" r:id="rId12"/>
    <p:sldId id="273" r:id="rId13"/>
    <p:sldId id="274" r:id="rId14"/>
    <p:sldId id="275" r:id="rId15"/>
    <p:sldId id="265" r:id="rId16"/>
    <p:sldId id="266" r:id="rId17"/>
    <p:sldId id="267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Нет стиля, нет сетки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725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C50CA6-F2CB-4644-B29E-74D705D0F6D9}" type="datetimeFigureOut">
              <a:rPr lang="ru-RU" smtClean="0"/>
              <a:t>11.10.2026</a:t>
            </a:fld>
            <a:endParaRPr lang="ru-RU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65A95E-5610-458D-89A4-8E21F45C1E6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1977360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65A95E-5610-458D-89A4-8E21F45C1E6B}" type="slidenum">
              <a:rPr lang="ru-RU" smtClean="0"/>
              <a:t>14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2294172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CD33-534C-B817-D6C5-0035DDDB3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1D51A-4E90-9539-7287-792F65D1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172D7-415E-C638-1838-F2A1AC04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0DE3B-D840-F080-F672-744EA3F5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EC32-32CD-96CD-93CA-273D656F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891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2202-8840-F6D6-2785-3F30D78F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48098-0A2D-72B6-ADE8-C0FCF7027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93227-FA89-B654-E5FC-8E175E4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D39A5-53D4-5681-33D1-78B1644D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E27D9-8FEF-BC06-E435-9DEEF9E6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225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449-99AD-2300-6505-783E0363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1451-1DEE-DF1C-8932-8F2BA1F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8B37D-6C44-EF54-B306-C18DE087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2D176-2F12-D02D-F7A0-1A8626BB5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E1CDD-F42B-8422-443E-F7C8005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37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FBA7-AF06-E5B3-BF76-2760DE22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0EEF7-9A11-3976-9B44-CA52AF6B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BD27F-ACA4-4D1D-C776-035CAA02E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F4B07-9540-C834-B538-8A628C79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E38A2-08DF-B536-6ACE-177E004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9E6CA-C68B-C2A5-C2EF-2F834F7A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5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0245-8529-3A07-E236-4301D70D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F0759-B2B2-A189-56B5-4E86F42C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46AA-1BA5-345F-CBDC-1F2CDCDA9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5D8868-B877-BD03-9E47-AEC5875CD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001C7-8CC9-A9BA-9BAD-E0F2E2057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2FCF4-1870-31F3-A7CB-BABCD35E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8DFE7-BE7E-128F-BC4A-652B0F840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BDA6D2-5734-0117-144F-764528604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17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06A7-DE5D-7F8B-3A5A-B7390AC79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9C8AA5-3CB3-CE98-87BB-3D47A7F7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6C4BDF-07E7-7A36-027B-B338D645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62B33-DF0E-C306-7E2A-2555BF44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511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64652-B357-F5F7-E3C5-55028B1F9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61BA1-DD65-BB7B-0C88-A0244856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1B36F-6601-9FA9-CF36-AB29D94D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00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CEAE-C2F8-6AA4-42E6-F08C4639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F1B6-05B1-4A88-54DF-E080D1DE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AD992-EB52-40BF-2FD4-B04362B5F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26B5C-4B32-D0B8-503E-5A194EAA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924C2-3B1D-698E-7038-BAA78B4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FF7B8-4D26-7920-9807-DEC9F63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29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124D-2201-1EE1-0586-A5939171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EEF2C4-CD67-37F6-645F-1961879F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7EF4F-EA08-0BE8-1EDA-624FAF843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65BBF-790E-D721-D0E2-B3834AFB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79ED5-67A9-A334-3E72-4C0985D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F749F-BFAD-83F7-CBB2-E912B4BB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48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0747-B7B5-0657-E01F-28B12EA3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3D568-DAAB-2826-154D-2A1A04791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086BE-AF14-1D75-A87D-166FB43C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ADDDB-E825-8775-5BD0-BC7BF4951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825C0-F4DD-19AD-22B0-6395439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254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5B8BC6-0D8B-6111-5DBB-CD7D258B32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B0DC8-9869-45C2-DD0C-190A22D88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EAE24-E95A-5C8F-C2E7-DFE924CE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C1E0F-D7D9-43FC-EE38-33FD5FE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415D0-1A8E-3919-AE24-D9251016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844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030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CA8AA1-F3E8-1AA4-E86C-5A43C95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9691C-5AEE-0645-EE96-9745546BC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5B7BB-AC3F-94F6-9255-7853032C00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17672-A8DE-B52E-4E84-BDD229D5E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0AA7-A2CB-E7F6-4E14-71333577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6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pd.org/uk/knowledge/factsheets/workforce-planning-factsheet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hyperlink" Target="https://www.england.nhs.uk/long-read/performance-report-24-25/" TargetMode="External"/><Relationship Id="rId4" Type="http://schemas.openxmlformats.org/officeDocument/2006/relationships/hyperlink" Target="https://www.england.nhs.uk/2025/10/millions-more-online-consultation-submissions-by-patients-to-practices-in-september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366887" y="893969"/>
            <a:ext cx="9647391" cy="443198"/>
          </a:xfrm>
          <a:prstGeom prst="rect">
            <a:avLst/>
          </a:prstGeom>
          <a:noFill/>
        </p:spPr>
        <p:txBody>
          <a:bodyPr wrap="square" lIns="45720" tIns="27432">
            <a:spAutoFit/>
          </a:bodyPr>
          <a:lstStyle/>
          <a:p>
            <a:pPr>
              <a:spcAft>
                <a:spcPts val="800"/>
              </a:spcAft>
              <a:defRPr sz="2800" b="1">
                <a:solidFill>
                  <a:srgbClr val="162F47"/>
                </a:solidFill>
                <a:latin typeface="Arial"/>
              </a:defRPr>
            </a:pPr>
            <a:r>
              <a:rPr lang="en-US" sz="2400" b="1" dirty="0">
                <a:latin typeface="Arial"/>
                <a:cs typeface="Arial"/>
              </a:rPr>
              <a:t>Module Title:</a:t>
            </a:r>
            <a:r>
              <a:rPr lang="ru-RU" sz="2400" b="1" dirty="0">
                <a:latin typeface="Arial"/>
                <a:cs typeface="Arial"/>
              </a:rPr>
              <a:t> </a:t>
            </a:r>
            <a:r>
              <a:rPr sz="2400" dirty="0"/>
              <a:t>Developing and Managing</a:t>
            </a:r>
            <a:r>
              <a:rPr lang="ru-RU" sz="2400" dirty="0"/>
              <a:t> </a:t>
            </a:r>
            <a:r>
              <a:rPr sz="2400" dirty="0"/>
              <a:t>Individuals and Teams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366887" y="1714385"/>
            <a:ext cx="9514473" cy="3746667"/>
          </a:xfrm>
          <a:prstGeom prst="rect">
            <a:avLst/>
          </a:prstGeom>
          <a:noFill/>
        </p:spPr>
        <p:txBody>
          <a:bodyPr wrap="square" lIns="45720" tIns="27432">
            <a:spAutoFit/>
          </a:bodyPr>
          <a:lstStyle/>
          <a:p>
            <a:pPr>
              <a:spcAft>
                <a:spcPts val="800"/>
              </a:spcAft>
              <a:defRPr sz="2000" b="1">
                <a:solidFill>
                  <a:srgbClr val="E26325"/>
                </a:solidFill>
                <a:latin typeface="Arial"/>
              </a:defRPr>
            </a:pPr>
            <a:r>
              <a:rPr lang="en-US" sz="2400" dirty="0"/>
              <a:t>Module Code: </a:t>
            </a:r>
            <a:r>
              <a:rPr sz="2400" dirty="0"/>
              <a:t>LCLM5002  </a:t>
            </a:r>
            <a:endParaRPr lang="ru-RU" sz="2400" dirty="0"/>
          </a:p>
          <a:p>
            <a:pPr>
              <a:spcAft>
                <a:spcPts val="800"/>
              </a:spcAft>
              <a:defRPr sz="2000" b="1">
                <a:solidFill>
                  <a:srgbClr val="E26325"/>
                </a:solidFill>
                <a:latin typeface="Arial"/>
              </a:defRPr>
            </a:pPr>
            <a:r>
              <a:rPr lang="en-US" sz="2400" dirty="0"/>
              <a:t>Assessment:</a:t>
            </a:r>
            <a:r>
              <a:rPr sz="2400" dirty="0"/>
              <a:t>  Component 1</a:t>
            </a:r>
          </a:p>
          <a:p>
            <a:pPr>
              <a:spcAft>
                <a:spcPts val="800"/>
              </a:spcAft>
              <a:defRPr sz="2000" b="1">
                <a:solidFill>
                  <a:srgbClr val="E26325"/>
                </a:solidFill>
                <a:latin typeface="Arial"/>
              </a:defRPr>
            </a:pPr>
            <a:r>
              <a:rPr lang="en-US" sz="2000" b="1" dirty="0"/>
              <a:t>HRM Strategies for </a:t>
            </a:r>
            <a:r>
              <a:rPr lang="en-US" sz="2000" b="1" dirty="0" err="1"/>
              <a:t>HealthConnect</a:t>
            </a:r>
            <a:r>
              <a:rPr lang="en-US" sz="2000" b="1" dirty="0"/>
              <a:t> UK</a:t>
            </a:r>
            <a:r>
              <a:rPr lang="ru-RU" sz="2000" b="1" dirty="0"/>
              <a:t>. </a:t>
            </a:r>
            <a:r>
              <a:rPr sz="2400" dirty="0"/>
              <a:t>Individual Presentation</a:t>
            </a:r>
            <a:endParaRPr lang="en-US" sz="2400" dirty="0"/>
          </a:p>
          <a:p>
            <a:pPr>
              <a:spcAft>
                <a:spcPts val="800"/>
              </a:spcAft>
              <a:defRPr sz="2000" b="1">
                <a:solidFill>
                  <a:srgbClr val="E26325"/>
                </a:solidFill>
                <a:latin typeface="Arial"/>
              </a:defRPr>
            </a:pPr>
            <a:endParaRPr lang="en-US" sz="2400" dirty="0"/>
          </a:p>
          <a:p>
            <a:pPr>
              <a:spcAft>
                <a:spcPts val="800"/>
              </a:spcAft>
              <a:defRPr sz="1800" b="0">
                <a:solidFill>
                  <a:srgbClr val="162F47"/>
                </a:solidFill>
                <a:latin typeface="Arial"/>
              </a:defRPr>
            </a:pPr>
            <a:r>
              <a:rPr lang="en-GB" sz="2400" b="1" dirty="0"/>
              <a:t>Student Name: Artem Kolesnyk </a:t>
            </a:r>
          </a:p>
          <a:p>
            <a:pPr>
              <a:spcAft>
                <a:spcPts val="800"/>
              </a:spcAft>
              <a:defRPr sz="1800" b="0">
                <a:solidFill>
                  <a:srgbClr val="162F47"/>
                </a:solidFill>
                <a:latin typeface="Arial"/>
              </a:defRPr>
            </a:pPr>
            <a:r>
              <a:rPr lang="en-GB" sz="2400" b="1" dirty="0"/>
              <a:t>Student Number: 2506002</a:t>
            </a:r>
          </a:p>
          <a:p>
            <a:pPr>
              <a:spcAft>
                <a:spcPts val="800"/>
              </a:spcAft>
              <a:defRPr sz="1800" b="0">
                <a:solidFill>
                  <a:srgbClr val="162F47"/>
                </a:solidFill>
                <a:latin typeface="Arial"/>
              </a:defRPr>
            </a:pPr>
            <a:r>
              <a:rPr lang="en-GB" sz="2400" b="1" dirty="0"/>
              <a:t>Lecturers: </a:t>
            </a:r>
            <a:r>
              <a:rPr lang="en-GB" sz="2400" dirty="0"/>
              <a:t> </a:t>
            </a:r>
            <a:r>
              <a:rPr lang="en-GB" sz="2400" b="1" dirty="0"/>
              <a:t>Dr </a:t>
            </a:r>
            <a:r>
              <a:rPr lang="en-GB" sz="2400" b="1" dirty="0" err="1"/>
              <a:t>Shujun</a:t>
            </a:r>
            <a:r>
              <a:rPr lang="en-GB" sz="2400" b="1" dirty="0"/>
              <a:t> Xiao</a:t>
            </a:r>
          </a:p>
          <a:p>
            <a:pPr>
              <a:spcAft>
                <a:spcPts val="800"/>
              </a:spcAft>
              <a:defRPr sz="2000" b="1">
                <a:solidFill>
                  <a:srgbClr val="E26325"/>
                </a:solidFill>
                <a:latin typeface="Arial"/>
              </a:defRPr>
            </a:pPr>
            <a:endParaRPr sz="2400" dirty="0"/>
          </a:p>
        </p:txBody>
      </p:sp>
      <p:sp>
        <p:nvSpPr>
          <p:cNvPr id="6" name="TextBox 5"/>
          <p:cNvSpPr txBox="1"/>
          <p:nvPr/>
        </p:nvSpPr>
        <p:spPr>
          <a:xfrm>
            <a:off x="11201400" y="6446520"/>
            <a:ext cx="365760" cy="210312"/>
          </a:xfrm>
          <a:prstGeom prst="rect">
            <a:avLst/>
          </a:prstGeom>
          <a:noFill/>
        </p:spPr>
        <p:txBody>
          <a:bodyPr wrap="square" lIns="45720" tIns="27432">
            <a:spAutoFit/>
          </a:bodyPr>
          <a:lstStyle/>
          <a:p>
            <a:pPr>
              <a:spcAft>
                <a:spcPts val="800"/>
              </a:spcAft>
              <a:defRPr sz="1000" b="0">
                <a:solidFill>
                  <a:srgbClr val="4F5964"/>
                </a:solidFill>
                <a:latin typeface="Arial"/>
              </a:defRPr>
            </a:pPr>
            <a:r>
              <a:t>1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640080" y="310896"/>
            <a:ext cx="10881360" cy="504754"/>
          </a:xfrm>
          <a:prstGeom prst="rect">
            <a:avLst/>
          </a:prstGeom>
          <a:noFill/>
        </p:spPr>
        <p:txBody>
          <a:bodyPr wrap="square" lIns="45720" tIns="27432">
            <a:spAutoFit/>
          </a:bodyPr>
          <a:lstStyle/>
          <a:p>
            <a:pPr algn="ctr">
              <a:spcAft>
                <a:spcPts val="800"/>
              </a:spcAft>
              <a:defRPr sz="2700" b="1">
                <a:solidFill>
                  <a:srgbClr val="162F47"/>
                </a:solidFill>
                <a:latin typeface="Arial"/>
              </a:defRPr>
            </a:pPr>
            <a:r>
              <a:rPr lang="en" sz="2800" kern="0" dirty="0">
                <a:solidFill>
                  <a:schemeClr val="accent1"/>
                </a:solidFill>
                <a:ea typeface="Calibri"/>
                <a:cs typeface="Calibri"/>
              </a:rPr>
              <a:t>Overview</a:t>
            </a:r>
            <a:r>
              <a:rPr lang="ru-RU" sz="2800" kern="0" dirty="0">
                <a:solidFill>
                  <a:schemeClr val="accent1"/>
                </a:solidFill>
                <a:ea typeface="Calibri"/>
                <a:cs typeface="Calibri"/>
              </a:rPr>
              <a:t> </a:t>
            </a:r>
            <a:r>
              <a:rPr sz="2800" dirty="0" err="1">
                <a:solidFill>
                  <a:schemeClr val="accent1"/>
                </a:solidFill>
              </a:rPr>
              <a:t>HealthConnect</a:t>
            </a:r>
            <a:r>
              <a:rPr sz="2800" dirty="0">
                <a:solidFill>
                  <a:schemeClr val="accent1"/>
                </a:solidFill>
              </a:rPr>
              <a:t> UK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658368" y="950976"/>
            <a:ext cx="10835640" cy="50292"/>
          </a:xfrm>
          <a:prstGeom prst="roundRect">
            <a:avLst/>
          </a:prstGeom>
          <a:solidFill>
            <a:srgbClr val="E2632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11201400" y="6446520"/>
            <a:ext cx="411480" cy="210312"/>
          </a:xfrm>
          <a:prstGeom prst="rect">
            <a:avLst/>
          </a:prstGeom>
          <a:noFill/>
        </p:spPr>
        <p:txBody>
          <a:bodyPr wrap="square" lIns="45720" tIns="27432">
            <a:spAutoFit/>
          </a:bodyPr>
          <a:lstStyle/>
          <a:p>
            <a:pPr algn="r">
              <a:spcAft>
                <a:spcPts val="800"/>
              </a:spcAft>
              <a:defRPr sz="1000" b="0">
                <a:solidFill>
                  <a:srgbClr val="4F5964"/>
                </a:solidFill>
                <a:latin typeface="Arial"/>
              </a:defRPr>
            </a:pPr>
            <a:r>
              <a:t>2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85800" y="1124617"/>
            <a:ext cx="5303520" cy="2487263"/>
          </a:xfrm>
          <a:prstGeom prst="roundRect">
            <a:avLst/>
          </a:prstGeom>
          <a:solidFill>
            <a:srgbClr val="EDF2F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1948615" y="1216659"/>
            <a:ext cx="4992624" cy="350865"/>
          </a:xfrm>
          <a:prstGeom prst="rect">
            <a:avLst/>
          </a:prstGeom>
          <a:noFill/>
        </p:spPr>
        <p:txBody>
          <a:bodyPr wrap="square" lIns="45720" tIns="27432">
            <a:spAutoFit/>
          </a:bodyPr>
          <a:lstStyle/>
          <a:p>
            <a:pPr>
              <a:spcAft>
                <a:spcPts val="800"/>
              </a:spcAft>
              <a:defRPr sz="1800" b="1">
                <a:solidFill>
                  <a:srgbClr val="E26325"/>
                </a:solidFill>
                <a:latin typeface="Arial"/>
              </a:defRPr>
            </a:pPr>
            <a:r>
              <a:rPr lang="en-GB" b="1" dirty="0" err="1"/>
              <a:t>HealthConnect</a:t>
            </a:r>
            <a:r>
              <a:rPr lang="en-GB" b="1" dirty="0"/>
              <a:t> UK</a:t>
            </a:r>
            <a:endParaRPr dirty="0"/>
          </a:p>
        </p:txBody>
      </p:sp>
      <p:sp>
        <p:nvSpPr>
          <p:cNvPr id="9" name="TextBox 8"/>
          <p:cNvSpPr txBox="1"/>
          <p:nvPr/>
        </p:nvSpPr>
        <p:spPr>
          <a:xfrm>
            <a:off x="841248" y="1718977"/>
            <a:ext cx="4992624" cy="1505540"/>
          </a:xfrm>
          <a:prstGeom prst="rect">
            <a:avLst/>
          </a:prstGeom>
          <a:noFill/>
        </p:spPr>
        <p:txBody>
          <a:bodyPr wrap="square" lIns="45720" tIns="27432">
            <a:spAutoFit/>
          </a:bodyPr>
          <a:lstStyle/>
          <a:p>
            <a:pPr>
              <a:lnSpc>
                <a:spcPct val="150000"/>
              </a:lnSpc>
              <a:defRPr sz="1500" b="0">
                <a:solidFill>
                  <a:srgbClr val="162F47"/>
                </a:solidFill>
                <a:latin typeface="Arial"/>
              </a:defRPr>
            </a:pPr>
            <a:r>
              <a:rPr lang="en-US" sz="1600" dirty="0"/>
              <a:t>- Rapidly growing UK digital healthcare </a:t>
            </a:r>
            <a:r>
              <a:rPr lang="en-US" sz="1600" dirty="0" err="1"/>
              <a:t>organisation</a:t>
            </a:r>
            <a:endParaRPr lang="en-US" sz="1600" dirty="0"/>
          </a:p>
          <a:p>
            <a:pPr>
              <a:lnSpc>
                <a:spcPct val="150000"/>
              </a:lnSpc>
              <a:defRPr sz="1500" b="0">
                <a:solidFill>
                  <a:srgbClr val="162F47"/>
                </a:solidFill>
                <a:latin typeface="Arial"/>
              </a:defRPr>
            </a:pPr>
            <a:r>
              <a:rPr lang="en-US" sz="1600" dirty="0"/>
              <a:t>- Virtual consultations</a:t>
            </a:r>
          </a:p>
          <a:p>
            <a:pPr>
              <a:lnSpc>
                <a:spcPct val="150000"/>
              </a:lnSpc>
              <a:defRPr sz="1500" b="0">
                <a:solidFill>
                  <a:srgbClr val="162F47"/>
                </a:solidFill>
                <a:latin typeface="Arial"/>
              </a:defRPr>
            </a:pPr>
            <a:r>
              <a:rPr lang="en-US" sz="1600" dirty="0"/>
              <a:t>- Remote patient monitoring</a:t>
            </a:r>
          </a:p>
          <a:p>
            <a:pPr>
              <a:lnSpc>
                <a:spcPct val="150000"/>
              </a:lnSpc>
              <a:defRPr sz="1500" b="0">
                <a:solidFill>
                  <a:srgbClr val="162F47"/>
                </a:solidFill>
                <a:latin typeface="Arial"/>
              </a:defRPr>
            </a:pPr>
            <a:r>
              <a:rPr lang="en-US" sz="1600" dirty="0"/>
              <a:t>- Digital healthcare services across the UK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6144768" y="1124617"/>
            <a:ext cx="5303520" cy="2487263"/>
          </a:xfrm>
          <a:prstGeom prst="roundRect">
            <a:avLst/>
          </a:prstGeom>
          <a:solidFill>
            <a:srgbClr val="EDF2F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6941239" y="1243488"/>
            <a:ext cx="4992624" cy="320088"/>
          </a:xfrm>
          <a:prstGeom prst="rect">
            <a:avLst/>
          </a:prstGeom>
          <a:noFill/>
        </p:spPr>
        <p:txBody>
          <a:bodyPr wrap="square" lIns="45720" tIns="27432">
            <a:spAutoFit/>
          </a:bodyPr>
          <a:lstStyle/>
          <a:p>
            <a:pPr>
              <a:spcAft>
                <a:spcPts val="800"/>
              </a:spcAft>
              <a:defRPr sz="1500" b="0">
                <a:solidFill>
                  <a:srgbClr val="162F47"/>
                </a:solidFill>
                <a:latin typeface="Arial"/>
              </a:defRPr>
            </a:pPr>
            <a:r>
              <a:rPr lang="en-US" sz="1600" b="1" dirty="0">
                <a:solidFill>
                  <a:srgbClr val="FF0000"/>
                </a:solidFill>
              </a:rPr>
              <a:t>Current Workforce Challenges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300216" y="1718977"/>
            <a:ext cx="5148072" cy="1715341"/>
          </a:xfrm>
          <a:prstGeom prst="rect">
            <a:avLst/>
          </a:prstGeom>
          <a:noFill/>
        </p:spPr>
        <p:txBody>
          <a:bodyPr wrap="square" lIns="45720" tIns="27432">
            <a:spAutoFit/>
          </a:bodyPr>
          <a:lstStyle/>
          <a:p>
            <a:pPr>
              <a:spcAft>
                <a:spcPts val="800"/>
              </a:spcAft>
              <a:defRPr sz="1500" b="0">
                <a:solidFill>
                  <a:srgbClr val="162F47"/>
                </a:solidFill>
                <a:latin typeface="Arial"/>
              </a:defRPr>
            </a:pPr>
            <a:r>
              <a:rPr lang="en-US" sz="1600" dirty="0"/>
              <a:t>- Shortages of healthcare and technology professionals</a:t>
            </a:r>
          </a:p>
          <a:p>
            <a:pPr>
              <a:spcAft>
                <a:spcPts val="800"/>
              </a:spcAft>
              <a:defRPr sz="1500" b="0">
                <a:solidFill>
                  <a:srgbClr val="162F47"/>
                </a:solidFill>
                <a:latin typeface="Arial"/>
              </a:defRPr>
            </a:pPr>
            <a:r>
              <a:rPr lang="en-US" sz="1600" dirty="0"/>
              <a:t>- High employee turnover and reduced engagement</a:t>
            </a:r>
          </a:p>
          <a:p>
            <a:pPr>
              <a:spcAft>
                <a:spcPts val="800"/>
              </a:spcAft>
              <a:defRPr sz="1500" b="0">
                <a:solidFill>
                  <a:srgbClr val="162F47"/>
                </a:solidFill>
                <a:latin typeface="Arial"/>
              </a:defRPr>
            </a:pPr>
            <a:r>
              <a:rPr lang="en-US" sz="1600" dirty="0"/>
              <a:t>- Burnout and wellbeing concerns</a:t>
            </a:r>
          </a:p>
          <a:p>
            <a:pPr>
              <a:spcAft>
                <a:spcPts val="800"/>
              </a:spcAft>
              <a:defRPr sz="1500" b="0">
                <a:solidFill>
                  <a:srgbClr val="162F47"/>
                </a:solidFill>
                <a:latin typeface="Arial"/>
              </a:defRPr>
            </a:pPr>
            <a:r>
              <a:rPr lang="en-US" sz="1600" dirty="0"/>
              <a:t>- Digital skills and leadership gaps</a:t>
            </a:r>
          </a:p>
          <a:p>
            <a:pPr>
              <a:spcAft>
                <a:spcPts val="800"/>
              </a:spcAft>
              <a:defRPr sz="1500" b="0">
                <a:solidFill>
                  <a:srgbClr val="162F47"/>
                </a:solidFill>
                <a:latin typeface="Arial"/>
              </a:defRPr>
            </a:pPr>
            <a:r>
              <a:rPr lang="en-US" sz="1600" dirty="0"/>
              <a:t>- Managing multidisciplinary teams</a:t>
            </a:r>
            <a:endParaRPr sz="1600" dirty="0"/>
          </a:p>
        </p:txBody>
      </p:sp>
      <p:sp>
        <p:nvSpPr>
          <p:cNvPr id="14" name="Rounded Rectangle 6">
            <a:extLst>
              <a:ext uri="{FF2B5EF4-FFF2-40B4-BE49-F238E27FC236}">
                <a16:creationId xmlns:a16="http://schemas.microsoft.com/office/drawing/2014/main" id="{D4303754-5CE3-C10A-61B8-41B35D88DF34}"/>
              </a:ext>
            </a:extLst>
          </p:cNvPr>
          <p:cNvSpPr/>
          <p:nvPr/>
        </p:nvSpPr>
        <p:spPr>
          <a:xfrm>
            <a:off x="2158738" y="3664762"/>
            <a:ext cx="8484124" cy="2715769"/>
          </a:xfrm>
          <a:prstGeom prst="roundRect">
            <a:avLst/>
          </a:prstGeom>
          <a:solidFill>
            <a:srgbClr val="EDF2F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446AC8A-5F49-5EAB-8E5D-5722B2CE6AA6}"/>
              </a:ext>
            </a:extLst>
          </p:cNvPr>
          <p:cNvSpPr txBox="1"/>
          <p:nvPr/>
        </p:nvSpPr>
        <p:spPr>
          <a:xfrm>
            <a:off x="4435500" y="3848149"/>
            <a:ext cx="4992624" cy="350865"/>
          </a:xfrm>
          <a:prstGeom prst="rect">
            <a:avLst/>
          </a:prstGeom>
          <a:noFill/>
        </p:spPr>
        <p:txBody>
          <a:bodyPr wrap="square" lIns="45720" tIns="27432">
            <a:spAutoFit/>
          </a:bodyPr>
          <a:lstStyle/>
          <a:p>
            <a:pPr>
              <a:spcAft>
                <a:spcPts val="800"/>
              </a:spcAft>
              <a:defRPr sz="1800" b="1">
                <a:solidFill>
                  <a:srgbClr val="E26325"/>
                </a:solidFill>
                <a:latin typeface="Arial"/>
              </a:defRPr>
            </a:pPr>
            <a:r>
              <a:rPr lang="en-GB" b="1" dirty="0"/>
              <a:t>Strategic Importance of HRM</a:t>
            </a:r>
            <a:endParaRPr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FAB179A-0096-2E57-50DE-50866BA4C083}"/>
              </a:ext>
            </a:extLst>
          </p:cNvPr>
          <p:cNvSpPr txBox="1"/>
          <p:nvPr/>
        </p:nvSpPr>
        <p:spPr>
          <a:xfrm>
            <a:off x="2394410" y="4083755"/>
            <a:ext cx="8484124" cy="2573077"/>
          </a:xfrm>
          <a:prstGeom prst="rect">
            <a:avLst/>
          </a:prstGeom>
          <a:noFill/>
        </p:spPr>
        <p:txBody>
          <a:bodyPr wrap="square" lIns="45720" tIns="27432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Talent Attraction and Retention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— securing skilled healthcare and technology professionals.</a:t>
            </a:r>
            <a:endParaRPr lang="ru-RU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Employee Development and Wellbeing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— addressing digital skills gaps, burnout and employee engagement.</a:t>
            </a:r>
            <a:endParaRPr lang="ru-RU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Performance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— supporting high-quality patient care and sustainable business growth.</a:t>
            </a:r>
            <a:endParaRPr lang="ru-RU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defRPr sz="1500" b="0">
                <a:solidFill>
                  <a:srgbClr val="162F47"/>
                </a:solidFill>
                <a:latin typeface="Arial"/>
              </a:defRPr>
            </a:pPr>
            <a:endParaRPr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810302-7D37-FE0C-DF94-93703C66CB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0F61A79-B0B6-4167-EF63-D05E301DED22}"/>
              </a:ext>
            </a:extLst>
          </p:cNvPr>
          <p:cNvSpPr txBox="1"/>
          <p:nvPr/>
        </p:nvSpPr>
        <p:spPr>
          <a:xfrm>
            <a:off x="640080" y="310896"/>
            <a:ext cx="10881360" cy="504754"/>
          </a:xfrm>
          <a:prstGeom prst="rect">
            <a:avLst/>
          </a:prstGeom>
          <a:noFill/>
        </p:spPr>
        <p:txBody>
          <a:bodyPr wrap="square" lIns="45720" tIns="27432">
            <a:spAutoFit/>
          </a:bodyPr>
          <a:lstStyle/>
          <a:p>
            <a:pPr algn="ctr">
              <a:spcAft>
                <a:spcPts val="800"/>
              </a:spcAft>
              <a:defRPr sz="2700" b="1">
                <a:solidFill>
                  <a:srgbClr val="162F47"/>
                </a:solidFill>
                <a:latin typeface="Arial"/>
              </a:defRPr>
            </a:pPr>
            <a:r>
              <a:rPr lang="en-US" sz="2800" b="1" dirty="0">
                <a:solidFill>
                  <a:schemeClr val="accent1"/>
                </a:solidFill>
              </a:rPr>
              <a:t>Workforce Planning and Skills Gap Identification</a:t>
            </a:r>
            <a:endParaRPr sz="3200" dirty="0">
              <a:solidFill>
                <a:schemeClr val="accent1"/>
              </a:solidFill>
            </a:endParaRP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BB216CFF-7A3B-7324-519F-57F8D6A559F0}"/>
              </a:ext>
            </a:extLst>
          </p:cNvPr>
          <p:cNvSpPr/>
          <p:nvPr/>
        </p:nvSpPr>
        <p:spPr>
          <a:xfrm>
            <a:off x="612648" y="802854"/>
            <a:ext cx="10835640" cy="50292"/>
          </a:xfrm>
          <a:prstGeom prst="roundRect">
            <a:avLst/>
          </a:prstGeom>
          <a:solidFill>
            <a:srgbClr val="E2632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AFC9929-E7B6-3AE3-1DC2-21B25CB71B4C}"/>
              </a:ext>
            </a:extLst>
          </p:cNvPr>
          <p:cNvSpPr txBox="1"/>
          <p:nvPr/>
        </p:nvSpPr>
        <p:spPr>
          <a:xfrm>
            <a:off x="11201400" y="6446520"/>
            <a:ext cx="411480" cy="227755"/>
          </a:xfrm>
          <a:prstGeom prst="rect">
            <a:avLst/>
          </a:prstGeom>
          <a:noFill/>
        </p:spPr>
        <p:txBody>
          <a:bodyPr wrap="square" lIns="45720" tIns="27432">
            <a:spAutoFit/>
          </a:bodyPr>
          <a:lstStyle/>
          <a:p>
            <a:pPr algn="r">
              <a:spcAft>
                <a:spcPts val="800"/>
              </a:spcAft>
              <a:defRPr sz="1000" b="0">
                <a:solidFill>
                  <a:srgbClr val="4F5964"/>
                </a:solidFill>
                <a:latin typeface="Arial"/>
              </a:defRPr>
            </a:pPr>
            <a:r>
              <a:rPr lang="ru-RU" dirty="0"/>
              <a:t>3</a:t>
            </a:r>
            <a:endParaRPr dirty="0"/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A50F1B04-D729-D4BA-234D-2D521B61447A}"/>
              </a:ext>
            </a:extLst>
          </p:cNvPr>
          <p:cNvSpPr/>
          <p:nvPr/>
        </p:nvSpPr>
        <p:spPr>
          <a:xfrm>
            <a:off x="640080" y="1026845"/>
            <a:ext cx="10544792" cy="4804310"/>
          </a:xfrm>
          <a:prstGeom prst="roundRect">
            <a:avLst/>
          </a:prstGeom>
          <a:solidFill>
            <a:srgbClr val="EDF2F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85EEB0B-7977-EE2E-6809-92AFEA3F4F15}"/>
              </a:ext>
            </a:extLst>
          </p:cNvPr>
          <p:cNvSpPr txBox="1"/>
          <p:nvPr/>
        </p:nvSpPr>
        <p:spPr>
          <a:xfrm>
            <a:off x="1975925" y="1682368"/>
            <a:ext cx="7629489" cy="34932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9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Workforce Planning</a:t>
            </a:r>
            <a:r>
              <a:rPr lang="ru-RU" sz="19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u-RU" sz="1900" b="1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Forecast future staffing demand based on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growth and changes in digital healthcare services. Compare projected demand with internal and external workforce supply.</a:t>
            </a:r>
            <a:endParaRPr lang="ru-RU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ru-RU" sz="19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9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Skills Gap Identification</a:t>
            </a:r>
            <a:r>
              <a:rPr lang="ru-RU" sz="19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-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Assess current clinical and digital capabilities. Identify shortages in remote patient monitoring, digital healthcare technologies and leadership skills.</a:t>
            </a:r>
            <a:endParaRPr lang="ru-RU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ru-RU" sz="19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9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Evaluation</a:t>
            </a:r>
            <a:r>
              <a:rPr lang="ru-RU" sz="19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-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Forecasting supports proactive recruitment and development, but technological change and employee turnover can reduce forecast accuracy. Regular review is therefore important.</a:t>
            </a:r>
            <a:endParaRPr lang="ru-RU" sz="19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E58F7AD-2195-21F8-02C0-43BCAF3CE968}"/>
              </a:ext>
            </a:extLst>
          </p:cNvPr>
          <p:cNvSpPr txBox="1"/>
          <p:nvPr/>
        </p:nvSpPr>
        <p:spPr>
          <a:xfrm>
            <a:off x="2884602" y="6004854"/>
            <a:ext cx="711989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Muller-Camen, Croucher and Leigh (2008); Bechet (2008)</a:t>
            </a:r>
            <a:r>
              <a:rPr lang="ru-RU" sz="1400" dirty="0">
                <a:latin typeface="Arial" panose="020B0604020202020204" pitchFamily="34" charset="0"/>
                <a:cs typeface="Arial" panose="020B0604020202020204" pitchFamily="34" charset="0"/>
              </a:rPr>
              <a:t>;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Armstrong and Taylor (2014)</a:t>
            </a:r>
            <a:endParaRPr lang="ru-RU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28727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E693DF-B610-AFCD-C5DD-ABFDBBF4BE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6C2B626-1841-4C1D-A687-F0A08C31C901}"/>
              </a:ext>
            </a:extLst>
          </p:cNvPr>
          <p:cNvSpPr txBox="1"/>
          <p:nvPr/>
        </p:nvSpPr>
        <p:spPr>
          <a:xfrm>
            <a:off x="640080" y="310896"/>
            <a:ext cx="10881360" cy="504754"/>
          </a:xfrm>
          <a:prstGeom prst="rect">
            <a:avLst/>
          </a:prstGeom>
          <a:noFill/>
        </p:spPr>
        <p:txBody>
          <a:bodyPr wrap="square" lIns="45720" tIns="27432">
            <a:spAutoFit/>
          </a:bodyPr>
          <a:lstStyle/>
          <a:p>
            <a:pPr algn="ctr">
              <a:spcAft>
                <a:spcPts val="800"/>
              </a:spcAft>
              <a:defRPr sz="2700" b="1">
                <a:solidFill>
                  <a:srgbClr val="162F47"/>
                </a:solidFill>
                <a:latin typeface="Arial"/>
              </a:defRPr>
            </a:pPr>
            <a:r>
              <a:rPr lang="en-US" sz="2800" b="1" dirty="0">
                <a:solidFill>
                  <a:schemeClr val="accent1"/>
                </a:solidFill>
              </a:rPr>
              <a:t>Workforce Planning and Skills Gap Identification</a:t>
            </a:r>
            <a:endParaRPr sz="3200" dirty="0">
              <a:solidFill>
                <a:schemeClr val="accent1"/>
              </a:solidFill>
            </a:endParaRP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43C86C53-9A4A-F2FE-7B41-5E6E87543E82}"/>
              </a:ext>
            </a:extLst>
          </p:cNvPr>
          <p:cNvSpPr/>
          <p:nvPr/>
        </p:nvSpPr>
        <p:spPr>
          <a:xfrm>
            <a:off x="612648" y="802854"/>
            <a:ext cx="10835640" cy="50292"/>
          </a:xfrm>
          <a:prstGeom prst="roundRect">
            <a:avLst/>
          </a:prstGeom>
          <a:solidFill>
            <a:srgbClr val="E2632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9521177-1150-5749-7C64-24A19A3CBAA2}"/>
              </a:ext>
            </a:extLst>
          </p:cNvPr>
          <p:cNvSpPr txBox="1"/>
          <p:nvPr/>
        </p:nvSpPr>
        <p:spPr>
          <a:xfrm>
            <a:off x="11201400" y="6446520"/>
            <a:ext cx="411480" cy="227755"/>
          </a:xfrm>
          <a:prstGeom prst="rect">
            <a:avLst/>
          </a:prstGeom>
          <a:noFill/>
        </p:spPr>
        <p:txBody>
          <a:bodyPr wrap="square" lIns="45720" tIns="27432">
            <a:spAutoFit/>
          </a:bodyPr>
          <a:lstStyle/>
          <a:p>
            <a:pPr algn="r">
              <a:spcAft>
                <a:spcPts val="800"/>
              </a:spcAft>
              <a:defRPr sz="1000" b="0">
                <a:solidFill>
                  <a:srgbClr val="4F5964"/>
                </a:solidFill>
                <a:latin typeface="Arial"/>
              </a:defRPr>
            </a:pPr>
            <a:r>
              <a:rPr lang="en-US" dirty="0"/>
              <a:t>4</a:t>
            </a:r>
            <a:endParaRPr dirty="0"/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80087039-12E8-D02B-1573-AF1BDC301F04}"/>
              </a:ext>
            </a:extLst>
          </p:cNvPr>
          <p:cNvSpPr/>
          <p:nvPr/>
        </p:nvSpPr>
        <p:spPr>
          <a:xfrm>
            <a:off x="588264" y="942882"/>
            <a:ext cx="11421484" cy="705164"/>
          </a:xfrm>
          <a:prstGeom prst="roundRect">
            <a:avLst/>
          </a:prstGeom>
          <a:solidFill>
            <a:srgbClr val="EDF2F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774AC7D-C105-06FE-F400-BBCB964B14E0}"/>
              </a:ext>
            </a:extLst>
          </p:cNvPr>
          <p:cNvSpPr txBox="1"/>
          <p:nvPr/>
        </p:nvSpPr>
        <p:spPr>
          <a:xfrm>
            <a:off x="697882" y="1001714"/>
            <a:ext cx="112022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Workforce Planning</a:t>
            </a:r>
            <a:r>
              <a:rPr lang="ru-RU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</a:t>
            </a:r>
            <a:r>
              <a:rPr lang="en-US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Skills Gap Identification</a:t>
            </a:r>
            <a:r>
              <a:rPr lang="ru-RU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</a:t>
            </a:r>
            <a:r>
              <a:rPr lang="en-US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Evaluation</a:t>
            </a:r>
            <a:endParaRPr lang="ru-RU" b="1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online consultations in the future</a:t>
            </a:r>
            <a:r>
              <a:rPr lang="ru-RU" dirty="0">
                <a:latin typeface="Arial" panose="020B0604020202020204" pitchFamily="34" charset="0"/>
                <a:cs typeface="Arial" panose="020B0604020202020204" pitchFamily="34" charset="0"/>
              </a:rPr>
              <a:t>       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importance of digital skills</a:t>
            </a:r>
            <a:r>
              <a:rPr lang="ru-RU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Rising demand</a:t>
            </a:r>
            <a:endParaRPr lang="ru-RU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6" name="Rounded Rectangle 5">
            <a:extLst>
              <a:ext uri="{FF2B5EF4-FFF2-40B4-BE49-F238E27FC236}">
                <a16:creationId xmlns:a16="http://schemas.microsoft.com/office/drawing/2014/main" id="{8170F3EA-FD6F-BDEF-6D94-C44366D7CB7A}"/>
              </a:ext>
            </a:extLst>
          </p:cNvPr>
          <p:cNvSpPr/>
          <p:nvPr/>
        </p:nvSpPr>
        <p:spPr>
          <a:xfrm>
            <a:off x="594360" y="1718418"/>
            <a:ext cx="3547872" cy="4232138"/>
          </a:xfrm>
          <a:prstGeom prst="roundRect">
            <a:avLst/>
          </a:prstGeom>
          <a:solidFill>
            <a:srgbClr val="F7F8F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7" name="Rounded Rectangle 6">
            <a:extLst>
              <a:ext uri="{FF2B5EF4-FFF2-40B4-BE49-F238E27FC236}">
                <a16:creationId xmlns:a16="http://schemas.microsoft.com/office/drawing/2014/main" id="{8D8B4C4F-9030-5F2C-7F3B-EAFAF78377E3}"/>
              </a:ext>
            </a:extLst>
          </p:cNvPr>
          <p:cNvSpPr/>
          <p:nvPr/>
        </p:nvSpPr>
        <p:spPr>
          <a:xfrm>
            <a:off x="4315968" y="1718418"/>
            <a:ext cx="3547872" cy="4232138"/>
          </a:xfrm>
          <a:prstGeom prst="roundRect">
            <a:avLst/>
          </a:prstGeom>
          <a:solidFill>
            <a:srgbClr val="F7F8F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8" name="Rounded Rectangle 7">
            <a:extLst>
              <a:ext uri="{FF2B5EF4-FFF2-40B4-BE49-F238E27FC236}">
                <a16:creationId xmlns:a16="http://schemas.microsoft.com/office/drawing/2014/main" id="{C95CF8CC-5D36-0F3C-3A2E-AFE2369378B6}"/>
              </a:ext>
            </a:extLst>
          </p:cNvPr>
          <p:cNvSpPr/>
          <p:nvPr/>
        </p:nvSpPr>
        <p:spPr>
          <a:xfrm>
            <a:off x="8037575" y="1718418"/>
            <a:ext cx="3547872" cy="4232138"/>
          </a:xfrm>
          <a:prstGeom prst="roundRect">
            <a:avLst/>
          </a:prstGeom>
          <a:solidFill>
            <a:srgbClr val="F7F8F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9" name="TextBox 78">
            <a:extLst>
              <a:ext uri="{FF2B5EF4-FFF2-40B4-BE49-F238E27FC236}">
                <a16:creationId xmlns:a16="http://schemas.microsoft.com/office/drawing/2014/main" id="{9245BE4A-70F0-8C90-BF17-255E5BFC043A}"/>
              </a:ext>
            </a:extLst>
          </p:cNvPr>
          <p:cNvSpPr txBox="1"/>
          <p:nvPr/>
        </p:nvSpPr>
        <p:spPr>
          <a:xfrm>
            <a:off x="768096" y="1910442"/>
            <a:ext cx="3200400" cy="411480"/>
          </a:xfrm>
          <a:prstGeom prst="rect">
            <a:avLst/>
          </a:prstGeom>
          <a:noFill/>
        </p:spPr>
        <p:txBody>
          <a:bodyPr wrap="square" lIns="0" tIns="0">
            <a:spAutoFit/>
          </a:bodyPr>
          <a:lstStyle/>
          <a:p>
            <a:pPr>
              <a:spcAft>
                <a:spcPts val="200"/>
              </a:spcAft>
            </a:pPr>
            <a:r>
              <a:rPr sz="1700" b="1" dirty="0">
                <a:solidFill>
                  <a:srgbClr val="282D36"/>
                </a:solidFill>
                <a:latin typeface="Arial"/>
              </a:rPr>
              <a:t>1  Workforce Planning</a:t>
            </a:r>
          </a:p>
        </p:txBody>
      </p:sp>
      <p:sp>
        <p:nvSpPr>
          <p:cNvPr id="80" name="TextBox 79">
            <a:extLst>
              <a:ext uri="{FF2B5EF4-FFF2-40B4-BE49-F238E27FC236}">
                <a16:creationId xmlns:a16="http://schemas.microsoft.com/office/drawing/2014/main" id="{928F2351-3A61-85AF-F812-D5545C8678A5}"/>
              </a:ext>
            </a:extLst>
          </p:cNvPr>
          <p:cNvSpPr txBox="1"/>
          <p:nvPr/>
        </p:nvSpPr>
        <p:spPr>
          <a:xfrm>
            <a:off x="768096" y="2376786"/>
            <a:ext cx="3200400" cy="230832"/>
          </a:xfrm>
          <a:prstGeom prst="rect">
            <a:avLst/>
          </a:prstGeom>
          <a:noFill/>
        </p:spPr>
        <p:txBody>
          <a:bodyPr wrap="square" lIns="0" tIns="0">
            <a:spAutoFit/>
          </a:bodyPr>
          <a:lstStyle/>
          <a:p>
            <a:pPr>
              <a:spcAft>
                <a:spcPts val="200"/>
              </a:spcAft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Online consultation requests to GP practices.</a:t>
            </a:r>
            <a:endParaRPr sz="1200" b="0" dirty="0">
              <a:solidFill>
                <a:srgbClr val="5E667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1" name="Rectangle 10">
            <a:extLst>
              <a:ext uri="{FF2B5EF4-FFF2-40B4-BE49-F238E27FC236}">
                <a16:creationId xmlns:a16="http://schemas.microsoft.com/office/drawing/2014/main" id="{37D7C94B-0FE2-D9D4-798C-E4638C18819C}"/>
              </a:ext>
            </a:extLst>
          </p:cNvPr>
          <p:cNvSpPr/>
          <p:nvPr/>
        </p:nvSpPr>
        <p:spPr>
          <a:xfrm>
            <a:off x="1161288" y="3645973"/>
            <a:ext cx="868680" cy="1290979"/>
          </a:xfrm>
          <a:prstGeom prst="rect">
            <a:avLst/>
          </a:prstGeom>
          <a:solidFill>
            <a:srgbClr val="9AA6B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2" name="TextBox 81">
            <a:extLst>
              <a:ext uri="{FF2B5EF4-FFF2-40B4-BE49-F238E27FC236}">
                <a16:creationId xmlns:a16="http://schemas.microsoft.com/office/drawing/2014/main" id="{A17ADBDE-291D-7F46-CE0F-25D2CE4FE3E3}"/>
              </a:ext>
            </a:extLst>
          </p:cNvPr>
          <p:cNvSpPr txBox="1"/>
          <p:nvPr/>
        </p:nvSpPr>
        <p:spPr>
          <a:xfrm>
            <a:off x="1161288" y="5037690"/>
            <a:ext cx="1042415" cy="256032"/>
          </a:xfrm>
          <a:prstGeom prst="rect">
            <a:avLst/>
          </a:prstGeom>
          <a:noFill/>
        </p:spPr>
        <p:txBody>
          <a:bodyPr wrap="square" lIns="0" tIns="0">
            <a:spAutoFit/>
          </a:bodyPr>
          <a:lstStyle/>
          <a:p>
            <a:pPr>
              <a:spcAft>
                <a:spcPts val="200"/>
              </a:spcAft>
            </a:pPr>
            <a:r>
              <a:rPr sz="1000" b="0">
                <a:solidFill>
                  <a:srgbClr val="282D36"/>
                </a:solidFill>
                <a:latin typeface="Arial"/>
              </a:rPr>
              <a:t>Sep 2024</a:t>
            </a:r>
          </a:p>
        </p:txBody>
      </p:sp>
      <p:sp>
        <p:nvSpPr>
          <p:cNvPr id="83" name="TextBox 82">
            <a:extLst>
              <a:ext uri="{FF2B5EF4-FFF2-40B4-BE49-F238E27FC236}">
                <a16:creationId xmlns:a16="http://schemas.microsoft.com/office/drawing/2014/main" id="{BAD01AE4-F886-23BA-7A67-C4458101FEEA}"/>
              </a:ext>
            </a:extLst>
          </p:cNvPr>
          <p:cNvSpPr txBox="1"/>
          <p:nvPr/>
        </p:nvSpPr>
        <p:spPr>
          <a:xfrm>
            <a:off x="1161288" y="3335077"/>
            <a:ext cx="960120" cy="274320"/>
          </a:xfrm>
          <a:prstGeom prst="rect">
            <a:avLst/>
          </a:prstGeom>
          <a:noFill/>
        </p:spPr>
        <p:txBody>
          <a:bodyPr wrap="square" lIns="0" tIns="0">
            <a:spAutoFit/>
          </a:bodyPr>
          <a:lstStyle/>
          <a:p>
            <a:pPr>
              <a:spcAft>
                <a:spcPts val="200"/>
              </a:spcAft>
            </a:pPr>
            <a:r>
              <a:rPr sz="1500" b="1">
                <a:solidFill>
                  <a:srgbClr val="282D36"/>
                </a:solidFill>
                <a:latin typeface="Arial"/>
              </a:rPr>
              <a:t>4.4m</a:t>
            </a:r>
          </a:p>
        </p:txBody>
      </p:sp>
      <p:sp>
        <p:nvSpPr>
          <p:cNvPr id="84" name="Rectangle 13">
            <a:extLst>
              <a:ext uri="{FF2B5EF4-FFF2-40B4-BE49-F238E27FC236}">
                <a16:creationId xmlns:a16="http://schemas.microsoft.com/office/drawing/2014/main" id="{7B3E0610-6E55-1804-436B-19BCDD44E4BD}"/>
              </a:ext>
            </a:extLst>
          </p:cNvPr>
          <p:cNvSpPr/>
          <p:nvPr/>
        </p:nvSpPr>
        <p:spPr>
          <a:xfrm>
            <a:off x="2578608" y="3012294"/>
            <a:ext cx="868680" cy="1907129"/>
          </a:xfrm>
          <a:prstGeom prst="rect">
            <a:avLst/>
          </a:prstGeom>
          <a:solidFill>
            <a:srgbClr val="E06F2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5" name="TextBox 84">
            <a:extLst>
              <a:ext uri="{FF2B5EF4-FFF2-40B4-BE49-F238E27FC236}">
                <a16:creationId xmlns:a16="http://schemas.microsoft.com/office/drawing/2014/main" id="{79178227-AB41-C379-15B2-9B18230FD205}"/>
              </a:ext>
            </a:extLst>
          </p:cNvPr>
          <p:cNvSpPr txBox="1"/>
          <p:nvPr/>
        </p:nvSpPr>
        <p:spPr>
          <a:xfrm>
            <a:off x="2578608" y="5037690"/>
            <a:ext cx="1042415" cy="256032"/>
          </a:xfrm>
          <a:prstGeom prst="rect">
            <a:avLst/>
          </a:prstGeom>
          <a:noFill/>
        </p:spPr>
        <p:txBody>
          <a:bodyPr wrap="square" lIns="0" tIns="0">
            <a:spAutoFit/>
          </a:bodyPr>
          <a:lstStyle/>
          <a:p>
            <a:pPr>
              <a:spcAft>
                <a:spcPts val="200"/>
              </a:spcAft>
            </a:pPr>
            <a:r>
              <a:rPr sz="1000" b="0">
                <a:solidFill>
                  <a:srgbClr val="282D36"/>
                </a:solidFill>
                <a:latin typeface="Arial"/>
              </a:rPr>
              <a:t>Sep 2025</a:t>
            </a:r>
          </a:p>
        </p:txBody>
      </p:sp>
      <p:sp>
        <p:nvSpPr>
          <p:cNvPr id="86" name="TextBox 85">
            <a:extLst>
              <a:ext uri="{FF2B5EF4-FFF2-40B4-BE49-F238E27FC236}">
                <a16:creationId xmlns:a16="http://schemas.microsoft.com/office/drawing/2014/main" id="{42A06F4B-FC5E-7755-29E2-E4E7840D0D56}"/>
              </a:ext>
            </a:extLst>
          </p:cNvPr>
          <p:cNvSpPr txBox="1"/>
          <p:nvPr/>
        </p:nvSpPr>
        <p:spPr>
          <a:xfrm>
            <a:off x="2578608" y="2701398"/>
            <a:ext cx="960120" cy="274320"/>
          </a:xfrm>
          <a:prstGeom prst="rect">
            <a:avLst/>
          </a:prstGeom>
          <a:noFill/>
        </p:spPr>
        <p:txBody>
          <a:bodyPr wrap="square" lIns="0" tIns="0">
            <a:spAutoFit/>
          </a:bodyPr>
          <a:lstStyle/>
          <a:p>
            <a:pPr>
              <a:spcAft>
                <a:spcPts val="200"/>
              </a:spcAft>
            </a:pPr>
            <a:r>
              <a:rPr sz="1500" b="1">
                <a:solidFill>
                  <a:srgbClr val="282D36"/>
                </a:solidFill>
                <a:latin typeface="Arial"/>
              </a:rPr>
              <a:t>6.5m</a:t>
            </a:r>
          </a:p>
        </p:txBody>
      </p:sp>
      <p:sp>
        <p:nvSpPr>
          <p:cNvPr id="87" name="TextBox 86">
            <a:extLst>
              <a:ext uri="{FF2B5EF4-FFF2-40B4-BE49-F238E27FC236}">
                <a16:creationId xmlns:a16="http://schemas.microsoft.com/office/drawing/2014/main" id="{07BE01E3-A31E-CBCA-DEEA-921E12975D58}"/>
              </a:ext>
            </a:extLst>
          </p:cNvPr>
          <p:cNvSpPr txBox="1"/>
          <p:nvPr/>
        </p:nvSpPr>
        <p:spPr>
          <a:xfrm>
            <a:off x="768096" y="5467458"/>
            <a:ext cx="3200400" cy="276999"/>
          </a:xfrm>
          <a:prstGeom prst="rect">
            <a:avLst/>
          </a:prstGeom>
          <a:noFill/>
        </p:spPr>
        <p:txBody>
          <a:bodyPr wrap="square" lIns="0" tIns="0">
            <a:spAutoFit/>
          </a:bodyPr>
          <a:lstStyle/>
          <a:p>
            <a:pPr>
              <a:spcAft>
                <a:spcPts val="200"/>
              </a:spcAft>
            </a:pPr>
            <a:r>
              <a:rPr sz="1500" b="1" dirty="0">
                <a:solidFill>
                  <a:schemeClr val="accent2">
                    <a:lumMod val="75000"/>
                  </a:schemeClr>
                </a:solidFill>
                <a:latin typeface="Arial"/>
              </a:rPr>
              <a:t>+48% online requests</a:t>
            </a:r>
          </a:p>
        </p:txBody>
      </p:sp>
      <p:sp>
        <p:nvSpPr>
          <p:cNvPr id="88" name="TextBox 87">
            <a:extLst>
              <a:ext uri="{FF2B5EF4-FFF2-40B4-BE49-F238E27FC236}">
                <a16:creationId xmlns:a16="http://schemas.microsoft.com/office/drawing/2014/main" id="{1E8F7D61-1379-EAFE-C433-95C402174D36}"/>
              </a:ext>
            </a:extLst>
          </p:cNvPr>
          <p:cNvSpPr txBox="1"/>
          <p:nvPr/>
        </p:nvSpPr>
        <p:spPr>
          <a:xfrm>
            <a:off x="4489704" y="1910442"/>
            <a:ext cx="3200400" cy="411480"/>
          </a:xfrm>
          <a:prstGeom prst="rect">
            <a:avLst/>
          </a:prstGeom>
          <a:noFill/>
        </p:spPr>
        <p:txBody>
          <a:bodyPr wrap="square" lIns="0" tIns="0">
            <a:spAutoFit/>
          </a:bodyPr>
          <a:lstStyle/>
          <a:p>
            <a:pPr>
              <a:spcAft>
                <a:spcPts val="200"/>
              </a:spcAft>
            </a:pPr>
            <a:r>
              <a:rPr sz="1600" b="1">
                <a:solidFill>
                  <a:srgbClr val="282D36"/>
                </a:solidFill>
                <a:latin typeface="Arial"/>
              </a:rPr>
              <a:t>2  Skills Gap Identification</a:t>
            </a:r>
          </a:p>
        </p:txBody>
      </p:sp>
      <p:sp>
        <p:nvSpPr>
          <p:cNvPr id="89" name="TextBox 88">
            <a:extLst>
              <a:ext uri="{FF2B5EF4-FFF2-40B4-BE49-F238E27FC236}">
                <a16:creationId xmlns:a16="http://schemas.microsoft.com/office/drawing/2014/main" id="{ACF1EB89-CC99-A165-DC95-FE13A5EB403F}"/>
              </a:ext>
            </a:extLst>
          </p:cNvPr>
          <p:cNvSpPr txBox="1"/>
          <p:nvPr/>
        </p:nvSpPr>
        <p:spPr>
          <a:xfrm>
            <a:off x="4489704" y="2376786"/>
            <a:ext cx="3200400" cy="512064"/>
          </a:xfrm>
          <a:prstGeom prst="rect">
            <a:avLst/>
          </a:prstGeom>
          <a:noFill/>
        </p:spPr>
        <p:txBody>
          <a:bodyPr wrap="square" lIns="0" tIns="0">
            <a:spAutoFit/>
          </a:bodyPr>
          <a:lstStyle/>
          <a:p>
            <a:pPr>
              <a:spcAft>
                <a:spcPts val="200"/>
              </a:spcAft>
            </a:pPr>
            <a:r>
              <a:rPr sz="1200" b="0" dirty="0">
                <a:solidFill>
                  <a:srgbClr val="5E6671"/>
                </a:solidFill>
                <a:latin typeface="Arial"/>
              </a:rPr>
              <a:t>Digital adoption across NHS services</a:t>
            </a:r>
          </a:p>
        </p:txBody>
      </p:sp>
      <p:sp>
        <p:nvSpPr>
          <p:cNvPr id="90" name="TextBox 89">
            <a:extLst>
              <a:ext uri="{FF2B5EF4-FFF2-40B4-BE49-F238E27FC236}">
                <a16:creationId xmlns:a16="http://schemas.microsoft.com/office/drawing/2014/main" id="{E4DEFF87-C9FF-4348-027E-145D8A832850}"/>
              </a:ext>
            </a:extLst>
          </p:cNvPr>
          <p:cNvSpPr txBox="1"/>
          <p:nvPr/>
        </p:nvSpPr>
        <p:spPr>
          <a:xfrm>
            <a:off x="4498848" y="3172314"/>
            <a:ext cx="3182112" cy="274320"/>
          </a:xfrm>
          <a:prstGeom prst="rect">
            <a:avLst/>
          </a:prstGeom>
          <a:noFill/>
        </p:spPr>
        <p:txBody>
          <a:bodyPr wrap="square" lIns="0" tIns="0">
            <a:spAutoFit/>
          </a:bodyPr>
          <a:lstStyle/>
          <a:p>
            <a:pPr>
              <a:spcAft>
                <a:spcPts val="200"/>
              </a:spcAft>
            </a:pPr>
            <a:r>
              <a:rPr sz="1100" b="0">
                <a:solidFill>
                  <a:srgbClr val="282D36"/>
                </a:solidFill>
                <a:latin typeface="Arial"/>
              </a:rPr>
              <a:t>GP practices: online systems</a:t>
            </a:r>
          </a:p>
        </p:txBody>
      </p:sp>
      <p:sp>
        <p:nvSpPr>
          <p:cNvPr id="91" name="Rectangle 20">
            <a:extLst>
              <a:ext uri="{FF2B5EF4-FFF2-40B4-BE49-F238E27FC236}">
                <a16:creationId xmlns:a16="http://schemas.microsoft.com/office/drawing/2014/main" id="{41E95734-E4C9-E9B3-7544-783D49C7F5EA}"/>
              </a:ext>
            </a:extLst>
          </p:cNvPr>
          <p:cNvSpPr/>
          <p:nvPr/>
        </p:nvSpPr>
        <p:spPr>
          <a:xfrm>
            <a:off x="4498848" y="3519786"/>
            <a:ext cx="3081528" cy="240058"/>
          </a:xfrm>
          <a:prstGeom prst="rect">
            <a:avLst/>
          </a:prstGeom>
          <a:solidFill>
            <a:srgbClr val="E1E5E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2" name="Rectangle 21">
            <a:extLst>
              <a:ext uri="{FF2B5EF4-FFF2-40B4-BE49-F238E27FC236}">
                <a16:creationId xmlns:a16="http://schemas.microsoft.com/office/drawing/2014/main" id="{B1274344-1861-5B11-30BD-1961851C45B2}"/>
              </a:ext>
            </a:extLst>
          </p:cNvPr>
          <p:cNvSpPr/>
          <p:nvPr/>
        </p:nvSpPr>
        <p:spPr>
          <a:xfrm>
            <a:off x="4498848" y="3519786"/>
            <a:ext cx="3019897" cy="240058"/>
          </a:xfrm>
          <a:prstGeom prst="rect">
            <a:avLst/>
          </a:prstGeom>
          <a:solidFill>
            <a:srgbClr val="E06F2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3" name="TextBox 92">
            <a:extLst>
              <a:ext uri="{FF2B5EF4-FFF2-40B4-BE49-F238E27FC236}">
                <a16:creationId xmlns:a16="http://schemas.microsoft.com/office/drawing/2014/main" id="{1E180C48-B01A-11E6-B0CD-AE01C14DDB72}"/>
              </a:ext>
            </a:extLst>
          </p:cNvPr>
          <p:cNvSpPr txBox="1"/>
          <p:nvPr/>
        </p:nvSpPr>
        <p:spPr>
          <a:xfrm>
            <a:off x="6830568" y="3154026"/>
            <a:ext cx="640080" cy="274320"/>
          </a:xfrm>
          <a:prstGeom prst="rect">
            <a:avLst/>
          </a:prstGeom>
          <a:noFill/>
        </p:spPr>
        <p:txBody>
          <a:bodyPr wrap="square" lIns="0" tIns="0">
            <a:spAutoFit/>
          </a:bodyPr>
          <a:lstStyle/>
          <a:p>
            <a:pPr>
              <a:spcAft>
                <a:spcPts val="200"/>
              </a:spcAft>
            </a:pPr>
            <a:r>
              <a:rPr sz="1300" b="1" dirty="0">
                <a:solidFill>
                  <a:srgbClr val="282D36"/>
                </a:solidFill>
                <a:latin typeface="Arial"/>
              </a:rPr>
              <a:t>98%</a:t>
            </a:r>
          </a:p>
        </p:txBody>
      </p:sp>
      <p:sp>
        <p:nvSpPr>
          <p:cNvPr id="94" name="TextBox 93">
            <a:extLst>
              <a:ext uri="{FF2B5EF4-FFF2-40B4-BE49-F238E27FC236}">
                <a16:creationId xmlns:a16="http://schemas.microsoft.com/office/drawing/2014/main" id="{00146CCD-1ADA-0E52-ACD4-C05F510D8AD3}"/>
              </a:ext>
            </a:extLst>
          </p:cNvPr>
          <p:cNvSpPr txBox="1"/>
          <p:nvPr/>
        </p:nvSpPr>
        <p:spPr>
          <a:xfrm>
            <a:off x="4498848" y="4278738"/>
            <a:ext cx="3182112" cy="274320"/>
          </a:xfrm>
          <a:prstGeom prst="rect">
            <a:avLst/>
          </a:prstGeom>
          <a:noFill/>
        </p:spPr>
        <p:txBody>
          <a:bodyPr wrap="square" lIns="0" tIns="0">
            <a:spAutoFit/>
          </a:bodyPr>
          <a:lstStyle/>
          <a:p>
            <a:pPr>
              <a:spcAft>
                <a:spcPts val="200"/>
              </a:spcAft>
            </a:pPr>
            <a:r>
              <a:rPr sz="1100" b="0" dirty="0">
                <a:solidFill>
                  <a:srgbClr val="282D36"/>
                </a:solidFill>
                <a:latin typeface="Arial"/>
              </a:rPr>
              <a:t>NHS trusts: electronic records</a:t>
            </a:r>
          </a:p>
        </p:txBody>
      </p:sp>
      <p:sp>
        <p:nvSpPr>
          <p:cNvPr id="95" name="Rectangle 24">
            <a:extLst>
              <a:ext uri="{FF2B5EF4-FFF2-40B4-BE49-F238E27FC236}">
                <a16:creationId xmlns:a16="http://schemas.microsoft.com/office/drawing/2014/main" id="{F186DE3A-0034-AAC3-839C-C9269C9A77DD}"/>
              </a:ext>
            </a:extLst>
          </p:cNvPr>
          <p:cNvSpPr/>
          <p:nvPr/>
        </p:nvSpPr>
        <p:spPr>
          <a:xfrm>
            <a:off x="4498848" y="4626210"/>
            <a:ext cx="3081528" cy="240058"/>
          </a:xfrm>
          <a:prstGeom prst="rect">
            <a:avLst/>
          </a:prstGeom>
          <a:solidFill>
            <a:srgbClr val="E1E5E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6" name="Rectangle 25">
            <a:extLst>
              <a:ext uri="{FF2B5EF4-FFF2-40B4-BE49-F238E27FC236}">
                <a16:creationId xmlns:a16="http://schemas.microsoft.com/office/drawing/2014/main" id="{D0CB21C1-E97F-A135-02B8-963B761D94A2}"/>
              </a:ext>
            </a:extLst>
          </p:cNvPr>
          <p:cNvSpPr/>
          <p:nvPr/>
        </p:nvSpPr>
        <p:spPr>
          <a:xfrm>
            <a:off x="4498848" y="4626210"/>
            <a:ext cx="2804190" cy="240058"/>
          </a:xfrm>
          <a:prstGeom prst="rect">
            <a:avLst/>
          </a:prstGeom>
          <a:solidFill>
            <a:srgbClr val="E06F2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7" name="TextBox 96">
            <a:extLst>
              <a:ext uri="{FF2B5EF4-FFF2-40B4-BE49-F238E27FC236}">
                <a16:creationId xmlns:a16="http://schemas.microsoft.com/office/drawing/2014/main" id="{E468AA79-1379-FB1A-A80A-3DD38273F3B7}"/>
              </a:ext>
            </a:extLst>
          </p:cNvPr>
          <p:cNvSpPr txBox="1"/>
          <p:nvPr/>
        </p:nvSpPr>
        <p:spPr>
          <a:xfrm>
            <a:off x="6830568" y="4260450"/>
            <a:ext cx="640080" cy="274320"/>
          </a:xfrm>
          <a:prstGeom prst="rect">
            <a:avLst/>
          </a:prstGeom>
          <a:noFill/>
        </p:spPr>
        <p:txBody>
          <a:bodyPr wrap="square" lIns="0" tIns="0">
            <a:spAutoFit/>
          </a:bodyPr>
          <a:lstStyle/>
          <a:p>
            <a:pPr>
              <a:spcAft>
                <a:spcPts val="200"/>
              </a:spcAft>
            </a:pPr>
            <a:r>
              <a:rPr sz="1300" b="1">
                <a:solidFill>
                  <a:srgbClr val="282D36"/>
                </a:solidFill>
                <a:latin typeface="Arial"/>
              </a:rPr>
              <a:t>91%</a:t>
            </a:r>
          </a:p>
        </p:txBody>
      </p:sp>
      <p:sp>
        <p:nvSpPr>
          <p:cNvPr id="98" name="TextBox 97">
            <a:extLst>
              <a:ext uri="{FF2B5EF4-FFF2-40B4-BE49-F238E27FC236}">
                <a16:creationId xmlns:a16="http://schemas.microsoft.com/office/drawing/2014/main" id="{DD0F72D7-62AA-3A3F-ADD5-71F996A74A82}"/>
              </a:ext>
            </a:extLst>
          </p:cNvPr>
          <p:cNvSpPr txBox="1"/>
          <p:nvPr/>
        </p:nvSpPr>
        <p:spPr>
          <a:xfrm>
            <a:off x="4616138" y="5228060"/>
            <a:ext cx="3200400" cy="477054"/>
          </a:xfrm>
          <a:prstGeom prst="rect">
            <a:avLst/>
          </a:prstGeom>
          <a:noFill/>
        </p:spPr>
        <p:txBody>
          <a:bodyPr wrap="square" lIns="0" tIns="0">
            <a:spAutoFit/>
          </a:bodyPr>
          <a:lstStyle/>
          <a:p>
            <a:pPr>
              <a:spcAft>
                <a:spcPts val="200"/>
              </a:spcAft>
            </a:pPr>
            <a:r>
              <a:rPr lang="en-US" sz="1400" b="1" dirty="0">
                <a:solidFill>
                  <a:schemeClr val="accent2">
                    <a:lumMod val="75000"/>
                  </a:schemeClr>
                </a:solidFill>
              </a:rPr>
              <a:t>Digital adoption increases the need for staff training and technical support.</a:t>
            </a:r>
            <a:endParaRPr sz="1300" b="1" dirty="0">
              <a:solidFill>
                <a:schemeClr val="accent2">
                  <a:lumMod val="75000"/>
                </a:schemeClr>
              </a:solidFill>
              <a:latin typeface="Arial"/>
            </a:endParaRPr>
          </a:p>
        </p:txBody>
      </p:sp>
      <p:sp>
        <p:nvSpPr>
          <p:cNvPr id="99" name="TextBox 98">
            <a:extLst>
              <a:ext uri="{FF2B5EF4-FFF2-40B4-BE49-F238E27FC236}">
                <a16:creationId xmlns:a16="http://schemas.microsoft.com/office/drawing/2014/main" id="{F914F578-F0D7-918A-85F8-9802E58A8416}"/>
              </a:ext>
            </a:extLst>
          </p:cNvPr>
          <p:cNvSpPr txBox="1"/>
          <p:nvPr/>
        </p:nvSpPr>
        <p:spPr>
          <a:xfrm>
            <a:off x="8211311" y="1910442"/>
            <a:ext cx="3200400" cy="411480"/>
          </a:xfrm>
          <a:prstGeom prst="rect">
            <a:avLst/>
          </a:prstGeom>
          <a:noFill/>
        </p:spPr>
        <p:txBody>
          <a:bodyPr wrap="square" lIns="0" tIns="0">
            <a:spAutoFit/>
          </a:bodyPr>
          <a:lstStyle/>
          <a:p>
            <a:pPr>
              <a:spcAft>
                <a:spcPts val="200"/>
              </a:spcAft>
            </a:pPr>
            <a:r>
              <a:rPr sz="1700" b="1">
                <a:solidFill>
                  <a:srgbClr val="282D36"/>
                </a:solidFill>
                <a:latin typeface="Arial"/>
              </a:rPr>
              <a:t>3  Critical Evaluation</a:t>
            </a:r>
          </a:p>
        </p:txBody>
      </p:sp>
      <p:sp>
        <p:nvSpPr>
          <p:cNvPr id="100" name="TextBox 99">
            <a:extLst>
              <a:ext uri="{FF2B5EF4-FFF2-40B4-BE49-F238E27FC236}">
                <a16:creationId xmlns:a16="http://schemas.microsoft.com/office/drawing/2014/main" id="{8D7DB1FC-26A3-AD44-0A41-571AEB809269}"/>
              </a:ext>
            </a:extLst>
          </p:cNvPr>
          <p:cNvSpPr txBox="1"/>
          <p:nvPr/>
        </p:nvSpPr>
        <p:spPr>
          <a:xfrm>
            <a:off x="8211311" y="2376786"/>
            <a:ext cx="3200400" cy="230832"/>
          </a:xfrm>
          <a:prstGeom prst="rect">
            <a:avLst/>
          </a:prstGeom>
          <a:noFill/>
        </p:spPr>
        <p:txBody>
          <a:bodyPr wrap="square" lIns="0" tIns="0">
            <a:spAutoFit/>
          </a:bodyPr>
          <a:lstStyle/>
          <a:p>
            <a:pPr>
              <a:spcAft>
                <a:spcPts val="200"/>
              </a:spcAft>
            </a:pPr>
            <a:r>
              <a:rPr sz="1200" b="0" dirty="0">
                <a:solidFill>
                  <a:srgbClr val="5E6671"/>
                </a:solidFill>
                <a:latin typeface="Arial"/>
              </a:rPr>
              <a:t>Growth in activity, Mar 2024</a:t>
            </a:r>
            <a:r>
              <a:rPr lang="en-US" sz="1200" b="0" dirty="0">
                <a:solidFill>
                  <a:srgbClr val="5E6671"/>
                </a:solidFill>
                <a:latin typeface="Arial"/>
              </a:rPr>
              <a:t> -</a:t>
            </a:r>
            <a:r>
              <a:rPr lang="ru-RU" sz="1200" b="0" dirty="0">
                <a:solidFill>
                  <a:srgbClr val="5E6671"/>
                </a:solidFill>
                <a:latin typeface="Arial"/>
              </a:rPr>
              <a:t> Ма</a:t>
            </a:r>
            <a:r>
              <a:rPr lang="en-US" sz="1200" b="0" dirty="0">
                <a:solidFill>
                  <a:srgbClr val="5E6671"/>
                </a:solidFill>
                <a:latin typeface="Arial"/>
              </a:rPr>
              <a:t>r </a:t>
            </a:r>
            <a:r>
              <a:rPr sz="1200" b="0" dirty="0">
                <a:solidFill>
                  <a:srgbClr val="5E6671"/>
                </a:solidFill>
                <a:latin typeface="Arial"/>
              </a:rPr>
              <a:t>25</a:t>
            </a:r>
          </a:p>
        </p:txBody>
      </p:sp>
      <p:sp>
        <p:nvSpPr>
          <p:cNvPr id="101" name="TextBox 100">
            <a:extLst>
              <a:ext uri="{FF2B5EF4-FFF2-40B4-BE49-F238E27FC236}">
                <a16:creationId xmlns:a16="http://schemas.microsoft.com/office/drawing/2014/main" id="{5A7395B0-A561-97BF-39EA-F6A8951F661C}"/>
              </a:ext>
            </a:extLst>
          </p:cNvPr>
          <p:cNvSpPr txBox="1"/>
          <p:nvPr/>
        </p:nvSpPr>
        <p:spPr>
          <a:xfrm>
            <a:off x="8220455" y="3144882"/>
            <a:ext cx="3182112" cy="256032"/>
          </a:xfrm>
          <a:prstGeom prst="rect">
            <a:avLst/>
          </a:prstGeom>
          <a:noFill/>
        </p:spPr>
        <p:txBody>
          <a:bodyPr wrap="square" lIns="0" tIns="0">
            <a:spAutoFit/>
          </a:bodyPr>
          <a:lstStyle/>
          <a:p>
            <a:pPr>
              <a:spcAft>
                <a:spcPts val="200"/>
              </a:spcAft>
            </a:pPr>
            <a:r>
              <a:rPr sz="1100" b="0">
                <a:solidFill>
                  <a:srgbClr val="282D36"/>
                </a:solidFill>
                <a:latin typeface="Arial"/>
              </a:rPr>
              <a:t>Online consultation interactions</a:t>
            </a:r>
          </a:p>
        </p:txBody>
      </p:sp>
      <p:sp>
        <p:nvSpPr>
          <p:cNvPr id="102" name="Rectangle 31">
            <a:extLst>
              <a:ext uri="{FF2B5EF4-FFF2-40B4-BE49-F238E27FC236}">
                <a16:creationId xmlns:a16="http://schemas.microsoft.com/office/drawing/2014/main" id="{E857F82A-0244-0747-D764-68F89329CAE7}"/>
              </a:ext>
            </a:extLst>
          </p:cNvPr>
          <p:cNvSpPr/>
          <p:nvPr/>
        </p:nvSpPr>
        <p:spPr>
          <a:xfrm>
            <a:off x="8220455" y="3492354"/>
            <a:ext cx="3054096" cy="248949"/>
          </a:xfrm>
          <a:prstGeom prst="rect">
            <a:avLst/>
          </a:prstGeom>
          <a:solidFill>
            <a:srgbClr val="E1E5E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3" name="Rectangle 32">
            <a:extLst>
              <a:ext uri="{FF2B5EF4-FFF2-40B4-BE49-F238E27FC236}">
                <a16:creationId xmlns:a16="http://schemas.microsoft.com/office/drawing/2014/main" id="{47D03C79-DC0F-9276-561B-45948FA4840B}"/>
              </a:ext>
            </a:extLst>
          </p:cNvPr>
          <p:cNvSpPr/>
          <p:nvPr/>
        </p:nvSpPr>
        <p:spPr>
          <a:xfrm>
            <a:off x="8220455" y="3492354"/>
            <a:ext cx="2850489" cy="248949"/>
          </a:xfrm>
          <a:prstGeom prst="rect">
            <a:avLst/>
          </a:prstGeom>
          <a:solidFill>
            <a:srgbClr val="E06F2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4" name="TextBox 103">
            <a:extLst>
              <a:ext uri="{FF2B5EF4-FFF2-40B4-BE49-F238E27FC236}">
                <a16:creationId xmlns:a16="http://schemas.microsoft.com/office/drawing/2014/main" id="{EF6C4EAA-44AA-B57E-7ACB-8BDE6A5FA587}"/>
              </a:ext>
            </a:extLst>
          </p:cNvPr>
          <p:cNvSpPr txBox="1"/>
          <p:nvPr/>
        </p:nvSpPr>
        <p:spPr>
          <a:xfrm>
            <a:off x="10625328" y="3126594"/>
            <a:ext cx="640080" cy="274320"/>
          </a:xfrm>
          <a:prstGeom prst="rect">
            <a:avLst/>
          </a:prstGeom>
          <a:noFill/>
        </p:spPr>
        <p:txBody>
          <a:bodyPr wrap="square" lIns="0" tIns="0">
            <a:spAutoFit/>
          </a:bodyPr>
          <a:lstStyle/>
          <a:p>
            <a:pPr>
              <a:spcAft>
                <a:spcPts val="200"/>
              </a:spcAft>
            </a:pPr>
            <a:r>
              <a:rPr sz="1300" b="1">
                <a:solidFill>
                  <a:srgbClr val="282D36"/>
                </a:solidFill>
                <a:latin typeface="Arial"/>
              </a:rPr>
              <a:t>+56%</a:t>
            </a:r>
          </a:p>
        </p:txBody>
      </p:sp>
      <p:sp>
        <p:nvSpPr>
          <p:cNvPr id="105" name="TextBox 104">
            <a:extLst>
              <a:ext uri="{FF2B5EF4-FFF2-40B4-BE49-F238E27FC236}">
                <a16:creationId xmlns:a16="http://schemas.microsoft.com/office/drawing/2014/main" id="{E78D1B79-1710-E28D-A016-6B5B57554B6E}"/>
              </a:ext>
            </a:extLst>
          </p:cNvPr>
          <p:cNvSpPr txBox="1"/>
          <p:nvPr/>
        </p:nvSpPr>
        <p:spPr>
          <a:xfrm>
            <a:off x="8220455" y="4269594"/>
            <a:ext cx="3182112" cy="256032"/>
          </a:xfrm>
          <a:prstGeom prst="rect">
            <a:avLst/>
          </a:prstGeom>
          <a:noFill/>
        </p:spPr>
        <p:txBody>
          <a:bodyPr wrap="square" lIns="0" tIns="0">
            <a:spAutoFit/>
          </a:bodyPr>
          <a:lstStyle/>
          <a:p>
            <a:pPr>
              <a:spcAft>
                <a:spcPts val="200"/>
              </a:spcAft>
            </a:pPr>
            <a:r>
              <a:rPr sz="1100" b="0">
                <a:solidFill>
                  <a:srgbClr val="282D36"/>
                </a:solidFill>
                <a:latin typeface="Arial"/>
              </a:rPr>
              <a:t>All GP appointments</a:t>
            </a:r>
          </a:p>
        </p:txBody>
      </p:sp>
      <p:sp>
        <p:nvSpPr>
          <p:cNvPr id="106" name="Rectangle 35">
            <a:extLst>
              <a:ext uri="{FF2B5EF4-FFF2-40B4-BE49-F238E27FC236}">
                <a16:creationId xmlns:a16="http://schemas.microsoft.com/office/drawing/2014/main" id="{7AFD6489-F515-4E1F-BCD7-122E76835A89}"/>
              </a:ext>
            </a:extLst>
          </p:cNvPr>
          <p:cNvSpPr/>
          <p:nvPr/>
        </p:nvSpPr>
        <p:spPr>
          <a:xfrm>
            <a:off x="8220455" y="4617066"/>
            <a:ext cx="3054096" cy="248949"/>
          </a:xfrm>
          <a:prstGeom prst="rect">
            <a:avLst/>
          </a:prstGeom>
          <a:solidFill>
            <a:srgbClr val="E1E5E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7" name="Rectangle 36">
            <a:extLst>
              <a:ext uri="{FF2B5EF4-FFF2-40B4-BE49-F238E27FC236}">
                <a16:creationId xmlns:a16="http://schemas.microsoft.com/office/drawing/2014/main" id="{D567B05D-74BE-2EB7-4B5F-E766DB814D20}"/>
              </a:ext>
            </a:extLst>
          </p:cNvPr>
          <p:cNvSpPr/>
          <p:nvPr/>
        </p:nvSpPr>
        <p:spPr>
          <a:xfrm>
            <a:off x="8220455" y="4617066"/>
            <a:ext cx="188335" cy="248949"/>
          </a:xfrm>
          <a:prstGeom prst="rect">
            <a:avLst/>
          </a:prstGeom>
          <a:solidFill>
            <a:srgbClr val="E06F2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8" name="TextBox 107">
            <a:extLst>
              <a:ext uri="{FF2B5EF4-FFF2-40B4-BE49-F238E27FC236}">
                <a16:creationId xmlns:a16="http://schemas.microsoft.com/office/drawing/2014/main" id="{B1B3BC08-88A7-42BD-DA42-C5FBB088C112}"/>
              </a:ext>
            </a:extLst>
          </p:cNvPr>
          <p:cNvSpPr txBox="1"/>
          <p:nvPr/>
        </p:nvSpPr>
        <p:spPr>
          <a:xfrm>
            <a:off x="10625328" y="4251306"/>
            <a:ext cx="640080" cy="274320"/>
          </a:xfrm>
          <a:prstGeom prst="rect">
            <a:avLst/>
          </a:prstGeom>
          <a:noFill/>
        </p:spPr>
        <p:txBody>
          <a:bodyPr wrap="square" lIns="0" tIns="0">
            <a:spAutoFit/>
          </a:bodyPr>
          <a:lstStyle/>
          <a:p>
            <a:pPr>
              <a:spcAft>
                <a:spcPts val="200"/>
              </a:spcAft>
            </a:pPr>
            <a:r>
              <a:rPr sz="1300" b="1">
                <a:solidFill>
                  <a:srgbClr val="282D36"/>
                </a:solidFill>
                <a:latin typeface="Arial"/>
              </a:rPr>
              <a:t>+3.7%</a:t>
            </a:r>
          </a:p>
        </p:txBody>
      </p:sp>
      <p:sp>
        <p:nvSpPr>
          <p:cNvPr id="109" name="TextBox 108">
            <a:extLst>
              <a:ext uri="{FF2B5EF4-FFF2-40B4-BE49-F238E27FC236}">
                <a16:creationId xmlns:a16="http://schemas.microsoft.com/office/drawing/2014/main" id="{876908DF-AE9D-9C7C-B664-A7873F00DA16}"/>
              </a:ext>
            </a:extLst>
          </p:cNvPr>
          <p:cNvSpPr txBox="1"/>
          <p:nvPr/>
        </p:nvSpPr>
        <p:spPr>
          <a:xfrm>
            <a:off x="8211311" y="5376018"/>
            <a:ext cx="3200400" cy="658368"/>
          </a:xfrm>
          <a:prstGeom prst="rect">
            <a:avLst/>
          </a:prstGeom>
          <a:noFill/>
        </p:spPr>
        <p:txBody>
          <a:bodyPr wrap="square" lIns="0" tIns="0">
            <a:spAutoFit/>
          </a:bodyPr>
          <a:lstStyle/>
          <a:p>
            <a:pPr>
              <a:spcAft>
                <a:spcPts val="200"/>
              </a:spcAft>
            </a:pPr>
            <a:r>
              <a:rPr sz="1100" b="1">
                <a:solidFill>
                  <a:srgbClr val="E06F2D"/>
                </a:solidFill>
                <a:latin typeface="Arial"/>
              </a:rPr>
              <a:t>Digital demand is rising faster; staffing needs still require local assessment.</a:t>
            </a:r>
          </a:p>
        </p:txBody>
      </p:sp>
      <p:sp>
        <p:nvSpPr>
          <p:cNvPr id="110" name="TextBox 109">
            <a:extLst>
              <a:ext uri="{FF2B5EF4-FFF2-40B4-BE49-F238E27FC236}">
                <a16:creationId xmlns:a16="http://schemas.microsoft.com/office/drawing/2014/main" id="{3CB77454-E607-8AAF-0717-A43FD372FC7E}"/>
              </a:ext>
            </a:extLst>
          </p:cNvPr>
          <p:cNvSpPr txBox="1"/>
          <p:nvPr/>
        </p:nvSpPr>
        <p:spPr>
          <a:xfrm>
            <a:off x="2203703" y="6034386"/>
            <a:ext cx="193674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NHS England (2025a)</a:t>
            </a:r>
            <a:endParaRPr lang="ru-RU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1" name="TextBox 110">
            <a:extLst>
              <a:ext uri="{FF2B5EF4-FFF2-40B4-BE49-F238E27FC236}">
                <a16:creationId xmlns:a16="http://schemas.microsoft.com/office/drawing/2014/main" id="{8DA48B6C-FCE3-E014-5619-4BD7DD489646}"/>
              </a:ext>
            </a:extLst>
          </p:cNvPr>
          <p:cNvSpPr txBox="1"/>
          <p:nvPr/>
        </p:nvSpPr>
        <p:spPr>
          <a:xfrm>
            <a:off x="4910768" y="6045381"/>
            <a:ext cx="193674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NHS England (2025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ru-RU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2" name="TextBox 111">
            <a:extLst>
              <a:ext uri="{FF2B5EF4-FFF2-40B4-BE49-F238E27FC236}">
                <a16:creationId xmlns:a16="http://schemas.microsoft.com/office/drawing/2014/main" id="{D383BADB-87D5-40EE-F33D-5E4DB7C1AD0A}"/>
              </a:ext>
            </a:extLst>
          </p:cNvPr>
          <p:cNvSpPr txBox="1"/>
          <p:nvPr/>
        </p:nvSpPr>
        <p:spPr>
          <a:xfrm>
            <a:off x="8532231" y="6028096"/>
            <a:ext cx="193674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NHS England (2025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ru-RU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630998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F51DD0-C685-519F-D128-276DE856B3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3A184F1-204F-C2BE-28DF-063E61CA3E28}"/>
              </a:ext>
            </a:extLst>
          </p:cNvPr>
          <p:cNvSpPr txBox="1"/>
          <p:nvPr/>
        </p:nvSpPr>
        <p:spPr>
          <a:xfrm>
            <a:off x="640080" y="310896"/>
            <a:ext cx="10881360" cy="504754"/>
          </a:xfrm>
          <a:prstGeom prst="rect">
            <a:avLst/>
          </a:prstGeom>
          <a:noFill/>
        </p:spPr>
        <p:txBody>
          <a:bodyPr wrap="square" lIns="45720" tIns="27432">
            <a:spAutoFit/>
          </a:bodyPr>
          <a:lstStyle/>
          <a:p>
            <a:pPr algn="ctr">
              <a:spcAft>
                <a:spcPts val="800"/>
              </a:spcAft>
              <a:defRPr sz="2700" b="1">
                <a:solidFill>
                  <a:srgbClr val="162F47"/>
                </a:solidFill>
                <a:latin typeface="Arial"/>
              </a:defRPr>
            </a:pPr>
            <a:r>
              <a:rPr lang="en-US" sz="2800" dirty="0">
                <a:solidFill>
                  <a:schemeClr val="accent1"/>
                </a:solidFill>
              </a:rPr>
              <a:t>Workforce Planning Process at </a:t>
            </a:r>
            <a:r>
              <a:rPr lang="en-US" sz="2800" dirty="0" err="1">
                <a:solidFill>
                  <a:schemeClr val="accent1"/>
                </a:solidFill>
              </a:rPr>
              <a:t>HealthConnect</a:t>
            </a:r>
            <a:r>
              <a:rPr lang="en-US" sz="2800" dirty="0">
                <a:solidFill>
                  <a:schemeClr val="accent1"/>
                </a:solidFill>
              </a:rPr>
              <a:t> UK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3097B11C-3D45-FC34-F752-BCAE0722F590}"/>
              </a:ext>
            </a:extLst>
          </p:cNvPr>
          <p:cNvSpPr/>
          <p:nvPr/>
        </p:nvSpPr>
        <p:spPr>
          <a:xfrm>
            <a:off x="612648" y="802854"/>
            <a:ext cx="10835640" cy="50292"/>
          </a:xfrm>
          <a:prstGeom prst="roundRect">
            <a:avLst/>
          </a:prstGeom>
          <a:solidFill>
            <a:srgbClr val="E2632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EB144F5-88C4-A42F-2F55-F8D3ABD71D8D}"/>
              </a:ext>
            </a:extLst>
          </p:cNvPr>
          <p:cNvSpPr txBox="1"/>
          <p:nvPr/>
        </p:nvSpPr>
        <p:spPr>
          <a:xfrm>
            <a:off x="11201400" y="6446520"/>
            <a:ext cx="411480" cy="227755"/>
          </a:xfrm>
          <a:prstGeom prst="rect">
            <a:avLst/>
          </a:prstGeom>
          <a:noFill/>
        </p:spPr>
        <p:txBody>
          <a:bodyPr wrap="square" lIns="45720" tIns="27432">
            <a:spAutoFit/>
          </a:bodyPr>
          <a:lstStyle/>
          <a:p>
            <a:pPr algn="r">
              <a:spcAft>
                <a:spcPts val="800"/>
              </a:spcAft>
              <a:defRPr sz="1000" b="0">
                <a:solidFill>
                  <a:srgbClr val="4F5964"/>
                </a:solidFill>
                <a:latin typeface="Arial"/>
              </a:defRPr>
            </a:pPr>
            <a:r>
              <a:rPr lang="en-US" dirty="0"/>
              <a:t>5</a:t>
            </a:r>
            <a:endParaRPr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6F0E017-7FD9-65B6-542F-2A6D6F1E49D3}"/>
              </a:ext>
            </a:extLst>
          </p:cNvPr>
          <p:cNvSpPr txBox="1"/>
          <p:nvPr/>
        </p:nvSpPr>
        <p:spPr>
          <a:xfrm>
            <a:off x="2286000" y="5885332"/>
            <a:ext cx="399173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Adapted from CIPD (2025), Workforce planning.</a:t>
            </a:r>
            <a:endParaRPr lang="ru-RU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ounded Rectangle 3">
            <a:extLst>
              <a:ext uri="{FF2B5EF4-FFF2-40B4-BE49-F238E27FC236}">
                <a16:creationId xmlns:a16="http://schemas.microsoft.com/office/drawing/2014/main" id="{34C9CD2C-4FC9-F8FB-DB2F-34456134AA69}"/>
              </a:ext>
            </a:extLst>
          </p:cNvPr>
          <p:cNvSpPr/>
          <p:nvPr/>
        </p:nvSpPr>
        <p:spPr>
          <a:xfrm>
            <a:off x="2913888" y="997073"/>
            <a:ext cx="6583680" cy="987552"/>
          </a:xfrm>
          <a:prstGeom prst="roundRect">
            <a:avLst/>
          </a:prstGeom>
          <a:solidFill>
            <a:srgbClr val="F0F6FB"/>
          </a:solidFill>
          <a:ln>
            <a:solidFill>
              <a:srgbClr val="C6DA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Box 4">
            <a:extLst>
              <a:ext uri="{FF2B5EF4-FFF2-40B4-BE49-F238E27FC236}">
                <a16:creationId xmlns:a16="http://schemas.microsoft.com/office/drawing/2014/main" id="{EF827B53-7BCE-78EA-99A6-1211F8CC830E}"/>
              </a:ext>
            </a:extLst>
          </p:cNvPr>
          <p:cNvSpPr txBox="1"/>
          <p:nvPr/>
        </p:nvSpPr>
        <p:spPr>
          <a:xfrm>
            <a:off x="2951596" y="1031385"/>
            <a:ext cx="6428232" cy="627864"/>
          </a:xfrm>
          <a:prstGeom prst="rect">
            <a:avLst/>
          </a:prstGeom>
          <a:noFill/>
        </p:spPr>
        <p:txBody>
          <a:bodyPr wrap="square" lIns="27432" tIns="27432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 sz="1800" b="1">
                <a:solidFill>
                  <a:srgbClr val="18375E"/>
                </a:solidFill>
                <a:latin typeface="Arial"/>
              </a:defRPr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Step 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  Estimating Workforce Demand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algn="ctr">
              <a:defRPr sz="1800" b="1">
                <a:solidFill>
                  <a:srgbClr val="18375E"/>
                </a:solidFill>
                <a:latin typeface="Arial"/>
              </a:defRPr>
            </a:pPr>
            <a:r>
              <a:rPr lang="en-US" b="1" dirty="0"/>
              <a:t>How many employees do we need, and with what skills?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5">
            <a:extLst>
              <a:ext uri="{FF2B5EF4-FFF2-40B4-BE49-F238E27FC236}">
                <a16:creationId xmlns:a16="http://schemas.microsoft.com/office/drawing/2014/main" id="{9E609CC9-D3DB-3F36-8B9A-9890FCD044C6}"/>
              </a:ext>
            </a:extLst>
          </p:cNvPr>
          <p:cNvSpPr txBox="1"/>
          <p:nvPr/>
        </p:nvSpPr>
        <p:spPr>
          <a:xfrm>
            <a:off x="3520126" y="1689378"/>
            <a:ext cx="6126480" cy="273921"/>
          </a:xfrm>
          <a:prstGeom prst="rect">
            <a:avLst/>
          </a:prstGeom>
          <a:noFill/>
        </p:spPr>
        <p:txBody>
          <a:bodyPr wrap="square" lIns="27432" tIns="27432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 sz="1300" b="0">
                <a:solidFill>
                  <a:srgbClr val="495663"/>
                </a:solidFill>
                <a:latin typeface="Arial"/>
              </a:defRPr>
            </a:pPr>
            <a:r>
              <a:rPr>
                <a:latin typeface="Arial" panose="020B0604020202020204" pitchFamily="34" charset="0"/>
                <a:cs typeface="Arial" panose="020B0604020202020204" pitchFamily="34" charset="0"/>
              </a:rPr>
              <a:t>Forecast clinicians and IT staff needed as digital services expand.</a:t>
            </a:r>
          </a:p>
        </p:txBody>
      </p:sp>
      <p:sp>
        <p:nvSpPr>
          <p:cNvPr id="18" name="Rounded Rectangle 6">
            <a:extLst>
              <a:ext uri="{FF2B5EF4-FFF2-40B4-BE49-F238E27FC236}">
                <a16:creationId xmlns:a16="http://schemas.microsoft.com/office/drawing/2014/main" id="{E591B824-0A2A-A117-E5D3-DA8BCEEA4B47}"/>
              </a:ext>
            </a:extLst>
          </p:cNvPr>
          <p:cNvSpPr/>
          <p:nvPr/>
        </p:nvSpPr>
        <p:spPr>
          <a:xfrm>
            <a:off x="902208" y="2551553"/>
            <a:ext cx="5074920" cy="1207008"/>
          </a:xfrm>
          <a:prstGeom prst="roundRect">
            <a:avLst/>
          </a:prstGeom>
          <a:solidFill>
            <a:srgbClr val="F0F6FB"/>
          </a:solidFill>
          <a:ln>
            <a:solidFill>
              <a:srgbClr val="C6DA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Box 7">
            <a:extLst>
              <a:ext uri="{FF2B5EF4-FFF2-40B4-BE49-F238E27FC236}">
                <a16:creationId xmlns:a16="http://schemas.microsoft.com/office/drawing/2014/main" id="{CC3268E7-F6EF-EB9F-0152-B59D8C9AFD84}"/>
              </a:ext>
            </a:extLst>
          </p:cNvPr>
          <p:cNvSpPr txBox="1"/>
          <p:nvPr/>
        </p:nvSpPr>
        <p:spPr>
          <a:xfrm>
            <a:off x="980393" y="2595009"/>
            <a:ext cx="4996734" cy="858697"/>
          </a:xfrm>
          <a:prstGeom prst="rect">
            <a:avLst/>
          </a:prstGeom>
          <a:noFill/>
        </p:spPr>
        <p:txBody>
          <a:bodyPr wrap="square" lIns="27432" tIns="27432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 sz="1700" b="1">
                <a:solidFill>
                  <a:srgbClr val="18375E"/>
                </a:solidFill>
                <a:latin typeface="Arial"/>
              </a:defRPr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Step 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  Estimating Internal Supply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ru-RU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defRPr sz="1700" b="1">
                <a:solidFill>
                  <a:srgbClr val="18375E"/>
                </a:solidFill>
                <a:latin typeface="Arial"/>
              </a:defRPr>
            </a:pPr>
            <a:r>
              <a:rPr lang="en-US" sz="1700" b="1" dirty="0"/>
              <a:t>What skills and workforce capacity do we already have?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Box 8">
            <a:extLst>
              <a:ext uri="{FF2B5EF4-FFF2-40B4-BE49-F238E27FC236}">
                <a16:creationId xmlns:a16="http://schemas.microsoft.com/office/drawing/2014/main" id="{A89DF11D-BA2D-0CDA-AD54-18B383C9D3C8}"/>
              </a:ext>
            </a:extLst>
          </p:cNvPr>
          <p:cNvSpPr txBox="1"/>
          <p:nvPr/>
        </p:nvSpPr>
        <p:spPr>
          <a:xfrm>
            <a:off x="1316450" y="3461787"/>
            <a:ext cx="4617720" cy="273921"/>
          </a:xfrm>
          <a:prstGeom prst="rect">
            <a:avLst/>
          </a:prstGeom>
          <a:noFill/>
        </p:spPr>
        <p:txBody>
          <a:bodyPr wrap="square" lIns="27432" tIns="27432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 sz="1300" b="0">
                <a:solidFill>
                  <a:srgbClr val="495663"/>
                </a:solidFill>
                <a:latin typeface="Arial"/>
              </a:defRPr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Review staff numbers, skills, turnover and availability.</a:t>
            </a:r>
          </a:p>
        </p:txBody>
      </p:sp>
      <p:sp>
        <p:nvSpPr>
          <p:cNvPr id="23" name="Rounded Rectangle 12">
            <a:extLst>
              <a:ext uri="{FF2B5EF4-FFF2-40B4-BE49-F238E27FC236}">
                <a16:creationId xmlns:a16="http://schemas.microsoft.com/office/drawing/2014/main" id="{CCF687B3-EE5C-B8C4-D3FA-1BF141C6C305}"/>
              </a:ext>
            </a:extLst>
          </p:cNvPr>
          <p:cNvSpPr/>
          <p:nvPr/>
        </p:nvSpPr>
        <p:spPr>
          <a:xfrm>
            <a:off x="2913888" y="4334633"/>
            <a:ext cx="6583680" cy="941832"/>
          </a:xfrm>
          <a:prstGeom prst="roundRect">
            <a:avLst/>
          </a:prstGeom>
          <a:solidFill>
            <a:srgbClr val="F0F6FB"/>
          </a:solidFill>
          <a:ln>
            <a:solidFill>
              <a:srgbClr val="C6DA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Box 13">
            <a:extLst>
              <a:ext uri="{FF2B5EF4-FFF2-40B4-BE49-F238E27FC236}">
                <a16:creationId xmlns:a16="http://schemas.microsoft.com/office/drawing/2014/main" id="{B95BBCE9-93A4-9BCC-518B-BF179A062AC1}"/>
              </a:ext>
            </a:extLst>
          </p:cNvPr>
          <p:cNvSpPr txBox="1"/>
          <p:nvPr/>
        </p:nvSpPr>
        <p:spPr>
          <a:xfrm>
            <a:off x="3077064" y="4350374"/>
            <a:ext cx="6373365" cy="627864"/>
          </a:xfrm>
          <a:prstGeom prst="rect">
            <a:avLst/>
          </a:prstGeom>
          <a:noFill/>
        </p:spPr>
        <p:txBody>
          <a:bodyPr wrap="square" lIns="27432" tIns="27432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 sz="1800" b="1">
                <a:solidFill>
                  <a:srgbClr val="18375E"/>
                </a:solidFill>
                <a:latin typeface="Arial"/>
              </a:defRPr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Step 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  Comparing Demand and Supply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>
              <a:defRPr sz="1800" b="1">
                <a:solidFill>
                  <a:srgbClr val="18375E"/>
                </a:solidFill>
                <a:latin typeface="Arial"/>
              </a:defRPr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What workforce and skills gaps do we need to address?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Box 14">
            <a:extLst>
              <a:ext uri="{FF2B5EF4-FFF2-40B4-BE49-F238E27FC236}">
                <a16:creationId xmlns:a16="http://schemas.microsoft.com/office/drawing/2014/main" id="{59B7A635-99CC-4C32-7FD8-F3C64BB10A69}"/>
              </a:ext>
            </a:extLst>
          </p:cNvPr>
          <p:cNvSpPr txBox="1"/>
          <p:nvPr/>
        </p:nvSpPr>
        <p:spPr>
          <a:xfrm>
            <a:off x="4381566" y="5000557"/>
            <a:ext cx="6172200" cy="273921"/>
          </a:xfrm>
          <a:prstGeom prst="rect">
            <a:avLst/>
          </a:prstGeom>
          <a:noFill/>
        </p:spPr>
        <p:txBody>
          <a:bodyPr wrap="square" lIns="27432" tIns="27432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 sz="1300" b="0">
                <a:solidFill>
                  <a:srgbClr val="495663"/>
                </a:solidFill>
                <a:latin typeface="Arial"/>
              </a:defRPr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Identify staffing shortages and digital skills gaps.</a:t>
            </a:r>
          </a:p>
        </p:txBody>
      </p:sp>
      <p:cxnSp>
        <p:nvCxnSpPr>
          <p:cNvPr id="26" name="Connector 15">
            <a:extLst>
              <a:ext uri="{FF2B5EF4-FFF2-40B4-BE49-F238E27FC236}">
                <a16:creationId xmlns:a16="http://schemas.microsoft.com/office/drawing/2014/main" id="{F7B9ABF3-B92D-121D-38B0-8822AFF5DBAD}"/>
              </a:ext>
            </a:extLst>
          </p:cNvPr>
          <p:cNvCxnSpPr/>
          <p:nvPr/>
        </p:nvCxnSpPr>
        <p:spPr>
          <a:xfrm>
            <a:off x="6205728" y="1984625"/>
            <a:ext cx="0" cy="265176"/>
          </a:xfrm>
          <a:prstGeom prst="line">
            <a:avLst/>
          </a:prstGeom>
          <a:ln w="21590">
            <a:solidFill>
              <a:srgbClr val="2670AD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7" name="Connector 16">
            <a:extLst>
              <a:ext uri="{FF2B5EF4-FFF2-40B4-BE49-F238E27FC236}">
                <a16:creationId xmlns:a16="http://schemas.microsoft.com/office/drawing/2014/main" id="{70C23045-23FF-940E-B834-C075E31001D2}"/>
              </a:ext>
            </a:extLst>
          </p:cNvPr>
          <p:cNvCxnSpPr/>
          <p:nvPr/>
        </p:nvCxnSpPr>
        <p:spPr>
          <a:xfrm>
            <a:off x="3435096" y="2249801"/>
            <a:ext cx="5559552" cy="0"/>
          </a:xfrm>
          <a:prstGeom prst="line">
            <a:avLst/>
          </a:prstGeom>
          <a:ln w="21590">
            <a:solidFill>
              <a:srgbClr val="2670AD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8" name="Connector 17">
            <a:extLst>
              <a:ext uri="{FF2B5EF4-FFF2-40B4-BE49-F238E27FC236}">
                <a16:creationId xmlns:a16="http://schemas.microsoft.com/office/drawing/2014/main" id="{F231F5DD-7AF5-98B8-56EA-DC60CC85FA52}"/>
              </a:ext>
            </a:extLst>
          </p:cNvPr>
          <p:cNvCxnSpPr/>
          <p:nvPr/>
        </p:nvCxnSpPr>
        <p:spPr>
          <a:xfrm>
            <a:off x="3435096" y="2249801"/>
            <a:ext cx="0" cy="301752"/>
          </a:xfrm>
          <a:prstGeom prst="line">
            <a:avLst/>
          </a:prstGeom>
          <a:ln w="21590">
            <a:solidFill>
              <a:srgbClr val="2670AD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9" name="Connector 18">
            <a:extLst>
              <a:ext uri="{FF2B5EF4-FFF2-40B4-BE49-F238E27FC236}">
                <a16:creationId xmlns:a16="http://schemas.microsoft.com/office/drawing/2014/main" id="{10B8392A-A760-C1A6-7027-D2C8E1948B0D}"/>
              </a:ext>
            </a:extLst>
          </p:cNvPr>
          <p:cNvCxnSpPr/>
          <p:nvPr/>
        </p:nvCxnSpPr>
        <p:spPr>
          <a:xfrm>
            <a:off x="8994648" y="2249801"/>
            <a:ext cx="0" cy="301752"/>
          </a:xfrm>
          <a:prstGeom prst="line">
            <a:avLst/>
          </a:prstGeom>
          <a:ln w="21590">
            <a:solidFill>
              <a:srgbClr val="2670AD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0" name="Connector 19">
            <a:extLst>
              <a:ext uri="{FF2B5EF4-FFF2-40B4-BE49-F238E27FC236}">
                <a16:creationId xmlns:a16="http://schemas.microsoft.com/office/drawing/2014/main" id="{125018E2-8666-8B5E-CB19-ADDD74152F35}"/>
              </a:ext>
            </a:extLst>
          </p:cNvPr>
          <p:cNvCxnSpPr/>
          <p:nvPr/>
        </p:nvCxnSpPr>
        <p:spPr>
          <a:xfrm>
            <a:off x="3435096" y="3758561"/>
            <a:ext cx="0" cy="292608"/>
          </a:xfrm>
          <a:prstGeom prst="line">
            <a:avLst/>
          </a:prstGeom>
          <a:ln w="21590">
            <a:solidFill>
              <a:srgbClr val="2670AD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1" name="Connector 20">
            <a:extLst>
              <a:ext uri="{FF2B5EF4-FFF2-40B4-BE49-F238E27FC236}">
                <a16:creationId xmlns:a16="http://schemas.microsoft.com/office/drawing/2014/main" id="{31EC4288-1C09-C5E1-567F-899220E7646F}"/>
              </a:ext>
            </a:extLst>
          </p:cNvPr>
          <p:cNvCxnSpPr/>
          <p:nvPr/>
        </p:nvCxnSpPr>
        <p:spPr>
          <a:xfrm>
            <a:off x="8994648" y="3758561"/>
            <a:ext cx="0" cy="292608"/>
          </a:xfrm>
          <a:prstGeom prst="line">
            <a:avLst/>
          </a:prstGeom>
          <a:ln w="21590">
            <a:solidFill>
              <a:srgbClr val="2670AD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2" name="Connector 21">
            <a:extLst>
              <a:ext uri="{FF2B5EF4-FFF2-40B4-BE49-F238E27FC236}">
                <a16:creationId xmlns:a16="http://schemas.microsoft.com/office/drawing/2014/main" id="{10BE4F1C-2425-B609-015A-0A99454ED0BF}"/>
              </a:ext>
            </a:extLst>
          </p:cNvPr>
          <p:cNvCxnSpPr/>
          <p:nvPr/>
        </p:nvCxnSpPr>
        <p:spPr>
          <a:xfrm>
            <a:off x="3435096" y="4051169"/>
            <a:ext cx="5559552" cy="0"/>
          </a:xfrm>
          <a:prstGeom prst="line">
            <a:avLst/>
          </a:prstGeom>
          <a:ln w="21590">
            <a:solidFill>
              <a:srgbClr val="2670AD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3" name="Connector 22">
            <a:extLst>
              <a:ext uri="{FF2B5EF4-FFF2-40B4-BE49-F238E27FC236}">
                <a16:creationId xmlns:a16="http://schemas.microsoft.com/office/drawing/2014/main" id="{79A5BE50-D8C6-5C3A-7111-03B010C8EC03}"/>
              </a:ext>
            </a:extLst>
          </p:cNvPr>
          <p:cNvCxnSpPr/>
          <p:nvPr/>
        </p:nvCxnSpPr>
        <p:spPr>
          <a:xfrm>
            <a:off x="6205728" y="4051169"/>
            <a:ext cx="0" cy="283464"/>
          </a:xfrm>
          <a:prstGeom prst="line">
            <a:avLst/>
          </a:prstGeom>
          <a:ln w="21590">
            <a:solidFill>
              <a:srgbClr val="2670AD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5" name="Rounded Rectangle 6">
            <a:extLst>
              <a:ext uri="{FF2B5EF4-FFF2-40B4-BE49-F238E27FC236}">
                <a16:creationId xmlns:a16="http://schemas.microsoft.com/office/drawing/2014/main" id="{3AC6B8B3-AAA2-D400-1048-861CF43987A6}"/>
              </a:ext>
            </a:extLst>
          </p:cNvPr>
          <p:cNvSpPr/>
          <p:nvPr/>
        </p:nvSpPr>
        <p:spPr>
          <a:xfrm>
            <a:off x="6493871" y="2553123"/>
            <a:ext cx="5074920" cy="1207008"/>
          </a:xfrm>
          <a:prstGeom prst="roundRect">
            <a:avLst/>
          </a:prstGeom>
          <a:solidFill>
            <a:srgbClr val="F0F6FB"/>
          </a:solidFill>
          <a:ln>
            <a:solidFill>
              <a:srgbClr val="C6DA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6" name="TextBox 7">
            <a:extLst>
              <a:ext uri="{FF2B5EF4-FFF2-40B4-BE49-F238E27FC236}">
                <a16:creationId xmlns:a16="http://schemas.microsoft.com/office/drawing/2014/main" id="{57A3C62A-B40E-CC28-009F-03AE38437822}"/>
              </a:ext>
            </a:extLst>
          </p:cNvPr>
          <p:cNvSpPr txBox="1"/>
          <p:nvPr/>
        </p:nvSpPr>
        <p:spPr>
          <a:xfrm>
            <a:off x="6507476" y="2577725"/>
            <a:ext cx="5013646" cy="858697"/>
          </a:xfrm>
          <a:prstGeom prst="rect">
            <a:avLst/>
          </a:prstGeom>
          <a:noFill/>
        </p:spPr>
        <p:txBody>
          <a:bodyPr wrap="square" lIns="27432" tIns="27432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 sz="1700" b="1">
                <a:solidFill>
                  <a:srgbClr val="18375E"/>
                </a:solidFill>
                <a:latin typeface="Arial"/>
              </a:defRPr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Step </a:t>
            </a:r>
            <a:r>
              <a:rPr lang="en-US" dirty="0"/>
              <a:t>3.  Assessing External Supply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defRPr sz="1700" b="1">
                <a:solidFill>
                  <a:srgbClr val="18375E"/>
                </a:solidFill>
                <a:latin typeface="Arial"/>
              </a:defRPr>
            </a:pPr>
            <a:r>
              <a:rPr lang="en-US" sz="1700" b="1" dirty="0"/>
              <a:t>How many suitable employees can we recruit externally?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7" name="TextBox 8">
            <a:extLst>
              <a:ext uri="{FF2B5EF4-FFF2-40B4-BE49-F238E27FC236}">
                <a16:creationId xmlns:a16="http://schemas.microsoft.com/office/drawing/2014/main" id="{C75EA8FC-D315-6B50-1795-DFEB0B40E9E8}"/>
              </a:ext>
            </a:extLst>
          </p:cNvPr>
          <p:cNvSpPr txBox="1"/>
          <p:nvPr/>
        </p:nvSpPr>
        <p:spPr>
          <a:xfrm>
            <a:off x="6908113" y="3312525"/>
            <a:ext cx="4617720" cy="473976"/>
          </a:xfrm>
          <a:prstGeom prst="rect">
            <a:avLst/>
          </a:prstGeom>
          <a:noFill/>
        </p:spPr>
        <p:txBody>
          <a:bodyPr wrap="square" lIns="27432" tIns="27432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 sz="1300" b="0">
                <a:solidFill>
                  <a:srgbClr val="495663"/>
                </a:solidFill>
                <a:latin typeface="Arial"/>
              </a:defRPr>
            </a:pPr>
            <a:r>
              <a:rPr lang="en-US" dirty="0"/>
              <a:t>Assess UK </a:t>
            </a:r>
            <a:r>
              <a:rPr lang="en-US" dirty="0" err="1"/>
              <a:t>labour</a:t>
            </a:r>
            <a:r>
              <a:rPr lang="en-US" dirty="0"/>
              <a:t>-market availability of clinical and digital specialists.</a:t>
            </a:r>
          </a:p>
        </p:txBody>
      </p:sp>
    </p:spTree>
    <p:extLst>
      <p:ext uri="{BB962C8B-B14F-4D97-AF65-F5344CB8AC3E}">
        <p14:creationId xmlns:p14="http://schemas.microsoft.com/office/powerpoint/2010/main" val="11683363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295AD5-91C2-9616-0061-FC39850465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B881248-FB6A-35F1-9C0B-302F8DACC70D}"/>
              </a:ext>
            </a:extLst>
          </p:cNvPr>
          <p:cNvSpPr txBox="1"/>
          <p:nvPr/>
        </p:nvSpPr>
        <p:spPr>
          <a:xfrm>
            <a:off x="640080" y="310896"/>
            <a:ext cx="10881360" cy="504754"/>
          </a:xfrm>
          <a:prstGeom prst="rect">
            <a:avLst/>
          </a:prstGeom>
          <a:noFill/>
        </p:spPr>
        <p:txBody>
          <a:bodyPr wrap="square" lIns="45720" tIns="27432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lang="en-US" sz="2800" b="1" dirty="0">
                <a:solidFill>
                  <a:schemeClr val="accent1"/>
                </a:solidFill>
                <a:latin typeface="Arial"/>
              </a:rPr>
              <a:t>Skills Gap Identification and Critical Evaluation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EA04345D-3242-CF76-0F09-5CD467677697}"/>
              </a:ext>
            </a:extLst>
          </p:cNvPr>
          <p:cNvSpPr/>
          <p:nvPr/>
        </p:nvSpPr>
        <p:spPr>
          <a:xfrm>
            <a:off x="612648" y="802854"/>
            <a:ext cx="10835640" cy="50292"/>
          </a:xfrm>
          <a:prstGeom prst="roundRect">
            <a:avLst/>
          </a:prstGeom>
          <a:solidFill>
            <a:srgbClr val="E2632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224CD98-0FAA-5F59-8786-BA0F890F6791}"/>
              </a:ext>
            </a:extLst>
          </p:cNvPr>
          <p:cNvSpPr txBox="1"/>
          <p:nvPr/>
        </p:nvSpPr>
        <p:spPr>
          <a:xfrm>
            <a:off x="11201400" y="6446520"/>
            <a:ext cx="411480" cy="227755"/>
          </a:xfrm>
          <a:prstGeom prst="rect">
            <a:avLst/>
          </a:prstGeom>
          <a:noFill/>
        </p:spPr>
        <p:txBody>
          <a:bodyPr wrap="square" lIns="45720" tIns="27432">
            <a:spAutoFit/>
          </a:bodyPr>
          <a:lstStyle/>
          <a:p>
            <a:pPr algn="r">
              <a:spcAft>
                <a:spcPts val="800"/>
              </a:spcAft>
              <a:defRPr sz="1000" b="0">
                <a:solidFill>
                  <a:srgbClr val="4F5964"/>
                </a:solidFill>
                <a:latin typeface="Arial"/>
              </a:defRPr>
            </a:pPr>
            <a:r>
              <a:rPr lang="ru-RU" dirty="0"/>
              <a:t>6</a:t>
            </a:r>
            <a:endParaRPr dirty="0"/>
          </a:p>
        </p:txBody>
      </p:sp>
      <p:sp>
        <p:nvSpPr>
          <p:cNvPr id="2" name="Rounded Rectangle 6">
            <a:extLst>
              <a:ext uri="{FF2B5EF4-FFF2-40B4-BE49-F238E27FC236}">
                <a16:creationId xmlns:a16="http://schemas.microsoft.com/office/drawing/2014/main" id="{C9607F1C-B864-F40F-FF21-CF669657511E}"/>
              </a:ext>
            </a:extLst>
          </p:cNvPr>
          <p:cNvSpPr/>
          <p:nvPr/>
        </p:nvSpPr>
        <p:spPr>
          <a:xfrm>
            <a:off x="685800" y="1404596"/>
            <a:ext cx="3200400" cy="3593489"/>
          </a:xfrm>
          <a:prstGeom prst="roundRect">
            <a:avLst/>
          </a:prstGeom>
          <a:solidFill>
            <a:srgbClr val="EDF2F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A3B78E7-2E93-4556-0479-A3979FF7DD23}"/>
              </a:ext>
            </a:extLst>
          </p:cNvPr>
          <p:cNvSpPr txBox="1"/>
          <p:nvPr/>
        </p:nvSpPr>
        <p:spPr>
          <a:xfrm>
            <a:off x="1131892" y="1509051"/>
            <a:ext cx="2889504" cy="350865"/>
          </a:xfrm>
          <a:prstGeom prst="rect">
            <a:avLst/>
          </a:prstGeom>
          <a:noFill/>
        </p:spPr>
        <p:txBody>
          <a:bodyPr wrap="square" lIns="45720" tIns="27432">
            <a:spAutoFit/>
          </a:bodyPr>
          <a:lstStyle/>
          <a:p>
            <a:pPr>
              <a:spcAft>
                <a:spcPts val="800"/>
              </a:spcAft>
              <a:defRPr sz="1800" b="1">
                <a:solidFill>
                  <a:srgbClr val="E26325"/>
                </a:solidFill>
                <a:latin typeface="Arial"/>
              </a:defRPr>
            </a:pPr>
            <a:r>
              <a:rPr lang="en-GB" b="1" dirty="0"/>
              <a:t>Approach</a:t>
            </a:r>
            <a:endParaRPr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29D2A72-0034-C574-3781-FC195F824184}"/>
              </a:ext>
            </a:extLst>
          </p:cNvPr>
          <p:cNvSpPr txBox="1"/>
          <p:nvPr/>
        </p:nvSpPr>
        <p:spPr>
          <a:xfrm>
            <a:off x="841248" y="2026465"/>
            <a:ext cx="2889504" cy="2782300"/>
          </a:xfrm>
          <a:prstGeom prst="rect">
            <a:avLst/>
          </a:prstGeom>
          <a:noFill/>
        </p:spPr>
        <p:txBody>
          <a:bodyPr wrap="square" lIns="45720" tIns="27432">
            <a:spAutoFit/>
          </a:bodyPr>
          <a:lstStyle/>
          <a:p>
            <a:pPr>
              <a:defRPr sz="1500" b="0">
                <a:solidFill>
                  <a:srgbClr val="162F47"/>
                </a:solidFill>
                <a:latin typeface="Arial"/>
              </a:defRPr>
            </a:pPr>
            <a:r>
              <a:rPr lang="en-US" sz="1600" dirty="0"/>
              <a:t>Skills audit</a:t>
            </a:r>
            <a:endParaRPr lang="ru-RU" sz="1600" dirty="0"/>
          </a:p>
          <a:p>
            <a:pPr>
              <a:defRPr sz="1500" b="0">
                <a:solidFill>
                  <a:srgbClr val="162F47"/>
                </a:solidFill>
                <a:latin typeface="Arial"/>
              </a:defRPr>
            </a:pPr>
            <a:endParaRPr lang="ru-RU" sz="1600" dirty="0"/>
          </a:p>
          <a:p>
            <a:pPr>
              <a:defRPr sz="1500" b="0">
                <a:solidFill>
                  <a:srgbClr val="162F47"/>
                </a:solidFill>
                <a:latin typeface="Arial"/>
              </a:defRPr>
            </a:pPr>
            <a:endParaRPr lang="en-GB" sz="1600" dirty="0"/>
          </a:p>
          <a:p>
            <a:pPr>
              <a:defRPr sz="1500" b="0">
                <a:solidFill>
                  <a:srgbClr val="162F47"/>
                </a:solidFill>
                <a:latin typeface="Arial"/>
              </a:defRPr>
            </a:pPr>
            <a:r>
              <a:rPr lang="en-GB" sz="1600" dirty="0"/>
              <a:t>Future skills analysis</a:t>
            </a:r>
          </a:p>
          <a:p>
            <a:pPr>
              <a:defRPr sz="1500" b="0">
                <a:solidFill>
                  <a:srgbClr val="162F47"/>
                </a:solidFill>
                <a:latin typeface="Arial"/>
              </a:defRPr>
            </a:pPr>
            <a:endParaRPr lang="ru-RU" sz="1600" dirty="0"/>
          </a:p>
          <a:p>
            <a:pPr>
              <a:defRPr sz="1500" b="0">
                <a:solidFill>
                  <a:srgbClr val="162F47"/>
                </a:solidFill>
                <a:latin typeface="Arial"/>
              </a:defRPr>
            </a:pPr>
            <a:endParaRPr lang="en-GB" sz="1600" dirty="0"/>
          </a:p>
          <a:p>
            <a:pPr>
              <a:defRPr sz="1500" b="0">
                <a:solidFill>
                  <a:srgbClr val="162F47"/>
                </a:solidFill>
                <a:latin typeface="Arial"/>
              </a:defRPr>
            </a:pPr>
            <a:r>
              <a:rPr lang="en-GB" sz="1600" dirty="0"/>
              <a:t>Gap prioritisation</a:t>
            </a:r>
            <a:endParaRPr lang="ru-RU" sz="1600" dirty="0"/>
          </a:p>
          <a:p>
            <a:pPr>
              <a:defRPr sz="1500" b="0">
                <a:solidFill>
                  <a:srgbClr val="162F47"/>
                </a:solidFill>
                <a:latin typeface="Arial"/>
              </a:defRPr>
            </a:pPr>
            <a:endParaRPr lang="ru-RU" sz="1600" dirty="0"/>
          </a:p>
          <a:p>
            <a:pPr>
              <a:defRPr sz="1500" b="0">
                <a:solidFill>
                  <a:srgbClr val="162F47"/>
                </a:solidFill>
                <a:latin typeface="Arial"/>
              </a:defRPr>
            </a:pPr>
            <a:endParaRPr lang="ru-RU" sz="1600" dirty="0"/>
          </a:p>
          <a:p>
            <a:pPr>
              <a:defRPr sz="1500" b="0">
                <a:solidFill>
                  <a:srgbClr val="162F47"/>
                </a:solidFill>
                <a:latin typeface="Arial"/>
              </a:defRPr>
            </a:pPr>
            <a:r>
              <a:rPr lang="en-GB" sz="1600" dirty="0"/>
              <a:t>Training or recruitment</a:t>
            </a:r>
            <a:endParaRPr lang="ru-RU" sz="1600" dirty="0"/>
          </a:p>
          <a:p>
            <a:pPr>
              <a:defRPr sz="1500" b="0">
                <a:solidFill>
                  <a:srgbClr val="162F47"/>
                </a:solidFill>
                <a:latin typeface="Arial"/>
              </a:defRPr>
            </a:pPr>
            <a:endParaRPr sz="1600" dirty="0"/>
          </a:p>
        </p:txBody>
      </p:sp>
      <p:sp>
        <p:nvSpPr>
          <p:cNvPr id="9" name="Rounded Rectangle 9">
            <a:extLst>
              <a:ext uri="{FF2B5EF4-FFF2-40B4-BE49-F238E27FC236}">
                <a16:creationId xmlns:a16="http://schemas.microsoft.com/office/drawing/2014/main" id="{A6BC270B-0D56-F0F6-AEB6-D5202EC8FAB9}"/>
              </a:ext>
            </a:extLst>
          </p:cNvPr>
          <p:cNvSpPr/>
          <p:nvPr/>
        </p:nvSpPr>
        <p:spPr>
          <a:xfrm>
            <a:off x="4194929" y="1404596"/>
            <a:ext cx="3531752" cy="3571908"/>
          </a:xfrm>
          <a:prstGeom prst="roundRect">
            <a:avLst/>
          </a:prstGeom>
          <a:solidFill>
            <a:srgbClr val="EDF2F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74D9BA8-1545-B520-3A91-C04849EF63C7}"/>
              </a:ext>
            </a:extLst>
          </p:cNvPr>
          <p:cNvSpPr txBox="1"/>
          <p:nvPr/>
        </p:nvSpPr>
        <p:spPr>
          <a:xfrm>
            <a:off x="4336139" y="1503885"/>
            <a:ext cx="3830867" cy="350865"/>
          </a:xfrm>
          <a:prstGeom prst="rect">
            <a:avLst/>
          </a:prstGeom>
          <a:noFill/>
        </p:spPr>
        <p:txBody>
          <a:bodyPr wrap="square" lIns="45720" tIns="27432">
            <a:spAutoFit/>
          </a:bodyPr>
          <a:lstStyle/>
          <a:p>
            <a:pPr>
              <a:spcAft>
                <a:spcPts val="800"/>
              </a:spcAft>
              <a:defRPr sz="1800" b="1">
                <a:solidFill>
                  <a:srgbClr val="E26325"/>
                </a:solidFill>
                <a:latin typeface="Arial"/>
              </a:defRPr>
            </a:pPr>
            <a:r>
              <a:rPr lang="en-GB" b="1" dirty="0"/>
              <a:t>Application to </a:t>
            </a:r>
            <a:r>
              <a:rPr lang="en-GB" b="1" dirty="0" err="1"/>
              <a:t>HealthConnect</a:t>
            </a:r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3062F58-D54C-FACE-1D2D-FC3FE8D7DC63}"/>
              </a:ext>
            </a:extLst>
          </p:cNvPr>
          <p:cNvSpPr txBox="1"/>
          <p:nvPr/>
        </p:nvSpPr>
        <p:spPr>
          <a:xfrm>
            <a:off x="4264748" y="1947982"/>
            <a:ext cx="3461933" cy="3028521"/>
          </a:xfrm>
          <a:prstGeom prst="rect">
            <a:avLst/>
          </a:prstGeom>
          <a:noFill/>
        </p:spPr>
        <p:txBody>
          <a:bodyPr wrap="square" lIns="45720" tIns="27432">
            <a:spAutoFit/>
          </a:bodyPr>
          <a:lstStyle/>
          <a:p>
            <a:pPr>
              <a:defRPr sz="1500" b="0">
                <a:solidFill>
                  <a:srgbClr val="162F47"/>
                </a:solidFill>
                <a:latin typeface="Arial"/>
              </a:defRPr>
            </a:pPr>
            <a:r>
              <a:rPr lang="en-US" sz="1600" dirty="0"/>
              <a:t>Audit clinical, digital and leadership competencies.</a:t>
            </a:r>
          </a:p>
          <a:p>
            <a:pPr>
              <a:defRPr sz="1500" b="0">
                <a:solidFill>
                  <a:srgbClr val="162F47"/>
                </a:solidFill>
                <a:latin typeface="Arial"/>
              </a:defRPr>
            </a:pPr>
            <a:endParaRPr lang="en-US" sz="1600" dirty="0"/>
          </a:p>
          <a:p>
            <a:pPr>
              <a:defRPr sz="1500" b="0">
                <a:solidFill>
                  <a:srgbClr val="162F47"/>
                </a:solidFill>
                <a:latin typeface="Arial"/>
              </a:defRPr>
            </a:pPr>
            <a:r>
              <a:rPr lang="en-US" sz="1600" dirty="0"/>
              <a:t>Identify capabilities needed for virtual care and remote monitoring.</a:t>
            </a:r>
          </a:p>
          <a:p>
            <a:pPr>
              <a:defRPr sz="1500" b="0">
                <a:solidFill>
                  <a:srgbClr val="162F47"/>
                </a:solidFill>
                <a:latin typeface="Arial"/>
              </a:defRPr>
            </a:pPr>
            <a:endParaRPr lang="ru-RU" sz="1600" dirty="0"/>
          </a:p>
          <a:p>
            <a:pPr>
              <a:defRPr sz="1500" b="0">
                <a:solidFill>
                  <a:srgbClr val="162F47"/>
                </a:solidFill>
                <a:latin typeface="Arial"/>
              </a:defRPr>
            </a:pPr>
            <a:r>
              <a:rPr lang="en-US" sz="1600" dirty="0" err="1"/>
              <a:t>Prioritise</a:t>
            </a:r>
            <a:r>
              <a:rPr lang="en-US" sz="1600" dirty="0"/>
              <a:t> patient safety and digital service delivery skills.</a:t>
            </a:r>
          </a:p>
          <a:p>
            <a:pPr>
              <a:defRPr sz="1500" b="0">
                <a:solidFill>
                  <a:srgbClr val="162F47"/>
                </a:solidFill>
                <a:latin typeface="Arial"/>
              </a:defRPr>
            </a:pPr>
            <a:endParaRPr lang="en-US" sz="1600" dirty="0"/>
          </a:p>
          <a:p>
            <a:pPr>
              <a:defRPr sz="1500" b="0">
                <a:solidFill>
                  <a:srgbClr val="162F47"/>
                </a:solidFill>
                <a:latin typeface="Arial"/>
              </a:defRPr>
            </a:pPr>
            <a:r>
              <a:rPr lang="en-US" sz="1600" dirty="0"/>
              <a:t>Upskill employees or hire external specialists.</a:t>
            </a:r>
          </a:p>
          <a:p>
            <a:pPr>
              <a:defRPr sz="1500" b="0">
                <a:solidFill>
                  <a:srgbClr val="162F47"/>
                </a:solidFill>
                <a:latin typeface="Arial"/>
              </a:defRPr>
            </a:pPr>
            <a:endParaRPr sz="1600" dirty="0"/>
          </a:p>
        </p:txBody>
      </p:sp>
      <p:sp>
        <p:nvSpPr>
          <p:cNvPr id="12" name="Rounded Rectangle 12">
            <a:extLst>
              <a:ext uri="{FF2B5EF4-FFF2-40B4-BE49-F238E27FC236}">
                <a16:creationId xmlns:a16="http://schemas.microsoft.com/office/drawing/2014/main" id="{C107C6F0-A309-20AF-0A0A-0E62A0E4EE8E}"/>
              </a:ext>
            </a:extLst>
          </p:cNvPr>
          <p:cNvSpPr/>
          <p:nvPr/>
        </p:nvSpPr>
        <p:spPr>
          <a:xfrm>
            <a:off x="7997072" y="1404596"/>
            <a:ext cx="3570088" cy="3593489"/>
          </a:xfrm>
          <a:prstGeom prst="roundRect">
            <a:avLst/>
          </a:prstGeom>
          <a:solidFill>
            <a:srgbClr val="EDF2F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6489D69-9709-77EF-72B3-363CB3462BAB}"/>
              </a:ext>
            </a:extLst>
          </p:cNvPr>
          <p:cNvSpPr txBox="1"/>
          <p:nvPr/>
        </p:nvSpPr>
        <p:spPr>
          <a:xfrm>
            <a:off x="8456251" y="1503885"/>
            <a:ext cx="3427020" cy="350865"/>
          </a:xfrm>
          <a:prstGeom prst="rect">
            <a:avLst/>
          </a:prstGeom>
          <a:noFill/>
        </p:spPr>
        <p:txBody>
          <a:bodyPr wrap="square" lIns="45720" tIns="27432">
            <a:spAutoFit/>
          </a:bodyPr>
          <a:lstStyle/>
          <a:p>
            <a:pPr>
              <a:spcAft>
                <a:spcPts val="800"/>
              </a:spcAft>
              <a:defRPr sz="1800" b="1">
                <a:solidFill>
                  <a:srgbClr val="E26325"/>
                </a:solidFill>
                <a:latin typeface="Arial"/>
              </a:defRPr>
            </a:pPr>
            <a:r>
              <a:rPr lang="en-GB" b="1" dirty="0"/>
              <a:t>Critical Evaluation</a:t>
            </a:r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8E18D99-D3A7-659C-788D-B7E902D93396}"/>
              </a:ext>
            </a:extLst>
          </p:cNvPr>
          <p:cNvSpPr txBox="1"/>
          <p:nvPr/>
        </p:nvSpPr>
        <p:spPr>
          <a:xfrm>
            <a:off x="8035410" y="1954534"/>
            <a:ext cx="3663254" cy="2782300"/>
          </a:xfrm>
          <a:prstGeom prst="rect">
            <a:avLst/>
          </a:prstGeom>
          <a:noFill/>
        </p:spPr>
        <p:txBody>
          <a:bodyPr wrap="square" lIns="45720" tIns="27432">
            <a:spAutoFit/>
          </a:bodyPr>
          <a:lstStyle/>
          <a:p>
            <a:pPr>
              <a:defRPr sz="1500" b="0">
                <a:solidFill>
                  <a:srgbClr val="162F47"/>
                </a:solidFill>
                <a:latin typeface="Arial"/>
              </a:defRPr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Identifies gaps, but self-assessments may be subjective.</a:t>
            </a:r>
          </a:p>
          <a:p>
            <a:pPr>
              <a:defRPr sz="1500" b="0">
                <a:solidFill>
                  <a:srgbClr val="162F47"/>
                </a:solidFill>
                <a:latin typeface="Arial"/>
              </a:defRPr>
            </a:pPr>
            <a:endParaRPr lang="ru-RU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 sz="1500" b="0">
                <a:solidFill>
                  <a:srgbClr val="162F47"/>
                </a:solidFill>
                <a:latin typeface="Arial"/>
              </a:defRPr>
            </a:pPr>
            <a:r>
              <a:rPr lang="en-US" sz="1600" dirty="0"/>
              <a:t>Supports planning, but technology changes rapidly.</a:t>
            </a:r>
          </a:p>
          <a:p>
            <a:pPr>
              <a:defRPr sz="1500" b="0">
                <a:solidFill>
                  <a:srgbClr val="162F47"/>
                </a:solidFill>
                <a:latin typeface="Arial"/>
              </a:defRPr>
            </a:pPr>
            <a:endParaRPr lang="ru-RU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 sz="1500" b="0">
                <a:solidFill>
                  <a:srgbClr val="162F47"/>
                </a:solidFill>
                <a:latin typeface="Arial"/>
              </a:defRPr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Focuses on key skills gaps, but may neglect other development needs.</a:t>
            </a:r>
            <a:endParaRPr lang="ru-RU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 sz="1500" b="0">
                <a:solidFill>
                  <a:srgbClr val="162F47"/>
                </a:solidFill>
                <a:latin typeface="Arial"/>
              </a:defRPr>
            </a:pPr>
            <a:endParaRPr lang="ru-RU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 sz="1500" b="0">
                <a:solidFill>
                  <a:srgbClr val="162F47"/>
                </a:solidFill>
                <a:latin typeface="Arial"/>
              </a:defRPr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Training supports retention but takes time; hiring is faster but more costly.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92E9785-41EC-8080-2A81-416DE18D2BD0}"/>
              </a:ext>
            </a:extLst>
          </p:cNvPr>
          <p:cNvSpPr txBox="1"/>
          <p:nvPr/>
        </p:nvSpPr>
        <p:spPr>
          <a:xfrm>
            <a:off x="1311457" y="5310499"/>
            <a:ext cx="10424160" cy="310854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500"/>
              </a:spcAft>
              <a:defRPr sz="1300" b="1">
                <a:solidFill>
                  <a:srgbClr val="293039"/>
                </a:solidFill>
                <a:latin typeface="Arial"/>
              </a:defRPr>
            </a:pPr>
            <a:r>
              <a:rPr lang="en-US" sz="1600" dirty="0"/>
              <a:t>Recommendation: Regular skills audits, targeted upskilling and specialist recruitment.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841E17C-D2DD-D33F-3885-4CE4CD53BEE4}"/>
              </a:ext>
            </a:extLst>
          </p:cNvPr>
          <p:cNvSpPr txBox="1"/>
          <p:nvPr/>
        </p:nvSpPr>
        <p:spPr>
          <a:xfrm>
            <a:off x="2576643" y="5849270"/>
            <a:ext cx="721780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1400" dirty="0" err="1">
                <a:latin typeface="Arial" panose="020B0604020202020204" pitchFamily="34" charset="0"/>
                <a:cs typeface="Arial" panose="020B0604020202020204" pitchFamily="34" charset="0"/>
              </a:rPr>
              <a:t>Adapted</a:t>
            </a:r>
            <a:r>
              <a:rPr lang="ru-RU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u-RU" sz="1400" dirty="0" err="1">
                <a:latin typeface="Arial" panose="020B0604020202020204" pitchFamily="34" charset="0"/>
                <a:cs typeface="Arial" panose="020B0604020202020204" pitchFamily="34" charset="0"/>
              </a:rPr>
              <a:t>from</a:t>
            </a:r>
            <a:r>
              <a:rPr lang="ru-RU" sz="1400" dirty="0">
                <a:latin typeface="Arial" panose="020B0604020202020204" pitchFamily="34" charset="0"/>
                <a:cs typeface="Arial" panose="020B0604020202020204" pitchFamily="34" charset="0"/>
              </a:rPr>
              <a:t> CIPD (2025), </a:t>
            </a:r>
            <a:r>
              <a:rPr lang="ru-RU" sz="1400" dirty="0" err="1">
                <a:latin typeface="Arial" panose="020B0604020202020204" pitchFamily="34" charset="0"/>
                <a:cs typeface="Arial" panose="020B0604020202020204" pitchFamily="34" charset="0"/>
              </a:rPr>
              <a:t>Workforce</a:t>
            </a:r>
            <a:r>
              <a:rPr lang="ru-RU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u-RU" sz="1400" dirty="0" err="1">
                <a:latin typeface="Arial" panose="020B0604020202020204" pitchFamily="34" charset="0"/>
                <a:cs typeface="Arial" panose="020B0604020202020204" pitchFamily="34" charset="0"/>
              </a:rPr>
              <a:t>planning</a:t>
            </a:r>
            <a:r>
              <a:rPr lang="ru-RU" sz="1400" dirty="0">
                <a:latin typeface="Arial" panose="020B0604020202020204" pitchFamily="34" charset="0"/>
                <a:cs typeface="Arial" panose="020B0604020202020204" pitchFamily="34" charset="0"/>
              </a:rPr>
              <a:t>;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Armstrong and Taylor (2014)</a:t>
            </a:r>
            <a:endParaRPr lang="ru-RU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ru-RU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056624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3F2373-861B-5216-8DE1-A9F91E7457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7BB9835-A7B1-F709-BDA4-0F2B4E96BF31}"/>
              </a:ext>
            </a:extLst>
          </p:cNvPr>
          <p:cNvSpPr txBox="1"/>
          <p:nvPr/>
        </p:nvSpPr>
        <p:spPr>
          <a:xfrm>
            <a:off x="640080" y="310896"/>
            <a:ext cx="10881360" cy="504754"/>
          </a:xfrm>
          <a:prstGeom prst="rect">
            <a:avLst/>
          </a:prstGeom>
          <a:noFill/>
        </p:spPr>
        <p:txBody>
          <a:bodyPr wrap="square" lIns="45720" tIns="27432">
            <a:spAutoFit/>
          </a:bodyPr>
          <a:lstStyle/>
          <a:p>
            <a:pPr algn="ctr">
              <a:spcAft>
                <a:spcPts val="800"/>
              </a:spcAft>
              <a:defRPr sz="2700" b="1">
                <a:solidFill>
                  <a:srgbClr val="162F47"/>
                </a:solidFill>
                <a:latin typeface="Arial"/>
              </a:defRPr>
            </a:pPr>
            <a:r>
              <a:rPr lang="en-GB" sz="2800" b="1" dirty="0">
                <a:solidFill>
                  <a:schemeClr val="accent1"/>
                </a:solidFill>
              </a:rPr>
              <a:t>Recruitment Challenges</a:t>
            </a:r>
            <a:endParaRPr sz="2800" dirty="0">
              <a:solidFill>
                <a:schemeClr val="accent1"/>
              </a:solidFill>
            </a:endParaRP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2A72DCD2-6E32-EC9D-691B-2F271D22D121}"/>
              </a:ext>
            </a:extLst>
          </p:cNvPr>
          <p:cNvSpPr/>
          <p:nvPr/>
        </p:nvSpPr>
        <p:spPr>
          <a:xfrm>
            <a:off x="612648" y="802854"/>
            <a:ext cx="10835640" cy="50292"/>
          </a:xfrm>
          <a:prstGeom prst="roundRect">
            <a:avLst/>
          </a:prstGeom>
          <a:solidFill>
            <a:srgbClr val="E2632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42C2AAF-7F7F-F255-6FEC-F56706CF1D3F}"/>
              </a:ext>
            </a:extLst>
          </p:cNvPr>
          <p:cNvSpPr txBox="1"/>
          <p:nvPr/>
        </p:nvSpPr>
        <p:spPr>
          <a:xfrm>
            <a:off x="11201400" y="6446520"/>
            <a:ext cx="411480" cy="227755"/>
          </a:xfrm>
          <a:prstGeom prst="rect">
            <a:avLst/>
          </a:prstGeom>
          <a:noFill/>
        </p:spPr>
        <p:txBody>
          <a:bodyPr wrap="square" lIns="45720" tIns="27432">
            <a:spAutoFit/>
          </a:bodyPr>
          <a:lstStyle/>
          <a:p>
            <a:pPr algn="r">
              <a:spcAft>
                <a:spcPts val="800"/>
              </a:spcAft>
              <a:defRPr sz="1000" b="0">
                <a:solidFill>
                  <a:srgbClr val="4F5964"/>
                </a:solidFill>
                <a:latin typeface="Arial"/>
              </a:defRPr>
            </a:pPr>
            <a:r>
              <a:rPr lang="en-US" dirty="0"/>
              <a:t>7</a:t>
            </a:r>
            <a:endParaRPr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3100ABB-9608-B9A9-F674-52DC28A425F8}"/>
              </a:ext>
            </a:extLst>
          </p:cNvPr>
          <p:cNvSpPr txBox="1"/>
          <p:nvPr/>
        </p:nvSpPr>
        <p:spPr>
          <a:xfrm>
            <a:off x="2286000" y="5885332"/>
            <a:ext cx="644599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Muller-Camen et al. (2008); Bechet (2008);</a:t>
            </a:r>
            <a:r>
              <a:rPr lang="ru-RU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Leatherbarrow and Fletcher (2019)</a:t>
            </a:r>
            <a:endParaRPr lang="ru-RU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Rounded Rectangle 6">
            <a:extLst>
              <a:ext uri="{FF2B5EF4-FFF2-40B4-BE49-F238E27FC236}">
                <a16:creationId xmlns:a16="http://schemas.microsoft.com/office/drawing/2014/main" id="{6368F62A-47D0-8371-2C40-DDEE05B00FA4}"/>
              </a:ext>
            </a:extLst>
          </p:cNvPr>
          <p:cNvSpPr/>
          <p:nvPr/>
        </p:nvSpPr>
        <p:spPr>
          <a:xfrm>
            <a:off x="685800" y="1404596"/>
            <a:ext cx="3200400" cy="4166644"/>
          </a:xfrm>
          <a:prstGeom prst="roundRect">
            <a:avLst/>
          </a:prstGeom>
          <a:solidFill>
            <a:srgbClr val="EDF2F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9F16C52-5B86-9344-4730-446EC7AD909D}"/>
              </a:ext>
            </a:extLst>
          </p:cNvPr>
          <p:cNvSpPr txBox="1"/>
          <p:nvPr/>
        </p:nvSpPr>
        <p:spPr>
          <a:xfrm>
            <a:off x="1131892" y="1509051"/>
            <a:ext cx="2889504" cy="350865"/>
          </a:xfrm>
          <a:prstGeom prst="rect">
            <a:avLst/>
          </a:prstGeom>
          <a:noFill/>
        </p:spPr>
        <p:txBody>
          <a:bodyPr wrap="square" lIns="45720" tIns="27432">
            <a:spAutoFit/>
          </a:bodyPr>
          <a:lstStyle/>
          <a:p>
            <a:pPr>
              <a:spcAft>
                <a:spcPts val="800"/>
              </a:spcAft>
              <a:defRPr sz="1800" b="1">
                <a:solidFill>
                  <a:srgbClr val="E26325"/>
                </a:solidFill>
                <a:latin typeface="Arial"/>
              </a:defRPr>
            </a:pPr>
            <a:r>
              <a:rPr lang="en-GB" b="1" dirty="0"/>
              <a:t>Challenge</a:t>
            </a:r>
            <a:endParaRPr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4CEAD87-F51A-6A2E-5A1B-2E2B2389DE2F}"/>
              </a:ext>
            </a:extLst>
          </p:cNvPr>
          <p:cNvSpPr txBox="1"/>
          <p:nvPr/>
        </p:nvSpPr>
        <p:spPr>
          <a:xfrm>
            <a:off x="841248" y="2026465"/>
            <a:ext cx="2889504" cy="2782300"/>
          </a:xfrm>
          <a:prstGeom prst="rect">
            <a:avLst/>
          </a:prstGeom>
          <a:noFill/>
        </p:spPr>
        <p:txBody>
          <a:bodyPr wrap="square" lIns="45720" tIns="27432">
            <a:spAutoFit/>
          </a:bodyPr>
          <a:lstStyle/>
          <a:p>
            <a:pPr>
              <a:defRPr sz="1500" b="0">
                <a:solidFill>
                  <a:srgbClr val="162F47"/>
                </a:solidFill>
                <a:latin typeface="Arial"/>
              </a:defRPr>
            </a:pPr>
            <a:r>
              <a:rPr lang="en-GB" sz="1600" dirty="0"/>
              <a:t>Shortage of specialists</a:t>
            </a:r>
            <a:endParaRPr lang="ru-RU" sz="1600" dirty="0"/>
          </a:p>
          <a:p>
            <a:pPr>
              <a:defRPr sz="1500" b="0">
                <a:solidFill>
                  <a:srgbClr val="162F47"/>
                </a:solidFill>
                <a:latin typeface="Arial"/>
              </a:defRPr>
            </a:pPr>
            <a:endParaRPr lang="ru-RU" sz="1600" dirty="0"/>
          </a:p>
          <a:p>
            <a:pPr>
              <a:defRPr sz="1500" b="0">
                <a:solidFill>
                  <a:srgbClr val="162F47"/>
                </a:solidFill>
                <a:latin typeface="Arial"/>
              </a:defRPr>
            </a:pPr>
            <a:endParaRPr lang="ru-RU" sz="1600" dirty="0"/>
          </a:p>
          <a:p>
            <a:pPr>
              <a:defRPr sz="1500" b="0">
                <a:solidFill>
                  <a:srgbClr val="162F47"/>
                </a:solidFill>
                <a:latin typeface="Arial"/>
              </a:defRPr>
            </a:pPr>
            <a:endParaRPr lang="en-GB" sz="1600" dirty="0"/>
          </a:p>
          <a:p>
            <a:pPr>
              <a:defRPr sz="1500" b="0">
                <a:solidFill>
                  <a:srgbClr val="162F47"/>
                </a:solidFill>
                <a:latin typeface="Arial"/>
              </a:defRPr>
            </a:pPr>
            <a:r>
              <a:rPr lang="en-GB" sz="1600" dirty="0"/>
              <a:t>Employee turnover</a:t>
            </a:r>
            <a:endParaRPr lang="ru-RU" sz="1600" dirty="0"/>
          </a:p>
          <a:p>
            <a:pPr>
              <a:defRPr sz="1500" b="0">
                <a:solidFill>
                  <a:srgbClr val="162F47"/>
                </a:solidFill>
                <a:latin typeface="Arial"/>
              </a:defRPr>
            </a:pPr>
            <a:endParaRPr lang="ru-RU" sz="1600" dirty="0"/>
          </a:p>
          <a:p>
            <a:pPr>
              <a:defRPr sz="1500" b="0">
                <a:solidFill>
                  <a:srgbClr val="162F47"/>
                </a:solidFill>
                <a:latin typeface="Arial"/>
              </a:defRPr>
            </a:pPr>
            <a:endParaRPr lang="ru-RU" sz="1600" dirty="0"/>
          </a:p>
          <a:p>
            <a:pPr>
              <a:defRPr sz="1500" b="0">
                <a:solidFill>
                  <a:srgbClr val="162F47"/>
                </a:solidFill>
                <a:latin typeface="Arial"/>
              </a:defRPr>
            </a:pPr>
            <a:endParaRPr lang="ru-RU" sz="1600" dirty="0"/>
          </a:p>
          <a:p>
            <a:pPr>
              <a:defRPr sz="1500" b="0">
                <a:solidFill>
                  <a:srgbClr val="162F47"/>
                </a:solidFill>
                <a:latin typeface="Arial"/>
              </a:defRPr>
            </a:pPr>
            <a:r>
              <a:rPr lang="en-GB" sz="1600" dirty="0"/>
              <a:t>Digital skills shortages</a:t>
            </a:r>
            <a:endParaRPr lang="ru-RU" sz="1600" dirty="0"/>
          </a:p>
          <a:p>
            <a:pPr>
              <a:defRPr sz="1500" b="0">
                <a:solidFill>
                  <a:srgbClr val="162F47"/>
                </a:solidFill>
                <a:latin typeface="Arial"/>
              </a:defRPr>
            </a:pPr>
            <a:endParaRPr lang="ru-RU" sz="1600" dirty="0"/>
          </a:p>
          <a:p>
            <a:pPr>
              <a:defRPr sz="1500" b="0">
                <a:solidFill>
                  <a:srgbClr val="162F47"/>
                </a:solidFill>
                <a:latin typeface="Arial"/>
              </a:defRPr>
            </a:pPr>
            <a:r>
              <a:rPr lang="en-GB" sz="1600" dirty="0"/>
              <a:t>Leadership gaps</a:t>
            </a:r>
            <a:endParaRPr sz="1600" dirty="0"/>
          </a:p>
        </p:txBody>
      </p:sp>
      <p:sp>
        <p:nvSpPr>
          <p:cNvPr id="9" name="Rounded Rectangle 9">
            <a:extLst>
              <a:ext uri="{FF2B5EF4-FFF2-40B4-BE49-F238E27FC236}">
                <a16:creationId xmlns:a16="http://schemas.microsoft.com/office/drawing/2014/main" id="{E16A48EF-1DFF-1B5F-8B2D-D639E7F20629}"/>
              </a:ext>
            </a:extLst>
          </p:cNvPr>
          <p:cNvSpPr/>
          <p:nvPr/>
        </p:nvSpPr>
        <p:spPr>
          <a:xfrm>
            <a:off x="4194929" y="1404595"/>
            <a:ext cx="3531752" cy="4166645"/>
          </a:xfrm>
          <a:prstGeom prst="roundRect">
            <a:avLst/>
          </a:prstGeom>
          <a:solidFill>
            <a:srgbClr val="EDF2F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1AA2A4E-3337-0DA2-86A9-B8554E5A0766}"/>
              </a:ext>
            </a:extLst>
          </p:cNvPr>
          <p:cNvSpPr txBox="1"/>
          <p:nvPr/>
        </p:nvSpPr>
        <p:spPr>
          <a:xfrm>
            <a:off x="4609581" y="1506603"/>
            <a:ext cx="2972837" cy="350865"/>
          </a:xfrm>
          <a:prstGeom prst="rect">
            <a:avLst/>
          </a:prstGeom>
          <a:noFill/>
        </p:spPr>
        <p:txBody>
          <a:bodyPr wrap="square" lIns="45720" tIns="27432">
            <a:spAutoFit/>
          </a:bodyPr>
          <a:lstStyle/>
          <a:p>
            <a:pPr>
              <a:spcAft>
                <a:spcPts val="800"/>
              </a:spcAft>
              <a:defRPr sz="1800" b="1">
                <a:solidFill>
                  <a:srgbClr val="E26325"/>
                </a:solidFill>
                <a:latin typeface="Arial"/>
              </a:defRPr>
            </a:pPr>
            <a:r>
              <a:rPr lang="en-GB" b="1" dirty="0"/>
              <a:t>Impact on </a:t>
            </a:r>
            <a:r>
              <a:rPr lang="en-GB" b="1" dirty="0" err="1"/>
              <a:t>HealthConnect</a:t>
            </a:r>
            <a:r>
              <a:rPr lang="en-GB" b="1" dirty="0"/>
              <a:t> </a:t>
            </a:r>
            <a:endParaRPr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1B54595-739B-83FE-4303-52D96E174FCB}"/>
              </a:ext>
            </a:extLst>
          </p:cNvPr>
          <p:cNvSpPr txBox="1"/>
          <p:nvPr/>
        </p:nvSpPr>
        <p:spPr>
          <a:xfrm>
            <a:off x="4264748" y="1947982"/>
            <a:ext cx="3461933" cy="3520964"/>
          </a:xfrm>
          <a:prstGeom prst="rect">
            <a:avLst/>
          </a:prstGeom>
          <a:noFill/>
        </p:spPr>
        <p:txBody>
          <a:bodyPr wrap="square" lIns="45720" tIns="27432">
            <a:spAutoFit/>
          </a:bodyPr>
          <a:lstStyle/>
          <a:p>
            <a:pPr>
              <a:defRPr sz="1500" b="0">
                <a:solidFill>
                  <a:srgbClr val="162F47"/>
                </a:solidFill>
                <a:latin typeface="Arial"/>
              </a:defRPr>
            </a:pPr>
            <a:r>
              <a:rPr lang="en-US" sz="1600" dirty="0"/>
              <a:t>Difficulties recruiting healthcare and technology professionals</a:t>
            </a:r>
            <a:endParaRPr lang="ru-RU" sz="1600" dirty="0"/>
          </a:p>
          <a:p>
            <a:pPr>
              <a:defRPr sz="1500" b="0">
                <a:solidFill>
                  <a:srgbClr val="162F47"/>
                </a:solidFill>
                <a:latin typeface="Arial"/>
              </a:defRPr>
            </a:pPr>
            <a:endParaRPr lang="ru-RU" sz="1600" dirty="0"/>
          </a:p>
          <a:p>
            <a:pPr>
              <a:defRPr sz="1500" b="0">
                <a:solidFill>
                  <a:srgbClr val="162F47"/>
                </a:solidFill>
                <a:latin typeface="Arial"/>
              </a:defRPr>
            </a:pPr>
            <a:endParaRPr lang="en-US" sz="1600" dirty="0"/>
          </a:p>
          <a:p>
            <a:pPr>
              <a:defRPr sz="1500" b="0">
                <a:solidFill>
                  <a:srgbClr val="162F47"/>
                </a:solidFill>
                <a:latin typeface="Arial"/>
              </a:defRPr>
            </a:pPr>
            <a:r>
              <a:rPr lang="en-US" sz="1600" dirty="0"/>
              <a:t>Repeated vacancies and loss of </a:t>
            </a:r>
            <a:r>
              <a:rPr lang="en-US" sz="1600" dirty="0" err="1"/>
              <a:t>organisational</a:t>
            </a:r>
            <a:r>
              <a:rPr lang="en-US" sz="1600" dirty="0"/>
              <a:t> knowledge</a:t>
            </a:r>
            <a:endParaRPr lang="ru-RU" sz="1600" dirty="0"/>
          </a:p>
          <a:p>
            <a:pPr>
              <a:defRPr sz="1500" b="0">
                <a:solidFill>
                  <a:srgbClr val="162F47"/>
                </a:solidFill>
                <a:latin typeface="Arial"/>
              </a:defRPr>
            </a:pPr>
            <a:endParaRPr lang="ru-RU" sz="1600" dirty="0"/>
          </a:p>
          <a:p>
            <a:pPr>
              <a:defRPr sz="1500" b="0">
                <a:solidFill>
                  <a:srgbClr val="162F47"/>
                </a:solidFill>
                <a:latin typeface="Arial"/>
              </a:defRPr>
            </a:pPr>
            <a:endParaRPr lang="ru-RU" sz="1600" dirty="0"/>
          </a:p>
          <a:p>
            <a:pPr>
              <a:defRPr sz="1500" b="0">
                <a:solidFill>
                  <a:srgbClr val="162F47"/>
                </a:solidFill>
                <a:latin typeface="Arial"/>
              </a:defRPr>
            </a:pPr>
            <a:r>
              <a:rPr lang="en-US" sz="1600" dirty="0"/>
              <a:t>Gaps in capabilities needed for expanding services</a:t>
            </a:r>
            <a:endParaRPr lang="ru-RU" sz="1600" dirty="0"/>
          </a:p>
          <a:p>
            <a:pPr>
              <a:defRPr sz="1500" b="0">
                <a:solidFill>
                  <a:srgbClr val="162F47"/>
                </a:solidFill>
                <a:latin typeface="Arial"/>
              </a:defRPr>
            </a:pPr>
            <a:endParaRPr lang="ru-RU" sz="1600" dirty="0"/>
          </a:p>
          <a:p>
            <a:pPr>
              <a:defRPr sz="1500" b="0">
                <a:solidFill>
                  <a:srgbClr val="162F47"/>
                </a:solidFill>
                <a:latin typeface="Arial"/>
              </a:defRPr>
            </a:pPr>
            <a:r>
              <a:rPr lang="en-GB" sz="1600" dirty="0"/>
              <a:t>Difficulties coordinating multidisciplinary teams</a:t>
            </a:r>
            <a:endParaRPr lang="ru-RU" sz="1600" dirty="0"/>
          </a:p>
          <a:p>
            <a:pPr>
              <a:defRPr sz="1500" b="0">
                <a:solidFill>
                  <a:srgbClr val="162F47"/>
                </a:solidFill>
                <a:latin typeface="Arial"/>
              </a:defRPr>
            </a:pPr>
            <a:endParaRPr sz="1600" dirty="0"/>
          </a:p>
        </p:txBody>
      </p:sp>
      <p:sp>
        <p:nvSpPr>
          <p:cNvPr id="12" name="Rounded Rectangle 12">
            <a:extLst>
              <a:ext uri="{FF2B5EF4-FFF2-40B4-BE49-F238E27FC236}">
                <a16:creationId xmlns:a16="http://schemas.microsoft.com/office/drawing/2014/main" id="{A64F6A72-366D-7D8E-AF07-9C5BF6A8B8F3}"/>
              </a:ext>
            </a:extLst>
          </p:cNvPr>
          <p:cNvSpPr/>
          <p:nvPr/>
        </p:nvSpPr>
        <p:spPr>
          <a:xfrm>
            <a:off x="7997072" y="1404596"/>
            <a:ext cx="3570088" cy="4166644"/>
          </a:xfrm>
          <a:prstGeom prst="roundRect">
            <a:avLst/>
          </a:prstGeom>
          <a:solidFill>
            <a:srgbClr val="EDF2F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A648616-14A9-5CA5-161C-E23F5D4C5F68}"/>
              </a:ext>
            </a:extLst>
          </p:cNvPr>
          <p:cNvSpPr txBox="1"/>
          <p:nvPr/>
        </p:nvSpPr>
        <p:spPr>
          <a:xfrm>
            <a:off x="8185860" y="1503885"/>
            <a:ext cx="3427020" cy="350865"/>
          </a:xfrm>
          <a:prstGeom prst="rect">
            <a:avLst/>
          </a:prstGeom>
          <a:noFill/>
        </p:spPr>
        <p:txBody>
          <a:bodyPr wrap="square" lIns="45720" tIns="27432">
            <a:spAutoFit/>
          </a:bodyPr>
          <a:lstStyle/>
          <a:p>
            <a:pPr>
              <a:spcAft>
                <a:spcPts val="800"/>
              </a:spcAft>
              <a:defRPr sz="1800" b="1">
                <a:solidFill>
                  <a:srgbClr val="E26325"/>
                </a:solidFill>
                <a:latin typeface="Arial"/>
              </a:defRPr>
            </a:pPr>
            <a:r>
              <a:rPr lang="en-GB" b="1" dirty="0"/>
              <a:t>Critical Evaluation</a:t>
            </a:r>
            <a:endParaRPr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4AD4E25-8976-4E5A-AE9D-EF768FB7A697}"/>
              </a:ext>
            </a:extLst>
          </p:cNvPr>
          <p:cNvSpPr txBox="1"/>
          <p:nvPr/>
        </p:nvSpPr>
        <p:spPr>
          <a:xfrm>
            <a:off x="8035410" y="1954534"/>
            <a:ext cx="3486030" cy="3274743"/>
          </a:xfrm>
          <a:prstGeom prst="rect">
            <a:avLst/>
          </a:prstGeom>
          <a:noFill/>
        </p:spPr>
        <p:txBody>
          <a:bodyPr wrap="square" lIns="45720" tIns="27432">
            <a:spAutoFit/>
          </a:bodyPr>
          <a:lstStyle/>
          <a:p>
            <a:pPr>
              <a:defRPr sz="1500" b="0">
                <a:solidFill>
                  <a:srgbClr val="162F47"/>
                </a:solidFill>
                <a:latin typeface="Arial"/>
              </a:defRPr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Internal training may reduce costs but cannot quickly fill specialist vacancies.</a:t>
            </a:r>
          </a:p>
          <a:p>
            <a:pPr>
              <a:defRPr sz="1500" b="0">
                <a:solidFill>
                  <a:srgbClr val="162F47"/>
                </a:solidFill>
                <a:latin typeface="Arial"/>
              </a:defRPr>
            </a:pPr>
            <a:endParaRPr lang="ru-RU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 sz="1500" b="0">
                <a:solidFill>
                  <a:srgbClr val="162F47"/>
                </a:solidFill>
                <a:latin typeface="Arial"/>
              </a:defRPr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Retention is more sustainable than repeated recruitment.</a:t>
            </a:r>
            <a:endParaRPr lang="ru-RU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 sz="1500" b="0">
                <a:solidFill>
                  <a:srgbClr val="162F47"/>
                </a:solidFill>
                <a:latin typeface="Arial"/>
              </a:defRPr>
            </a:pPr>
            <a:endParaRPr lang="ru-RU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 sz="1500" b="0">
                <a:solidFill>
                  <a:srgbClr val="162F47"/>
                </a:solidFill>
                <a:latin typeface="Arial"/>
              </a:defRPr>
            </a:pPr>
            <a:endParaRPr lang="ru-RU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 sz="1500" b="0">
                <a:solidFill>
                  <a:srgbClr val="162F47"/>
                </a:solidFill>
                <a:latin typeface="Arial"/>
              </a:defRPr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Upskilling takes time; external hiring brings immediate expertise.</a:t>
            </a:r>
            <a:endParaRPr lang="ru-RU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 sz="1500" b="0">
                <a:solidFill>
                  <a:srgbClr val="162F47"/>
                </a:solidFill>
                <a:latin typeface="Arial"/>
              </a:defRPr>
            </a:pPr>
            <a:endParaRPr lang="ru-RU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 sz="1500" b="0">
                <a:solidFill>
                  <a:srgbClr val="162F47"/>
                </a:solidFill>
                <a:latin typeface="Arial"/>
              </a:defRPr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Succession planning builds leaders but takes time.</a:t>
            </a:r>
            <a:endParaRPr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01055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640080" y="273188"/>
            <a:ext cx="10881360" cy="504754"/>
          </a:xfrm>
          <a:prstGeom prst="rect">
            <a:avLst/>
          </a:prstGeom>
          <a:noFill/>
        </p:spPr>
        <p:txBody>
          <a:bodyPr wrap="square" lIns="45720" tIns="27432">
            <a:spAutoFit/>
          </a:bodyPr>
          <a:lstStyle/>
          <a:p>
            <a:pPr algn="ctr">
              <a:spcAft>
                <a:spcPts val="800"/>
              </a:spcAft>
              <a:defRPr sz="2700" b="1">
                <a:solidFill>
                  <a:srgbClr val="162F47"/>
                </a:solidFill>
                <a:latin typeface="Arial"/>
              </a:defRPr>
            </a:pPr>
            <a:r>
              <a:rPr lang="en-US" sz="2800" b="1" dirty="0">
                <a:solidFill>
                  <a:schemeClr val="accent1"/>
                </a:solidFill>
              </a:rPr>
              <a:t>Recruitment and Selection Methods for </a:t>
            </a:r>
            <a:r>
              <a:rPr lang="en-US" sz="2800" b="1" dirty="0" err="1">
                <a:solidFill>
                  <a:schemeClr val="accent1"/>
                </a:solidFill>
              </a:rPr>
              <a:t>HealthConnect</a:t>
            </a:r>
            <a:r>
              <a:rPr lang="en-US" sz="2800" b="1" dirty="0">
                <a:solidFill>
                  <a:schemeClr val="accent1"/>
                </a:solidFill>
              </a:rPr>
              <a:t> UK</a:t>
            </a:r>
            <a:endParaRPr sz="2800" dirty="0">
              <a:solidFill>
                <a:schemeClr val="accent1"/>
              </a:solidFill>
            </a:endParaRPr>
          </a:p>
        </p:txBody>
      </p:sp>
      <p:sp>
        <p:nvSpPr>
          <p:cNvPr id="4" name="Rounded Rectangle 3"/>
          <p:cNvSpPr/>
          <p:nvPr/>
        </p:nvSpPr>
        <p:spPr>
          <a:xfrm>
            <a:off x="658368" y="715301"/>
            <a:ext cx="10835640" cy="50292"/>
          </a:xfrm>
          <a:prstGeom prst="roundRect">
            <a:avLst/>
          </a:prstGeom>
          <a:solidFill>
            <a:srgbClr val="E2632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11201400" y="6446520"/>
            <a:ext cx="411480" cy="227755"/>
          </a:xfrm>
          <a:prstGeom prst="rect">
            <a:avLst/>
          </a:prstGeom>
          <a:noFill/>
        </p:spPr>
        <p:txBody>
          <a:bodyPr wrap="square" lIns="45720" tIns="27432">
            <a:spAutoFit/>
          </a:bodyPr>
          <a:lstStyle/>
          <a:p>
            <a:pPr algn="r">
              <a:spcAft>
                <a:spcPts val="800"/>
              </a:spcAft>
              <a:defRPr sz="1000" b="0">
                <a:solidFill>
                  <a:srgbClr val="4F5964"/>
                </a:solidFill>
                <a:latin typeface="Arial"/>
              </a:defRPr>
            </a:pPr>
            <a:r>
              <a:rPr lang="en-US" dirty="0"/>
              <a:t>8</a:t>
            </a:r>
            <a:endParaRPr dirty="0"/>
          </a:p>
        </p:txBody>
      </p:sp>
      <p:sp>
        <p:nvSpPr>
          <p:cNvPr id="16" name="Rounded Rectangle 4">
            <a:extLst>
              <a:ext uri="{FF2B5EF4-FFF2-40B4-BE49-F238E27FC236}">
                <a16:creationId xmlns:a16="http://schemas.microsoft.com/office/drawing/2014/main" id="{D72E7E2E-4799-9D12-C51E-60B8F0392608}"/>
              </a:ext>
            </a:extLst>
          </p:cNvPr>
          <p:cNvSpPr/>
          <p:nvPr/>
        </p:nvSpPr>
        <p:spPr>
          <a:xfrm>
            <a:off x="667512" y="827200"/>
            <a:ext cx="5303520" cy="1501360"/>
          </a:xfrm>
          <a:prstGeom prst="roundRect">
            <a:avLst/>
          </a:prstGeom>
          <a:solidFill>
            <a:srgbClr val="F3F4F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55D5E6D-3243-703E-B008-7B13F189B639}"/>
              </a:ext>
            </a:extLst>
          </p:cNvPr>
          <p:cNvSpPr txBox="1"/>
          <p:nvPr/>
        </p:nvSpPr>
        <p:spPr>
          <a:xfrm>
            <a:off x="1577295" y="898089"/>
            <a:ext cx="4343400" cy="310854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500"/>
              </a:spcAft>
              <a:defRPr sz="1500" b="1">
                <a:solidFill>
                  <a:srgbClr val="293039"/>
                </a:solidFill>
                <a:latin typeface="Arial"/>
              </a:defRPr>
            </a:pPr>
            <a:r>
              <a:rPr sz="1600" dirty="0">
                <a:solidFill>
                  <a:schemeClr val="accent2">
                    <a:lumMod val="75000"/>
                  </a:schemeClr>
                </a:solidFill>
              </a:rPr>
              <a:t>INTERNAL RECRUITMENT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298570A-CC7C-994B-4549-5A84C7908F57}"/>
              </a:ext>
            </a:extLst>
          </p:cNvPr>
          <p:cNvSpPr txBox="1"/>
          <p:nvPr/>
        </p:nvSpPr>
        <p:spPr>
          <a:xfrm>
            <a:off x="850392" y="1241884"/>
            <a:ext cx="4892040" cy="280077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500"/>
              </a:spcAft>
              <a:defRPr sz="1200" b="0">
                <a:solidFill>
                  <a:srgbClr val="293039"/>
                </a:solidFill>
                <a:latin typeface="Arial"/>
              </a:defRPr>
            </a:pPr>
            <a:r>
              <a:rPr sz="1400" dirty="0"/>
              <a:t>Promote and retrain existing staff for digital healthcare roles.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393224D-66F2-92DB-FF97-57437773719A}"/>
              </a:ext>
            </a:extLst>
          </p:cNvPr>
          <p:cNvSpPr txBox="1"/>
          <p:nvPr/>
        </p:nvSpPr>
        <p:spPr>
          <a:xfrm>
            <a:off x="850392" y="1817956"/>
            <a:ext cx="4846320" cy="246888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500"/>
              </a:spcAft>
              <a:defRPr sz="1100" b="0">
                <a:solidFill>
                  <a:srgbClr val="296D54"/>
                </a:solidFill>
                <a:latin typeface="Arial"/>
              </a:defRPr>
            </a:pPr>
            <a:r>
              <a:rPr dirty="0"/>
              <a:t>+ Retains knowledge and supports careers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C1A7953-5C36-74F7-3B1A-52413D3943EB}"/>
              </a:ext>
            </a:extLst>
          </p:cNvPr>
          <p:cNvSpPr txBox="1"/>
          <p:nvPr/>
        </p:nvSpPr>
        <p:spPr>
          <a:xfrm>
            <a:off x="850392" y="2073988"/>
            <a:ext cx="4846320" cy="22860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500"/>
              </a:spcAft>
              <a:defRPr sz="1100" b="0">
                <a:solidFill>
                  <a:srgbClr val="5D676F"/>
                </a:solidFill>
                <a:latin typeface="Arial"/>
              </a:defRPr>
            </a:pPr>
            <a:r>
              <a:t>− Limited pool of specialist skills</a:t>
            </a:r>
          </a:p>
        </p:txBody>
      </p:sp>
      <p:sp>
        <p:nvSpPr>
          <p:cNvPr id="23" name="Rounded Rectangle 11">
            <a:extLst>
              <a:ext uri="{FF2B5EF4-FFF2-40B4-BE49-F238E27FC236}">
                <a16:creationId xmlns:a16="http://schemas.microsoft.com/office/drawing/2014/main" id="{73CE1E73-CE9F-C2AF-A961-4F821B36E75C}"/>
              </a:ext>
            </a:extLst>
          </p:cNvPr>
          <p:cNvSpPr/>
          <p:nvPr/>
        </p:nvSpPr>
        <p:spPr>
          <a:xfrm>
            <a:off x="6199631" y="827200"/>
            <a:ext cx="5303520" cy="1501360"/>
          </a:xfrm>
          <a:prstGeom prst="roundRect">
            <a:avLst/>
          </a:prstGeom>
          <a:solidFill>
            <a:srgbClr val="F3F4F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DE132699-1D7D-8966-2762-D37F4FA83259}"/>
              </a:ext>
            </a:extLst>
          </p:cNvPr>
          <p:cNvSpPr txBox="1"/>
          <p:nvPr/>
        </p:nvSpPr>
        <p:spPr>
          <a:xfrm>
            <a:off x="7388350" y="898089"/>
            <a:ext cx="4343400" cy="310854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500"/>
              </a:spcAft>
              <a:defRPr sz="1500" b="1">
                <a:solidFill>
                  <a:srgbClr val="293039"/>
                </a:solidFill>
                <a:latin typeface="Arial"/>
              </a:defRPr>
            </a:pPr>
            <a:r>
              <a:rPr sz="1600" dirty="0">
                <a:solidFill>
                  <a:schemeClr val="accent2">
                    <a:lumMod val="75000"/>
                  </a:schemeClr>
                </a:solidFill>
              </a:rPr>
              <a:t>EXTERNAL RECRUITMENT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56078249-C38B-F404-50F5-D8D4726BE66F}"/>
              </a:ext>
            </a:extLst>
          </p:cNvPr>
          <p:cNvSpPr txBox="1"/>
          <p:nvPr/>
        </p:nvSpPr>
        <p:spPr>
          <a:xfrm>
            <a:off x="6382512" y="1223031"/>
            <a:ext cx="4892040" cy="49552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500"/>
              </a:spcAft>
              <a:defRPr sz="1200" b="0">
                <a:solidFill>
                  <a:srgbClr val="293039"/>
                </a:solidFill>
                <a:latin typeface="Arial"/>
              </a:defRPr>
            </a:pPr>
            <a:r>
              <a:rPr sz="1400" dirty="0"/>
              <a:t>Recruit experienced clinicians and IT specialists through professional networks.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8F19B391-7EFD-BF37-4A76-57DB538634B9}"/>
              </a:ext>
            </a:extLst>
          </p:cNvPr>
          <p:cNvSpPr txBox="1"/>
          <p:nvPr/>
        </p:nvSpPr>
        <p:spPr>
          <a:xfrm>
            <a:off x="6382512" y="1799103"/>
            <a:ext cx="4846320" cy="246888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500"/>
              </a:spcAft>
              <a:defRPr sz="1100" b="0">
                <a:solidFill>
                  <a:srgbClr val="296D54"/>
                </a:solidFill>
                <a:latin typeface="Arial"/>
              </a:defRPr>
            </a:pPr>
            <a:r>
              <a:t>+ Brings new expertise and capacity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6F0E4324-F8E6-244F-82FE-7ADDC57BF383}"/>
              </a:ext>
            </a:extLst>
          </p:cNvPr>
          <p:cNvSpPr txBox="1"/>
          <p:nvPr/>
        </p:nvSpPr>
        <p:spPr>
          <a:xfrm>
            <a:off x="6382512" y="2055135"/>
            <a:ext cx="4846320" cy="22860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500"/>
              </a:spcAft>
              <a:defRPr sz="1100" b="0">
                <a:solidFill>
                  <a:srgbClr val="5D676F"/>
                </a:solidFill>
                <a:latin typeface="Arial"/>
              </a:defRPr>
            </a:pPr>
            <a:r>
              <a:t>− Higher costs and strong competition</a:t>
            </a:r>
          </a:p>
        </p:txBody>
      </p:sp>
      <p:sp>
        <p:nvSpPr>
          <p:cNvPr id="30" name="Rounded Rectangle 18">
            <a:extLst>
              <a:ext uri="{FF2B5EF4-FFF2-40B4-BE49-F238E27FC236}">
                <a16:creationId xmlns:a16="http://schemas.microsoft.com/office/drawing/2014/main" id="{31A1AFD6-0921-457E-8FBE-5B99F5150ABB}"/>
              </a:ext>
            </a:extLst>
          </p:cNvPr>
          <p:cNvSpPr/>
          <p:nvPr/>
        </p:nvSpPr>
        <p:spPr>
          <a:xfrm>
            <a:off x="667512" y="2379229"/>
            <a:ext cx="5303520" cy="1559389"/>
          </a:xfrm>
          <a:prstGeom prst="roundRect">
            <a:avLst/>
          </a:prstGeom>
          <a:solidFill>
            <a:srgbClr val="F3F4F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88D4A250-CFC8-7B4D-81AC-A530A93E097B}"/>
              </a:ext>
            </a:extLst>
          </p:cNvPr>
          <p:cNvSpPr txBox="1"/>
          <p:nvPr/>
        </p:nvSpPr>
        <p:spPr>
          <a:xfrm>
            <a:off x="1648970" y="2447432"/>
            <a:ext cx="4343400" cy="310854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500"/>
              </a:spcAft>
              <a:defRPr sz="1500" b="1">
                <a:solidFill>
                  <a:srgbClr val="293039"/>
                </a:solidFill>
                <a:latin typeface="Arial"/>
              </a:defRPr>
            </a:pPr>
            <a:r>
              <a:rPr sz="1600" dirty="0">
                <a:solidFill>
                  <a:schemeClr val="accent2">
                    <a:lumMod val="75000"/>
                  </a:schemeClr>
                </a:solidFill>
              </a:rPr>
              <a:t>ONLINE RECRUITMENT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C6F8E896-246E-2508-C8FC-A1004FAF9FB4}"/>
              </a:ext>
            </a:extLst>
          </p:cNvPr>
          <p:cNvSpPr txBox="1"/>
          <p:nvPr/>
        </p:nvSpPr>
        <p:spPr>
          <a:xfrm>
            <a:off x="850392" y="2793911"/>
            <a:ext cx="4892040" cy="49552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500"/>
              </a:spcAft>
              <a:defRPr sz="1200" b="0">
                <a:solidFill>
                  <a:srgbClr val="293039"/>
                </a:solidFill>
                <a:latin typeface="Arial"/>
              </a:defRPr>
            </a:pPr>
            <a:r>
              <a:rPr sz="1400" dirty="0"/>
              <a:t>Advertise on NHS Jobs, Indeed and specialist healthcare platforms.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BED7D965-1AB0-05CA-FBD7-170881DB8F49}"/>
              </a:ext>
            </a:extLst>
          </p:cNvPr>
          <p:cNvSpPr txBox="1"/>
          <p:nvPr/>
        </p:nvSpPr>
        <p:spPr>
          <a:xfrm>
            <a:off x="850392" y="3369983"/>
            <a:ext cx="4846320" cy="246888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500"/>
              </a:spcAft>
              <a:defRPr sz="1100" b="0">
                <a:solidFill>
                  <a:srgbClr val="296D54"/>
                </a:solidFill>
                <a:latin typeface="Arial"/>
              </a:defRPr>
            </a:pPr>
            <a:r>
              <a:t>+ Wider reach and faster applications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BEA55BC-B817-2699-662E-BEE14D49E10F}"/>
              </a:ext>
            </a:extLst>
          </p:cNvPr>
          <p:cNvSpPr txBox="1"/>
          <p:nvPr/>
        </p:nvSpPr>
        <p:spPr>
          <a:xfrm>
            <a:off x="850392" y="3626015"/>
            <a:ext cx="4846320" cy="22860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500"/>
              </a:spcAft>
              <a:defRPr sz="1100" b="0">
                <a:solidFill>
                  <a:srgbClr val="5D676F"/>
                </a:solidFill>
                <a:latin typeface="Arial"/>
              </a:defRPr>
            </a:pPr>
            <a:r>
              <a:t>− Requires careful candidate screening</a:t>
            </a:r>
          </a:p>
        </p:txBody>
      </p:sp>
      <p:sp>
        <p:nvSpPr>
          <p:cNvPr id="37" name="Rounded Rectangle 25">
            <a:extLst>
              <a:ext uri="{FF2B5EF4-FFF2-40B4-BE49-F238E27FC236}">
                <a16:creationId xmlns:a16="http://schemas.microsoft.com/office/drawing/2014/main" id="{B71F335A-3265-F1AE-DD53-51326DB50841}"/>
              </a:ext>
            </a:extLst>
          </p:cNvPr>
          <p:cNvSpPr/>
          <p:nvPr/>
        </p:nvSpPr>
        <p:spPr>
          <a:xfrm>
            <a:off x="6199631" y="2379229"/>
            <a:ext cx="5303520" cy="1559389"/>
          </a:xfrm>
          <a:prstGeom prst="roundRect">
            <a:avLst/>
          </a:prstGeom>
          <a:solidFill>
            <a:srgbClr val="F3F4F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278DEA17-C8E0-0F22-3839-0D515C35ECCF}"/>
              </a:ext>
            </a:extLst>
          </p:cNvPr>
          <p:cNvSpPr txBox="1"/>
          <p:nvPr/>
        </p:nvSpPr>
        <p:spPr>
          <a:xfrm>
            <a:off x="7150608" y="2458122"/>
            <a:ext cx="4343400" cy="310854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500"/>
              </a:spcAft>
              <a:defRPr sz="1500" b="1">
                <a:solidFill>
                  <a:srgbClr val="293039"/>
                </a:solidFill>
                <a:latin typeface="Arial"/>
              </a:defRPr>
            </a:pPr>
            <a:r>
              <a:rPr sz="1600" dirty="0">
                <a:solidFill>
                  <a:schemeClr val="accent2">
                    <a:lumMod val="75000"/>
                  </a:schemeClr>
                </a:solidFill>
              </a:rPr>
              <a:t>SOCIAL MEDIA RECRUITMENT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02619D3C-8009-88AC-C5CF-7CA72224EC6C}"/>
              </a:ext>
            </a:extLst>
          </p:cNvPr>
          <p:cNvSpPr txBox="1"/>
          <p:nvPr/>
        </p:nvSpPr>
        <p:spPr>
          <a:xfrm>
            <a:off x="6382512" y="2793911"/>
            <a:ext cx="4892040" cy="49552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500"/>
              </a:spcAft>
              <a:defRPr sz="1200" b="0">
                <a:solidFill>
                  <a:srgbClr val="293039"/>
                </a:solidFill>
                <a:latin typeface="Arial"/>
              </a:defRPr>
            </a:pPr>
            <a:r>
              <a:rPr sz="1400" dirty="0"/>
              <a:t>Use LinkedIn to target digital health talent and strengthen employer branding.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595CFDB4-0E5F-3213-0686-C4EBEDD21EDD}"/>
              </a:ext>
            </a:extLst>
          </p:cNvPr>
          <p:cNvSpPr txBox="1"/>
          <p:nvPr/>
        </p:nvSpPr>
        <p:spPr>
          <a:xfrm>
            <a:off x="6382512" y="3369983"/>
            <a:ext cx="4846320" cy="246888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500"/>
              </a:spcAft>
              <a:defRPr sz="1100" b="0">
                <a:solidFill>
                  <a:srgbClr val="296D54"/>
                </a:solidFill>
                <a:latin typeface="Arial"/>
              </a:defRPr>
            </a:pPr>
            <a:r>
              <a:t>+ Targeted reach to relevant professionals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6CFFE4E3-F711-CC69-44CE-3A002F7F97F1}"/>
              </a:ext>
            </a:extLst>
          </p:cNvPr>
          <p:cNvSpPr txBox="1"/>
          <p:nvPr/>
        </p:nvSpPr>
        <p:spPr>
          <a:xfrm>
            <a:off x="6382512" y="3626015"/>
            <a:ext cx="4846320" cy="228600"/>
          </a:xfrm>
          <a:prstGeom prst="rect">
            <a:avLst/>
          </a:prstGeom>
          <a:noFill/>
        </p:spPr>
        <p:txBody>
          <a:bodyPr wrap="square" lIns="18288" tIns="18288">
            <a:spAutoFit/>
          </a:bodyPr>
          <a:lstStyle/>
          <a:p>
            <a:pPr>
              <a:spcAft>
                <a:spcPts val="500"/>
              </a:spcAft>
              <a:defRPr sz="1100" b="0">
                <a:solidFill>
                  <a:srgbClr val="5D676F"/>
                </a:solidFill>
                <a:latin typeface="Arial"/>
              </a:defRPr>
            </a:pPr>
            <a:r>
              <a:t>− May miss less digitally active candidates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D18C0245-E2F6-7B7D-0744-6005CC6DAAAF}"/>
              </a:ext>
            </a:extLst>
          </p:cNvPr>
          <p:cNvSpPr txBox="1"/>
          <p:nvPr/>
        </p:nvSpPr>
        <p:spPr>
          <a:xfrm>
            <a:off x="2453326" y="5913153"/>
            <a:ext cx="7699341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500"/>
              </a:spcAft>
              <a:defRPr sz="900" b="0">
                <a:solidFill>
                  <a:srgbClr val="5D676F"/>
                </a:solidFill>
                <a:latin typeface="Arial"/>
              </a:defRPr>
            </a:pPr>
            <a:r>
              <a:rPr lang="en-GB" sz="1400" dirty="0"/>
              <a:t>Taylor (2014); Muller-Camen et al. (2008); Leatherbarrow and Fletcher (2019)</a:t>
            </a:r>
          </a:p>
        </p:txBody>
      </p:sp>
      <p:sp>
        <p:nvSpPr>
          <p:cNvPr id="2" name="Rounded Rectangle 29">
            <a:extLst>
              <a:ext uri="{FF2B5EF4-FFF2-40B4-BE49-F238E27FC236}">
                <a16:creationId xmlns:a16="http://schemas.microsoft.com/office/drawing/2014/main" id="{7CBCDC08-814F-D95A-945E-DEC41081BB17}"/>
              </a:ext>
            </a:extLst>
          </p:cNvPr>
          <p:cNvSpPr/>
          <p:nvPr/>
        </p:nvSpPr>
        <p:spPr>
          <a:xfrm>
            <a:off x="786383" y="4012630"/>
            <a:ext cx="10826496" cy="557784"/>
          </a:xfrm>
          <a:prstGeom prst="roundRect">
            <a:avLst/>
          </a:prstGeom>
          <a:solidFill>
            <a:srgbClr val="EFF5F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8FF7234-C5C8-67FE-559C-D4E0E9256F44}"/>
              </a:ext>
            </a:extLst>
          </p:cNvPr>
          <p:cNvSpPr txBox="1"/>
          <p:nvPr/>
        </p:nvSpPr>
        <p:spPr>
          <a:xfrm>
            <a:off x="914399" y="4131502"/>
            <a:ext cx="10552176" cy="338554"/>
          </a:xfrm>
          <a:prstGeom prst="rect">
            <a:avLst/>
          </a:prstGeom>
          <a:noFill/>
        </p:spPr>
        <p:txBody>
          <a:bodyPr wrap="square" lIns="36576" rIns="36576">
            <a:spAutoFit/>
          </a:bodyPr>
          <a:lstStyle/>
          <a:p>
            <a:pPr>
              <a:spcAft>
                <a:spcPts val="500"/>
              </a:spcAft>
            </a:pPr>
            <a:r>
              <a:rPr lang="en-GB" sz="16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RECOMMENDATION</a:t>
            </a:r>
            <a:r>
              <a:rPr lang="ru-RU" sz="1600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sz="1200" b="1" dirty="0">
                <a:solidFill>
                  <a:srgbClr val="1C3A5F"/>
                </a:solidFill>
                <a:latin typeface="Arial"/>
              </a:rPr>
              <a:t>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Combine internal development with external specialist hiring and targeted digital recruitment. </a:t>
            </a:r>
            <a:endParaRPr sz="1400" b="1" dirty="0">
              <a:solidFill>
                <a:srgbClr val="1C3A5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ounded Rectangle 29">
            <a:extLst>
              <a:ext uri="{FF2B5EF4-FFF2-40B4-BE49-F238E27FC236}">
                <a16:creationId xmlns:a16="http://schemas.microsoft.com/office/drawing/2014/main" id="{9E29BEB2-F3CB-6BC5-829F-554ECC6390DA}"/>
              </a:ext>
            </a:extLst>
          </p:cNvPr>
          <p:cNvSpPr/>
          <p:nvPr/>
        </p:nvSpPr>
        <p:spPr>
          <a:xfrm>
            <a:off x="797378" y="4674079"/>
            <a:ext cx="10826496" cy="557784"/>
          </a:xfrm>
          <a:prstGeom prst="roundRect">
            <a:avLst/>
          </a:prstGeom>
          <a:solidFill>
            <a:srgbClr val="EFF5F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5F1A0E3-574E-7ABD-5F39-C0F6ACABF0ED}"/>
              </a:ext>
            </a:extLst>
          </p:cNvPr>
          <p:cNvSpPr txBox="1"/>
          <p:nvPr/>
        </p:nvSpPr>
        <p:spPr>
          <a:xfrm>
            <a:off x="925394" y="4792951"/>
            <a:ext cx="10552176" cy="648896"/>
          </a:xfrm>
          <a:prstGeom prst="rect">
            <a:avLst/>
          </a:prstGeom>
          <a:noFill/>
        </p:spPr>
        <p:txBody>
          <a:bodyPr wrap="square" lIns="36576" rIns="36576">
            <a:spAutoFit/>
          </a:bodyPr>
          <a:lstStyle/>
          <a:p>
            <a:pPr>
              <a:spcAft>
                <a:spcPts val="500"/>
              </a:spcAft>
            </a:pPr>
            <a:r>
              <a:rPr lang="en-GB" sz="16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SELECTION METHODS</a:t>
            </a:r>
            <a:r>
              <a:rPr lang="ru-RU" sz="16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Structured interviews and skills assessments for clinical, digital and teamwork roles.</a:t>
            </a:r>
          </a:p>
          <a:p>
            <a:pPr>
              <a:spcAft>
                <a:spcPts val="500"/>
              </a:spcAft>
            </a:pPr>
            <a:endParaRPr sz="1600" b="1" dirty="0">
              <a:solidFill>
                <a:srgbClr val="1C3A5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Rounded Rectangle 29">
            <a:extLst>
              <a:ext uri="{FF2B5EF4-FFF2-40B4-BE49-F238E27FC236}">
                <a16:creationId xmlns:a16="http://schemas.microsoft.com/office/drawing/2014/main" id="{13400B8B-53BC-FB2E-4923-BFA2D92E045C}"/>
              </a:ext>
            </a:extLst>
          </p:cNvPr>
          <p:cNvSpPr/>
          <p:nvPr/>
        </p:nvSpPr>
        <p:spPr>
          <a:xfrm>
            <a:off x="817800" y="5297822"/>
            <a:ext cx="10826496" cy="557784"/>
          </a:xfrm>
          <a:prstGeom prst="roundRect">
            <a:avLst/>
          </a:prstGeom>
          <a:solidFill>
            <a:srgbClr val="EFF5F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BC6FAE1-8B72-D80C-8C9E-3CECCBB672EC}"/>
              </a:ext>
            </a:extLst>
          </p:cNvPr>
          <p:cNvSpPr txBox="1"/>
          <p:nvPr/>
        </p:nvSpPr>
        <p:spPr>
          <a:xfrm>
            <a:off x="945816" y="5416694"/>
            <a:ext cx="10552176" cy="338554"/>
          </a:xfrm>
          <a:prstGeom prst="rect">
            <a:avLst/>
          </a:prstGeom>
          <a:noFill/>
        </p:spPr>
        <p:txBody>
          <a:bodyPr wrap="square" lIns="36576" rIns="36576">
            <a:spAutoFit/>
          </a:bodyPr>
          <a:lstStyle/>
          <a:p>
            <a:pPr>
              <a:spcAft>
                <a:spcPts val="500"/>
              </a:spcAft>
            </a:pPr>
            <a:r>
              <a:rPr lang="en-GB" sz="16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Evaluation:</a:t>
            </a:r>
            <a:r>
              <a:rPr lang="ru-RU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Fairer selection, but time-consuming.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E0C243-0103-2A18-181D-45291B2F60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658E820-FC1C-5E4E-3CB6-B6079AA1FD23}"/>
              </a:ext>
            </a:extLst>
          </p:cNvPr>
          <p:cNvSpPr txBox="1"/>
          <p:nvPr/>
        </p:nvSpPr>
        <p:spPr>
          <a:xfrm>
            <a:off x="640080" y="310896"/>
            <a:ext cx="10881360" cy="504754"/>
          </a:xfrm>
          <a:prstGeom prst="rect">
            <a:avLst/>
          </a:prstGeom>
          <a:noFill/>
        </p:spPr>
        <p:txBody>
          <a:bodyPr wrap="square" lIns="45720" tIns="27432">
            <a:spAutoFit/>
          </a:bodyPr>
          <a:lstStyle/>
          <a:p>
            <a:pPr algn="ctr">
              <a:spcAft>
                <a:spcPts val="800"/>
              </a:spcAft>
              <a:defRPr sz="2700" b="1">
                <a:solidFill>
                  <a:srgbClr val="162F47"/>
                </a:solidFill>
                <a:latin typeface="Arial"/>
              </a:defRPr>
            </a:pPr>
            <a:r>
              <a:rPr lang="en-US" sz="2800" b="1" dirty="0">
                <a:solidFill>
                  <a:schemeClr val="accent1"/>
                </a:solidFill>
              </a:rPr>
              <a:t>Learning, Development and Talent Management</a:t>
            </a:r>
            <a:endParaRPr lang="en-US" sz="2800" dirty="0">
              <a:solidFill>
                <a:schemeClr val="accent1"/>
              </a:solidFill>
            </a:endParaRP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9CDE6A51-D16A-648C-7EC1-A6A077EEF36F}"/>
              </a:ext>
            </a:extLst>
          </p:cNvPr>
          <p:cNvSpPr/>
          <p:nvPr/>
        </p:nvSpPr>
        <p:spPr>
          <a:xfrm>
            <a:off x="612648" y="802854"/>
            <a:ext cx="10835640" cy="50292"/>
          </a:xfrm>
          <a:prstGeom prst="roundRect">
            <a:avLst/>
          </a:prstGeom>
          <a:solidFill>
            <a:srgbClr val="E2632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4CC5454-CD11-19F9-8647-EC419AA7348F}"/>
              </a:ext>
            </a:extLst>
          </p:cNvPr>
          <p:cNvSpPr txBox="1"/>
          <p:nvPr/>
        </p:nvSpPr>
        <p:spPr>
          <a:xfrm>
            <a:off x="11201400" y="6446520"/>
            <a:ext cx="411480" cy="227755"/>
          </a:xfrm>
          <a:prstGeom prst="rect">
            <a:avLst/>
          </a:prstGeom>
          <a:noFill/>
        </p:spPr>
        <p:txBody>
          <a:bodyPr wrap="square" lIns="45720" tIns="27432">
            <a:spAutoFit/>
          </a:bodyPr>
          <a:lstStyle/>
          <a:p>
            <a:pPr algn="r">
              <a:spcAft>
                <a:spcPts val="800"/>
              </a:spcAft>
              <a:defRPr sz="1000" b="0">
                <a:solidFill>
                  <a:srgbClr val="4F5964"/>
                </a:solidFill>
                <a:latin typeface="Arial"/>
              </a:defRPr>
            </a:pPr>
            <a:r>
              <a:rPr lang="ru-RU" dirty="0"/>
              <a:t>9</a:t>
            </a:r>
            <a:endParaRPr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5DA3769-985E-9D61-33DA-443D03E53144}"/>
              </a:ext>
            </a:extLst>
          </p:cNvPr>
          <p:cNvSpPr txBox="1"/>
          <p:nvPr/>
        </p:nvSpPr>
        <p:spPr>
          <a:xfrm>
            <a:off x="2446256" y="6056262"/>
            <a:ext cx="248721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Armstrong and Taylor (2014)</a:t>
            </a:r>
            <a:endParaRPr lang="ru-RU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ounded Rectangle 3">
            <a:extLst>
              <a:ext uri="{FF2B5EF4-FFF2-40B4-BE49-F238E27FC236}">
                <a16:creationId xmlns:a16="http://schemas.microsoft.com/office/drawing/2014/main" id="{458A2796-E9C8-AAAA-518A-918349554529}"/>
              </a:ext>
            </a:extLst>
          </p:cNvPr>
          <p:cNvSpPr/>
          <p:nvPr/>
        </p:nvSpPr>
        <p:spPr>
          <a:xfrm>
            <a:off x="2913888" y="931084"/>
            <a:ext cx="6583680" cy="987552"/>
          </a:xfrm>
          <a:prstGeom prst="roundRect">
            <a:avLst/>
          </a:prstGeom>
          <a:solidFill>
            <a:srgbClr val="F0F6FB"/>
          </a:solidFill>
          <a:ln>
            <a:solidFill>
              <a:srgbClr val="C6DA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Box 4">
            <a:extLst>
              <a:ext uri="{FF2B5EF4-FFF2-40B4-BE49-F238E27FC236}">
                <a16:creationId xmlns:a16="http://schemas.microsoft.com/office/drawing/2014/main" id="{BDE2CE13-4CFF-4937-7FDA-775AD950D05D}"/>
              </a:ext>
            </a:extLst>
          </p:cNvPr>
          <p:cNvSpPr txBox="1"/>
          <p:nvPr/>
        </p:nvSpPr>
        <p:spPr>
          <a:xfrm>
            <a:off x="3124200" y="965396"/>
            <a:ext cx="6217920" cy="627864"/>
          </a:xfrm>
          <a:prstGeom prst="rect">
            <a:avLst/>
          </a:prstGeom>
          <a:noFill/>
        </p:spPr>
        <p:txBody>
          <a:bodyPr wrap="square" lIns="27432" tIns="27432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 sz="1800" b="1">
                <a:solidFill>
                  <a:srgbClr val="18375E"/>
                </a:solidFill>
                <a:latin typeface="Arial"/>
              </a:defRPr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Step 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/>
              <a:t>Training Needs Analysis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>
              <a:defRPr sz="1800" b="1">
                <a:solidFill>
                  <a:srgbClr val="18375E"/>
                </a:solidFill>
                <a:latin typeface="Arial"/>
              </a:defRPr>
            </a:pPr>
            <a:r>
              <a:rPr lang="en-US" b="1" dirty="0"/>
              <a:t>What skills do employees currently have?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5">
            <a:extLst>
              <a:ext uri="{FF2B5EF4-FFF2-40B4-BE49-F238E27FC236}">
                <a16:creationId xmlns:a16="http://schemas.microsoft.com/office/drawing/2014/main" id="{8BCA49BD-6908-447E-CAF4-2D3F1F12235C}"/>
              </a:ext>
            </a:extLst>
          </p:cNvPr>
          <p:cNvSpPr txBox="1"/>
          <p:nvPr/>
        </p:nvSpPr>
        <p:spPr>
          <a:xfrm>
            <a:off x="4170576" y="1621855"/>
            <a:ext cx="6126480" cy="273921"/>
          </a:xfrm>
          <a:prstGeom prst="rect">
            <a:avLst/>
          </a:prstGeom>
          <a:noFill/>
        </p:spPr>
        <p:txBody>
          <a:bodyPr wrap="square" lIns="27432" tIns="27432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 sz="1300" b="0">
                <a:solidFill>
                  <a:srgbClr val="495663"/>
                </a:solidFill>
                <a:latin typeface="Arial"/>
              </a:defRPr>
            </a:pPr>
            <a:r>
              <a:rPr lang="en-US" sz="1300" dirty="0"/>
              <a:t>Identify digital, clinical and leadership training needs.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Rounded Rectangle 6">
            <a:extLst>
              <a:ext uri="{FF2B5EF4-FFF2-40B4-BE49-F238E27FC236}">
                <a16:creationId xmlns:a16="http://schemas.microsoft.com/office/drawing/2014/main" id="{8B88A875-FE2D-DC8B-0019-B0B15C2414EE}"/>
              </a:ext>
            </a:extLst>
          </p:cNvPr>
          <p:cNvSpPr/>
          <p:nvPr/>
        </p:nvSpPr>
        <p:spPr>
          <a:xfrm>
            <a:off x="902208" y="2231035"/>
            <a:ext cx="5074920" cy="1207008"/>
          </a:xfrm>
          <a:prstGeom prst="roundRect">
            <a:avLst/>
          </a:prstGeom>
          <a:solidFill>
            <a:srgbClr val="F0F6FB"/>
          </a:solidFill>
          <a:ln>
            <a:solidFill>
              <a:srgbClr val="C6DA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Box 7">
            <a:extLst>
              <a:ext uri="{FF2B5EF4-FFF2-40B4-BE49-F238E27FC236}">
                <a16:creationId xmlns:a16="http://schemas.microsoft.com/office/drawing/2014/main" id="{BF5C5C12-5D72-1A81-2638-F543F104327D}"/>
              </a:ext>
            </a:extLst>
          </p:cNvPr>
          <p:cNvSpPr txBox="1"/>
          <p:nvPr/>
        </p:nvSpPr>
        <p:spPr>
          <a:xfrm>
            <a:off x="980394" y="2542687"/>
            <a:ext cx="4996734" cy="335476"/>
          </a:xfrm>
          <a:prstGeom prst="rect">
            <a:avLst/>
          </a:prstGeom>
          <a:noFill/>
        </p:spPr>
        <p:txBody>
          <a:bodyPr wrap="square" lIns="27432" tIns="27432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 sz="1700" b="1">
                <a:solidFill>
                  <a:srgbClr val="18375E"/>
                </a:solidFill>
                <a:latin typeface="Arial"/>
              </a:defRPr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Step 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700" b="1" dirty="0"/>
              <a:t>Individual Development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ru-RU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Box 8">
            <a:extLst>
              <a:ext uri="{FF2B5EF4-FFF2-40B4-BE49-F238E27FC236}">
                <a16:creationId xmlns:a16="http://schemas.microsoft.com/office/drawing/2014/main" id="{16193974-E79C-E2FA-77C4-A400C483DBD3}"/>
              </a:ext>
            </a:extLst>
          </p:cNvPr>
          <p:cNvSpPr txBox="1"/>
          <p:nvPr/>
        </p:nvSpPr>
        <p:spPr>
          <a:xfrm>
            <a:off x="1344480" y="2965764"/>
            <a:ext cx="4617720" cy="273921"/>
          </a:xfrm>
          <a:prstGeom prst="rect">
            <a:avLst/>
          </a:prstGeom>
          <a:noFill/>
        </p:spPr>
        <p:txBody>
          <a:bodyPr wrap="square" lIns="27432" tIns="27432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 sz="1300" b="0">
                <a:solidFill>
                  <a:srgbClr val="495663"/>
                </a:solidFill>
                <a:latin typeface="Arial"/>
              </a:defRPr>
            </a:pPr>
            <a:r>
              <a:rPr lang="en-US" sz="1300" dirty="0"/>
              <a:t>Digital training, mentoring and professional development.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Rounded Rectangle 12">
            <a:extLst>
              <a:ext uri="{FF2B5EF4-FFF2-40B4-BE49-F238E27FC236}">
                <a16:creationId xmlns:a16="http://schemas.microsoft.com/office/drawing/2014/main" id="{D450DF2F-30DA-CA4E-34DC-92178E7CA7C7}"/>
              </a:ext>
            </a:extLst>
          </p:cNvPr>
          <p:cNvSpPr/>
          <p:nvPr/>
        </p:nvSpPr>
        <p:spPr>
          <a:xfrm>
            <a:off x="2913888" y="3778447"/>
            <a:ext cx="6583680" cy="941832"/>
          </a:xfrm>
          <a:prstGeom prst="roundRect">
            <a:avLst/>
          </a:prstGeom>
          <a:solidFill>
            <a:srgbClr val="F0F6FB"/>
          </a:solidFill>
          <a:ln>
            <a:solidFill>
              <a:srgbClr val="C6DA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Box 13">
            <a:extLst>
              <a:ext uri="{FF2B5EF4-FFF2-40B4-BE49-F238E27FC236}">
                <a16:creationId xmlns:a16="http://schemas.microsoft.com/office/drawing/2014/main" id="{C02EFB9A-FA9A-68C3-3408-1AF6E9FA20D3}"/>
              </a:ext>
            </a:extLst>
          </p:cNvPr>
          <p:cNvSpPr txBox="1"/>
          <p:nvPr/>
        </p:nvSpPr>
        <p:spPr>
          <a:xfrm>
            <a:off x="3077064" y="3794188"/>
            <a:ext cx="6373365" cy="350865"/>
          </a:xfrm>
          <a:prstGeom prst="rect">
            <a:avLst/>
          </a:prstGeom>
          <a:noFill/>
        </p:spPr>
        <p:txBody>
          <a:bodyPr wrap="square" lIns="27432" tIns="27432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 sz="1800" b="1">
                <a:solidFill>
                  <a:srgbClr val="18375E"/>
                </a:solidFill>
                <a:latin typeface="Arial"/>
              </a:defRPr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Step </a:t>
            </a:r>
            <a:r>
              <a:rPr lang="ru-RU" dirty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Evaluate learning outcomes.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Box 14">
            <a:extLst>
              <a:ext uri="{FF2B5EF4-FFF2-40B4-BE49-F238E27FC236}">
                <a16:creationId xmlns:a16="http://schemas.microsoft.com/office/drawing/2014/main" id="{C8FD241D-2B64-BF5E-63C6-C5A15D398639}"/>
              </a:ext>
            </a:extLst>
          </p:cNvPr>
          <p:cNvSpPr txBox="1"/>
          <p:nvPr/>
        </p:nvSpPr>
        <p:spPr>
          <a:xfrm>
            <a:off x="3957359" y="4312526"/>
            <a:ext cx="6172200" cy="273921"/>
          </a:xfrm>
          <a:prstGeom prst="rect">
            <a:avLst/>
          </a:prstGeom>
          <a:noFill/>
        </p:spPr>
        <p:txBody>
          <a:bodyPr wrap="square" lIns="27432" tIns="27432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 sz="1300" b="0">
                <a:solidFill>
                  <a:srgbClr val="495663"/>
                </a:solidFill>
                <a:latin typeface="Arial"/>
              </a:defRPr>
            </a:pPr>
            <a:r>
              <a:rPr lang="en-US" sz="1300" dirty="0"/>
              <a:t>Measure skill improvement, application at work and service quality.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27" name="Connector 16">
            <a:extLst>
              <a:ext uri="{FF2B5EF4-FFF2-40B4-BE49-F238E27FC236}">
                <a16:creationId xmlns:a16="http://schemas.microsoft.com/office/drawing/2014/main" id="{0DBB13CB-BB8A-5BEB-139B-99F22BFFC65E}"/>
              </a:ext>
            </a:extLst>
          </p:cNvPr>
          <p:cNvCxnSpPr/>
          <p:nvPr/>
        </p:nvCxnSpPr>
        <p:spPr>
          <a:xfrm>
            <a:off x="3435096" y="2080115"/>
            <a:ext cx="5559552" cy="0"/>
          </a:xfrm>
          <a:prstGeom prst="line">
            <a:avLst/>
          </a:prstGeom>
          <a:ln w="21590">
            <a:solidFill>
              <a:srgbClr val="2670AD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8" name="Connector 17">
            <a:extLst>
              <a:ext uri="{FF2B5EF4-FFF2-40B4-BE49-F238E27FC236}">
                <a16:creationId xmlns:a16="http://schemas.microsoft.com/office/drawing/2014/main" id="{440049FF-78E8-A500-AFB5-97305EBDE472}"/>
              </a:ext>
            </a:extLst>
          </p:cNvPr>
          <p:cNvCxnSpPr>
            <a:cxnSpLocks/>
            <a:endCxn id="18" idx="0"/>
          </p:cNvCxnSpPr>
          <p:nvPr/>
        </p:nvCxnSpPr>
        <p:spPr>
          <a:xfrm>
            <a:off x="3435096" y="2080115"/>
            <a:ext cx="4572" cy="150920"/>
          </a:xfrm>
          <a:prstGeom prst="line">
            <a:avLst/>
          </a:prstGeom>
          <a:ln w="21590">
            <a:solidFill>
              <a:srgbClr val="2670AD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9" name="Connector 18">
            <a:extLst>
              <a:ext uri="{FF2B5EF4-FFF2-40B4-BE49-F238E27FC236}">
                <a16:creationId xmlns:a16="http://schemas.microsoft.com/office/drawing/2014/main" id="{8E1A56C8-2F04-E241-9C45-446C4978F11F}"/>
              </a:ext>
            </a:extLst>
          </p:cNvPr>
          <p:cNvCxnSpPr/>
          <p:nvPr/>
        </p:nvCxnSpPr>
        <p:spPr>
          <a:xfrm>
            <a:off x="8994648" y="2080115"/>
            <a:ext cx="0" cy="301752"/>
          </a:xfrm>
          <a:prstGeom prst="line">
            <a:avLst/>
          </a:prstGeom>
          <a:ln w="21590">
            <a:solidFill>
              <a:srgbClr val="2670AD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2" name="Connector 21">
            <a:extLst>
              <a:ext uri="{FF2B5EF4-FFF2-40B4-BE49-F238E27FC236}">
                <a16:creationId xmlns:a16="http://schemas.microsoft.com/office/drawing/2014/main" id="{73C31C24-4C3A-0F93-1A49-5FA06C57975E}"/>
              </a:ext>
            </a:extLst>
          </p:cNvPr>
          <p:cNvCxnSpPr/>
          <p:nvPr/>
        </p:nvCxnSpPr>
        <p:spPr>
          <a:xfrm>
            <a:off x="3435096" y="3617532"/>
            <a:ext cx="5559552" cy="0"/>
          </a:xfrm>
          <a:prstGeom prst="line">
            <a:avLst/>
          </a:prstGeom>
          <a:ln w="21590">
            <a:solidFill>
              <a:srgbClr val="2670AD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5" name="Rounded Rectangle 6">
            <a:extLst>
              <a:ext uri="{FF2B5EF4-FFF2-40B4-BE49-F238E27FC236}">
                <a16:creationId xmlns:a16="http://schemas.microsoft.com/office/drawing/2014/main" id="{D4C68BA0-5A3C-626C-C74D-78D29625D0B2}"/>
              </a:ext>
            </a:extLst>
          </p:cNvPr>
          <p:cNvSpPr/>
          <p:nvPr/>
        </p:nvSpPr>
        <p:spPr>
          <a:xfrm>
            <a:off x="6493871" y="2232605"/>
            <a:ext cx="5074920" cy="1207008"/>
          </a:xfrm>
          <a:prstGeom prst="roundRect">
            <a:avLst/>
          </a:prstGeom>
          <a:solidFill>
            <a:srgbClr val="F0F6FB"/>
          </a:solidFill>
          <a:ln>
            <a:solidFill>
              <a:srgbClr val="C6DA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6" name="TextBox 7">
            <a:extLst>
              <a:ext uri="{FF2B5EF4-FFF2-40B4-BE49-F238E27FC236}">
                <a16:creationId xmlns:a16="http://schemas.microsoft.com/office/drawing/2014/main" id="{10E1BB67-DF59-2F37-F171-E699F29AD2E0}"/>
              </a:ext>
            </a:extLst>
          </p:cNvPr>
          <p:cNvSpPr txBox="1"/>
          <p:nvPr/>
        </p:nvSpPr>
        <p:spPr>
          <a:xfrm>
            <a:off x="6507794" y="2520948"/>
            <a:ext cx="5013646" cy="335476"/>
          </a:xfrm>
          <a:prstGeom prst="rect">
            <a:avLst/>
          </a:prstGeom>
          <a:noFill/>
        </p:spPr>
        <p:txBody>
          <a:bodyPr wrap="square" lIns="27432" tIns="27432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 sz="1700" b="1">
                <a:solidFill>
                  <a:srgbClr val="18375E"/>
                </a:solidFill>
                <a:latin typeface="Arial"/>
              </a:defRPr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Step </a:t>
            </a:r>
            <a:r>
              <a:rPr lang="en-GB" sz="1700" b="1" dirty="0"/>
              <a:t>2. Team Development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7" name="TextBox 8">
            <a:extLst>
              <a:ext uri="{FF2B5EF4-FFF2-40B4-BE49-F238E27FC236}">
                <a16:creationId xmlns:a16="http://schemas.microsoft.com/office/drawing/2014/main" id="{7AE96571-F299-2234-5C86-7E28CBC75D6E}"/>
              </a:ext>
            </a:extLst>
          </p:cNvPr>
          <p:cNvSpPr txBox="1"/>
          <p:nvPr/>
        </p:nvSpPr>
        <p:spPr>
          <a:xfrm>
            <a:off x="6903720" y="2888504"/>
            <a:ext cx="4617720" cy="473976"/>
          </a:xfrm>
          <a:prstGeom prst="rect">
            <a:avLst/>
          </a:prstGeom>
          <a:noFill/>
        </p:spPr>
        <p:txBody>
          <a:bodyPr wrap="square" lIns="27432" tIns="27432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 sz="1300" b="0">
                <a:solidFill>
                  <a:srgbClr val="495663"/>
                </a:solidFill>
                <a:latin typeface="Arial"/>
              </a:defRPr>
            </a:pPr>
            <a:r>
              <a:rPr lang="en-US" sz="1300" dirty="0"/>
              <a:t>Cross-functional learning, case reviews and knowledge sharing.</a:t>
            </a:r>
            <a:endParaRPr lang="en-US" dirty="0"/>
          </a:p>
        </p:txBody>
      </p:sp>
      <p:sp>
        <p:nvSpPr>
          <p:cNvPr id="8" name="Rounded Rectangle 16">
            <a:extLst>
              <a:ext uri="{FF2B5EF4-FFF2-40B4-BE49-F238E27FC236}">
                <a16:creationId xmlns:a16="http://schemas.microsoft.com/office/drawing/2014/main" id="{4AD4B49C-6A8C-7AF8-63D2-2B6249397CED}"/>
              </a:ext>
            </a:extLst>
          </p:cNvPr>
          <p:cNvSpPr/>
          <p:nvPr/>
        </p:nvSpPr>
        <p:spPr>
          <a:xfrm>
            <a:off x="665151" y="4784579"/>
            <a:ext cx="10886609" cy="513670"/>
          </a:xfrm>
          <a:prstGeom prst="roundRect">
            <a:avLst/>
          </a:prstGeom>
          <a:solidFill>
            <a:srgbClr val="EFF5F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2163055-0442-4404-9FD8-7D57E3E5039C}"/>
              </a:ext>
            </a:extLst>
          </p:cNvPr>
          <p:cNvSpPr txBox="1"/>
          <p:nvPr/>
        </p:nvSpPr>
        <p:spPr>
          <a:xfrm>
            <a:off x="866320" y="4894306"/>
            <a:ext cx="10581968" cy="292388"/>
          </a:xfrm>
          <a:prstGeom prst="rect">
            <a:avLst/>
          </a:prstGeom>
          <a:noFill/>
        </p:spPr>
        <p:txBody>
          <a:bodyPr wrap="square" lIns="36576" tIns="27432" rIns="36576" bIns="18288">
            <a:spAutoFit/>
          </a:bodyPr>
          <a:lstStyle/>
          <a:p>
            <a:pPr>
              <a:defRPr sz="1200" b="1">
                <a:solidFill>
                  <a:srgbClr val="163051"/>
                </a:solidFill>
                <a:latin typeface="Arial"/>
              </a:defRPr>
            </a:pPr>
            <a:r>
              <a:rPr lang="en-GB" sz="1600" b="1" dirty="0">
                <a:solidFill>
                  <a:schemeClr val="accent2">
                    <a:lumMod val="75000"/>
                  </a:schemeClr>
                </a:solidFill>
              </a:rPr>
              <a:t>TALENT MANAGEMENT</a:t>
            </a:r>
            <a:r>
              <a:rPr lang="ru-RU" sz="1600" b="1" dirty="0">
                <a:solidFill>
                  <a:schemeClr val="accent2">
                    <a:lumMod val="75000"/>
                  </a:schemeClr>
                </a:solidFill>
              </a:rPr>
              <a:t>:</a:t>
            </a:r>
            <a:r>
              <a:rPr lang="en-US" sz="16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en-US" sz="1400" dirty="0"/>
              <a:t>Career development, internal mobility and succession planning to retain key employees.</a:t>
            </a:r>
            <a:endParaRPr lang="en-US" dirty="0"/>
          </a:p>
        </p:txBody>
      </p:sp>
      <p:cxnSp>
        <p:nvCxnSpPr>
          <p:cNvPr id="12" name="Connector 17">
            <a:extLst>
              <a:ext uri="{FF2B5EF4-FFF2-40B4-BE49-F238E27FC236}">
                <a16:creationId xmlns:a16="http://schemas.microsoft.com/office/drawing/2014/main" id="{7F887DFA-517D-EF26-ABD4-5830156EFFB2}"/>
              </a:ext>
            </a:extLst>
          </p:cNvPr>
          <p:cNvCxnSpPr>
            <a:cxnSpLocks/>
          </p:cNvCxnSpPr>
          <p:nvPr/>
        </p:nvCxnSpPr>
        <p:spPr>
          <a:xfrm>
            <a:off x="3436665" y="3458001"/>
            <a:ext cx="4572" cy="150920"/>
          </a:xfrm>
          <a:prstGeom prst="line">
            <a:avLst/>
          </a:prstGeom>
          <a:ln w="21590">
            <a:solidFill>
              <a:srgbClr val="2670AD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Connector 17">
            <a:extLst>
              <a:ext uri="{FF2B5EF4-FFF2-40B4-BE49-F238E27FC236}">
                <a16:creationId xmlns:a16="http://schemas.microsoft.com/office/drawing/2014/main" id="{7B9BC554-F404-94AC-1E38-EE27914C6F19}"/>
              </a:ext>
            </a:extLst>
          </p:cNvPr>
          <p:cNvCxnSpPr>
            <a:cxnSpLocks/>
          </p:cNvCxnSpPr>
          <p:nvPr/>
        </p:nvCxnSpPr>
        <p:spPr>
          <a:xfrm>
            <a:off x="8981196" y="3459571"/>
            <a:ext cx="4572" cy="150920"/>
          </a:xfrm>
          <a:prstGeom prst="line">
            <a:avLst/>
          </a:prstGeom>
          <a:ln w="21590">
            <a:solidFill>
              <a:srgbClr val="2670AD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Connector 17">
            <a:extLst>
              <a:ext uri="{FF2B5EF4-FFF2-40B4-BE49-F238E27FC236}">
                <a16:creationId xmlns:a16="http://schemas.microsoft.com/office/drawing/2014/main" id="{E2945A1B-4183-8FB1-6171-8FDDD91DECD6}"/>
              </a:ext>
            </a:extLst>
          </p:cNvPr>
          <p:cNvCxnSpPr>
            <a:cxnSpLocks/>
          </p:cNvCxnSpPr>
          <p:nvPr/>
        </p:nvCxnSpPr>
        <p:spPr>
          <a:xfrm>
            <a:off x="6267842" y="1933999"/>
            <a:ext cx="4572" cy="150920"/>
          </a:xfrm>
          <a:prstGeom prst="line">
            <a:avLst/>
          </a:prstGeom>
          <a:ln w="21590">
            <a:solidFill>
              <a:srgbClr val="2670AD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Connector 17">
            <a:extLst>
              <a:ext uri="{FF2B5EF4-FFF2-40B4-BE49-F238E27FC236}">
                <a16:creationId xmlns:a16="http://schemas.microsoft.com/office/drawing/2014/main" id="{B4406C40-BC57-DD7D-EB7F-C7BD0D46DCDB}"/>
              </a:ext>
            </a:extLst>
          </p:cNvPr>
          <p:cNvCxnSpPr>
            <a:cxnSpLocks/>
          </p:cNvCxnSpPr>
          <p:nvPr/>
        </p:nvCxnSpPr>
        <p:spPr>
          <a:xfrm>
            <a:off x="6231704" y="3622965"/>
            <a:ext cx="4572" cy="150920"/>
          </a:xfrm>
          <a:prstGeom prst="line">
            <a:avLst/>
          </a:prstGeom>
          <a:ln w="21590">
            <a:solidFill>
              <a:srgbClr val="2670AD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Rounded Rectangle 16">
            <a:extLst>
              <a:ext uri="{FF2B5EF4-FFF2-40B4-BE49-F238E27FC236}">
                <a16:creationId xmlns:a16="http://schemas.microsoft.com/office/drawing/2014/main" id="{2FFF2897-0933-0CD5-FABC-A3360034D4ED}"/>
              </a:ext>
            </a:extLst>
          </p:cNvPr>
          <p:cNvSpPr/>
          <p:nvPr/>
        </p:nvSpPr>
        <p:spPr>
          <a:xfrm>
            <a:off x="704428" y="5351759"/>
            <a:ext cx="10886609" cy="513670"/>
          </a:xfrm>
          <a:prstGeom prst="roundRect">
            <a:avLst/>
          </a:prstGeom>
          <a:solidFill>
            <a:srgbClr val="EFF5F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6EFD6A49-87E7-F304-374A-05A0E993695C}"/>
              </a:ext>
            </a:extLst>
          </p:cNvPr>
          <p:cNvSpPr txBox="1"/>
          <p:nvPr/>
        </p:nvSpPr>
        <p:spPr>
          <a:xfrm>
            <a:off x="817470" y="5435097"/>
            <a:ext cx="10956607" cy="292388"/>
          </a:xfrm>
          <a:prstGeom prst="rect">
            <a:avLst/>
          </a:prstGeom>
          <a:noFill/>
        </p:spPr>
        <p:txBody>
          <a:bodyPr wrap="square" lIns="36576" tIns="27432" rIns="36576" bIns="18288">
            <a:spAutoFit/>
          </a:bodyPr>
          <a:lstStyle/>
          <a:p>
            <a:pPr>
              <a:defRPr sz="1200" b="1">
                <a:solidFill>
                  <a:srgbClr val="163051"/>
                </a:solidFill>
                <a:latin typeface="Arial"/>
              </a:defRPr>
            </a:pPr>
            <a:r>
              <a:rPr lang="en-GB" sz="1600" b="1" dirty="0">
                <a:solidFill>
                  <a:schemeClr val="accent2">
                    <a:lumMod val="75000"/>
                  </a:schemeClr>
                </a:solidFill>
              </a:rPr>
              <a:t>Critical Evaluation:</a:t>
            </a:r>
            <a:r>
              <a:rPr lang="en-US" sz="16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en-US" sz="1400" b="1" dirty="0"/>
              <a:t>Training improves skills and retention but requires time, investment and practical application.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0418290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70B164-F961-C887-AF3C-66866290BC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CF1421A-9E33-BA69-FD18-FC095DD181D8}"/>
              </a:ext>
            </a:extLst>
          </p:cNvPr>
          <p:cNvSpPr txBox="1"/>
          <p:nvPr/>
        </p:nvSpPr>
        <p:spPr>
          <a:xfrm>
            <a:off x="640080" y="188345"/>
            <a:ext cx="10881360" cy="504754"/>
          </a:xfrm>
          <a:prstGeom prst="rect">
            <a:avLst/>
          </a:prstGeom>
          <a:noFill/>
        </p:spPr>
        <p:txBody>
          <a:bodyPr wrap="square" lIns="45720" tIns="27432">
            <a:spAutoFit/>
          </a:bodyPr>
          <a:lstStyle/>
          <a:p>
            <a:pPr algn="ctr">
              <a:spcAft>
                <a:spcPts val="800"/>
              </a:spcAft>
              <a:defRPr sz="2700" b="1">
                <a:solidFill>
                  <a:srgbClr val="162F47"/>
                </a:solidFill>
                <a:latin typeface="Arial"/>
              </a:defRPr>
            </a:pPr>
            <a:r>
              <a:rPr lang="en-GB" sz="2800" b="1" dirty="0">
                <a:solidFill>
                  <a:schemeClr val="accent1"/>
                </a:solidFill>
              </a:rPr>
              <a:t>Performance Management</a:t>
            </a:r>
            <a:r>
              <a:rPr lang="ru-RU" sz="2800" b="1" dirty="0">
                <a:solidFill>
                  <a:schemeClr val="accent1"/>
                </a:solidFill>
              </a:rPr>
              <a:t> </a:t>
            </a:r>
            <a:r>
              <a:rPr lang="en-GB" sz="2800" b="1" dirty="0">
                <a:solidFill>
                  <a:schemeClr val="accent1"/>
                </a:solidFill>
              </a:rPr>
              <a:t>and Leadership</a:t>
            </a:r>
            <a:endParaRPr lang="en-US" sz="2800" dirty="0">
              <a:solidFill>
                <a:schemeClr val="accent1"/>
              </a:solidFill>
            </a:endParaRP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EBC7DFC8-C92E-1677-93CE-D18CE417A8AB}"/>
              </a:ext>
            </a:extLst>
          </p:cNvPr>
          <p:cNvSpPr/>
          <p:nvPr/>
        </p:nvSpPr>
        <p:spPr>
          <a:xfrm>
            <a:off x="612648" y="736865"/>
            <a:ext cx="10835640" cy="50292"/>
          </a:xfrm>
          <a:prstGeom prst="roundRect">
            <a:avLst/>
          </a:prstGeom>
          <a:solidFill>
            <a:srgbClr val="E2632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1B9E622-A2A0-C205-011C-BF45C80AAD02}"/>
              </a:ext>
            </a:extLst>
          </p:cNvPr>
          <p:cNvSpPr txBox="1"/>
          <p:nvPr/>
        </p:nvSpPr>
        <p:spPr>
          <a:xfrm>
            <a:off x="11201400" y="6446520"/>
            <a:ext cx="411480" cy="227755"/>
          </a:xfrm>
          <a:prstGeom prst="rect">
            <a:avLst/>
          </a:prstGeom>
          <a:noFill/>
        </p:spPr>
        <p:txBody>
          <a:bodyPr wrap="square" lIns="45720" tIns="27432">
            <a:spAutoFit/>
          </a:bodyPr>
          <a:lstStyle/>
          <a:p>
            <a:pPr algn="r">
              <a:spcAft>
                <a:spcPts val="800"/>
              </a:spcAft>
              <a:defRPr sz="1000" b="0">
                <a:solidFill>
                  <a:srgbClr val="4F5964"/>
                </a:solidFill>
                <a:latin typeface="Arial"/>
              </a:defRPr>
            </a:pPr>
            <a:r>
              <a:rPr lang="ru-RU" dirty="0"/>
              <a:t>10</a:t>
            </a:r>
            <a:endParaRPr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E86CE87-D969-968E-55E5-6A628577D14B}"/>
              </a:ext>
            </a:extLst>
          </p:cNvPr>
          <p:cNvSpPr txBox="1"/>
          <p:nvPr/>
        </p:nvSpPr>
        <p:spPr>
          <a:xfrm>
            <a:off x="2446256" y="6056262"/>
            <a:ext cx="390363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Hutchinson (2013)</a:t>
            </a:r>
            <a:r>
              <a:rPr lang="ru-RU" sz="1400" dirty="0">
                <a:latin typeface="Arial" panose="020B0604020202020204" pitchFamily="34" charset="0"/>
                <a:cs typeface="Arial" panose="020B0604020202020204" pitchFamily="34" charset="0"/>
              </a:rPr>
              <a:t>;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Mullins and McLean (2019)</a:t>
            </a:r>
            <a:endParaRPr lang="ru-RU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ounded Rectangle 3">
            <a:extLst>
              <a:ext uri="{FF2B5EF4-FFF2-40B4-BE49-F238E27FC236}">
                <a16:creationId xmlns:a16="http://schemas.microsoft.com/office/drawing/2014/main" id="{9F29AEE2-AD61-1910-07C9-317E9B03ADE9}"/>
              </a:ext>
            </a:extLst>
          </p:cNvPr>
          <p:cNvSpPr/>
          <p:nvPr/>
        </p:nvSpPr>
        <p:spPr>
          <a:xfrm>
            <a:off x="640080" y="1275706"/>
            <a:ext cx="5074920" cy="987552"/>
          </a:xfrm>
          <a:prstGeom prst="roundRect">
            <a:avLst/>
          </a:prstGeom>
          <a:solidFill>
            <a:srgbClr val="F0F6FB"/>
          </a:solidFill>
          <a:ln>
            <a:solidFill>
              <a:srgbClr val="C6DA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Box 4">
            <a:extLst>
              <a:ext uri="{FF2B5EF4-FFF2-40B4-BE49-F238E27FC236}">
                <a16:creationId xmlns:a16="http://schemas.microsoft.com/office/drawing/2014/main" id="{11B09E83-4521-B999-53FA-0D7448213F2B}"/>
              </a:ext>
            </a:extLst>
          </p:cNvPr>
          <p:cNvSpPr txBox="1"/>
          <p:nvPr/>
        </p:nvSpPr>
        <p:spPr>
          <a:xfrm>
            <a:off x="160598" y="1340978"/>
            <a:ext cx="6217920" cy="350865"/>
          </a:xfrm>
          <a:prstGeom prst="rect">
            <a:avLst/>
          </a:prstGeom>
          <a:noFill/>
        </p:spPr>
        <p:txBody>
          <a:bodyPr wrap="square" lIns="27432" tIns="27432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 sz="1800" b="1">
                <a:solidFill>
                  <a:srgbClr val="18375E"/>
                </a:solidFill>
                <a:latin typeface="Arial"/>
              </a:defRPr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Step 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/>
              <a:t>SET OBJECTIVES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5">
            <a:extLst>
              <a:ext uri="{FF2B5EF4-FFF2-40B4-BE49-F238E27FC236}">
                <a16:creationId xmlns:a16="http://schemas.microsoft.com/office/drawing/2014/main" id="{04F04AF8-3978-50BA-827D-B393FA2A5E90}"/>
              </a:ext>
            </a:extLst>
          </p:cNvPr>
          <p:cNvSpPr txBox="1"/>
          <p:nvPr/>
        </p:nvSpPr>
        <p:spPr>
          <a:xfrm>
            <a:off x="916990" y="1755304"/>
            <a:ext cx="4521100" cy="504754"/>
          </a:xfrm>
          <a:prstGeom prst="rect">
            <a:avLst/>
          </a:prstGeom>
          <a:noFill/>
        </p:spPr>
        <p:txBody>
          <a:bodyPr wrap="square" lIns="27432" tIns="27432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dirty="0"/>
              <a:t>Agree SMART goals for clinical safety, patient</a:t>
            </a:r>
            <a:r>
              <a:rPr lang="ru-RU" sz="1400" dirty="0"/>
              <a:t> </a:t>
            </a:r>
            <a:r>
              <a:rPr lang="en-US" sz="1400" dirty="0"/>
              <a:t>experience and digital service quality.</a:t>
            </a:r>
          </a:p>
        </p:txBody>
      </p:sp>
      <p:sp>
        <p:nvSpPr>
          <p:cNvPr id="18" name="Rounded Rectangle 6">
            <a:extLst>
              <a:ext uri="{FF2B5EF4-FFF2-40B4-BE49-F238E27FC236}">
                <a16:creationId xmlns:a16="http://schemas.microsoft.com/office/drawing/2014/main" id="{1DB2AAA6-3F84-E228-DF4B-F10FE48D16AB}"/>
              </a:ext>
            </a:extLst>
          </p:cNvPr>
          <p:cNvSpPr/>
          <p:nvPr/>
        </p:nvSpPr>
        <p:spPr>
          <a:xfrm>
            <a:off x="640080" y="2377965"/>
            <a:ext cx="5074920" cy="1207008"/>
          </a:xfrm>
          <a:prstGeom prst="roundRect">
            <a:avLst/>
          </a:prstGeom>
          <a:solidFill>
            <a:srgbClr val="F0F6FB"/>
          </a:solidFill>
          <a:ln>
            <a:solidFill>
              <a:srgbClr val="C6DA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Box 7">
            <a:extLst>
              <a:ext uri="{FF2B5EF4-FFF2-40B4-BE49-F238E27FC236}">
                <a16:creationId xmlns:a16="http://schemas.microsoft.com/office/drawing/2014/main" id="{E5F48616-71D0-578A-A4D0-E401A26E3672}"/>
              </a:ext>
            </a:extLst>
          </p:cNvPr>
          <p:cNvSpPr txBox="1"/>
          <p:nvPr/>
        </p:nvSpPr>
        <p:spPr>
          <a:xfrm>
            <a:off x="718266" y="2458515"/>
            <a:ext cx="4996734" cy="335476"/>
          </a:xfrm>
          <a:prstGeom prst="rect">
            <a:avLst/>
          </a:prstGeom>
          <a:noFill/>
        </p:spPr>
        <p:txBody>
          <a:bodyPr wrap="square" lIns="27432" tIns="27432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 sz="1700" b="1">
                <a:solidFill>
                  <a:srgbClr val="18375E"/>
                </a:solidFill>
                <a:latin typeface="Arial"/>
              </a:defRPr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Step 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700" b="1" dirty="0"/>
              <a:t>MONITOR AND SUPPORT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ru-RU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Box 8">
            <a:extLst>
              <a:ext uri="{FF2B5EF4-FFF2-40B4-BE49-F238E27FC236}">
                <a16:creationId xmlns:a16="http://schemas.microsoft.com/office/drawing/2014/main" id="{00CF9C87-2227-1EE7-2EF7-6D6B76C51C4B}"/>
              </a:ext>
            </a:extLst>
          </p:cNvPr>
          <p:cNvSpPr txBox="1"/>
          <p:nvPr/>
        </p:nvSpPr>
        <p:spPr>
          <a:xfrm>
            <a:off x="948104" y="2970585"/>
            <a:ext cx="4766896" cy="473976"/>
          </a:xfrm>
          <a:prstGeom prst="rect">
            <a:avLst/>
          </a:prstGeom>
          <a:noFill/>
        </p:spPr>
        <p:txBody>
          <a:bodyPr wrap="square" lIns="27432" tIns="27432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 sz="1300" b="0">
                <a:solidFill>
                  <a:srgbClr val="495663"/>
                </a:solidFill>
                <a:latin typeface="Arial"/>
              </a:defRPr>
            </a:pPr>
            <a:r>
              <a:rPr lang="en-US" sz="1300" dirty="0"/>
              <a:t>Use regular check-ins, coaching, feedback and wellbeing support.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Rounded Rectangle 12">
            <a:extLst>
              <a:ext uri="{FF2B5EF4-FFF2-40B4-BE49-F238E27FC236}">
                <a16:creationId xmlns:a16="http://schemas.microsoft.com/office/drawing/2014/main" id="{3D167955-3FCF-FBE1-3E3C-D0361F8BBC3D}"/>
              </a:ext>
            </a:extLst>
          </p:cNvPr>
          <p:cNvSpPr/>
          <p:nvPr/>
        </p:nvSpPr>
        <p:spPr>
          <a:xfrm>
            <a:off x="640080" y="3690187"/>
            <a:ext cx="5074920" cy="941832"/>
          </a:xfrm>
          <a:prstGeom prst="roundRect">
            <a:avLst/>
          </a:prstGeom>
          <a:solidFill>
            <a:srgbClr val="F0F6FB"/>
          </a:solidFill>
          <a:ln>
            <a:solidFill>
              <a:srgbClr val="C6DA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Box 13">
            <a:extLst>
              <a:ext uri="{FF2B5EF4-FFF2-40B4-BE49-F238E27FC236}">
                <a16:creationId xmlns:a16="http://schemas.microsoft.com/office/drawing/2014/main" id="{1BB18DFB-ADB5-6AC8-3ED2-5E069CF8B684}"/>
              </a:ext>
            </a:extLst>
          </p:cNvPr>
          <p:cNvSpPr txBox="1"/>
          <p:nvPr/>
        </p:nvSpPr>
        <p:spPr>
          <a:xfrm>
            <a:off x="160598" y="3737177"/>
            <a:ext cx="6373365" cy="350865"/>
          </a:xfrm>
          <a:prstGeom prst="rect">
            <a:avLst/>
          </a:prstGeom>
          <a:noFill/>
        </p:spPr>
        <p:txBody>
          <a:bodyPr wrap="square" lIns="27432" tIns="27432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 sz="1800" b="1">
                <a:solidFill>
                  <a:srgbClr val="18375E"/>
                </a:solidFill>
                <a:latin typeface="Arial"/>
              </a:defRPr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Step </a:t>
            </a:r>
            <a:r>
              <a:rPr lang="ru-RU" dirty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/>
              <a:t>REVIEW AND IMPROVE</a:t>
            </a:r>
          </a:p>
        </p:txBody>
      </p:sp>
      <p:sp>
        <p:nvSpPr>
          <p:cNvPr id="25" name="TextBox 14">
            <a:extLst>
              <a:ext uri="{FF2B5EF4-FFF2-40B4-BE49-F238E27FC236}">
                <a16:creationId xmlns:a16="http://schemas.microsoft.com/office/drawing/2014/main" id="{CD22E903-B1A1-1564-740A-2762D8FE0B1E}"/>
              </a:ext>
            </a:extLst>
          </p:cNvPr>
          <p:cNvSpPr txBox="1"/>
          <p:nvPr/>
        </p:nvSpPr>
        <p:spPr>
          <a:xfrm>
            <a:off x="902208" y="4140056"/>
            <a:ext cx="4535882" cy="491963"/>
          </a:xfrm>
          <a:prstGeom prst="rect">
            <a:avLst/>
          </a:prstGeom>
          <a:noFill/>
        </p:spPr>
        <p:txBody>
          <a:bodyPr wrap="square" lIns="27432" tIns="27432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 sz="1300" b="0">
                <a:solidFill>
                  <a:srgbClr val="495663"/>
                </a:solidFill>
                <a:latin typeface="Arial"/>
              </a:defRPr>
            </a:pPr>
            <a:r>
              <a:rPr lang="en-US" sz="1300" dirty="0"/>
              <a:t>Evaluate performance, </a:t>
            </a:r>
            <a:r>
              <a:rPr lang="en-US" sz="1300" dirty="0" err="1"/>
              <a:t>recognise</a:t>
            </a:r>
            <a:r>
              <a:rPr lang="en-US" sz="1300" dirty="0"/>
              <a:t> achievements and update development goals.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87D2513-DB5A-ED00-F231-87FE693CF786}"/>
              </a:ext>
            </a:extLst>
          </p:cNvPr>
          <p:cNvSpPr txBox="1"/>
          <p:nvPr/>
        </p:nvSpPr>
        <p:spPr>
          <a:xfrm>
            <a:off x="640080" y="899988"/>
            <a:ext cx="1080820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Performance Management                                    LEADERSHIP APPROACHES</a:t>
            </a:r>
            <a:r>
              <a:rPr lang="ru-RU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ru-RU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Rounded Rectangle 3">
            <a:extLst>
              <a:ext uri="{FF2B5EF4-FFF2-40B4-BE49-F238E27FC236}">
                <a16:creationId xmlns:a16="http://schemas.microsoft.com/office/drawing/2014/main" id="{74EAEB91-C985-2222-92DD-AF7E105F7908}"/>
              </a:ext>
            </a:extLst>
          </p:cNvPr>
          <p:cNvSpPr/>
          <p:nvPr/>
        </p:nvSpPr>
        <p:spPr>
          <a:xfrm>
            <a:off x="6476841" y="1296129"/>
            <a:ext cx="5074920" cy="987552"/>
          </a:xfrm>
          <a:prstGeom prst="roundRect">
            <a:avLst/>
          </a:prstGeom>
          <a:solidFill>
            <a:srgbClr val="F0F6FB"/>
          </a:solidFill>
          <a:ln>
            <a:solidFill>
              <a:srgbClr val="C6DA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5">
            <a:extLst>
              <a:ext uri="{FF2B5EF4-FFF2-40B4-BE49-F238E27FC236}">
                <a16:creationId xmlns:a16="http://schemas.microsoft.com/office/drawing/2014/main" id="{DA431A11-9E83-3F1E-637F-934F8526ACC3}"/>
              </a:ext>
            </a:extLst>
          </p:cNvPr>
          <p:cNvSpPr txBox="1"/>
          <p:nvPr/>
        </p:nvSpPr>
        <p:spPr>
          <a:xfrm>
            <a:off x="6927188" y="1766652"/>
            <a:ext cx="4521100" cy="720197"/>
          </a:xfrm>
          <a:prstGeom prst="rect">
            <a:avLst/>
          </a:prstGeom>
          <a:noFill/>
        </p:spPr>
        <p:txBody>
          <a:bodyPr wrap="square" lIns="27432" tIns="27432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 sz="1200" b="0">
                <a:solidFill>
                  <a:srgbClr val="2C3846"/>
                </a:solidFill>
                <a:latin typeface="Arial"/>
              </a:defRPr>
            </a:pPr>
            <a:r>
              <a:rPr lang="en-US" sz="1400" dirty="0"/>
              <a:t>Inspires innovation and employee engagement.</a:t>
            </a:r>
          </a:p>
          <a:p>
            <a:pPr>
              <a:defRPr sz="1200" b="0">
                <a:solidFill>
                  <a:srgbClr val="2C3846"/>
                </a:solidFill>
                <a:latin typeface="Arial"/>
              </a:defRPr>
            </a:pPr>
            <a:r>
              <a:rPr lang="en-US" sz="1400" dirty="0"/>
              <a:t>Limitation: Does not resolve workload pressure.</a:t>
            </a:r>
          </a:p>
          <a:p>
            <a:pPr>
              <a:defRPr sz="1200" b="0">
                <a:solidFill>
                  <a:srgbClr val="2C3846"/>
                </a:solidFill>
                <a:latin typeface="Arial"/>
              </a:defRPr>
            </a:pPr>
            <a:endParaRPr lang="en-US" sz="1400" dirty="0"/>
          </a:p>
        </p:txBody>
      </p:sp>
      <p:sp>
        <p:nvSpPr>
          <p:cNvPr id="11" name="Rounded Rectangle 6">
            <a:extLst>
              <a:ext uri="{FF2B5EF4-FFF2-40B4-BE49-F238E27FC236}">
                <a16:creationId xmlns:a16="http://schemas.microsoft.com/office/drawing/2014/main" id="{6C95010E-572A-89AC-80BA-BE7CE36E7253}"/>
              </a:ext>
            </a:extLst>
          </p:cNvPr>
          <p:cNvSpPr/>
          <p:nvPr/>
        </p:nvSpPr>
        <p:spPr>
          <a:xfrm>
            <a:off x="6476841" y="2398388"/>
            <a:ext cx="5074920" cy="1207008"/>
          </a:xfrm>
          <a:prstGeom prst="roundRect">
            <a:avLst/>
          </a:prstGeom>
          <a:solidFill>
            <a:srgbClr val="F0F6FB"/>
          </a:solidFill>
          <a:ln>
            <a:solidFill>
              <a:srgbClr val="C6DA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7">
            <a:extLst>
              <a:ext uri="{FF2B5EF4-FFF2-40B4-BE49-F238E27FC236}">
                <a16:creationId xmlns:a16="http://schemas.microsoft.com/office/drawing/2014/main" id="{9F95DBDA-CFBC-17B0-51F9-506FA0A9357C}"/>
              </a:ext>
            </a:extLst>
          </p:cNvPr>
          <p:cNvSpPr txBox="1"/>
          <p:nvPr/>
        </p:nvSpPr>
        <p:spPr>
          <a:xfrm>
            <a:off x="6410406" y="2481234"/>
            <a:ext cx="4996734" cy="335476"/>
          </a:xfrm>
          <a:prstGeom prst="rect">
            <a:avLst/>
          </a:prstGeom>
          <a:noFill/>
        </p:spPr>
        <p:txBody>
          <a:bodyPr wrap="square" lIns="27432" tIns="27432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 sz="1700" b="1">
                <a:solidFill>
                  <a:srgbClr val="18375E"/>
                </a:solidFill>
                <a:latin typeface="Arial"/>
              </a:defRPr>
            </a:pPr>
            <a:r>
              <a:rPr lang="en-GB" dirty="0"/>
              <a:t>SITUATIONAL</a:t>
            </a:r>
          </a:p>
        </p:txBody>
      </p:sp>
      <p:sp>
        <p:nvSpPr>
          <p:cNvPr id="13" name="TextBox 8">
            <a:extLst>
              <a:ext uri="{FF2B5EF4-FFF2-40B4-BE49-F238E27FC236}">
                <a16:creationId xmlns:a16="http://schemas.microsoft.com/office/drawing/2014/main" id="{56324F2E-9639-1EB3-0DC7-4CA128D14E74}"/>
              </a:ext>
            </a:extLst>
          </p:cNvPr>
          <p:cNvSpPr txBox="1"/>
          <p:nvPr/>
        </p:nvSpPr>
        <p:spPr>
          <a:xfrm>
            <a:off x="6784865" y="2991008"/>
            <a:ext cx="4766896" cy="720197"/>
          </a:xfrm>
          <a:prstGeom prst="rect">
            <a:avLst/>
          </a:prstGeom>
          <a:noFill/>
        </p:spPr>
        <p:txBody>
          <a:bodyPr wrap="square" lIns="27432" tIns="27432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 sz="1200" b="0">
                <a:solidFill>
                  <a:srgbClr val="2C3846"/>
                </a:solidFill>
                <a:latin typeface="Arial"/>
              </a:defRPr>
            </a:pPr>
            <a:r>
              <a:rPr lang="en-US" sz="1400" dirty="0"/>
              <a:t>Adapts support to staff skills and needs.</a:t>
            </a:r>
          </a:p>
          <a:p>
            <a:pPr>
              <a:defRPr sz="1200" b="0">
                <a:solidFill>
                  <a:srgbClr val="2C3846"/>
                </a:solidFill>
                <a:latin typeface="Arial"/>
              </a:defRPr>
            </a:pPr>
            <a:r>
              <a:rPr lang="en-GB" sz="1400" dirty="0"/>
              <a:t>Limitation: Requires sound judgement.</a:t>
            </a:r>
          </a:p>
          <a:p>
            <a:pPr>
              <a:defRPr sz="1200" b="0">
                <a:solidFill>
                  <a:srgbClr val="2C3846"/>
                </a:solidFill>
                <a:latin typeface="Arial"/>
              </a:defRPr>
            </a:pPr>
            <a:endParaRPr lang="en-US" sz="1400" dirty="0"/>
          </a:p>
        </p:txBody>
      </p:sp>
      <p:sp>
        <p:nvSpPr>
          <p:cNvPr id="22" name="TextBox 4">
            <a:extLst>
              <a:ext uri="{FF2B5EF4-FFF2-40B4-BE49-F238E27FC236}">
                <a16:creationId xmlns:a16="http://schemas.microsoft.com/office/drawing/2014/main" id="{A13AFEF0-B640-0944-69C2-39973F1F4AD1}"/>
              </a:ext>
            </a:extLst>
          </p:cNvPr>
          <p:cNvSpPr txBox="1"/>
          <p:nvPr/>
        </p:nvSpPr>
        <p:spPr>
          <a:xfrm>
            <a:off x="5695700" y="1361403"/>
            <a:ext cx="6217920" cy="350865"/>
          </a:xfrm>
          <a:prstGeom prst="rect">
            <a:avLst/>
          </a:prstGeom>
          <a:noFill/>
        </p:spPr>
        <p:txBody>
          <a:bodyPr wrap="square" lIns="27432" tIns="27432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 sz="1800" b="1">
                <a:solidFill>
                  <a:srgbClr val="18375E"/>
                </a:solidFill>
                <a:latin typeface="Arial"/>
              </a:defRPr>
            </a:pPr>
            <a:r>
              <a:rPr lang="en-GB" dirty="0"/>
              <a:t>TRANSFORMATIONAL</a:t>
            </a:r>
          </a:p>
        </p:txBody>
      </p:sp>
      <p:sp>
        <p:nvSpPr>
          <p:cNvPr id="38" name="Rounded Rectangle 16">
            <a:extLst>
              <a:ext uri="{FF2B5EF4-FFF2-40B4-BE49-F238E27FC236}">
                <a16:creationId xmlns:a16="http://schemas.microsoft.com/office/drawing/2014/main" id="{38AAAD67-8534-ADD8-57EE-EF3408832B58}"/>
              </a:ext>
            </a:extLst>
          </p:cNvPr>
          <p:cNvSpPr/>
          <p:nvPr/>
        </p:nvSpPr>
        <p:spPr>
          <a:xfrm>
            <a:off x="665151" y="4671454"/>
            <a:ext cx="10886609" cy="513670"/>
          </a:xfrm>
          <a:prstGeom prst="roundRect">
            <a:avLst/>
          </a:prstGeom>
          <a:solidFill>
            <a:srgbClr val="EFF5F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81363E7F-B321-93D6-FD3C-4733E50B5F53}"/>
              </a:ext>
            </a:extLst>
          </p:cNvPr>
          <p:cNvSpPr txBox="1"/>
          <p:nvPr/>
        </p:nvSpPr>
        <p:spPr>
          <a:xfrm>
            <a:off x="866320" y="4781181"/>
            <a:ext cx="9052560" cy="292388"/>
          </a:xfrm>
          <a:prstGeom prst="rect">
            <a:avLst/>
          </a:prstGeom>
          <a:noFill/>
        </p:spPr>
        <p:txBody>
          <a:bodyPr wrap="square" lIns="36576" tIns="27432" rIns="36576" bIns="18288">
            <a:spAutoFit/>
          </a:bodyPr>
          <a:lstStyle/>
          <a:p>
            <a:pPr>
              <a:defRPr sz="1200" b="1">
                <a:solidFill>
                  <a:srgbClr val="163051"/>
                </a:solidFill>
                <a:latin typeface="Arial"/>
              </a:defRPr>
            </a:pPr>
            <a:r>
              <a:rPr lang="en-US" sz="1600" dirty="0">
                <a:solidFill>
                  <a:schemeClr val="accent2">
                    <a:lumMod val="75000"/>
                  </a:schemeClr>
                </a:solidFill>
              </a:rPr>
              <a:t>Recommendation: </a:t>
            </a:r>
            <a:r>
              <a:rPr lang="en-US" sz="1600" dirty="0"/>
              <a:t>Combine inspiring leadership with flexible staff support.</a:t>
            </a:r>
          </a:p>
        </p:txBody>
      </p:sp>
      <p:sp>
        <p:nvSpPr>
          <p:cNvPr id="40" name="Rounded Rectangle 16">
            <a:extLst>
              <a:ext uri="{FF2B5EF4-FFF2-40B4-BE49-F238E27FC236}">
                <a16:creationId xmlns:a16="http://schemas.microsoft.com/office/drawing/2014/main" id="{9BDFC971-1B13-7E9A-E683-050E4D213A72}"/>
              </a:ext>
            </a:extLst>
          </p:cNvPr>
          <p:cNvSpPr/>
          <p:nvPr/>
        </p:nvSpPr>
        <p:spPr>
          <a:xfrm>
            <a:off x="657298" y="5210357"/>
            <a:ext cx="10864142" cy="513670"/>
          </a:xfrm>
          <a:prstGeom prst="roundRect">
            <a:avLst/>
          </a:prstGeom>
          <a:solidFill>
            <a:srgbClr val="EFF5F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DDCF2563-2A8E-43DC-D7D2-5D4CE64AB099}"/>
              </a:ext>
            </a:extLst>
          </p:cNvPr>
          <p:cNvSpPr txBox="1"/>
          <p:nvPr/>
        </p:nvSpPr>
        <p:spPr>
          <a:xfrm>
            <a:off x="858466" y="5206962"/>
            <a:ext cx="10662974" cy="538609"/>
          </a:xfrm>
          <a:prstGeom prst="rect">
            <a:avLst/>
          </a:prstGeom>
          <a:noFill/>
        </p:spPr>
        <p:txBody>
          <a:bodyPr wrap="square" lIns="36576" tIns="27432" rIns="36576" bIns="18288">
            <a:spAutoFit/>
          </a:bodyPr>
          <a:lstStyle/>
          <a:p>
            <a:r>
              <a:rPr lang="ru-RU" sz="1600" b="1" dirty="0" err="1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</a:t>
            </a:r>
            <a:r>
              <a:rPr lang="ru-RU" sz="16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u-RU" sz="1600" b="1" dirty="0" err="1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Evaluation</a:t>
            </a:r>
            <a:r>
              <a:rPr lang="en-US" sz="16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Continuous feedback enables early intervention and employee development, but requires consistent management practices and sufficient time.</a:t>
            </a:r>
            <a:endParaRPr lang="ru-RU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77320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242119-2C5C-4B83-8FC5-044A78B2A6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3486089-A13F-1951-0E8D-49F1D0B9A5BC}"/>
              </a:ext>
            </a:extLst>
          </p:cNvPr>
          <p:cNvSpPr txBox="1"/>
          <p:nvPr/>
        </p:nvSpPr>
        <p:spPr>
          <a:xfrm>
            <a:off x="640080" y="310896"/>
            <a:ext cx="10881360" cy="504754"/>
          </a:xfrm>
          <a:prstGeom prst="rect">
            <a:avLst/>
          </a:prstGeom>
          <a:noFill/>
        </p:spPr>
        <p:txBody>
          <a:bodyPr wrap="square" lIns="45720" tIns="27432">
            <a:spAutoFit/>
          </a:bodyPr>
          <a:lstStyle/>
          <a:p>
            <a:pPr algn="ctr">
              <a:spcAft>
                <a:spcPts val="200"/>
              </a:spcAft>
            </a:pPr>
            <a:r>
              <a:rPr lang="en-US" sz="2800" b="1" dirty="0">
                <a:solidFill>
                  <a:schemeClr val="accent1"/>
                </a:solidFill>
                <a:latin typeface="Arial"/>
              </a:rPr>
              <a:t>Motivation, Reward and Wellbeing at </a:t>
            </a:r>
            <a:r>
              <a:rPr lang="en-US" sz="2800" b="1" dirty="0" err="1">
                <a:solidFill>
                  <a:schemeClr val="accent1"/>
                </a:solidFill>
                <a:latin typeface="Arial"/>
              </a:rPr>
              <a:t>HealthConnect</a:t>
            </a:r>
            <a:r>
              <a:rPr lang="en-US" sz="2800" b="1" dirty="0">
                <a:solidFill>
                  <a:schemeClr val="accent1"/>
                </a:solidFill>
                <a:latin typeface="Arial"/>
              </a:rPr>
              <a:t> UK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BB9FF11D-F641-4A15-4327-711514FAC9C1}"/>
              </a:ext>
            </a:extLst>
          </p:cNvPr>
          <p:cNvSpPr/>
          <p:nvPr/>
        </p:nvSpPr>
        <p:spPr>
          <a:xfrm>
            <a:off x="612648" y="802854"/>
            <a:ext cx="10835640" cy="50292"/>
          </a:xfrm>
          <a:prstGeom prst="roundRect">
            <a:avLst/>
          </a:prstGeom>
          <a:solidFill>
            <a:srgbClr val="E2632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DDC2DD5-AE8D-A66A-B3B1-770E4DB8CB45}"/>
              </a:ext>
            </a:extLst>
          </p:cNvPr>
          <p:cNvSpPr txBox="1"/>
          <p:nvPr/>
        </p:nvSpPr>
        <p:spPr>
          <a:xfrm>
            <a:off x="11201400" y="6446520"/>
            <a:ext cx="411480" cy="227755"/>
          </a:xfrm>
          <a:prstGeom prst="rect">
            <a:avLst/>
          </a:prstGeom>
          <a:noFill/>
        </p:spPr>
        <p:txBody>
          <a:bodyPr wrap="square" lIns="45720" tIns="27432">
            <a:spAutoFit/>
          </a:bodyPr>
          <a:lstStyle/>
          <a:p>
            <a:pPr algn="r">
              <a:spcAft>
                <a:spcPts val="800"/>
              </a:spcAft>
              <a:defRPr sz="1000" b="0">
                <a:solidFill>
                  <a:srgbClr val="4F5964"/>
                </a:solidFill>
                <a:latin typeface="Arial"/>
              </a:defRPr>
            </a:pPr>
            <a:r>
              <a:rPr lang="ru-RU" dirty="0"/>
              <a:t>11</a:t>
            </a:r>
            <a:endParaRPr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DF1CFF8-2DB6-C01A-29A1-85B63A7DDFF0}"/>
              </a:ext>
            </a:extLst>
          </p:cNvPr>
          <p:cNvSpPr txBox="1"/>
          <p:nvPr/>
        </p:nvSpPr>
        <p:spPr>
          <a:xfrm>
            <a:off x="2446256" y="6056262"/>
            <a:ext cx="484042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>
                <a:latin typeface="Arial"/>
              </a:rPr>
              <a:t>Mullins and McLean (2019)</a:t>
            </a:r>
            <a:r>
              <a:rPr lang="ru-RU" sz="1400" dirty="0">
                <a:latin typeface="Arial"/>
              </a:rPr>
              <a:t>;</a:t>
            </a:r>
            <a:r>
              <a:rPr lang="en-US" sz="1400" dirty="0">
                <a:latin typeface="Arial"/>
              </a:rPr>
              <a:t>  Armstrong and Taylor (2014)</a:t>
            </a:r>
            <a:endParaRPr lang="ru-RU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C2EA4E0-D62E-EE4B-2467-9D5C5A653320}"/>
              </a:ext>
            </a:extLst>
          </p:cNvPr>
          <p:cNvSpPr txBox="1"/>
          <p:nvPr/>
        </p:nvSpPr>
        <p:spPr>
          <a:xfrm>
            <a:off x="902208" y="4759558"/>
            <a:ext cx="1061923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b="1" dirty="0" err="1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</a:t>
            </a:r>
            <a:r>
              <a:rPr lang="ru-RU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u-RU" b="1" dirty="0" err="1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Evaluation</a:t>
            </a:r>
            <a:r>
              <a:rPr lang="ru-RU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u-RU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dirty="0">
                <a:solidFill>
                  <a:srgbClr val="2A3541"/>
                </a:solidFill>
                <a:latin typeface="Arial"/>
              </a:rPr>
              <a:t>Financial rewards alone may not prevent burnout. </a:t>
            </a:r>
            <a:r>
              <a:rPr lang="en-US" dirty="0" err="1">
                <a:solidFill>
                  <a:srgbClr val="2A3541"/>
                </a:solidFill>
                <a:latin typeface="Arial"/>
              </a:rPr>
              <a:t>HealthConnect</a:t>
            </a:r>
            <a:r>
              <a:rPr lang="en-US" dirty="0">
                <a:solidFill>
                  <a:srgbClr val="2A3541"/>
                </a:solidFill>
                <a:latin typeface="Arial"/>
              </a:rPr>
              <a:t> UK should combine fair pay with manageable workloads, career opportunities and employee support.</a:t>
            </a:r>
            <a:endParaRPr lang="ru-RU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Rounded Rectangle 3">
            <a:extLst>
              <a:ext uri="{FF2B5EF4-FFF2-40B4-BE49-F238E27FC236}">
                <a16:creationId xmlns:a16="http://schemas.microsoft.com/office/drawing/2014/main" id="{E449FA68-1D3A-72F4-C312-371B609F96A0}"/>
              </a:ext>
            </a:extLst>
          </p:cNvPr>
          <p:cNvSpPr/>
          <p:nvPr/>
        </p:nvSpPr>
        <p:spPr>
          <a:xfrm>
            <a:off x="667512" y="1353312"/>
            <a:ext cx="3456432" cy="1874519"/>
          </a:xfrm>
          <a:prstGeom prst="roundRect">
            <a:avLst/>
          </a:prstGeom>
          <a:solidFill>
            <a:srgbClr val="EFF5F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C6516B1-ECD9-DB23-17B8-1E43697D3FF1}"/>
              </a:ext>
            </a:extLst>
          </p:cNvPr>
          <p:cNvSpPr txBox="1"/>
          <p:nvPr/>
        </p:nvSpPr>
        <p:spPr>
          <a:xfrm>
            <a:off x="832103" y="1655064"/>
            <a:ext cx="3108960" cy="292388"/>
          </a:xfrm>
          <a:prstGeom prst="rect">
            <a:avLst/>
          </a:prstGeom>
          <a:noFill/>
        </p:spPr>
        <p:txBody>
          <a:bodyPr wrap="square" lIns="36576" tIns="27432" rIns="36576" bIns="18288">
            <a:spAutoFit/>
          </a:bodyPr>
          <a:lstStyle/>
          <a:p>
            <a:pPr algn="ctr">
              <a:spcAft>
                <a:spcPts val="200"/>
              </a:spcAft>
            </a:pPr>
            <a:r>
              <a:rPr sz="1600" b="1" dirty="0">
                <a:solidFill>
                  <a:schemeClr val="accent2">
                    <a:lumMod val="75000"/>
                  </a:schemeClr>
                </a:solidFill>
                <a:latin typeface="Arial"/>
              </a:rPr>
              <a:t>MOTIVATION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D0D159B-4A6C-56CA-037C-321973F2D344}"/>
              </a:ext>
            </a:extLst>
          </p:cNvPr>
          <p:cNvSpPr txBox="1"/>
          <p:nvPr/>
        </p:nvSpPr>
        <p:spPr>
          <a:xfrm>
            <a:off x="640079" y="2129420"/>
            <a:ext cx="3452781" cy="564257"/>
          </a:xfrm>
          <a:prstGeom prst="rect">
            <a:avLst/>
          </a:prstGeom>
          <a:noFill/>
        </p:spPr>
        <p:txBody>
          <a:bodyPr wrap="square" lIns="36576" tIns="27432" rIns="36576" bIns="18288">
            <a:spAutoFit/>
          </a:bodyPr>
          <a:lstStyle/>
          <a:p>
            <a:pPr algn="ctr">
              <a:spcAft>
                <a:spcPts val="200"/>
              </a:spcAft>
            </a:pPr>
            <a:r>
              <a:rPr sz="1600" b="0" dirty="0">
                <a:solidFill>
                  <a:srgbClr val="2A3541"/>
                </a:solidFill>
                <a:latin typeface="Arial"/>
              </a:rPr>
              <a:t>Recognition and career development</a:t>
            </a:r>
          </a:p>
          <a:p>
            <a:pPr algn="ctr">
              <a:spcAft>
                <a:spcPts val="200"/>
              </a:spcAft>
            </a:pPr>
            <a:r>
              <a:rPr sz="1600" b="0" dirty="0">
                <a:solidFill>
                  <a:srgbClr val="2A3541"/>
                </a:solidFill>
                <a:latin typeface="Arial"/>
              </a:rPr>
              <a:t>Employee involvement in decisions</a:t>
            </a:r>
          </a:p>
        </p:txBody>
      </p:sp>
      <p:sp>
        <p:nvSpPr>
          <p:cNvPr id="10" name="Rounded Rectangle 7">
            <a:extLst>
              <a:ext uri="{FF2B5EF4-FFF2-40B4-BE49-F238E27FC236}">
                <a16:creationId xmlns:a16="http://schemas.microsoft.com/office/drawing/2014/main" id="{160DA0F5-C4D9-DFBA-65BB-86AAC35474A7}"/>
              </a:ext>
            </a:extLst>
          </p:cNvPr>
          <p:cNvSpPr/>
          <p:nvPr/>
        </p:nvSpPr>
        <p:spPr>
          <a:xfrm>
            <a:off x="4370831" y="1353312"/>
            <a:ext cx="3456432" cy="1874519"/>
          </a:xfrm>
          <a:prstGeom prst="roundRect">
            <a:avLst/>
          </a:prstGeom>
          <a:solidFill>
            <a:srgbClr val="EFF5F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0871999-A57E-2DDF-7D10-FAE57F6991C0}"/>
              </a:ext>
            </a:extLst>
          </p:cNvPr>
          <p:cNvSpPr txBox="1"/>
          <p:nvPr/>
        </p:nvSpPr>
        <p:spPr>
          <a:xfrm>
            <a:off x="4535423" y="1655064"/>
            <a:ext cx="3108960" cy="292388"/>
          </a:xfrm>
          <a:prstGeom prst="rect">
            <a:avLst/>
          </a:prstGeom>
          <a:noFill/>
        </p:spPr>
        <p:txBody>
          <a:bodyPr wrap="square" lIns="36576" tIns="27432" rIns="36576" bIns="18288">
            <a:spAutoFit/>
          </a:bodyPr>
          <a:lstStyle/>
          <a:p>
            <a:pPr algn="ctr">
              <a:spcAft>
                <a:spcPts val="200"/>
              </a:spcAft>
            </a:pPr>
            <a:r>
              <a:rPr sz="1600" b="1" dirty="0">
                <a:solidFill>
                  <a:schemeClr val="accent2">
                    <a:lumMod val="75000"/>
                  </a:schemeClr>
                </a:solidFill>
                <a:latin typeface="Arial"/>
              </a:rPr>
              <a:t>REWARD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91E38EC-187A-D574-68F2-8E8AA117B770}"/>
              </a:ext>
            </a:extLst>
          </p:cNvPr>
          <p:cNvSpPr txBox="1"/>
          <p:nvPr/>
        </p:nvSpPr>
        <p:spPr>
          <a:xfrm>
            <a:off x="4367436" y="2148274"/>
            <a:ext cx="3456432" cy="564257"/>
          </a:xfrm>
          <a:prstGeom prst="rect">
            <a:avLst/>
          </a:prstGeom>
          <a:noFill/>
        </p:spPr>
        <p:txBody>
          <a:bodyPr wrap="square" lIns="36576" tIns="27432" rIns="36576" bIns="18288">
            <a:spAutoFit/>
          </a:bodyPr>
          <a:lstStyle/>
          <a:p>
            <a:pPr algn="ctr">
              <a:spcAft>
                <a:spcPts val="200"/>
              </a:spcAft>
            </a:pPr>
            <a:r>
              <a:rPr sz="1600" b="0" dirty="0">
                <a:solidFill>
                  <a:srgbClr val="2A3541"/>
                </a:solidFill>
                <a:latin typeface="Arial"/>
              </a:rPr>
              <a:t>Fair pay and transparent progression</a:t>
            </a:r>
          </a:p>
          <a:p>
            <a:pPr algn="ctr">
              <a:spcAft>
                <a:spcPts val="200"/>
              </a:spcAft>
            </a:pPr>
            <a:r>
              <a:rPr sz="1600" b="0" dirty="0">
                <a:solidFill>
                  <a:srgbClr val="2A3541"/>
                </a:solidFill>
                <a:latin typeface="Arial"/>
              </a:rPr>
              <a:t>Recognition of team performance</a:t>
            </a:r>
          </a:p>
        </p:txBody>
      </p:sp>
      <p:sp>
        <p:nvSpPr>
          <p:cNvPr id="13" name="Rounded Rectangle 11">
            <a:extLst>
              <a:ext uri="{FF2B5EF4-FFF2-40B4-BE49-F238E27FC236}">
                <a16:creationId xmlns:a16="http://schemas.microsoft.com/office/drawing/2014/main" id="{AA4EE71F-77FD-0DED-D450-2BE9CE54FC21}"/>
              </a:ext>
            </a:extLst>
          </p:cNvPr>
          <p:cNvSpPr/>
          <p:nvPr/>
        </p:nvSpPr>
        <p:spPr>
          <a:xfrm>
            <a:off x="8074152" y="1353312"/>
            <a:ext cx="3456432" cy="1874519"/>
          </a:xfrm>
          <a:prstGeom prst="roundRect">
            <a:avLst/>
          </a:prstGeom>
          <a:solidFill>
            <a:srgbClr val="EFF5F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6ADE2AA-D4B8-0720-F599-5F6D219929DD}"/>
              </a:ext>
            </a:extLst>
          </p:cNvPr>
          <p:cNvSpPr txBox="1"/>
          <p:nvPr/>
        </p:nvSpPr>
        <p:spPr>
          <a:xfrm>
            <a:off x="8238744" y="1655064"/>
            <a:ext cx="3108960" cy="292388"/>
          </a:xfrm>
          <a:prstGeom prst="rect">
            <a:avLst/>
          </a:prstGeom>
          <a:noFill/>
        </p:spPr>
        <p:txBody>
          <a:bodyPr wrap="square" lIns="36576" tIns="27432" rIns="36576" bIns="18288">
            <a:spAutoFit/>
          </a:bodyPr>
          <a:lstStyle/>
          <a:p>
            <a:pPr algn="ctr">
              <a:spcAft>
                <a:spcPts val="200"/>
              </a:spcAft>
            </a:pPr>
            <a:r>
              <a:rPr sz="1600" b="1" dirty="0">
                <a:solidFill>
                  <a:schemeClr val="accent2">
                    <a:lumMod val="75000"/>
                  </a:schemeClr>
                </a:solidFill>
                <a:latin typeface="Arial"/>
              </a:rPr>
              <a:t>WELLBEING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6119384-2D07-F520-FCC3-D9B3C41DAC63}"/>
              </a:ext>
            </a:extLst>
          </p:cNvPr>
          <p:cNvSpPr txBox="1"/>
          <p:nvPr/>
        </p:nvSpPr>
        <p:spPr>
          <a:xfrm>
            <a:off x="8074150" y="2054004"/>
            <a:ext cx="3447290" cy="1056700"/>
          </a:xfrm>
          <a:prstGeom prst="rect">
            <a:avLst/>
          </a:prstGeom>
          <a:noFill/>
        </p:spPr>
        <p:txBody>
          <a:bodyPr wrap="square" lIns="36576" tIns="27432" rIns="36576" bIns="18288">
            <a:spAutoFit/>
          </a:bodyPr>
          <a:lstStyle/>
          <a:p>
            <a:pPr algn="ctr">
              <a:spcAft>
                <a:spcPts val="200"/>
              </a:spcAft>
            </a:pPr>
            <a:r>
              <a:rPr sz="1600" b="0" dirty="0">
                <a:solidFill>
                  <a:srgbClr val="2A3541"/>
                </a:solidFill>
                <a:latin typeface="Arial"/>
              </a:rPr>
              <a:t>Manage workloads and prevent burnout</a:t>
            </a:r>
          </a:p>
          <a:p>
            <a:pPr algn="ctr">
              <a:spcAft>
                <a:spcPts val="200"/>
              </a:spcAft>
            </a:pPr>
            <a:r>
              <a:rPr sz="1600" b="0" dirty="0">
                <a:solidFill>
                  <a:srgbClr val="2A3541"/>
                </a:solidFill>
                <a:latin typeface="Arial"/>
              </a:rPr>
              <a:t>Mental health support and flexible working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0F1E65B-E822-9337-BA20-30EDE1109EC3}"/>
              </a:ext>
            </a:extLst>
          </p:cNvPr>
          <p:cNvSpPr txBox="1"/>
          <p:nvPr/>
        </p:nvSpPr>
        <p:spPr>
          <a:xfrm>
            <a:off x="5687568" y="3319272"/>
            <a:ext cx="822960" cy="457200"/>
          </a:xfrm>
          <a:prstGeom prst="rect">
            <a:avLst/>
          </a:prstGeom>
          <a:noFill/>
        </p:spPr>
        <p:txBody>
          <a:bodyPr wrap="square" lIns="36576" tIns="27432" rIns="36576" bIns="18288">
            <a:spAutoFit/>
          </a:bodyPr>
          <a:lstStyle/>
          <a:p>
            <a:pPr algn="ctr">
              <a:spcAft>
                <a:spcPts val="200"/>
              </a:spcAft>
            </a:pPr>
            <a:r>
              <a:rPr sz="2500" b="1">
                <a:solidFill>
                  <a:srgbClr val="27689E"/>
                </a:solidFill>
                <a:latin typeface="Arial"/>
              </a:rPr>
              <a:t>↓</a:t>
            </a:r>
          </a:p>
        </p:txBody>
      </p:sp>
      <p:sp>
        <p:nvSpPr>
          <p:cNvPr id="27" name="Rounded Rectangle 16">
            <a:extLst>
              <a:ext uri="{FF2B5EF4-FFF2-40B4-BE49-F238E27FC236}">
                <a16:creationId xmlns:a16="http://schemas.microsoft.com/office/drawing/2014/main" id="{94B01DEE-A59D-FD62-9AC8-A040F5D21B69}"/>
              </a:ext>
            </a:extLst>
          </p:cNvPr>
          <p:cNvSpPr/>
          <p:nvPr/>
        </p:nvSpPr>
        <p:spPr>
          <a:xfrm>
            <a:off x="1353312" y="3794760"/>
            <a:ext cx="9482328" cy="612648"/>
          </a:xfrm>
          <a:prstGeom prst="roundRect">
            <a:avLst/>
          </a:prstGeom>
          <a:solidFill>
            <a:srgbClr val="EFF5F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DB755974-00AB-421F-9BDD-B90CF360471A}"/>
              </a:ext>
            </a:extLst>
          </p:cNvPr>
          <p:cNvSpPr txBox="1"/>
          <p:nvPr/>
        </p:nvSpPr>
        <p:spPr>
          <a:xfrm>
            <a:off x="1554480" y="3904487"/>
            <a:ext cx="9052560" cy="292388"/>
          </a:xfrm>
          <a:prstGeom prst="rect">
            <a:avLst/>
          </a:prstGeom>
          <a:noFill/>
        </p:spPr>
        <p:txBody>
          <a:bodyPr wrap="square" lIns="36576" tIns="27432" rIns="36576" bIns="18288">
            <a:spAutoFit/>
          </a:bodyPr>
          <a:lstStyle/>
          <a:p>
            <a:pPr algn="ctr">
              <a:spcAft>
                <a:spcPts val="200"/>
              </a:spcAft>
            </a:pPr>
            <a:r>
              <a:rPr sz="1600" b="1" dirty="0">
                <a:solidFill>
                  <a:schemeClr val="accent2">
                    <a:lumMod val="75000"/>
                  </a:schemeClr>
                </a:solidFill>
                <a:latin typeface="Arial"/>
              </a:rPr>
              <a:t>Expected outcomes:</a:t>
            </a:r>
            <a:r>
              <a:rPr sz="1600" b="1" dirty="0">
                <a:solidFill>
                  <a:srgbClr val="1C3A5F"/>
                </a:solidFill>
                <a:latin typeface="Arial"/>
              </a:rPr>
              <a:t> Higher engagement  •  Lower turnover  •  Better patient care</a:t>
            </a:r>
          </a:p>
        </p:txBody>
      </p:sp>
    </p:spTree>
    <p:extLst>
      <p:ext uri="{BB962C8B-B14F-4D97-AF65-F5344CB8AC3E}">
        <p14:creationId xmlns:p14="http://schemas.microsoft.com/office/powerpoint/2010/main" val="14657298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11201400" y="6446520"/>
            <a:ext cx="411480" cy="227755"/>
          </a:xfrm>
          <a:prstGeom prst="rect">
            <a:avLst/>
          </a:prstGeom>
          <a:noFill/>
        </p:spPr>
        <p:txBody>
          <a:bodyPr wrap="square" lIns="45720" tIns="27432">
            <a:spAutoFit/>
          </a:bodyPr>
          <a:lstStyle/>
          <a:p>
            <a:pPr algn="r">
              <a:spcAft>
                <a:spcPts val="800"/>
              </a:spcAft>
              <a:defRPr sz="1000" b="0">
                <a:solidFill>
                  <a:srgbClr val="4F5964"/>
                </a:solidFill>
                <a:latin typeface="Arial"/>
              </a:defRPr>
            </a:pPr>
            <a:r>
              <a:rPr dirty="0"/>
              <a:t>1</a:t>
            </a:r>
            <a:r>
              <a:rPr lang="ru-RU" dirty="0"/>
              <a:t>2</a:t>
            </a:r>
            <a:endParaRPr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7F5317A-65D8-A82B-ACC8-03064EB22134}"/>
              </a:ext>
            </a:extLst>
          </p:cNvPr>
          <p:cNvSpPr txBox="1"/>
          <p:nvPr/>
        </p:nvSpPr>
        <p:spPr>
          <a:xfrm>
            <a:off x="602372" y="274037"/>
            <a:ext cx="10972800" cy="523220"/>
          </a:xfrm>
          <a:prstGeom prst="rect">
            <a:avLst/>
          </a:prstGeom>
          <a:noFill/>
        </p:spPr>
        <p:txBody>
          <a:bodyPr wrap="square" lIns="36576" rIns="36576">
            <a:spAutoFit/>
          </a:bodyPr>
          <a:lstStyle/>
          <a:p>
            <a:pPr algn="ctr">
              <a:spcAft>
                <a:spcPts val="500"/>
              </a:spcAft>
            </a:pPr>
            <a:r>
              <a:rPr sz="2800" b="1" dirty="0">
                <a:solidFill>
                  <a:schemeClr val="tx2"/>
                </a:solidFill>
                <a:latin typeface="Arial"/>
              </a:rPr>
              <a:t>Implementation</a:t>
            </a:r>
            <a:r>
              <a:rPr sz="2500" b="1" dirty="0">
                <a:solidFill>
                  <a:schemeClr val="tx2"/>
                </a:solidFill>
                <a:latin typeface="Arial"/>
              </a:rPr>
              <a:t> and Measures of Success</a:t>
            </a:r>
          </a:p>
        </p:txBody>
      </p:sp>
      <p:sp>
        <p:nvSpPr>
          <p:cNvPr id="18" name="Rounded Rectangle 4">
            <a:extLst>
              <a:ext uri="{FF2B5EF4-FFF2-40B4-BE49-F238E27FC236}">
                <a16:creationId xmlns:a16="http://schemas.microsoft.com/office/drawing/2014/main" id="{25631844-EA8E-FAEA-A6B7-313682708962}"/>
              </a:ext>
            </a:extLst>
          </p:cNvPr>
          <p:cNvSpPr/>
          <p:nvPr/>
        </p:nvSpPr>
        <p:spPr>
          <a:xfrm>
            <a:off x="629804" y="1077672"/>
            <a:ext cx="3456432" cy="1965960"/>
          </a:xfrm>
          <a:prstGeom prst="roundRect">
            <a:avLst/>
          </a:prstGeom>
          <a:solidFill>
            <a:srgbClr val="EFF5F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Rounded Rectangle 5">
            <a:extLst>
              <a:ext uri="{FF2B5EF4-FFF2-40B4-BE49-F238E27FC236}">
                <a16:creationId xmlns:a16="http://schemas.microsoft.com/office/drawing/2014/main" id="{57525066-3CC9-B337-25BB-3E50CEDF90E6}"/>
              </a:ext>
            </a:extLst>
          </p:cNvPr>
          <p:cNvSpPr/>
          <p:nvPr/>
        </p:nvSpPr>
        <p:spPr>
          <a:xfrm>
            <a:off x="629804" y="1077672"/>
            <a:ext cx="3456432" cy="448056"/>
          </a:xfrm>
          <a:prstGeom prst="roundRect">
            <a:avLst/>
          </a:prstGeom>
          <a:solidFill>
            <a:srgbClr val="1C3A5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ED408CE-826F-E4C5-A8C3-B089761F1574}"/>
              </a:ext>
            </a:extLst>
          </p:cNvPr>
          <p:cNvSpPr txBox="1"/>
          <p:nvPr/>
        </p:nvSpPr>
        <p:spPr>
          <a:xfrm>
            <a:off x="766964" y="1141680"/>
            <a:ext cx="3163824" cy="307777"/>
          </a:xfrm>
          <a:prstGeom prst="rect">
            <a:avLst/>
          </a:prstGeom>
          <a:noFill/>
        </p:spPr>
        <p:txBody>
          <a:bodyPr wrap="square" lIns="36576" rIns="36576">
            <a:spAutoFit/>
          </a:bodyPr>
          <a:lstStyle/>
          <a:p>
            <a:pPr>
              <a:spcAft>
                <a:spcPts val="500"/>
              </a:spcAft>
            </a:pPr>
            <a:r>
              <a:rPr lang="en-US" sz="1400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Arial"/>
              </a:rPr>
              <a:t>Step 1.    </a:t>
            </a:r>
            <a:r>
              <a:rPr sz="1400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Arial"/>
              </a:rPr>
              <a:t>0–3 MONTHS  |  DIAGNOSE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93314F9-3990-A171-5E68-282587FBE480}"/>
              </a:ext>
            </a:extLst>
          </p:cNvPr>
          <p:cNvSpPr txBox="1"/>
          <p:nvPr/>
        </p:nvSpPr>
        <p:spPr>
          <a:xfrm>
            <a:off x="803539" y="1635456"/>
            <a:ext cx="3127248" cy="959237"/>
          </a:xfrm>
          <a:prstGeom prst="rect">
            <a:avLst/>
          </a:prstGeom>
          <a:noFill/>
        </p:spPr>
        <p:txBody>
          <a:bodyPr wrap="square" lIns="36576" rIns="36576">
            <a:spAutoFit/>
          </a:bodyPr>
          <a:lstStyle/>
          <a:p>
            <a:pPr>
              <a:spcAft>
                <a:spcPts val="500"/>
              </a:spcAft>
            </a:pPr>
            <a:r>
              <a:rPr sz="1600" b="0" dirty="0">
                <a:solidFill>
                  <a:srgbClr val="2B3541"/>
                </a:solidFill>
                <a:latin typeface="Arial"/>
              </a:rPr>
              <a:t>Skills and turnover audit</a:t>
            </a:r>
          </a:p>
          <a:p>
            <a:pPr>
              <a:spcAft>
                <a:spcPts val="500"/>
              </a:spcAft>
            </a:pPr>
            <a:r>
              <a:rPr sz="1600" b="0" dirty="0">
                <a:solidFill>
                  <a:srgbClr val="2B3541"/>
                </a:solidFill>
                <a:latin typeface="Arial"/>
              </a:rPr>
              <a:t>Set KPI baselines</a:t>
            </a:r>
          </a:p>
          <a:p>
            <a:pPr>
              <a:spcAft>
                <a:spcPts val="500"/>
              </a:spcAft>
            </a:pPr>
            <a:r>
              <a:rPr sz="1600" b="0" dirty="0">
                <a:solidFill>
                  <a:srgbClr val="2B3541"/>
                </a:solidFill>
                <a:latin typeface="Arial"/>
              </a:rPr>
              <a:t>Review recruitment criteria</a:t>
            </a:r>
          </a:p>
        </p:txBody>
      </p:sp>
      <p:sp>
        <p:nvSpPr>
          <p:cNvPr id="22" name="Rounded Rectangle 8">
            <a:extLst>
              <a:ext uri="{FF2B5EF4-FFF2-40B4-BE49-F238E27FC236}">
                <a16:creationId xmlns:a16="http://schemas.microsoft.com/office/drawing/2014/main" id="{8619049B-877A-E603-43FF-F1AAE3EB726E}"/>
              </a:ext>
            </a:extLst>
          </p:cNvPr>
          <p:cNvSpPr/>
          <p:nvPr/>
        </p:nvSpPr>
        <p:spPr>
          <a:xfrm>
            <a:off x="4305692" y="1077672"/>
            <a:ext cx="3456432" cy="1965960"/>
          </a:xfrm>
          <a:prstGeom prst="roundRect">
            <a:avLst/>
          </a:prstGeom>
          <a:solidFill>
            <a:srgbClr val="EFF5F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Rounded Rectangle 9">
            <a:extLst>
              <a:ext uri="{FF2B5EF4-FFF2-40B4-BE49-F238E27FC236}">
                <a16:creationId xmlns:a16="http://schemas.microsoft.com/office/drawing/2014/main" id="{7AACC7D6-F6F5-AB93-8C2A-F79F99A8BA2F}"/>
              </a:ext>
            </a:extLst>
          </p:cNvPr>
          <p:cNvSpPr/>
          <p:nvPr/>
        </p:nvSpPr>
        <p:spPr>
          <a:xfrm>
            <a:off x="4305692" y="1077672"/>
            <a:ext cx="3456432" cy="448056"/>
          </a:xfrm>
          <a:prstGeom prst="roundRect">
            <a:avLst/>
          </a:prstGeom>
          <a:solidFill>
            <a:srgbClr val="1C3A5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131D503-1C72-6B8A-D343-DD12CE35903B}"/>
              </a:ext>
            </a:extLst>
          </p:cNvPr>
          <p:cNvSpPr txBox="1"/>
          <p:nvPr/>
        </p:nvSpPr>
        <p:spPr>
          <a:xfrm>
            <a:off x="4442852" y="1141680"/>
            <a:ext cx="3163824" cy="307777"/>
          </a:xfrm>
          <a:prstGeom prst="rect">
            <a:avLst/>
          </a:prstGeom>
          <a:noFill/>
        </p:spPr>
        <p:txBody>
          <a:bodyPr wrap="square" lIns="36576" rIns="36576">
            <a:spAutoFit/>
          </a:bodyPr>
          <a:lstStyle/>
          <a:p>
            <a:pPr>
              <a:spcAft>
                <a:spcPts val="500"/>
              </a:spcAft>
            </a:pPr>
            <a:r>
              <a:rPr lang="en-US" sz="1400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Arial"/>
              </a:rPr>
              <a:t>Step 2.  </a:t>
            </a:r>
            <a:r>
              <a:rPr sz="1400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Arial"/>
              </a:rPr>
              <a:t>3–6 MONTHS  |  IMPLEMENT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1BA5894D-0BD3-6CED-C016-D22194ECC21B}"/>
              </a:ext>
            </a:extLst>
          </p:cNvPr>
          <p:cNvSpPr txBox="1"/>
          <p:nvPr/>
        </p:nvSpPr>
        <p:spPr>
          <a:xfrm>
            <a:off x="4479428" y="1635456"/>
            <a:ext cx="3127248" cy="959237"/>
          </a:xfrm>
          <a:prstGeom prst="rect">
            <a:avLst/>
          </a:prstGeom>
          <a:noFill/>
        </p:spPr>
        <p:txBody>
          <a:bodyPr wrap="square" lIns="36576" rIns="36576">
            <a:spAutoFit/>
          </a:bodyPr>
          <a:lstStyle/>
          <a:p>
            <a:pPr>
              <a:spcAft>
                <a:spcPts val="500"/>
              </a:spcAft>
            </a:pPr>
            <a:r>
              <a:rPr sz="1600" b="0" dirty="0">
                <a:solidFill>
                  <a:srgbClr val="2B3541"/>
                </a:solidFill>
                <a:latin typeface="Arial"/>
              </a:rPr>
              <a:t>Launch blended recruitment</a:t>
            </a:r>
          </a:p>
          <a:p>
            <a:pPr>
              <a:spcAft>
                <a:spcPts val="500"/>
              </a:spcAft>
            </a:pPr>
            <a:r>
              <a:rPr sz="1600" b="0" dirty="0">
                <a:solidFill>
                  <a:srgbClr val="2B3541"/>
                </a:solidFill>
                <a:latin typeface="Arial"/>
              </a:rPr>
              <a:t>Start digital training pilots</a:t>
            </a:r>
          </a:p>
          <a:p>
            <a:pPr>
              <a:spcAft>
                <a:spcPts val="500"/>
              </a:spcAft>
            </a:pPr>
            <a:r>
              <a:rPr sz="1600" b="0" dirty="0">
                <a:solidFill>
                  <a:srgbClr val="2B3541"/>
                </a:solidFill>
                <a:latin typeface="Arial"/>
              </a:rPr>
              <a:t>Introduce manager check-ins</a:t>
            </a:r>
          </a:p>
        </p:txBody>
      </p:sp>
      <p:sp>
        <p:nvSpPr>
          <p:cNvPr id="26" name="Rounded Rectangle 12">
            <a:extLst>
              <a:ext uri="{FF2B5EF4-FFF2-40B4-BE49-F238E27FC236}">
                <a16:creationId xmlns:a16="http://schemas.microsoft.com/office/drawing/2014/main" id="{05FA3B9D-8C3C-8058-A9BF-9935050718D5}"/>
              </a:ext>
            </a:extLst>
          </p:cNvPr>
          <p:cNvSpPr/>
          <p:nvPr/>
        </p:nvSpPr>
        <p:spPr>
          <a:xfrm>
            <a:off x="7981580" y="1077672"/>
            <a:ext cx="3456432" cy="1965960"/>
          </a:xfrm>
          <a:prstGeom prst="roundRect">
            <a:avLst/>
          </a:prstGeom>
          <a:solidFill>
            <a:srgbClr val="EFF5F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Rounded Rectangle 13">
            <a:extLst>
              <a:ext uri="{FF2B5EF4-FFF2-40B4-BE49-F238E27FC236}">
                <a16:creationId xmlns:a16="http://schemas.microsoft.com/office/drawing/2014/main" id="{152352BF-7155-8ABF-B7FD-EE826DE1D2BD}"/>
              </a:ext>
            </a:extLst>
          </p:cNvPr>
          <p:cNvSpPr/>
          <p:nvPr/>
        </p:nvSpPr>
        <p:spPr>
          <a:xfrm>
            <a:off x="7981580" y="1077672"/>
            <a:ext cx="3456432" cy="448056"/>
          </a:xfrm>
          <a:prstGeom prst="roundRect">
            <a:avLst/>
          </a:prstGeom>
          <a:solidFill>
            <a:srgbClr val="1C3A5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CFC2CA56-8576-A3A8-9F2A-389AE1CE058C}"/>
              </a:ext>
            </a:extLst>
          </p:cNvPr>
          <p:cNvSpPr txBox="1"/>
          <p:nvPr/>
        </p:nvSpPr>
        <p:spPr>
          <a:xfrm>
            <a:off x="8081032" y="1141680"/>
            <a:ext cx="3337560" cy="307777"/>
          </a:xfrm>
          <a:prstGeom prst="rect">
            <a:avLst/>
          </a:prstGeom>
          <a:noFill/>
        </p:spPr>
        <p:txBody>
          <a:bodyPr wrap="square" lIns="36576" rIns="36576">
            <a:spAutoFit/>
          </a:bodyPr>
          <a:lstStyle/>
          <a:p>
            <a:pPr>
              <a:spcAft>
                <a:spcPts val="500"/>
              </a:spcAft>
            </a:pPr>
            <a:r>
              <a:rPr lang="en-US" sz="1400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Arial"/>
              </a:rPr>
              <a:t>Step 3.    </a:t>
            </a:r>
            <a:r>
              <a:rPr sz="1400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Arial"/>
              </a:rPr>
              <a:t>6–12 MONTHS  |  EVALUATE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46E068BF-1116-EB8A-5AA5-564C43180B9E}"/>
              </a:ext>
            </a:extLst>
          </p:cNvPr>
          <p:cNvSpPr txBox="1"/>
          <p:nvPr/>
        </p:nvSpPr>
        <p:spPr>
          <a:xfrm>
            <a:off x="8155315" y="1635456"/>
            <a:ext cx="3127248" cy="959237"/>
          </a:xfrm>
          <a:prstGeom prst="rect">
            <a:avLst/>
          </a:prstGeom>
          <a:noFill/>
        </p:spPr>
        <p:txBody>
          <a:bodyPr wrap="square" lIns="36576" rIns="36576">
            <a:spAutoFit/>
          </a:bodyPr>
          <a:lstStyle/>
          <a:p>
            <a:pPr>
              <a:spcAft>
                <a:spcPts val="500"/>
              </a:spcAft>
            </a:pPr>
            <a:r>
              <a:rPr sz="1600" b="0" dirty="0">
                <a:solidFill>
                  <a:srgbClr val="2B3541"/>
                </a:solidFill>
                <a:latin typeface="Arial"/>
              </a:rPr>
              <a:t>Review hiring and retention</a:t>
            </a:r>
          </a:p>
          <a:p>
            <a:pPr>
              <a:spcAft>
                <a:spcPts val="500"/>
              </a:spcAft>
            </a:pPr>
            <a:r>
              <a:rPr sz="1600" b="0" dirty="0">
                <a:solidFill>
                  <a:srgbClr val="2B3541"/>
                </a:solidFill>
                <a:latin typeface="Arial"/>
              </a:rPr>
              <a:t>Assess skills and wellbeing</a:t>
            </a:r>
          </a:p>
          <a:p>
            <a:pPr>
              <a:spcAft>
                <a:spcPts val="500"/>
              </a:spcAft>
            </a:pPr>
            <a:r>
              <a:rPr sz="1600" b="0" dirty="0">
                <a:solidFill>
                  <a:srgbClr val="2B3541"/>
                </a:solidFill>
                <a:latin typeface="Arial"/>
              </a:rPr>
              <a:t>Improve care quality measures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C16A132C-A239-BA4C-2395-DC5460663F8B}"/>
              </a:ext>
            </a:extLst>
          </p:cNvPr>
          <p:cNvSpPr txBox="1"/>
          <p:nvPr/>
        </p:nvSpPr>
        <p:spPr>
          <a:xfrm>
            <a:off x="638948" y="3317952"/>
            <a:ext cx="10515600" cy="338554"/>
          </a:xfrm>
          <a:prstGeom prst="rect">
            <a:avLst/>
          </a:prstGeom>
          <a:noFill/>
        </p:spPr>
        <p:txBody>
          <a:bodyPr wrap="square" lIns="36576" rIns="36576">
            <a:spAutoFit/>
          </a:bodyPr>
          <a:lstStyle/>
          <a:p>
            <a:pPr>
              <a:spcAft>
                <a:spcPts val="500"/>
              </a:spcAft>
            </a:pPr>
            <a:r>
              <a:rPr sz="1600" b="1" dirty="0">
                <a:solidFill>
                  <a:schemeClr val="accent2">
                    <a:lumMod val="75000"/>
                  </a:schemeClr>
                </a:solidFill>
                <a:latin typeface="Arial"/>
              </a:rPr>
              <a:t>KEY PERFORMANCE INDICATORS (KPIs)</a:t>
            </a:r>
          </a:p>
        </p:txBody>
      </p:sp>
      <p:sp>
        <p:nvSpPr>
          <p:cNvPr id="31" name="Rounded Rectangle 17">
            <a:extLst>
              <a:ext uri="{FF2B5EF4-FFF2-40B4-BE49-F238E27FC236}">
                <a16:creationId xmlns:a16="http://schemas.microsoft.com/office/drawing/2014/main" id="{340B80F7-1385-0734-3996-4C1D0E3D31F2}"/>
              </a:ext>
            </a:extLst>
          </p:cNvPr>
          <p:cNvSpPr/>
          <p:nvPr/>
        </p:nvSpPr>
        <p:spPr>
          <a:xfrm>
            <a:off x="629804" y="3775152"/>
            <a:ext cx="2587752" cy="960120"/>
          </a:xfrm>
          <a:prstGeom prst="roundRect">
            <a:avLst/>
          </a:prstGeom>
          <a:solidFill>
            <a:srgbClr val="EFF5F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3CE73ECA-BB51-952F-6100-A6E44118E075}"/>
              </a:ext>
            </a:extLst>
          </p:cNvPr>
          <p:cNvSpPr txBox="1"/>
          <p:nvPr/>
        </p:nvSpPr>
        <p:spPr>
          <a:xfrm>
            <a:off x="748676" y="3875736"/>
            <a:ext cx="2359152" cy="307777"/>
          </a:xfrm>
          <a:prstGeom prst="rect">
            <a:avLst/>
          </a:prstGeom>
          <a:noFill/>
        </p:spPr>
        <p:txBody>
          <a:bodyPr wrap="square" lIns="36576" rIns="36576">
            <a:spAutoFit/>
          </a:bodyPr>
          <a:lstStyle/>
          <a:p>
            <a:pPr>
              <a:spcAft>
                <a:spcPts val="500"/>
              </a:spcAft>
            </a:pPr>
            <a:r>
              <a:rPr sz="1400" b="1" dirty="0">
                <a:solidFill>
                  <a:schemeClr val="accent2">
                    <a:lumMod val="75000"/>
                  </a:schemeClr>
                </a:solidFill>
                <a:latin typeface="Arial"/>
              </a:rPr>
              <a:t>Time to hire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83001AE-74AD-8ED7-3A71-973DBC8DCD5C}"/>
              </a:ext>
            </a:extLst>
          </p:cNvPr>
          <p:cNvSpPr txBox="1"/>
          <p:nvPr/>
        </p:nvSpPr>
        <p:spPr>
          <a:xfrm>
            <a:off x="748676" y="4186632"/>
            <a:ext cx="2359152" cy="307777"/>
          </a:xfrm>
          <a:prstGeom prst="rect">
            <a:avLst/>
          </a:prstGeom>
          <a:noFill/>
        </p:spPr>
        <p:txBody>
          <a:bodyPr wrap="square" lIns="36576" rIns="36576">
            <a:spAutoFit/>
          </a:bodyPr>
          <a:lstStyle/>
          <a:p>
            <a:pPr>
              <a:spcAft>
                <a:spcPts val="500"/>
              </a:spcAft>
            </a:pPr>
            <a:r>
              <a:rPr sz="1400" b="0" dirty="0">
                <a:solidFill>
                  <a:srgbClr val="2B3541"/>
                </a:solidFill>
                <a:latin typeface="Arial"/>
              </a:rPr>
              <a:t>Median days to fill vacancies</a:t>
            </a:r>
          </a:p>
        </p:txBody>
      </p:sp>
      <p:sp>
        <p:nvSpPr>
          <p:cNvPr id="34" name="Rounded Rectangle 20">
            <a:extLst>
              <a:ext uri="{FF2B5EF4-FFF2-40B4-BE49-F238E27FC236}">
                <a16:creationId xmlns:a16="http://schemas.microsoft.com/office/drawing/2014/main" id="{8F6C1D04-F8CA-28CD-4B4B-2E475D2BEB9B}"/>
              </a:ext>
            </a:extLst>
          </p:cNvPr>
          <p:cNvSpPr/>
          <p:nvPr/>
        </p:nvSpPr>
        <p:spPr>
          <a:xfrm>
            <a:off x="3382148" y="3775152"/>
            <a:ext cx="2587752" cy="960120"/>
          </a:xfrm>
          <a:prstGeom prst="roundRect">
            <a:avLst/>
          </a:prstGeom>
          <a:solidFill>
            <a:srgbClr val="EFF5F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E1A65580-588E-53D9-B8CD-C8BEAB32203A}"/>
              </a:ext>
            </a:extLst>
          </p:cNvPr>
          <p:cNvSpPr txBox="1"/>
          <p:nvPr/>
        </p:nvSpPr>
        <p:spPr>
          <a:xfrm>
            <a:off x="3501019" y="3875736"/>
            <a:ext cx="2359152" cy="307777"/>
          </a:xfrm>
          <a:prstGeom prst="rect">
            <a:avLst/>
          </a:prstGeom>
          <a:noFill/>
        </p:spPr>
        <p:txBody>
          <a:bodyPr wrap="square" lIns="36576" rIns="36576">
            <a:spAutoFit/>
          </a:bodyPr>
          <a:lstStyle/>
          <a:p>
            <a:pPr>
              <a:spcAft>
                <a:spcPts val="500"/>
              </a:spcAft>
            </a:pPr>
            <a:r>
              <a:rPr sz="1400" b="1" dirty="0">
                <a:solidFill>
                  <a:schemeClr val="accent2">
                    <a:lumMod val="75000"/>
                  </a:schemeClr>
                </a:solidFill>
                <a:latin typeface="Arial"/>
              </a:rPr>
              <a:t>Employee turnover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6884AFE0-B3EA-CBFD-3354-498499455D02}"/>
              </a:ext>
            </a:extLst>
          </p:cNvPr>
          <p:cNvSpPr txBox="1"/>
          <p:nvPr/>
        </p:nvSpPr>
        <p:spPr>
          <a:xfrm>
            <a:off x="3501019" y="4186632"/>
            <a:ext cx="2359152" cy="307777"/>
          </a:xfrm>
          <a:prstGeom prst="rect">
            <a:avLst/>
          </a:prstGeom>
          <a:noFill/>
        </p:spPr>
        <p:txBody>
          <a:bodyPr wrap="square" lIns="36576" rIns="36576">
            <a:spAutoFit/>
          </a:bodyPr>
          <a:lstStyle/>
          <a:p>
            <a:pPr>
              <a:spcAft>
                <a:spcPts val="500"/>
              </a:spcAft>
            </a:pPr>
            <a:r>
              <a:rPr sz="1400" b="0" dirty="0">
                <a:solidFill>
                  <a:srgbClr val="2B3541"/>
                </a:solidFill>
                <a:latin typeface="Arial"/>
              </a:rPr>
              <a:t>Percentage leaving annually</a:t>
            </a:r>
          </a:p>
        </p:txBody>
      </p:sp>
      <p:sp>
        <p:nvSpPr>
          <p:cNvPr id="37" name="Rounded Rectangle 23">
            <a:extLst>
              <a:ext uri="{FF2B5EF4-FFF2-40B4-BE49-F238E27FC236}">
                <a16:creationId xmlns:a16="http://schemas.microsoft.com/office/drawing/2014/main" id="{B3F61120-A0C4-E951-C6F5-99946DF69A47}"/>
              </a:ext>
            </a:extLst>
          </p:cNvPr>
          <p:cNvSpPr/>
          <p:nvPr/>
        </p:nvSpPr>
        <p:spPr>
          <a:xfrm>
            <a:off x="6134492" y="3775152"/>
            <a:ext cx="2587752" cy="960120"/>
          </a:xfrm>
          <a:prstGeom prst="roundRect">
            <a:avLst/>
          </a:prstGeom>
          <a:solidFill>
            <a:srgbClr val="EFF5F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BDD8FB42-8264-A2E9-C82C-9353D750CF91}"/>
              </a:ext>
            </a:extLst>
          </p:cNvPr>
          <p:cNvSpPr txBox="1"/>
          <p:nvPr/>
        </p:nvSpPr>
        <p:spPr>
          <a:xfrm>
            <a:off x="6253364" y="3875736"/>
            <a:ext cx="2359152" cy="307777"/>
          </a:xfrm>
          <a:prstGeom prst="rect">
            <a:avLst/>
          </a:prstGeom>
          <a:noFill/>
        </p:spPr>
        <p:txBody>
          <a:bodyPr wrap="square" lIns="36576" rIns="36576">
            <a:spAutoFit/>
          </a:bodyPr>
          <a:lstStyle/>
          <a:p>
            <a:pPr>
              <a:spcAft>
                <a:spcPts val="500"/>
              </a:spcAft>
            </a:pPr>
            <a:r>
              <a:rPr sz="1400" b="1" dirty="0">
                <a:solidFill>
                  <a:schemeClr val="accent2">
                    <a:lumMod val="75000"/>
                  </a:schemeClr>
                </a:solidFill>
                <a:latin typeface="Arial"/>
              </a:rPr>
              <a:t>Digital skills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9FBAC6A9-122A-730E-3E91-749A5B45CA7A}"/>
              </a:ext>
            </a:extLst>
          </p:cNvPr>
          <p:cNvSpPr txBox="1"/>
          <p:nvPr/>
        </p:nvSpPr>
        <p:spPr>
          <a:xfrm>
            <a:off x="6253364" y="4186632"/>
            <a:ext cx="2359152" cy="523220"/>
          </a:xfrm>
          <a:prstGeom prst="rect">
            <a:avLst/>
          </a:prstGeom>
          <a:noFill/>
        </p:spPr>
        <p:txBody>
          <a:bodyPr wrap="square" lIns="36576" rIns="36576">
            <a:spAutoFit/>
          </a:bodyPr>
          <a:lstStyle/>
          <a:p>
            <a:pPr>
              <a:spcAft>
                <a:spcPts val="500"/>
              </a:spcAft>
            </a:pPr>
            <a:r>
              <a:rPr sz="1400" b="0" dirty="0">
                <a:solidFill>
                  <a:srgbClr val="2B3541"/>
                </a:solidFill>
                <a:latin typeface="Arial"/>
              </a:rPr>
              <a:t>Competency improvement after training</a:t>
            </a:r>
          </a:p>
        </p:txBody>
      </p:sp>
      <p:sp>
        <p:nvSpPr>
          <p:cNvPr id="40" name="Rounded Rectangle 26">
            <a:extLst>
              <a:ext uri="{FF2B5EF4-FFF2-40B4-BE49-F238E27FC236}">
                <a16:creationId xmlns:a16="http://schemas.microsoft.com/office/drawing/2014/main" id="{831691EE-DF29-2965-2D14-799AACABFAF3}"/>
              </a:ext>
            </a:extLst>
          </p:cNvPr>
          <p:cNvSpPr/>
          <p:nvPr/>
        </p:nvSpPr>
        <p:spPr>
          <a:xfrm>
            <a:off x="8886836" y="3775152"/>
            <a:ext cx="2587752" cy="960120"/>
          </a:xfrm>
          <a:prstGeom prst="roundRect">
            <a:avLst/>
          </a:prstGeom>
          <a:solidFill>
            <a:srgbClr val="EFF5F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D55EB68E-3C39-B3AC-35BF-B3A1CC8122D9}"/>
              </a:ext>
            </a:extLst>
          </p:cNvPr>
          <p:cNvSpPr txBox="1"/>
          <p:nvPr/>
        </p:nvSpPr>
        <p:spPr>
          <a:xfrm>
            <a:off x="9005708" y="3875736"/>
            <a:ext cx="2359152" cy="307777"/>
          </a:xfrm>
          <a:prstGeom prst="rect">
            <a:avLst/>
          </a:prstGeom>
          <a:noFill/>
        </p:spPr>
        <p:txBody>
          <a:bodyPr wrap="square" lIns="36576" rIns="36576">
            <a:spAutoFit/>
          </a:bodyPr>
          <a:lstStyle/>
          <a:p>
            <a:pPr>
              <a:spcAft>
                <a:spcPts val="500"/>
              </a:spcAft>
            </a:pPr>
            <a:r>
              <a:rPr sz="1400" b="1" dirty="0">
                <a:solidFill>
                  <a:schemeClr val="accent2">
                    <a:lumMod val="75000"/>
                  </a:schemeClr>
                </a:solidFill>
                <a:latin typeface="Arial"/>
              </a:rPr>
              <a:t>Care quality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03FB37DA-E8DA-18F3-AC1A-ADB15B5B04DE}"/>
              </a:ext>
            </a:extLst>
          </p:cNvPr>
          <p:cNvSpPr txBox="1"/>
          <p:nvPr/>
        </p:nvSpPr>
        <p:spPr>
          <a:xfrm>
            <a:off x="9005708" y="4186632"/>
            <a:ext cx="2359152" cy="523220"/>
          </a:xfrm>
          <a:prstGeom prst="rect">
            <a:avLst/>
          </a:prstGeom>
          <a:noFill/>
        </p:spPr>
        <p:txBody>
          <a:bodyPr wrap="square" lIns="36576" rIns="36576">
            <a:spAutoFit/>
          </a:bodyPr>
          <a:lstStyle/>
          <a:p>
            <a:pPr>
              <a:spcAft>
                <a:spcPts val="500"/>
              </a:spcAft>
            </a:pPr>
            <a:r>
              <a:rPr sz="1400" b="0" dirty="0">
                <a:solidFill>
                  <a:srgbClr val="2B3541"/>
                </a:solidFill>
                <a:latin typeface="Arial"/>
              </a:rPr>
              <a:t>Patient feedback and service outcomes</a:t>
            </a:r>
          </a:p>
        </p:txBody>
      </p:sp>
      <p:sp>
        <p:nvSpPr>
          <p:cNvPr id="43" name="Rounded Rectangle 29">
            <a:extLst>
              <a:ext uri="{FF2B5EF4-FFF2-40B4-BE49-F238E27FC236}">
                <a16:creationId xmlns:a16="http://schemas.microsoft.com/office/drawing/2014/main" id="{95BF99F9-803B-F661-908C-04862CCF3FF5}"/>
              </a:ext>
            </a:extLst>
          </p:cNvPr>
          <p:cNvSpPr/>
          <p:nvPr/>
        </p:nvSpPr>
        <p:spPr>
          <a:xfrm>
            <a:off x="629804" y="4963872"/>
            <a:ext cx="10826496" cy="557784"/>
          </a:xfrm>
          <a:prstGeom prst="roundRect">
            <a:avLst/>
          </a:prstGeom>
          <a:solidFill>
            <a:srgbClr val="EFF5F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ECCD97B6-2F51-DE51-0AF0-D29044A36EDD}"/>
              </a:ext>
            </a:extLst>
          </p:cNvPr>
          <p:cNvSpPr txBox="1"/>
          <p:nvPr/>
        </p:nvSpPr>
        <p:spPr>
          <a:xfrm>
            <a:off x="757820" y="5082744"/>
            <a:ext cx="10552176" cy="307777"/>
          </a:xfrm>
          <a:prstGeom prst="rect">
            <a:avLst/>
          </a:prstGeom>
          <a:noFill/>
        </p:spPr>
        <p:txBody>
          <a:bodyPr wrap="square" lIns="36576" rIns="36576">
            <a:spAutoFit/>
          </a:bodyPr>
          <a:lstStyle/>
          <a:p>
            <a:pPr>
              <a:spcAft>
                <a:spcPts val="500"/>
              </a:spcAft>
            </a:pPr>
            <a:r>
              <a:rPr sz="1400" b="1" dirty="0">
                <a:solidFill>
                  <a:schemeClr val="accent2">
                    <a:lumMod val="75000"/>
                  </a:schemeClr>
                </a:solidFill>
                <a:latin typeface="Arial"/>
              </a:rPr>
              <a:t>Recommendation:</a:t>
            </a:r>
            <a:r>
              <a:rPr sz="1200" b="1" dirty="0">
                <a:solidFill>
                  <a:srgbClr val="1C3A5F"/>
                </a:solidFill>
                <a:latin typeface="Arial"/>
              </a:rPr>
              <a:t> </a:t>
            </a:r>
            <a:r>
              <a:rPr sz="1400" b="1" dirty="0">
                <a:solidFill>
                  <a:srgbClr val="1C3A5F"/>
                </a:solidFill>
                <a:latin typeface="Arial"/>
              </a:rPr>
              <a:t>Establish baselines first, then set realistic KPI targets and review progress quarterly.</a:t>
            </a:r>
            <a:endParaRPr sz="1200" b="1" dirty="0">
              <a:solidFill>
                <a:srgbClr val="1C3A5F"/>
              </a:solidFill>
              <a:latin typeface="Arial"/>
            </a:endParaRPr>
          </a:p>
        </p:txBody>
      </p:sp>
      <p:sp>
        <p:nvSpPr>
          <p:cNvPr id="46" name="Rounded Rectangle 3">
            <a:extLst>
              <a:ext uri="{FF2B5EF4-FFF2-40B4-BE49-F238E27FC236}">
                <a16:creationId xmlns:a16="http://schemas.microsoft.com/office/drawing/2014/main" id="{933C66F1-EB45-BD2D-26F1-2EDD0934CD01}"/>
              </a:ext>
            </a:extLst>
          </p:cNvPr>
          <p:cNvSpPr/>
          <p:nvPr/>
        </p:nvSpPr>
        <p:spPr>
          <a:xfrm>
            <a:off x="574940" y="793427"/>
            <a:ext cx="10835640" cy="50292"/>
          </a:xfrm>
          <a:prstGeom prst="roundRect">
            <a:avLst/>
          </a:prstGeom>
          <a:solidFill>
            <a:srgbClr val="E2632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E789DC91-E062-7F58-34AA-39B61C4C8651}"/>
              </a:ext>
            </a:extLst>
          </p:cNvPr>
          <p:cNvSpPr txBox="1"/>
          <p:nvPr/>
        </p:nvSpPr>
        <p:spPr>
          <a:xfrm>
            <a:off x="2921696" y="5773495"/>
            <a:ext cx="229261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Kaplan and Norton (1992).</a:t>
            </a:r>
            <a:endParaRPr lang="ru-RU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640080" y="310896"/>
            <a:ext cx="10881360" cy="504754"/>
          </a:xfrm>
          <a:prstGeom prst="rect">
            <a:avLst/>
          </a:prstGeom>
          <a:noFill/>
        </p:spPr>
        <p:txBody>
          <a:bodyPr wrap="square" lIns="45720" tIns="27432">
            <a:spAutoFit/>
          </a:bodyPr>
          <a:lstStyle/>
          <a:p>
            <a:pPr algn="ctr">
              <a:spcAft>
                <a:spcPts val="800"/>
              </a:spcAft>
              <a:defRPr sz="2700" b="1">
                <a:solidFill>
                  <a:srgbClr val="162F47"/>
                </a:solidFill>
                <a:latin typeface="Arial"/>
              </a:defRPr>
            </a:pPr>
            <a:r>
              <a:rPr lang="en-GB" sz="2800" b="1" dirty="0">
                <a:solidFill>
                  <a:schemeClr val="accent1"/>
                </a:solidFill>
              </a:rPr>
              <a:t>Conclusion: Board Recommendations </a:t>
            </a:r>
            <a:endParaRPr sz="2800" dirty="0">
              <a:solidFill>
                <a:schemeClr val="accent1"/>
              </a:solidFill>
            </a:endParaRPr>
          </a:p>
        </p:txBody>
      </p:sp>
      <p:sp>
        <p:nvSpPr>
          <p:cNvPr id="4" name="Rounded Rectangle 3"/>
          <p:cNvSpPr/>
          <p:nvPr/>
        </p:nvSpPr>
        <p:spPr>
          <a:xfrm>
            <a:off x="658368" y="950976"/>
            <a:ext cx="10835640" cy="50292"/>
          </a:xfrm>
          <a:prstGeom prst="roundRect">
            <a:avLst/>
          </a:prstGeom>
          <a:solidFill>
            <a:srgbClr val="E2632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11201400" y="6446520"/>
            <a:ext cx="411480" cy="227755"/>
          </a:xfrm>
          <a:prstGeom prst="rect">
            <a:avLst/>
          </a:prstGeom>
          <a:noFill/>
        </p:spPr>
        <p:txBody>
          <a:bodyPr wrap="square" lIns="45720" tIns="27432">
            <a:spAutoFit/>
          </a:bodyPr>
          <a:lstStyle/>
          <a:p>
            <a:pPr algn="r">
              <a:spcAft>
                <a:spcPts val="800"/>
              </a:spcAft>
              <a:defRPr sz="1000" b="0">
                <a:solidFill>
                  <a:srgbClr val="4F5964"/>
                </a:solidFill>
                <a:latin typeface="Arial"/>
              </a:defRPr>
            </a:pPr>
            <a:r>
              <a:rPr dirty="0"/>
              <a:t>1</a:t>
            </a:r>
            <a:r>
              <a:rPr lang="uk-UA" dirty="0"/>
              <a:t>3</a:t>
            </a:r>
            <a:endParaRPr dirty="0"/>
          </a:p>
        </p:txBody>
      </p:sp>
      <p:sp>
        <p:nvSpPr>
          <p:cNvPr id="10" name="Rounded Rectangle 3">
            <a:extLst>
              <a:ext uri="{FF2B5EF4-FFF2-40B4-BE49-F238E27FC236}">
                <a16:creationId xmlns:a16="http://schemas.microsoft.com/office/drawing/2014/main" id="{2A50F2F6-61E2-2712-2BD6-F9EA9C601A81}"/>
              </a:ext>
            </a:extLst>
          </p:cNvPr>
          <p:cNvSpPr/>
          <p:nvPr/>
        </p:nvSpPr>
        <p:spPr>
          <a:xfrm>
            <a:off x="664464" y="1344355"/>
            <a:ext cx="5340096" cy="1389888"/>
          </a:xfrm>
          <a:prstGeom prst="roundRect">
            <a:avLst/>
          </a:prstGeom>
          <a:solidFill>
            <a:srgbClr val="EFF5F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12" name="TextBox 5">
            <a:extLst>
              <a:ext uri="{FF2B5EF4-FFF2-40B4-BE49-F238E27FC236}">
                <a16:creationId xmlns:a16="http://schemas.microsoft.com/office/drawing/2014/main" id="{1E17F42F-E12F-7804-01F9-3A4C526BCA96}"/>
              </a:ext>
            </a:extLst>
          </p:cNvPr>
          <p:cNvSpPr txBox="1"/>
          <p:nvPr/>
        </p:nvSpPr>
        <p:spPr>
          <a:xfrm>
            <a:off x="1505712" y="1522728"/>
            <a:ext cx="4224528" cy="301621"/>
          </a:xfrm>
          <a:prstGeom prst="rect">
            <a:avLst/>
          </a:prstGeom>
          <a:noFill/>
        </p:spPr>
        <p:txBody>
          <a:bodyPr wrap="square" lIns="27432" tIns="9144" rIns="27432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AU" sz="1600" b="1" dirty="0">
                <a:solidFill>
                  <a:schemeClr val="accent2">
                    <a:lumMod val="75000"/>
                  </a:schemeClr>
                </a:solidFill>
                <a:latin typeface="Arial"/>
              </a:rPr>
              <a:t>Step 1.        </a:t>
            </a:r>
            <a:r>
              <a:rPr sz="1600" b="1" dirty="0">
                <a:solidFill>
                  <a:schemeClr val="accent2">
                    <a:lumMod val="75000"/>
                  </a:schemeClr>
                </a:solidFill>
                <a:latin typeface="Arial"/>
              </a:rPr>
              <a:t>PLAN</a:t>
            </a:r>
          </a:p>
        </p:txBody>
      </p:sp>
      <p:sp>
        <p:nvSpPr>
          <p:cNvPr id="13" name="TextBox 6">
            <a:extLst>
              <a:ext uri="{FF2B5EF4-FFF2-40B4-BE49-F238E27FC236}">
                <a16:creationId xmlns:a16="http://schemas.microsoft.com/office/drawing/2014/main" id="{09437430-0535-251B-77DB-BE398CEDAD0A}"/>
              </a:ext>
            </a:extLst>
          </p:cNvPr>
          <p:cNvSpPr txBox="1"/>
          <p:nvPr/>
        </p:nvSpPr>
        <p:spPr>
          <a:xfrm>
            <a:off x="1505712" y="1952830"/>
            <a:ext cx="4187952" cy="547842"/>
          </a:xfrm>
          <a:prstGeom prst="rect">
            <a:avLst/>
          </a:prstGeom>
          <a:noFill/>
        </p:spPr>
        <p:txBody>
          <a:bodyPr wrap="square" lIns="27432" tIns="9144" rIns="27432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1600" b="0" dirty="0">
                <a:solidFill>
                  <a:srgbClr val="2A3541"/>
                </a:solidFill>
                <a:latin typeface="Arial"/>
              </a:rPr>
              <a:t>Forecast workforce demand, identify critical skills gaps and </a:t>
            </a:r>
            <a:r>
              <a:rPr sz="1600" b="0" dirty="0" err="1">
                <a:solidFill>
                  <a:srgbClr val="2A3541"/>
                </a:solidFill>
                <a:latin typeface="Arial"/>
              </a:rPr>
              <a:t>prioritise</a:t>
            </a:r>
            <a:r>
              <a:rPr sz="1600" b="0" dirty="0">
                <a:solidFill>
                  <a:srgbClr val="2A3541"/>
                </a:solidFill>
                <a:latin typeface="Arial"/>
              </a:rPr>
              <a:t> specialist roles.</a:t>
            </a:r>
          </a:p>
        </p:txBody>
      </p:sp>
      <p:sp>
        <p:nvSpPr>
          <p:cNvPr id="14" name="Rounded Rectangle 7">
            <a:extLst>
              <a:ext uri="{FF2B5EF4-FFF2-40B4-BE49-F238E27FC236}">
                <a16:creationId xmlns:a16="http://schemas.microsoft.com/office/drawing/2014/main" id="{ABD9EA96-503D-2E90-3FCA-DA2C8D5F8915}"/>
              </a:ext>
            </a:extLst>
          </p:cNvPr>
          <p:cNvSpPr/>
          <p:nvPr/>
        </p:nvSpPr>
        <p:spPr>
          <a:xfrm>
            <a:off x="6187440" y="1344355"/>
            <a:ext cx="5340096" cy="1389888"/>
          </a:xfrm>
          <a:prstGeom prst="roundRect">
            <a:avLst/>
          </a:prstGeom>
          <a:solidFill>
            <a:srgbClr val="EFF5F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16" name="TextBox 9">
            <a:extLst>
              <a:ext uri="{FF2B5EF4-FFF2-40B4-BE49-F238E27FC236}">
                <a16:creationId xmlns:a16="http://schemas.microsoft.com/office/drawing/2014/main" id="{CCC258FD-A2CC-CFC7-88D0-13F53F27C09B}"/>
              </a:ext>
            </a:extLst>
          </p:cNvPr>
          <p:cNvSpPr txBox="1"/>
          <p:nvPr/>
        </p:nvSpPr>
        <p:spPr>
          <a:xfrm>
            <a:off x="7028688" y="1507339"/>
            <a:ext cx="4224528" cy="332399"/>
          </a:xfrm>
          <a:prstGeom prst="rect">
            <a:avLst/>
          </a:prstGeom>
          <a:noFill/>
        </p:spPr>
        <p:txBody>
          <a:bodyPr wrap="square" lIns="27432" tIns="9144" rIns="27432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AU" b="1" dirty="0">
                <a:solidFill>
                  <a:schemeClr val="accent2">
                    <a:lumMod val="75000"/>
                  </a:schemeClr>
                </a:solidFill>
                <a:latin typeface="Arial"/>
              </a:rPr>
              <a:t>Step 2.            </a:t>
            </a:r>
            <a:r>
              <a:rPr b="1" dirty="0">
                <a:solidFill>
                  <a:schemeClr val="accent2">
                    <a:lumMod val="75000"/>
                  </a:schemeClr>
                </a:solidFill>
                <a:latin typeface="Arial"/>
              </a:rPr>
              <a:t>ATTRACT &amp; RETAIN</a:t>
            </a:r>
          </a:p>
        </p:txBody>
      </p:sp>
      <p:sp>
        <p:nvSpPr>
          <p:cNvPr id="17" name="TextBox 10">
            <a:extLst>
              <a:ext uri="{FF2B5EF4-FFF2-40B4-BE49-F238E27FC236}">
                <a16:creationId xmlns:a16="http://schemas.microsoft.com/office/drawing/2014/main" id="{F0114753-F950-5930-567B-62921AF621D5}"/>
              </a:ext>
            </a:extLst>
          </p:cNvPr>
          <p:cNvSpPr txBox="1"/>
          <p:nvPr/>
        </p:nvSpPr>
        <p:spPr>
          <a:xfrm>
            <a:off x="7028688" y="1952830"/>
            <a:ext cx="4187952" cy="547842"/>
          </a:xfrm>
          <a:prstGeom prst="rect">
            <a:avLst/>
          </a:prstGeom>
          <a:noFill/>
        </p:spPr>
        <p:txBody>
          <a:bodyPr wrap="square" lIns="27432" tIns="9144" rIns="27432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1600" b="0" dirty="0">
                <a:solidFill>
                  <a:srgbClr val="2A3541"/>
                </a:solidFill>
                <a:latin typeface="Arial"/>
              </a:rPr>
              <a:t>Combine structured recruitment, internal mobility and fair reward to reduce turnover.</a:t>
            </a:r>
          </a:p>
        </p:txBody>
      </p:sp>
      <p:sp>
        <p:nvSpPr>
          <p:cNvPr id="18" name="Rounded Rectangle 11">
            <a:extLst>
              <a:ext uri="{FF2B5EF4-FFF2-40B4-BE49-F238E27FC236}">
                <a16:creationId xmlns:a16="http://schemas.microsoft.com/office/drawing/2014/main" id="{B9188172-34AE-D627-688F-8D3CBDF7744D}"/>
              </a:ext>
            </a:extLst>
          </p:cNvPr>
          <p:cNvSpPr/>
          <p:nvPr/>
        </p:nvSpPr>
        <p:spPr>
          <a:xfrm>
            <a:off x="664464" y="2917123"/>
            <a:ext cx="5340096" cy="1389888"/>
          </a:xfrm>
          <a:prstGeom prst="roundRect">
            <a:avLst/>
          </a:prstGeom>
          <a:solidFill>
            <a:srgbClr val="EFF5F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20" name="TextBox 13">
            <a:extLst>
              <a:ext uri="{FF2B5EF4-FFF2-40B4-BE49-F238E27FC236}">
                <a16:creationId xmlns:a16="http://schemas.microsoft.com/office/drawing/2014/main" id="{698AB846-38DC-B9DD-663C-BA62A24161E7}"/>
              </a:ext>
            </a:extLst>
          </p:cNvPr>
          <p:cNvSpPr txBox="1"/>
          <p:nvPr/>
        </p:nvSpPr>
        <p:spPr>
          <a:xfrm>
            <a:off x="1505712" y="3095496"/>
            <a:ext cx="4224528" cy="301621"/>
          </a:xfrm>
          <a:prstGeom prst="rect">
            <a:avLst/>
          </a:prstGeom>
          <a:noFill/>
        </p:spPr>
        <p:txBody>
          <a:bodyPr wrap="square" lIns="27432" tIns="9144" rIns="27432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AU" sz="1600" b="1" dirty="0">
                <a:solidFill>
                  <a:schemeClr val="accent2">
                    <a:lumMod val="75000"/>
                  </a:schemeClr>
                </a:solidFill>
                <a:latin typeface="Arial"/>
              </a:rPr>
              <a:t>Step 3. </a:t>
            </a:r>
            <a:r>
              <a:rPr sz="1600" b="1" dirty="0">
                <a:solidFill>
                  <a:schemeClr val="accent2">
                    <a:lumMod val="75000"/>
                  </a:schemeClr>
                </a:solidFill>
                <a:latin typeface="Arial"/>
              </a:rPr>
              <a:t>DEVELOP &amp; MANAGE</a:t>
            </a:r>
          </a:p>
        </p:txBody>
      </p:sp>
      <p:sp>
        <p:nvSpPr>
          <p:cNvPr id="21" name="TextBox 14">
            <a:extLst>
              <a:ext uri="{FF2B5EF4-FFF2-40B4-BE49-F238E27FC236}">
                <a16:creationId xmlns:a16="http://schemas.microsoft.com/office/drawing/2014/main" id="{8F7224B8-73EF-0375-B8A7-9F1DF67AE353}"/>
              </a:ext>
            </a:extLst>
          </p:cNvPr>
          <p:cNvSpPr txBox="1"/>
          <p:nvPr/>
        </p:nvSpPr>
        <p:spPr>
          <a:xfrm>
            <a:off x="1505712" y="3402486"/>
            <a:ext cx="4187952" cy="794064"/>
          </a:xfrm>
          <a:prstGeom prst="rect">
            <a:avLst/>
          </a:prstGeom>
          <a:noFill/>
        </p:spPr>
        <p:txBody>
          <a:bodyPr wrap="square" lIns="27432" tIns="9144" rIns="27432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1600" b="0" dirty="0">
                <a:solidFill>
                  <a:srgbClr val="2A3541"/>
                </a:solidFill>
                <a:latin typeface="Arial"/>
              </a:rPr>
              <a:t>Invest in digital and leadership skills, team learning and continuous performance feedback.</a:t>
            </a:r>
          </a:p>
        </p:txBody>
      </p:sp>
      <p:sp>
        <p:nvSpPr>
          <p:cNvPr id="22" name="Rounded Rectangle 15">
            <a:extLst>
              <a:ext uri="{FF2B5EF4-FFF2-40B4-BE49-F238E27FC236}">
                <a16:creationId xmlns:a16="http://schemas.microsoft.com/office/drawing/2014/main" id="{3F6ECE83-8D27-8B7F-098C-802D98668693}"/>
              </a:ext>
            </a:extLst>
          </p:cNvPr>
          <p:cNvSpPr/>
          <p:nvPr/>
        </p:nvSpPr>
        <p:spPr>
          <a:xfrm>
            <a:off x="6187440" y="2917123"/>
            <a:ext cx="5340096" cy="1389888"/>
          </a:xfrm>
          <a:prstGeom prst="roundRect">
            <a:avLst/>
          </a:prstGeom>
          <a:solidFill>
            <a:srgbClr val="EFF5F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24" name="TextBox 17">
            <a:extLst>
              <a:ext uri="{FF2B5EF4-FFF2-40B4-BE49-F238E27FC236}">
                <a16:creationId xmlns:a16="http://schemas.microsoft.com/office/drawing/2014/main" id="{FF9526B8-B487-007C-3F99-C1554260BD73}"/>
              </a:ext>
            </a:extLst>
          </p:cNvPr>
          <p:cNvSpPr txBox="1"/>
          <p:nvPr/>
        </p:nvSpPr>
        <p:spPr>
          <a:xfrm>
            <a:off x="7028688" y="3095496"/>
            <a:ext cx="4224528" cy="301621"/>
          </a:xfrm>
          <a:prstGeom prst="rect">
            <a:avLst/>
          </a:prstGeom>
          <a:noFill/>
        </p:spPr>
        <p:txBody>
          <a:bodyPr wrap="square" lIns="27432" tIns="9144" rIns="27432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AU" sz="1600" b="1" dirty="0">
                <a:solidFill>
                  <a:schemeClr val="accent2">
                    <a:lumMod val="75000"/>
                  </a:schemeClr>
                </a:solidFill>
                <a:latin typeface="Arial"/>
              </a:rPr>
              <a:t>Step 4.       </a:t>
            </a:r>
            <a:r>
              <a:rPr sz="1600" b="1" dirty="0">
                <a:solidFill>
                  <a:schemeClr val="accent2">
                    <a:lumMod val="75000"/>
                  </a:schemeClr>
                </a:solidFill>
                <a:latin typeface="Arial"/>
              </a:rPr>
              <a:t>SUPPORT &amp; MEASURE</a:t>
            </a:r>
          </a:p>
        </p:txBody>
      </p:sp>
      <p:sp>
        <p:nvSpPr>
          <p:cNvPr id="25" name="TextBox 18">
            <a:extLst>
              <a:ext uri="{FF2B5EF4-FFF2-40B4-BE49-F238E27FC236}">
                <a16:creationId xmlns:a16="http://schemas.microsoft.com/office/drawing/2014/main" id="{E600A084-A7E6-E8E0-8F43-F358C1E9CAE8}"/>
              </a:ext>
            </a:extLst>
          </p:cNvPr>
          <p:cNvSpPr txBox="1"/>
          <p:nvPr/>
        </p:nvSpPr>
        <p:spPr>
          <a:xfrm>
            <a:off x="7028688" y="3402486"/>
            <a:ext cx="4187952" cy="794064"/>
          </a:xfrm>
          <a:prstGeom prst="rect">
            <a:avLst/>
          </a:prstGeom>
          <a:noFill/>
        </p:spPr>
        <p:txBody>
          <a:bodyPr wrap="square" lIns="27432" tIns="9144" rIns="27432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1600" b="0" dirty="0">
                <a:solidFill>
                  <a:srgbClr val="2A3541"/>
                </a:solidFill>
                <a:latin typeface="Arial"/>
              </a:rPr>
              <a:t>Promote employee wellbeing and track recruitment, skills, retention and care-quality KPIs.</a:t>
            </a:r>
          </a:p>
        </p:txBody>
      </p:sp>
      <p:sp>
        <p:nvSpPr>
          <p:cNvPr id="26" name="Rounded Rectangle 29">
            <a:extLst>
              <a:ext uri="{FF2B5EF4-FFF2-40B4-BE49-F238E27FC236}">
                <a16:creationId xmlns:a16="http://schemas.microsoft.com/office/drawing/2014/main" id="{F8760F31-4028-3725-ABB6-B2FCCBE8A2DB}"/>
              </a:ext>
            </a:extLst>
          </p:cNvPr>
          <p:cNvSpPr/>
          <p:nvPr/>
        </p:nvSpPr>
        <p:spPr>
          <a:xfrm>
            <a:off x="676939" y="4662214"/>
            <a:ext cx="10826496" cy="557784"/>
          </a:xfrm>
          <a:prstGeom prst="roundRect">
            <a:avLst/>
          </a:prstGeom>
          <a:solidFill>
            <a:srgbClr val="EFF5F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AFC4B0BE-08AF-6F68-FAF3-ADA6041167DB}"/>
              </a:ext>
            </a:extLst>
          </p:cNvPr>
          <p:cNvSpPr txBox="1"/>
          <p:nvPr/>
        </p:nvSpPr>
        <p:spPr>
          <a:xfrm>
            <a:off x="804955" y="4781086"/>
            <a:ext cx="10698480" cy="338554"/>
          </a:xfrm>
          <a:prstGeom prst="rect">
            <a:avLst/>
          </a:prstGeom>
          <a:noFill/>
        </p:spPr>
        <p:txBody>
          <a:bodyPr wrap="square" lIns="36576" rIns="36576">
            <a:spAutoFit/>
          </a:bodyPr>
          <a:lstStyle/>
          <a:p>
            <a:pPr>
              <a:spcAft>
                <a:spcPts val="500"/>
              </a:spcAft>
            </a:pPr>
            <a:r>
              <a:rPr lang="en-GB" sz="16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EXPECTED OUTCOME: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 skilled and motivated team delivering quality digital healthcare.</a:t>
            </a:r>
            <a:endParaRPr lang="en-US" sz="1600" b="1" dirty="0">
              <a:solidFill>
                <a:srgbClr val="1C3A5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DA5C571F-B129-2FA3-F4F8-136CAAC3D031}"/>
              </a:ext>
            </a:extLst>
          </p:cNvPr>
          <p:cNvSpPr txBox="1"/>
          <p:nvPr/>
        </p:nvSpPr>
        <p:spPr>
          <a:xfrm>
            <a:off x="2855707" y="5669798"/>
            <a:ext cx="643567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>
                <a:latin typeface="Arial"/>
              </a:rPr>
              <a:t>Armstrong and Taylor (2014); Hutchinson (2013); Mullins and McLean (2019).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640080" y="310896"/>
            <a:ext cx="10881360" cy="504754"/>
          </a:xfrm>
          <a:prstGeom prst="rect">
            <a:avLst/>
          </a:prstGeom>
          <a:noFill/>
        </p:spPr>
        <p:txBody>
          <a:bodyPr wrap="square" lIns="45720" tIns="27432">
            <a:spAutoFit/>
          </a:bodyPr>
          <a:lstStyle/>
          <a:p>
            <a:pPr>
              <a:spcAft>
                <a:spcPts val="800"/>
              </a:spcAft>
              <a:defRPr sz="2700" b="1">
                <a:solidFill>
                  <a:srgbClr val="162F47"/>
                </a:solidFill>
                <a:latin typeface="Arial"/>
              </a:defRPr>
            </a:pPr>
            <a:r>
              <a:rPr sz="2800" dirty="0">
                <a:solidFill>
                  <a:schemeClr val="accent1"/>
                </a:solidFill>
              </a:rPr>
              <a:t>References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658368" y="800145"/>
            <a:ext cx="10835640" cy="50292"/>
          </a:xfrm>
          <a:prstGeom prst="roundRect">
            <a:avLst/>
          </a:prstGeom>
          <a:solidFill>
            <a:srgbClr val="E2632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11201400" y="6446520"/>
            <a:ext cx="411480" cy="227755"/>
          </a:xfrm>
          <a:prstGeom prst="rect">
            <a:avLst/>
          </a:prstGeom>
          <a:noFill/>
        </p:spPr>
        <p:txBody>
          <a:bodyPr wrap="square" lIns="45720" tIns="27432">
            <a:spAutoFit/>
          </a:bodyPr>
          <a:lstStyle/>
          <a:p>
            <a:pPr algn="r">
              <a:spcAft>
                <a:spcPts val="800"/>
              </a:spcAft>
              <a:defRPr sz="1000" b="0">
                <a:solidFill>
                  <a:srgbClr val="4F5964"/>
                </a:solidFill>
                <a:latin typeface="Arial"/>
              </a:defRPr>
            </a:pPr>
            <a:r>
              <a:rPr dirty="0"/>
              <a:t>1</a:t>
            </a:r>
            <a:r>
              <a:rPr lang="uk-UA" dirty="0"/>
              <a:t>4</a:t>
            </a:r>
            <a:endParaRPr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54F2ACB-F783-F357-5A75-26424B196141}"/>
              </a:ext>
            </a:extLst>
          </p:cNvPr>
          <p:cNvSpPr txBox="1"/>
          <p:nvPr/>
        </p:nvSpPr>
        <p:spPr>
          <a:xfrm>
            <a:off x="612648" y="927088"/>
            <a:ext cx="11000232" cy="457670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ru-RU" sz="1400" dirty="0">
                <a:latin typeface="Arial" panose="020B0604020202020204" pitchFamily="34" charset="0"/>
                <a:cs typeface="Arial" panose="020B0604020202020204" pitchFamily="34" charset="0"/>
              </a:rPr>
              <a:t>1.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Armstrong, M. and Taylor, S. (2014)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Armstrong's Handbook of Human Resource Management Practice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13th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Kogan Page.</a:t>
            </a:r>
          </a:p>
          <a:p>
            <a:pPr>
              <a:lnSpc>
                <a:spcPct val="150000"/>
              </a:lnSpc>
            </a:pPr>
            <a:r>
              <a:rPr lang="uk-UA" sz="1400" dirty="0">
                <a:latin typeface="Arial" panose="020B0604020202020204" pitchFamily="34" charset="0"/>
                <a:cs typeface="Arial" panose="020B0604020202020204" pitchFamily="34" charset="0"/>
              </a:rPr>
              <a:t>2.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Bechet, T.P. (2008)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Strategic Staffing: A Comprehensive System for Effective Workforce Planning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2nd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AMACOM.</a:t>
            </a:r>
          </a:p>
          <a:p>
            <a:pPr>
              <a:lnSpc>
                <a:spcPct val="150000"/>
              </a:lnSpc>
            </a:pPr>
            <a:r>
              <a:rPr lang="uk-UA" sz="1400" dirty="0">
                <a:latin typeface="Arial" panose="020B0604020202020204" pitchFamily="34" charset="0"/>
                <a:cs typeface="Arial" panose="020B0604020202020204" pitchFamily="34" charset="0"/>
              </a:rPr>
              <a:t>3.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CIPD (2025)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Workforce planning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https://www.cipd.org/uk/knowledge/factsheets/workforce-planning-factsheet/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uk-UA" sz="1400" dirty="0">
                <a:latin typeface="Arial" panose="020B0604020202020204" pitchFamily="34" charset="0"/>
                <a:cs typeface="Arial" panose="020B0604020202020204" pitchFamily="34" charset="0"/>
              </a:rPr>
              <a:t>4. </a:t>
            </a:r>
            <a:r>
              <a:rPr lang="fr-FR" sz="1400" dirty="0">
                <a:latin typeface="Arial" panose="020B0604020202020204" pitchFamily="34" charset="0"/>
                <a:cs typeface="Arial" panose="020B0604020202020204" pitchFamily="34" charset="0"/>
              </a:rPr>
              <a:t>Hutchinson, S. (2013) </a:t>
            </a:r>
            <a:r>
              <a:rPr lang="fr-FR" sz="1400" i="1" dirty="0">
                <a:latin typeface="Arial" panose="020B0604020202020204" pitchFamily="34" charset="0"/>
                <a:cs typeface="Arial" panose="020B0604020202020204" pitchFamily="34" charset="0"/>
              </a:rPr>
              <a:t>Performance Management</a:t>
            </a:r>
            <a:r>
              <a:rPr lang="fr-FR" sz="1400" dirty="0">
                <a:latin typeface="Arial" panose="020B0604020202020204" pitchFamily="34" charset="0"/>
                <a:cs typeface="Arial" panose="020B0604020202020204" pitchFamily="34" charset="0"/>
              </a:rPr>
              <a:t>. CIPD.</a:t>
            </a:r>
          </a:p>
          <a:p>
            <a:pPr>
              <a:lnSpc>
                <a:spcPct val="150000"/>
              </a:lnSpc>
            </a:pPr>
            <a:r>
              <a:rPr lang="uk-UA" sz="1400" dirty="0">
                <a:latin typeface="Arial" panose="020B0604020202020204" pitchFamily="34" charset="0"/>
                <a:cs typeface="Arial" panose="020B0604020202020204" pitchFamily="34" charset="0"/>
              </a:rPr>
              <a:t>5.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Kaplan, R.S. and Norton, D.P. (1992) ‘The balanced scorecard—measures that drive performance’,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Harvard Business Review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70(1), pp. 71–79.</a:t>
            </a:r>
          </a:p>
          <a:p>
            <a:pPr>
              <a:lnSpc>
                <a:spcPct val="150000"/>
              </a:lnSpc>
            </a:pPr>
            <a:r>
              <a:rPr lang="uk-UA" sz="1400" dirty="0">
                <a:latin typeface="Arial" panose="020B0604020202020204" pitchFamily="34" charset="0"/>
                <a:cs typeface="Arial" panose="020B0604020202020204" pitchFamily="34" charset="0"/>
              </a:rPr>
              <a:t>6.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Leatherbarrow, C. and Fletcher, J. (2019)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Introduction to Human Resource Management: A Guide to HR in Practice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4th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Kogan Page.</a:t>
            </a:r>
          </a:p>
          <a:p>
            <a:pPr>
              <a:lnSpc>
                <a:spcPct val="150000"/>
              </a:lnSpc>
            </a:pPr>
            <a:r>
              <a:rPr lang="uk-UA" sz="1400" dirty="0">
                <a:latin typeface="Arial" panose="020B0604020202020204" pitchFamily="34" charset="0"/>
                <a:cs typeface="Arial" panose="020B0604020202020204" pitchFamily="34" charset="0"/>
              </a:rPr>
              <a:t>7.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Muller-Camen, M., Croucher, R. and Leigh, S. (eds.) (2008)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Human Resource Management: A Case Study Approach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CIPD.</a:t>
            </a:r>
          </a:p>
          <a:p>
            <a:pPr>
              <a:lnSpc>
                <a:spcPct val="150000"/>
              </a:lnSpc>
            </a:pPr>
            <a:r>
              <a:rPr lang="uk-UA" sz="1400" dirty="0">
                <a:latin typeface="Arial" panose="020B0604020202020204" pitchFamily="34" charset="0"/>
                <a:cs typeface="Arial" panose="020B0604020202020204" pitchFamily="34" charset="0"/>
              </a:rPr>
              <a:t>8.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Mullins, L.J. and McLean, J.E. (2019) </a:t>
            </a:r>
            <a:r>
              <a:rPr lang="en-US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 in the Workplace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12th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Pearson.</a:t>
            </a:r>
          </a:p>
          <a:p>
            <a:pPr>
              <a:lnSpc>
                <a:spcPct val="150000"/>
              </a:lnSpc>
            </a:pPr>
            <a:r>
              <a:rPr lang="uk-UA" sz="1400" dirty="0">
                <a:latin typeface="Arial" panose="020B0604020202020204" pitchFamily="34" charset="0"/>
                <a:cs typeface="Arial" panose="020B0604020202020204" pitchFamily="34" charset="0"/>
              </a:rPr>
              <a:t>9.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NHS England (2025a)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Millions more online consultation submissions by patients to practices in September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https://www.england.nhs.uk/2025/10/millions-more-online-consultation-submissions-by-patients-to-practices-in-september/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uk-UA" sz="1400" dirty="0">
                <a:latin typeface="Arial" panose="020B0604020202020204" pitchFamily="34" charset="0"/>
                <a:cs typeface="Arial" panose="020B0604020202020204" pitchFamily="34" charset="0"/>
              </a:rPr>
              <a:t>10.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NHS England (2025b)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Performance report 2024/25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https://www.england.nhs.uk/long-read/performance-report-24-25/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uk-UA" sz="1400" dirty="0">
                <a:latin typeface="Arial" panose="020B0604020202020204" pitchFamily="34" charset="0"/>
                <a:cs typeface="Arial" panose="020B0604020202020204" pitchFamily="34" charset="0"/>
              </a:rPr>
              <a:t>11.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Taylor, S. (2014)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Resourcing and Talent Management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6th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CIPD.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FF472D76CF0A40888B78A9EA0200F3" ma:contentTypeVersion="8" ma:contentTypeDescription="Create a new document." ma:contentTypeScope="" ma:versionID="a8eac0a0cf35691c15004f0dd5bde203">
  <xsd:schema xmlns:xsd="http://www.w3.org/2001/XMLSchema" xmlns:xs="http://www.w3.org/2001/XMLSchema" xmlns:p="http://schemas.microsoft.com/office/2006/metadata/properties" xmlns:ns2="3e4d8a5d-01f3-43bc-a8af-65fd9717c730" targetNamespace="http://schemas.microsoft.com/office/2006/metadata/properties" ma:root="true" ma:fieldsID="3917609a5edacb8f5c90364ee40942c1" ns2:_="">
    <xsd:import namespace="3e4d8a5d-01f3-43bc-a8af-65fd9717c73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4d8a5d-01f3-43bc-a8af-65fd9717c73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5CCAF22-9EA3-4C2F-9092-C861B73393C1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A555A84-5542-4C22-B1A5-EDBFC0292EFA}">
  <ds:schemaRefs>
    <ds:schemaRef ds:uri="3e4d8a5d-01f3-43bc-a8af-65fd9717c730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1735</TotalTime>
  <Words>1782</Words>
  <Application>Microsoft Office PowerPoint</Application>
  <PresentationFormat>Широкоэкранный</PresentationFormat>
  <Paragraphs>262</Paragraphs>
  <Slides>14</Slides>
  <Notes>1</Notes>
  <HiddenSlides>0</HiddenSlides>
  <MMClips>0</MMClips>
  <ScaleCrop>false</ScaleCrop>
  <HeadingPairs>
    <vt:vector size="6" baseType="variant">
      <vt:variant>
        <vt:lpstr>Использованные шрифты</vt:lpstr>
      </vt:variant>
      <vt:variant>
        <vt:i4>3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14</vt:i4>
      </vt:variant>
    </vt:vector>
  </HeadingPairs>
  <TitlesOfParts>
    <vt:vector size="18" baseType="lpstr">
      <vt:lpstr>Arial</vt:lpstr>
      <vt:lpstr>Calibri</vt:lpstr>
      <vt:lpstr>Calibri Light</vt:lpstr>
      <vt:lpstr>Office Theme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  <vt:lpstr>Презентация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artem kolesnik</cp:lastModifiedBy>
  <cp:revision>1659</cp:revision>
  <dcterms:created xsi:type="dcterms:W3CDTF">2024-01-29T11:42:05Z</dcterms:created>
  <dcterms:modified xsi:type="dcterms:W3CDTF">2026-10-11T15:55:58Z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0x0101009EFF472D76CF0A40888B78A9EA0200F3</vt:lpwstr>
  </property>
</Properties>
</file>