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9" r:id="rId3"/>
    <p:sldId id="260" r:id="rId4"/>
    <p:sldId id="261" r:id="rId5"/>
    <p:sldId id="262" r:id="rId6"/>
    <p:sldId id="263" r:id="rId7"/>
    <p:sldId id="264" r:id="rId8"/>
    <p:sldId id="265" r:id="rId9"/>
    <p:sldId id="266"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0F1109-C918-44FE-AD7C-73FFB0CB0493}" v="49" dt="2026-07-12T15:44:41.6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94689"/>
  </p:normalViewPr>
  <p:slideViewPr>
    <p:cSldViewPr snapToGrid="0" showGuides="1">
      <p:cViewPr varScale="1">
        <p:scale>
          <a:sx n="64" d="100"/>
          <a:sy n="64" d="100"/>
        </p:scale>
        <p:origin x="792"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a Azimi" userId="abb0e303fcd96cb7" providerId="LiveId" clId="{4521A7F2-AC5A-4E9F-82AF-E7E8040963FC}"/>
    <pc:docChg chg="undo custSel modSld">
      <pc:chgData name="Nazia Azimi" userId="abb0e303fcd96cb7" providerId="LiveId" clId="{4521A7F2-AC5A-4E9F-82AF-E7E8040963FC}" dt="2026-07-12T15:44:41.674" v="912"/>
      <pc:docMkLst>
        <pc:docMk/>
      </pc:docMkLst>
      <pc:sldChg chg="modSp mod">
        <pc:chgData name="Nazia Azimi" userId="abb0e303fcd96cb7" providerId="LiveId" clId="{4521A7F2-AC5A-4E9F-82AF-E7E8040963FC}" dt="2026-07-03T18:35:35.921" v="62" actId="2711"/>
        <pc:sldMkLst>
          <pc:docMk/>
          <pc:sldMk cId="2465510357" sldId="257"/>
        </pc:sldMkLst>
        <pc:spChg chg="mod">
          <ac:chgData name="Nazia Azimi" userId="abb0e303fcd96cb7" providerId="LiveId" clId="{4521A7F2-AC5A-4E9F-82AF-E7E8040963FC}" dt="2026-07-03T18:25:10.855" v="49" actId="20577"/>
          <ac:spMkLst>
            <pc:docMk/>
            <pc:sldMk cId="2465510357" sldId="257"/>
            <ac:spMk id="2" creationId="{DA2D9CAF-62E4-A56C-BC72-03583E71A03A}"/>
          </ac:spMkLst>
        </pc:spChg>
        <pc:spChg chg="mod">
          <ac:chgData name="Nazia Azimi" userId="abb0e303fcd96cb7" providerId="LiveId" clId="{4521A7F2-AC5A-4E9F-82AF-E7E8040963FC}" dt="2026-07-03T18:35:35.921" v="62" actId="2711"/>
          <ac:spMkLst>
            <pc:docMk/>
            <pc:sldMk cId="2465510357" sldId="257"/>
            <ac:spMk id="3" creationId="{8FC115E9-2559-9124-E2DA-727C7D7E63C8}"/>
          </ac:spMkLst>
        </pc:spChg>
        <pc:spChg chg="mod">
          <ac:chgData name="Nazia Azimi" userId="abb0e303fcd96cb7" providerId="LiveId" clId="{4521A7F2-AC5A-4E9F-82AF-E7E8040963FC}" dt="2026-07-03T18:18:32.525" v="5" actId="2711"/>
          <ac:spMkLst>
            <pc:docMk/>
            <pc:sldMk cId="2465510357" sldId="257"/>
            <ac:spMk id="4" creationId="{0DB5D689-0DBF-6610-F166-1771F1505D35}"/>
          </ac:spMkLst>
        </pc:spChg>
        <pc:picChg chg="mod">
          <ac:chgData name="Nazia Azimi" userId="abb0e303fcd96cb7" providerId="LiveId" clId="{4521A7F2-AC5A-4E9F-82AF-E7E8040963FC}" dt="2026-07-03T18:20:43.387" v="37" actId="14100"/>
          <ac:picMkLst>
            <pc:docMk/>
            <pc:sldMk cId="2465510357" sldId="257"/>
            <ac:picMk id="1026" creationId="{DB4E5486-661A-3A58-C6BA-CF20E456C34A}"/>
          </ac:picMkLst>
        </pc:picChg>
      </pc:sldChg>
      <pc:sldChg chg="modSp mod">
        <pc:chgData name="Nazia Azimi" userId="abb0e303fcd96cb7" providerId="LiveId" clId="{4521A7F2-AC5A-4E9F-82AF-E7E8040963FC}" dt="2026-07-12T15:36:45.915" v="743" actId="20577"/>
        <pc:sldMkLst>
          <pc:docMk/>
          <pc:sldMk cId="4116388871" sldId="258"/>
        </pc:sldMkLst>
        <pc:spChg chg="mod">
          <ac:chgData name="Nazia Azimi" userId="abb0e303fcd96cb7" providerId="LiveId" clId="{4521A7F2-AC5A-4E9F-82AF-E7E8040963FC}" dt="2026-07-12T15:36:45.915" v="743" actId="20577"/>
          <ac:spMkLst>
            <pc:docMk/>
            <pc:sldMk cId="4116388871" sldId="258"/>
            <ac:spMk id="3" creationId="{0C0A1F15-2B6F-3DC4-0A13-B27D439F2F08}"/>
          </ac:spMkLst>
        </pc:spChg>
      </pc:sldChg>
      <pc:sldChg chg="modSp mod">
        <pc:chgData name="Nazia Azimi" userId="abb0e303fcd96cb7" providerId="LiveId" clId="{4521A7F2-AC5A-4E9F-82AF-E7E8040963FC}" dt="2026-07-12T15:44:41.674" v="912"/>
        <pc:sldMkLst>
          <pc:docMk/>
          <pc:sldMk cId="2390117350" sldId="259"/>
        </pc:sldMkLst>
        <pc:spChg chg="mod">
          <ac:chgData name="Nazia Azimi" userId="abb0e303fcd96cb7" providerId="LiveId" clId="{4521A7F2-AC5A-4E9F-82AF-E7E8040963FC}" dt="2026-07-03T18:57:21.021" v="68" actId="2711"/>
          <ac:spMkLst>
            <pc:docMk/>
            <pc:sldMk cId="2390117350" sldId="259"/>
            <ac:spMk id="2" creationId="{6DA3F0F3-A943-03FA-BD6B-E6E6B03FEB21}"/>
          </ac:spMkLst>
        </pc:spChg>
        <pc:spChg chg="mod">
          <ac:chgData name="Nazia Azimi" userId="abb0e303fcd96cb7" providerId="LiveId" clId="{4521A7F2-AC5A-4E9F-82AF-E7E8040963FC}" dt="2026-07-03T19:30:23.937" v="291" actId="20577"/>
          <ac:spMkLst>
            <pc:docMk/>
            <pc:sldMk cId="2390117350" sldId="259"/>
            <ac:spMk id="5" creationId="{060C1BD7-79BC-E33B-3D92-FBBFFE0CD0F6}"/>
          </ac:spMkLst>
        </pc:spChg>
        <pc:spChg chg="mod">
          <ac:chgData name="Nazia Azimi" userId="abb0e303fcd96cb7" providerId="LiveId" clId="{4521A7F2-AC5A-4E9F-82AF-E7E8040963FC}" dt="2026-07-03T18:56:43.494" v="66" actId="2711"/>
          <ac:spMkLst>
            <pc:docMk/>
            <pc:sldMk cId="2390117350" sldId="259"/>
            <ac:spMk id="9" creationId="{C57E7828-FF27-B6E1-B8C4-A79BD2AED337}"/>
          </ac:spMkLst>
        </pc:spChg>
        <pc:spChg chg="mod">
          <ac:chgData name="Nazia Azimi" userId="abb0e303fcd96cb7" providerId="LiveId" clId="{4521A7F2-AC5A-4E9F-82AF-E7E8040963FC}" dt="2026-07-12T15:44:41.674" v="912"/>
          <ac:spMkLst>
            <pc:docMk/>
            <pc:sldMk cId="2390117350" sldId="259"/>
            <ac:spMk id="11" creationId="{124FEB18-087E-4249-BDAD-363133316E78}"/>
          </ac:spMkLst>
        </pc:spChg>
        <pc:spChg chg="mod">
          <ac:chgData name="Nazia Azimi" userId="abb0e303fcd96cb7" providerId="LiveId" clId="{4521A7F2-AC5A-4E9F-82AF-E7E8040963FC}" dt="2026-07-03T19:21:43.916" v="190" actId="20577"/>
          <ac:spMkLst>
            <pc:docMk/>
            <pc:sldMk cId="2390117350" sldId="259"/>
            <ac:spMk id="13" creationId="{2F4B5C98-2AD4-4908-33E5-2D413BE712F4}"/>
          </ac:spMkLst>
        </pc:spChg>
      </pc:sldChg>
      <pc:sldChg chg="delSp modSp mod">
        <pc:chgData name="Nazia Azimi" userId="abb0e303fcd96cb7" providerId="LiveId" clId="{4521A7F2-AC5A-4E9F-82AF-E7E8040963FC}" dt="2026-07-12T14:44:04.421" v="675" actId="207"/>
        <pc:sldMkLst>
          <pc:docMk/>
          <pc:sldMk cId="1851759532" sldId="260"/>
        </pc:sldMkLst>
        <pc:spChg chg="mod">
          <ac:chgData name="Nazia Azimi" userId="abb0e303fcd96cb7" providerId="LiveId" clId="{4521A7F2-AC5A-4E9F-82AF-E7E8040963FC}" dt="2026-07-05T14:13:36.490" v="350" actId="13900"/>
          <ac:spMkLst>
            <pc:docMk/>
            <pc:sldMk cId="1851759532" sldId="260"/>
            <ac:spMk id="5" creationId="{D1CC5D47-026C-8C1E-437E-33F67FE27AB1}"/>
          </ac:spMkLst>
        </pc:spChg>
        <pc:spChg chg="mod">
          <ac:chgData name="Nazia Azimi" userId="abb0e303fcd96cb7" providerId="LiveId" clId="{4521A7F2-AC5A-4E9F-82AF-E7E8040963FC}" dt="2026-07-12T14:44:04.421" v="675" actId="207"/>
          <ac:spMkLst>
            <pc:docMk/>
            <pc:sldMk cId="1851759532" sldId="260"/>
            <ac:spMk id="7" creationId="{04343E80-AFA8-DD2B-E5DF-62D2D0A22C60}"/>
          </ac:spMkLst>
        </pc:spChg>
        <pc:spChg chg="mod">
          <ac:chgData name="Nazia Azimi" userId="abb0e303fcd96cb7" providerId="LiveId" clId="{4521A7F2-AC5A-4E9F-82AF-E7E8040963FC}" dt="2026-07-05T14:22:49.110" v="396"/>
          <ac:spMkLst>
            <pc:docMk/>
            <pc:sldMk cId="1851759532" sldId="260"/>
            <ac:spMk id="9" creationId="{85EC7582-B135-5161-950D-8D504F71EC5D}"/>
          </ac:spMkLst>
        </pc:spChg>
      </pc:sldChg>
      <pc:sldChg chg="delSp modSp mod">
        <pc:chgData name="Nazia Azimi" userId="abb0e303fcd96cb7" providerId="LiveId" clId="{4521A7F2-AC5A-4E9F-82AF-E7E8040963FC}" dt="2026-07-12T14:45:11.322" v="678" actId="207"/>
        <pc:sldMkLst>
          <pc:docMk/>
          <pc:sldMk cId="75175899" sldId="261"/>
        </pc:sldMkLst>
        <pc:spChg chg="mod">
          <ac:chgData name="Nazia Azimi" userId="abb0e303fcd96cb7" providerId="LiveId" clId="{4521A7F2-AC5A-4E9F-82AF-E7E8040963FC}" dt="2026-07-05T14:28:06.801" v="413" actId="20577"/>
          <ac:spMkLst>
            <pc:docMk/>
            <pc:sldMk cId="75175899" sldId="261"/>
            <ac:spMk id="5" creationId="{21081FEA-15F8-B427-B6C7-6FE618B68088}"/>
          </ac:spMkLst>
        </pc:spChg>
        <pc:spChg chg="mod">
          <ac:chgData name="Nazia Azimi" userId="abb0e303fcd96cb7" providerId="LiveId" clId="{4521A7F2-AC5A-4E9F-82AF-E7E8040963FC}" dt="2026-07-12T14:45:11.322" v="678" actId="207"/>
          <ac:spMkLst>
            <pc:docMk/>
            <pc:sldMk cId="75175899" sldId="261"/>
            <ac:spMk id="7" creationId="{CC2499A6-48C5-C012-7657-75ACDF95244A}"/>
          </ac:spMkLst>
        </pc:spChg>
      </pc:sldChg>
      <pc:sldChg chg="delSp modSp mod">
        <pc:chgData name="Nazia Azimi" userId="abb0e303fcd96cb7" providerId="LiveId" clId="{4521A7F2-AC5A-4E9F-82AF-E7E8040963FC}" dt="2026-07-12T14:46:16.695" v="684" actId="207"/>
        <pc:sldMkLst>
          <pc:docMk/>
          <pc:sldMk cId="3128499082" sldId="262"/>
        </pc:sldMkLst>
        <pc:spChg chg="mod">
          <ac:chgData name="Nazia Azimi" userId="abb0e303fcd96cb7" providerId="LiveId" clId="{4521A7F2-AC5A-4E9F-82AF-E7E8040963FC}" dt="2026-07-12T14:46:16.695" v="684" actId="207"/>
          <ac:spMkLst>
            <pc:docMk/>
            <pc:sldMk cId="3128499082" sldId="262"/>
            <ac:spMk id="7" creationId="{5145B12E-E05B-5736-17FE-915FD7CB69D9}"/>
          </ac:spMkLst>
        </pc:spChg>
        <pc:spChg chg="mod">
          <ac:chgData name="Nazia Azimi" userId="abb0e303fcd96cb7" providerId="LiveId" clId="{4521A7F2-AC5A-4E9F-82AF-E7E8040963FC}" dt="2026-07-05T15:32:35.095" v="672" actId="20577"/>
          <ac:spMkLst>
            <pc:docMk/>
            <pc:sldMk cId="3128499082" sldId="262"/>
            <ac:spMk id="9" creationId="{A7902E32-687E-8C11-4078-D3EED4E05D0A}"/>
          </ac:spMkLst>
        </pc:spChg>
      </pc:sldChg>
      <pc:sldChg chg="modSp mod">
        <pc:chgData name="Nazia Azimi" userId="abb0e303fcd96cb7" providerId="LiveId" clId="{4521A7F2-AC5A-4E9F-82AF-E7E8040963FC}" dt="2026-07-12T15:42:30.161" v="852" actId="20577"/>
        <pc:sldMkLst>
          <pc:docMk/>
          <pc:sldMk cId="4176907812" sldId="263"/>
        </pc:sldMkLst>
        <pc:spChg chg="mod">
          <ac:chgData name="Nazia Azimi" userId="abb0e303fcd96cb7" providerId="LiveId" clId="{4521A7F2-AC5A-4E9F-82AF-E7E8040963FC}" dt="2026-07-05T14:53:06.061" v="548" actId="20577"/>
          <ac:spMkLst>
            <pc:docMk/>
            <pc:sldMk cId="4176907812" sldId="263"/>
            <ac:spMk id="5" creationId="{7BEB5DEA-C024-7E8C-0396-432AE029F986}"/>
          </ac:spMkLst>
        </pc:spChg>
        <pc:spChg chg="mod">
          <ac:chgData name="Nazia Azimi" userId="abb0e303fcd96cb7" providerId="LiveId" clId="{4521A7F2-AC5A-4E9F-82AF-E7E8040963FC}" dt="2026-07-12T14:48:29.600" v="687" actId="255"/>
          <ac:spMkLst>
            <pc:docMk/>
            <pc:sldMk cId="4176907812" sldId="263"/>
            <ac:spMk id="7" creationId="{B6595FFB-113D-4243-4712-BCB8AC3B7152}"/>
          </ac:spMkLst>
        </pc:spChg>
        <pc:spChg chg="mod">
          <ac:chgData name="Nazia Azimi" userId="abb0e303fcd96cb7" providerId="LiveId" clId="{4521A7F2-AC5A-4E9F-82AF-E7E8040963FC}" dt="2026-07-12T15:41:45.777" v="836" actId="20577"/>
          <ac:spMkLst>
            <pc:docMk/>
            <pc:sldMk cId="4176907812" sldId="263"/>
            <ac:spMk id="9" creationId="{CDC8AAE1-E55A-7E19-01BB-87736BE6E664}"/>
          </ac:spMkLst>
        </pc:spChg>
        <pc:spChg chg="mod">
          <ac:chgData name="Nazia Azimi" userId="abb0e303fcd96cb7" providerId="LiveId" clId="{4521A7F2-AC5A-4E9F-82AF-E7E8040963FC}" dt="2026-07-12T15:42:30.161" v="852" actId="20577"/>
          <ac:spMkLst>
            <pc:docMk/>
            <pc:sldMk cId="4176907812" sldId="263"/>
            <ac:spMk id="11" creationId="{36853F17-4BDA-84DB-C91B-BFD3FC784CF9}"/>
          </ac:spMkLst>
        </pc:spChg>
      </pc:sldChg>
      <pc:sldChg chg="delSp modSp mod">
        <pc:chgData name="Nazia Azimi" userId="abb0e303fcd96cb7" providerId="LiveId" clId="{4521A7F2-AC5A-4E9F-82AF-E7E8040963FC}" dt="2026-07-12T15:40:56.268" v="809" actId="20577"/>
        <pc:sldMkLst>
          <pc:docMk/>
          <pc:sldMk cId="1485943101" sldId="264"/>
        </pc:sldMkLst>
        <pc:spChg chg="mod">
          <ac:chgData name="Nazia Azimi" userId="abb0e303fcd96cb7" providerId="LiveId" clId="{4521A7F2-AC5A-4E9F-82AF-E7E8040963FC}" dt="2026-07-12T15:40:56.268" v="809" actId="20577"/>
          <ac:spMkLst>
            <pc:docMk/>
            <pc:sldMk cId="1485943101" sldId="264"/>
            <ac:spMk id="5" creationId="{0C134238-3583-36A1-D001-957A508E06BF}"/>
          </ac:spMkLst>
        </pc:spChg>
        <pc:spChg chg="mod">
          <ac:chgData name="Nazia Azimi" userId="abb0e303fcd96cb7" providerId="LiveId" clId="{4521A7F2-AC5A-4E9F-82AF-E7E8040963FC}" dt="2026-07-12T15:29:17.931" v="722" actId="20577"/>
          <ac:spMkLst>
            <pc:docMk/>
            <pc:sldMk cId="1485943101" sldId="264"/>
            <ac:spMk id="7" creationId="{9A6E687E-0425-DC22-C518-2DE3916A4F05}"/>
          </ac:spMkLst>
        </pc:spChg>
      </pc:sldChg>
      <pc:sldChg chg="modSp mod">
        <pc:chgData name="Nazia Azimi" userId="abb0e303fcd96cb7" providerId="LiveId" clId="{4521A7F2-AC5A-4E9F-82AF-E7E8040963FC}" dt="2026-07-12T15:39:58.383" v="792" actId="20577"/>
        <pc:sldMkLst>
          <pc:docMk/>
          <pc:sldMk cId="3055936991" sldId="265"/>
        </pc:sldMkLst>
        <pc:spChg chg="mod">
          <ac:chgData name="Nazia Azimi" userId="abb0e303fcd96cb7" providerId="LiveId" clId="{4521A7F2-AC5A-4E9F-82AF-E7E8040963FC}" dt="2026-07-05T15:10:05.302" v="625" actId="255"/>
          <ac:spMkLst>
            <pc:docMk/>
            <pc:sldMk cId="3055936991" sldId="265"/>
            <ac:spMk id="5" creationId="{0D1BB83A-FF61-D8C0-F1AB-FE368D4E6D95}"/>
          </ac:spMkLst>
        </pc:spChg>
        <pc:spChg chg="mod">
          <ac:chgData name="Nazia Azimi" userId="abb0e303fcd96cb7" providerId="LiveId" clId="{4521A7F2-AC5A-4E9F-82AF-E7E8040963FC}" dt="2026-07-12T15:39:58.383" v="792" actId="20577"/>
          <ac:spMkLst>
            <pc:docMk/>
            <pc:sldMk cId="3055936991" sldId="265"/>
            <ac:spMk id="7" creationId="{277A7502-7D62-430F-1E99-E057F0CC07F4}"/>
          </ac:spMkLst>
        </pc:spChg>
        <pc:spChg chg="mod">
          <ac:chgData name="Nazia Azimi" userId="abb0e303fcd96cb7" providerId="LiveId" clId="{4521A7F2-AC5A-4E9F-82AF-E7E8040963FC}" dt="2026-07-05T15:13:35.988" v="635" actId="14100"/>
          <ac:spMkLst>
            <pc:docMk/>
            <pc:sldMk cId="3055936991" sldId="265"/>
            <ac:spMk id="9" creationId="{5DF27AFB-4AD0-1D3E-1132-73823F49B330}"/>
          </ac:spMkLst>
        </pc:spChg>
      </pc:sldChg>
      <pc:sldChg chg="modSp mod">
        <pc:chgData name="Nazia Azimi" userId="abb0e303fcd96cb7" providerId="LiveId" clId="{4521A7F2-AC5A-4E9F-82AF-E7E8040963FC}" dt="2026-07-12T15:38:39.669" v="763" actId="20577"/>
        <pc:sldMkLst>
          <pc:docMk/>
          <pc:sldMk cId="635308948" sldId="266"/>
        </pc:sldMkLst>
        <pc:spChg chg="mod">
          <ac:chgData name="Nazia Azimi" userId="abb0e303fcd96cb7" providerId="LiveId" clId="{4521A7F2-AC5A-4E9F-82AF-E7E8040963FC}" dt="2026-07-05T15:16:46.643" v="654" actId="27636"/>
          <ac:spMkLst>
            <pc:docMk/>
            <pc:sldMk cId="635308948" sldId="266"/>
            <ac:spMk id="2" creationId="{68F82266-40BB-EC39-9375-A41DFA84D3FB}"/>
          </ac:spMkLst>
        </pc:spChg>
        <pc:spChg chg="mod">
          <ac:chgData name="Nazia Azimi" userId="abb0e303fcd96cb7" providerId="LiveId" clId="{4521A7F2-AC5A-4E9F-82AF-E7E8040963FC}" dt="2026-07-12T15:38:39.669" v="763" actId="20577"/>
          <ac:spMkLst>
            <pc:docMk/>
            <pc:sldMk cId="635308948" sldId="266"/>
            <ac:spMk id="5" creationId="{F266FF70-AC46-9FFB-C3DF-5943440E24B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ice.org.uk/guidance/cg26" TargetMode="External"/><Relationship Id="rId2" Type="http://schemas.openxmlformats.org/officeDocument/2006/relationships/hyperlink" Target="https://www.gov.uk/government/publications/early-years-foundation-stage-framework--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0"/>
            <a:ext cx="8539079" cy="1308835"/>
          </a:xfrm>
        </p:spPr>
        <p:txBody>
          <a:bodyPr>
            <a:normAutofit fontScale="90000"/>
          </a:bodyPr>
          <a:lstStyle/>
          <a:p>
            <a:pPr algn="l"/>
            <a:br>
              <a:rPr lang="en-GB" sz="667" b="1" dirty="0">
                <a:ea typeface="Aptos" panose="020B0004020202020204" pitchFamily="34" charset="0"/>
              </a:rPr>
            </a:br>
            <a:br>
              <a:rPr lang="en-GB" sz="1800" dirty="0"/>
            </a:br>
            <a:r>
              <a:rPr lang="en-GB" sz="2700" dirty="0">
                <a:latin typeface="Times New Roman" panose="02020603050405020304" pitchFamily="18" charset="0"/>
                <a:cs typeface="Times New Roman" panose="02020603050405020304" pitchFamily="18" charset="0"/>
              </a:rPr>
              <a:t>Student name :  NAZIA AZIMI</a:t>
            </a: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Student number: 2511889</a:t>
            </a:r>
            <a:br>
              <a:rPr lang="en-GB" sz="2700" dirty="0">
                <a:latin typeface="Times New Roman" panose="02020603050405020304" pitchFamily="18" charset="0"/>
                <a:cs typeface="Times New Roman" panose="02020603050405020304" pitchFamily="18" charset="0"/>
              </a:rPr>
            </a:br>
            <a:r>
              <a:rPr lang="en-GB" sz="2700" dirty="0">
                <a:latin typeface="Times New Roman" panose="02020603050405020304" pitchFamily="18" charset="0"/>
                <a:cs typeface="Times New Roman" panose="02020603050405020304" pitchFamily="18" charset="0"/>
              </a:rPr>
              <a:t>Lecturer’s name : Shepherd Ziko (Module Leader)</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80446" y="4017364"/>
            <a:ext cx="11313763" cy="2600411"/>
          </a:xfrm>
        </p:spPr>
        <p:txBody>
          <a:bodyPr>
            <a:noAutofit/>
          </a:bodyPr>
          <a:lstStyle/>
          <a:p>
            <a:r>
              <a:rPr lang="en-GB" b="1" dirty="0">
                <a:latin typeface="Times New Roman" panose="02020603050405020304" pitchFamily="18" charset="0"/>
                <a:cs typeface="Times New Roman" panose="02020603050405020304" pitchFamily="18" charset="0"/>
              </a:rPr>
              <a:t>Acknowledgement of the use of AI tools</a:t>
            </a:r>
          </a:p>
          <a:p>
            <a:pPr algn="l"/>
            <a:r>
              <a:rPr lang="en-GB" sz="2000" dirty="0">
                <a:latin typeface="Times New Roman" panose="02020603050405020304" pitchFamily="18" charset="0"/>
                <a:cs typeface="Times New Roman" panose="02020603050405020304" pitchFamily="18" charset="0"/>
              </a:rPr>
              <a:t>I confirm that I have </a:t>
            </a:r>
            <a:r>
              <a:rPr lang="en-GB" sz="2000" b="1" dirty="0">
                <a:latin typeface="Times New Roman" panose="02020603050405020304" pitchFamily="18" charset="0"/>
                <a:cs typeface="Times New Roman" panose="02020603050405020304" pitchFamily="18" charset="0"/>
              </a:rPr>
              <a:t>not </a:t>
            </a:r>
            <a:r>
              <a:rPr lang="en-GB" sz="2000" dirty="0">
                <a:latin typeface="Times New Roman" panose="02020603050405020304" pitchFamily="18" charset="0"/>
                <a:cs typeface="Times New Roman" panose="02020603050405020304" pitchFamily="18" charset="0"/>
              </a:rPr>
              <a:t>used any AI tools in the research and creation of this assignment. I confirm that I have not presented any AI generated materials as my own work . I acknowledge the use of Grammar.</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830997"/>
          </a:xfrm>
          <a:prstGeom prst="rect">
            <a:avLst/>
          </a:prstGeom>
          <a:noFill/>
        </p:spPr>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LCHS4010</a:t>
            </a:r>
          </a:p>
          <a:p>
            <a:pPr algn="ctr"/>
            <a:r>
              <a:rPr lang="en-GB" sz="2400" b="1" dirty="0">
                <a:latin typeface="Times New Roman" panose="02020603050405020304" pitchFamily="18" charset="0"/>
                <a:cs typeface="Times New Roman" panose="02020603050405020304" pitchFamily="18" charset="0"/>
              </a:rPr>
              <a:t>Psychology in Health and Social Care</a:t>
            </a:r>
            <a:endParaRPr lang="en-GB" sz="2400" dirty="0">
              <a:latin typeface="Times New Roman" panose="02020603050405020304" pitchFamily="18" charset="0"/>
              <a:cs typeface="Times New Roman" panose="02020603050405020304" pitchFamily="18"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125"/>
            <a:ext cx="3477717" cy="1209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612058" y="86236"/>
            <a:ext cx="10515600" cy="1325563"/>
          </a:xfrm>
        </p:spPr>
        <p:txBody>
          <a:bodyPr/>
          <a:lstStyle/>
          <a:p>
            <a:pPr algn="ctr"/>
            <a:r>
              <a:rPr lang="en-GB" b="1" dirty="0">
                <a:latin typeface="Times New Roman" panose="02020603050405020304" pitchFamily="18" charset="0"/>
                <a:cs typeface="Times New Roman" panose="02020603050405020304" pitchFamily="18" charset="0"/>
              </a:rPr>
              <a:t>INTRODUCTION</a:t>
            </a:r>
          </a:p>
        </p:txBody>
      </p:sp>
      <p:sp>
        <p:nvSpPr>
          <p:cNvPr id="5" name="TextBox 4">
            <a:extLst>
              <a:ext uri="{FF2B5EF4-FFF2-40B4-BE49-F238E27FC236}">
                <a16:creationId xmlns:a16="http://schemas.microsoft.com/office/drawing/2014/main" id="{060C1BD7-79BC-E33B-3D92-FBBFFE0CD0F6}"/>
              </a:ext>
            </a:extLst>
          </p:cNvPr>
          <p:cNvSpPr txBox="1"/>
          <p:nvPr/>
        </p:nvSpPr>
        <p:spPr>
          <a:xfrm>
            <a:off x="5712541" y="3429000"/>
            <a:ext cx="6376365" cy="2585323"/>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buNone/>
            </a:pPr>
            <a:r>
              <a:rPr lang="en-GB" b="1" dirty="0">
                <a:latin typeface="Times New Roman" panose="02020603050405020304" pitchFamily="18" charset="0"/>
                <a:cs typeface="Times New Roman" panose="02020603050405020304" pitchFamily="18" charset="0"/>
              </a:rPr>
              <a:t>Prompt Box</a:t>
            </a:r>
          </a:p>
          <a:p>
            <a:pPr>
              <a:buNone/>
            </a:pPr>
            <a:r>
              <a:rPr lang="en-GB" dirty="0">
                <a:latin typeface="Times New Roman" panose="02020603050405020304" pitchFamily="18" charset="0"/>
                <a:cs typeface="Times New Roman" panose="02020603050405020304" pitchFamily="18" charset="0"/>
              </a:rPr>
              <a:t>Ask yourself:</a:t>
            </a: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Who is Isaac? Isaac is 4 years old boy Lives with single mother </a:t>
            </a: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Which ONE theory have I chosen  I have chosen the Bowlby's attachment theory </a:t>
            </a: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Why is this theory the best one for explaining Isaac's situation? it explain how early relationships influence emotional development and directly related to attachment Relationships. </a:t>
            </a:r>
          </a:p>
          <a:p>
            <a:pPr>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C57E7828-FF27-B6E1-B8C4-A79BD2AED337}"/>
              </a:ext>
            </a:extLst>
          </p:cNvPr>
          <p:cNvSpPr txBox="1"/>
          <p:nvPr/>
        </p:nvSpPr>
        <p:spPr>
          <a:xfrm>
            <a:off x="580103" y="1446376"/>
            <a:ext cx="6096000" cy="2862322"/>
          </a:xfrm>
          <a:prstGeom prst="rect">
            <a:avLst/>
          </a:prstGeom>
          <a:noFill/>
        </p:spPr>
        <p:txBody>
          <a:bodyPr wrap="square">
            <a:spAutoFit/>
          </a:bodyPr>
          <a:lstStyle/>
          <a:p>
            <a:pPr>
              <a:buNone/>
            </a:pPr>
            <a:r>
              <a:rPr lang="en-GB" b="1" dirty="0">
                <a:latin typeface="Times New Roman" panose="02020603050405020304" pitchFamily="18" charset="0"/>
                <a:cs typeface="Times New Roman" panose="02020603050405020304" pitchFamily="18" charset="0"/>
              </a:rPr>
              <a:t>Introduce the case study</a:t>
            </a:r>
            <a:endParaRPr lang="en-GB" dirty="0">
              <a:latin typeface="Times New Roman" panose="02020603050405020304" pitchFamily="18" charset="0"/>
              <a:cs typeface="Times New Roman" panose="02020603050405020304" pitchFamily="18" charset="0"/>
            </a:endParaRPr>
          </a:p>
          <a:p>
            <a:pPr>
              <a:buNone/>
            </a:pPr>
            <a:r>
              <a:rPr lang="en-GB" dirty="0">
                <a:latin typeface="Times New Roman" panose="02020603050405020304" pitchFamily="18" charset="0"/>
                <a:cs typeface="Times New Roman" panose="02020603050405020304" pitchFamily="18" charset="0"/>
              </a:rPr>
              <a:t>Who is Isaac?</a:t>
            </a: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4-year-old boy </a:t>
            </a: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Lives with single mother </a:t>
            </a: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Mother experiencing post-natal depression </a:t>
            </a: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Recently moved house </a:t>
            </a: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Disrupted childcare </a:t>
            </a: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Language delay </a:t>
            </a: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Separation anxiety </a:t>
            </a:r>
          </a:p>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Withdrawn during play </a:t>
            </a:r>
          </a:p>
        </p:txBody>
      </p:sp>
      <p:sp>
        <p:nvSpPr>
          <p:cNvPr id="11" name="TextBox 10">
            <a:extLst>
              <a:ext uri="{FF2B5EF4-FFF2-40B4-BE49-F238E27FC236}">
                <a16:creationId xmlns:a16="http://schemas.microsoft.com/office/drawing/2014/main" id="{124FEB18-087E-4249-BDAD-363133316E78}"/>
              </a:ext>
            </a:extLst>
          </p:cNvPr>
          <p:cNvSpPr txBox="1"/>
          <p:nvPr/>
        </p:nvSpPr>
        <p:spPr>
          <a:xfrm>
            <a:off x="580102" y="4461550"/>
            <a:ext cx="5132439" cy="2862322"/>
          </a:xfrm>
          <a:prstGeom prst="rect">
            <a:avLst/>
          </a:prstGeom>
          <a:noFill/>
        </p:spPr>
        <p:txBody>
          <a:bodyPr wrap="square">
            <a:spAutoFit/>
          </a:bodyPr>
          <a:lstStyle/>
          <a:p>
            <a:pPr>
              <a:buNone/>
            </a:pPr>
            <a:r>
              <a:rPr lang="en-GB" b="1" dirty="0">
                <a:latin typeface="Times New Roman" panose="02020603050405020304" pitchFamily="18" charset="0"/>
                <a:cs typeface="Times New Roman" panose="02020603050405020304" pitchFamily="18" charset="0"/>
              </a:rPr>
              <a:t>My chosen theory</a:t>
            </a:r>
          </a:p>
          <a:p>
            <a:pPr>
              <a:buNone/>
            </a:pPr>
            <a:r>
              <a:rPr lang="en-GB" dirty="0">
                <a:latin typeface="Times New Roman" panose="02020603050405020304" pitchFamily="18" charset="0"/>
                <a:cs typeface="Times New Roman" panose="02020603050405020304" pitchFamily="18" charset="0"/>
              </a:rPr>
              <a:t>The strongest choice for Isaac's case is </a:t>
            </a:r>
            <a:r>
              <a:rPr lang="en-GB" b="1" dirty="0">
                <a:latin typeface="Times New Roman" panose="02020603050405020304" pitchFamily="18" charset="0"/>
                <a:cs typeface="Times New Roman" panose="02020603050405020304" pitchFamily="18" charset="0"/>
              </a:rPr>
              <a:t>John Bowlby's Attachment Theory</a:t>
            </a:r>
            <a:r>
              <a:rPr lang="en-GB" dirty="0">
                <a:latin typeface="Times New Roman" panose="02020603050405020304" pitchFamily="18" charset="0"/>
                <a:cs typeface="Times New Roman" panose="02020603050405020304" pitchFamily="18" charset="0"/>
              </a:rPr>
              <a:t>, because most of the issues in the scenario (separation anxiety, clinginess, withdrawal, disrupted childcare, and maternal post-natal depression) are directly related to attachment relationships.          </a:t>
            </a:r>
          </a:p>
          <a:p>
            <a:pPr algn="r"/>
            <a:r>
              <a:rPr lang="en-GB" dirty="0"/>
              <a:t>(Bowlby, 1969)</a:t>
            </a:r>
          </a:p>
          <a:p>
            <a:pPr algn="r">
              <a:buNone/>
            </a:pPr>
            <a:r>
              <a:rPr lang="en-GB" dirty="0">
                <a:latin typeface="Times New Roman" panose="02020603050405020304" pitchFamily="18" charset="0"/>
                <a:cs typeface="Times New Roman" panose="02020603050405020304" pitchFamily="18" charset="0"/>
              </a:rPr>
              <a:t>                                               </a:t>
            </a:r>
            <a:endParaRPr lang="en-GB" b="1" dirty="0">
              <a:latin typeface="Times New Roman" panose="02020603050405020304" pitchFamily="18" charset="0"/>
              <a:cs typeface="Times New Roman" panose="02020603050405020304" pitchFamily="18" charset="0"/>
            </a:endParaRPr>
          </a:p>
          <a:p>
            <a:pPr>
              <a:buNone/>
            </a:pPr>
            <a:endParaRPr lang="en-GB"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2F4B5C98-2AD4-4908-33E5-2D413BE712F4}"/>
              </a:ext>
            </a:extLst>
          </p:cNvPr>
          <p:cNvSpPr txBox="1"/>
          <p:nvPr/>
        </p:nvSpPr>
        <p:spPr>
          <a:xfrm>
            <a:off x="5622823" y="1651695"/>
            <a:ext cx="6096000" cy="1477328"/>
          </a:xfrm>
          <a:prstGeom prst="rect">
            <a:avLst/>
          </a:prstGeom>
          <a:noFill/>
        </p:spPr>
        <p:txBody>
          <a:bodyPr wrap="square">
            <a:spAutoFit/>
          </a:bodyPr>
          <a:lstStyle/>
          <a:p>
            <a:pPr>
              <a:buNone/>
            </a:pPr>
            <a:r>
              <a:rPr lang="en-GB" b="1" dirty="0">
                <a:latin typeface="Times New Roman" panose="02020603050405020304" pitchFamily="18" charset="0"/>
                <a:cs typeface="Times New Roman" panose="02020603050405020304" pitchFamily="18" charset="0"/>
              </a:rPr>
              <a:t> why I chose this theory</a:t>
            </a:r>
            <a:endParaRPr lang="en-GB" dirty="0">
              <a:latin typeface="Times New Roman" panose="02020603050405020304" pitchFamily="18" charset="0"/>
              <a:cs typeface="Times New Roman" panose="02020603050405020304" pitchFamily="18" charset="0"/>
            </a:endParaRPr>
          </a:p>
          <a:p>
            <a:pPr>
              <a:buNone/>
            </a:pPr>
            <a:r>
              <a:rPr lang="en-GB" dirty="0">
                <a:latin typeface="Times New Roman" panose="02020603050405020304" pitchFamily="18" charset="0"/>
                <a:cs typeface="Times New Roman" panose="02020603050405020304" pitchFamily="18" charset="0"/>
              </a:rPr>
              <a:t>"Bowlby's Attachment Theory is useful because it helps explain how early relationships influence emotional development and directly related to attachment Relationships. </a:t>
            </a:r>
          </a:p>
          <a:p>
            <a:pPr>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66DD-BFA8-CA6D-388A-DD1342AE7079}"/>
              </a:ext>
            </a:extLst>
          </p:cNvPr>
          <p:cNvSpPr>
            <a:spLocks noGrp="1"/>
          </p:cNvSpPr>
          <p:nvPr>
            <p:ph type="title"/>
          </p:nvPr>
        </p:nvSpPr>
        <p:spPr/>
        <p:txBody>
          <a:bodyPr/>
          <a:lstStyle/>
          <a:p>
            <a:pPr algn="ctr"/>
            <a:r>
              <a:rPr lang="en-GB" b="1" dirty="0"/>
              <a:t>CHOSEN THEORY</a:t>
            </a:r>
          </a:p>
        </p:txBody>
      </p:sp>
      <p:sp>
        <p:nvSpPr>
          <p:cNvPr id="5" name="TextBox 4">
            <a:extLst>
              <a:ext uri="{FF2B5EF4-FFF2-40B4-BE49-F238E27FC236}">
                <a16:creationId xmlns:a16="http://schemas.microsoft.com/office/drawing/2014/main" id="{D1CC5D47-026C-8C1E-437E-33F67FE27AB1}"/>
              </a:ext>
            </a:extLst>
          </p:cNvPr>
          <p:cNvSpPr txBox="1"/>
          <p:nvPr/>
        </p:nvSpPr>
        <p:spPr>
          <a:xfrm>
            <a:off x="344129" y="1397675"/>
            <a:ext cx="3706761" cy="6186309"/>
          </a:xfrm>
          <a:prstGeom prst="rect">
            <a:avLst/>
          </a:prstGeom>
          <a:noFill/>
        </p:spPr>
        <p:txBody>
          <a:bodyPr wrap="square">
            <a:spAutoFit/>
          </a:bodyPr>
          <a:lstStyle/>
          <a:p>
            <a:pPr>
              <a:buNone/>
            </a:pPr>
            <a:r>
              <a:rPr lang="en-GB" b="1" dirty="0"/>
              <a:t> Explaining the theory </a:t>
            </a:r>
          </a:p>
          <a:p>
            <a:pPr>
              <a:buNone/>
            </a:pPr>
            <a:r>
              <a:rPr lang="en-GB" dirty="0"/>
              <a:t>Include:</a:t>
            </a:r>
          </a:p>
          <a:p>
            <a:pPr>
              <a:buNone/>
            </a:pPr>
            <a:r>
              <a:rPr lang="en-GB" dirty="0"/>
              <a:t>✔ Who developed it?</a:t>
            </a:r>
          </a:p>
          <a:p>
            <a:pPr>
              <a:buNone/>
            </a:pPr>
            <a:r>
              <a:rPr lang="en-GB" dirty="0"/>
              <a:t>✔ Main concepts</a:t>
            </a:r>
          </a:p>
          <a:p>
            <a:pPr>
              <a:buNone/>
            </a:pPr>
            <a:r>
              <a:rPr lang="en-GB" dirty="0"/>
              <a:t>✔ Important stages</a:t>
            </a:r>
          </a:p>
          <a:p>
            <a:pPr>
              <a:buNone/>
            </a:pPr>
            <a:r>
              <a:rPr lang="en-GB" dirty="0"/>
              <a:t>✔ Key terminology</a:t>
            </a:r>
          </a:p>
          <a:p>
            <a:pPr>
              <a:buNone/>
            </a:pPr>
            <a:r>
              <a:rPr lang="en-GB" dirty="0"/>
              <a:t>Examples depending on theory.</a:t>
            </a:r>
          </a:p>
          <a:p>
            <a:pPr>
              <a:buNone/>
            </a:pPr>
            <a:endParaRPr lang="en-GB" dirty="0"/>
          </a:p>
          <a:p>
            <a:pPr algn="just"/>
            <a:r>
              <a:rPr lang="en-GB" dirty="0"/>
              <a:t>developed </a:t>
            </a:r>
            <a:r>
              <a:rPr lang="en-GB" b="1" dirty="0"/>
              <a:t>Attachment Theory</a:t>
            </a:r>
            <a:r>
              <a:rPr lang="en-GB" dirty="0"/>
              <a:t> in the 1950s. He believed that forming a close emotional bond with a primary caregiver is essential for a child's healthy emotional and social development. His work was later expanded by </a:t>
            </a:r>
            <a:r>
              <a:rPr lang="en-GB" b="1" dirty="0"/>
              <a:t>Mary Ainsworth</a:t>
            </a:r>
            <a:r>
              <a:rPr lang="en-GB" dirty="0"/>
              <a:t>, who identified different attachment styles.</a:t>
            </a:r>
          </a:p>
          <a:p>
            <a:pPr>
              <a:buNone/>
            </a:pPr>
            <a:endParaRPr lang="en-GB" dirty="0"/>
          </a:p>
          <a:p>
            <a:pPr>
              <a:buNone/>
            </a:pPr>
            <a:endParaRPr lang="en-GB" dirty="0"/>
          </a:p>
          <a:p>
            <a:pPr>
              <a:buNone/>
            </a:pPr>
            <a:endParaRPr lang="en-GB" dirty="0"/>
          </a:p>
          <a:p>
            <a:pPr>
              <a:buNone/>
            </a:pPr>
            <a:endParaRPr lang="en-GB" dirty="0"/>
          </a:p>
          <a:p>
            <a:pPr>
              <a:buNone/>
            </a:pPr>
            <a:endParaRPr lang="en-GB" dirty="0"/>
          </a:p>
        </p:txBody>
      </p:sp>
      <p:sp>
        <p:nvSpPr>
          <p:cNvPr id="7" name="TextBox 6">
            <a:extLst>
              <a:ext uri="{FF2B5EF4-FFF2-40B4-BE49-F238E27FC236}">
                <a16:creationId xmlns:a16="http://schemas.microsoft.com/office/drawing/2014/main" id="{04343E80-AFA8-DD2B-E5DF-62D2D0A22C60}"/>
              </a:ext>
            </a:extLst>
          </p:cNvPr>
          <p:cNvSpPr txBox="1"/>
          <p:nvPr/>
        </p:nvSpPr>
        <p:spPr>
          <a:xfrm>
            <a:off x="3982065" y="1397675"/>
            <a:ext cx="3706761" cy="8125301"/>
          </a:xfrm>
          <a:prstGeom prst="rect">
            <a:avLst/>
          </a:prstGeom>
          <a:noFill/>
        </p:spPr>
        <p:txBody>
          <a:bodyPr wrap="square">
            <a:spAutoFit/>
          </a:bodyPr>
          <a:lstStyle/>
          <a:p>
            <a:pPr algn="just"/>
            <a:r>
              <a:rPr lang="en-GB" b="1" dirty="0"/>
              <a:t>  Bowlby's Attachment Theory</a:t>
            </a:r>
            <a:r>
              <a:rPr lang="en-GB" dirty="0"/>
              <a:t> explains how the emotional bond between a child and their primary caregiver affects the child's emotional, social, and psychological development throughout life.</a:t>
            </a:r>
            <a:endParaRPr lang="en-GB" b="1" dirty="0"/>
          </a:p>
          <a:p>
            <a:r>
              <a:rPr lang="en-GB" b="1" dirty="0"/>
              <a:t>Attachment</a:t>
            </a:r>
            <a:endParaRPr lang="en-GB" dirty="0"/>
          </a:p>
          <a:p>
            <a:pPr algn="just"/>
            <a:r>
              <a:rPr lang="en-GB" dirty="0"/>
              <a:t>Attachment is the strong emotional bond that develops between a child and their primary caregiver. This bond provides the child with comfort, security, and protection.</a:t>
            </a:r>
          </a:p>
          <a:p>
            <a:pPr algn="just"/>
            <a:r>
              <a:rPr lang="en-GB" b="1" dirty="0"/>
              <a:t>Secure Base</a:t>
            </a:r>
            <a:endParaRPr lang="en-GB" dirty="0"/>
          </a:p>
          <a:p>
            <a:pPr algn="just"/>
            <a:r>
              <a:rPr lang="en-GB" dirty="0"/>
              <a:t>A secure caregiver gives the child confidence to explore the environment, knowing they can return for comfort and safety when needed. </a:t>
            </a:r>
            <a:r>
              <a:rPr lang="en-GB" dirty="0">
                <a:solidFill>
                  <a:schemeClr val="bg1"/>
                </a:solidFill>
              </a:rPr>
              <a:t>i</a:t>
            </a:r>
          </a:p>
          <a:p>
            <a:pPr algn="just"/>
            <a:endParaRPr lang="en-GB" dirty="0"/>
          </a:p>
          <a:p>
            <a:pPr algn="just"/>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9" name="TextBox 8">
            <a:extLst>
              <a:ext uri="{FF2B5EF4-FFF2-40B4-BE49-F238E27FC236}">
                <a16:creationId xmlns:a16="http://schemas.microsoft.com/office/drawing/2014/main" id="{85EC7582-B135-5161-950D-8D504F71EC5D}"/>
              </a:ext>
            </a:extLst>
          </p:cNvPr>
          <p:cNvSpPr txBox="1"/>
          <p:nvPr/>
        </p:nvSpPr>
        <p:spPr>
          <a:xfrm>
            <a:off x="7787148" y="1305341"/>
            <a:ext cx="3834581" cy="5909310"/>
          </a:xfrm>
          <a:prstGeom prst="rect">
            <a:avLst/>
          </a:prstGeom>
          <a:noFill/>
        </p:spPr>
        <p:txBody>
          <a:bodyPr wrap="square">
            <a:spAutoFit/>
          </a:bodyPr>
          <a:lstStyle/>
          <a:p>
            <a:pPr algn="just"/>
            <a:r>
              <a:rPr lang="en-GB" b="1" dirty="0"/>
              <a:t> Monotropy</a:t>
            </a:r>
            <a:endParaRPr lang="en-GB" dirty="0"/>
          </a:p>
          <a:p>
            <a:pPr algn="just"/>
            <a:r>
              <a:rPr lang="en-GB" dirty="0"/>
              <a:t>Bowlby suggested that children usually form one main attachment, often with their mother or primary caregiver, although they can also form attachments with others.</a:t>
            </a:r>
          </a:p>
          <a:p>
            <a:pPr algn="just"/>
            <a:r>
              <a:rPr lang="en-GB" b="1" dirty="0"/>
              <a:t>Separation and Deprivation</a:t>
            </a:r>
            <a:endParaRPr lang="en-GB" dirty="0"/>
          </a:p>
          <a:p>
            <a:pPr algn="just"/>
            <a:r>
              <a:rPr lang="en-GB" dirty="0"/>
              <a:t>Long-term separation from a primary caregiver, especially during early childhood, may lead to emotional, behavioural, and social difficulties.</a:t>
            </a:r>
          </a:p>
          <a:p>
            <a:pPr algn="just"/>
            <a:r>
              <a:rPr lang="en-GB" b="1" dirty="0"/>
              <a:t>Internal Working Model</a:t>
            </a:r>
            <a:endParaRPr lang="en-GB" dirty="0"/>
          </a:p>
          <a:p>
            <a:pPr algn="just"/>
            <a:r>
              <a:rPr lang="en-GB" dirty="0"/>
              <a:t>Children develop beliefs about themselves, and others based on their early relationships. These beliefs influence future friendships, romantic relationships, and parenting.</a:t>
            </a:r>
          </a:p>
          <a:p>
            <a:pPr algn="r"/>
            <a:r>
              <a:rPr lang="en-GB" dirty="0"/>
              <a:t>(Bowlby, 1969)</a:t>
            </a:r>
          </a:p>
          <a:p>
            <a:pPr algn="r"/>
            <a:endParaRPr lang="en-GB" dirty="0"/>
          </a:p>
          <a:p>
            <a:r>
              <a:rPr lang="en-GB" dirty="0"/>
              <a:t> </a:t>
            </a:r>
          </a:p>
        </p:txBody>
      </p:sp>
    </p:spTree>
    <p:extLst>
      <p:ext uri="{BB962C8B-B14F-4D97-AF65-F5344CB8AC3E}">
        <p14:creationId xmlns:p14="http://schemas.microsoft.com/office/powerpoint/2010/main" val="1851759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456ED-6DAB-31EB-3438-EF75E77620E3}"/>
              </a:ext>
            </a:extLst>
          </p:cNvPr>
          <p:cNvSpPr>
            <a:spLocks noGrp="1"/>
          </p:cNvSpPr>
          <p:nvPr>
            <p:ph type="title"/>
          </p:nvPr>
        </p:nvSpPr>
        <p:spPr/>
        <p:txBody>
          <a:bodyPr/>
          <a:lstStyle/>
          <a:p>
            <a:pPr algn="ctr"/>
            <a:r>
              <a:rPr lang="en-GB" b="1" dirty="0"/>
              <a:t>THEORY LINKED TO CASE STUDY</a:t>
            </a:r>
          </a:p>
        </p:txBody>
      </p:sp>
      <p:sp>
        <p:nvSpPr>
          <p:cNvPr id="5" name="TextBox 4">
            <a:extLst>
              <a:ext uri="{FF2B5EF4-FFF2-40B4-BE49-F238E27FC236}">
                <a16:creationId xmlns:a16="http://schemas.microsoft.com/office/drawing/2014/main" id="{21081FEA-15F8-B427-B6C7-6FE618B68088}"/>
              </a:ext>
            </a:extLst>
          </p:cNvPr>
          <p:cNvSpPr txBox="1"/>
          <p:nvPr/>
        </p:nvSpPr>
        <p:spPr>
          <a:xfrm>
            <a:off x="658762" y="1480036"/>
            <a:ext cx="6096000" cy="6463308"/>
          </a:xfrm>
          <a:prstGeom prst="rect">
            <a:avLst/>
          </a:prstGeom>
          <a:noFill/>
        </p:spPr>
        <p:txBody>
          <a:bodyPr wrap="square">
            <a:spAutoFit/>
          </a:bodyPr>
          <a:lstStyle/>
          <a:p>
            <a:endParaRPr lang="en-GB" b="1" dirty="0"/>
          </a:p>
          <a:p>
            <a:pPr algn="just"/>
            <a:r>
              <a:rPr lang="en-GB" b="1" dirty="0"/>
              <a:t>Applying Bowlby to Isaac</a:t>
            </a:r>
          </a:p>
          <a:p>
            <a:pPr algn="just"/>
            <a:endParaRPr lang="en-GB" b="1" dirty="0"/>
          </a:p>
          <a:p>
            <a:pPr algn="just"/>
            <a:r>
              <a:rPr lang="en-GB" dirty="0"/>
              <a:t>Isaac's experiences</a:t>
            </a:r>
          </a:p>
          <a:p>
            <a:pPr lvl="0" algn="just"/>
            <a:r>
              <a:rPr lang="en-GB" dirty="0"/>
              <a:t>disrupted childcare </a:t>
            </a:r>
          </a:p>
          <a:p>
            <a:pPr lvl="0" algn="just"/>
            <a:r>
              <a:rPr lang="en-GB" dirty="0"/>
              <a:t>maternal depression </a:t>
            </a:r>
          </a:p>
          <a:p>
            <a:pPr lvl="0" algn="just"/>
            <a:r>
              <a:rPr lang="en-GB" dirty="0"/>
              <a:t>limited social support </a:t>
            </a:r>
          </a:p>
          <a:p>
            <a:pPr lvl="0" algn="just"/>
            <a:r>
              <a:rPr lang="en-GB" dirty="0"/>
              <a:t>recent move </a:t>
            </a:r>
          </a:p>
          <a:p>
            <a:pPr lvl="0" algn="just"/>
            <a:r>
              <a:rPr lang="en-GB" dirty="0"/>
              <a:t>inconsistent routines</a:t>
            </a:r>
          </a:p>
          <a:p>
            <a:pPr lvl="0" algn="just"/>
            <a:endParaRPr lang="en-GB" dirty="0"/>
          </a:p>
          <a:p>
            <a:pPr lvl="0" algn="just"/>
            <a:endParaRPr lang="en-GB" dirty="0"/>
          </a:p>
          <a:p>
            <a:r>
              <a:rPr lang="en-GB" b="1" dirty="0"/>
              <a:t>Possible impact</a:t>
            </a:r>
            <a:endParaRPr lang="en-GB" dirty="0"/>
          </a:p>
          <a:p>
            <a:pPr lvl="0"/>
            <a:r>
              <a:rPr lang="en-GB" dirty="0"/>
              <a:t>insecure attachment </a:t>
            </a:r>
          </a:p>
          <a:p>
            <a:pPr lvl="0"/>
            <a:r>
              <a:rPr lang="en-GB" dirty="0"/>
              <a:t>distress when separated </a:t>
            </a:r>
          </a:p>
          <a:p>
            <a:pPr lvl="0"/>
            <a:r>
              <a:rPr lang="en-GB" dirty="0"/>
              <a:t>clinginess </a:t>
            </a:r>
          </a:p>
          <a:p>
            <a:pPr lvl="0"/>
            <a:r>
              <a:rPr lang="en-GB" dirty="0"/>
              <a:t>withdrawn behaviour </a:t>
            </a:r>
          </a:p>
          <a:p>
            <a:pPr lvl="0"/>
            <a:r>
              <a:rPr lang="en-GB" dirty="0"/>
              <a:t>difficulty trusting adults </a:t>
            </a:r>
          </a:p>
          <a:p>
            <a:pPr lvl="0"/>
            <a:r>
              <a:rPr lang="en-GB" dirty="0"/>
              <a:t>low confidence during play </a:t>
            </a:r>
          </a:p>
          <a:p>
            <a:pPr lvl="0" algn="just"/>
            <a:endParaRPr lang="en-GB" dirty="0"/>
          </a:p>
          <a:p>
            <a:pPr lvl="0" algn="just"/>
            <a:endParaRPr lang="en-GB" dirty="0"/>
          </a:p>
          <a:p>
            <a:pPr lvl="0" algn="just"/>
            <a:endParaRPr lang="en-GB" dirty="0"/>
          </a:p>
          <a:p>
            <a:pPr lvl="0" algn="just"/>
            <a:endParaRPr lang="en-GB" dirty="0"/>
          </a:p>
          <a:p>
            <a:pPr lvl="0" algn="just"/>
            <a:endParaRPr lang="en-GB" dirty="0"/>
          </a:p>
        </p:txBody>
      </p:sp>
      <p:sp>
        <p:nvSpPr>
          <p:cNvPr id="7" name="TextBox 6">
            <a:extLst>
              <a:ext uri="{FF2B5EF4-FFF2-40B4-BE49-F238E27FC236}">
                <a16:creationId xmlns:a16="http://schemas.microsoft.com/office/drawing/2014/main" id="{CC2499A6-48C5-C012-7657-75ACDF95244A}"/>
              </a:ext>
            </a:extLst>
          </p:cNvPr>
          <p:cNvSpPr txBox="1"/>
          <p:nvPr/>
        </p:nvSpPr>
        <p:spPr>
          <a:xfrm>
            <a:off x="6490741" y="1710868"/>
            <a:ext cx="5042497" cy="6801862"/>
          </a:xfrm>
          <a:prstGeom prst="rect">
            <a:avLst/>
          </a:prstGeom>
          <a:noFill/>
        </p:spPr>
        <p:txBody>
          <a:bodyPr wrap="square">
            <a:spAutoFit/>
          </a:bodyPr>
          <a:lstStyle/>
          <a:p>
            <a:pPr algn="just">
              <a:buNone/>
            </a:pPr>
            <a:r>
              <a:rPr lang="en-GB" sz="2000" dirty="0"/>
              <a:t>According to Bowlby …</a:t>
            </a:r>
          </a:p>
          <a:p>
            <a:pPr algn="just">
              <a:buNone/>
            </a:pPr>
            <a:r>
              <a:rPr lang="en-GB" sz="2000" dirty="0"/>
              <a:t>  early relationships with a primary caregiver are crucial for a child's emotional, social, and psychological development. A secure attachment helps children develop confidence, resilience, and healthy relationships throughout life, while disrupted or insecure attachment may lead to difficulties in emotional wellbeing and interpersonal relationships.</a:t>
            </a:r>
            <a:r>
              <a:rPr lang="en-GB" sz="2000" dirty="0">
                <a:solidFill>
                  <a:schemeClr val="bg1"/>
                </a:solidFill>
              </a:rPr>
              <a:t> i</a:t>
            </a:r>
          </a:p>
          <a:p>
            <a:pPr algn="just">
              <a:buNone/>
            </a:pPr>
            <a:endParaRPr lang="en-GB" sz="2000" dirty="0"/>
          </a:p>
          <a:p>
            <a:pPr algn="just">
              <a:buNone/>
            </a:pPr>
            <a:endParaRPr lang="en-GB" sz="2000" dirty="0"/>
          </a:p>
          <a:p>
            <a:pPr algn="just">
              <a:buNone/>
            </a:pPr>
            <a:endParaRPr lang="en-GB" sz="2000" dirty="0"/>
          </a:p>
          <a:p>
            <a:pPr algn="r">
              <a:buNone/>
            </a:pPr>
            <a:r>
              <a:rPr lang="en-GB" dirty="0"/>
              <a:t>Laura E. Berk (2023). </a:t>
            </a:r>
            <a:r>
              <a:rPr lang="en-GB" i="1" dirty="0"/>
              <a:t>Development Through the Lifespan</a:t>
            </a:r>
            <a:endParaRPr lang="en-GB" sz="2000" dirty="0"/>
          </a:p>
          <a:p>
            <a:pPr>
              <a:buNone/>
            </a:pPr>
            <a:endParaRPr lang="en-GB" sz="2000" dirty="0"/>
          </a:p>
          <a:p>
            <a:pPr>
              <a:buNone/>
            </a:pPr>
            <a:endParaRPr lang="en-GB" sz="2000" dirty="0"/>
          </a:p>
          <a:p>
            <a:pPr>
              <a:buNone/>
            </a:pPr>
            <a:endParaRPr lang="en-GB" sz="2000" dirty="0"/>
          </a:p>
          <a:p>
            <a:pPr>
              <a:buNone/>
            </a:pPr>
            <a:endParaRPr lang="en-GB" sz="2000" dirty="0"/>
          </a:p>
          <a:p>
            <a:pPr>
              <a:buNone/>
            </a:pPr>
            <a:endParaRPr lang="en-GB" sz="2000" dirty="0"/>
          </a:p>
          <a:p>
            <a:pPr>
              <a:buNone/>
            </a:pPr>
            <a:endParaRPr lang="en-GB" sz="2000" dirty="0"/>
          </a:p>
          <a:p>
            <a:pPr>
              <a:buNone/>
            </a:pPr>
            <a:endParaRPr lang="en-GB" sz="2000" dirty="0"/>
          </a:p>
        </p:txBody>
      </p:sp>
    </p:spTree>
    <p:extLst>
      <p:ext uri="{BB962C8B-B14F-4D97-AF65-F5344CB8AC3E}">
        <p14:creationId xmlns:p14="http://schemas.microsoft.com/office/powerpoint/2010/main" val="75175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40C2A-F63D-3F95-05BA-A7570D2AF02C}"/>
              </a:ext>
            </a:extLst>
          </p:cNvPr>
          <p:cNvSpPr>
            <a:spLocks noGrp="1"/>
          </p:cNvSpPr>
          <p:nvPr>
            <p:ph type="title"/>
          </p:nvPr>
        </p:nvSpPr>
        <p:spPr/>
        <p:txBody>
          <a:bodyPr/>
          <a:lstStyle/>
          <a:p>
            <a:r>
              <a:rPr lang="en-GB" b="1" dirty="0"/>
              <a:t>STRATEGIES TO HELP…</a:t>
            </a:r>
          </a:p>
        </p:txBody>
      </p:sp>
      <p:sp>
        <p:nvSpPr>
          <p:cNvPr id="7" name="TextBox 6">
            <a:extLst>
              <a:ext uri="{FF2B5EF4-FFF2-40B4-BE49-F238E27FC236}">
                <a16:creationId xmlns:a16="http://schemas.microsoft.com/office/drawing/2014/main" id="{5145B12E-E05B-5736-17FE-915FD7CB69D9}"/>
              </a:ext>
            </a:extLst>
          </p:cNvPr>
          <p:cNvSpPr txBox="1"/>
          <p:nvPr/>
        </p:nvSpPr>
        <p:spPr>
          <a:xfrm>
            <a:off x="422787" y="2244280"/>
            <a:ext cx="3765755" cy="4247317"/>
          </a:xfrm>
          <a:prstGeom prst="rect">
            <a:avLst/>
          </a:prstGeom>
          <a:noFill/>
        </p:spPr>
        <p:txBody>
          <a:bodyPr wrap="square">
            <a:spAutoFit/>
          </a:bodyPr>
          <a:lstStyle/>
          <a:p>
            <a:endParaRPr lang="en-GB" b="1" dirty="0"/>
          </a:p>
          <a:p>
            <a:pPr lvl="0"/>
            <a:r>
              <a:rPr lang="en-GB" dirty="0"/>
              <a:t>Key person system</a:t>
            </a:r>
          </a:p>
          <a:p>
            <a:pPr lvl="0"/>
            <a:r>
              <a:rPr lang="en-GB" dirty="0"/>
              <a:t>✓ Predictable routines</a:t>
            </a:r>
          </a:p>
          <a:p>
            <a:pPr lvl="0"/>
            <a:r>
              <a:rPr lang="en-GB" dirty="0"/>
              <a:t>✓ Gentle separation plans</a:t>
            </a:r>
          </a:p>
          <a:p>
            <a:r>
              <a:rPr lang="en-GB" dirty="0"/>
              <a:t>    Consistent caregiving</a:t>
            </a:r>
          </a:p>
          <a:p>
            <a:endParaRPr lang="en-GB" b="1" dirty="0"/>
          </a:p>
          <a:p>
            <a:endParaRPr lang="en-GB" b="1" dirty="0"/>
          </a:p>
          <a:p>
            <a:endParaRPr lang="en-GB" b="1" dirty="0"/>
          </a:p>
          <a:p>
            <a:r>
              <a:rPr lang="en-GB" b="1" dirty="0"/>
              <a:t>Parent support</a:t>
            </a:r>
            <a:endParaRPr lang="en-GB" dirty="0"/>
          </a:p>
          <a:p>
            <a:pPr lvl="0"/>
            <a:r>
              <a:rPr lang="en-GB" dirty="0"/>
              <a:t>parenting programmes </a:t>
            </a:r>
          </a:p>
          <a:p>
            <a:pPr lvl="0"/>
            <a:r>
              <a:rPr lang="en-GB" dirty="0"/>
              <a:t>emotional support </a:t>
            </a:r>
          </a:p>
          <a:p>
            <a:pPr lvl="0"/>
            <a:r>
              <a:rPr lang="en-GB" dirty="0"/>
              <a:t>referral for maternal mental health </a:t>
            </a:r>
          </a:p>
          <a:p>
            <a:pPr lvl="0"/>
            <a:r>
              <a:rPr lang="en-GB" dirty="0"/>
              <a:t>home learning activities .</a:t>
            </a:r>
            <a:r>
              <a:rPr lang="en-GB" dirty="0">
                <a:solidFill>
                  <a:schemeClr val="bg1"/>
                </a:solidFill>
              </a:rPr>
              <a:t> I </a:t>
            </a:r>
          </a:p>
          <a:p>
            <a:br>
              <a:rPr lang="en-GB" dirty="0"/>
            </a:br>
            <a:endParaRPr lang="en-GB" dirty="0"/>
          </a:p>
        </p:txBody>
      </p:sp>
      <p:sp>
        <p:nvSpPr>
          <p:cNvPr id="9" name="TextBox 8">
            <a:extLst>
              <a:ext uri="{FF2B5EF4-FFF2-40B4-BE49-F238E27FC236}">
                <a16:creationId xmlns:a16="http://schemas.microsoft.com/office/drawing/2014/main" id="{A7902E32-687E-8C11-4078-D3EED4E05D0A}"/>
              </a:ext>
            </a:extLst>
          </p:cNvPr>
          <p:cNvSpPr txBox="1"/>
          <p:nvPr/>
        </p:nvSpPr>
        <p:spPr>
          <a:xfrm>
            <a:off x="8111613" y="751344"/>
            <a:ext cx="3657600" cy="9510296"/>
          </a:xfrm>
          <a:prstGeom prst="rect">
            <a:avLst/>
          </a:prstGeom>
          <a:noFill/>
        </p:spPr>
        <p:txBody>
          <a:bodyPr wrap="square">
            <a:spAutoFit/>
          </a:bodyPr>
          <a:lstStyle/>
          <a:p>
            <a:pPr>
              <a:buNone/>
            </a:pPr>
            <a:endParaRPr lang="en-GB" b="1" dirty="0"/>
          </a:p>
          <a:p>
            <a:pPr>
              <a:buNone/>
            </a:pPr>
            <a:endParaRPr lang="en-GB" b="1" dirty="0"/>
          </a:p>
          <a:p>
            <a:pPr>
              <a:buNone/>
            </a:pPr>
            <a:r>
              <a:rPr lang="en-GB" b="1" dirty="0"/>
              <a:t>Bowlby </a:t>
            </a:r>
          </a:p>
          <a:p>
            <a:r>
              <a:rPr lang="en-GB" b="1" dirty="0"/>
              <a:t>Language development</a:t>
            </a:r>
            <a:endParaRPr lang="en-GB" dirty="0"/>
          </a:p>
          <a:p>
            <a:pPr lvl="0"/>
            <a:r>
              <a:rPr lang="en-GB" dirty="0"/>
              <a:t>shared reading </a:t>
            </a:r>
          </a:p>
          <a:p>
            <a:pPr lvl="0"/>
            <a:r>
              <a:rPr lang="en-GB" dirty="0"/>
              <a:t>conversations </a:t>
            </a:r>
          </a:p>
          <a:p>
            <a:pPr lvl="0"/>
            <a:r>
              <a:rPr lang="en-GB" dirty="0"/>
              <a:t>singing </a:t>
            </a:r>
          </a:p>
          <a:p>
            <a:pPr lvl="0"/>
            <a:r>
              <a:rPr lang="en-GB" dirty="0"/>
              <a:t>play-based communication</a:t>
            </a:r>
          </a:p>
          <a:p>
            <a:r>
              <a:rPr lang="en-GB" b="1" dirty="0"/>
              <a:t>Emotional regulation</a:t>
            </a:r>
            <a:endParaRPr lang="en-GB" dirty="0"/>
          </a:p>
          <a:p>
            <a:pPr lvl="0"/>
            <a:r>
              <a:rPr lang="en-GB" dirty="0"/>
              <a:t>feelings cards </a:t>
            </a:r>
          </a:p>
          <a:p>
            <a:pPr lvl="0"/>
            <a:r>
              <a:rPr lang="en-GB" dirty="0"/>
              <a:t>calm corner </a:t>
            </a:r>
          </a:p>
          <a:p>
            <a:pPr lvl="0"/>
            <a:r>
              <a:rPr lang="en-GB" dirty="0"/>
              <a:t>emotional coaching </a:t>
            </a:r>
          </a:p>
          <a:p>
            <a:pPr>
              <a:buNone/>
            </a:pPr>
            <a:endParaRPr lang="en-GB" b="1" dirty="0"/>
          </a:p>
          <a:p>
            <a:r>
              <a:rPr lang="en-GB" b="1" dirty="0"/>
              <a:t>Multi-agency working</a:t>
            </a:r>
            <a:endParaRPr lang="en-GB" dirty="0"/>
          </a:p>
          <a:p>
            <a:pPr lvl="0"/>
            <a:r>
              <a:rPr lang="en-GB" dirty="0"/>
              <a:t>Speech and Language Therapist </a:t>
            </a:r>
          </a:p>
          <a:p>
            <a:pPr lvl="0"/>
            <a:r>
              <a:rPr lang="en-GB" dirty="0"/>
              <a:t>Health Visitor </a:t>
            </a:r>
          </a:p>
          <a:p>
            <a:pPr lvl="0"/>
            <a:r>
              <a:rPr lang="en-GB" dirty="0"/>
              <a:t>GP </a:t>
            </a:r>
          </a:p>
          <a:p>
            <a:pPr lvl="0"/>
            <a:r>
              <a:rPr lang="en-GB" dirty="0"/>
              <a:t>Early Help Team </a:t>
            </a:r>
          </a:p>
          <a:p>
            <a:pPr lvl="0"/>
            <a:r>
              <a:rPr lang="en-GB" dirty="0"/>
              <a:t>Nursery staff </a:t>
            </a:r>
          </a:p>
          <a:p>
            <a:pPr>
              <a:buNone/>
            </a:pPr>
            <a:endParaRPr lang="en-GB" b="1" dirty="0"/>
          </a:p>
          <a:p>
            <a:pPr>
              <a:buNone/>
            </a:pPr>
            <a:endParaRPr lang="en-GB" b="1" dirty="0"/>
          </a:p>
          <a:p>
            <a:pPr>
              <a:buNone/>
            </a:pPr>
            <a:endParaRPr lang="en-GB" b="1" dirty="0"/>
          </a:p>
          <a:p>
            <a:pPr>
              <a:buNone/>
            </a:pPr>
            <a:endParaRPr lang="en-GB" b="1" dirty="0"/>
          </a:p>
          <a:p>
            <a:pPr>
              <a:buNone/>
            </a:pPr>
            <a:endParaRPr lang="en-GB" b="1" dirty="0"/>
          </a:p>
          <a:p>
            <a:pPr>
              <a:buNone/>
            </a:pPr>
            <a:endParaRPr lang="en-GB" b="1" dirty="0"/>
          </a:p>
          <a:p>
            <a:pPr>
              <a:buNone/>
            </a:pPr>
            <a:endParaRPr lang="en-GB" b="1" dirty="0"/>
          </a:p>
          <a:p>
            <a:pPr>
              <a:buNone/>
            </a:pPr>
            <a:endParaRPr lang="en-GB" b="1" dirty="0"/>
          </a:p>
          <a:p>
            <a:pPr>
              <a:buNone/>
            </a:pPr>
            <a:endParaRPr lang="en-GB" b="1" dirty="0"/>
          </a:p>
          <a:p>
            <a:pPr>
              <a:buNone/>
            </a:pPr>
            <a:endParaRPr lang="en-GB" b="1" dirty="0"/>
          </a:p>
          <a:p>
            <a:pPr>
              <a:buNone/>
            </a:pPr>
            <a:endParaRPr lang="en-GB" b="1" dirty="0"/>
          </a:p>
          <a:p>
            <a:pPr>
              <a:buNone/>
            </a:pPr>
            <a:endParaRPr lang="en-GB" b="1" dirty="0"/>
          </a:p>
          <a:p>
            <a:pPr>
              <a:buNone/>
            </a:pPr>
            <a:endParaRPr lang="en-GB" b="1" dirty="0"/>
          </a:p>
          <a:p>
            <a:pPr>
              <a:buNone/>
            </a:pPr>
            <a:endParaRPr lang="en-GB" b="1" dirty="0"/>
          </a:p>
        </p:txBody>
      </p:sp>
    </p:spTree>
    <p:extLst>
      <p:ext uri="{BB962C8B-B14F-4D97-AF65-F5344CB8AC3E}">
        <p14:creationId xmlns:p14="http://schemas.microsoft.com/office/powerpoint/2010/main" val="3128499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D7406-170C-AE62-C328-F7E4D369F02A}"/>
              </a:ext>
            </a:extLst>
          </p:cNvPr>
          <p:cNvSpPr>
            <a:spLocks noGrp="1"/>
          </p:cNvSpPr>
          <p:nvPr>
            <p:ph type="title"/>
          </p:nvPr>
        </p:nvSpPr>
        <p:spPr/>
        <p:txBody>
          <a:bodyPr/>
          <a:lstStyle/>
          <a:p>
            <a:pPr algn="ctr"/>
            <a:r>
              <a:rPr lang="en-GB" b="1" dirty="0"/>
              <a:t>FACTORS AFFECTING DEVELOPMENT: Environmental and Biological Factors</a:t>
            </a:r>
          </a:p>
        </p:txBody>
      </p:sp>
      <p:sp>
        <p:nvSpPr>
          <p:cNvPr id="5" name="TextBox 4">
            <a:extLst>
              <a:ext uri="{FF2B5EF4-FFF2-40B4-BE49-F238E27FC236}">
                <a16:creationId xmlns:a16="http://schemas.microsoft.com/office/drawing/2014/main" id="{7BEB5DEA-C024-7E8C-0396-432AE029F986}"/>
              </a:ext>
            </a:extLst>
          </p:cNvPr>
          <p:cNvSpPr txBox="1"/>
          <p:nvPr/>
        </p:nvSpPr>
        <p:spPr>
          <a:xfrm>
            <a:off x="838200" y="1789922"/>
            <a:ext cx="6096000" cy="1015663"/>
          </a:xfrm>
          <a:prstGeom prst="rect">
            <a:avLst/>
          </a:prstGeom>
          <a:noFill/>
        </p:spPr>
        <p:txBody>
          <a:bodyPr wrap="square">
            <a:spAutoFit/>
          </a:bodyPr>
          <a:lstStyle/>
          <a:p>
            <a:pPr>
              <a:buNone/>
            </a:pPr>
            <a:r>
              <a:rPr lang="en-GB" sz="2000" dirty="0"/>
              <a:t>This slide addresses Nature vs Nurture.</a:t>
            </a:r>
          </a:p>
          <a:p>
            <a:pPr>
              <a:buNone/>
            </a:pPr>
            <a:endParaRPr lang="en-GB" sz="2000" dirty="0"/>
          </a:p>
          <a:p>
            <a:pPr>
              <a:buNone/>
            </a:pPr>
            <a:endParaRPr lang="en-GB" sz="2000" dirty="0"/>
          </a:p>
        </p:txBody>
      </p:sp>
      <p:sp>
        <p:nvSpPr>
          <p:cNvPr id="7" name="TextBox 6">
            <a:extLst>
              <a:ext uri="{FF2B5EF4-FFF2-40B4-BE49-F238E27FC236}">
                <a16:creationId xmlns:a16="http://schemas.microsoft.com/office/drawing/2014/main" id="{B6595FFB-113D-4243-4712-BCB8AC3B7152}"/>
              </a:ext>
            </a:extLst>
          </p:cNvPr>
          <p:cNvSpPr txBox="1"/>
          <p:nvPr/>
        </p:nvSpPr>
        <p:spPr>
          <a:xfrm>
            <a:off x="719528" y="2368446"/>
            <a:ext cx="4747208" cy="2523768"/>
          </a:xfrm>
          <a:prstGeom prst="rect">
            <a:avLst/>
          </a:prstGeom>
          <a:noFill/>
        </p:spPr>
        <p:txBody>
          <a:bodyPr wrap="square">
            <a:spAutoFit/>
          </a:bodyPr>
          <a:lstStyle/>
          <a:p>
            <a:pPr>
              <a:buNone/>
            </a:pPr>
            <a:r>
              <a:rPr lang="en-GB" sz="2000" b="1" dirty="0"/>
              <a:t>Nature/Biological</a:t>
            </a:r>
          </a:p>
          <a:p>
            <a:endParaRPr lang="en-GB" dirty="0"/>
          </a:p>
          <a:p>
            <a:r>
              <a:rPr lang="en-GB" sz="2000" dirty="0"/>
              <a:t>Biological influences</a:t>
            </a:r>
          </a:p>
          <a:p>
            <a:pPr lvl="0"/>
            <a:r>
              <a:rPr lang="en-GB" sz="2000" dirty="0"/>
              <a:t>temperament </a:t>
            </a:r>
          </a:p>
          <a:p>
            <a:pPr lvl="0"/>
            <a:r>
              <a:rPr lang="en-GB" sz="2000" dirty="0"/>
              <a:t>brain development </a:t>
            </a:r>
          </a:p>
          <a:p>
            <a:pPr lvl="0"/>
            <a:r>
              <a:rPr lang="en-GB" sz="2000" dirty="0"/>
              <a:t>emotional sensitivity </a:t>
            </a:r>
          </a:p>
          <a:p>
            <a:pPr lvl="0"/>
            <a:r>
              <a:rPr lang="en-GB" sz="2000" dirty="0"/>
              <a:t>genetic factors </a:t>
            </a:r>
          </a:p>
          <a:p>
            <a:pPr>
              <a:buNone/>
            </a:pPr>
            <a:endParaRPr lang="en-GB" sz="2000" b="1" dirty="0"/>
          </a:p>
        </p:txBody>
      </p:sp>
      <p:sp>
        <p:nvSpPr>
          <p:cNvPr id="9" name="TextBox 8">
            <a:extLst>
              <a:ext uri="{FF2B5EF4-FFF2-40B4-BE49-F238E27FC236}">
                <a16:creationId xmlns:a16="http://schemas.microsoft.com/office/drawing/2014/main" id="{CDC8AAE1-E55A-7E19-01BB-87736BE6E664}"/>
              </a:ext>
            </a:extLst>
          </p:cNvPr>
          <p:cNvSpPr txBox="1"/>
          <p:nvPr/>
        </p:nvSpPr>
        <p:spPr>
          <a:xfrm>
            <a:off x="6355831" y="2368446"/>
            <a:ext cx="5116642" cy="5016758"/>
          </a:xfrm>
          <a:prstGeom prst="rect">
            <a:avLst/>
          </a:prstGeom>
          <a:noFill/>
        </p:spPr>
        <p:txBody>
          <a:bodyPr wrap="square">
            <a:spAutoFit/>
          </a:bodyPr>
          <a:lstStyle/>
          <a:p>
            <a:pPr>
              <a:buNone/>
            </a:pPr>
            <a:r>
              <a:rPr lang="en-GB" sz="2000" b="1" dirty="0"/>
              <a:t>Nurture/Environmental</a:t>
            </a:r>
          </a:p>
          <a:p>
            <a:r>
              <a:rPr lang="en-GB" sz="2000" dirty="0"/>
              <a:t>Environmental influences</a:t>
            </a:r>
          </a:p>
          <a:p>
            <a:pPr lvl="0"/>
            <a:r>
              <a:rPr lang="en-GB" sz="2000" dirty="0"/>
              <a:t>parenting </a:t>
            </a:r>
          </a:p>
          <a:p>
            <a:pPr lvl="0"/>
            <a:r>
              <a:rPr lang="en-GB" sz="2000" dirty="0"/>
              <a:t>attachment relationship </a:t>
            </a:r>
          </a:p>
          <a:p>
            <a:pPr lvl="0"/>
            <a:r>
              <a:rPr lang="en-GB" sz="2000" dirty="0"/>
              <a:t>childcare disruptions </a:t>
            </a:r>
          </a:p>
          <a:p>
            <a:pPr lvl="0"/>
            <a:r>
              <a:rPr lang="en-GB" sz="2000" dirty="0"/>
              <a:t>social interaction </a:t>
            </a:r>
          </a:p>
          <a:p>
            <a:pPr lvl="0"/>
            <a:r>
              <a:rPr lang="en-GB" sz="2000" dirty="0"/>
              <a:t>language experiences </a:t>
            </a:r>
          </a:p>
          <a:p>
            <a:r>
              <a:rPr lang="en-GB" sz="2000" dirty="0"/>
              <a:t>moving home </a:t>
            </a:r>
            <a:r>
              <a:rPr lang="en-GB" sz="2000" dirty="0">
                <a:solidFill>
                  <a:schemeClr val="bg1"/>
                </a:solidFill>
              </a:rPr>
              <a:t> I</a:t>
            </a:r>
          </a:p>
          <a:p>
            <a:endParaRPr lang="en-GB" sz="2000" dirty="0">
              <a:solidFill>
                <a:schemeClr val="bg1"/>
              </a:solidFill>
            </a:endParaRPr>
          </a:p>
          <a:p>
            <a:endParaRPr lang="en-GB" sz="2000" dirty="0">
              <a:solidFill>
                <a:schemeClr val="bg1"/>
              </a:solidFill>
            </a:endParaRPr>
          </a:p>
          <a:p>
            <a:pPr algn="r"/>
            <a:r>
              <a:rPr lang="en-GB" sz="2000" dirty="0">
                <a:solidFill>
                  <a:schemeClr val="bg1"/>
                </a:solidFill>
              </a:rPr>
              <a:t>N</a:t>
            </a:r>
          </a:p>
          <a:p>
            <a:endParaRPr lang="en-GB" sz="2000" dirty="0">
              <a:solidFill>
                <a:schemeClr val="bg1"/>
              </a:solidFill>
            </a:endParaRPr>
          </a:p>
          <a:p>
            <a:endParaRPr lang="en-GB" sz="2000" dirty="0">
              <a:solidFill>
                <a:schemeClr val="bg1"/>
              </a:solidFill>
            </a:endParaRPr>
          </a:p>
          <a:p>
            <a:endParaRPr lang="en-GB" sz="2000" dirty="0">
              <a:solidFill>
                <a:schemeClr val="bg1"/>
              </a:solidFill>
            </a:endParaRPr>
          </a:p>
          <a:p>
            <a:pPr algn="r"/>
            <a:r>
              <a:rPr lang="en-GB" sz="2000" dirty="0">
                <a:solidFill>
                  <a:schemeClr val="bg1"/>
                </a:solidFill>
              </a:rPr>
              <a:t>NNNNI</a:t>
            </a:r>
          </a:p>
          <a:p>
            <a:endParaRPr lang="en-GB" sz="2000" b="1" dirty="0"/>
          </a:p>
        </p:txBody>
      </p:sp>
      <p:sp>
        <p:nvSpPr>
          <p:cNvPr id="11" name="TextBox 10">
            <a:extLst>
              <a:ext uri="{FF2B5EF4-FFF2-40B4-BE49-F238E27FC236}">
                <a16:creationId xmlns:a16="http://schemas.microsoft.com/office/drawing/2014/main" id="{36853F17-4BDA-84DB-C91B-BFD3FC784CF9}"/>
              </a:ext>
            </a:extLst>
          </p:cNvPr>
          <p:cNvSpPr txBox="1"/>
          <p:nvPr/>
        </p:nvSpPr>
        <p:spPr>
          <a:xfrm>
            <a:off x="1868128" y="5275660"/>
            <a:ext cx="7860488" cy="1477328"/>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lvl="0" algn="ctr"/>
            <a:r>
              <a:rPr lang="en-GB" dirty="0"/>
              <a:t>Attachment develops through an interaction between biology and environment.</a:t>
            </a:r>
          </a:p>
          <a:p>
            <a:pPr lvl="0" algn="ctr"/>
            <a:endParaRPr lang="en-GB" dirty="0"/>
          </a:p>
          <a:p>
            <a:pPr lvl="0" algn="ctr"/>
            <a:endParaRPr lang="en-GB" dirty="0"/>
          </a:p>
          <a:p>
            <a:pPr lvl="0" algn="r"/>
            <a:r>
              <a:rPr lang="en-GB" dirty="0"/>
              <a:t>(NICE 2021)</a:t>
            </a:r>
          </a:p>
        </p:txBody>
      </p:sp>
    </p:spTree>
    <p:extLst>
      <p:ext uri="{BB962C8B-B14F-4D97-AF65-F5344CB8AC3E}">
        <p14:creationId xmlns:p14="http://schemas.microsoft.com/office/powerpoint/2010/main" val="4176907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37F12-666A-7C2A-9ACD-5F54E720EEED}"/>
              </a:ext>
            </a:extLst>
          </p:cNvPr>
          <p:cNvSpPr>
            <a:spLocks noGrp="1"/>
          </p:cNvSpPr>
          <p:nvPr>
            <p:ph type="title"/>
          </p:nvPr>
        </p:nvSpPr>
        <p:spPr/>
        <p:txBody>
          <a:bodyPr/>
          <a:lstStyle/>
          <a:p>
            <a:pPr algn="ctr"/>
            <a:r>
              <a:rPr lang="en-GB" b="1" dirty="0"/>
              <a:t>STRENGTHS OF THEORY</a:t>
            </a:r>
          </a:p>
        </p:txBody>
      </p:sp>
      <p:sp>
        <p:nvSpPr>
          <p:cNvPr id="5" name="TextBox 4">
            <a:extLst>
              <a:ext uri="{FF2B5EF4-FFF2-40B4-BE49-F238E27FC236}">
                <a16:creationId xmlns:a16="http://schemas.microsoft.com/office/drawing/2014/main" id="{0C134238-3583-36A1-D001-957A508E06BF}"/>
              </a:ext>
            </a:extLst>
          </p:cNvPr>
          <p:cNvSpPr txBox="1"/>
          <p:nvPr/>
        </p:nvSpPr>
        <p:spPr>
          <a:xfrm>
            <a:off x="385916" y="1509212"/>
            <a:ext cx="6096000" cy="3416320"/>
          </a:xfrm>
          <a:prstGeom prst="rect">
            <a:avLst/>
          </a:prstGeom>
          <a:noFill/>
        </p:spPr>
        <p:txBody>
          <a:bodyPr wrap="square">
            <a:spAutoFit/>
          </a:bodyPr>
          <a:lstStyle/>
          <a:p>
            <a:r>
              <a:rPr lang="en-GB" sz="2400" b="1" dirty="0"/>
              <a:t>Strengths</a:t>
            </a:r>
            <a:endParaRPr lang="en-GB" sz="2400" dirty="0"/>
          </a:p>
          <a:p>
            <a:r>
              <a:rPr lang="en-GB" sz="2400" dirty="0"/>
              <a:t>✔ explains emotional development</a:t>
            </a:r>
          </a:p>
          <a:p>
            <a:r>
              <a:rPr lang="en-GB" sz="2400" dirty="0"/>
              <a:t>✔ supported by research</a:t>
            </a:r>
          </a:p>
          <a:p>
            <a:r>
              <a:rPr lang="en-GB" sz="2400" dirty="0"/>
              <a:t>✔ influenced childcare practice</a:t>
            </a:r>
          </a:p>
          <a:p>
            <a:r>
              <a:rPr lang="en-GB" sz="2400" dirty="0"/>
              <a:t>✔ highlights importance of early intervention</a:t>
            </a:r>
          </a:p>
          <a:p>
            <a:r>
              <a:rPr lang="en-GB" sz="2400" dirty="0"/>
              <a:t>✔ useful for safeguarding</a:t>
            </a:r>
          </a:p>
          <a:p>
            <a:endParaRPr lang="en-GB" sz="2400" dirty="0"/>
          </a:p>
          <a:p>
            <a:endParaRPr lang="en-GB" sz="2400" dirty="0"/>
          </a:p>
          <a:p>
            <a:pPr algn="ctr"/>
            <a:r>
              <a:rPr lang="en-GB" sz="2400" dirty="0"/>
              <a:t>(NICE 2021)</a:t>
            </a:r>
          </a:p>
        </p:txBody>
      </p:sp>
      <p:sp>
        <p:nvSpPr>
          <p:cNvPr id="7" name="TextBox 6">
            <a:extLst>
              <a:ext uri="{FF2B5EF4-FFF2-40B4-BE49-F238E27FC236}">
                <a16:creationId xmlns:a16="http://schemas.microsoft.com/office/drawing/2014/main" id="{9A6E687E-0425-DC22-C518-2DE3916A4F05}"/>
              </a:ext>
            </a:extLst>
          </p:cNvPr>
          <p:cNvSpPr txBox="1"/>
          <p:nvPr/>
        </p:nvSpPr>
        <p:spPr>
          <a:xfrm>
            <a:off x="5161936" y="4032595"/>
            <a:ext cx="6096000" cy="4462760"/>
          </a:xfrm>
          <a:prstGeom prst="rect">
            <a:avLst/>
          </a:prstGeom>
          <a:noFill/>
        </p:spPr>
        <p:txBody>
          <a:bodyPr wrap="square">
            <a:spAutoFit/>
          </a:bodyPr>
          <a:lstStyle/>
          <a:p>
            <a:pPr>
              <a:buNone/>
            </a:pPr>
            <a:r>
              <a:rPr lang="en-GB" sz="2000" b="1" dirty="0"/>
              <a:t>Bowlby</a:t>
            </a:r>
          </a:p>
          <a:p>
            <a:pPr lvl="0"/>
            <a:r>
              <a:rPr lang="en-GB" sz="2000" dirty="0"/>
              <a:t>Attachment is a strong emotional bond. </a:t>
            </a:r>
          </a:p>
          <a:p>
            <a:pPr lvl="0"/>
            <a:r>
              <a:rPr lang="en-GB" sz="2000" dirty="0"/>
              <a:t>Early relationships shape later development. </a:t>
            </a:r>
          </a:p>
          <a:p>
            <a:pPr lvl="0"/>
            <a:r>
              <a:rPr lang="en-GB" sz="2000" dirty="0"/>
              <a:t>Children seek security from a primary caregiver. </a:t>
            </a:r>
          </a:p>
          <a:p>
            <a:pPr lvl="0"/>
            <a:r>
              <a:rPr lang="en-GB" sz="2000" dirty="0"/>
              <a:t>Sensitive and responsive caregiving promotes secure attachment.</a:t>
            </a:r>
            <a:r>
              <a:rPr lang="en-GB" sz="2000" dirty="0">
                <a:solidFill>
                  <a:schemeClr val="bg1"/>
                </a:solidFill>
              </a:rPr>
              <a:t> I</a:t>
            </a:r>
          </a:p>
          <a:p>
            <a:pPr lvl="0"/>
            <a:endParaRPr lang="en-GB" sz="2000" b="1" dirty="0">
              <a:solidFill>
                <a:schemeClr val="bg1"/>
              </a:solidFill>
            </a:endParaRPr>
          </a:p>
          <a:p>
            <a:pPr lvl="0"/>
            <a:endParaRPr lang="en-GB" sz="2000" b="1" dirty="0">
              <a:solidFill>
                <a:schemeClr val="bg1"/>
              </a:solidFill>
            </a:endParaRPr>
          </a:p>
          <a:p>
            <a:pPr lvl="0" algn="r"/>
            <a:r>
              <a:rPr lang="en-GB" sz="2000" dirty="0"/>
              <a:t>Bowlby (1969)</a:t>
            </a:r>
            <a:endParaRPr lang="en-GB" sz="2000" b="1" dirty="0">
              <a:solidFill>
                <a:schemeClr val="bg1"/>
              </a:solidFill>
            </a:endParaRPr>
          </a:p>
          <a:p>
            <a:r>
              <a:rPr lang="en-GB" sz="2000" dirty="0"/>
              <a:t>                   </a:t>
            </a:r>
          </a:p>
          <a:p>
            <a:endParaRPr lang="en-GB" sz="2000" dirty="0"/>
          </a:p>
          <a:p>
            <a:pPr>
              <a:buFont typeface="Arial" panose="020B0604020202020204" pitchFamily="34" charset="0"/>
              <a:buChar char="•"/>
            </a:pPr>
            <a:endParaRPr lang="en-GB" sz="2000" dirty="0"/>
          </a:p>
          <a:p>
            <a:pPr>
              <a:buFont typeface="Arial" panose="020B0604020202020204" pitchFamily="34" charset="0"/>
              <a:buChar char="•"/>
            </a:pPr>
            <a:endParaRPr lang="en-GB" sz="2000" dirty="0"/>
          </a:p>
          <a:p>
            <a:pPr>
              <a:buFont typeface="Arial" panose="020B0604020202020204" pitchFamily="34" charset="0"/>
              <a:buChar char="•"/>
            </a:pPr>
            <a:endParaRPr lang="en-GB" sz="2000" dirty="0"/>
          </a:p>
        </p:txBody>
      </p:sp>
    </p:spTree>
    <p:extLst>
      <p:ext uri="{BB962C8B-B14F-4D97-AF65-F5344CB8AC3E}">
        <p14:creationId xmlns:p14="http://schemas.microsoft.com/office/powerpoint/2010/main" val="1485943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F771F-32BB-C6A6-EEF1-20FACE9CB65D}"/>
              </a:ext>
            </a:extLst>
          </p:cNvPr>
          <p:cNvSpPr>
            <a:spLocks noGrp="1"/>
          </p:cNvSpPr>
          <p:nvPr>
            <p:ph type="title"/>
          </p:nvPr>
        </p:nvSpPr>
        <p:spPr/>
        <p:txBody>
          <a:bodyPr/>
          <a:lstStyle/>
          <a:p>
            <a:pPr algn="ctr"/>
            <a:r>
              <a:rPr lang="en-GB" b="1" dirty="0"/>
              <a:t>LIMITATIONS OF THEORY</a:t>
            </a:r>
          </a:p>
        </p:txBody>
      </p:sp>
      <p:sp>
        <p:nvSpPr>
          <p:cNvPr id="5" name="TextBox 4">
            <a:extLst>
              <a:ext uri="{FF2B5EF4-FFF2-40B4-BE49-F238E27FC236}">
                <a16:creationId xmlns:a16="http://schemas.microsoft.com/office/drawing/2014/main" id="{0D1BB83A-FF61-D8C0-F1AB-FE368D4E6D95}"/>
              </a:ext>
            </a:extLst>
          </p:cNvPr>
          <p:cNvSpPr txBox="1"/>
          <p:nvPr/>
        </p:nvSpPr>
        <p:spPr>
          <a:xfrm>
            <a:off x="599768" y="1254741"/>
            <a:ext cx="4188542" cy="3785652"/>
          </a:xfrm>
          <a:prstGeom prst="rect">
            <a:avLst/>
          </a:prstGeom>
          <a:noFill/>
        </p:spPr>
        <p:txBody>
          <a:bodyPr wrap="square">
            <a:spAutoFit/>
          </a:bodyPr>
          <a:lstStyle/>
          <a:p>
            <a:pPr>
              <a:buNone/>
            </a:pPr>
            <a:endParaRPr lang="en-GB" sz="2000" dirty="0"/>
          </a:p>
          <a:p>
            <a:pPr>
              <a:buNone/>
            </a:pPr>
            <a:endParaRPr lang="en-GB" sz="2000" dirty="0"/>
          </a:p>
          <a:p>
            <a:pPr>
              <a:buNone/>
            </a:pPr>
            <a:r>
              <a:rPr lang="en-GB" sz="2000" dirty="0"/>
              <a:t>Every theory has weaknesses.</a:t>
            </a:r>
          </a:p>
          <a:p>
            <a:pPr>
              <a:buNone/>
            </a:pPr>
            <a:endParaRPr lang="en-GB" sz="2000" dirty="0"/>
          </a:p>
          <a:p>
            <a:pPr>
              <a:buNone/>
            </a:pPr>
            <a:endParaRPr lang="en-GB" sz="2000" dirty="0"/>
          </a:p>
          <a:p>
            <a:pPr marL="285750" indent="-285750">
              <a:buFont typeface="Wingdings" panose="05000000000000000000" pitchFamily="2" charset="2"/>
              <a:buChar char="Ø"/>
            </a:pPr>
            <a:r>
              <a:rPr lang="en-GB" sz="2000" dirty="0"/>
              <a:t>focuses heavily on the mother</a:t>
            </a:r>
          </a:p>
          <a:p>
            <a:pPr marL="285750" indent="-285750">
              <a:buFont typeface="Wingdings" panose="05000000000000000000" pitchFamily="2" charset="2"/>
              <a:buChar char="Ø"/>
            </a:pPr>
            <a:r>
              <a:rPr lang="en-GB" sz="2000" dirty="0"/>
              <a:t>underestimates fathers and other caregivers</a:t>
            </a:r>
          </a:p>
          <a:p>
            <a:pPr marL="285750" indent="-285750">
              <a:buFont typeface="Wingdings" panose="05000000000000000000" pitchFamily="2" charset="2"/>
              <a:buChar char="Ø"/>
            </a:pPr>
            <a:r>
              <a:rPr lang="en-GB" sz="2000" dirty="0"/>
              <a:t> attachment can change over time</a:t>
            </a:r>
          </a:p>
          <a:p>
            <a:pPr marL="285750" indent="-285750">
              <a:buFont typeface="Wingdings" panose="05000000000000000000" pitchFamily="2" charset="2"/>
              <a:buChar char="Ø"/>
            </a:pPr>
            <a:r>
              <a:rPr lang="en-GB" sz="2000" dirty="0"/>
              <a:t>cultural differences in caregiving</a:t>
            </a:r>
          </a:p>
          <a:p>
            <a:pPr>
              <a:buNone/>
            </a:pPr>
            <a:endParaRPr lang="en-GB" sz="2000" dirty="0"/>
          </a:p>
          <a:p>
            <a:pPr>
              <a:buNone/>
            </a:pPr>
            <a:endParaRPr lang="en-GB" sz="2000" dirty="0"/>
          </a:p>
        </p:txBody>
      </p:sp>
      <p:sp>
        <p:nvSpPr>
          <p:cNvPr id="7" name="TextBox 6">
            <a:extLst>
              <a:ext uri="{FF2B5EF4-FFF2-40B4-BE49-F238E27FC236}">
                <a16:creationId xmlns:a16="http://schemas.microsoft.com/office/drawing/2014/main" id="{277A7502-7D62-430F-1E99-E057F0CC07F4}"/>
              </a:ext>
            </a:extLst>
          </p:cNvPr>
          <p:cNvSpPr txBox="1"/>
          <p:nvPr/>
        </p:nvSpPr>
        <p:spPr>
          <a:xfrm>
            <a:off x="5945292" y="1690688"/>
            <a:ext cx="5152103" cy="5324535"/>
          </a:xfrm>
          <a:prstGeom prst="rect">
            <a:avLst/>
          </a:prstGeom>
          <a:noFill/>
        </p:spPr>
        <p:txBody>
          <a:bodyPr wrap="square">
            <a:spAutoFit/>
          </a:bodyPr>
          <a:lstStyle/>
          <a:p>
            <a:pPr>
              <a:buNone/>
            </a:pPr>
            <a:r>
              <a:rPr lang="en-GB" sz="2000" dirty="0"/>
              <a:t>in London's diverse communities' children often form secure attachments with several caregivers, not only one.</a:t>
            </a:r>
          </a:p>
          <a:p>
            <a:pPr>
              <a:buNone/>
            </a:pPr>
            <a:endParaRPr lang="en-GB" sz="2000" b="1" dirty="0"/>
          </a:p>
          <a:p>
            <a:pPr>
              <a:buNone/>
            </a:pPr>
            <a:endParaRPr lang="en-GB" sz="2000" b="1" dirty="0"/>
          </a:p>
          <a:p>
            <a:pPr>
              <a:buNone/>
            </a:pPr>
            <a:r>
              <a:rPr lang="en-GB" sz="2000" b="1" dirty="0"/>
              <a:t>Bowlby</a:t>
            </a:r>
          </a:p>
          <a:p>
            <a:pPr>
              <a:buFont typeface="Arial" panose="020B0604020202020204" pitchFamily="34" charset="0"/>
              <a:buChar char="•"/>
            </a:pPr>
            <a:r>
              <a:rPr lang="en-GB" sz="2000" dirty="0"/>
              <a:t>Overemphasises mothers</a:t>
            </a:r>
          </a:p>
          <a:p>
            <a:pPr>
              <a:buFont typeface="Arial" panose="020B0604020202020204" pitchFamily="34" charset="0"/>
              <a:buChar char="•"/>
            </a:pPr>
            <a:endParaRPr lang="en-GB" sz="2000" dirty="0"/>
          </a:p>
          <a:p>
            <a:pPr>
              <a:buFont typeface="Arial" panose="020B0604020202020204" pitchFamily="34" charset="0"/>
              <a:buChar char="•"/>
            </a:pPr>
            <a:endParaRPr lang="en-GB" sz="2000" dirty="0"/>
          </a:p>
          <a:p>
            <a:pPr>
              <a:buFont typeface="Arial" panose="020B0604020202020204" pitchFamily="34" charset="0"/>
              <a:buChar char="•"/>
            </a:pPr>
            <a:endParaRPr lang="en-GB" sz="2000" dirty="0"/>
          </a:p>
          <a:p>
            <a:pPr>
              <a:buFont typeface="Arial" panose="020B0604020202020204" pitchFamily="34" charset="0"/>
              <a:buChar char="•"/>
            </a:pPr>
            <a:endParaRPr lang="en-GB" sz="2000" dirty="0"/>
          </a:p>
          <a:p>
            <a:pPr>
              <a:buFont typeface="Arial" panose="020B0604020202020204" pitchFamily="34" charset="0"/>
              <a:buChar char="•"/>
            </a:pPr>
            <a:endParaRPr lang="en-GB" sz="2000" dirty="0"/>
          </a:p>
          <a:p>
            <a:pPr>
              <a:buFont typeface="Arial" panose="020B0604020202020204" pitchFamily="34" charset="0"/>
              <a:buChar char="•"/>
            </a:pPr>
            <a:endParaRPr lang="en-GB" sz="2000" dirty="0"/>
          </a:p>
          <a:p>
            <a:pPr>
              <a:buFont typeface="Arial" panose="020B0604020202020204" pitchFamily="34" charset="0"/>
              <a:buChar char="•"/>
            </a:pPr>
            <a:endParaRPr lang="en-GB" sz="2000" dirty="0"/>
          </a:p>
          <a:p>
            <a:pPr algn="r"/>
            <a:r>
              <a:rPr lang="en-GB" sz="2000" dirty="0"/>
              <a:t>(NICE 2021)</a:t>
            </a:r>
          </a:p>
          <a:p>
            <a:r>
              <a:rPr lang="en-GB" sz="2000" dirty="0"/>
              <a:t> </a:t>
            </a:r>
          </a:p>
          <a:p>
            <a:endParaRPr lang="en-GB" sz="2000" dirty="0"/>
          </a:p>
        </p:txBody>
      </p:sp>
      <p:sp>
        <p:nvSpPr>
          <p:cNvPr id="9" name="TextBox 8">
            <a:extLst>
              <a:ext uri="{FF2B5EF4-FFF2-40B4-BE49-F238E27FC236}">
                <a16:creationId xmlns:a16="http://schemas.microsoft.com/office/drawing/2014/main" id="{5DF27AFB-4AD0-1D3E-1132-73823F49B330}"/>
              </a:ext>
            </a:extLst>
          </p:cNvPr>
          <p:cNvSpPr txBox="1"/>
          <p:nvPr/>
        </p:nvSpPr>
        <p:spPr>
          <a:xfrm>
            <a:off x="511276" y="4553010"/>
            <a:ext cx="6489131" cy="1754326"/>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buNone/>
            </a:pPr>
            <a:r>
              <a:rPr lang="en-GB" dirty="0"/>
              <a:t>Prompt</a:t>
            </a:r>
          </a:p>
          <a:p>
            <a:pPr>
              <a:buNone/>
            </a:pPr>
            <a:r>
              <a:rPr lang="en-GB" dirty="0"/>
              <a:t>Another theory might explain Isaac differently because each theory focuses on different aspects of development. Bowlby's Attachment Theory emphasises the importance of early relationships with caregivers and how attachment affects emotional and social development.</a:t>
            </a:r>
          </a:p>
        </p:txBody>
      </p:sp>
    </p:spTree>
    <p:extLst>
      <p:ext uri="{BB962C8B-B14F-4D97-AF65-F5344CB8AC3E}">
        <p14:creationId xmlns:p14="http://schemas.microsoft.com/office/powerpoint/2010/main" val="3055936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82266-40BB-EC39-9375-A41DFA84D3FB}"/>
              </a:ext>
            </a:extLst>
          </p:cNvPr>
          <p:cNvSpPr>
            <a:spLocks noGrp="1"/>
          </p:cNvSpPr>
          <p:nvPr>
            <p:ph type="title"/>
          </p:nvPr>
        </p:nvSpPr>
        <p:spPr>
          <a:xfrm>
            <a:off x="838200" y="1049311"/>
            <a:ext cx="10515600" cy="1139253"/>
          </a:xfrm>
        </p:spPr>
        <p:txBody>
          <a:bodyPr>
            <a:normAutofit/>
          </a:bodyPr>
          <a:lstStyle/>
          <a:p>
            <a:r>
              <a:rPr lang="en-GB" dirty="0"/>
              <a:t>CONCLUSION</a:t>
            </a:r>
          </a:p>
        </p:txBody>
      </p:sp>
      <p:sp>
        <p:nvSpPr>
          <p:cNvPr id="5" name="TextBox 4">
            <a:extLst>
              <a:ext uri="{FF2B5EF4-FFF2-40B4-BE49-F238E27FC236}">
                <a16:creationId xmlns:a16="http://schemas.microsoft.com/office/drawing/2014/main" id="{F266FF70-AC46-9FFB-C3DF-5943440E24B6}"/>
              </a:ext>
            </a:extLst>
          </p:cNvPr>
          <p:cNvSpPr txBox="1"/>
          <p:nvPr/>
        </p:nvSpPr>
        <p:spPr>
          <a:xfrm>
            <a:off x="1514007" y="2415796"/>
            <a:ext cx="9144000" cy="4093428"/>
          </a:xfrm>
          <a:prstGeom prst="rect">
            <a:avLst/>
          </a:prstGeom>
          <a:noFill/>
        </p:spPr>
        <p:txBody>
          <a:bodyPr wrap="square">
            <a:spAutoFit/>
          </a:bodyPr>
          <a:lstStyle/>
          <a:p>
            <a:pPr marL="342900" lvl="0" indent="-342900" algn="just">
              <a:buFont typeface="Wingdings" panose="05000000000000000000" pitchFamily="2" charset="2"/>
              <a:buChar char="v"/>
            </a:pPr>
            <a:r>
              <a:rPr lang="en-GB" sz="2000" dirty="0"/>
              <a:t>Bowlby's theory explains many of Isaac's behaviours. </a:t>
            </a:r>
          </a:p>
          <a:p>
            <a:pPr marL="342900" lvl="0" indent="-342900" algn="just">
              <a:buFont typeface="Wingdings" panose="05000000000000000000" pitchFamily="2" charset="2"/>
              <a:buChar char="v"/>
            </a:pPr>
            <a:r>
              <a:rPr lang="en-GB" sz="2000" dirty="0"/>
              <a:t>Early attachment experiences influence emotional wellbeing. </a:t>
            </a:r>
          </a:p>
          <a:p>
            <a:pPr marL="342900" lvl="0" indent="-342900" algn="just">
              <a:buFont typeface="Wingdings" panose="05000000000000000000" pitchFamily="2" charset="2"/>
              <a:buChar char="v"/>
            </a:pPr>
            <a:r>
              <a:rPr lang="en-GB" sz="2000" dirty="0"/>
              <a:t>Environmental challenges have affected Isaac's development. </a:t>
            </a:r>
          </a:p>
          <a:p>
            <a:pPr marL="342900" lvl="0" indent="-342900" algn="just">
              <a:buFont typeface="Wingdings" panose="05000000000000000000" pitchFamily="2" charset="2"/>
              <a:buChar char="v"/>
            </a:pPr>
            <a:r>
              <a:rPr lang="en-GB" sz="2000" dirty="0"/>
              <a:t>Early intervention can improve long-term outcomes. </a:t>
            </a:r>
          </a:p>
          <a:p>
            <a:pPr marL="342900" lvl="0" indent="-342900" algn="just">
              <a:buFont typeface="Wingdings" panose="05000000000000000000" pitchFamily="2" charset="2"/>
              <a:buChar char="v"/>
            </a:pPr>
            <a:r>
              <a:rPr lang="en-GB" sz="2000" dirty="0"/>
              <a:t>Multi-agency support and strong relationships can help Isaac build secure attachments.</a:t>
            </a:r>
          </a:p>
          <a:p>
            <a:pPr marL="342900" lvl="0" indent="-342900" algn="just">
              <a:buFont typeface="Wingdings" panose="05000000000000000000" pitchFamily="2" charset="2"/>
              <a:buChar char="v"/>
            </a:pPr>
            <a:endParaRPr lang="en-GB" sz="2000" dirty="0"/>
          </a:p>
          <a:p>
            <a:pPr marL="342900" lvl="0" indent="-342900" algn="just">
              <a:buFont typeface="Wingdings" panose="05000000000000000000" pitchFamily="2" charset="2"/>
              <a:buChar char="v"/>
            </a:pPr>
            <a:endParaRPr lang="en-GB" sz="2000" dirty="0"/>
          </a:p>
          <a:p>
            <a:pPr marL="342900" lvl="0" indent="-342900" algn="just">
              <a:buFont typeface="Wingdings" panose="05000000000000000000" pitchFamily="2" charset="2"/>
              <a:buChar char="v"/>
            </a:pPr>
            <a:endParaRPr lang="en-GB" sz="2000" dirty="0"/>
          </a:p>
          <a:p>
            <a:pPr marL="342900" lvl="0" indent="-342900" algn="just">
              <a:buFont typeface="Wingdings" panose="05000000000000000000" pitchFamily="2" charset="2"/>
              <a:buChar char="v"/>
            </a:pPr>
            <a:endParaRPr lang="en-GB" sz="2000" dirty="0"/>
          </a:p>
          <a:p>
            <a:pPr marL="342900" lvl="0" indent="-342900" algn="just">
              <a:buFont typeface="Wingdings" panose="05000000000000000000" pitchFamily="2" charset="2"/>
              <a:buChar char="v"/>
            </a:pPr>
            <a:endParaRPr lang="en-GB" sz="2000" dirty="0"/>
          </a:p>
          <a:p>
            <a:pPr marL="342900" lvl="0" indent="-342900" algn="just">
              <a:buFont typeface="Wingdings" panose="05000000000000000000" pitchFamily="2" charset="2"/>
              <a:buChar char="v"/>
            </a:pPr>
            <a:endParaRPr lang="en-GB" sz="2000" dirty="0"/>
          </a:p>
          <a:p>
            <a:pPr lvl="0" algn="r"/>
            <a:r>
              <a:rPr lang="en-GB" sz="2000" dirty="0"/>
              <a:t>(NICE 2021)</a:t>
            </a:r>
          </a:p>
        </p:txBody>
      </p:sp>
    </p:spTree>
    <p:extLst>
      <p:ext uri="{BB962C8B-B14F-4D97-AF65-F5344CB8AC3E}">
        <p14:creationId xmlns:p14="http://schemas.microsoft.com/office/powerpoint/2010/main" val="635308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838200" y="1469036"/>
            <a:ext cx="10515600" cy="4707927"/>
          </a:xfrm>
        </p:spPr>
        <p:txBody>
          <a:bodyPr>
            <a:normAutofit/>
          </a:bodyPr>
          <a:lstStyle/>
          <a:p>
            <a:pPr>
              <a:buFont typeface="Wingdings" panose="05000000000000000000" pitchFamily="2" charset="2"/>
              <a:buChar char="Ø"/>
            </a:pPr>
            <a:r>
              <a:rPr lang="en-GB" sz="2000" dirty="0"/>
              <a:t>Ainsworth, M.D.S., </a:t>
            </a:r>
            <a:r>
              <a:rPr lang="en-GB" sz="2000" dirty="0" err="1"/>
              <a:t>Blehar</a:t>
            </a:r>
            <a:r>
              <a:rPr lang="en-GB" sz="2000" dirty="0"/>
              <a:t>, M.C., Waters, E. and Wall, S. (1978) </a:t>
            </a:r>
            <a:r>
              <a:rPr lang="en-GB" sz="2000" i="1" dirty="0"/>
              <a:t>Patterns of attachment: A psychological study of the strange situation</a:t>
            </a:r>
            <a:r>
              <a:rPr lang="en-GB" sz="2000" dirty="0"/>
              <a:t>. Hillsdale, NJ: Lawrence Erlbaum Associates. </a:t>
            </a:r>
          </a:p>
          <a:p>
            <a:pPr>
              <a:buFont typeface="Wingdings" panose="05000000000000000000" pitchFamily="2" charset="2"/>
              <a:buChar char="Ø"/>
            </a:pPr>
            <a:r>
              <a:rPr lang="en-GB" sz="2000" dirty="0"/>
              <a:t>Berk, L.E. (2023) </a:t>
            </a:r>
            <a:r>
              <a:rPr lang="en-GB" sz="2000" i="1" dirty="0"/>
              <a:t>Development through the lifespan</a:t>
            </a:r>
            <a:r>
              <a:rPr lang="en-GB" sz="2000" dirty="0"/>
              <a:t>. 9th </a:t>
            </a:r>
            <a:r>
              <a:rPr lang="en-GB" sz="2000" dirty="0" err="1"/>
              <a:t>edn</a:t>
            </a:r>
            <a:r>
              <a:rPr lang="en-GB" sz="2000" dirty="0"/>
              <a:t>. Harlow: Pearson. </a:t>
            </a:r>
          </a:p>
          <a:p>
            <a:pPr>
              <a:buFont typeface="Wingdings" panose="05000000000000000000" pitchFamily="2" charset="2"/>
              <a:buChar char="Ø"/>
            </a:pPr>
            <a:r>
              <a:rPr lang="en-GB" sz="2000" dirty="0"/>
              <a:t>Bowlby, J. (1969) </a:t>
            </a:r>
            <a:r>
              <a:rPr lang="en-GB" sz="2000" i="1" dirty="0"/>
              <a:t>Attachment and loss. Vol. 1: Attachment</a:t>
            </a:r>
            <a:r>
              <a:rPr lang="en-GB" sz="2000" dirty="0"/>
              <a:t>. London: Hogarth Press.</a:t>
            </a:r>
          </a:p>
          <a:p>
            <a:pPr>
              <a:buFont typeface="Wingdings" panose="05000000000000000000" pitchFamily="2" charset="2"/>
              <a:buChar char="Ø"/>
            </a:pPr>
            <a:r>
              <a:rPr lang="en-GB" sz="2000" dirty="0"/>
              <a:t> Department for Education (2024) </a:t>
            </a:r>
            <a:r>
              <a:rPr lang="en-GB" sz="2000" i="1" dirty="0"/>
              <a:t>Statutory framework for the early years foundation stage</a:t>
            </a:r>
            <a:r>
              <a:rPr lang="en-GB" sz="2000" dirty="0"/>
              <a:t>. Available at: </a:t>
            </a:r>
            <a:r>
              <a:rPr lang="en-GB" sz="2000" dirty="0">
                <a:hlinkClick r:id="rId2"/>
              </a:rPr>
              <a:t>https://www.gov.uk/government/publications/early-years-foundation-stage-framework--2</a:t>
            </a:r>
            <a:r>
              <a:rPr lang="en-GB" sz="2000" dirty="0"/>
              <a:t> (Accessed:  July 2026). </a:t>
            </a:r>
          </a:p>
          <a:p>
            <a:pPr>
              <a:buFont typeface="Wingdings" panose="05000000000000000000" pitchFamily="2" charset="2"/>
              <a:buChar char="Ø"/>
            </a:pPr>
            <a:r>
              <a:rPr lang="en-GB" sz="2000" dirty="0"/>
              <a:t>Mooney, C.G. (2013) </a:t>
            </a:r>
            <a:r>
              <a:rPr lang="en-GB" sz="2000" i="1" dirty="0"/>
              <a:t>Theories of childhood: An introduction to Dewey, Montessori, Erikson, Piaget &amp; Vygotsky</a:t>
            </a:r>
            <a:r>
              <a:rPr lang="en-GB" sz="2000" dirty="0"/>
              <a:t>. 2nd </a:t>
            </a:r>
            <a:r>
              <a:rPr lang="en-GB" sz="2000" dirty="0" err="1"/>
              <a:t>edn</a:t>
            </a:r>
            <a:r>
              <a:rPr lang="en-GB" sz="2000" dirty="0"/>
              <a:t>. St. Paul, MN: Redleaf Press.</a:t>
            </a:r>
          </a:p>
          <a:p>
            <a:pPr>
              <a:buFont typeface="Wingdings" panose="05000000000000000000" pitchFamily="2" charset="2"/>
              <a:buChar char="Ø"/>
            </a:pPr>
            <a:r>
              <a:rPr lang="en-GB" sz="2000" dirty="0"/>
              <a:t> National Institute for Health and Care Excellence (NICE) (2021) </a:t>
            </a:r>
            <a:r>
              <a:rPr lang="en-GB" sz="2000" i="1" dirty="0"/>
              <a:t>Children's attachment: Attachment in children and young people who are adopted from care, in care or at high risk of going into care (CG26)</a:t>
            </a:r>
            <a:r>
              <a:rPr lang="en-GB" sz="2000" dirty="0"/>
              <a:t>. Available at: </a:t>
            </a:r>
            <a:r>
              <a:rPr lang="en-GB" sz="2000" dirty="0">
                <a:hlinkClick r:id="rId3"/>
              </a:rPr>
              <a:t>https://www.nice.org.uk/guidance/cg26</a:t>
            </a:r>
            <a:r>
              <a:rPr lang="en-GB" sz="2000" dirty="0"/>
              <a:t> (Accessed:  July 2026). </a:t>
            </a:r>
            <a:r>
              <a:rPr lang="en-GB" sz="2000" dirty="0">
                <a:solidFill>
                  <a:schemeClr val="bg1"/>
                </a:solidFill>
              </a:rPr>
              <a:t>i</a:t>
            </a:r>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429</TotalTime>
  <Words>1165</Words>
  <Application>Microsoft Office PowerPoint</Application>
  <PresentationFormat>Widescreen</PresentationFormat>
  <Paragraphs>235</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Times New Roman</vt:lpstr>
      <vt:lpstr>Wingdings</vt:lpstr>
      <vt:lpstr>Office Theme</vt:lpstr>
      <vt:lpstr>  Student name :  NAZIA AZIMI Student number: 2511889 Lecturer’s name : Shepherd Ziko (Module Leader) </vt:lpstr>
      <vt:lpstr>INTRODUCTION</vt:lpstr>
      <vt:lpstr>CHOSEN THEORY</vt:lpstr>
      <vt:lpstr>THEORY LINKED TO CASE STUDY</vt:lpstr>
      <vt:lpstr>STRATEGIES TO HELP…</vt:lpstr>
      <vt:lpstr>FACTORS AFFECTING DEVELOPMENT: Environmental and Biological Factors</vt:lpstr>
      <vt:lpstr>STRENGTHS OF THEORY</vt:lpstr>
      <vt:lpstr>LIMITATIONS OF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Nazia Azimi</cp:lastModifiedBy>
  <cp:revision>6</cp:revision>
  <dcterms:created xsi:type="dcterms:W3CDTF">2025-10-14T20:52:47Z</dcterms:created>
  <dcterms:modified xsi:type="dcterms:W3CDTF">2026-07-12T15:44:54Z</dcterms:modified>
</cp:coreProperties>
</file>