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68" r:id="rId3"/>
    <p:sldId id="258" r:id="rId4"/>
    <p:sldId id="270" r:id="rId5"/>
    <p:sldId id="271" r:id="rId6"/>
    <p:sldId id="257" r:id="rId7"/>
    <p:sldId id="260" r:id="rId8"/>
    <p:sldId id="261" r:id="rId9"/>
    <p:sldId id="262" r:id="rId10"/>
    <p:sldId id="263" r:id="rId11"/>
    <p:sldId id="264" r:id="rId12"/>
    <p:sldId id="265" r:id="rId13"/>
    <p:sldId id="267" r:id="rId14"/>
    <p:sldId id="266" r:id="rId15"/>
    <p:sldId id="269" r:id="rId16"/>
    <p:sldId id="25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5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10/20/2023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7637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10/20/2023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5843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10/20/2023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4366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10/20/2023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90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10/20/2023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2366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10/20/2023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7519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10/20/2023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919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10/20/2023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561051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10/20/2023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8222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10/20/2023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3912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10/20/2023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8561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10/20/2023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963728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matt.davies@ex1-forensics.co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library.college.police.uk/docs/acpo/digital-evidence-2012.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Az9j_lZKWv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mailto:matt.davies@ex1-forensics.co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ns.org/blog/checkra1n---part-1---prep/" TargetMode="External"/><Relationship Id="rId2" Type="http://schemas.openxmlformats.org/officeDocument/2006/relationships/hyperlink" Target="https://www.grayshift.com/blog/the-graykey-difference-logical-vs-file-system/#:~:text=In%20a%20side-by-side%20comparison%20of%20found%20artifacts%2C%20a,artifacts%20and%20manually%20parse%20artifacts%20for%20unsupported%20applica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7550F-4B14-CEF4-24A9-C9A8D3779363}"/>
              </a:ext>
            </a:extLst>
          </p:cNvPr>
          <p:cNvSpPr>
            <a:spLocks noGrp="1"/>
          </p:cNvSpPr>
          <p:nvPr>
            <p:ph type="ctrTitle"/>
          </p:nvPr>
        </p:nvSpPr>
        <p:spPr>
          <a:xfrm>
            <a:off x="648929" y="639097"/>
            <a:ext cx="6253317" cy="3686015"/>
          </a:xfrm>
        </p:spPr>
        <p:txBody>
          <a:bodyPr>
            <a:normAutofit/>
          </a:bodyPr>
          <a:lstStyle/>
          <a:p>
            <a:r>
              <a:rPr lang="en-GB" dirty="0"/>
              <a:t>Smartphone Forensics</a:t>
            </a:r>
          </a:p>
        </p:txBody>
      </p:sp>
      <p:sp>
        <p:nvSpPr>
          <p:cNvPr id="3" name="Subtitle 2">
            <a:extLst>
              <a:ext uri="{FF2B5EF4-FFF2-40B4-BE49-F238E27FC236}">
                <a16:creationId xmlns:a16="http://schemas.microsoft.com/office/drawing/2014/main" id="{75FFB73B-33DF-C6C6-22AE-FA6115A6D5F5}"/>
              </a:ext>
            </a:extLst>
          </p:cNvPr>
          <p:cNvSpPr>
            <a:spLocks noGrp="1"/>
          </p:cNvSpPr>
          <p:nvPr>
            <p:ph type="subTitle" idx="1"/>
          </p:nvPr>
        </p:nvSpPr>
        <p:spPr>
          <a:xfrm>
            <a:off x="632899" y="4672739"/>
            <a:ext cx="6269347" cy="1021498"/>
          </a:xfrm>
        </p:spPr>
        <p:txBody>
          <a:bodyPr>
            <a:normAutofit/>
          </a:bodyPr>
          <a:lstStyle/>
          <a:p>
            <a:pPr>
              <a:lnSpc>
                <a:spcPct val="110000"/>
              </a:lnSpc>
            </a:pPr>
            <a:r>
              <a:rPr lang="en-GB" sz="2200" dirty="0">
                <a:solidFill>
                  <a:schemeClr val="tx1">
                    <a:lumMod val="85000"/>
                    <a:lumOff val="15000"/>
                  </a:schemeClr>
                </a:solidFill>
              </a:rPr>
              <a:t>Presented By </a:t>
            </a:r>
          </a:p>
          <a:p>
            <a:pPr>
              <a:lnSpc>
                <a:spcPct val="110000"/>
              </a:lnSpc>
            </a:pPr>
            <a:r>
              <a:rPr lang="en-GB" sz="2200" dirty="0">
                <a:solidFill>
                  <a:schemeClr val="tx1">
                    <a:lumMod val="85000"/>
                    <a:lumOff val="15000"/>
                  </a:schemeClr>
                </a:solidFill>
              </a:rPr>
              <a:t>Matt Davies</a:t>
            </a:r>
          </a:p>
        </p:txBody>
      </p:sp>
      <p:pic>
        <p:nvPicPr>
          <p:cNvPr id="12" name="Picture 11">
            <a:extLst>
              <a:ext uri="{FF2B5EF4-FFF2-40B4-BE49-F238E27FC236}">
                <a16:creationId xmlns:a16="http://schemas.microsoft.com/office/drawing/2014/main" id="{ED7458ED-243B-376A-F77A-C2CF7205A6E3}"/>
              </a:ext>
            </a:extLst>
          </p:cNvPr>
          <p:cNvPicPr>
            <a:picLocks noChangeAspect="1"/>
          </p:cNvPicPr>
          <p:nvPr/>
        </p:nvPicPr>
        <p:blipFill>
          <a:blip r:embed="rId2"/>
          <a:stretch>
            <a:fillRect/>
          </a:stretch>
        </p:blipFill>
        <p:spPr>
          <a:xfrm>
            <a:off x="8207786" y="4045260"/>
            <a:ext cx="2816674" cy="1648977"/>
          </a:xfrm>
          <a:prstGeom prst="rect">
            <a:avLst/>
          </a:prstGeom>
        </p:spPr>
      </p:pic>
      <p:cxnSp>
        <p:nvCxnSpPr>
          <p:cNvPr id="50" name="Straight Connector 4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2813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F010C706-CAE6-7017-4C9A-33AC72F0461E}"/>
              </a:ext>
            </a:extLst>
          </p:cNvPr>
          <p:cNvPicPr>
            <a:picLocks noChangeAspect="1"/>
          </p:cNvPicPr>
          <p:nvPr/>
        </p:nvPicPr>
        <p:blipFill>
          <a:blip r:embed="rId3"/>
          <a:stretch>
            <a:fillRect/>
          </a:stretch>
        </p:blipFill>
        <p:spPr>
          <a:xfrm>
            <a:off x="7551176" y="1839727"/>
            <a:ext cx="3991847" cy="1946025"/>
          </a:xfrm>
          <a:prstGeom prst="rect">
            <a:avLst/>
          </a:prstGeom>
        </p:spPr>
      </p:pic>
      <p:sp>
        <p:nvSpPr>
          <p:cNvPr id="51" name="Rectangle 46">
            <a:extLst>
              <a:ext uri="{FF2B5EF4-FFF2-40B4-BE49-F238E27FC236}">
                <a16:creationId xmlns:a16="http://schemas.microsoft.com/office/drawing/2014/main" id="{B8552A09-235F-4027-B9C7-B09D159C7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09068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96E23-DE51-4EDA-3497-2390446F1F39}"/>
              </a:ext>
            </a:extLst>
          </p:cNvPr>
          <p:cNvSpPr>
            <a:spLocks noGrp="1"/>
          </p:cNvSpPr>
          <p:nvPr>
            <p:ph type="title"/>
          </p:nvPr>
        </p:nvSpPr>
        <p:spPr>
          <a:xfrm>
            <a:off x="6411685" y="634946"/>
            <a:ext cx="5127171" cy="1450757"/>
          </a:xfrm>
        </p:spPr>
        <p:txBody>
          <a:bodyPr>
            <a:normAutofit/>
          </a:bodyPr>
          <a:lstStyle/>
          <a:p>
            <a:r>
              <a:rPr lang="en-GB"/>
              <a:t>Introduction</a:t>
            </a:r>
            <a:endParaRPr lang="en-GB" dirty="0"/>
          </a:p>
        </p:txBody>
      </p:sp>
      <p:pic>
        <p:nvPicPr>
          <p:cNvPr id="4" name="Picture 3">
            <a:extLst>
              <a:ext uri="{FF2B5EF4-FFF2-40B4-BE49-F238E27FC236}">
                <a16:creationId xmlns:a16="http://schemas.microsoft.com/office/drawing/2014/main" id="{5541E969-35B8-A363-AA06-8FD95E7FBD2B}"/>
              </a:ext>
            </a:extLst>
          </p:cNvPr>
          <p:cNvPicPr>
            <a:picLocks noChangeAspect="1"/>
          </p:cNvPicPr>
          <p:nvPr/>
        </p:nvPicPr>
        <p:blipFill>
          <a:blip r:embed="rId2"/>
          <a:stretch>
            <a:fillRect/>
          </a:stretch>
        </p:blipFill>
        <p:spPr>
          <a:xfrm>
            <a:off x="643192" y="2022114"/>
            <a:ext cx="5115347" cy="2493731"/>
          </a:xfrm>
          <a:prstGeom prst="rect">
            <a:avLst/>
          </a:prstGeom>
        </p:spPr>
      </p:pic>
      <p:cxnSp>
        <p:nvCxnSpPr>
          <p:cNvPr id="16"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B4713C-4A7C-78C4-114F-C8B91090FC83}"/>
              </a:ext>
            </a:extLst>
          </p:cNvPr>
          <p:cNvSpPr>
            <a:spLocks noGrp="1"/>
          </p:cNvSpPr>
          <p:nvPr>
            <p:ph idx="1"/>
          </p:nvPr>
        </p:nvSpPr>
        <p:spPr>
          <a:xfrm>
            <a:off x="6411684" y="2407436"/>
            <a:ext cx="5127172" cy="3461658"/>
          </a:xfrm>
        </p:spPr>
        <p:txBody>
          <a:bodyPr>
            <a:normAutofit/>
          </a:bodyPr>
          <a:lstStyle/>
          <a:p>
            <a:r>
              <a:rPr lang="en-GB"/>
              <a:t>Contact Details:</a:t>
            </a:r>
          </a:p>
          <a:p>
            <a:r>
              <a:rPr lang="en-GB">
                <a:hlinkClick r:id="rId3"/>
              </a:rPr>
              <a:t>matt.davies@ex1-forensics.com</a:t>
            </a:r>
            <a:r>
              <a:rPr lang="en-GB"/>
              <a:t> </a:t>
            </a:r>
          </a:p>
          <a:p>
            <a:r>
              <a:rPr lang="en-GB"/>
              <a:t>01554 227410</a:t>
            </a:r>
          </a:p>
          <a:p>
            <a:endParaRPr lang="en-GB"/>
          </a:p>
        </p:txBody>
      </p:sp>
      <p:sp>
        <p:nvSpPr>
          <p:cNvPr id="17" name="Rectangle 1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089718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35A7A-2042-2696-D746-3B0A0EA13AEC}"/>
              </a:ext>
            </a:extLst>
          </p:cNvPr>
          <p:cNvSpPr>
            <a:spLocks noGrp="1"/>
          </p:cNvSpPr>
          <p:nvPr>
            <p:ph type="title"/>
          </p:nvPr>
        </p:nvSpPr>
        <p:spPr/>
        <p:txBody>
          <a:bodyPr/>
          <a:lstStyle/>
          <a:p>
            <a:r>
              <a:rPr lang="en-GB" dirty="0"/>
              <a:t>ACPO Guidelines for Digital Forensics</a:t>
            </a:r>
          </a:p>
        </p:txBody>
      </p:sp>
      <p:sp>
        <p:nvSpPr>
          <p:cNvPr id="3" name="Content Placeholder 2">
            <a:extLst>
              <a:ext uri="{FF2B5EF4-FFF2-40B4-BE49-F238E27FC236}">
                <a16:creationId xmlns:a16="http://schemas.microsoft.com/office/drawing/2014/main" id="{CF25E43C-B5D8-B832-0F89-5D1210CC268D}"/>
              </a:ext>
            </a:extLst>
          </p:cNvPr>
          <p:cNvSpPr>
            <a:spLocks noGrp="1"/>
          </p:cNvSpPr>
          <p:nvPr>
            <p:ph idx="1"/>
          </p:nvPr>
        </p:nvSpPr>
        <p:spPr/>
        <p:txBody>
          <a:bodyPr>
            <a:normAutofit fontScale="77500" lnSpcReduction="20000"/>
          </a:bodyPr>
          <a:lstStyle/>
          <a:p>
            <a:r>
              <a:rPr lang="en-GB" dirty="0"/>
              <a:t>There are four key principles:</a:t>
            </a:r>
          </a:p>
          <a:p>
            <a:r>
              <a:rPr lang="en-GB" b="1" u="sng" dirty="0"/>
              <a:t>Principle 1</a:t>
            </a:r>
            <a:r>
              <a:rPr lang="en-GB" dirty="0"/>
              <a:t>: No action taken by law enforcement agencies, persons employed within those agencies or their agents should change data which may subsequently be relied upon in court.</a:t>
            </a:r>
          </a:p>
          <a:p>
            <a:r>
              <a:rPr lang="en-GB" b="1" u="sng" dirty="0"/>
              <a:t>Principle 2: </a:t>
            </a:r>
            <a:r>
              <a:rPr lang="en-GB" dirty="0"/>
              <a:t>In circumstances where a person finds it necessary to access original data, that person must be competent to do so and be able to give evidence explaining the relevance and the implications of their actions. </a:t>
            </a:r>
          </a:p>
          <a:p>
            <a:r>
              <a:rPr lang="en-GB" b="1" u="sng" dirty="0"/>
              <a:t>Principle 3: </a:t>
            </a:r>
            <a:r>
              <a:rPr lang="en-GB" dirty="0"/>
              <a:t>An audit trail or other record of all processes applied to digital evidence should be created and preserved. An independent third party should be able to examine those processes and achieve the same result. </a:t>
            </a:r>
          </a:p>
          <a:p>
            <a:r>
              <a:rPr lang="en-GB" b="1" u="sng" dirty="0"/>
              <a:t>Principle 4: </a:t>
            </a:r>
            <a:r>
              <a:rPr lang="en-GB" dirty="0"/>
              <a:t>The person in charge of the investigation has overall responsibility for ensuring that  the law and these principles are adhered to.</a:t>
            </a:r>
          </a:p>
          <a:p>
            <a:r>
              <a:rPr lang="en-GB" b="1" u="sng" dirty="0">
                <a:solidFill>
                  <a:schemeClr val="tx1"/>
                </a:solidFill>
                <a:hlinkClick r:id="rId2">
                  <a:extLst>
                    <a:ext uri="{A12FA001-AC4F-418D-AE19-62706E023703}">
                      <ahyp:hlinkClr xmlns:ahyp="http://schemas.microsoft.com/office/drawing/2018/hyperlinkcolor" val="tx"/>
                    </a:ext>
                  </a:extLst>
                </a:hlinkClick>
              </a:rPr>
              <a:t>Reference: </a:t>
            </a:r>
            <a:r>
              <a:rPr lang="en-GB" dirty="0">
                <a:solidFill>
                  <a:srgbClr val="998A33"/>
                </a:solidFill>
                <a:hlinkClick r:id="rId2">
                  <a:extLst>
                    <a:ext uri="{A12FA001-AC4F-418D-AE19-62706E023703}">
                      <ahyp:hlinkClr xmlns:ahyp="http://schemas.microsoft.com/office/drawing/2018/hyperlinkcolor" val="tx"/>
                    </a:ext>
                  </a:extLst>
                </a:hlinkClick>
              </a:rPr>
              <a:t>Microsoft Word - Revised Good Practice Guide for Digital </a:t>
            </a:r>
            <a:r>
              <a:rPr lang="en-GB" dirty="0" err="1">
                <a:solidFill>
                  <a:srgbClr val="998A33"/>
                </a:solidFill>
                <a:hlinkClick r:id="rId2">
                  <a:extLst>
                    <a:ext uri="{A12FA001-AC4F-418D-AE19-62706E023703}">
                      <ahyp:hlinkClr xmlns:ahyp="http://schemas.microsoft.com/office/drawing/2018/hyperlinkcolor" val="tx"/>
                    </a:ext>
                  </a:extLst>
                </a:hlinkClick>
              </a:rPr>
              <a:t>Evidence_Vers</a:t>
            </a:r>
            <a:r>
              <a:rPr lang="en-GB" dirty="0">
                <a:solidFill>
                  <a:srgbClr val="998A33"/>
                </a:solidFill>
                <a:hlinkClick r:id="rId2">
                  <a:extLst>
                    <a:ext uri="{A12FA001-AC4F-418D-AE19-62706E023703}">
                      <ahyp:hlinkClr xmlns:ahyp="http://schemas.microsoft.com/office/drawing/2018/hyperlinkcolor" val="tx"/>
                    </a:ext>
                  </a:extLst>
                </a:hlinkClick>
              </a:rPr>
              <a:t> 5_Oct 2011 (college.police.uk)</a:t>
            </a:r>
            <a:endParaRPr lang="en-GB" dirty="0"/>
          </a:p>
        </p:txBody>
      </p:sp>
    </p:spTree>
    <p:extLst>
      <p:ext uri="{BB962C8B-B14F-4D97-AF65-F5344CB8AC3E}">
        <p14:creationId xmlns:p14="http://schemas.microsoft.com/office/powerpoint/2010/main" val="8326106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35A7A-2042-2696-D746-3B0A0EA13AEC}"/>
              </a:ext>
            </a:extLst>
          </p:cNvPr>
          <p:cNvSpPr>
            <a:spLocks noGrp="1"/>
          </p:cNvSpPr>
          <p:nvPr>
            <p:ph type="title"/>
          </p:nvPr>
        </p:nvSpPr>
        <p:spPr/>
        <p:txBody>
          <a:bodyPr/>
          <a:lstStyle/>
          <a:p>
            <a:r>
              <a:rPr lang="en-GB" dirty="0"/>
              <a:t>Pre-Acquisition Activities</a:t>
            </a:r>
          </a:p>
        </p:txBody>
      </p:sp>
      <p:sp>
        <p:nvSpPr>
          <p:cNvPr id="3" name="Content Placeholder 2">
            <a:extLst>
              <a:ext uri="{FF2B5EF4-FFF2-40B4-BE49-F238E27FC236}">
                <a16:creationId xmlns:a16="http://schemas.microsoft.com/office/drawing/2014/main" id="{CF25E43C-B5D8-B832-0F89-5D1210CC268D}"/>
              </a:ext>
            </a:extLst>
          </p:cNvPr>
          <p:cNvSpPr>
            <a:spLocks noGrp="1"/>
          </p:cNvSpPr>
          <p:nvPr>
            <p:ph idx="1"/>
          </p:nvPr>
        </p:nvSpPr>
        <p:spPr/>
        <p:txBody>
          <a:bodyPr>
            <a:normAutofit fontScale="92500" lnSpcReduction="10000"/>
          </a:bodyPr>
          <a:lstStyle/>
          <a:p>
            <a:r>
              <a:rPr lang="en-GB" dirty="0"/>
              <a:t>It is essential that we:</a:t>
            </a:r>
          </a:p>
          <a:p>
            <a:r>
              <a:rPr lang="en-GB" dirty="0"/>
              <a:t>1. Maintain a Chain of Custody</a:t>
            </a:r>
          </a:p>
          <a:p>
            <a:r>
              <a:rPr lang="en-GB" dirty="0"/>
              <a:t>2. Disable Network Connectivity </a:t>
            </a:r>
          </a:p>
          <a:p>
            <a:r>
              <a:rPr lang="en-GB" dirty="0"/>
              <a:t>3. Record the device information</a:t>
            </a:r>
          </a:p>
          <a:p>
            <a:r>
              <a:rPr lang="en-GB" dirty="0"/>
              <a:t>4. Capture the state/condition of the device</a:t>
            </a:r>
          </a:p>
          <a:p>
            <a:r>
              <a:rPr lang="en-GB" dirty="0"/>
              <a:t>5. Capture the recently used applications</a:t>
            </a:r>
          </a:p>
          <a:p>
            <a:r>
              <a:rPr lang="en-GB" dirty="0"/>
              <a:t>6. Capture the Recently Deleted items before they expire</a:t>
            </a:r>
          </a:p>
          <a:p>
            <a:r>
              <a:rPr lang="en-GB" dirty="0"/>
              <a:t>7. Maintain contemporaneous  notes and record sufficient detail for repeatability </a:t>
            </a:r>
          </a:p>
        </p:txBody>
      </p:sp>
    </p:spTree>
    <p:extLst>
      <p:ext uri="{BB962C8B-B14F-4D97-AF65-F5344CB8AC3E}">
        <p14:creationId xmlns:p14="http://schemas.microsoft.com/office/powerpoint/2010/main" val="1003393110"/>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35A7A-2042-2696-D746-3B0A0EA13AEC}"/>
              </a:ext>
            </a:extLst>
          </p:cNvPr>
          <p:cNvSpPr>
            <a:spLocks noGrp="1"/>
          </p:cNvSpPr>
          <p:nvPr>
            <p:ph type="title"/>
          </p:nvPr>
        </p:nvSpPr>
        <p:spPr/>
        <p:txBody>
          <a:bodyPr/>
          <a:lstStyle/>
          <a:p>
            <a:r>
              <a:rPr lang="en-GB" dirty="0"/>
              <a:t>The Primary Extraction Types</a:t>
            </a:r>
          </a:p>
        </p:txBody>
      </p:sp>
      <p:sp>
        <p:nvSpPr>
          <p:cNvPr id="3" name="Content Placeholder 2">
            <a:extLst>
              <a:ext uri="{FF2B5EF4-FFF2-40B4-BE49-F238E27FC236}">
                <a16:creationId xmlns:a16="http://schemas.microsoft.com/office/drawing/2014/main" id="{CF25E43C-B5D8-B832-0F89-5D1210CC268D}"/>
              </a:ext>
            </a:extLst>
          </p:cNvPr>
          <p:cNvSpPr>
            <a:spLocks noGrp="1"/>
          </p:cNvSpPr>
          <p:nvPr>
            <p:ph idx="1"/>
          </p:nvPr>
        </p:nvSpPr>
        <p:spPr/>
        <p:txBody>
          <a:bodyPr/>
          <a:lstStyle/>
          <a:p>
            <a:r>
              <a:rPr lang="en-GB" dirty="0"/>
              <a:t>There used to be three primary extraction types:</a:t>
            </a:r>
          </a:p>
          <a:p>
            <a:r>
              <a:rPr lang="en-GB" dirty="0"/>
              <a:t>* Logical</a:t>
            </a:r>
          </a:p>
          <a:p>
            <a:r>
              <a:rPr lang="en-GB" dirty="0"/>
              <a:t>* Filesystem</a:t>
            </a:r>
          </a:p>
          <a:p>
            <a:r>
              <a:rPr lang="en-GB" dirty="0"/>
              <a:t>* Physical</a:t>
            </a:r>
          </a:p>
        </p:txBody>
      </p:sp>
    </p:spTree>
    <p:extLst>
      <p:ext uri="{BB962C8B-B14F-4D97-AF65-F5344CB8AC3E}">
        <p14:creationId xmlns:p14="http://schemas.microsoft.com/office/powerpoint/2010/main" val="35540080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4E014-8B53-8A12-D82C-3B658A6A5657}"/>
              </a:ext>
            </a:extLst>
          </p:cNvPr>
          <p:cNvSpPr>
            <a:spLocks noGrp="1"/>
          </p:cNvSpPr>
          <p:nvPr>
            <p:ph type="title"/>
          </p:nvPr>
        </p:nvSpPr>
        <p:spPr/>
        <p:txBody>
          <a:bodyPr/>
          <a:lstStyle/>
          <a:p>
            <a:r>
              <a:rPr lang="en-GB" dirty="0"/>
              <a:t>Android vs iOS Extraction Methods</a:t>
            </a:r>
          </a:p>
        </p:txBody>
      </p:sp>
      <p:graphicFrame>
        <p:nvGraphicFramePr>
          <p:cNvPr id="4" name="Table 4">
            <a:extLst>
              <a:ext uri="{FF2B5EF4-FFF2-40B4-BE49-F238E27FC236}">
                <a16:creationId xmlns:a16="http://schemas.microsoft.com/office/drawing/2014/main" id="{38E87082-EF35-EAF3-30DB-51D26593606C}"/>
              </a:ext>
            </a:extLst>
          </p:cNvPr>
          <p:cNvGraphicFramePr>
            <a:graphicFrameLocks noGrp="1"/>
          </p:cNvGraphicFramePr>
          <p:nvPr>
            <p:ph idx="1"/>
            <p:extLst>
              <p:ext uri="{D42A27DB-BD31-4B8C-83A1-F6EECF244321}">
                <p14:modId xmlns:p14="http://schemas.microsoft.com/office/powerpoint/2010/main" val="2118442077"/>
              </p:ext>
            </p:extLst>
          </p:nvPr>
        </p:nvGraphicFramePr>
        <p:xfrm>
          <a:off x="1096963" y="2108200"/>
          <a:ext cx="10058397" cy="3774440"/>
        </p:xfrm>
        <a:graphic>
          <a:graphicData uri="http://schemas.openxmlformats.org/drawingml/2006/table">
            <a:tbl>
              <a:tblPr firstRow="1" bandRow="1">
                <a:tableStyleId>{073A0DAA-6AF3-43AB-8588-CEC1D06C72B9}</a:tableStyleId>
              </a:tblPr>
              <a:tblGrid>
                <a:gridCol w="3352799">
                  <a:extLst>
                    <a:ext uri="{9D8B030D-6E8A-4147-A177-3AD203B41FA5}">
                      <a16:colId xmlns:a16="http://schemas.microsoft.com/office/drawing/2014/main" val="3093628178"/>
                    </a:ext>
                  </a:extLst>
                </a:gridCol>
                <a:gridCol w="3352799">
                  <a:extLst>
                    <a:ext uri="{9D8B030D-6E8A-4147-A177-3AD203B41FA5}">
                      <a16:colId xmlns:a16="http://schemas.microsoft.com/office/drawing/2014/main" val="89161105"/>
                    </a:ext>
                  </a:extLst>
                </a:gridCol>
                <a:gridCol w="3352799">
                  <a:extLst>
                    <a:ext uri="{9D8B030D-6E8A-4147-A177-3AD203B41FA5}">
                      <a16:colId xmlns:a16="http://schemas.microsoft.com/office/drawing/2014/main" val="2563501662"/>
                    </a:ext>
                  </a:extLst>
                </a:gridCol>
              </a:tblGrid>
              <a:tr h="370840">
                <a:tc gridSpan="2">
                  <a:txBody>
                    <a:bodyPr/>
                    <a:lstStyle/>
                    <a:p>
                      <a:pPr algn="ctr"/>
                      <a:r>
                        <a:rPr lang="en-GB" dirty="0"/>
                        <a:t>Google Android </a:t>
                      </a:r>
                    </a:p>
                  </a:txBody>
                  <a:tcPr/>
                </a:tc>
                <a:tc hMerge="1">
                  <a:txBody>
                    <a:bodyPr/>
                    <a:lstStyle/>
                    <a:p>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Apple iOS</a:t>
                      </a:r>
                    </a:p>
                  </a:txBody>
                  <a:tcPr/>
                </a:tc>
                <a:extLst>
                  <a:ext uri="{0D108BD9-81ED-4DB2-BD59-A6C34878D82A}">
                    <a16:rowId xmlns:a16="http://schemas.microsoft.com/office/drawing/2014/main" val="3612739563"/>
                  </a:ext>
                </a:extLst>
              </a:tr>
              <a:tr h="370840">
                <a:tc>
                  <a:txBody>
                    <a:bodyPr/>
                    <a:lstStyle/>
                    <a:p>
                      <a:pPr algn="ctr"/>
                      <a:r>
                        <a:rPr lang="en-GB" dirty="0"/>
                        <a:t>Logical</a:t>
                      </a:r>
                    </a:p>
                  </a:txBody>
                  <a:tcPr/>
                </a:tc>
                <a:tc>
                  <a:txBody>
                    <a:bodyPr/>
                    <a:lstStyle/>
                    <a:p>
                      <a:pPr algn="ctr"/>
                      <a:r>
                        <a:rPr lang="en-GB" dirty="0"/>
                        <a:t>Advanced ADB</a:t>
                      </a:r>
                    </a:p>
                  </a:txBody>
                  <a:tcPr/>
                </a:tc>
                <a:tc>
                  <a:txBody>
                    <a:bodyPr/>
                    <a:lstStyle/>
                    <a:p>
                      <a:pPr algn="ctr"/>
                      <a:r>
                        <a:rPr lang="en-GB" dirty="0"/>
                        <a:t>Advanced Logical</a:t>
                      </a:r>
                    </a:p>
                  </a:txBody>
                  <a:tcPr/>
                </a:tc>
                <a:extLst>
                  <a:ext uri="{0D108BD9-81ED-4DB2-BD59-A6C34878D82A}">
                    <a16:rowId xmlns:a16="http://schemas.microsoft.com/office/drawing/2014/main" val="980175580"/>
                  </a:ext>
                </a:extLst>
              </a:tr>
              <a:tr h="370840">
                <a:tc>
                  <a:txBody>
                    <a:bodyPr/>
                    <a:lstStyle/>
                    <a:p>
                      <a:pPr algn="ctr"/>
                      <a:r>
                        <a:rPr lang="en-GB" dirty="0"/>
                        <a:t>Advanced Logical</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Physical Decrypting Bootloader</a:t>
                      </a:r>
                    </a:p>
                  </a:txBody>
                  <a:tcPr/>
                </a:tc>
                <a:tc>
                  <a:txBody>
                    <a:bodyPr/>
                    <a:lstStyle/>
                    <a:p>
                      <a:pPr algn="ctr"/>
                      <a:r>
                        <a:rPr lang="en-GB" dirty="0"/>
                        <a:t>Filesystem (CheckM8)</a:t>
                      </a:r>
                    </a:p>
                  </a:txBody>
                  <a:tcPr/>
                </a:tc>
                <a:extLst>
                  <a:ext uri="{0D108BD9-81ED-4DB2-BD59-A6C34878D82A}">
                    <a16:rowId xmlns:a16="http://schemas.microsoft.com/office/drawing/2014/main" val="81934196"/>
                  </a:ext>
                </a:extLst>
              </a:tr>
              <a:tr h="370840">
                <a:tc>
                  <a:txBody>
                    <a:bodyPr/>
                    <a:lstStyle/>
                    <a:p>
                      <a:pPr algn="ctr"/>
                      <a:r>
                        <a:rPr lang="en-GB" dirty="0"/>
                        <a:t>Filesystem (Android backup)</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Physical Bootloader Legacy</a:t>
                      </a:r>
                    </a:p>
                  </a:txBody>
                  <a:tcPr/>
                </a:tc>
                <a:tc>
                  <a:txBody>
                    <a:bodyPr/>
                    <a:lstStyle/>
                    <a:p>
                      <a:pPr algn="ctr"/>
                      <a:r>
                        <a:rPr lang="en-GB" dirty="0"/>
                        <a:t>Full-Filesystem</a:t>
                      </a:r>
                    </a:p>
                  </a:txBody>
                  <a:tcPr/>
                </a:tc>
                <a:extLst>
                  <a:ext uri="{0D108BD9-81ED-4DB2-BD59-A6C34878D82A}">
                    <a16:rowId xmlns:a16="http://schemas.microsoft.com/office/drawing/2014/main" val="3349380708"/>
                  </a:ext>
                </a:extLst>
              </a:tr>
              <a:tr h="370840">
                <a:tc>
                  <a:txBody>
                    <a:bodyPr/>
                    <a:lstStyle/>
                    <a:p>
                      <a:pPr algn="ctr"/>
                      <a:r>
                        <a:rPr lang="en-GB" dirty="0"/>
                        <a:t>Filesystem APK Downgrade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err="1"/>
                        <a:t>Exynos</a:t>
                      </a:r>
                      <a:r>
                        <a:rPr lang="en-GB" dirty="0"/>
                        <a:t> Live</a:t>
                      </a:r>
                    </a:p>
                  </a:txBody>
                  <a:tcPr/>
                </a:tc>
                <a:tc>
                  <a:txBody>
                    <a:bodyPr/>
                    <a:lstStyle/>
                    <a:p>
                      <a:pPr algn="ctr"/>
                      <a:r>
                        <a:rPr lang="en-GB" dirty="0"/>
                        <a:t>Physical</a:t>
                      </a:r>
                    </a:p>
                  </a:txBody>
                  <a:tcPr/>
                </a:tc>
                <a:extLst>
                  <a:ext uri="{0D108BD9-81ED-4DB2-BD59-A6C34878D82A}">
                    <a16:rowId xmlns:a16="http://schemas.microsoft.com/office/drawing/2014/main" val="4042167773"/>
                  </a:ext>
                </a:extLst>
              </a:tr>
              <a:tr h="370840">
                <a:tc>
                  <a:txBody>
                    <a:bodyPr/>
                    <a:lstStyle/>
                    <a:p>
                      <a:pPr algn="ctr"/>
                      <a:r>
                        <a:rPr lang="en-GB" dirty="0"/>
                        <a:t>Full-Filesystem Decrypting Bootloader</a:t>
                      </a:r>
                    </a:p>
                  </a:txBody>
                  <a:tcPr/>
                </a:tc>
                <a:tc>
                  <a:txBody>
                    <a:bodyPr/>
                    <a:lstStyle/>
                    <a:p>
                      <a:pPr algn="ctr"/>
                      <a:r>
                        <a:rPr lang="en-GB" dirty="0"/>
                        <a:t>MTK Live</a:t>
                      </a:r>
                    </a:p>
                  </a:txBody>
                  <a:tcPr/>
                </a:tc>
                <a:tc>
                  <a:txBody>
                    <a:bodyPr/>
                    <a:lstStyle/>
                    <a:p>
                      <a:pPr algn="ctr"/>
                      <a:r>
                        <a:rPr lang="en-GB" dirty="0"/>
                        <a:t>-</a:t>
                      </a:r>
                    </a:p>
                  </a:txBody>
                  <a:tcPr/>
                </a:tc>
                <a:extLst>
                  <a:ext uri="{0D108BD9-81ED-4DB2-BD59-A6C34878D82A}">
                    <a16:rowId xmlns:a16="http://schemas.microsoft.com/office/drawing/2014/main" val="161003662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Filesystem ADB</a:t>
                      </a:r>
                    </a:p>
                    <a:p>
                      <a:pPr algn="ctr"/>
                      <a:endParaRPr lang="en-GB" dirty="0"/>
                    </a:p>
                  </a:txBody>
                  <a:tcPr/>
                </a:tc>
                <a:tc>
                  <a:txBody>
                    <a:bodyPr/>
                    <a:lstStyle/>
                    <a:p>
                      <a:pPr algn="ctr"/>
                      <a:r>
                        <a:rPr lang="en-GB" dirty="0"/>
                        <a:t>Qualcomm Live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623833225"/>
                  </a:ext>
                </a:extLst>
              </a:tr>
              <a:tr h="370840">
                <a:tc>
                  <a:txBody>
                    <a:bodyPr/>
                    <a:lstStyle/>
                    <a:p>
                      <a:pPr algn="ctr"/>
                      <a:r>
                        <a:rPr lang="en-GB" dirty="0"/>
                        <a:t>Physical ADB  (Rooted)</a:t>
                      </a:r>
                    </a:p>
                  </a:txBody>
                  <a:tcPr/>
                </a:tc>
                <a:tc>
                  <a:txBody>
                    <a:bodyPr/>
                    <a:lstStyle/>
                    <a:p>
                      <a:pPr algn="ctr"/>
                      <a:r>
                        <a:rPr lang="en-GB" dirty="0" err="1"/>
                        <a:t>Krin</a:t>
                      </a:r>
                      <a:r>
                        <a:rPr lang="en-GB" dirty="0"/>
                        <a:t> Decrypting Bootloaders</a:t>
                      </a:r>
                    </a:p>
                  </a:txBody>
                  <a:tcPr/>
                </a:tc>
                <a:tc>
                  <a:txBody>
                    <a:bodyPr/>
                    <a:lstStyle/>
                    <a:p>
                      <a:pPr algn="ctr"/>
                      <a:r>
                        <a:rPr lang="en-GB" dirty="0"/>
                        <a:t>-</a:t>
                      </a:r>
                    </a:p>
                  </a:txBody>
                  <a:tcPr/>
                </a:tc>
                <a:extLst>
                  <a:ext uri="{0D108BD9-81ED-4DB2-BD59-A6C34878D82A}">
                    <a16:rowId xmlns:a16="http://schemas.microsoft.com/office/drawing/2014/main" val="1875479775"/>
                  </a:ext>
                </a:extLst>
              </a:tr>
            </a:tbl>
          </a:graphicData>
        </a:graphic>
      </p:graphicFrame>
    </p:spTree>
    <p:extLst>
      <p:ext uri="{BB962C8B-B14F-4D97-AF65-F5344CB8AC3E}">
        <p14:creationId xmlns:p14="http://schemas.microsoft.com/office/powerpoint/2010/main" val="9660291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E3848-245E-05E7-6D79-129FB25CDA28}"/>
              </a:ext>
            </a:extLst>
          </p:cNvPr>
          <p:cNvSpPr>
            <a:spLocks noGrp="1"/>
          </p:cNvSpPr>
          <p:nvPr>
            <p:ph type="title"/>
          </p:nvPr>
        </p:nvSpPr>
        <p:spPr/>
        <p:txBody>
          <a:bodyPr/>
          <a:lstStyle/>
          <a:p>
            <a:r>
              <a:rPr lang="en-GB" dirty="0"/>
              <a:t>Supported iPhone Extraction Methods</a:t>
            </a:r>
          </a:p>
        </p:txBody>
      </p:sp>
      <p:sp>
        <p:nvSpPr>
          <p:cNvPr id="3" name="Content Placeholder 2">
            <a:extLst>
              <a:ext uri="{FF2B5EF4-FFF2-40B4-BE49-F238E27FC236}">
                <a16:creationId xmlns:a16="http://schemas.microsoft.com/office/drawing/2014/main" id="{0421A679-23C8-8F90-AAAA-C48D7BB0C7B8}"/>
              </a:ext>
            </a:extLst>
          </p:cNvPr>
          <p:cNvSpPr>
            <a:spLocks noGrp="1"/>
          </p:cNvSpPr>
          <p:nvPr>
            <p:ph idx="1"/>
          </p:nvPr>
        </p:nvSpPr>
        <p:spPr/>
        <p:txBody>
          <a:bodyPr>
            <a:normAutofit lnSpcReduction="10000"/>
          </a:bodyPr>
          <a:lstStyle/>
          <a:p>
            <a:r>
              <a:rPr lang="en-GB" dirty="0"/>
              <a:t>* iPhone 4 (A1332) - Advanced Logical &amp; Physical</a:t>
            </a:r>
          </a:p>
          <a:p>
            <a:r>
              <a:rPr lang="en-GB" dirty="0"/>
              <a:t>* iPhone 4s (A1387) - Advanced Logical</a:t>
            </a:r>
          </a:p>
          <a:p>
            <a:r>
              <a:rPr lang="en-GB" dirty="0"/>
              <a:t>* iPhone 5 (A1428) - Advanced Logical</a:t>
            </a:r>
          </a:p>
          <a:p>
            <a:r>
              <a:rPr lang="en-GB" dirty="0"/>
              <a:t>* iPhone 5s (A1453) - Advanced Logical &amp; Full-Filesystem </a:t>
            </a:r>
          </a:p>
          <a:p>
            <a:r>
              <a:rPr lang="en-GB" dirty="0"/>
              <a:t>* iPhone 5c (A1456) - Advanced Logical</a:t>
            </a:r>
          </a:p>
          <a:p>
            <a:r>
              <a:rPr lang="en-GB" dirty="0"/>
              <a:t>* iPhone 6, 7, 8, X, 11, 12 &amp; 13 - Advanced Logical &amp; Full-Filesystem </a:t>
            </a:r>
          </a:p>
          <a:p>
            <a:r>
              <a:rPr lang="en-GB" dirty="0">
                <a:hlinkClick r:id="rId2"/>
              </a:rPr>
              <a:t>Using Cellebrite UFED or Physical Analyzer to Perform iOS Advanced Logical Extractions - YouTube</a:t>
            </a:r>
            <a:endParaRPr lang="en-GB" dirty="0"/>
          </a:p>
          <a:p>
            <a:endParaRPr lang="en-GB" dirty="0"/>
          </a:p>
        </p:txBody>
      </p:sp>
    </p:spTree>
    <p:extLst>
      <p:ext uri="{BB962C8B-B14F-4D97-AF65-F5344CB8AC3E}">
        <p14:creationId xmlns:p14="http://schemas.microsoft.com/office/powerpoint/2010/main" val="17838201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p:cTn id="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F614A-AACB-A18F-2EF5-C0566437E70B}"/>
              </a:ext>
            </a:extLst>
          </p:cNvPr>
          <p:cNvSpPr>
            <a:spLocks noGrp="1"/>
          </p:cNvSpPr>
          <p:nvPr>
            <p:ph type="title"/>
          </p:nvPr>
        </p:nvSpPr>
        <p:spPr/>
        <p:txBody>
          <a:bodyPr/>
          <a:lstStyle/>
          <a:p>
            <a:r>
              <a:rPr lang="en-GB" dirty="0"/>
              <a:t>So what changed?</a:t>
            </a:r>
          </a:p>
        </p:txBody>
      </p:sp>
      <p:sp>
        <p:nvSpPr>
          <p:cNvPr id="3" name="Content Placeholder 2">
            <a:extLst>
              <a:ext uri="{FF2B5EF4-FFF2-40B4-BE49-F238E27FC236}">
                <a16:creationId xmlns:a16="http://schemas.microsoft.com/office/drawing/2014/main" id="{C9AE2642-2CA3-7F28-65E7-6727E24CA818}"/>
              </a:ext>
            </a:extLst>
          </p:cNvPr>
          <p:cNvSpPr>
            <a:spLocks noGrp="1"/>
          </p:cNvSpPr>
          <p:nvPr>
            <p:ph idx="1"/>
          </p:nvPr>
        </p:nvSpPr>
        <p:spPr/>
        <p:txBody>
          <a:bodyPr/>
          <a:lstStyle/>
          <a:p>
            <a:r>
              <a:rPr lang="en-GB" dirty="0"/>
              <a:t>Before the iPhone 4s, security was managed through architecture alone.  </a:t>
            </a:r>
          </a:p>
          <a:p>
            <a:r>
              <a:rPr lang="en-GB" dirty="0"/>
              <a:t>Following news that Cellebrite was able to perform Physical extractions on early iOS devices, Apple responded by overhauling the way that security is applied and managed on iOS devices. </a:t>
            </a:r>
          </a:p>
          <a:p>
            <a:r>
              <a:rPr lang="en-GB" dirty="0"/>
              <a:t>iPhone architecture was completely redesigned: a new encryption engine was introduced, File Based Encryption (FBE) was introduced and Apple now possessed the ability to fix vulnerabilities through software patching.  </a:t>
            </a:r>
          </a:p>
        </p:txBody>
      </p:sp>
    </p:spTree>
    <p:extLst>
      <p:ext uri="{BB962C8B-B14F-4D97-AF65-F5344CB8AC3E}">
        <p14:creationId xmlns:p14="http://schemas.microsoft.com/office/powerpoint/2010/main" val="269265559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F291-1916-13C5-E638-2FBA972ED679}"/>
              </a:ext>
            </a:extLst>
          </p:cNvPr>
          <p:cNvSpPr>
            <a:spLocks noGrp="1"/>
          </p:cNvSpPr>
          <p:nvPr>
            <p:ph type="title"/>
          </p:nvPr>
        </p:nvSpPr>
        <p:spPr/>
        <p:txBody>
          <a:bodyPr/>
          <a:lstStyle/>
          <a:p>
            <a:r>
              <a:rPr lang="en-GB" dirty="0"/>
              <a:t>iOS Encryption</a:t>
            </a:r>
          </a:p>
        </p:txBody>
      </p:sp>
      <p:sp>
        <p:nvSpPr>
          <p:cNvPr id="3" name="Content Placeholder 2">
            <a:extLst>
              <a:ext uri="{FF2B5EF4-FFF2-40B4-BE49-F238E27FC236}">
                <a16:creationId xmlns:a16="http://schemas.microsoft.com/office/drawing/2014/main" id="{DA82C7B9-A5FE-C6A8-6887-BC38965DBF46}"/>
              </a:ext>
            </a:extLst>
          </p:cNvPr>
          <p:cNvSpPr>
            <a:spLocks noGrp="1"/>
          </p:cNvSpPr>
          <p:nvPr>
            <p:ph idx="1"/>
          </p:nvPr>
        </p:nvSpPr>
        <p:spPr/>
        <p:txBody>
          <a:bodyPr>
            <a:normAutofit fontScale="92500" lnSpcReduction="10000"/>
          </a:bodyPr>
          <a:lstStyle/>
          <a:p>
            <a:r>
              <a:rPr lang="en-GB" dirty="0"/>
              <a:t>Step 1 - Each iPhone has an encryption key which is burnt into a chip on the device</a:t>
            </a:r>
          </a:p>
          <a:p>
            <a:r>
              <a:rPr lang="en-GB" dirty="0"/>
              <a:t>Step 2 - The user’s passcode/password </a:t>
            </a:r>
            <a:r>
              <a:rPr lang="en-GB"/>
              <a:t>is used to </a:t>
            </a:r>
            <a:r>
              <a:rPr lang="en-GB" dirty="0"/>
              <a:t>generate a 2</a:t>
            </a:r>
            <a:r>
              <a:rPr lang="en-GB" baseline="30000" dirty="0"/>
              <a:t>nd</a:t>
            </a:r>
            <a:r>
              <a:rPr lang="en-GB" dirty="0"/>
              <a:t> part of the encryption key</a:t>
            </a:r>
          </a:p>
          <a:p>
            <a:r>
              <a:rPr lang="en-GB" dirty="0"/>
              <a:t>Step 3 - Both are combined to form a single encryption key</a:t>
            </a:r>
          </a:p>
          <a:p>
            <a:r>
              <a:rPr lang="en-GB" dirty="0"/>
              <a:t>Step 4 - Each file is also given a unique encryption key  </a:t>
            </a:r>
          </a:p>
          <a:p>
            <a:r>
              <a:rPr lang="en-GB" dirty="0"/>
              <a:t>Step 5 – The data which is stored in NAND memory is encrypted using AES 128/256</a:t>
            </a:r>
          </a:p>
          <a:p>
            <a:r>
              <a:rPr lang="en-GB" dirty="0"/>
              <a:t>Step 6 – The encrypted data is decrypted by the encryption engine and the data travels using a unique and totally random path; making it very difficult to attack</a:t>
            </a:r>
          </a:p>
          <a:p>
            <a:r>
              <a:rPr lang="en-GB" dirty="0"/>
              <a:t>Step 7 - Exploits are patched through software updates</a:t>
            </a:r>
          </a:p>
        </p:txBody>
      </p:sp>
    </p:spTree>
    <p:extLst>
      <p:ext uri="{BB962C8B-B14F-4D97-AF65-F5344CB8AC3E}">
        <p14:creationId xmlns:p14="http://schemas.microsoft.com/office/powerpoint/2010/main" val="13712446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0E21C-AB9B-F9D9-058A-C3FDE494341C}"/>
              </a:ext>
            </a:extLst>
          </p:cNvPr>
          <p:cNvSpPr>
            <a:spLocks noGrp="1"/>
          </p:cNvSpPr>
          <p:nvPr>
            <p:ph type="title"/>
          </p:nvPr>
        </p:nvSpPr>
        <p:spPr/>
        <p:txBody>
          <a:bodyPr/>
          <a:lstStyle/>
          <a:p>
            <a:r>
              <a:rPr lang="en-GB" dirty="0"/>
              <a:t>How is data stored on Smartphones?</a:t>
            </a:r>
          </a:p>
        </p:txBody>
      </p:sp>
      <p:sp>
        <p:nvSpPr>
          <p:cNvPr id="3" name="Content Placeholder 2">
            <a:extLst>
              <a:ext uri="{FF2B5EF4-FFF2-40B4-BE49-F238E27FC236}">
                <a16:creationId xmlns:a16="http://schemas.microsoft.com/office/drawing/2014/main" id="{6E7C959A-18CE-6976-C1E4-D67044791B98}"/>
              </a:ext>
            </a:extLst>
          </p:cNvPr>
          <p:cNvSpPr>
            <a:spLocks noGrp="1"/>
          </p:cNvSpPr>
          <p:nvPr>
            <p:ph idx="1"/>
          </p:nvPr>
        </p:nvSpPr>
        <p:spPr/>
        <p:txBody>
          <a:bodyPr/>
          <a:lstStyle/>
          <a:p>
            <a:r>
              <a:rPr lang="en-GB" dirty="0"/>
              <a:t>There are three primary ways:</a:t>
            </a:r>
          </a:p>
          <a:p>
            <a:r>
              <a:rPr lang="en-GB" dirty="0"/>
              <a:t>* Property Lists (</a:t>
            </a:r>
            <a:r>
              <a:rPr lang="en-GB" dirty="0" err="1"/>
              <a:t>Plists</a:t>
            </a:r>
            <a:r>
              <a:rPr lang="en-GB" dirty="0"/>
              <a:t>) – iOS Only</a:t>
            </a:r>
          </a:p>
          <a:p>
            <a:r>
              <a:rPr lang="en-GB" dirty="0"/>
              <a:t>* SQL/SQLite Databases </a:t>
            </a:r>
          </a:p>
          <a:p>
            <a:r>
              <a:rPr lang="en-GB" dirty="0"/>
              <a:t>* iCloud/Cloud Storage</a:t>
            </a:r>
          </a:p>
        </p:txBody>
      </p:sp>
    </p:spTree>
    <p:extLst>
      <p:ext uri="{BB962C8B-B14F-4D97-AF65-F5344CB8AC3E}">
        <p14:creationId xmlns:p14="http://schemas.microsoft.com/office/powerpoint/2010/main" val="2326424002"/>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93833-3507-0EE2-7D18-418AE83A1159}"/>
              </a:ext>
            </a:extLst>
          </p:cNvPr>
          <p:cNvSpPr>
            <a:spLocks noGrp="1"/>
          </p:cNvSpPr>
          <p:nvPr>
            <p:ph type="title"/>
          </p:nvPr>
        </p:nvSpPr>
        <p:spPr/>
        <p:txBody>
          <a:bodyPr/>
          <a:lstStyle/>
          <a:p>
            <a:r>
              <a:rPr lang="en-GB" dirty="0"/>
              <a:t>Property List Example</a:t>
            </a:r>
          </a:p>
        </p:txBody>
      </p:sp>
      <p:pic>
        <p:nvPicPr>
          <p:cNvPr id="5" name="Content Placeholder 4">
            <a:extLst>
              <a:ext uri="{FF2B5EF4-FFF2-40B4-BE49-F238E27FC236}">
                <a16:creationId xmlns:a16="http://schemas.microsoft.com/office/drawing/2014/main" id="{3D667806-76E2-0429-7F30-9F526887499A}"/>
              </a:ext>
            </a:extLst>
          </p:cNvPr>
          <p:cNvPicPr>
            <a:picLocks noGrp="1" noChangeAspect="1"/>
          </p:cNvPicPr>
          <p:nvPr>
            <p:ph idx="1"/>
          </p:nvPr>
        </p:nvPicPr>
        <p:blipFill>
          <a:blip r:embed="rId2"/>
          <a:stretch>
            <a:fillRect/>
          </a:stretch>
        </p:blipFill>
        <p:spPr>
          <a:xfrm>
            <a:off x="2365375" y="2108200"/>
            <a:ext cx="7521576" cy="3760788"/>
          </a:xfrm>
        </p:spPr>
      </p:pic>
    </p:spTree>
    <p:extLst>
      <p:ext uri="{BB962C8B-B14F-4D97-AF65-F5344CB8AC3E}">
        <p14:creationId xmlns:p14="http://schemas.microsoft.com/office/powerpoint/2010/main" val="11902341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9BF33-020E-FC5A-65D8-AF8776CF7FAB}"/>
              </a:ext>
            </a:extLst>
          </p:cNvPr>
          <p:cNvSpPr>
            <a:spLocks noGrp="1"/>
          </p:cNvSpPr>
          <p:nvPr>
            <p:ph type="title"/>
          </p:nvPr>
        </p:nvSpPr>
        <p:spPr/>
        <p:txBody>
          <a:bodyPr/>
          <a:lstStyle/>
          <a:p>
            <a:r>
              <a:rPr lang="en-GB" dirty="0"/>
              <a:t>SQL Database Example</a:t>
            </a:r>
          </a:p>
        </p:txBody>
      </p:sp>
      <p:pic>
        <p:nvPicPr>
          <p:cNvPr id="5" name="Content Placeholder 4">
            <a:extLst>
              <a:ext uri="{FF2B5EF4-FFF2-40B4-BE49-F238E27FC236}">
                <a16:creationId xmlns:a16="http://schemas.microsoft.com/office/drawing/2014/main" id="{320FA311-A51C-DB80-978D-8B7E01E7ACAD}"/>
              </a:ext>
            </a:extLst>
          </p:cNvPr>
          <p:cNvPicPr>
            <a:picLocks noGrp="1" noChangeAspect="1"/>
          </p:cNvPicPr>
          <p:nvPr>
            <p:ph idx="1"/>
          </p:nvPr>
        </p:nvPicPr>
        <p:blipFill>
          <a:blip r:embed="rId2"/>
          <a:stretch>
            <a:fillRect/>
          </a:stretch>
        </p:blipFill>
        <p:spPr>
          <a:xfrm>
            <a:off x="3145051" y="2108200"/>
            <a:ext cx="5962224" cy="3760788"/>
          </a:xfrm>
        </p:spPr>
      </p:pic>
    </p:spTree>
    <p:extLst>
      <p:ext uri="{BB962C8B-B14F-4D97-AF65-F5344CB8AC3E}">
        <p14:creationId xmlns:p14="http://schemas.microsoft.com/office/powerpoint/2010/main" val="267939089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AB0F-A0E0-1071-F706-C084DB74F8C3}"/>
              </a:ext>
            </a:extLst>
          </p:cNvPr>
          <p:cNvSpPr>
            <a:spLocks noGrp="1"/>
          </p:cNvSpPr>
          <p:nvPr>
            <p:ph type="title"/>
          </p:nvPr>
        </p:nvSpPr>
        <p:spPr/>
        <p:txBody>
          <a:bodyPr/>
          <a:lstStyle/>
          <a:p>
            <a:r>
              <a:rPr lang="en-GB" dirty="0" err="1"/>
              <a:t>SMS.db</a:t>
            </a:r>
            <a:r>
              <a:rPr lang="en-GB" dirty="0"/>
              <a:t> Messages Table Example</a:t>
            </a:r>
          </a:p>
        </p:txBody>
      </p:sp>
      <p:pic>
        <p:nvPicPr>
          <p:cNvPr id="5" name="Content Placeholder 4">
            <a:extLst>
              <a:ext uri="{FF2B5EF4-FFF2-40B4-BE49-F238E27FC236}">
                <a16:creationId xmlns:a16="http://schemas.microsoft.com/office/drawing/2014/main" id="{E9278B23-FB32-6C4B-667B-79CFC0C91E68}"/>
              </a:ext>
            </a:extLst>
          </p:cNvPr>
          <p:cNvPicPr>
            <a:picLocks noGrp="1" noChangeAspect="1"/>
          </p:cNvPicPr>
          <p:nvPr>
            <p:ph idx="1"/>
          </p:nvPr>
        </p:nvPicPr>
        <p:blipFill>
          <a:blip r:embed="rId2"/>
          <a:stretch>
            <a:fillRect/>
          </a:stretch>
        </p:blipFill>
        <p:spPr>
          <a:xfrm>
            <a:off x="1452831" y="2108200"/>
            <a:ext cx="9346664" cy="3760788"/>
          </a:xfrm>
        </p:spPr>
      </p:pic>
    </p:spTree>
    <p:extLst>
      <p:ext uri="{BB962C8B-B14F-4D97-AF65-F5344CB8AC3E}">
        <p14:creationId xmlns:p14="http://schemas.microsoft.com/office/powerpoint/2010/main" val="314650393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03FA-2C32-DFD8-8F26-8073C260992D}"/>
              </a:ext>
            </a:extLst>
          </p:cNvPr>
          <p:cNvSpPr>
            <a:spLocks noGrp="1"/>
          </p:cNvSpPr>
          <p:nvPr>
            <p:ph type="title"/>
          </p:nvPr>
        </p:nvSpPr>
        <p:spPr/>
        <p:txBody>
          <a:bodyPr/>
          <a:lstStyle/>
          <a:p>
            <a:r>
              <a:rPr lang="en-GB" dirty="0"/>
              <a:t>iCloud with iOS</a:t>
            </a:r>
            <a:br>
              <a:rPr lang="en-GB" dirty="0"/>
            </a:br>
            <a:endParaRPr lang="en-GB" dirty="0"/>
          </a:p>
        </p:txBody>
      </p:sp>
      <p:sp>
        <p:nvSpPr>
          <p:cNvPr id="3" name="Content Placeholder 2">
            <a:extLst>
              <a:ext uri="{FF2B5EF4-FFF2-40B4-BE49-F238E27FC236}">
                <a16:creationId xmlns:a16="http://schemas.microsoft.com/office/drawing/2014/main" id="{B44C5F86-2F23-3C1C-563D-7A3A8836ED73}"/>
              </a:ext>
            </a:extLst>
          </p:cNvPr>
          <p:cNvSpPr>
            <a:spLocks noGrp="1"/>
          </p:cNvSpPr>
          <p:nvPr>
            <p:ph idx="1"/>
          </p:nvPr>
        </p:nvSpPr>
        <p:spPr/>
        <p:txBody>
          <a:bodyPr/>
          <a:lstStyle/>
          <a:p>
            <a:r>
              <a:rPr lang="en-GB" dirty="0"/>
              <a:t>* iCloud Libraries </a:t>
            </a:r>
          </a:p>
          <a:p>
            <a:r>
              <a:rPr lang="en-GB" dirty="0"/>
              <a:t>* iCloud Optimisation</a:t>
            </a:r>
          </a:p>
          <a:p>
            <a:r>
              <a:rPr lang="en-GB" dirty="0"/>
              <a:t>* CPL Assets/</a:t>
            </a:r>
            <a:r>
              <a:rPr lang="en-GB" dirty="0" err="1"/>
              <a:t>PhotoData</a:t>
            </a:r>
            <a:endParaRPr lang="en-GB" dirty="0"/>
          </a:p>
          <a:p>
            <a:r>
              <a:rPr lang="en-GB" dirty="0"/>
              <a:t>* CPL Assets/</a:t>
            </a:r>
            <a:r>
              <a:rPr lang="en-GB" dirty="0" err="1"/>
              <a:t>MetaData</a:t>
            </a:r>
            <a:endParaRPr lang="en-GB" dirty="0"/>
          </a:p>
          <a:p>
            <a:r>
              <a:rPr lang="en-GB" dirty="0"/>
              <a:t>* CPL Assets/ Mutations</a:t>
            </a:r>
          </a:p>
        </p:txBody>
      </p:sp>
    </p:spTree>
    <p:extLst>
      <p:ext uri="{BB962C8B-B14F-4D97-AF65-F5344CB8AC3E}">
        <p14:creationId xmlns:p14="http://schemas.microsoft.com/office/powerpoint/2010/main" val="297659336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96E23-DE51-4EDA-3497-2390446F1F39}"/>
              </a:ext>
            </a:extLst>
          </p:cNvPr>
          <p:cNvSpPr>
            <a:spLocks noGrp="1"/>
          </p:cNvSpPr>
          <p:nvPr>
            <p:ph type="title"/>
          </p:nvPr>
        </p:nvSpPr>
        <p:spPr>
          <a:xfrm>
            <a:off x="6411685" y="634946"/>
            <a:ext cx="5127171" cy="1450757"/>
          </a:xfrm>
        </p:spPr>
        <p:txBody>
          <a:bodyPr>
            <a:normAutofit/>
          </a:bodyPr>
          <a:lstStyle/>
          <a:p>
            <a:r>
              <a:rPr lang="en-GB" dirty="0"/>
              <a:t>Questions?</a:t>
            </a:r>
          </a:p>
        </p:txBody>
      </p:sp>
      <p:pic>
        <p:nvPicPr>
          <p:cNvPr id="4" name="Picture 3">
            <a:extLst>
              <a:ext uri="{FF2B5EF4-FFF2-40B4-BE49-F238E27FC236}">
                <a16:creationId xmlns:a16="http://schemas.microsoft.com/office/drawing/2014/main" id="{5541E969-35B8-A363-AA06-8FD95E7FBD2B}"/>
              </a:ext>
            </a:extLst>
          </p:cNvPr>
          <p:cNvPicPr>
            <a:picLocks noChangeAspect="1"/>
          </p:cNvPicPr>
          <p:nvPr/>
        </p:nvPicPr>
        <p:blipFill>
          <a:blip r:embed="rId2"/>
          <a:stretch>
            <a:fillRect/>
          </a:stretch>
        </p:blipFill>
        <p:spPr>
          <a:xfrm>
            <a:off x="643192" y="2022114"/>
            <a:ext cx="5115347" cy="2493731"/>
          </a:xfrm>
          <a:prstGeom prst="rect">
            <a:avLst/>
          </a:prstGeom>
        </p:spPr>
      </p:pic>
      <p:cxnSp>
        <p:nvCxnSpPr>
          <p:cNvPr id="16"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B4713C-4A7C-78C4-114F-C8B91090FC83}"/>
              </a:ext>
            </a:extLst>
          </p:cNvPr>
          <p:cNvSpPr>
            <a:spLocks noGrp="1"/>
          </p:cNvSpPr>
          <p:nvPr>
            <p:ph idx="1"/>
          </p:nvPr>
        </p:nvSpPr>
        <p:spPr>
          <a:xfrm>
            <a:off x="6411684" y="2407436"/>
            <a:ext cx="5127172" cy="3461658"/>
          </a:xfrm>
        </p:spPr>
        <p:txBody>
          <a:bodyPr>
            <a:normAutofit/>
          </a:bodyPr>
          <a:lstStyle/>
          <a:p>
            <a:r>
              <a:rPr lang="en-GB" dirty="0"/>
              <a:t>Contact Details:</a:t>
            </a:r>
          </a:p>
          <a:p>
            <a:r>
              <a:rPr lang="en-GB" dirty="0">
                <a:hlinkClick r:id="rId3"/>
              </a:rPr>
              <a:t>matt.davies@ex1-forensics.com</a:t>
            </a:r>
            <a:r>
              <a:rPr lang="en-GB" dirty="0"/>
              <a:t> </a:t>
            </a:r>
          </a:p>
          <a:p>
            <a:r>
              <a:rPr lang="en-GB" dirty="0"/>
              <a:t>01554 227410</a:t>
            </a:r>
          </a:p>
          <a:p>
            <a:endParaRPr lang="en-GB" dirty="0"/>
          </a:p>
        </p:txBody>
      </p:sp>
      <p:sp>
        <p:nvSpPr>
          <p:cNvPr id="17" name="Rectangle 1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050410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B5A3B-0962-1A7D-5773-8E80354EBE83}"/>
              </a:ext>
            </a:extLst>
          </p:cNvPr>
          <p:cNvSpPr>
            <a:spLocks noGrp="1"/>
          </p:cNvSpPr>
          <p:nvPr>
            <p:ph type="title"/>
          </p:nvPr>
        </p:nvSpPr>
        <p:spPr/>
        <p:txBody>
          <a:bodyPr/>
          <a:lstStyle/>
          <a:p>
            <a:r>
              <a:rPr lang="en-GB" dirty="0"/>
              <a:t>Useful Links</a:t>
            </a:r>
          </a:p>
        </p:txBody>
      </p:sp>
      <p:sp>
        <p:nvSpPr>
          <p:cNvPr id="3" name="Content Placeholder 2">
            <a:extLst>
              <a:ext uri="{FF2B5EF4-FFF2-40B4-BE49-F238E27FC236}">
                <a16:creationId xmlns:a16="http://schemas.microsoft.com/office/drawing/2014/main" id="{461DB6F3-1FCF-E5F3-A7D1-A000B30E0921}"/>
              </a:ext>
            </a:extLst>
          </p:cNvPr>
          <p:cNvSpPr>
            <a:spLocks noGrp="1"/>
          </p:cNvSpPr>
          <p:nvPr>
            <p:ph idx="1"/>
          </p:nvPr>
        </p:nvSpPr>
        <p:spPr/>
        <p:txBody>
          <a:bodyPr/>
          <a:lstStyle/>
          <a:p>
            <a:r>
              <a:rPr lang="en-GB" dirty="0">
                <a:hlinkClick r:id="rId2"/>
              </a:rPr>
              <a:t>Logical Extraction vs File System Extraction – </a:t>
            </a:r>
            <a:r>
              <a:rPr lang="en-GB" dirty="0" err="1">
                <a:hlinkClick r:id="rId2"/>
              </a:rPr>
              <a:t>Grayshift</a:t>
            </a:r>
            <a:endParaRPr lang="en-GB" dirty="0"/>
          </a:p>
          <a:p>
            <a:r>
              <a:rPr lang="en-GB" dirty="0">
                <a:hlinkClick r:id="rId3"/>
              </a:rPr>
              <a:t>iOS Full File System Extraction Using Checkra1n and iOS BFU Triage Script – Part 1 | SANS</a:t>
            </a:r>
            <a:endParaRPr lang="en-GB" dirty="0"/>
          </a:p>
        </p:txBody>
      </p:sp>
    </p:spTree>
    <p:extLst>
      <p:ext uri="{BB962C8B-B14F-4D97-AF65-F5344CB8AC3E}">
        <p14:creationId xmlns:p14="http://schemas.microsoft.com/office/powerpoint/2010/main" val="4275559963"/>
      </p:ext>
    </p:extLst>
  </p:cSld>
  <p:clrMapOvr>
    <a:masterClrMapping/>
  </p:clrMapOvr>
</p:sld>
</file>

<file path=ppt/theme/theme1.xml><?xml version="1.0" encoding="utf-8"?>
<a:theme xmlns:a="http://schemas.openxmlformats.org/drawingml/2006/main" name="RetrospectVTI">
  <a:themeElements>
    <a:clrScheme name="AnalogousFromDarkSeedRightStep">
      <a:dk1>
        <a:srgbClr val="000000"/>
      </a:dk1>
      <a:lt1>
        <a:srgbClr val="FFFFFF"/>
      </a:lt1>
      <a:dk2>
        <a:srgbClr val="1B3023"/>
      </a:dk2>
      <a:lt2>
        <a:srgbClr val="F3F0F2"/>
      </a:lt2>
      <a:accent1>
        <a:srgbClr val="47B56E"/>
      </a:accent1>
      <a:accent2>
        <a:srgbClr val="3BB196"/>
      </a:accent2>
      <a:accent3>
        <a:srgbClr val="4DADC3"/>
      </a:accent3>
      <a:accent4>
        <a:srgbClr val="3B6AB1"/>
      </a:accent4>
      <a:accent5>
        <a:srgbClr val="4F4DC3"/>
      </a:accent5>
      <a:accent6>
        <a:srgbClr val="713EB3"/>
      </a:accent6>
      <a:hlink>
        <a:srgbClr val="998A33"/>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163</TotalTime>
  <Words>727</Words>
  <Application>Microsoft Office PowerPoint</Application>
  <PresentationFormat>Widescreen</PresentationFormat>
  <Paragraphs>93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Sagona Book</vt:lpstr>
      <vt:lpstr>Sagona ExtraLight</vt:lpstr>
      <vt:lpstr>RetrospectVTI</vt:lpstr>
      <vt:lpstr>Smartphone Forensics</vt:lpstr>
      <vt:lpstr>Introduction</vt:lpstr>
      <vt:lpstr>ACPO Guidelines for Digital Forensics</vt:lpstr>
      <vt:lpstr>Pre-Acquisition Activities</vt:lpstr>
      <vt:lpstr>The Primary Extraction Types</vt:lpstr>
      <vt:lpstr>Android vs iOS Extraction Methods</vt:lpstr>
      <vt:lpstr>Supported iPhone Extraction Methods</vt:lpstr>
      <vt:lpstr>So what changed?</vt:lpstr>
      <vt:lpstr>iOS Encryption</vt:lpstr>
      <vt:lpstr>How is data stored on Smartphones?</vt:lpstr>
      <vt:lpstr>Property List Example</vt:lpstr>
      <vt:lpstr>SQL Database Example</vt:lpstr>
      <vt:lpstr>SMS.db Messages Table Example</vt:lpstr>
      <vt:lpstr>iCloud with iOS </vt:lpstr>
      <vt:lpstr>Questions?</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iOS Forensics</dc:title>
  <dc:creator>Matt Davies</dc:creator>
  <cp:lastModifiedBy>Matt Davies</cp:lastModifiedBy>
  <cp:revision>12</cp:revision>
  <dcterms:created xsi:type="dcterms:W3CDTF">2023-01-26T00:46:27Z</dcterms:created>
  <dcterms:modified xsi:type="dcterms:W3CDTF">2023-10-20T11:43:20Z</dcterms:modified>
</cp:coreProperties>
</file>