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3"/>
  </p:notesMasterIdLst>
  <p:sldIdLst>
    <p:sldId id="372" r:id="rId19"/>
    <p:sldId id="638" r:id="rId20"/>
    <p:sldId id="358" r:id="rId21"/>
    <p:sldId id="360" r:id="rId22"/>
    <p:sldId id="351" r:id="rId23"/>
    <p:sldId id="352" r:id="rId24"/>
    <p:sldId id="330" r:id="rId25"/>
    <p:sldId id="636" r:id="rId26"/>
    <p:sldId id="349" r:id="rId27"/>
    <p:sldId id="365" r:id="rId28"/>
    <p:sldId id="331" r:id="rId29"/>
    <p:sldId id="317" r:id="rId30"/>
    <p:sldId id="637" r:id="rId31"/>
    <p:sldId id="639" r:id="rId32"/>
    <p:sldId id="325" r:id="rId33"/>
    <p:sldId id="265" r:id="rId34"/>
    <p:sldId id="263" r:id="rId35"/>
    <p:sldId id="387" r:id="rId36"/>
    <p:sldId id="388" r:id="rId37"/>
    <p:sldId id="267" r:id="rId38"/>
    <p:sldId id="389" r:id="rId39"/>
    <p:sldId id="359" r:id="rId40"/>
    <p:sldId id="390" r:id="rId41"/>
    <p:sldId id="391" r:id="rId42"/>
    <p:sldId id="392" r:id="rId43"/>
    <p:sldId id="393" r:id="rId44"/>
    <p:sldId id="394" r:id="rId45"/>
    <p:sldId id="264" r:id="rId46"/>
    <p:sldId id="368" r:id="rId47"/>
    <p:sldId id="628" r:id="rId48"/>
    <p:sldId id="386" r:id="rId49"/>
    <p:sldId id="627" r:id="rId50"/>
    <p:sldId id="640" r:id="rId51"/>
    <p:sldId id="370"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189A"/>
    <a:srgbClr val="5835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35C39-C267-42D3-AA29-BC0D128A4368}" v="1" dt="2022-05-23T14:06:50.6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94811"/>
  </p:normalViewPr>
  <p:slideViewPr>
    <p:cSldViewPr snapToGrid="0" snapToObjects="1">
      <p:cViewPr varScale="1">
        <p:scale>
          <a:sx n="96" d="100"/>
          <a:sy n="96" d="100"/>
        </p:scale>
        <p:origin x="1224"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microsoft.com/office/2015/10/relationships/revisionInfo" Target="revisionInfo.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lla Lambrou" userId="430d801a-0566-4490-a895-96277390a8d8" providerId="ADAL" clId="{66D35C39-C267-42D3-AA29-BC0D128A4368}"/>
    <pc:docChg chg="undo custSel modSld">
      <pc:chgData name="Mariella Lambrou" userId="430d801a-0566-4490-a895-96277390a8d8" providerId="ADAL" clId="{66D35C39-C267-42D3-AA29-BC0D128A4368}" dt="2022-05-23T14:07:09.014" v="31" actId="255"/>
      <pc:docMkLst>
        <pc:docMk/>
      </pc:docMkLst>
      <pc:sldChg chg="modSp mod">
        <pc:chgData name="Mariella Lambrou" userId="430d801a-0566-4490-a895-96277390a8d8" providerId="ADAL" clId="{66D35C39-C267-42D3-AA29-BC0D128A4368}" dt="2022-05-23T14:06:43.923" v="27" actId="255"/>
        <pc:sldMkLst>
          <pc:docMk/>
          <pc:sldMk cId="4219017932" sldId="263"/>
        </pc:sldMkLst>
        <pc:spChg chg="mod">
          <ac:chgData name="Mariella Lambrou" userId="430d801a-0566-4490-a895-96277390a8d8" providerId="ADAL" clId="{66D35C39-C267-42D3-AA29-BC0D128A4368}" dt="2022-05-23T14:06:43.923" v="27" actId="255"/>
          <ac:spMkLst>
            <pc:docMk/>
            <pc:sldMk cId="4219017932" sldId="263"/>
            <ac:spMk id="7" creationId="{8F782082-553E-40A7-A66A-907EF23D5BDB}"/>
          </ac:spMkLst>
        </pc:spChg>
      </pc:sldChg>
      <pc:sldChg chg="modSp mod">
        <pc:chgData name="Mariella Lambrou" userId="430d801a-0566-4490-a895-96277390a8d8" providerId="ADAL" clId="{66D35C39-C267-42D3-AA29-BC0D128A4368}" dt="2022-05-23T14:06:31.553" v="26" actId="255"/>
        <pc:sldMkLst>
          <pc:docMk/>
          <pc:sldMk cId="2762582760" sldId="265"/>
        </pc:sldMkLst>
        <pc:spChg chg="mod">
          <ac:chgData name="Mariella Lambrou" userId="430d801a-0566-4490-a895-96277390a8d8" providerId="ADAL" clId="{66D35C39-C267-42D3-AA29-BC0D128A4368}" dt="2022-05-23T14:06:31.553" v="26" actId="255"/>
          <ac:spMkLst>
            <pc:docMk/>
            <pc:sldMk cId="2762582760" sldId="265"/>
            <ac:spMk id="3" creationId="{F9872E91-A519-464E-B434-029AC272A150}"/>
          </ac:spMkLst>
        </pc:spChg>
      </pc:sldChg>
      <pc:sldChg chg="modSp mod">
        <pc:chgData name="Mariella Lambrou" userId="430d801a-0566-4490-a895-96277390a8d8" providerId="ADAL" clId="{66D35C39-C267-42D3-AA29-BC0D128A4368}" dt="2022-05-23T14:07:09.014" v="31" actId="255"/>
        <pc:sldMkLst>
          <pc:docMk/>
          <pc:sldMk cId="1700885663" sldId="267"/>
        </pc:sldMkLst>
        <pc:spChg chg="mod">
          <ac:chgData name="Mariella Lambrou" userId="430d801a-0566-4490-a895-96277390a8d8" providerId="ADAL" clId="{66D35C39-C267-42D3-AA29-BC0D128A4368}" dt="2022-05-23T14:07:09.014" v="31" actId="255"/>
          <ac:spMkLst>
            <pc:docMk/>
            <pc:sldMk cId="1700885663" sldId="267"/>
            <ac:spMk id="7" creationId="{8F782082-553E-40A7-A66A-907EF23D5BDB}"/>
          </ac:spMkLst>
        </pc:spChg>
      </pc:sldChg>
      <pc:sldChg chg="modSp mod">
        <pc:chgData name="Mariella Lambrou" userId="430d801a-0566-4490-a895-96277390a8d8" providerId="ADAL" clId="{66D35C39-C267-42D3-AA29-BC0D128A4368}" dt="2022-05-23T14:06:13.541" v="22" actId="20577"/>
        <pc:sldMkLst>
          <pc:docMk/>
          <pc:sldMk cId="2985098690" sldId="317"/>
        </pc:sldMkLst>
        <pc:spChg chg="mod">
          <ac:chgData name="Mariella Lambrou" userId="430d801a-0566-4490-a895-96277390a8d8" providerId="ADAL" clId="{66D35C39-C267-42D3-AA29-BC0D128A4368}" dt="2022-05-23T14:06:13.541" v="22" actId="20577"/>
          <ac:spMkLst>
            <pc:docMk/>
            <pc:sldMk cId="2985098690" sldId="317"/>
            <ac:spMk id="3" creationId="{87B5BE44-DF58-4097-8598-AAAC5E39664C}"/>
          </ac:spMkLst>
        </pc:spChg>
      </pc:sldChg>
      <pc:sldChg chg="modSp mod">
        <pc:chgData name="Mariella Lambrou" userId="430d801a-0566-4490-a895-96277390a8d8" providerId="ADAL" clId="{66D35C39-C267-42D3-AA29-BC0D128A4368}" dt="2022-05-23T14:06:23.411" v="24" actId="12"/>
        <pc:sldMkLst>
          <pc:docMk/>
          <pc:sldMk cId="2298569037" sldId="325"/>
        </pc:sldMkLst>
        <pc:spChg chg="mod">
          <ac:chgData name="Mariella Lambrou" userId="430d801a-0566-4490-a895-96277390a8d8" providerId="ADAL" clId="{66D35C39-C267-42D3-AA29-BC0D128A4368}" dt="2022-05-23T14:06:23.411" v="24" actId="12"/>
          <ac:spMkLst>
            <pc:docMk/>
            <pc:sldMk cId="2298569037" sldId="325"/>
            <ac:spMk id="3" creationId="{98FB3DB1-655F-4158-8038-552C8CC371FC}"/>
          </ac:spMkLst>
        </pc:spChg>
      </pc:sldChg>
      <pc:sldChg chg="modSp mod">
        <pc:chgData name="Mariella Lambrou" userId="430d801a-0566-4490-a895-96277390a8d8" providerId="ADAL" clId="{66D35C39-C267-42D3-AA29-BC0D128A4368}" dt="2022-05-23T14:05:52.780" v="16" actId="255"/>
        <pc:sldMkLst>
          <pc:docMk/>
          <pc:sldMk cId="1638924691" sldId="331"/>
        </pc:sldMkLst>
        <pc:spChg chg="mod">
          <ac:chgData name="Mariella Lambrou" userId="430d801a-0566-4490-a895-96277390a8d8" providerId="ADAL" clId="{66D35C39-C267-42D3-AA29-BC0D128A4368}" dt="2022-05-23T14:05:52.780" v="16" actId="255"/>
          <ac:spMkLst>
            <pc:docMk/>
            <pc:sldMk cId="1638924691" sldId="331"/>
            <ac:spMk id="10" creationId="{B3CA1E7F-25B0-4654-BB1D-D5DCEE500D03}"/>
          </ac:spMkLst>
        </pc:spChg>
      </pc:sldChg>
      <pc:sldChg chg="modSp mod">
        <pc:chgData name="Mariella Lambrou" userId="430d801a-0566-4490-a895-96277390a8d8" providerId="ADAL" clId="{66D35C39-C267-42D3-AA29-BC0D128A4368}" dt="2022-05-23T14:04:56.296" v="4" actId="255"/>
        <pc:sldMkLst>
          <pc:docMk/>
          <pc:sldMk cId="2382432241" sldId="351"/>
        </pc:sldMkLst>
        <pc:spChg chg="mod">
          <ac:chgData name="Mariella Lambrou" userId="430d801a-0566-4490-a895-96277390a8d8" providerId="ADAL" clId="{66D35C39-C267-42D3-AA29-BC0D128A4368}" dt="2022-05-23T14:04:56.296" v="4" actId="255"/>
          <ac:spMkLst>
            <pc:docMk/>
            <pc:sldMk cId="2382432241" sldId="351"/>
            <ac:spMk id="3" creationId="{BF2BB926-3E82-453C-BA07-E6A9C17ACDA7}"/>
          </ac:spMkLst>
        </pc:spChg>
      </pc:sldChg>
      <pc:sldChg chg="modSp mod">
        <pc:chgData name="Mariella Lambrou" userId="430d801a-0566-4490-a895-96277390a8d8" providerId="ADAL" clId="{66D35C39-C267-42D3-AA29-BC0D128A4368}" dt="2022-05-23T14:05:03.567" v="5" actId="255"/>
        <pc:sldMkLst>
          <pc:docMk/>
          <pc:sldMk cId="2852482136" sldId="352"/>
        </pc:sldMkLst>
        <pc:spChg chg="mod">
          <ac:chgData name="Mariella Lambrou" userId="430d801a-0566-4490-a895-96277390a8d8" providerId="ADAL" clId="{66D35C39-C267-42D3-AA29-BC0D128A4368}" dt="2022-05-23T14:05:03.567" v="5" actId="255"/>
          <ac:spMkLst>
            <pc:docMk/>
            <pc:sldMk cId="2852482136" sldId="352"/>
            <ac:spMk id="3" creationId="{6A6CB2DC-A063-4B54-8915-84A8F1938A37}"/>
          </ac:spMkLst>
        </pc:spChg>
      </pc:sldChg>
      <pc:sldChg chg="modSp mod">
        <pc:chgData name="Mariella Lambrou" userId="430d801a-0566-4490-a895-96277390a8d8" providerId="ADAL" clId="{66D35C39-C267-42D3-AA29-BC0D128A4368}" dt="2022-05-23T14:04:39.230" v="1" actId="255"/>
        <pc:sldMkLst>
          <pc:docMk/>
          <pc:sldMk cId="2901684594" sldId="358"/>
        </pc:sldMkLst>
        <pc:spChg chg="mod">
          <ac:chgData name="Mariella Lambrou" userId="430d801a-0566-4490-a895-96277390a8d8" providerId="ADAL" clId="{66D35C39-C267-42D3-AA29-BC0D128A4368}" dt="2022-05-23T14:04:31.732" v="0" actId="255"/>
          <ac:spMkLst>
            <pc:docMk/>
            <pc:sldMk cId="2901684594" sldId="358"/>
            <ac:spMk id="6" creationId="{89FB0209-1C72-4B6C-A5A4-E5D161E79FB3}"/>
          </ac:spMkLst>
        </pc:spChg>
        <pc:spChg chg="mod">
          <ac:chgData name="Mariella Lambrou" userId="430d801a-0566-4490-a895-96277390a8d8" providerId="ADAL" clId="{66D35C39-C267-42D3-AA29-BC0D128A4368}" dt="2022-05-23T14:04:39.230" v="1" actId="255"/>
          <ac:spMkLst>
            <pc:docMk/>
            <pc:sldMk cId="2901684594" sldId="358"/>
            <ac:spMk id="7" creationId="{77BDC78C-0D42-4308-A6D2-8EA9006397B6}"/>
          </ac:spMkLst>
        </pc:spChg>
      </pc:sldChg>
      <pc:sldChg chg="modSp mod">
        <pc:chgData name="Mariella Lambrou" userId="430d801a-0566-4490-a895-96277390a8d8" providerId="ADAL" clId="{66D35C39-C267-42D3-AA29-BC0D128A4368}" dt="2022-05-23T14:04:47.034" v="2" actId="255"/>
        <pc:sldMkLst>
          <pc:docMk/>
          <pc:sldMk cId="840861320" sldId="360"/>
        </pc:sldMkLst>
        <pc:spChg chg="mod">
          <ac:chgData name="Mariella Lambrou" userId="430d801a-0566-4490-a895-96277390a8d8" providerId="ADAL" clId="{66D35C39-C267-42D3-AA29-BC0D128A4368}" dt="2022-05-23T14:04:47.034" v="2" actId="255"/>
          <ac:spMkLst>
            <pc:docMk/>
            <pc:sldMk cId="840861320" sldId="360"/>
            <ac:spMk id="4" creationId="{EB7B52DD-30D0-4779-B3D4-9903ED20F956}"/>
          </ac:spMkLst>
        </pc:spChg>
      </pc:sldChg>
      <pc:sldChg chg="modSp mod">
        <pc:chgData name="Mariella Lambrou" userId="430d801a-0566-4490-a895-96277390a8d8" providerId="ADAL" clId="{66D35C39-C267-42D3-AA29-BC0D128A4368}" dt="2022-05-23T14:05:28.604" v="10" actId="20577"/>
        <pc:sldMkLst>
          <pc:docMk/>
          <pc:sldMk cId="3931556177" sldId="365"/>
        </pc:sldMkLst>
        <pc:spChg chg="mod">
          <ac:chgData name="Mariella Lambrou" userId="430d801a-0566-4490-a895-96277390a8d8" providerId="ADAL" clId="{66D35C39-C267-42D3-AA29-BC0D128A4368}" dt="2022-05-23T14:05:19.351" v="6" actId="255"/>
          <ac:spMkLst>
            <pc:docMk/>
            <pc:sldMk cId="3931556177" sldId="365"/>
            <ac:spMk id="3" creationId="{4F18A57E-1856-4E1A-8037-356F837DF736}"/>
          </ac:spMkLst>
        </pc:spChg>
        <pc:spChg chg="mod">
          <ac:chgData name="Mariella Lambrou" userId="430d801a-0566-4490-a895-96277390a8d8" providerId="ADAL" clId="{66D35C39-C267-42D3-AA29-BC0D128A4368}" dt="2022-05-23T14:05:28.604" v="10" actId="20577"/>
          <ac:spMkLst>
            <pc:docMk/>
            <pc:sldMk cId="3931556177" sldId="365"/>
            <ac:spMk id="4" creationId="{4F6CB232-BA62-43C7-A38B-9C679359B9F9}"/>
          </ac:spMkLst>
        </pc:spChg>
      </pc:sldChg>
      <pc:sldChg chg="modSp">
        <pc:chgData name="Mariella Lambrou" userId="430d801a-0566-4490-a895-96277390a8d8" providerId="ADAL" clId="{66D35C39-C267-42D3-AA29-BC0D128A4368}" dt="2022-05-23T14:06:50.655" v="28" actId="255"/>
        <pc:sldMkLst>
          <pc:docMk/>
          <pc:sldMk cId="1939971916" sldId="387"/>
        </pc:sldMkLst>
        <pc:spChg chg="mod">
          <ac:chgData name="Mariella Lambrou" userId="430d801a-0566-4490-a895-96277390a8d8" providerId="ADAL" clId="{66D35C39-C267-42D3-AA29-BC0D128A4368}" dt="2022-05-23T14:06:50.655" v="28" actId="255"/>
          <ac:spMkLst>
            <pc:docMk/>
            <pc:sldMk cId="1939971916" sldId="387"/>
            <ac:spMk id="7172" creationId="{0724A76E-155B-47DE-A1DF-4361EF20C5CA}"/>
          </ac:spMkLst>
        </pc:spChg>
      </pc:sldChg>
      <pc:sldChg chg="modSp mod">
        <pc:chgData name="Mariella Lambrou" userId="430d801a-0566-4490-a895-96277390a8d8" providerId="ADAL" clId="{66D35C39-C267-42D3-AA29-BC0D128A4368}" dt="2022-05-23T14:07:03.183" v="30" actId="255"/>
        <pc:sldMkLst>
          <pc:docMk/>
          <pc:sldMk cId="3473438631" sldId="388"/>
        </pc:sldMkLst>
        <pc:spChg chg="mod">
          <ac:chgData name="Mariella Lambrou" userId="430d801a-0566-4490-a895-96277390a8d8" providerId="ADAL" clId="{66D35C39-C267-42D3-AA29-BC0D128A4368}" dt="2022-05-23T14:07:03.183" v="30" actId="255"/>
          <ac:spMkLst>
            <pc:docMk/>
            <pc:sldMk cId="3473438631" sldId="388"/>
            <ac:spMk id="7" creationId="{8F782082-553E-40A7-A66A-907EF23D5B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5/23/2022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4682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7863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68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2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33434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58018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8399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31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45757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32</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02028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3697976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endParaRPr lang="en-US" dirty="0"/>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5/23/2022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5/23/2022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video" Target="https://www.youtube.com/embed/7mqAd6LrlZY?feature=oembed" TargetMode="External"/><Relationship Id="rId4" Type="http://schemas.openxmlformats.org/officeDocument/2006/relationships/image" Target="../media/image2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gtePFvYP7A0" TargetMode="Externa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mailto:S.Hoffmann@uwtsd.ac.uk"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mailto:h.alharahsheh@uwtsd.ac.uk"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mailto:A.Munna@uwtsd.ac.uk"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hyperlink" Target="https://teams.microsoft.com/l/team/19%3a87602964c52845c8813d144c2ef9b08a%40thread.tacv2/conversations?groupId=63b9cc09-d019-4aef-b865-79c1a8977631&amp;tenantId=4e0f11f9-046e-4505-9cb8-db2152311e21" TargetMode="External"/><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hyperlink" Target="https://moodle.uwtsd.ac.uk/course/view.php?id=9573"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166254" y="1126834"/>
            <a:ext cx="9596582"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400" b="1" u="sng" dirty="0">
                <a:solidFill>
                  <a:schemeClr val="bg1"/>
                </a:solidFill>
                <a:latin typeface="Arial" panose="020B0604020202020204" pitchFamily="34" charset="0"/>
                <a:cs typeface="Arial" panose="020B0604020202020204" pitchFamily="34" charset="0"/>
              </a:rPr>
              <a:t>Welcome to the London Campus</a:t>
            </a:r>
            <a:endParaRPr kumimoji="0" lang="en-GB" sz="4400" b="1" i="0"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pic>
        <p:nvPicPr>
          <p:cNvPr id="4" name="Online Media 3" title="UWTSD London">
            <a:hlinkClick r:id="" action="ppaction://media"/>
            <a:extLst>
              <a:ext uri="{FF2B5EF4-FFF2-40B4-BE49-F238E27FC236}">
                <a16:creationId xmlns:a16="http://schemas.microsoft.com/office/drawing/2014/main" id="{90FA1170-EF1E-4D20-ACAB-B776BD816EC5}"/>
              </a:ext>
            </a:extLst>
          </p:cNvPr>
          <p:cNvPicPr>
            <a:picLocks noRot="1" noChangeAspect="1"/>
          </p:cNvPicPr>
          <p:nvPr>
            <a:videoFile r:link="rId1"/>
          </p:nvPr>
        </p:nvPicPr>
        <p:blipFill>
          <a:blip r:embed="rId4"/>
          <a:stretch>
            <a:fillRect/>
          </a:stretch>
        </p:blipFill>
        <p:spPr>
          <a:xfrm>
            <a:off x="1551709" y="2030430"/>
            <a:ext cx="6040581" cy="3412928"/>
          </a:xfrm>
          <a:prstGeom prst="rect">
            <a:avLst/>
          </a:prstGeom>
        </p:spPr>
      </p:pic>
    </p:spTree>
    <p:extLst>
      <p:ext uri="{BB962C8B-B14F-4D97-AF65-F5344CB8AC3E}">
        <p14:creationId xmlns:p14="http://schemas.microsoft.com/office/powerpoint/2010/main" val="161276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4858328"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6600" b="1" dirty="0">
                <a:solidFill>
                  <a:prstClr val="white"/>
                </a:solidFill>
                <a:latin typeface="Arial" panose="020B0604020202020204" pitchFamily="34" charset="0"/>
                <a:cs typeface="Arial" panose="020B0604020202020204" pitchFamily="34" charset="0"/>
              </a:rPr>
              <a:t>Session 1</a:t>
            </a:r>
            <a:endPar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76575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a:xfrm>
            <a:off x="0" y="353958"/>
            <a:ext cx="4572000" cy="1325563"/>
          </a:xfrm>
        </p:spPr>
        <p:txBody>
          <a:bodyPr/>
          <a:lstStyle/>
          <a:p>
            <a:r>
              <a:rPr lang="en-GB" sz="4000" b="1" u="sng" dirty="0">
                <a:latin typeface="Arial" panose="020B0604020202020204" pitchFamily="34" charset="0"/>
                <a:cs typeface="Arial" panose="020B0604020202020204" pitchFamily="34" charset="0"/>
              </a:rPr>
              <a:t>Student Charter</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sz="half" idx="1"/>
          </p:nvPr>
        </p:nvSpPr>
        <p:spPr/>
        <p:txBody>
          <a:bodyPr/>
          <a:lstStyle/>
          <a:p>
            <a:pPr marL="0" indent="0">
              <a:buNone/>
            </a:pPr>
            <a:endParaRPr lang="en-GB" dirty="0"/>
          </a:p>
          <a:p>
            <a:pPr marL="0" indent="0">
              <a:buNone/>
            </a:pPr>
            <a:endParaRPr lang="en-GB" dirty="0"/>
          </a:p>
        </p:txBody>
      </p:sp>
      <p:pic>
        <p:nvPicPr>
          <p:cNvPr id="2" name="Picture 1">
            <a:extLst>
              <a:ext uri="{FF2B5EF4-FFF2-40B4-BE49-F238E27FC236}">
                <a16:creationId xmlns:a16="http://schemas.microsoft.com/office/drawing/2014/main" id="{A1B98A58-B0E8-4295-A320-ED9E04558C41}"/>
              </a:ext>
            </a:extLst>
          </p:cNvPr>
          <p:cNvPicPr>
            <a:picLocks noChangeAspect="1"/>
          </p:cNvPicPr>
          <p:nvPr/>
        </p:nvPicPr>
        <p:blipFill>
          <a:blip r:embed="rId2"/>
          <a:stretch>
            <a:fillRect/>
          </a:stretch>
        </p:blipFill>
        <p:spPr>
          <a:xfrm>
            <a:off x="983519" y="1547148"/>
            <a:ext cx="2323704" cy="2479828"/>
          </a:xfrm>
          <a:prstGeom prst="rect">
            <a:avLst/>
          </a:prstGeom>
        </p:spPr>
      </p:pic>
      <p:sp>
        <p:nvSpPr>
          <p:cNvPr id="6" name="TextBox 5">
            <a:extLst>
              <a:ext uri="{FF2B5EF4-FFF2-40B4-BE49-F238E27FC236}">
                <a16:creationId xmlns:a16="http://schemas.microsoft.com/office/drawing/2014/main" id="{89FB0209-1C72-4B6C-A5A4-E5D161E79FB3}"/>
              </a:ext>
            </a:extLst>
          </p:cNvPr>
          <p:cNvSpPr txBox="1"/>
          <p:nvPr/>
        </p:nvSpPr>
        <p:spPr>
          <a:xfrm>
            <a:off x="129456" y="4175231"/>
            <a:ext cx="4140703" cy="1692771"/>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The Student Charter outlines the roles and responsibilities of the University.</a:t>
            </a:r>
          </a:p>
        </p:txBody>
      </p:sp>
      <p:sp>
        <p:nvSpPr>
          <p:cNvPr id="7" name="TextBox 6">
            <a:extLst>
              <a:ext uri="{FF2B5EF4-FFF2-40B4-BE49-F238E27FC236}">
                <a16:creationId xmlns:a16="http://schemas.microsoft.com/office/drawing/2014/main" id="{77BDC78C-0D42-4308-A6D2-8EA9006397B6}"/>
              </a:ext>
            </a:extLst>
          </p:cNvPr>
          <p:cNvSpPr txBox="1"/>
          <p:nvPr/>
        </p:nvSpPr>
        <p:spPr>
          <a:xfrm>
            <a:off x="4648202" y="4175231"/>
            <a:ext cx="4572000" cy="1692771"/>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The Student Code of Conduct outlines the standards of behaviour and conduct expected of all students.</a:t>
            </a:r>
          </a:p>
        </p:txBody>
      </p:sp>
      <p:sp>
        <p:nvSpPr>
          <p:cNvPr id="8" name="Title 2">
            <a:extLst>
              <a:ext uri="{FF2B5EF4-FFF2-40B4-BE49-F238E27FC236}">
                <a16:creationId xmlns:a16="http://schemas.microsoft.com/office/drawing/2014/main" id="{8753E3EB-035C-4406-934E-D2B236E8EB46}"/>
              </a:ext>
            </a:extLst>
          </p:cNvPr>
          <p:cNvSpPr txBox="1">
            <a:spLocks/>
          </p:cNvSpPr>
          <p:nvPr/>
        </p:nvSpPr>
        <p:spPr>
          <a:xfrm>
            <a:off x="4572000" y="221585"/>
            <a:ext cx="45720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latin typeface="Arial" panose="020B0604020202020204" pitchFamily="34" charset="0"/>
                <a:cs typeface="Arial" panose="020B0604020202020204" pitchFamily="34" charset="0"/>
              </a:rPr>
              <a:t>Student Code of Conduct</a:t>
            </a:r>
          </a:p>
        </p:txBody>
      </p:sp>
      <p:pic>
        <p:nvPicPr>
          <p:cNvPr id="9" name="Picture 8">
            <a:extLst>
              <a:ext uri="{FF2B5EF4-FFF2-40B4-BE49-F238E27FC236}">
                <a16:creationId xmlns:a16="http://schemas.microsoft.com/office/drawing/2014/main" id="{8F99AE62-6339-4E0E-B0C9-84C07A5C7BF4}"/>
              </a:ext>
            </a:extLst>
          </p:cNvPr>
          <p:cNvPicPr>
            <a:picLocks noChangeAspect="1"/>
          </p:cNvPicPr>
          <p:nvPr/>
        </p:nvPicPr>
        <p:blipFill>
          <a:blip r:embed="rId3"/>
          <a:stretch>
            <a:fillRect/>
          </a:stretch>
        </p:blipFill>
        <p:spPr>
          <a:xfrm>
            <a:off x="5166331" y="1602107"/>
            <a:ext cx="2756632" cy="1970786"/>
          </a:xfrm>
          <a:prstGeom prst="rect">
            <a:avLst/>
          </a:prstGeom>
        </p:spPr>
      </p:pic>
      <p:cxnSp>
        <p:nvCxnSpPr>
          <p:cNvPr id="10" name="Straight Connector 9">
            <a:extLst>
              <a:ext uri="{FF2B5EF4-FFF2-40B4-BE49-F238E27FC236}">
                <a16:creationId xmlns:a16="http://schemas.microsoft.com/office/drawing/2014/main" id="{05995F8D-4FE1-44D6-9730-9CCCCB26E87A}"/>
              </a:ext>
            </a:extLst>
          </p:cNvPr>
          <p:cNvCxnSpPr>
            <a:cxnSpLocks/>
          </p:cNvCxnSpPr>
          <p:nvPr/>
        </p:nvCxnSpPr>
        <p:spPr>
          <a:xfrm>
            <a:off x="4572000" y="0"/>
            <a:ext cx="0" cy="6012873"/>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0168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p:txBody>
          <a:bodyPr/>
          <a:lstStyle/>
          <a:p>
            <a:r>
              <a:rPr lang="en-GB" sz="4800" b="1" u="sng" dirty="0">
                <a:latin typeface="Arial" panose="020B0604020202020204" pitchFamily="34" charset="0"/>
                <a:cs typeface="Arial" panose="020B0604020202020204" pitchFamily="34" charset="0"/>
              </a:rPr>
              <a:t>Equality and Diversity</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275207" y="1124289"/>
            <a:ext cx="8788893" cy="4351338"/>
          </a:xfrm>
        </p:spPr>
        <p:txBody>
          <a:bodyPr/>
          <a:lstStyle/>
          <a:p>
            <a:pPr>
              <a:buFont typeface="Wingdings" panose="05000000000000000000" pitchFamily="2" charset="2"/>
              <a:buChar char="Ø"/>
            </a:pPr>
            <a:r>
              <a:rPr lang="en-GB" sz="2600" dirty="0"/>
              <a:t> </a:t>
            </a:r>
            <a:r>
              <a:rPr lang="en-GB" sz="2600" dirty="0">
                <a:latin typeface="Arial" panose="020B0604020202020204" pitchFamily="34" charset="0"/>
                <a:cs typeface="Arial" panose="020B0604020202020204" pitchFamily="34" charset="0"/>
              </a:rPr>
              <a:t>Working in collaboration with staff and student representatives there are currently a number of action plans in place to support the delivery of the UWTSD 2020 – 2024 Strategic Equality Plan.</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The current priorities are: </a:t>
            </a:r>
          </a:p>
          <a:p>
            <a:r>
              <a:rPr lang="en-GB" sz="2600" dirty="0">
                <a:latin typeface="Arial" panose="020B0604020202020204" pitchFamily="34" charset="0"/>
                <a:cs typeface="Arial" panose="020B0604020202020204" pitchFamily="34" charset="0"/>
              </a:rPr>
              <a:t>Developing as an inclusive organisation</a:t>
            </a:r>
          </a:p>
          <a:p>
            <a:r>
              <a:rPr lang="en-GB" sz="2600" dirty="0">
                <a:latin typeface="Arial" panose="020B0604020202020204" pitchFamily="34" charset="0"/>
                <a:cs typeface="Arial" panose="020B0604020202020204" pitchFamily="34" charset="0"/>
              </a:rPr>
              <a:t>Raising awareness of racial equality issues</a:t>
            </a:r>
          </a:p>
          <a:p>
            <a:r>
              <a:rPr lang="en-GB" sz="2600" dirty="0">
                <a:latin typeface="Arial" panose="020B0604020202020204" pitchFamily="34" charset="0"/>
                <a:cs typeface="Arial" panose="020B0604020202020204" pitchFamily="34" charset="0"/>
              </a:rPr>
              <a:t>Creating an accessible and supportive environment</a:t>
            </a:r>
          </a:p>
          <a:p>
            <a:r>
              <a:rPr lang="en-GB" sz="2600" dirty="0">
                <a:latin typeface="Arial" panose="020B0604020202020204" pitchFamily="34" charset="0"/>
                <a:cs typeface="Arial" panose="020B0604020202020204" pitchFamily="34" charset="0"/>
              </a:rPr>
              <a:t>Wellbeing services for women</a:t>
            </a:r>
          </a:p>
          <a:p>
            <a:pPr marL="0" indent="0">
              <a:buNone/>
            </a:pPr>
            <a:r>
              <a:rPr lang="en-GB" sz="2600" dirty="0">
                <a:latin typeface="Arial" panose="020B0604020202020204" pitchFamily="34" charset="0"/>
                <a:cs typeface="Arial" panose="020B0604020202020204" pitchFamily="34" charset="0"/>
              </a:rPr>
              <a:t>See full information - </a:t>
            </a:r>
            <a:r>
              <a:rPr lang="en-GB" sz="2600" dirty="0">
                <a:latin typeface="Arial" panose="020B0604020202020204" pitchFamily="34" charset="0"/>
                <a:cs typeface="Arial" panose="020B0604020202020204" pitchFamily="34" charset="0"/>
                <a:hlinkClick r:id="rId2"/>
              </a:rPr>
              <a:t>UWTSD Strategic Equality Plan Update - Sept 2021 - YouTube</a:t>
            </a: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600" dirty="0"/>
          </a:p>
        </p:txBody>
      </p:sp>
    </p:spTree>
    <p:extLst>
      <p:ext uri="{BB962C8B-B14F-4D97-AF65-F5344CB8AC3E}">
        <p14:creationId xmlns:p14="http://schemas.microsoft.com/office/powerpoint/2010/main" val="84086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E291C-4E96-47C1-B298-454C6F29FFB8}"/>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Activity: ID Cards</a:t>
            </a:r>
          </a:p>
        </p:txBody>
      </p:sp>
      <p:sp>
        <p:nvSpPr>
          <p:cNvPr id="3" name="Content Placeholder 2">
            <a:extLst>
              <a:ext uri="{FF2B5EF4-FFF2-40B4-BE49-F238E27FC236}">
                <a16:creationId xmlns:a16="http://schemas.microsoft.com/office/drawing/2014/main" id="{BF2BB926-3E82-453C-BA07-E6A9C17ACDA7}"/>
              </a:ext>
            </a:extLst>
          </p:cNvPr>
          <p:cNvSpPr>
            <a:spLocks noGrp="1"/>
          </p:cNvSpPr>
          <p:nvPr>
            <p:ph idx="1"/>
          </p:nvPr>
        </p:nvSpPr>
        <p:spPr>
          <a:xfrm>
            <a:off x="628650" y="1195310"/>
            <a:ext cx="7886700" cy="4637319"/>
          </a:xfrm>
        </p:spPr>
        <p:txBody>
          <a:bodyPr/>
          <a:lstStyle/>
          <a:p>
            <a:r>
              <a:rPr lang="en-GB" sz="2600" dirty="0">
                <a:latin typeface="Arial" panose="020B0604020202020204" pitchFamily="34" charset="0"/>
                <a:cs typeface="Arial" panose="020B0604020202020204" pitchFamily="34" charset="0"/>
              </a:rPr>
              <a:t>Students work in pairs in this activity (assign randomly). </a:t>
            </a:r>
          </a:p>
          <a:p>
            <a:r>
              <a:rPr lang="en-GB" sz="2600" dirty="0">
                <a:latin typeface="Arial" panose="020B0604020202020204" pitchFamily="34" charset="0"/>
                <a:cs typeface="Arial" panose="020B0604020202020204" pitchFamily="34" charset="0"/>
              </a:rPr>
              <a:t>The teacher gives each student a card with a number of questions. </a:t>
            </a:r>
          </a:p>
          <a:p>
            <a:r>
              <a:rPr lang="en-GB" sz="2600" dirty="0">
                <a:latin typeface="Arial" panose="020B0604020202020204" pitchFamily="34" charset="0"/>
                <a:cs typeface="Arial" panose="020B0604020202020204" pitchFamily="34" charset="0"/>
              </a:rPr>
              <a:t>The students must interview each other and fill out their card. </a:t>
            </a:r>
          </a:p>
          <a:p>
            <a:r>
              <a:rPr lang="en-GB" sz="2600" dirty="0">
                <a:latin typeface="Arial" panose="020B0604020202020204" pitchFamily="34" charset="0"/>
                <a:cs typeface="Arial" panose="020B0604020202020204" pitchFamily="34" charset="0"/>
              </a:rPr>
              <a:t>Later the students use the information they have collected to introduce their partner to the rest of the class.</a:t>
            </a:r>
          </a:p>
        </p:txBody>
      </p:sp>
    </p:spTree>
    <p:extLst>
      <p:ext uri="{BB962C8B-B14F-4D97-AF65-F5344CB8AC3E}">
        <p14:creationId xmlns:p14="http://schemas.microsoft.com/office/powerpoint/2010/main" val="238243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86FC-13AA-4DF7-AB56-8F82945C819E}"/>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ID Card Questions:</a:t>
            </a:r>
          </a:p>
        </p:txBody>
      </p:sp>
      <p:sp>
        <p:nvSpPr>
          <p:cNvPr id="3" name="Content Placeholder 2">
            <a:extLst>
              <a:ext uri="{FF2B5EF4-FFF2-40B4-BE49-F238E27FC236}">
                <a16:creationId xmlns:a16="http://schemas.microsoft.com/office/drawing/2014/main" id="{6A6CB2DC-A063-4B54-8915-84A8F1938A37}"/>
              </a:ext>
            </a:extLst>
          </p:cNvPr>
          <p:cNvSpPr>
            <a:spLocks noGrp="1"/>
          </p:cNvSpPr>
          <p:nvPr>
            <p:ph idx="1"/>
          </p:nvPr>
        </p:nvSpPr>
        <p:spPr>
          <a:xfrm>
            <a:off x="628650" y="1253331"/>
            <a:ext cx="7886700" cy="3318669"/>
          </a:xfrm>
        </p:spPr>
        <p:txBody>
          <a:bodyPr/>
          <a:lstStyle/>
          <a:p>
            <a:pPr marL="514350" indent="-514350">
              <a:buFont typeface="+mj-lt"/>
              <a:buAutoNum type="arabicPeriod"/>
            </a:pPr>
            <a:r>
              <a:rPr lang="en-GB" sz="2600" dirty="0">
                <a:latin typeface="Arial" panose="020B0604020202020204" pitchFamily="34" charset="0"/>
                <a:cs typeface="Arial" panose="020B0604020202020204" pitchFamily="34" charset="0"/>
              </a:rPr>
              <a:t>What is your name?</a:t>
            </a:r>
          </a:p>
          <a:p>
            <a:pPr marL="514350" indent="-514350">
              <a:buFont typeface="+mj-lt"/>
              <a:buAutoNum type="arabicPeriod"/>
            </a:pPr>
            <a:r>
              <a:rPr lang="en-GB" sz="2600" dirty="0">
                <a:latin typeface="Arial" panose="020B0604020202020204" pitchFamily="34" charset="0"/>
                <a:cs typeface="Arial" panose="020B0604020202020204" pitchFamily="34" charset="0"/>
              </a:rPr>
              <a:t>Where are you from?</a:t>
            </a:r>
          </a:p>
          <a:p>
            <a:pPr marL="514350" indent="-514350">
              <a:buFont typeface="+mj-lt"/>
              <a:buAutoNum type="arabicPeriod"/>
            </a:pPr>
            <a:r>
              <a:rPr lang="en-GB" sz="2600" dirty="0">
                <a:latin typeface="Arial" panose="020B0604020202020204" pitchFamily="34" charset="0"/>
                <a:cs typeface="Arial" panose="020B0604020202020204" pitchFamily="34" charset="0"/>
              </a:rPr>
              <a:t>Tell me three interesting things about you:</a:t>
            </a:r>
          </a:p>
          <a:p>
            <a:pPr marL="0" indent="0">
              <a:buNone/>
            </a:pPr>
            <a:r>
              <a:rPr lang="en-GB" sz="2600" dirty="0">
                <a:latin typeface="Arial" panose="020B0604020202020204" pitchFamily="34" charset="0"/>
                <a:cs typeface="Arial" panose="020B0604020202020204" pitchFamily="34" charset="0"/>
              </a:rPr>
              <a:t>	a)</a:t>
            </a:r>
          </a:p>
          <a:p>
            <a:pPr marL="0" indent="0">
              <a:buNone/>
            </a:pPr>
            <a:r>
              <a:rPr lang="en-GB" sz="2600" dirty="0">
                <a:latin typeface="Arial" panose="020B0604020202020204" pitchFamily="34" charset="0"/>
                <a:cs typeface="Arial" panose="020B0604020202020204" pitchFamily="34" charset="0"/>
              </a:rPr>
              <a:t>	b)</a:t>
            </a:r>
          </a:p>
          <a:p>
            <a:pPr marL="0" indent="0">
              <a:buNone/>
            </a:pPr>
            <a:r>
              <a:rPr lang="en-GB" sz="2600" dirty="0">
                <a:latin typeface="Arial" panose="020B0604020202020204" pitchFamily="34" charset="0"/>
                <a:cs typeface="Arial" panose="020B0604020202020204" pitchFamily="34" charset="0"/>
              </a:rPr>
              <a:t>	c)</a:t>
            </a:r>
          </a:p>
          <a:p>
            <a:pPr marL="0" indent="0">
              <a:buNone/>
            </a:pPr>
            <a:endParaRPr lang="en-GB" sz="2600" dirty="0"/>
          </a:p>
        </p:txBody>
      </p:sp>
    </p:spTree>
    <p:extLst>
      <p:ext uri="{BB962C8B-B14F-4D97-AF65-F5344CB8AC3E}">
        <p14:creationId xmlns:p14="http://schemas.microsoft.com/office/powerpoint/2010/main" val="2852482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3711-A0D4-4F8C-90A3-516B91D41F0F}"/>
              </a:ext>
            </a:extLst>
          </p:cNvPr>
          <p:cNvSpPr>
            <a:spLocks noGrp="1"/>
          </p:cNvSpPr>
          <p:nvPr>
            <p:ph type="title"/>
          </p:nvPr>
        </p:nvSpPr>
        <p:spPr>
          <a:xfrm>
            <a:off x="603380" y="312647"/>
            <a:ext cx="7886700" cy="1325563"/>
          </a:xfrm>
        </p:spPr>
        <p:txBody>
          <a:bodyPr/>
          <a:lstStyle/>
          <a:p>
            <a:pPr algn="ctr"/>
            <a:r>
              <a:rPr lang="en-GB" b="1" u="sng" dirty="0">
                <a:latin typeface="Arial" panose="020B0604020202020204" pitchFamily="34" charset="0"/>
                <a:cs typeface="Arial" panose="020B0604020202020204" pitchFamily="34" charset="0"/>
              </a:rPr>
              <a:t>London Students’ Hall</a:t>
            </a:r>
          </a:p>
        </p:txBody>
      </p:sp>
      <p:pic>
        <p:nvPicPr>
          <p:cNvPr id="34" name="Content Placeholder 33" descr="Graphical user interface, text, application&#10;&#10;Description automatically generated">
            <a:extLst>
              <a:ext uri="{FF2B5EF4-FFF2-40B4-BE49-F238E27FC236}">
                <a16:creationId xmlns:a16="http://schemas.microsoft.com/office/drawing/2014/main" id="{108A1014-BBF4-44F3-8126-955055B71AC6}"/>
              </a:ext>
            </a:extLst>
          </p:cNvPr>
          <p:cNvPicPr>
            <a:picLocks noGrp="1" noChangeAspect="1"/>
          </p:cNvPicPr>
          <p:nvPr>
            <p:ph idx="1"/>
          </p:nvPr>
        </p:nvPicPr>
        <p:blipFill rotWithShape="1">
          <a:blip r:embed="rId2"/>
          <a:srcRect l="3563" t="9508" r="18760" b="3648"/>
          <a:stretch/>
        </p:blipFill>
        <p:spPr>
          <a:xfrm>
            <a:off x="1343608" y="1863295"/>
            <a:ext cx="6456784" cy="4060555"/>
          </a:xfrm>
        </p:spPr>
      </p:pic>
      <p:sp>
        <p:nvSpPr>
          <p:cNvPr id="35" name="TextBox 34">
            <a:extLst>
              <a:ext uri="{FF2B5EF4-FFF2-40B4-BE49-F238E27FC236}">
                <a16:creationId xmlns:a16="http://schemas.microsoft.com/office/drawing/2014/main" id="{35A43D52-86A7-409B-9481-B78B7F78C9CD}"/>
              </a:ext>
            </a:extLst>
          </p:cNvPr>
          <p:cNvSpPr txBox="1"/>
          <p:nvPr/>
        </p:nvSpPr>
        <p:spPr>
          <a:xfrm>
            <a:off x="0" y="994468"/>
            <a:ext cx="9144000" cy="769441"/>
          </a:xfrm>
          <a:prstGeom prst="rect">
            <a:avLst/>
          </a:prstGeom>
          <a:noFill/>
        </p:spPr>
        <p:txBody>
          <a:bodyPr wrap="square" rtlCol="0">
            <a:spAutoFit/>
          </a:bodyPr>
          <a:lstStyle/>
          <a:p>
            <a:pPr algn="ctr"/>
            <a:r>
              <a:rPr lang="en-GB" sz="2200" dirty="0">
                <a:latin typeface="Arial" panose="020B0604020202020204" pitchFamily="34" charset="0"/>
                <a:cs typeface="Arial" panose="020B0604020202020204" pitchFamily="34" charset="0"/>
              </a:rPr>
              <a:t>The London Students’ Hall page can be accessed through Moodle.</a:t>
            </a:r>
          </a:p>
          <a:p>
            <a:pPr algn="ctr"/>
            <a:r>
              <a:rPr lang="en-GB" sz="2200" dirty="0">
                <a:latin typeface="Arial" panose="020B0604020202020204" pitchFamily="34" charset="0"/>
                <a:cs typeface="Arial" panose="020B0604020202020204" pitchFamily="34" charset="0"/>
              </a:rPr>
              <a:t>It has information on all support teams.</a:t>
            </a:r>
          </a:p>
        </p:txBody>
      </p:sp>
      <p:cxnSp>
        <p:nvCxnSpPr>
          <p:cNvPr id="37" name="Straight Arrow Connector 36">
            <a:extLst>
              <a:ext uri="{FF2B5EF4-FFF2-40B4-BE49-F238E27FC236}">
                <a16:creationId xmlns:a16="http://schemas.microsoft.com/office/drawing/2014/main" id="{8DDF0D09-56A2-46E7-A2C3-1E231C949B9E}"/>
              </a:ext>
            </a:extLst>
          </p:cNvPr>
          <p:cNvCxnSpPr/>
          <p:nvPr/>
        </p:nvCxnSpPr>
        <p:spPr>
          <a:xfrm>
            <a:off x="762000" y="2310174"/>
            <a:ext cx="877077"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B5A86433-88C3-42D8-BB84-B89B5068E818}"/>
              </a:ext>
            </a:extLst>
          </p:cNvPr>
          <p:cNvCxnSpPr>
            <a:cxnSpLocks/>
          </p:cNvCxnSpPr>
          <p:nvPr/>
        </p:nvCxnSpPr>
        <p:spPr>
          <a:xfrm flipH="1" flipV="1">
            <a:off x="5794310" y="2618631"/>
            <a:ext cx="1436914" cy="122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0" name="Rectangle 39">
            <a:extLst>
              <a:ext uri="{FF2B5EF4-FFF2-40B4-BE49-F238E27FC236}">
                <a16:creationId xmlns:a16="http://schemas.microsoft.com/office/drawing/2014/main" id="{1A489291-3F32-4703-A76B-AD0D340AE128}"/>
              </a:ext>
            </a:extLst>
          </p:cNvPr>
          <p:cNvSpPr/>
          <p:nvPr/>
        </p:nvSpPr>
        <p:spPr>
          <a:xfrm>
            <a:off x="1639077" y="2098398"/>
            <a:ext cx="1321836" cy="438539"/>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61F0DDE2-5098-4D2F-941F-5A07608AEDCB}"/>
              </a:ext>
            </a:extLst>
          </p:cNvPr>
          <p:cNvSpPr/>
          <p:nvPr/>
        </p:nvSpPr>
        <p:spPr>
          <a:xfrm>
            <a:off x="1639077" y="2542349"/>
            <a:ext cx="4155233" cy="177119"/>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7AB83769-7302-40C1-BA25-CE2756991BBA}"/>
              </a:ext>
            </a:extLst>
          </p:cNvPr>
          <p:cNvSpPr txBox="1"/>
          <p:nvPr/>
        </p:nvSpPr>
        <p:spPr>
          <a:xfrm>
            <a:off x="70758" y="2821305"/>
            <a:ext cx="1239417" cy="1323439"/>
          </a:xfrm>
          <a:prstGeom prst="rect">
            <a:avLst/>
          </a:prstGeom>
          <a:noFill/>
          <a:ln w="28575">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Name, contact information &amp; open hours.</a:t>
            </a:r>
          </a:p>
        </p:txBody>
      </p:sp>
      <p:cxnSp>
        <p:nvCxnSpPr>
          <p:cNvPr id="45" name="Straight Connector 44">
            <a:extLst>
              <a:ext uri="{FF2B5EF4-FFF2-40B4-BE49-F238E27FC236}">
                <a16:creationId xmlns:a16="http://schemas.microsoft.com/office/drawing/2014/main" id="{8FA5BE57-0164-4070-92AD-29347553C1D7}"/>
              </a:ext>
            </a:extLst>
          </p:cNvPr>
          <p:cNvCxnSpPr/>
          <p:nvPr/>
        </p:nvCxnSpPr>
        <p:spPr>
          <a:xfrm>
            <a:off x="771330" y="2317667"/>
            <a:ext cx="0" cy="502016"/>
          </a:xfrm>
          <a:prstGeom prst="line">
            <a:avLst/>
          </a:prstGeom>
          <a:ln w="28575"/>
        </p:spPr>
        <p:style>
          <a:lnRef idx="1">
            <a:schemeClr val="dk1"/>
          </a:lnRef>
          <a:fillRef idx="0">
            <a:schemeClr val="dk1"/>
          </a:fillRef>
          <a:effectRef idx="0">
            <a:schemeClr val="dk1"/>
          </a:effectRef>
          <a:fontRef idx="minor">
            <a:schemeClr val="tx1"/>
          </a:fontRef>
        </p:style>
      </p:cxnSp>
      <p:cxnSp>
        <p:nvCxnSpPr>
          <p:cNvPr id="46" name="Straight Connector 45">
            <a:extLst>
              <a:ext uri="{FF2B5EF4-FFF2-40B4-BE49-F238E27FC236}">
                <a16:creationId xmlns:a16="http://schemas.microsoft.com/office/drawing/2014/main" id="{80580F6E-29BF-4AC5-9821-1CA1D622AD21}"/>
              </a:ext>
            </a:extLst>
          </p:cNvPr>
          <p:cNvCxnSpPr/>
          <p:nvPr/>
        </p:nvCxnSpPr>
        <p:spPr>
          <a:xfrm>
            <a:off x="7231224" y="2618631"/>
            <a:ext cx="0" cy="502016"/>
          </a:xfrm>
          <a:prstGeom prst="line">
            <a:avLst/>
          </a:prstGeom>
          <a:ln w="28575"/>
        </p:spPr>
        <p:style>
          <a:lnRef idx="1">
            <a:schemeClr val="dk1"/>
          </a:lnRef>
          <a:fillRef idx="0">
            <a:schemeClr val="dk1"/>
          </a:fillRef>
          <a:effectRef idx="0">
            <a:schemeClr val="dk1"/>
          </a:effectRef>
          <a:fontRef idx="minor">
            <a:schemeClr val="tx1"/>
          </a:fontRef>
        </p:style>
      </p:cxnSp>
      <p:sp>
        <p:nvSpPr>
          <p:cNvPr id="47" name="TextBox 46">
            <a:extLst>
              <a:ext uri="{FF2B5EF4-FFF2-40B4-BE49-F238E27FC236}">
                <a16:creationId xmlns:a16="http://schemas.microsoft.com/office/drawing/2014/main" id="{34039D0A-FB86-4692-A980-78E89AA3F25C}"/>
              </a:ext>
            </a:extLst>
          </p:cNvPr>
          <p:cNvSpPr txBox="1"/>
          <p:nvPr/>
        </p:nvSpPr>
        <p:spPr>
          <a:xfrm>
            <a:off x="5980924" y="3120647"/>
            <a:ext cx="1581538" cy="830997"/>
          </a:xfrm>
          <a:prstGeom prst="rect">
            <a:avLst/>
          </a:prstGeom>
          <a:noFill/>
          <a:ln w="28575">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What the department can help with.</a:t>
            </a:r>
          </a:p>
        </p:txBody>
      </p:sp>
    </p:spTree>
    <p:extLst>
      <p:ext uri="{BB962C8B-B14F-4D97-AF65-F5344CB8AC3E}">
        <p14:creationId xmlns:p14="http://schemas.microsoft.com/office/powerpoint/2010/main" val="190642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0" y="365125"/>
            <a:ext cx="9144000" cy="862637"/>
          </a:xfrm>
        </p:spPr>
        <p:txBody>
          <a:bodyPr/>
          <a:lstStyle/>
          <a:p>
            <a:pPr algn="ctr"/>
            <a:r>
              <a:rPr lang="en-GB" b="1" u="sng" dirty="0">
                <a:latin typeface="Arial" panose="020B0604020202020204" pitchFamily="34" charset="0"/>
                <a:cs typeface="Arial" panose="020B0604020202020204" pitchFamily="34" charset="0"/>
              </a:rPr>
              <a:t>Attendance</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83976" y="1091682"/>
            <a:ext cx="8957387" cy="4538557"/>
          </a:xfrm>
        </p:spPr>
        <p:txBody>
          <a:bodyPr/>
          <a:lstStyle/>
          <a:p>
            <a:r>
              <a:rPr lang="en-GB" sz="2000" dirty="0">
                <a:latin typeface="Arial" panose="020B0604020202020204" pitchFamily="34" charset="0"/>
                <a:cs typeface="Arial" panose="020B0604020202020204" pitchFamily="34" charset="0"/>
              </a:rPr>
              <a:t>Minimum </a:t>
            </a:r>
            <a:r>
              <a:rPr lang="en-GB" sz="2000" b="1" dirty="0">
                <a:latin typeface="Arial" panose="020B0604020202020204" pitchFamily="34" charset="0"/>
                <a:cs typeface="Arial" panose="020B0604020202020204" pitchFamily="34" charset="0"/>
              </a:rPr>
              <a:t>overall attendance is 70%</a:t>
            </a:r>
          </a:p>
          <a:p>
            <a:r>
              <a:rPr lang="en-GB" sz="2000" dirty="0">
                <a:latin typeface="Arial" panose="020B0604020202020204" pitchFamily="34" charset="0"/>
                <a:cs typeface="Arial" panose="020B0604020202020204" pitchFamily="34" charset="0"/>
              </a:rPr>
              <a:t>If you fall below 70% you will be issued a first warning. If your attendance does not improve you will receive a second and final warning.</a:t>
            </a:r>
          </a:p>
          <a:p>
            <a:r>
              <a:rPr lang="en-GB" sz="2000" dirty="0">
                <a:latin typeface="Arial" panose="020B0604020202020204" pitchFamily="34" charset="0"/>
                <a:cs typeface="Arial" panose="020B0604020202020204" pitchFamily="34" charset="0"/>
              </a:rPr>
              <a:t>After receiving the first two warnings and your attendance does not improve you will receive a Notification of Withdrawal. You will be given 5 days to appeal this. </a:t>
            </a:r>
          </a:p>
          <a:p>
            <a:r>
              <a:rPr lang="en-GB" sz="2000" dirty="0">
                <a:latin typeface="Arial" panose="020B0604020202020204" pitchFamily="34" charset="0"/>
                <a:cs typeface="Arial" panose="020B0604020202020204" pitchFamily="34" charset="0"/>
              </a:rPr>
              <a:t>All warnings stay throughout your academic level. </a:t>
            </a:r>
          </a:p>
          <a:p>
            <a:r>
              <a:rPr lang="en-GB" sz="2000" dirty="0">
                <a:latin typeface="Arial" panose="020B0604020202020204" pitchFamily="34" charset="0"/>
                <a:cs typeface="Arial" panose="020B0604020202020204" pitchFamily="34" charset="0"/>
              </a:rPr>
              <a:t>Students will be marked LATE if </a:t>
            </a:r>
            <a:r>
              <a:rPr lang="en-GB" sz="2000" b="1" dirty="0">
                <a:latin typeface="Arial" panose="020B0604020202020204" pitchFamily="34" charset="0"/>
                <a:cs typeface="Arial" panose="020B0604020202020204" pitchFamily="34" charset="0"/>
              </a:rPr>
              <a:t>arriving</a:t>
            </a:r>
            <a:r>
              <a:rPr lang="en-GB" sz="2000" dirty="0">
                <a:latin typeface="Arial" panose="020B0604020202020204" pitchFamily="34" charset="0"/>
                <a:cs typeface="Arial" panose="020B0604020202020204" pitchFamily="34" charset="0"/>
              </a:rPr>
              <a:t> between 10 to 40 minutes after the beginning of their class. OR if</a:t>
            </a:r>
            <a:r>
              <a:rPr lang="en-GB" sz="2000" b="1" dirty="0">
                <a:latin typeface="Arial" panose="020B0604020202020204" pitchFamily="34" charset="0"/>
                <a:cs typeface="Arial" panose="020B0604020202020204" pitchFamily="34" charset="0"/>
              </a:rPr>
              <a:t> leaving </a:t>
            </a:r>
            <a:r>
              <a:rPr lang="en-GB" sz="2000" dirty="0">
                <a:latin typeface="Arial" panose="020B0604020202020204" pitchFamily="34" charset="0"/>
                <a:cs typeface="Arial" panose="020B0604020202020204" pitchFamily="34" charset="0"/>
              </a:rPr>
              <a:t>a class between 10 to 40 minutes before the end.</a:t>
            </a:r>
          </a:p>
          <a:p>
            <a:r>
              <a:rPr lang="en-GB" sz="2000" dirty="0">
                <a:latin typeface="Arial" panose="020B0604020202020204" pitchFamily="34" charset="0"/>
                <a:cs typeface="Arial" panose="020B0604020202020204" pitchFamily="34" charset="0"/>
              </a:rPr>
              <a:t>Two late marks will be treated as an ABSENT mark.</a:t>
            </a:r>
          </a:p>
          <a:p>
            <a:r>
              <a:rPr lang="en-GB" sz="2000" dirty="0">
                <a:latin typeface="Arial" panose="020B0604020202020204" pitchFamily="34" charset="0"/>
                <a:cs typeface="Arial" panose="020B0604020202020204" pitchFamily="34" charset="0"/>
              </a:rPr>
              <a:t>If your attendance mark is incorrect, only the </a:t>
            </a:r>
            <a:r>
              <a:rPr lang="en-GB" sz="2000" b="1" dirty="0">
                <a:latin typeface="Arial" panose="020B0604020202020204" pitchFamily="34" charset="0"/>
                <a:cs typeface="Arial" panose="020B0604020202020204" pitchFamily="34" charset="0"/>
              </a:rPr>
              <a:t>lecturer</a:t>
            </a:r>
            <a:r>
              <a:rPr lang="en-GB" sz="2000" dirty="0">
                <a:latin typeface="Arial" panose="020B0604020202020204" pitchFamily="34" charset="0"/>
                <a:cs typeface="Arial" panose="020B0604020202020204" pitchFamily="34" charset="0"/>
              </a:rPr>
              <a:t> can ask Student Services to change the mark.</a:t>
            </a:r>
          </a:p>
          <a:p>
            <a:pPr marL="0" indent="0">
              <a:buNone/>
            </a:pPr>
            <a:r>
              <a:rPr lang="en-GB" sz="2000" b="1" dirty="0">
                <a:latin typeface="Arial" panose="020B0604020202020204" pitchFamily="34" charset="0"/>
                <a:cs typeface="Arial" panose="020B0604020202020204" pitchFamily="34" charset="0"/>
              </a:rPr>
              <a:t>Please see the full attendance policy on the London Students Hall Page</a:t>
            </a:r>
          </a:p>
        </p:txBody>
      </p:sp>
    </p:spTree>
    <p:extLst>
      <p:ext uri="{BB962C8B-B14F-4D97-AF65-F5344CB8AC3E}">
        <p14:creationId xmlns:p14="http://schemas.microsoft.com/office/powerpoint/2010/main" val="171760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09" y="274638"/>
            <a:ext cx="8733579" cy="655638"/>
          </a:xfrm>
        </p:spPr>
        <p:txBody>
          <a:bodyPr>
            <a:noAutofit/>
          </a:bodyPr>
          <a:lstStyle/>
          <a:p>
            <a:pPr algn="ctr"/>
            <a:r>
              <a:rPr lang="en-GB" b="1" u="sng" dirty="0">
                <a:latin typeface="Arial" panose="020B0604020202020204" pitchFamily="34" charset="0"/>
                <a:cs typeface="Arial" panose="020B0604020202020204" pitchFamily="34" charset="0"/>
              </a:rPr>
              <a:t>What if I can’t attend anymore?</a:t>
            </a:r>
          </a:p>
        </p:txBody>
      </p:sp>
      <p:sp>
        <p:nvSpPr>
          <p:cNvPr id="5" name="Text Placeholder 4">
            <a:extLst>
              <a:ext uri="{FF2B5EF4-FFF2-40B4-BE49-F238E27FC236}">
                <a16:creationId xmlns:a16="http://schemas.microsoft.com/office/drawing/2014/main" id="{7A12988A-55E6-4BC0-BA03-3D9473412491}"/>
              </a:ext>
            </a:extLst>
          </p:cNvPr>
          <p:cNvSpPr>
            <a:spLocks noGrp="1"/>
          </p:cNvSpPr>
          <p:nvPr>
            <p:ph type="body" idx="1"/>
          </p:nvPr>
        </p:nvSpPr>
        <p:spPr>
          <a:xfrm>
            <a:off x="323528" y="1218883"/>
            <a:ext cx="4040188" cy="639762"/>
          </a:xfrm>
        </p:spPr>
        <p:txBody>
          <a:bodyPr/>
          <a:lstStyle/>
          <a:p>
            <a:r>
              <a:rPr lang="en-GB" dirty="0">
                <a:latin typeface="Arial" panose="020B0604020202020204" pitchFamily="34" charset="0"/>
                <a:cs typeface="Arial" panose="020B0604020202020204" pitchFamily="34" charset="0"/>
              </a:rPr>
              <a:t>Interruption of Studies</a:t>
            </a:r>
          </a:p>
        </p:txBody>
      </p:sp>
      <p:sp>
        <p:nvSpPr>
          <p:cNvPr id="3" name="Content Placeholder 2"/>
          <p:cNvSpPr>
            <a:spLocks noGrp="1"/>
          </p:cNvSpPr>
          <p:nvPr>
            <p:ph sz="half" idx="2"/>
          </p:nvPr>
        </p:nvSpPr>
        <p:spPr>
          <a:xfrm>
            <a:off x="230909" y="1780838"/>
            <a:ext cx="4323084" cy="4146886"/>
          </a:xfrm>
        </p:spPr>
        <p:txBody>
          <a:bodyPr>
            <a:normAutofit/>
          </a:bodyPr>
          <a:lstStyle/>
          <a:p>
            <a:pPr marL="0" indent="0">
              <a:lnSpc>
                <a:spcPct val="150000"/>
              </a:lnSpc>
              <a:buNone/>
            </a:pPr>
            <a:r>
              <a:rPr lang="en-GB" sz="1200" dirty="0">
                <a:latin typeface="Arial" panose="020B0604020202020204" pitchFamily="34" charset="0"/>
                <a:cs typeface="Arial" panose="020B0604020202020204" pitchFamily="34" charset="0"/>
              </a:rPr>
              <a:t>Please note, if you have to take time away from the University due to any circumstances, you can request to interrupt your studies until you are fit to return. An interruption of studies is defined as a formal pause in a student’s study for an extended period of time during which a student is not required to engage with his/her studies.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IMPORTANT:</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This can only be completed within the </a:t>
            </a:r>
            <a:r>
              <a:rPr lang="en-GB" sz="1200" b="1" dirty="0">
                <a:latin typeface="Arial" panose="020B0604020202020204" pitchFamily="34" charset="0"/>
                <a:cs typeface="Arial" panose="020B0604020202020204" pitchFamily="34" charset="0"/>
              </a:rPr>
              <a:t>first 7 weeks </a:t>
            </a:r>
            <a:r>
              <a:rPr lang="en-GB" sz="1200" dirty="0">
                <a:latin typeface="Arial" panose="020B0604020202020204" pitchFamily="34" charset="0"/>
                <a:cs typeface="Arial" panose="020B0604020202020204" pitchFamily="34" charset="0"/>
              </a:rPr>
              <a:t>of the term.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International students: </a:t>
            </a:r>
            <a:br>
              <a:rPr lang="en-GB" sz="1200" b="1" u="sng"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Please note you will need to return to your home country and re-apply for a new CAS and Visa to continue with your studies.</a:t>
            </a:r>
          </a:p>
        </p:txBody>
      </p:sp>
      <p:sp>
        <p:nvSpPr>
          <p:cNvPr id="12" name="Text Placeholder 4">
            <a:extLst>
              <a:ext uri="{FF2B5EF4-FFF2-40B4-BE49-F238E27FC236}">
                <a16:creationId xmlns:a16="http://schemas.microsoft.com/office/drawing/2014/main" id="{5942DD2C-624F-4E84-8841-567796672995}"/>
              </a:ext>
            </a:extLst>
          </p:cNvPr>
          <p:cNvSpPr txBox="1">
            <a:spLocks/>
          </p:cNvSpPr>
          <p:nvPr/>
        </p:nvSpPr>
        <p:spPr>
          <a:xfrm>
            <a:off x="4600238" y="1218883"/>
            <a:ext cx="4040188"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Withdrawal</a:t>
            </a:r>
          </a:p>
        </p:txBody>
      </p:sp>
      <p:sp>
        <p:nvSpPr>
          <p:cNvPr id="13" name="Content Placeholder 2">
            <a:extLst>
              <a:ext uri="{FF2B5EF4-FFF2-40B4-BE49-F238E27FC236}">
                <a16:creationId xmlns:a16="http://schemas.microsoft.com/office/drawing/2014/main" id="{D01D9063-4BEE-439B-A728-D2C2189159D8}"/>
              </a:ext>
            </a:extLst>
          </p:cNvPr>
          <p:cNvSpPr txBox="1">
            <a:spLocks/>
          </p:cNvSpPr>
          <p:nvPr/>
        </p:nvSpPr>
        <p:spPr>
          <a:xfrm>
            <a:off x="4641404" y="1780838"/>
            <a:ext cx="4323084" cy="414688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lnSpc>
                <a:spcPct val="150000"/>
              </a:lnSpc>
              <a:buFont typeface="Arial" pitchFamily="34" charset="0"/>
              <a:buNone/>
            </a:pPr>
            <a:r>
              <a:rPr lang="en-GB" sz="1200" dirty="0">
                <a:latin typeface="Arial" panose="020B0604020202020204" pitchFamily="34" charset="0"/>
                <a:cs typeface="Arial" panose="020B0604020202020204" pitchFamily="34" charset="0"/>
              </a:rPr>
              <a:t>When you withdraw from your studies, you will no longer be a student.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When processing your withdrawal we will also let appropriate agencies aware such as Student Finance England or UK Visas &amp; Immigration.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If you wish to return to your studies at a later date, you will be required to start from the beginning of your programme again.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International students: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You will be required to return to your home country and/or find a new visa sponsor.</a:t>
            </a:r>
          </a:p>
        </p:txBody>
      </p:sp>
      <p:cxnSp>
        <p:nvCxnSpPr>
          <p:cNvPr id="8" name="Straight Connector 7">
            <a:extLst>
              <a:ext uri="{FF2B5EF4-FFF2-40B4-BE49-F238E27FC236}">
                <a16:creationId xmlns:a16="http://schemas.microsoft.com/office/drawing/2014/main" id="{1F84E050-8121-41E5-B8FC-A5EDC0DC0336}"/>
              </a:ext>
            </a:extLst>
          </p:cNvPr>
          <p:cNvCxnSpPr>
            <a:cxnSpLocks/>
          </p:cNvCxnSpPr>
          <p:nvPr/>
        </p:nvCxnSpPr>
        <p:spPr>
          <a:xfrm>
            <a:off x="4572000" y="1302327"/>
            <a:ext cx="0" cy="4710546"/>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7722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0F33-4E2A-4D8F-8E42-A3D54B654CC4}"/>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Professional Services</a:t>
            </a:r>
          </a:p>
        </p:txBody>
      </p:sp>
      <p:sp>
        <p:nvSpPr>
          <p:cNvPr id="3" name="Content Placeholder 2">
            <a:extLst>
              <a:ext uri="{FF2B5EF4-FFF2-40B4-BE49-F238E27FC236}">
                <a16:creationId xmlns:a16="http://schemas.microsoft.com/office/drawing/2014/main" id="{4F18A57E-1856-4E1A-8037-356F837DF736}"/>
              </a:ext>
            </a:extLst>
          </p:cNvPr>
          <p:cNvSpPr>
            <a:spLocks noGrp="1"/>
          </p:cNvSpPr>
          <p:nvPr>
            <p:ph idx="1"/>
          </p:nvPr>
        </p:nvSpPr>
        <p:spPr>
          <a:xfrm>
            <a:off x="628650" y="1310059"/>
            <a:ext cx="7886700" cy="4516809"/>
          </a:xfrm>
        </p:spPr>
        <p:txBody>
          <a:bodyPr/>
          <a:lstStyle/>
          <a:p>
            <a:r>
              <a:rPr lang="en-GB" sz="2600" dirty="0">
                <a:latin typeface="Arial" panose="020B0604020202020204" pitchFamily="34" charset="0"/>
                <a:cs typeface="Arial" panose="020B0604020202020204" pitchFamily="34" charset="0"/>
              </a:rPr>
              <a:t>London Student Services</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London Assessments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London Library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London IT Service Desk</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Student Finance Team</a:t>
            </a:r>
          </a:p>
          <a:p>
            <a:endParaRPr lang="en-GB" sz="2600" dirty="0"/>
          </a:p>
        </p:txBody>
      </p:sp>
      <p:sp>
        <p:nvSpPr>
          <p:cNvPr id="4" name="TextBox 3">
            <a:extLst>
              <a:ext uri="{FF2B5EF4-FFF2-40B4-BE49-F238E27FC236}">
                <a16:creationId xmlns:a16="http://schemas.microsoft.com/office/drawing/2014/main" id="{4F6CB232-BA62-43C7-A38B-9C679359B9F9}"/>
              </a:ext>
            </a:extLst>
          </p:cNvPr>
          <p:cNvSpPr txBox="1"/>
          <p:nvPr/>
        </p:nvSpPr>
        <p:spPr>
          <a:xfrm>
            <a:off x="4954555" y="2052735"/>
            <a:ext cx="3713583" cy="1692771"/>
          </a:xfrm>
          <a:prstGeom prst="rect">
            <a:avLst/>
          </a:prstGeom>
          <a:noFill/>
          <a:ln w="28575">
            <a:solidFill>
              <a:schemeClr val="tx1"/>
            </a:solidFill>
          </a:ln>
        </p:spPr>
        <p:txBody>
          <a:bodyPr wrap="square" rtlCol="0">
            <a:spAutoFit/>
          </a:bodyPr>
          <a:lstStyle/>
          <a:p>
            <a:r>
              <a:rPr lang="en-GB" sz="2600" dirty="0">
                <a:latin typeface="Arial" panose="020B0604020202020204" pitchFamily="34" charset="0"/>
                <a:cs typeface="Arial" panose="020B0604020202020204" pitchFamily="34" charset="0"/>
              </a:rPr>
              <a:t>Take a look on London Students Hall or come meet us at our Hot Desks!</a:t>
            </a:r>
          </a:p>
        </p:txBody>
      </p:sp>
    </p:spTree>
    <p:extLst>
      <p:ext uri="{BB962C8B-B14F-4D97-AF65-F5344CB8AC3E}">
        <p14:creationId xmlns:p14="http://schemas.microsoft.com/office/powerpoint/2010/main" val="3931556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a:xfrm>
            <a:off x="233265" y="365125"/>
            <a:ext cx="8565502" cy="1325563"/>
          </a:xfrm>
        </p:spPr>
        <p:txBody>
          <a:bodyPr/>
          <a:lstStyle/>
          <a:p>
            <a:pPr algn="ctr"/>
            <a:r>
              <a:rPr lang="en-GB" b="1" u="sng" dirty="0">
                <a:latin typeface="Arial" panose="020B0604020202020204" pitchFamily="34" charset="0"/>
                <a:cs typeface="Arial" panose="020B0604020202020204" pitchFamily="34" charset="0"/>
              </a:rPr>
              <a:t>Wellbeing &amp; Careers Services</a:t>
            </a:r>
          </a:p>
        </p:txBody>
      </p:sp>
      <p:sp>
        <p:nvSpPr>
          <p:cNvPr id="6" name="Content Placeholder 5">
            <a:extLst>
              <a:ext uri="{FF2B5EF4-FFF2-40B4-BE49-F238E27FC236}">
                <a16:creationId xmlns:a16="http://schemas.microsoft.com/office/drawing/2014/main" id="{B325DC18-1D20-4108-AE56-9E2A09966C6C}"/>
              </a:ext>
            </a:extLst>
          </p:cNvPr>
          <p:cNvSpPr>
            <a:spLocks noGrp="1"/>
          </p:cNvSpPr>
          <p:nvPr>
            <p:ph sz="half" idx="1"/>
          </p:nvPr>
        </p:nvSpPr>
        <p:spPr>
          <a:xfrm>
            <a:off x="76395" y="4347902"/>
            <a:ext cx="9006374" cy="1221145"/>
          </a:xfrm>
          <a:ln w="28575">
            <a:solidFill>
              <a:schemeClr val="accent1">
                <a:lumMod val="75000"/>
              </a:schemeClr>
            </a:solidFill>
          </a:ln>
        </p:spPr>
        <p:txBody>
          <a:bodyPr/>
          <a:lstStyle/>
          <a:p>
            <a:pPr marL="0" indent="0">
              <a:buNone/>
            </a:pPr>
            <a:r>
              <a:rPr lang="en-GB" sz="1800" u="sng" dirty="0">
                <a:latin typeface="Arial" panose="020B0604020202020204" pitchFamily="34" charset="0"/>
                <a:cs typeface="Arial" panose="020B0604020202020204" pitchFamily="34" charset="0"/>
              </a:rPr>
              <a:t>Disability Service</a:t>
            </a:r>
            <a:endParaRPr lang="en-GB" sz="1800" u="sng" dirty="0"/>
          </a:p>
          <a:p>
            <a:pPr marL="0" indent="0">
              <a:buNone/>
            </a:pPr>
            <a:r>
              <a:rPr lang="en-GB" sz="1800" dirty="0">
                <a:latin typeface="Arial" panose="020B0604020202020204" pitchFamily="34" charset="0"/>
                <a:cs typeface="Arial" panose="020B0604020202020204" pitchFamily="34" charset="0"/>
              </a:rPr>
              <a:t>The Disability Service aims to give all students, including those with disabilities, equal opportunities to encounter our wide range of academic, social and cultural experiences. </a:t>
            </a:r>
          </a:p>
          <a:p>
            <a:pPr marL="0" indent="0">
              <a:buNone/>
            </a:pPr>
            <a:r>
              <a:rPr lang="en-GB" sz="2400" b="1" dirty="0">
                <a:solidFill>
                  <a:srgbClr val="FF0000"/>
                </a:solidFill>
                <a:latin typeface="Arial" panose="020B0604020202020204" pitchFamily="34" charset="0"/>
                <a:cs typeface="Arial" panose="020B0604020202020204" pitchFamily="34" charset="0"/>
              </a:rPr>
              <a:t>*Give out dyslexia screening task*</a:t>
            </a:r>
            <a:endParaRPr lang="en-GB" sz="2400" dirty="0">
              <a:latin typeface="Arial" panose="020B0604020202020204" pitchFamily="34" charset="0"/>
              <a:cs typeface="Arial" panose="020B0604020202020204" pitchFamily="34" charset="0"/>
            </a:endParaRPr>
          </a:p>
        </p:txBody>
      </p:sp>
      <p:sp>
        <p:nvSpPr>
          <p:cNvPr id="5" name="Content Placeholder 5">
            <a:extLst>
              <a:ext uri="{FF2B5EF4-FFF2-40B4-BE49-F238E27FC236}">
                <a16:creationId xmlns:a16="http://schemas.microsoft.com/office/drawing/2014/main" id="{2E2A13E0-0318-4887-911B-A9BD29FBA4B7}"/>
              </a:ext>
            </a:extLst>
          </p:cNvPr>
          <p:cNvSpPr txBox="1">
            <a:spLocks/>
          </p:cNvSpPr>
          <p:nvPr/>
        </p:nvSpPr>
        <p:spPr>
          <a:xfrm>
            <a:off x="68812" y="2703572"/>
            <a:ext cx="8991211" cy="1171252"/>
          </a:xfrm>
          <a:prstGeom prst="rect">
            <a:avLst/>
          </a:prstGeom>
          <a:ln w="28575">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kumimoji="0" lang="en-GB" sz="1800"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Counselling Service</a:t>
            </a:r>
          </a:p>
          <a:p>
            <a:pPr marL="0" indent="0">
              <a:buNone/>
            </a:pPr>
            <a:r>
              <a:rPr lang="en-GB" sz="1800" dirty="0">
                <a:latin typeface="Arial" panose="020B0604020202020204" pitchFamily="34" charset="0"/>
                <a:cs typeface="Arial" panose="020B0604020202020204" pitchFamily="34" charset="0"/>
              </a:rPr>
              <a:t>The Counsellors at the London Campus endeavour to create a welcoming environment and to listen in a non-judgemental way to enable you to talk about your feelings and experiences. </a:t>
            </a:r>
          </a:p>
          <a:p>
            <a:pPr marL="0" indent="0">
              <a:buFont typeface="Arial" panose="020B0604020202020204" pitchFamily="34" charset="0"/>
              <a:buNone/>
            </a:pPr>
            <a:endParaRPr lang="en-GB" sz="1800" dirty="0"/>
          </a:p>
        </p:txBody>
      </p:sp>
      <p:sp>
        <p:nvSpPr>
          <p:cNvPr id="10" name="Content Placeholder 5">
            <a:extLst>
              <a:ext uri="{FF2B5EF4-FFF2-40B4-BE49-F238E27FC236}">
                <a16:creationId xmlns:a16="http://schemas.microsoft.com/office/drawing/2014/main" id="{B3CA1E7F-25B0-4654-BB1D-D5DCEE500D03}"/>
              </a:ext>
            </a:extLst>
          </p:cNvPr>
          <p:cNvSpPr txBox="1">
            <a:spLocks/>
          </p:cNvSpPr>
          <p:nvPr/>
        </p:nvSpPr>
        <p:spPr>
          <a:xfrm>
            <a:off x="83977" y="1213718"/>
            <a:ext cx="8991211" cy="1016776"/>
          </a:xfrm>
          <a:prstGeom prst="rect">
            <a:avLst/>
          </a:prstGeom>
          <a:ln w="28575">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u="sng" dirty="0">
                <a:latin typeface="Arial" panose="020B0604020202020204" pitchFamily="34" charset="0"/>
                <a:cs typeface="Arial" panose="020B0604020202020204" pitchFamily="34" charset="0"/>
              </a:rPr>
              <a:t>Careers Service</a:t>
            </a:r>
          </a:p>
          <a:p>
            <a:pPr marL="0" indent="0">
              <a:buNone/>
            </a:pPr>
            <a:r>
              <a:rPr lang="en-GB" sz="1800" dirty="0">
                <a:latin typeface="Arial" panose="020B0604020202020204" pitchFamily="34" charset="0"/>
                <a:cs typeface="Arial" panose="020B0604020202020204" pitchFamily="34" charset="0"/>
              </a:rPr>
              <a:t>Your University Careers Service is the place where you can get all the information, advice and personal 1-2-1 guidance with building your career.</a:t>
            </a:r>
          </a:p>
        </p:txBody>
      </p:sp>
    </p:spTree>
    <p:extLst>
      <p:ext uri="{BB962C8B-B14F-4D97-AF65-F5344CB8AC3E}">
        <p14:creationId xmlns:p14="http://schemas.microsoft.com/office/powerpoint/2010/main" val="163892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5A94-3319-4F1F-902C-FE45F146807E}"/>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Activity: Why am I here?</a:t>
            </a:r>
          </a:p>
        </p:txBody>
      </p:sp>
      <p:sp>
        <p:nvSpPr>
          <p:cNvPr id="3" name="Content Placeholder 2">
            <a:extLst>
              <a:ext uri="{FF2B5EF4-FFF2-40B4-BE49-F238E27FC236}">
                <a16:creationId xmlns:a16="http://schemas.microsoft.com/office/drawing/2014/main" id="{87B5BE44-DF58-4097-8598-AAAC5E39664C}"/>
              </a:ext>
            </a:extLst>
          </p:cNvPr>
          <p:cNvSpPr>
            <a:spLocks noGrp="1"/>
          </p:cNvSpPr>
          <p:nvPr>
            <p:ph idx="1"/>
          </p:nvPr>
        </p:nvSpPr>
        <p:spPr>
          <a:xfrm>
            <a:off x="628650" y="1253331"/>
            <a:ext cx="7886700" cy="4351338"/>
          </a:xfrm>
        </p:spPr>
        <p:txBody>
          <a:bodyPr/>
          <a:lstStyle/>
          <a:p>
            <a:r>
              <a:rPr lang="en-GB" sz="2600" dirty="0">
                <a:latin typeface="Arial" panose="020B0604020202020204" pitchFamily="34" charset="0"/>
                <a:cs typeface="Arial" panose="020B0604020202020204" pitchFamily="34" charset="0"/>
              </a:rPr>
              <a:t>Have students draw a picture that represents why they enrolled on the course. </a:t>
            </a:r>
          </a:p>
          <a:p>
            <a:r>
              <a:rPr lang="en-GB" sz="2600" dirty="0">
                <a:latin typeface="Arial" panose="020B0604020202020204" pitchFamily="34" charset="0"/>
                <a:cs typeface="Arial" panose="020B0604020202020204" pitchFamily="34" charset="0"/>
              </a:rPr>
              <a:t>After five to ten minutes, have students put their pictures on the wall.</a:t>
            </a:r>
          </a:p>
          <a:p>
            <a:r>
              <a:rPr lang="en-GB" sz="2600" dirty="0">
                <a:latin typeface="Arial" panose="020B0604020202020204" pitchFamily="34" charset="0"/>
                <a:cs typeface="Arial" panose="020B0604020202020204" pitchFamily="34" charset="0"/>
              </a:rPr>
              <a:t>Ask students to talk about their picture to the larger group if they’re comfortable.</a:t>
            </a:r>
          </a:p>
        </p:txBody>
      </p:sp>
    </p:spTree>
    <p:extLst>
      <p:ext uri="{BB962C8B-B14F-4D97-AF65-F5344CB8AC3E}">
        <p14:creationId xmlns:p14="http://schemas.microsoft.com/office/powerpoint/2010/main" val="2985098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5067370"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6600" b="1" dirty="0">
                <a:solidFill>
                  <a:prstClr val="white"/>
                </a:solidFill>
                <a:latin typeface="Arial" panose="020B0604020202020204" pitchFamily="34" charset="0"/>
                <a:cs typeface="Arial" panose="020B0604020202020204" pitchFamily="34" charset="0"/>
              </a:rPr>
              <a:t>Break Time!</a:t>
            </a:r>
            <a:endPar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31192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5067370"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Session 2</a:t>
            </a:r>
          </a:p>
        </p:txBody>
      </p:sp>
    </p:spTree>
    <p:extLst>
      <p:ext uri="{BB962C8B-B14F-4D97-AF65-F5344CB8AC3E}">
        <p14:creationId xmlns:p14="http://schemas.microsoft.com/office/powerpoint/2010/main" val="202992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4286-8EAD-4CE4-A60C-FCCC430BB7C5}"/>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Name Game</a:t>
            </a:r>
          </a:p>
        </p:txBody>
      </p:sp>
      <p:sp>
        <p:nvSpPr>
          <p:cNvPr id="3" name="Content Placeholder 2">
            <a:extLst>
              <a:ext uri="{FF2B5EF4-FFF2-40B4-BE49-F238E27FC236}">
                <a16:creationId xmlns:a16="http://schemas.microsoft.com/office/drawing/2014/main" id="{98FB3DB1-655F-4158-8038-552C8CC371FC}"/>
              </a:ext>
            </a:extLst>
          </p:cNvPr>
          <p:cNvSpPr>
            <a:spLocks noGrp="1"/>
          </p:cNvSpPr>
          <p:nvPr>
            <p:ph idx="1"/>
          </p:nvPr>
        </p:nvSpPr>
        <p:spPr>
          <a:xfrm>
            <a:off x="628650" y="1363986"/>
            <a:ext cx="7886700" cy="4351338"/>
          </a:xfrm>
        </p:spPr>
        <p:txBody>
          <a:bodyPr/>
          <a:lstStyle/>
          <a:p>
            <a:r>
              <a:rPr lang="en-GB" sz="2600" dirty="0">
                <a:latin typeface="Arial" panose="020B0604020202020204" pitchFamily="34" charset="0"/>
                <a:cs typeface="Arial" panose="020B0604020202020204" pitchFamily="34" charset="0"/>
              </a:rPr>
              <a:t>Can the students remember their classmates from the earlier session?</a:t>
            </a:r>
          </a:p>
          <a:p>
            <a:r>
              <a:rPr lang="en-GB" sz="2600" dirty="0">
                <a:latin typeface="Arial" panose="020B0604020202020204" pitchFamily="34" charset="0"/>
                <a:cs typeface="Arial" panose="020B0604020202020204" pitchFamily="34" charset="0"/>
              </a:rPr>
              <a:t>Ask the students to get into a circle, step forward into the middle of the circle and say your name. </a:t>
            </a:r>
          </a:p>
          <a:p>
            <a:r>
              <a:rPr lang="en-GB" sz="2600" dirty="0">
                <a:latin typeface="Arial" panose="020B0604020202020204" pitchFamily="34" charset="0"/>
                <a:cs typeface="Arial" panose="020B0604020202020204" pitchFamily="34" charset="0"/>
              </a:rPr>
              <a:t>Then say the name of another student, and ask them to step into the middle of the circle.</a:t>
            </a:r>
          </a:p>
          <a:p>
            <a:r>
              <a:rPr lang="en-GB" sz="2600" dirty="0">
                <a:latin typeface="Arial" panose="020B0604020202020204" pitchFamily="34" charset="0"/>
                <a:cs typeface="Arial" panose="020B0604020202020204" pitchFamily="34" charset="0"/>
              </a:rPr>
              <a:t>Once completed, every takes a seat.</a:t>
            </a:r>
          </a:p>
        </p:txBody>
      </p:sp>
    </p:spTree>
    <p:extLst>
      <p:ext uri="{BB962C8B-B14F-4D97-AF65-F5344CB8AC3E}">
        <p14:creationId xmlns:p14="http://schemas.microsoft.com/office/powerpoint/2010/main" val="2298569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B455-C75E-4077-8B73-EBA213F1B991}"/>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How will I study?</a:t>
            </a:r>
          </a:p>
        </p:txBody>
      </p:sp>
      <p:sp>
        <p:nvSpPr>
          <p:cNvPr id="3" name="Content Placeholder 2">
            <a:extLst>
              <a:ext uri="{FF2B5EF4-FFF2-40B4-BE49-F238E27FC236}">
                <a16:creationId xmlns:a16="http://schemas.microsoft.com/office/drawing/2014/main" id="{F9872E91-A519-464E-B434-029AC272A150}"/>
              </a:ext>
            </a:extLst>
          </p:cNvPr>
          <p:cNvSpPr>
            <a:spLocks noGrp="1"/>
          </p:cNvSpPr>
          <p:nvPr>
            <p:ph idx="1"/>
          </p:nvPr>
        </p:nvSpPr>
        <p:spPr>
          <a:xfrm>
            <a:off x="628650" y="1304819"/>
            <a:ext cx="7886700" cy="4417888"/>
          </a:xfrm>
        </p:spPr>
        <p:txBody>
          <a:bodyPr/>
          <a:lstStyle/>
          <a:p>
            <a:r>
              <a:rPr lang="en-GB" sz="2600" dirty="0">
                <a:latin typeface="Arial" panose="020B0604020202020204" pitchFamily="34" charset="0"/>
                <a:cs typeface="Arial" panose="020B0604020202020204" pitchFamily="34" charset="0"/>
              </a:rPr>
              <a:t>You will have face-to-face classes</a:t>
            </a:r>
          </a:p>
          <a:p>
            <a:r>
              <a:rPr lang="en-GB" sz="2600" dirty="0">
                <a:latin typeface="Arial" panose="020B0604020202020204" pitchFamily="34" charset="0"/>
                <a:cs typeface="Arial" panose="020B0604020202020204" pitchFamily="34" charset="0"/>
              </a:rPr>
              <a:t>You will use a Virtual Learning Environment called “Moodle”</a:t>
            </a:r>
          </a:p>
          <a:p>
            <a:r>
              <a:rPr lang="en-GB" sz="2600" dirty="0">
                <a:latin typeface="Arial" panose="020B0604020202020204" pitchFamily="34" charset="0"/>
                <a:cs typeface="Arial" panose="020B0604020202020204" pitchFamily="34" charset="0"/>
              </a:rPr>
              <a:t>Moodle can be accessed here: </a:t>
            </a:r>
            <a:r>
              <a:rPr lang="en-GB" sz="2600" dirty="0">
                <a:latin typeface="Arial" panose="020B0604020202020204" pitchFamily="34" charset="0"/>
                <a:cs typeface="Arial" panose="020B0604020202020204" pitchFamily="34" charset="0"/>
                <a:hlinkClick r:id="rId2"/>
              </a:rPr>
              <a:t>https://moodle.uwtsd.ac.uk/</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You should already be enrolled on the modules that you’ll be studying</a:t>
            </a:r>
          </a:p>
          <a:p>
            <a:r>
              <a:rPr lang="en-GB" sz="2600" dirty="0">
                <a:latin typeface="Arial" panose="020B0604020202020204" pitchFamily="34" charset="0"/>
                <a:cs typeface="Arial" panose="020B0604020202020204" pitchFamily="34" charset="0"/>
              </a:rPr>
              <a:t>While you’re using Moodle, you should also look at: </a:t>
            </a:r>
            <a:r>
              <a:rPr lang="en-GB" sz="2600" b="1" dirty="0">
                <a:latin typeface="Arial" panose="020B0604020202020204" pitchFamily="34" charset="0"/>
                <a:cs typeface="Arial" panose="020B0604020202020204" pitchFamily="34" charset="0"/>
              </a:rPr>
              <a:t>London Students’ Hall</a:t>
            </a:r>
          </a:p>
        </p:txBody>
      </p:sp>
    </p:spTree>
    <p:extLst>
      <p:ext uri="{BB962C8B-B14F-4D97-AF65-F5344CB8AC3E}">
        <p14:creationId xmlns:p14="http://schemas.microsoft.com/office/powerpoint/2010/main" val="276258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CertHE Programme Manager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1" y="1825625"/>
            <a:ext cx="5738326" cy="4351338"/>
          </a:xfrm>
        </p:spPr>
        <p:txBody>
          <a:bodyPr/>
          <a:lstStyle/>
          <a:p>
            <a:r>
              <a:rPr lang="en-GB" sz="2600" dirty="0">
                <a:latin typeface="Arial" panose="020B0604020202020204" pitchFamily="34" charset="0"/>
                <a:cs typeface="Arial" panose="020B0604020202020204" pitchFamily="34" charset="0"/>
              </a:rPr>
              <a:t>Sylvia Hoffmann</a:t>
            </a:r>
          </a:p>
          <a:p>
            <a:r>
              <a:rPr lang="en-GB" sz="2600" dirty="0">
                <a:latin typeface="Arial" panose="020B0604020202020204" pitchFamily="34" charset="0"/>
                <a:cs typeface="Arial" panose="020B0604020202020204" pitchFamily="34" charset="0"/>
              </a:rPr>
              <a:t>Where to find me: Salisbury House</a:t>
            </a:r>
          </a:p>
          <a:p>
            <a:r>
              <a:rPr lang="en-GB" sz="2600" dirty="0">
                <a:latin typeface="Arial" panose="020B0604020202020204" pitchFamily="34" charset="0"/>
                <a:cs typeface="Arial" panose="020B0604020202020204" pitchFamily="34" charset="0"/>
              </a:rPr>
              <a:t>How to contact me: </a:t>
            </a:r>
            <a:r>
              <a:rPr lang="en-GB" sz="2600" dirty="0">
                <a:latin typeface="Arial" panose="020B0604020202020204" pitchFamily="34" charset="0"/>
                <a:cs typeface="Arial" panose="020B0604020202020204" pitchFamily="34" charset="0"/>
                <a:hlinkClick r:id="rId2"/>
              </a:rPr>
              <a:t>S.Hoffmann@uwtsd.ac.uk</a:t>
            </a:r>
            <a:r>
              <a:rPr lang="en-GB" sz="2600" dirty="0">
                <a:latin typeface="Arial" panose="020B0604020202020204" pitchFamily="34" charset="0"/>
                <a:cs typeface="Arial" panose="020B0604020202020204" pitchFamily="34" charset="0"/>
              </a:rPr>
              <a:t> </a:t>
            </a:r>
          </a:p>
        </p:txBody>
      </p:sp>
      <p:pic>
        <p:nvPicPr>
          <p:cNvPr id="3074" name="Picture 2">
            <a:extLst>
              <a:ext uri="{FF2B5EF4-FFF2-40B4-BE49-F238E27FC236}">
                <a16:creationId xmlns:a16="http://schemas.microsoft.com/office/drawing/2014/main" id="{2CC5590C-2D23-4D50-9DBB-E7DAED9AD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8311" y="1325366"/>
            <a:ext cx="2978296" cy="38717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901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prstClr val="black"/>
              </a:solidFill>
              <a:effectLst/>
              <a:uLnTx/>
              <a:uFillTx/>
              <a:latin typeface="Myriad Pro"/>
              <a:ea typeface="+mn-ea"/>
              <a:cs typeface="Arial" panose="020B0604020202020204" pitchFamily="34" charset="0"/>
            </a:endParaRPr>
          </a:p>
        </p:txBody>
      </p:sp>
      <p:sp>
        <p:nvSpPr>
          <p:cNvPr id="7171" name="Title 1"/>
          <p:cNvSpPr>
            <a:spLocks noGrp="1"/>
          </p:cNvSpPr>
          <p:nvPr>
            <p:ph type="title" idx="4294967295"/>
          </p:nvPr>
        </p:nvSpPr>
        <p:spPr>
          <a:xfrm>
            <a:off x="457200" y="465992"/>
            <a:ext cx="8229600" cy="730760"/>
          </a:xfrm>
        </p:spPr>
        <p:txBody>
          <a:bodyPr/>
          <a:lstStyle/>
          <a:p>
            <a:pPr algn="ctr" eaLnBrk="1" hangingPunct="1"/>
            <a:r>
              <a:rPr lang="en-GB" altLang="en-US" b="1" u="sng" dirty="0">
                <a:latin typeface="Arial" panose="020B0604020202020204" pitchFamily="34" charset="0"/>
                <a:cs typeface="Arial" panose="020B0604020202020204" pitchFamily="34" charset="0"/>
              </a:rPr>
              <a:t>Responsibilities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04661" y="1268760"/>
            <a:ext cx="6839340" cy="3181039"/>
          </a:xfrm>
        </p:spPr>
        <p:txBody>
          <a:bodyPr/>
          <a:lstStyle/>
          <a:p>
            <a:pPr lvl="1">
              <a:spcAft>
                <a:spcPts val="0"/>
              </a:spcAft>
            </a:pPr>
            <a:r>
              <a:rPr lang="en-GB" sz="2600" dirty="0">
                <a:latin typeface="Arial" panose="020B0604020202020204" pitchFamily="34" charset="0"/>
                <a:cs typeface="Arial" panose="020B0604020202020204" pitchFamily="34" charset="0"/>
              </a:rPr>
              <a:t>Ensuring consistency of learning experience across different groups</a:t>
            </a:r>
          </a:p>
          <a:p>
            <a:pPr lvl="1">
              <a:spcAft>
                <a:spcPts val="0"/>
              </a:spcAft>
            </a:pPr>
            <a:r>
              <a:rPr lang="en-GB" sz="2600" dirty="0">
                <a:latin typeface="Arial" panose="020B0604020202020204" pitchFamily="34" charset="0"/>
                <a:cs typeface="Arial" panose="020B0604020202020204" pitchFamily="34" charset="0"/>
              </a:rPr>
              <a:t>Liaising with lecturers regarding programme delivery, teaching and learning materials, assessments, etc. </a:t>
            </a:r>
          </a:p>
          <a:p>
            <a:pPr lvl="1">
              <a:spcAft>
                <a:spcPts val="0"/>
              </a:spcAft>
            </a:pPr>
            <a:r>
              <a:rPr lang="en-GB" sz="2600" dirty="0">
                <a:latin typeface="Arial" panose="020B0604020202020204" pitchFamily="34" charset="0"/>
                <a:cs typeface="Arial" panose="020B0604020202020204" pitchFamily="34" charset="0"/>
              </a:rPr>
              <a:t>Dealing with academic queries and issues</a:t>
            </a:r>
          </a:p>
          <a:p>
            <a:pPr lvl="1">
              <a:spcAft>
                <a:spcPts val="0"/>
              </a:spcAft>
            </a:pPr>
            <a:r>
              <a:rPr lang="en-GB" sz="2600" dirty="0">
                <a:latin typeface="Arial" panose="020B0604020202020204" pitchFamily="34" charset="0"/>
                <a:cs typeface="Arial" panose="020B0604020202020204" pitchFamily="34" charset="0"/>
              </a:rPr>
              <a:t>Classroom observation and documentation</a:t>
            </a:r>
          </a:p>
          <a:p>
            <a:pPr lvl="1">
              <a:spcAft>
                <a:spcPts val="0"/>
              </a:spcAft>
            </a:pPr>
            <a:r>
              <a:rPr lang="en-US" sz="2600" dirty="0">
                <a:latin typeface="Arial" panose="020B0604020202020204" pitchFamily="34" charset="0"/>
                <a:cs typeface="Arial" panose="020B0604020202020204" pitchFamily="34" charset="0"/>
              </a:rPr>
              <a:t>Also delivering English Language Support </a:t>
            </a:r>
          </a:p>
          <a:p>
            <a:pPr lvl="1">
              <a:spcAft>
                <a:spcPts val="0"/>
              </a:spcAft>
            </a:pPr>
            <a:endParaRPr lang="en-GB" sz="2600" dirty="0">
              <a:latin typeface="Arial" panose="020B0604020202020204" pitchFamily="34" charset="0"/>
              <a:cs typeface="Arial" panose="020B0604020202020204" pitchFamily="34" charset="0"/>
            </a:endParaRPr>
          </a:p>
          <a:p>
            <a:pPr marL="457200" lvl="1" indent="0">
              <a:spcAft>
                <a:spcPts val="0"/>
              </a:spcAft>
              <a:buNone/>
            </a:pPr>
            <a:endParaRPr lang="en-GB" sz="2600" b="1" dirty="0">
              <a:latin typeface="Arial" panose="020B0604020202020204" pitchFamily="34" charset="0"/>
              <a:cs typeface="Arial" panose="020B0604020202020204" pitchFamily="34" charset="0"/>
            </a:endParaRPr>
          </a:p>
          <a:p>
            <a:pPr marL="0" indent="0">
              <a:spcAft>
                <a:spcPts val="0"/>
              </a:spcAft>
              <a:buNone/>
            </a:pPr>
            <a:endParaRPr lang="en-GB" sz="2600" dirty="0">
              <a:latin typeface="Arial" panose="020B0604020202020204" pitchFamily="34" charset="0"/>
              <a:cs typeface="Arial" panose="020B0604020202020204" pitchFamily="34" charset="0"/>
            </a:endParaRPr>
          </a:p>
          <a:p>
            <a:pPr marL="914400" lvl="2" indent="0">
              <a:spcAft>
                <a:spcPts val="0"/>
              </a:spcAft>
              <a:buNone/>
            </a:pPr>
            <a:endParaRPr lang="en-GB" sz="2600" dirty="0">
              <a:latin typeface="Arial" panose="020B0604020202020204" pitchFamily="34" charset="0"/>
              <a:cs typeface="Arial" panose="020B0604020202020204" pitchFamily="34" charset="0"/>
            </a:endParaRPr>
          </a:p>
          <a:p>
            <a:pPr lvl="1">
              <a:buFontTx/>
              <a:buChar char="-"/>
            </a:pPr>
            <a:endParaRPr lang="en-GB" sz="2600" dirty="0">
              <a:latin typeface="Arial" panose="020B0604020202020204" pitchFamily="34" charset="0"/>
              <a:cs typeface="Arial" panose="020B0604020202020204" pitchFamily="34" charset="0"/>
            </a:endParaRPr>
          </a:p>
          <a:p>
            <a:pPr>
              <a:spcAft>
                <a:spcPts val="0"/>
              </a:spcAft>
            </a:pPr>
            <a:endParaRPr lang="en-GB" sz="2600" dirty="0">
              <a:latin typeface="Arial" panose="020B0604020202020204" pitchFamily="34" charset="0"/>
              <a:cs typeface="Arial" panose="020B0604020202020204" pitchFamily="34" charset="0"/>
            </a:endParaRP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fld id="{4EAF49C8-D4EC-4CDF-9D19-8D049255FCFE}" type="slidenum">
              <a:rPr kumimoji="0" lang="en-US" altLang="en-US" sz="14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l" defTabSz="457200" rtl="0" eaLnBrk="1" fontAlgn="auto" latinLnBrk="0" hangingPunct="1">
                <a:lnSpc>
                  <a:spcPct val="100000"/>
                </a:lnSpc>
                <a:spcBef>
                  <a:spcPct val="0"/>
                </a:spcBef>
                <a:spcAft>
                  <a:spcPts val="0"/>
                </a:spcAft>
                <a:buClrTx/>
                <a:buSzTx/>
                <a:buFontTx/>
                <a:buNone/>
                <a:tabLst/>
                <a:defRPr/>
              </a:pPr>
              <a:t>18</a:t>
            </a:fld>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7" name="Picture 2">
            <a:extLst>
              <a:ext uri="{FF2B5EF4-FFF2-40B4-BE49-F238E27FC236}">
                <a16:creationId xmlns:a16="http://schemas.microsoft.com/office/drawing/2014/main" id="{3CBBCB51-C735-42C6-A55A-2814524FD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544" y="1522067"/>
            <a:ext cx="2446953" cy="3181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971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Weekday 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0" y="1825625"/>
            <a:ext cx="4985238" cy="4351338"/>
          </a:xfrm>
        </p:spPr>
        <p:txBody>
          <a:bodyPr/>
          <a:lstStyle/>
          <a:p>
            <a:r>
              <a:rPr lang="en-GB" sz="2600" dirty="0">
                <a:latin typeface="Arial" panose="020B0604020202020204" pitchFamily="34" charset="0"/>
                <a:cs typeface="Arial" panose="020B0604020202020204" pitchFamily="34" charset="0"/>
              </a:rPr>
              <a:t>Husam Alharahsheh </a:t>
            </a:r>
          </a:p>
          <a:p>
            <a:r>
              <a:rPr lang="en-GB" sz="2600" dirty="0">
                <a:latin typeface="Arial" panose="020B0604020202020204" pitchFamily="34" charset="0"/>
                <a:cs typeface="Arial" panose="020B0604020202020204" pitchFamily="34" charset="0"/>
              </a:rPr>
              <a:t>Where to find me: Salisbury/Winchester House (Wednesdays only)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How to contact me: </a:t>
            </a:r>
            <a:r>
              <a:rPr lang="en-GB" sz="2600" dirty="0">
                <a:latin typeface="Arial" panose="020B0604020202020204" pitchFamily="34" charset="0"/>
                <a:cs typeface="Arial" panose="020B0604020202020204" pitchFamily="34" charset="0"/>
                <a:hlinkClick r:id="rId2"/>
              </a:rPr>
              <a:t>h.alharahsheh@uwtsd.ac.uk</a:t>
            </a:r>
            <a:r>
              <a:rPr lang="en-GB" sz="2600" dirty="0">
                <a:latin typeface="Arial" panose="020B0604020202020204" pitchFamily="34" charset="0"/>
                <a:cs typeface="Arial" panose="020B0604020202020204" pitchFamily="34" charset="0"/>
              </a:rPr>
              <a:t> </a:t>
            </a:r>
          </a:p>
        </p:txBody>
      </p:sp>
      <p:pic>
        <p:nvPicPr>
          <p:cNvPr id="1028" name="Picture 4" descr="Husam ALHARAHSHEH | University of Greenwich, London | Department of  Education &amp;amp; Community Studies">
            <a:extLst>
              <a:ext uri="{FF2B5EF4-FFF2-40B4-BE49-F238E27FC236}">
                <a16:creationId xmlns:a16="http://schemas.microsoft.com/office/drawing/2014/main" id="{B020056C-10D9-4104-A1B8-3899CF28C9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55"/>
          <a:stretch/>
        </p:blipFill>
        <p:spPr bwMode="auto">
          <a:xfrm>
            <a:off x="5209172" y="1343757"/>
            <a:ext cx="3530112" cy="41704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438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Weekend 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1" y="1825625"/>
            <a:ext cx="5019869" cy="4351338"/>
          </a:xfrm>
        </p:spPr>
        <p:txBody>
          <a:bodyPr/>
          <a:lstStyle/>
          <a:p>
            <a:r>
              <a:rPr lang="en-GB" sz="2600" dirty="0">
                <a:latin typeface="Arial" panose="020B0604020202020204" pitchFamily="34" charset="0"/>
                <a:cs typeface="Arial" panose="020B0604020202020204" pitchFamily="34" charset="0"/>
              </a:rPr>
              <a:t>Afzal Munna</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Where to find me: Salisbury House (weekends only)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How to contact me: </a:t>
            </a:r>
            <a:r>
              <a:rPr lang="en-GB" sz="2600" dirty="0">
                <a:latin typeface="Arial" panose="020B0604020202020204" pitchFamily="34" charset="0"/>
                <a:cs typeface="Arial" panose="020B0604020202020204" pitchFamily="34" charset="0"/>
                <a:hlinkClick r:id="rId2"/>
              </a:rPr>
              <a:t>A.Munna@uwtsd.ac.uk</a:t>
            </a:r>
            <a:r>
              <a:rPr lang="en-GB" sz="2600" dirty="0">
                <a:latin typeface="Arial" panose="020B0604020202020204" pitchFamily="34" charset="0"/>
                <a:cs typeface="Arial" panose="020B0604020202020204" pitchFamily="34" charset="0"/>
              </a:rPr>
              <a:t> </a:t>
            </a:r>
          </a:p>
        </p:txBody>
      </p:sp>
      <p:pic>
        <p:nvPicPr>
          <p:cNvPr id="4098" name="Picture 2">
            <a:extLst>
              <a:ext uri="{FF2B5EF4-FFF2-40B4-BE49-F238E27FC236}">
                <a16:creationId xmlns:a16="http://schemas.microsoft.com/office/drawing/2014/main" id="{DE0F1CEA-A1FB-49A3-914D-86E4077B6D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5648" y="1379092"/>
            <a:ext cx="2972855" cy="38647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885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B46FC-237C-4B91-BB5A-6A95DDD19088}"/>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Certificate of Higher Education Skills for the Workplace</a:t>
            </a:r>
          </a:p>
        </p:txBody>
      </p:sp>
      <p:sp>
        <p:nvSpPr>
          <p:cNvPr id="3" name="Content Placeholder 2">
            <a:extLst>
              <a:ext uri="{FF2B5EF4-FFF2-40B4-BE49-F238E27FC236}">
                <a16:creationId xmlns:a16="http://schemas.microsoft.com/office/drawing/2014/main" id="{94600C61-3C5C-4EA4-AE0A-6270542D5DB0}"/>
              </a:ext>
            </a:extLst>
          </p:cNvPr>
          <p:cNvSpPr>
            <a:spLocks noGrp="1"/>
          </p:cNvSpPr>
          <p:nvPr>
            <p:ph idx="1"/>
          </p:nvPr>
        </p:nvSpPr>
        <p:spPr>
          <a:xfrm>
            <a:off x="373224" y="1825625"/>
            <a:ext cx="8142126" cy="4351338"/>
          </a:xfrm>
        </p:spPr>
        <p:txBody>
          <a:bodyPr/>
          <a:lstStyle/>
          <a:p>
            <a:pPr marL="0" indent="0">
              <a:buNone/>
            </a:pPr>
            <a:r>
              <a:rPr lang="en-GB" dirty="0">
                <a:latin typeface="Arial" panose="020B0604020202020204" pitchFamily="34" charset="0"/>
                <a:cs typeface="Arial" panose="020B0604020202020204" pitchFamily="34" charset="0"/>
              </a:rPr>
              <a:t>You will study six modules across the programme:</a:t>
            </a:r>
          </a:p>
          <a:p>
            <a:pPr marL="0" indent="0">
              <a:buNone/>
            </a:pPr>
            <a:endParaRPr lang="en-GB"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1FF33169-9E66-412C-ACFB-24539A660DD1}"/>
              </a:ext>
            </a:extLst>
          </p:cNvPr>
          <p:cNvGraphicFramePr>
            <a:graphicFrameLocks noGrp="1"/>
          </p:cNvGraphicFramePr>
          <p:nvPr>
            <p:extLst>
              <p:ext uri="{D42A27DB-BD31-4B8C-83A1-F6EECF244321}">
                <p14:modId xmlns:p14="http://schemas.microsoft.com/office/powerpoint/2010/main" val="4162068004"/>
              </p:ext>
            </p:extLst>
          </p:nvPr>
        </p:nvGraphicFramePr>
        <p:xfrm>
          <a:off x="186612" y="2826305"/>
          <a:ext cx="8752115" cy="2926080"/>
        </p:xfrm>
        <a:graphic>
          <a:graphicData uri="http://schemas.openxmlformats.org/drawingml/2006/table">
            <a:tbl>
              <a:tblPr firstRow="1" bandRow="1">
                <a:tableStyleId>{5940675A-B579-460E-94D1-54222C63F5DA}</a:tableStyleId>
              </a:tblPr>
              <a:tblGrid>
                <a:gridCol w="1433405">
                  <a:extLst>
                    <a:ext uri="{9D8B030D-6E8A-4147-A177-3AD203B41FA5}">
                      <a16:colId xmlns:a16="http://schemas.microsoft.com/office/drawing/2014/main" val="4102411772"/>
                    </a:ext>
                  </a:extLst>
                </a:gridCol>
                <a:gridCol w="7318710">
                  <a:extLst>
                    <a:ext uri="{9D8B030D-6E8A-4147-A177-3AD203B41FA5}">
                      <a16:colId xmlns:a16="http://schemas.microsoft.com/office/drawing/2014/main" val="962804868"/>
                    </a:ext>
                  </a:extLst>
                </a:gridCol>
              </a:tblGrid>
              <a:tr h="370840">
                <a:tc rowSpan="2">
                  <a:txBody>
                    <a:bodyPr/>
                    <a:lstStyle/>
                    <a:p>
                      <a:r>
                        <a:rPr lang="en-GB" sz="2600" dirty="0"/>
                        <a:t>Term 1 (Feb 22)</a:t>
                      </a:r>
                    </a:p>
                  </a:txBody>
                  <a:tcPr/>
                </a:tc>
                <a:tc>
                  <a:txBody>
                    <a:bodyPr/>
                    <a:lstStyle/>
                    <a:p>
                      <a:r>
                        <a:rPr lang="en-GB" sz="2600" dirty="0"/>
                        <a:t>ACE: Academic and Employability Skills</a:t>
                      </a:r>
                    </a:p>
                  </a:txBody>
                  <a:tcPr/>
                </a:tc>
                <a:extLst>
                  <a:ext uri="{0D108BD9-81ED-4DB2-BD59-A6C34878D82A}">
                    <a16:rowId xmlns:a16="http://schemas.microsoft.com/office/drawing/2014/main" val="372063170"/>
                  </a:ext>
                </a:extLst>
              </a:tr>
              <a:tr h="370840">
                <a:tc vMerge="1">
                  <a:txBody>
                    <a:bodyPr/>
                    <a:lstStyle/>
                    <a:p>
                      <a:endParaRPr lang="en-GB" dirty="0"/>
                    </a:p>
                  </a:txBody>
                  <a:tcPr/>
                </a:tc>
                <a:tc>
                  <a:txBody>
                    <a:bodyPr/>
                    <a:lstStyle/>
                    <a:p>
                      <a:r>
                        <a:rPr lang="en-GB" sz="2600" dirty="0"/>
                        <a:t>DSR: Digital Skills and Research Methods</a:t>
                      </a:r>
                    </a:p>
                  </a:txBody>
                  <a:tcPr/>
                </a:tc>
                <a:extLst>
                  <a:ext uri="{0D108BD9-81ED-4DB2-BD59-A6C34878D82A}">
                    <a16:rowId xmlns:a16="http://schemas.microsoft.com/office/drawing/2014/main" val="172346927"/>
                  </a:ext>
                </a:extLst>
              </a:tr>
              <a:tr h="370840">
                <a:tc rowSpan="2">
                  <a:txBody>
                    <a:bodyPr/>
                    <a:lstStyle/>
                    <a:p>
                      <a:r>
                        <a:rPr lang="en-GB" sz="2600" dirty="0"/>
                        <a:t>Term 2 (June 22)</a:t>
                      </a:r>
                    </a:p>
                  </a:txBody>
                  <a:tcPr/>
                </a:tc>
                <a:tc>
                  <a:txBody>
                    <a:bodyPr/>
                    <a:lstStyle/>
                    <a:p>
                      <a:r>
                        <a:rPr lang="en-GB" sz="2600" dirty="0"/>
                        <a:t>MAE: Managing Enterprise in the 21</a:t>
                      </a:r>
                      <a:r>
                        <a:rPr lang="en-GB" sz="2600" baseline="30000" dirty="0"/>
                        <a:t>st</a:t>
                      </a:r>
                      <a:r>
                        <a:rPr lang="en-GB" sz="2600" dirty="0"/>
                        <a:t> Century</a:t>
                      </a:r>
                    </a:p>
                  </a:txBody>
                  <a:tcPr/>
                </a:tc>
                <a:extLst>
                  <a:ext uri="{0D108BD9-81ED-4DB2-BD59-A6C34878D82A}">
                    <a16:rowId xmlns:a16="http://schemas.microsoft.com/office/drawing/2014/main" val="2295283765"/>
                  </a:ext>
                </a:extLst>
              </a:tr>
              <a:tr h="370840">
                <a:tc vMerge="1">
                  <a:txBody>
                    <a:bodyPr/>
                    <a:lstStyle/>
                    <a:p>
                      <a:endParaRPr lang="en-GB" dirty="0"/>
                    </a:p>
                  </a:txBody>
                  <a:tcPr/>
                </a:tc>
                <a:tc>
                  <a:txBody>
                    <a:bodyPr/>
                    <a:lstStyle/>
                    <a:p>
                      <a:r>
                        <a:rPr lang="en-GB" sz="2600" dirty="0"/>
                        <a:t>ETW: Effective Team working and Communication</a:t>
                      </a:r>
                    </a:p>
                  </a:txBody>
                  <a:tcPr/>
                </a:tc>
                <a:extLst>
                  <a:ext uri="{0D108BD9-81ED-4DB2-BD59-A6C34878D82A}">
                    <a16:rowId xmlns:a16="http://schemas.microsoft.com/office/drawing/2014/main" val="254933263"/>
                  </a:ext>
                </a:extLst>
              </a:tr>
              <a:tr h="370840">
                <a:tc rowSpan="2">
                  <a:txBody>
                    <a:bodyPr/>
                    <a:lstStyle/>
                    <a:p>
                      <a:r>
                        <a:rPr lang="en-GB" sz="2600" dirty="0"/>
                        <a:t>Term 3 (Oct 22)</a:t>
                      </a:r>
                    </a:p>
                  </a:txBody>
                  <a:tcPr/>
                </a:tc>
                <a:tc>
                  <a:txBody>
                    <a:bodyPr/>
                    <a:lstStyle/>
                    <a:p>
                      <a:r>
                        <a:rPr lang="en-GB" sz="2600" dirty="0"/>
                        <a:t>PRS: Problem Solving and Decision Making</a:t>
                      </a:r>
                    </a:p>
                  </a:txBody>
                  <a:tcPr/>
                </a:tc>
                <a:extLst>
                  <a:ext uri="{0D108BD9-81ED-4DB2-BD59-A6C34878D82A}">
                    <a16:rowId xmlns:a16="http://schemas.microsoft.com/office/drawing/2014/main" val="4236622054"/>
                  </a:ext>
                </a:extLst>
              </a:tr>
              <a:tr h="370840">
                <a:tc vMerge="1">
                  <a:txBody>
                    <a:bodyPr/>
                    <a:lstStyle/>
                    <a:p>
                      <a:endParaRPr lang="en-GB" dirty="0"/>
                    </a:p>
                  </a:txBody>
                  <a:tcPr/>
                </a:tc>
                <a:tc>
                  <a:txBody>
                    <a:bodyPr/>
                    <a:lstStyle/>
                    <a:p>
                      <a:r>
                        <a:rPr lang="en-GB" sz="2600" dirty="0"/>
                        <a:t>PCD: Professional Career Development</a:t>
                      </a:r>
                    </a:p>
                  </a:txBody>
                  <a:tcPr/>
                </a:tc>
                <a:extLst>
                  <a:ext uri="{0D108BD9-81ED-4DB2-BD59-A6C34878D82A}">
                    <a16:rowId xmlns:a16="http://schemas.microsoft.com/office/drawing/2014/main" val="2992110339"/>
                  </a:ext>
                </a:extLst>
              </a:tr>
            </a:tbl>
          </a:graphicData>
        </a:graphic>
      </p:graphicFrame>
    </p:spTree>
    <p:extLst>
      <p:ext uri="{BB962C8B-B14F-4D97-AF65-F5344CB8AC3E}">
        <p14:creationId xmlns:p14="http://schemas.microsoft.com/office/powerpoint/2010/main" val="413124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b="1" u="sng" dirty="0">
                <a:latin typeface="Arial" panose="020B0604020202020204" pitchFamily="34" charset="0"/>
                <a:cs typeface="Arial" panose="020B0604020202020204" pitchFamily="34" charset="0"/>
              </a:rPr>
              <a:t>Term 1: Academic and Employability Skills</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70588" y="1826896"/>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r>
              <a:rPr lang="en-GB" sz="2600" dirty="0">
                <a:latin typeface="Arial" panose="020B0604020202020204" pitchFamily="34" charset="0"/>
                <a:cs typeface="Arial" panose="020B0604020202020204" pitchFamily="34" charset="0"/>
              </a:rPr>
              <a:t>Analyse published literature relating to a specific topic or subject area and produce a fully referenced, appropriately structured academic report; </a:t>
            </a:r>
          </a:p>
          <a:p>
            <a:r>
              <a:rPr lang="en-GB" sz="2600" dirty="0">
                <a:latin typeface="Arial" panose="020B0604020202020204" pitchFamily="34" charset="0"/>
                <a:cs typeface="Arial" panose="020B0604020202020204" pitchFamily="34" charset="0"/>
              </a:rPr>
              <a:t>Reflect on their learning using recognised models of reflection; </a:t>
            </a:r>
          </a:p>
          <a:p>
            <a:r>
              <a:rPr lang="en-GB" sz="2600" dirty="0">
                <a:latin typeface="Arial" panose="020B0604020202020204" pitchFamily="34" charset="0"/>
                <a:cs typeface="Arial" panose="020B0604020202020204" pitchFamily="34" charset="0"/>
              </a:rPr>
              <a:t>Research and present their findings in a variety of formats on a range of employability skills and collect and analyse feedback on their delivery.</a:t>
            </a:r>
          </a:p>
        </p:txBody>
      </p:sp>
    </p:spTree>
    <p:extLst>
      <p:ext uri="{BB962C8B-B14F-4D97-AF65-F5344CB8AC3E}">
        <p14:creationId xmlns:p14="http://schemas.microsoft.com/office/powerpoint/2010/main" val="246133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69574" y="365125"/>
            <a:ext cx="8955155" cy="1325563"/>
          </a:xfrm>
        </p:spPr>
        <p:txBody>
          <a:bodyPr/>
          <a:lstStyle/>
          <a:p>
            <a:pPr algn="ctr"/>
            <a:r>
              <a:rPr lang="en-GB" b="1" u="sng" dirty="0">
                <a:latin typeface="Arial" panose="020B0604020202020204" pitchFamily="34" charset="0"/>
                <a:cs typeface="Arial" panose="020B0604020202020204" pitchFamily="34" charset="0"/>
              </a:rPr>
              <a:t>Term 1: Digital Skills and Research Methods</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628650" y="1826896"/>
            <a:ext cx="7886700"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r>
              <a:rPr lang="en-GB" sz="2600" dirty="0">
                <a:latin typeface="Arial" panose="020B0604020202020204" pitchFamily="34" charset="0"/>
                <a:cs typeface="Arial" panose="020B0604020202020204" pitchFamily="34" charset="0"/>
              </a:rPr>
              <a:t>Evaluate the appropriate use of contemporary technologies to improve workplace efficiency and employability.</a:t>
            </a:r>
          </a:p>
          <a:p>
            <a:r>
              <a:rPr lang="en-GB" sz="2600" dirty="0">
                <a:latin typeface="Arial" panose="020B0604020202020204" pitchFamily="34" charset="0"/>
                <a:cs typeface="Arial" panose="020B0604020202020204" pitchFamily="34" charset="0"/>
              </a:rPr>
              <a:t>Identify and effectively evaluate a range of information sources. </a:t>
            </a:r>
          </a:p>
          <a:p>
            <a:r>
              <a:rPr lang="en-GB" sz="2600" dirty="0">
                <a:latin typeface="Arial" panose="020B0604020202020204" pitchFamily="34" charset="0"/>
                <a:cs typeface="Arial" panose="020B0604020202020204" pitchFamily="34" charset="0"/>
              </a:rPr>
              <a:t>Show competence in workplace data handling.</a:t>
            </a:r>
          </a:p>
        </p:txBody>
      </p:sp>
    </p:spTree>
    <p:extLst>
      <p:ext uri="{BB962C8B-B14F-4D97-AF65-F5344CB8AC3E}">
        <p14:creationId xmlns:p14="http://schemas.microsoft.com/office/powerpoint/2010/main" val="263666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08F9-A654-49E9-87F1-34C203340B7F}"/>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Term 2: Effective Teamworking and Communication</a:t>
            </a:r>
          </a:p>
        </p:txBody>
      </p:sp>
      <p:sp>
        <p:nvSpPr>
          <p:cNvPr id="3" name="Content Placeholder 2">
            <a:extLst>
              <a:ext uri="{FF2B5EF4-FFF2-40B4-BE49-F238E27FC236}">
                <a16:creationId xmlns:a16="http://schemas.microsoft.com/office/drawing/2014/main" id="{0D157847-DF4B-4103-ABB5-6918167D798B}"/>
              </a:ext>
            </a:extLst>
          </p:cNvPr>
          <p:cNvSpPr>
            <a:spLocks noGrp="1"/>
          </p:cNvSpPr>
          <p:nvPr>
            <p:ph idx="1"/>
          </p:nvPr>
        </p:nvSpPr>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r>
              <a:rPr lang="en-GB" sz="2600" dirty="0">
                <a:latin typeface="Arial" panose="020B0604020202020204" pitchFamily="34" charset="0"/>
                <a:cs typeface="Arial" panose="020B0604020202020204" pitchFamily="34" charset="0"/>
              </a:rPr>
              <a:t>Apply the main theories relating to group dynamics, team working and communication to their own workplace examples.</a:t>
            </a:r>
          </a:p>
          <a:p>
            <a:r>
              <a:rPr lang="en-GB" sz="2600" dirty="0">
                <a:latin typeface="Arial" panose="020B0604020202020204" pitchFamily="34" charset="0"/>
                <a:cs typeface="Arial" panose="020B0604020202020204" pitchFamily="34" charset="0"/>
              </a:rPr>
              <a:t>Prepare and deliver a short presentation within a team working context.</a:t>
            </a:r>
          </a:p>
        </p:txBody>
      </p:sp>
    </p:spTree>
    <p:extLst>
      <p:ext uri="{BB962C8B-B14F-4D97-AF65-F5344CB8AC3E}">
        <p14:creationId xmlns:p14="http://schemas.microsoft.com/office/powerpoint/2010/main" val="3005215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07C7-95FA-40B4-B5C8-A58728FCA375}"/>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Term 2: Managing Enterprise in the 21</a:t>
            </a:r>
            <a:r>
              <a:rPr lang="en-GB" b="1" u="sng" baseline="30000" dirty="0">
                <a:latin typeface="Arial" panose="020B0604020202020204" pitchFamily="34" charset="0"/>
                <a:cs typeface="Arial" panose="020B0604020202020204" pitchFamily="34" charset="0"/>
              </a:rPr>
              <a:t>st</a:t>
            </a:r>
            <a:r>
              <a:rPr lang="en-GB" b="1" u="sng" dirty="0">
                <a:latin typeface="Arial" panose="020B0604020202020204" pitchFamily="34" charset="0"/>
                <a:cs typeface="Arial" panose="020B0604020202020204" pitchFamily="34" charset="0"/>
              </a:rPr>
              <a:t> Century</a:t>
            </a:r>
          </a:p>
        </p:txBody>
      </p:sp>
      <p:sp>
        <p:nvSpPr>
          <p:cNvPr id="3" name="Content Placeholder 2">
            <a:extLst>
              <a:ext uri="{FF2B5EF4-FFF2-40B4-BE49-F238E27FC236}">
                <a16:creationId xmlns:a16="http://schemas.microsoft.com/office/drawing/2014/main" id="{E01EC8B6-3819-49BA-9C3C-BCD972958A46}"/>
              </a:ext>
            </a:extLst>
          </p:cNvPr>
          <p:cNvSpPr>
            <a:spLocks noGrp="1"/>
          </p:cNvSpPr>
          <p:nvPr>
            <p:ph idx="1"/>
          </p:nvPr>
        </p:nvSpPr>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r>
              <a:rPr lang="en-GB" sz="2600" dirty="0">
                <a:latin typeface="Arial" panose="020B0604020202020204" pitchFamily="34" charset="0"/>
                <a:cs typeface="Arial" panose="020B0604020202020204" pitchFamily="34" charset="0"/>
              </a:rPr>
              <a:t>Examine and evaluate a business idea and design an appropriate business plan.</a:t>
            </a:r>
          </a:p>
          <a:p>
            <a:r>
              <a:rPr lang="en-GB" sz="2600" dirty="0">
                <a:latin typeface="Arial" panose="020B0604020202020204" pitchFamily="34" charset="0"/>
                <a:cs typeface="Arial" panose="020B0604020202020204" pitchFamily="34" charset="0"/>
              </a:rPr>
              <a:t>Apply a range of employment skills in the completion of a group project.</a:t>
            </a:r>
          </a:p>
        </p:txBody>
      </p:sp>
    </p:spTree>
    <p:extLst>
      <p:ext uri="{BB962C8B-B14F-4D97-AF65-F5344CB8AC3E}">
        <p14:creationId xmlns:p14="http://schemas.microsoft.com/office/powerpoint/2010/main" val="138502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C0E4-D648-4C55-8D40-ECAEC21DD3AC}"/>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Term 3: Problem Solving and Decision Making</a:t>
            </a:r>
          </a:p>
        </p:txBody>
      </p:sp>
      <p:sp>
        <p:nvSpPr>
          <p:cNvPr id="3" name="Content Placeholder 2">
            <a:extLst>
              <a:ext uri="{FF2B5EF4-FFF2-40B4-BE49-F238E27FC236}">
                <a16:creationId xmlns:a16="http://schemas.microsoft.com/office/drawing/2014/main" id="{C5DCC9D8-EE83-47F8-93DD-8F37A15C927E}"/>
              </a:ext>
            </a:extLst>
          </p:cNvPr>
          <p:cNvSpPr>
            <a:spLocks noGrp="1"/>
          </p:cNvSpPr>
          <p:nvPr>
            <p:ph idx="1"/>
          </p:nvPr>
        </p:nvSpPr>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r>
              <a:rPr lang="en-GB" sz="2600" dirty="0">
                <a:latin typeface="Arial" panose="020B0604020202020204" pitchFamily="34" charset="0"/>
                <a:cs typeface="Arial" panose="020B0604020202020204" pitchFamily="34" charset="0"/>
              </a:rPr>
              <a:t>Describe a problem, its nature, scope and impact. </a:t>
            </a:r>
          </a:p>
          <a:p>
            <a:r>
              <a:rPr lang="en-GB" sz="2600" dirty="0">
                <a:latin typeface="Arial" panose="020B0604020202020204" pitchFamily="34" charset="0"/>
                <a:cs typeface="Arial" panose="020B0604020202020204" pitchFamily="34" charset="0"/>
              </a:rPr>
              <a:t>Gather and interpret information to solve a problem; evaluate options to make a decision. </a:t>
            </a:r>
          </a:p>
          <a:p>
            <a:r>
              <a:rPr lang="en-GB" sz="2600" dirty="0">
                <a:latin typeface="Arial" panose="020B0604020202020204" pitchFamily="34" charset="0"/>
                <a:cs typeface="Arial" panose="020B0604020202020204" pitchFamily="34" charset="0"/>
              </a:rPr>
              <a:t>Plan, monitor and review the implementation and communication of decisions.</a:t>
            </a:r>
          </a:p>
        </p:txBody>
      </p:sp>
    </p:spTree>
    <p:extLst>
      <p:ext uri="{BB962C8B-B14F-4D97-AF65-F5344CB8AC3E}">
        <p14:creationId xmlns:p14="http://schemas.microsoft.com/office/powerpoint/2010/main" val="1276354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0369-1C57-4A69-8A29-00A4DD8F0156}"/>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Term 3: Professional Career Development</a:t>
            </a:r>
          </a:p>
        </p:txBody>
      </p:sp>
      <p:sp>
        <p:nvSpPr>
          <p:cNvPr id="3" name="Content Placeholder 2">
            <a:extLst>
              <a:ext uri="{FF2B5EF4-FFF2-40B4-BE49-F238E27FC236}">
                <a16:creationId xmlns:a16="http://schemas.microsoft.com/office/drawing/2014/main" id="{E71ADFBF-1006-4D48-AA19-6CEECCBC532C}"/>
              </a:ext>
            </a:extLst>
          </p:cNvPr>
          <p:cNvSpPr>
            <a:spLocks noGrp="1"/>
          </p:cNvSpPr>
          <p:nvPr>
            <p:ph idx="1"/>
          </p:nvPr>
        </p:nvSpPr>
        <p:spPr>
          <a:xfrm>
            <a:off x="628650" y="1580322"/>
            <a:ext cx="8147602" cy="4596641"/>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Professional Career Development module, the student should be able to: </a:t>
            </a:r>
          </a:p>
          <a:p>
            <a:r>
              <a:rPr lang="en-GB" sz="2600" dirty="0">
                <a:latin typeface="Arial" panose="020B0604020202020204" pitchFamily="34" charset="0"/>
                <a:cs typeface="Arial" panose="020B0604020202020204" pitchFamily="34" charset="0"/>
              </a:rPr>
              <a:t>Understand the skills and knowledge needed for working effectively.</a:t>
            </a:r>
          </a:p>
          <a:p>
            <a:r>
              <a:rPr lang="en-GB" sz="2600" dirty="0">
                <a:latin typeface="Arial" panose="020B0604020202020204" pitchFamily="34" charset="0"/>
                <a:cs typeface="Arial" panose="020B0604020202020204" pitchFamily="34" charset="0"/>
              </a:rPr>
              <a:t>Demonstrate readiness for employability and personal advancement through an understanding of personal strengths and areas for further development.</a:t>
            </a:r>
          </a:p>
          <a:p>
            <a:r>
              <a:rPr lang="en-GB" sz="2600" dirty="0">
                <a:latin typeface="Arial" panose="020B0604020202020204" pitchFamily="34" charset="0"/>
                <a:cs typeface="Arial" panose="020B0604020202020204" pitchFamily="34" charset="0"/>
              </a:rPr>
              <a:t>Establish employment goals and develop a personal action plan.</a:t>
            </a:r>
          </a:p>
        </p:txBody>
      </p:sp>
    </p:spTree>
    <p:extLst>
      <p:ext uri="{BB962C8B-B14F-4D97-AF65-F5344CB8AC3E}">
        <p14:creationId xmlns:p14="http://schemas.microsoft.com/office/powerpoint/2010/main" val="155564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Is there additional </a:t>
            </a:r>
            <a:br>
              <a:rPr lang="en-GB" b="1" u="sng" dirty="0">
                <a:latin typeface="Arial" panose="020B0604020202020204" pitchFamily="34" charset="0"/>
                <a:cs typeface="Arial" panose="020B0604020202020204" pitchFamily="34" charset="0"/>
              </a:rPr>
            </a:br>
            <a:r>
              <a:rPr lang="en-GB" b="1" u="sng" dirty="0">
                <a:latin typeface="Arial" panose="020B0604020202020204" pitchFamily="34" charset="0"/>
                <a:cs typeface="Arial" panose="020B0604020202020204" pitchFamily="34" charset="0"/>
              </a:rPr>
              <a:t>Academic Support?</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628650" y="1825625"/>
            <a:ext cx="7886700" cy="3804613"/>
          </a:xfrm>
        </p:spPr>
        <p:txBody>
          <a:bodyPr/>
          <a:lstStyle/>
          <a:p>
            <a:r>
              <a:rPr lang="en-GB" sz="2600" dirty="0">
                <a:latin typeface="Arial" panose="020B0604020202020204" pitchFamily="34" charset="0"/>
                <a:cs typeface="Arial" panose="020B0604020202020204" pitchFamily="34" charset="0"/>
              </a:rPr>
              <a:t>Each Programme will have specified Academic Support Tutors (AST). These tutors can support you academically outside of your scheduled classes with topics such as understanding your assignment, how to write reports, etc.</a:t>
            </a:r>
          </a:p>
          <a:p>
            <a:pPr>
              <a:buFont typeface="Wingdings" panose="05000000000000000000" pitchFamily="2" charset="2"/>
              <a:buChar char="Ø"/>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Make sure to check your student email to find out more about Academic Support Tutors.</a:t>
            </a:r>
          </a:p>
        </p:txBody>
      </p:sp>
    </p:spTree>
    <p:extLst>
      <p:ext uri="{BB962C8B-B14F-4D97-AF65-F5344CB8AC3E}">
        <p14:creationId xmlns:p14="http://schemas.microsoft.com/office/powerpoint/2010/main" val="3022944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prstClr val="black"/>
              </a:solidFill>
              <a:effectLst/>
              <a:uLnTx/>
              <a:uFillTx/>
              <a:latin typeface="Myriad Pro"/>
              <a:ea typeface="+mn-ea"/>
              <a:cs typeface="Arial" panose="020B0604020202020204" pitchFamily="34" charset="0"/>
            </a:endParaRPr>
          </a:p>
        </p:txBody>
      </p:sp>
      <p:sp>
        <p:nvSpPr>
          <p:cNvPr id="7171" name="Title 1"/>
          <p:cNvSpPr>
            <a:spLocks noGrp="1"/>
          </p:cNvSpPr>
          <p:nvPr>
            <p:ph type="title" idx="4294967295"/>
          </p:nvPr>
        </p:nvSpPr>
        <p:spPr>
          <a:xfrm>
            <a:off x="457200" y="370933"/>
            <a:ext cx="8229600" cy="1143000"/>
          </a:xfrm>
        </p:spPr>
        <p:txBody>
          <a:bodyPr/>
          <a:lstStyle/>
          <a:p>
            <a:pPr algn="ctr" eaLnBrk="1" hangingPunct="1"/>
            <a:r>
              <a:rPr lang="en-GB" altLang="en-US" b="1" u="sng" dirty="0">
                <a:latin typeface="Arial" panose="020B0604020202020204" pitchFamily="34" charset="0"/>
                <a:cs typeface="Arial" panose="020B0604020202020204" pitchFamily="34" charset="0"/>
              </a:rPr>
              <a:t>Additional support</a:t>
            </a:r>
            <a:endParaRPr lang="en-GB" altLang="en-US" sz="3600" b="1" u="sng" dirty="0">
              <a:latin typeface="Arial" panose="020B0604020202020204" pitchFamily="34" charset="0"/>
              <a:cs typeface="Arial" panose="020B0604020202020204" pitchFamily="34" charset="0"/>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776870" y="1311965"/>
            <a:ext cx="5186746" cy="4820477"/>
          </a:xfrm>
        </p:spPr>
        <p:txBody>
          <a:bodyPr/>
          <a:lstStyle/>
          <a:p>
            <a:pPr marL="0" indent="0">
              <a:spcAft>
                <a:spcPts val="0"/>
              </a:spcAft>
              <a:buNone/>
            </a:pPr>
            <a:r>
              <a:rPr lang="en-GB" sz="2600" b="1" dirty="0">
                <a:latin typeface="Arial" panose="020B0604020202020204" pitchFamily="34" charset="0"/>
                <a:cs typeface="Arial" panose="020B0604020202020204" pitchFamily="34" charset="0"/>
              </a:rPr>
              <a:t>Academic Support tutor</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Help with any academic issues, but mostly understanding assignments</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Students can self-refer</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Available weeks 5-12</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On a 1-2-1 basis</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More info about this will be sent by email in due course </a:t>
            </a:r>
          </a:p>
          <a:p>
            <a:pPr lvl="1">
              <a:spcAft>
                <a:spcPts val="0"/>
              </a:spcAft>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2">
              <a:spcAft>
                <a:spcPts val="0"/>
              </a:spcAft>
            </a:pPr>
            <a:endParaRPr lang="en-GB" sz="2600" dirty="0">
              <a:latin typeface="Arial" panose="020B0604020202020204" pitchFamily="34" charset="0"/>
              <a:cs typeface="Arial" panose="020B0604020202020204" pitchFamily="34" charset="0"/>
            </a:endParaRPr>
          </a:p>
          <a:p>
            <a:pPr lvl="1">
              <a:buFontTx/>
              <a:buChar char="-"/>
            </a:pPr>
            <a:endParaRPr lang="en-GB" sz="2600" dirty="0">
              <a:latin typeface="Arial" panose="020B0604020202020204" pitchFamily="34" charset="0"/>
              <a:cs typeface="Arial" panose="020B0604020202020204" pitchFamily="34" charset="0"/>
            </a:endParaRPr>
          </a:p>
          <a:p>
            <a:pPr>
              <a:spcAft>
                <a:spcPts val="0"/>
              </a:spcAft>
            </a:pPr>
            <a:endParaRPr lang="en-GB" sz="2600" dirty="0">
              <a:latin typeface="Arial" panose="020B0604020202020204" pitchFamily="34" charset="0"/>
              <a:cs typeface="Arial" panose="020B0604020202020204" pitchFamily="34" charset="0"/>
            </a:endParaRP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fld id="{4EAF49C8-D4EC-4CDF-9D19-8D049255FCFE}" type="slidenum">
              <a:rPr kumimoji="0" lang="en-US" altLang="en-US" sz="14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l" defTabSz="457200" rtl="0" eaLnBrk="1" fontAlgn="auto" latinLnBrk="0" hangingPunct="1">
                <a:lnSpc>
                  <a:spcPct val="100000"/>
                </a:lnSpc>
                <a:spcBef>
                  <a:spcPct val="0"/>
                </a:spcBef>
                <a:spcAft>
                  <a:spcPts val="0"/>
                </a:spcAft>
                <a:buClrTx/>
                <a:buSzTx/>
                <a:buFontTx/>
                <a:buNone/>
                <a:tabLst/>
                <a:defRPr/>
              </a:pPr>
              <a:t>29</a:t>
            </a:fld>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7177" y="1679741"/>
            <a:ext cx="4031129" cy="2683246"/>
          </a:xfrm>
          <a:prstGeom prst="rect">
            <a:avLst/>
          </a:prstGeom>
          <a:ln>
            <a:noFill/>
          </a:ln>
          <a:effectLst>
            <a:softEdge rad="112500"/>
          </a:effectLst>
        </p:spPr>
      </p:pic>
    </p:spTree>
    <p:extLst>
      <p:ext uri="{BB962C8B-B14F-4D97-AF65-F5344CB8AC3E}">
        <p14:creationId xmlns:p14="http://schemas.microsoft.com/office/powerpoint/2010/main" val="2533373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prstClr val="black"/>
              </a:solidFill>
              <a:effectLst/>
              <a:uLnTx/>
              <a:uFillTx/>
              <a:latin typeface="Myriad Pro"/>
              <a:ea typeface="+mn-ea"/>
              <a:cs typeface="Arial" panose="020B0604020202020204" pitchFamily="34" charset="0"/>
            </a:endParaRPr>
          </a:p>
        </p:txBody>
      </p:sp>
      <p:sp>
        <p:nvSpPr>
          <p:cNvPr id="7171" name="Title 1"/>
          <p:cNvSpPr>
            <a:spLocks noGrp="1"/>
          </p:cNvSpPr>
          <p:nvPr>
            <p:ph type="title" idx="4294967295"/>
          </p:nvPr>
        </p:nvSpPr>
        <p:spPr>
          <a:xfrm>
            <a:off x="457200" y="370933"/>
            <a:ext cx="8229600" cy="1143000"/>
          </a:xfrm>
        </p:spPr>
        <p:txBody>
          <a:bodyPr/>
          <a:lstStyle/>
          <a:p>
            <a:pPr algn="ctr" eaLnBrk="1" hangingPunct="1"/>
            <a:r>
              <a:rPr lang="en-GB" altLang="en-US" b="1" u="sng" dirty="0">
                <a:latin typeface="Arial" panose="020B0604020202020204" pitchFamily="34" charset="0"/>
                <a:cs typeface="Arial" panose="020B0604020202020204" pitchFamily="34" charset="0"/>
              </a:rPr>
              <a:t>Additional support</a:t>
            </a:r>
            <a:endParaRPr lang="en-GB" altLang="en-US" sz="3600" b="1" u="sng" dirty="0">
              <a:latin typeface="Arial" panose="020B0604020202020204" pitchFamily="34" charset="0"/>
              <a:cs typeface="Arial" panose="020B0604020202020204" pitchFamily="34" charset="0"/>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0" y="1162878"/>
            <a:ext cx="9144000" cy="4691270"/>
          </a:xfrm>
        </p:spPr>
        <p:txBody>
          <a:bodyPr/>
          <a:lstStyle/>
          <a:p>
            <a:pPr>
              <a:spcAft>
                <a:spcPts val="0"/>
              </a:spcAft>
            </a:pPr>
            <a:r>
              <a:rPr lang="en-GB" sz="2600" b="1" dirty="0">
                <a:latin typeface="Arial" panose="020B0604020202020204" pitchFamily="34" charset="0"/>
                <a:cs typeface="Arial" panose="020B0604020202020204" pitchFamily="34" charset="0"/>
              </a:rPr>
              <a:t>Academic Support workshops</a:t>
            </a:r>
          </a:p>
          <a:p>
            <a:pPr lvl="1"/>
            <a:r>
              <a:rPr lang="en-GB" sz="2600" dirty="0">
                <a:latin typeface="Arial" panose="020B0604020202020204" pitchFamily="34" charset="0"/>
                <a:cs typeface="Arial" panose="020B0604020202020204" pitchFamily="34" charset="0"/>
              </a:rPr>
              <a:t>In addition to your scheduled classes</a:t>
            </a:r>
          </a:p>
          <a:p>
            <a:pPr lvl="1"/>
            <a:r>
              <a:rPr lang="en-GB" sz="2600" dirty="0">
                <a:latin typeface="Arial" panose="020B0604020202020204" pitchFamily="34" charset="0"/>
                <a:cs typeface="Arial" panose="020B0604020202020204" pitchFamily="34" charset="0"/>
              </a:rPr>
              <a:t>Attendance is optional, but highly recommended </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More info about this will be sent by email in due course </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Sample topics: </a:t>
            </a:r>
          </a:p>
          <a:p>
            <a:pPr lvl="2"/>
            <a:r>
              <a:rPr lang="en-GB" sz="2600" b="1" i="1" dirty="0">
                <a:latin typeface="Arial" panose="020B0604020202020204" pitchFamily="34" charset="0"/>
                <a:cs typeface="Arial" panose="020B0604020202020204" pitchFamily="34" charset="0"/>
              </a:rPr>
              <a:t>Presentation Skills Practice</a:t>
            </a:r>
          </a:p>
          <a:p>
            <a:pPr lvl="2"/>
            <a:r>
              <a:rPr lang="en-US" sz="2600" b="1" i="1" dirty="0">
                <a:latin typeface="Arial" panose="020B0604020202020204" pitchFamily="34" charset="0"/>
                <a:cs typeface="Arial" panose="020B0604020202020204" pitchFamily="34" charset="0"/>
              </a:rPr>
              <a:t>Writing good paragraphs </a:t>
            </a:r>
          </a:p>
          <a:p>
            <a:pPr lvl="2"/>
            <a:r>
              <a:rPr lang="en-US" sz="2600" b="1" i="1" dirty="0">
                <a:latin typeface="Arial" panose="020B0604020202020204" pitchFamily="34" charset="0"/>
                <a:cs typeface="Arial" panose="020B0604020202020204" pitchFamily="34" charset="0"/>
              </a:rPr>
              <a:t>Academic Vocabulary</a:t>
            </a:r>
            <a:endParaRPr lang="en-GB" sz="2600" dirty="0">
              <a:latin typeface="Arial" panose="020B0604020202020204" pitchFamily="34" charset="0"/>
              <a:cs typeface="Arial" panose="020B0604020202020204" pitchFamily="34" charset="0"/>
            </a:endParaRPr>
          </a:p>
          <a:p>
            <a:pPr lvl="2"/>
            <a:r>
              <a:rPr lang="en-GB" sz="2600" b="1" i="1" dirty="0">
                <a:latin typeface="Arial" panose="020B0604020202020204" pitchFamily="34" charset="0"/>
                <a:cs typeface="Arial" panose="020B0604020202020204" pitchFamily="34" charset="0"/>
              </a:rPr>
              <a:t>Paraphrasing</a:t>
            </a:r>
          </a:p>
          <a:p>
            <a:pPr lvl="2"/>
            <a:r>
              <a:rPr lang="en-GB" sz="2600" b="1" i="1" dirty="0">
                <a:latin typeface="Arial" panose="020B0604020202020204" pitchFamily="34" charset="0"/>
                <a:cs typeface="Arial" panose="020B0604020202020204" pitchFamily="34" charset="0"/>
              </a:rPr>
              <a:t>Referencing</a:t>
            </a:r>
          </a:p>
          <a:p>
            <a:pPr lvl="2"/>
            <a:endParaRPr lang="en-GB" sz="2600" dirty="0">
              <a:latin typeface="Arial" panose="020B0604020202020204" pitchFamily="34" charset="0"/>
              <a:cs typeface="Arial" panose="020B0604020202020204" pitchFamily="34" charset="0"/>
            </a:endParaRPr>
          </a:p>
          <a:p>
            <a:pPr lvl="2"/>
            <a:endParaRPr lang="en-GB" sz="2600" dirty="0">
              <a:latin typeface="Arial" panose="020B0604020202020204" pitchFamily="34" charset="0"/>
              <a:cs typeface="Arial" panose="020B0604020202020204" pitchFamily="34" charset="0"/>
            </a:endParaRPr>
          </a:p>
          <a:p>
            <a:pPr lvl="1">
              <a:spcAft>
                <a:spcPts val="0"/>
              </a:spcAft>
              <a:buFont typeface="Arial" panose="020B0604020202020204" pitchFamily="34" charset="0"/>
              <a:buChar char="•"/>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2">
              <a:spcAft>
                <a:spcPts val="0"/>
              </a:spcAft>
            </a:pPr>
            <a:endParaRPr lang="en-GB" sz="2600" dirty="0">
              <a:latin typeface="Arial" panose="020B0604020202020204" pitchFamily="34" charset="0"/>
              <a:cs typeface="Arial" panose="020B0604020202020204" pitchFamily="34" charset="0"/>
            </a:endParaRPr>
          </a:p>
          <a:p>
            <a:pPr lvl="1">
              <a:buFontTx/>
              <a:buChar char="-"/>
            </a:pPr>
            <a:endParaRPr lang="en-GB" sz="2600" dirty="0">
              <a:latin typeface="Arial" panose="020B0604020202020204" pitchFamily="34" charset="0"/>
              <a:cs typeface="Arial" panose="020B0604020202020204" pitchFamily="34" charset="0"/>
            </a:endParaRPr>
          </a:p>
          <a:p>
            <a:pPr>
              <a:spcAft>
                <a:spcPts val="0"/>
              </a:spcAft>
            </a:pPr>
            <a:endParaRPr lang="en-GB" sz="2600" dirty="0">
              <a:latin typeface="Arial" panose="020B0604020202020204" pitchFamily="34" charset="0"/>
              <a:cs typeface="Arial" panose="020B0604020202020204" pitchFamily="34" charset="0"/>
            </a:endParaRP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fld id="{4EAF49C8-D4EC-4CDF-9D19-8D049255FCFE}" type="slidenum">
              <a:rPr kumimoji="0" lang="en-US" altLang="en-US" sz="14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l" defTabSz="457200" rtl="0" eaLnBrk="1" fontAlgn="auto" latinLnBrk="0" hangingPunct="1">
                <a:lnSpc>
                  <a:spcPct val="100000"/>
                </a:lnSpc>
                <a:spcBef>
                  <a:spcPct val="0"/>
                </a:spcBef>
                <a:spcAft>
                  <a:spcPts val="0"/>
                </a:spcAft>
                <a:buClrTx/>
                <a:buSzTx/>
                <a:buFontTx/>
                <a:buNone/>
                <a:tabLst/>
                <a:defRPr/>
              </a:pPr>
              <a:t>30</a:t>
            </a:fld>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726231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17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prstClr val="black"/>
              </a:solidFill>
              <a:effectLst/>
              <a:uLnTx/>
              <a:uFillTx/>
              <a:latin typeface="Myriad Pro"/>
              <a:ea typeface="+mn-ea"/>
              <a:cs typeface="Arial" panose="020B0604020202020204" pitchFamily="34" charset="0"/>
            </a:endParaRPr>
          </a:p>
        </p:txBody>
      </p:sp>
      <p:sp>
        <p:nvSpPr>
          <p:cNvPr id="7171" name="Title 1"/>
          <p:cNvSpPr>
            <a:spLocks noGrp="1"/>
          </p:cNvSpPr>
          <p:nvPr>
            <p:ph type="title" idx="4294967295"/>
          </p:nvPr>
        </p:nvSpPr>
        <p:spPr>
          <a:xfrm>
            <a:off x="433523" y="397550"/>
            <a:ext cx="8229600" cy="1143000"/>
          </a:xfrm>
        </p:spPr>
        <p:txBody>
          <a:bodyPr/>
          <a:lstStyle/>
          <a:p>
            <a:pPr algn="ctr" eaLnBrk="1" hangingPunct="1"/>
            <a:r>
              <a:rPr lang="en-GB" altLang="en-US" b="1" u="sng" dirty="0">
                <a:latin typeface="Arial" panose="020B0604020202020204" pitchFamily="34" charset="0"/>
                <a:cs typeface="Arial" panose="020B0604020202020204" pitchFamily="34" charset="0"/>
              </a:rPr>
              <a:t>Additional support</a:t>
            </a:r>
            <a:endParaRPr lang="en-GB" altLang="en-US" sz="3600" b="1" u="sng" dirty="0">
              <a:latin typeface="Arial" panose="020B0604020202020204" pitchFamily="34" charset="0"/>
              <a:cs typeface="Arial" panose="020B0604020202020204" pitchFamily="34" charset="0"/>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0" y="1245087"/>
            <a:ext cx="5979414" cy="4994791"/>
          </a:xfrm>
        </p:spPr>
        <p:txBody>
          <a:bodyPr/>
          <a:lstStyle/>
          <a:p>
            <a:pPr>
              <a:spcAft>
                <a:spcPts val="0"/>
              </a:spcAft>
            </a:pPr>
            <a:r>
              <a:rPr lang="en-GB" sz="2600" b="1" dirty="0">
                <a:latin typeface="Arial" panose="020B0604020202020204" pitchFamily="34" charset="0"/>
                <a:cs typeface="Arial" panose="020B0604020202020204" pitchFamily="34" charset="0"/>
              </a:rPr>
              <a:t>English Language Support</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Specific language support, meant especially for non-native speakers of English, but native speakers are also welcome.</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A series of workshops dedicated to different areas of the English language: grammar, vocabulary, speaking, writing, etc.</a:t>
            </a:r>
          </a:p>
          <a:p>
            <a:pPr lvl="1">
              <a:spcAft>
                <a:spcPts val="0"/>
              </a:spcAft>
              <a:buFont typeface="Arial" panose="020B0604020202020204" pitchFamily="34" charset="0"/>
              <a:buChar char="•"/>
            </a:pPr>
            <a:r>
              <a:rPr lang="en-GB" sz="2600" dirty="0">
                <a:latin typeface="Arial" panose="020B0604020202020204" pitchFamily="34" charset="0"/>
                <a:cs typeface="Arial" panose="020B0604020202020204" pitchFamily="34" charset="0"/>
              </a:rPr>
              <a:t>1-2-1 also available.</a:t>
            </a:r>
          </a:p>
          <a:p>
            <a:pPr lvl="1">
              <a:spcAft>
                <a:spcPts val="0"/>
              </a:spcAft>
              <a:buFont typeface="Arial" panose="020B0604020202020204" pitchFamily="34" charset="0"/>
              <a:buChar char="•"/>
            </a:pPr>
            <a:r>
              <a:rPr lang="en-US" sz="2600" dirty="0">
                <a:latin typeface="Arial" panose="020B0604020202020204" pitchFamily="34" charset="0"/>
                <a:cs typeface="Arial" panose="020B0604020202020204" pitchFamily="34" charset="0"/>
              </a:rPr>
              <a:t>Students can self-refer or be referred by a lecturer.</a:t>
            </a:r>
          </a:p>
          <a:p>
            <a:pPr lvl="1">
              <a:spcAft>
                <a:spcPts val="0"/>
              </a:spcAft>
              <a:buFont typeface="Arial" panose="020B0604020202020204" pitchFamily="34" charset="0"/>
              <a:buChar char="•"/>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2">
              <a:spcAft>
                <a:spcPts val="0"/>
              </a:spcAft>
            </a:pPr>
            <a:endParaRPr lang="en-GB" sz="2600" dirty="0">
              <a:latin typeface="Arial" panose="020B0604020202020204" pitchFamily="34" charset="0"/>
              <a:cs typeface="Arial" panose="020B0604020202020204" pitchFamily="34" charset="0"/>
            </a:endParaRPr>
          </a:p>
          <a:p>
            <a:pPr lvl="1">
              <a:buFontTx/>
              <a:buChar char="-"/>
            </a:pPr>
            <a:endParaRPr lang="en-GB" sz="2600" dirty="0">
              <a:latin typeface="Arial" panose="020B0604020202020204" pitchFamily="34" charset="0"/>
              <a:cs typeface="Arial" panose="020B0604020202020204" pitchFamily="34" charset="0"/>
            </a:endParaRPr>
          </a:p>
          <a:p>
            <a:pPr>
              <a:spcAft>
                <a:spcPts val="0"/>
              </a:spcAft>
            </a:pPr>
            <a:endParaRPr lang="en-GB" sz="2600" dirty="0">
              <a:latin typeface="Arial" panose="020B0604020202020204" pitchFamily="34" charset="0"/>
              <a:cs typeface="Arial" panose="020B0604020202020204" pitchFamily="34" charset="0"/>
            </a:endParaRP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fld id="{4EAF49C8-D4EC-4CDF-9D19-8D049255FCFE}" type="slidenum">
              <a:rPr kumimoji="0" lang="en-US" altLang="en-US" sz="14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l" defTabSz="457200" rtl="0" eaLnBrk="1" fontAlgn="auto" latinLnBrk="0" hangingPunct="1">
                <a:lnSpc>
                  <a:spcPct val="100000"/>
                </a:lnSpc>
                <a:spcBef>
                  <a:spcPct val="0"/>
                </a:spcBef>
                <a:spcAft>
                  <a:spcPts val="0"/>
                </a:spcAft>
                <a:buClrTx/>
                <a:buSzTx/>
                <a:buFontTx/>
                <a:buNone/>
                <a:tabLst/>
                <a:defRPr/>
              </a:pPr>
              <a:t>31</a:t>
            </a:fld>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4" name="Picture 3" descr="Logo, company name&#10;&#10;Description automatically generated">
            <a:extLst>
              <a:ext uri="{FF2B5EF4-FFF2-40B4-BE49-F238E27FC236}">
                <a16:creationId xmlns:a16="http://schemas.microsoft.com/office/drawing/2014/main" id="{7DD5C906-F5B9-4CA3-95AF-6A29C96A4D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79414" y="1303158"/>
            <a:ext cx="2844474" cy="1897242"/>
          </a:xfrm>
          <a:prstGeom prst="rect">
            <a:avLst/>
          </a:prstGeom>
        </p:spPr>
      </p:pic>
    </p:spTree>
    <p:extLst>
      <p:ext uri="{BB962C8B-B14F-4D97-AF65-F5344CB8AC3E}">
        <p14:creationId xmlns:p14="http://schemas.microsoft.com/office/powerpoint/2010/main" val="268653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prstClr val="black"/>
              </a:solidFill>
              <a:effectLst/>
              <a:uLnTx/>
              <a:uFillTx/>
              <a:latin typeface="Myriad Pro"/>
              <a:ea typeface="+mn-ea"/>
              <a:cs typeface="Arial" panose="020B0604020202020204" pitchFamily="34" charset="0"/>
            </a:endParaRPr>
          </a:p>
        </p:txBody>
      </p:sp>
      <p:sp>
        <p:nvSpPr>
          <p:cNvPr id="7171" name="Title 1"/>
          <p:cNvSpPr>
            <a:spLocks noGrp="1"/>
          </p:cNvSpPr>
          <p:nvPr>
            <p:ph type="title" idx="4294967295"/>
          </p:nvPr>
        </p:nvSpPr>
        <p:spPr>
          <a:xfrm>
            <a:off x="380518" y="448408"/>
            <a:ext cx="8229600" cy="1143000"/>
          </a:xfrm>
        </p:spPr>
        <p:txBody>
          <a:bodyPr/>
          <a:lstStyle/>
          <a:p>
            <a:pPr algn="ctr" eaLnBrk="1" hangingPunct="1"/>
            <a:r>
              <a:rPr lang="en-GB" altLang="en-US" b="1" u="sng" dirty="0">
                <a:latin typeface="Arial" panose="020B0604020202020204" pitchFamily="34" charset="0"/>
                <a:cs typeface="Arial" panose="020B0604020202020204" pitchFamily="34" charset="0"/>
              </a:rPr>
              <a:t>Additional support</a:t>
            </a:r>
            <a:endParaRPr lang="en-GB" altLang="en-US" sz="3600" b="1" u="sng" dirty="0">
              <a:latin typeface="Arial" panose="020B0604020202020204" pitchFamily="34" charset="0"/>
              <a:cs typeface="Arial" panose="020B0604020202020204" pitchFamily="34" charset="0"/>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0" y="1282900"/>
            <a:ext cx="9144000" cy="2931509"/>
          </a:xfrm>
        </p:spPr>
        <p:txBody>
          <a:bodyPr/>
          <a:lstStyle/>
          <a:p>
            <a:pPr marL="0" indent="0">
              <a:spcAft>
                <a:spcPts val="0"/>
              </a:spcAft>
              <a:buNone/>
            </a:pPr>
            <a:r>
              <a:rPr lang="en-GB" sz="2600" b="1" dirty="0">
                <a:latin typeface="Arial" panose="020B0604020202020204" pitchFamily="34" charset="0"/>
                <a:cs typeface="Arial" panose="020B0604020202020204" pitchFamily="34" charset="0"/>
              </a:rPr>
              <a:t>English Language Support</a:t>
            </a:r>
          </a:p>
          <a:p>
            <a:r>
              <a:rPr lang="en-GB" sz="2600" dirty="0">
                <a:latin typeface="Arial" panose="020B0604020202020204" pitchFamily="34" charset="0"/>
                <a:cs typeface="Arial" panose="020B0604020202020204" pitchFamily="34" charset="0"/>
              </a:rPr>
              <a:t>Add yourself to the English Language Support group on Teams:</a:t>
            </a:r>
          </a:p>
          <a:p>
            <a:r>
              <a:rPr lang="en-GB" sz="2600" u="sng" dirty="0">
                <a:latin typeface="Arial" panose="020B0604020202020204" pitchFamily="34" charset="0"/>
                <a:cs typeface="Arial" panose="020B0604020202020204" pitchFamily="34" charset="0"/>
                <a:hlinkClick r:id="rId3"/>
              </a:rPr>
              <a:t>https://teams.microsoft.com/l/team/19%3a87602964c52845c8813d144c2ef9b08a%40thread.tacv2/conversations?groupId=63b9cc09-d019-4aef-b865-79c1a8977631&amp;tenantId=4e0f11f9-046e-4505-9cb8-db2152311e21</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A </a:t>
            </a:r>
            <a:r>
              <a:rPr lang="en-US" sz="2600" dirty="0">
                <a:latin typeface="Arial" panose="020B0604020202020204" pitchFamily="34" charset="0"/>
                <a:cs typeface="Arial" panose="020B0604020202020204" pitchFamily="34" charset="0"/>
              </a:rPr>
              <a:t>Moodle page has been set up for students to self-enroll;  populated with reference materials for individual study. To </a:t>
            </a:r>
            <a:r>
              <a:rPr lang="en-US" sz="2600" dirty="0" err="1">
                <a:latin typeface="Arial" panose="020B0604020202020204" pitchFamily="34" charset="0"/>
                <a:cs typeface="Arial" panose="020B0604020202020204" pitchFamily="34" charset="0"/>
              </a:rPr>
              <a:t>enrol</a:t>
            </a:r>
            <a:r>
              <a:rPr lang="en-US" sz="2600" dirty="0">
                <a:latin typeface="Arial" panose="020B0604020202020204" pitchFamily="34" charset="0"/>
                <a:cs typeface="Arial" panose="020B0604020202020204" pitchFamily="34" charset="0"/>
              </a:rPr>
              <a:t> yourself, follow this link: </a:t>
            </a:r>
            <a:r>
              <a:rPr lang="en-GB" sz="2600" u="sng" dirty="0">
                <a:latin typeface="Arial" panose="020B0604020202020204" pitchFamily="34" charset="0"/>
                <a:cs typeface="Arial" panose="020B0604020202020204" pitchFamily="34" charset="0"/>
                <a:hlinkClick r:id="rId4"/>
              </a:rPr>
              <a:t>https://moodle.uwtsd.ac.uk/course/view.php?id=9573</a:t>
            </a:r>
            <a:r>
              <a:rPr lang="en-GB" sz="2600" dirty="0">
                <a:latin typeface="Arial" panose="020B0604020202020204" pitchFamily="34" charset="0"/>
                <a:cs typeface="Arial" panose="020B0604020202020204" pitchFamily="34" charset="0"/>
              </a:rPr>
              <a:t> </a:t>
            </a:r>
          </a:p>
          <a:p>
            <a:endParaRPr lang="en-US"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1">
              <a:spcAft>
                <a:spcPts val="0"/>
              </a:spcAft>
            </a:pPr>
            <a:endParaRPr lang="en-GB" sz="2600" dirty="0">
              <a:latin typeface="Arial" panose="020B0604020202020204" pitchFamily="34" charset="0"/>
              <a:cs typeface="Arial" panose="020B0604020202020204" pitchFamily="34" charset="0"/>
            </a:endParaRPr>
          </a:p>
          <a:p>
            <a:pPr lvl="2">
              <a:spcAft>
                <a:spcPts val="0"/>
              </a:spcAft>
            </a:pPr>
            <a:endParaRPr lang="en-GB" sz="2600" dirty="0">
              <a:latin typeface="Arial" panose="020B0604020202020204" pitchFamily="34" charset="0"/>
              <a:cs typeface="Arial" panose="020B0604020202020204" pitchFamily="34" charset="0"/>
            </a:endParaRPr>
          </a:p>
          <a:p>
            <a:pPr lvl="1">
              <a:buFontTx/>
              <a:buChar char="-"/>
            </a:pPr>
            <a:endParaRPr lang="en-GB" sz="2600" dirty="0">
              <a:latin typeface="Arial" panose="020B0604020202020204" pitchFamily="34" charset="0"/>
              <a:cs typeface="Arial" panose="020B0604020202020204" pitchFamily="34" charset="0"/>
            </a:endParaRPr>
          </a:p>
          <a:p>
            <a:pPr>
              <a:spcAft>
                <a:spcPts val="0"/>
              </a:spcAft>
            </a:pPr>
            <a:endParaRPr lang="en-GB" sz="2600" dirty="0">
              <a:latin typeface="Arial" panose="020B0604020202020204" pitchFamily="34" charset="0"/>
              <a:cs typeface="Arial" panose="020B0604020202020204" pitchFamily="34" charset="0"/>
            </a:endParaRPr>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fld id="{4EAF49C8-D4EC-4CDF-9D19-8D049255FCFE}" type="slidenum">
              <a:rPr kumimoji="0" lang="en-US" altLang="en-US" sz="14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l" defTabSz="457200" rtl="0" eaLnBrk="1" fontAlgn="auto" latinLnBrk="0" hangingPunct="1">
                <a:lnSpc>
                  <a:spcPct val="100000"/>
                </a:lnSpc>
                <a:spcBef>
                  <a:spcPct val="0"/>
                </a:spcBef>
                <a:spcAft>
                  <a:spcPts val="0"/>
                </a:spcAft>
                <a:buClrTx/>
                <a:buSzTx/>
                <a:buFontTx/>
                <a:buNone/>
                <a:tabLst/>
                <a:defRPr/>
              </a:pPr>
              <a:t>32</a:t>
            </a:fld>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1688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4286-8EAD-4CE4-A60C-FCCC430BB7C5}"/>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Fact or Fiction Game</a:t>
            </a:r>
          </a:p>
        </p:txBody>
      </p:sp>
      <p:sp>
        <p:nvSpPr>
          <p:cNvPr id="3" name="Content Placeholder 2">
            <a:extLst>
              <a:ext uri="{FF2B5EF4-FFF2-40B4-BE49-F238E27FC236}">
                <a16:creationId xmlns:a16="http://schemas.microsoft.com/office/drawing/2014/main" id="{98FB3DB1-655F-4158-8038-552C8CC371FC}"/>
              </a:ext>
            </a:extLst>
          </p:cNvPr>
          <p:cNvSpPr>
            <a:spLocks noGrp="1"/>
          </p:cNvSpPr>
          <p:nvPr>
            <p:ph idx="1"/>
          </p:nvPr>
        </p:nvSpPr>
        <p:spPr>
          <a:xfrm>
            <a:off x="628650" y="1363986"/>
            <a:ext cx="7886700" cy="4351338"/>
          </a:xfrm>
        </p:spPr>
        <p:txBody>
          <a:bodyPr/>
          <a:lstStyle/>
          <a:p>
            <a:r>
              <a:rPr lang="en-GB" sz="2600" dirty="0">
                <a:latin typeface="Arial" panose="020B0604020202020204" pitchFamily="34" charset="0"/>
                <a:cs typeface="Arial" panose="020B0604020202020204" pitchFamily="34" charset="0"/>
              </a:rPr>
              <a:t>Students will stand up.</a:t>
            </a:r>
          </a:p>
          <a:p>
            <a:r>
              <a:rPr lang="en-GB" sz="2600" dirty="0">
                <a:latin typeface="Arial" panose="020B0604020202020204" pitchFamily="34" charset="0"/>
                <a:cs typeface="Arial" panose="020B0604020202020204" pitchFamily="34" charset="0"/>
              </a:rPr>
              <a:t>The left side of the room is fact.</a:t>
            </a:r>
          </a:p>
          <a:p>
            <a:r>
              <a:rPr lang="en-GB" sz="2600" dirty="0">
                <a:latin typeface="Arial" panose="020B0604020202020204" pitchFamily="34" charset="0"/>
                <a:cs typeface="Arial" panose="020B0604020202020204" pitchFamily="34" charset="0"/>
              </a:rPr>
              <a:t>The right side of the room is fiction.</a:t>
            </a:r>
          </a:p>
          <a:p>
            <a:r>
              <a:rPr lang="en-GB" sz="2600" dirty="0">
                <a:latin typeface="Arial" panose="020B0604020202020204" pitchFamily="34" charset="0"/>
                <a:cs typeface="Arial" panose="020B0604020202020204" pitchFamily="34" charset="0"/>
              </a:rPr>
              <a:t>The lecturer will ask questions and students will move to which side of the room they think is correct.</a:t>
            </a:r>
          </a:p>
          <a:p>
            <a:pPr marL="0" indent="0">
              <a:buNone/>
            </a:pP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414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4858328" cy="1107996"/>
          </a:xfrm>
          <a:prstGeom prst="rect">
            <a:avLst/>
          </a:prstGeom>
          <a:noFill/>
        </p:spPr>
        <p:txBody>
          <a:bodyPr wrap="square" rtlCol="0">
            <a:spAutoFit/>
          </a:bodyPr>
          <a:lstStyle/>
          <a:p>
            <a:r>
              <a:rPr lang="en-GB" sz="6600" b="1" dirty="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5929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1853</Words>
  <Application>Microsoft Office PowerPoint</Application>
  <PresentationFormat>On-screen Show (4:3)</PresentationFormat>
  <Paragraphs>217</Paragraphs>
  <Slides>34</Slides>
  <Notes>10</Notes>
  <HiddenSlides>0</HiddenSlides>
  <MMClips>1</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34</vt:i4>
      </vt:variant>
    </vt:vector>
  </HeadingPairs>
  <TitlesOfParts>
    <vt:vector size="54" baseType="lpstr">
      <vt:lpstr>Myriad Pro</vt:lpstr>
      <vt:lpstr>Arial</vt:lpstr>
      <vt:lpstr>Calibri</vt:lpstr>
      <vt:lpstr>Calibri Light</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Student Charter</vt:lpstr>
      <vt:lpstr>Equality and Diversity</vt:lpstr>
      <vt:lpstr>Activity: ID Cards</vt:lpstr>
      <vt:lpstr>ID Card Questions:</vt:lpstr>
      <vt:lpstr>London Students’ Hall</vt:lpstr>
      <vt:lpstr>Attendance</vt:lpstr>
      <vt:lpstr>What if I can’t attend anymore?</vt:lpstr>
      <vt:lpstr>Professional Services</vt:lpstr>
      <vt:lpstr>Wellbeing &amp; Careers Services</vt:lpstr>
      <vt:lpstr>Activity: Why am I here?</vt:lpstr>
      <vt:lpstr>PowerPoint Presentation</vt:lpstr>
      <vt:lpstr>PowerPoint Presentation</vt:lpstr>
      <vt:lpstr>Name Game</vt:lpstr>
      <vt:lpstr>How will I study?</vt:lpstr>
      <vt:lpstr>CertHE Programme Manager</vt:lpstr>
      <vt:lpstr>Responsibilities</vt:lpstr>
      <vt:lpstr>Weekday Academic Co-ordinator</vt:lpstr>
      <vt:lpstr>Weekend Academic Co-ordinator</vt:lpstr>
      <vt:lpstr>Certificate of Higher Education Skills for the Workplace</vt:lpstr>
      <vt:lpstr>Term 1: Academic and Employability Skills</vt:lpstr>
      <vt:lpstr>Term 1: Digital Skills and Research Methods</vt:lpstr>
      <vt:lpstr>Term 2: Effective Teamworking and Communication</vt:lpstr>
      <vt:lpstr>Term 2: Managing Enterprise in the 21st Century</vt:lpstr>
      <vt:lpstr>Term 3: Problem Solving and Decision Making</vt:lpstr>
      <vt:lpstr>Term 3: Professional Career Development</vt:lpstr>
      <vt:lpstr>Is there additional  Academic Support?</vt:lpstr>
      <vt:lpstr>Additional support</vt:lpstr>
      <vt:lpstr>Additional support</vt:lpstr>
      <vt:lpstr>Additional support</vt:lpstr>
      <vt:lpstr>Additional support</vt:lpstr>
      <vt:lpstr>Fact or Fiction Game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Mariella Lambrou</cp:lastModifiedBy>
  <cp:revision>20</cp:revision>
  <dcterms:created xsi:type="dcterms:W3CDTF">2021-03-10T12:10:47Z</dcterms:created>
  <dcterms:modified xsi:type="dcterms:W3CDTF">2022-05-23T14:07:11Z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