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70" r:id="rId4"/>
  </p:sldMasterIdLst>
  <p:notesMasterIdLst>
    <p:notesMasterId r:id="rId33"/>
  </p:notesMasterIdLst>
  <p:handoutMasterIdLst>
    <p:handoutMasterId r:id="rId34"/>
  </p:handoutMasterIdLst>
  <p:sldIdLst>
    <p:sldId id="256" r:id="rId5"/>
    <p:sldId id="401" r:id="rId6"/>
    <p:sldId id="402" r:id="rId7"/>
    <p:sldId id="377" r:id="rId8"/>
    <p:sldId id="403" r:id="rId9"/>
    <p:sldId id="258" r:id="rId10"/>
    <p:sldId id="404" r:id="rId11"/>
    <p:sldId id="270" r:id="rId12"/>
    <p:sldId id="271" r:id="rId13"/>
    <p:sldId id="332" r:id="rId14"/>
    <p:sldId id="408" r:id="rId15"/>
    <p:sldId id="378" r:id="rId16"/>
    <p:sldId id="384" r:id="rId17"/>
    <p:sldId id="383" r:id="rId18"/>
    <p:sldId id="386" r:id="rId19"/>
    <p:sldId id="385" r:id="rId20"/>
    <p:sldId id="410" r:id="rId21"/>
    <p:sldId id="348" r:id="rId22"/>
    <p:sldId id="400" r:id="rId23"/>
    <p:sldId id="388" r:id="rId24"/>
    <p:sldId id="393" r:id="rId25"/>
    <p:sldId id="394" r:id="rId26"/>
    <p:sldId id="395" r:id="rId27"/>
    <p:sldId id="396" r:id="rId28"/>
    <p:sldId id="346" r:id="rId29"/>
    <p:sldId id="365" r:id="rId30"/>
    <p:sldId id="352" r:id="rId31"/>
    <p:sldId id="406" r:id="rId32"/>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lliams Awen (OEDOLION)" initials="AW"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10" autoAdjust="0"/>
    <p:restoredTop sz="91969" autoAdjust="0"/>
  </p:normalViewPr>
  <p:slideViewPr>
    <p:cSldViewPr>
      <p:cViewPr varScale="1">
        <p:scale>
          <a:sx n="147" d="100"/>
          <a:sy n="147" d="100"/>
        </p:scale>
        <p:origin x="145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9420"/>
    </p:cViewPr>
  </p:sorterViewPr>
  <p:notesViewPr>
    <p:cSldViewPr>
      <p:cViewPr varScale="1">
        <p:scale>
          <a:sx n="51" d="100"/>
          <a:sy n="51" d="100"/>
        </p:scale>
        <p:origin x="-3006"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err="1"/>
            <a:t>Bydd</a:t>
          </a:r>
          <a:r>
            <a:rPr lang="en-GB" dirty="0"/>
            <a:t> </a:t>
          </a:r>
          <a:r>
            <a:rPr lang="en-GB" dirty="0" err="1"/>
            <a:t>gweithdy</a:t>
          </a:r>
          <a:r>
            <a:rPr lang="en-GB" dirty="0"/>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err="1"/>
            <a:t>Cyflwyniad</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CF651BCF-4458-4A59-B904-CE85855D7F89}">
      <dgm:prSet/>
      <dgm:spPr/>
      <dgm:t>
        <a:bodyPr/>
        <a:lstStyle/>
        <a:p>
          <a:r>
            <a:rPr lang="en-GB" dirty="0" err="1"/>
            <a:t>Adfyfyrio</a:t>
          </a:r>
          <a:r>
            <a:rPr lang="en-GB" dirty="0"/>
            <a:t>/</a:t>
          </a:r>
          <a:r>
            <a:rPr lang="en-GB" dirty="0" err="1"/>
            <a:t>myfyrio</a:t>
          </a:r>
          <a:r>
            <a:rPr lang="en-GB" dirty="0"/>
            <a:t> </a:t>
          </a:r>
          <a:r>
            <a:rPr lang="en-GB" dirty="0" err="1"/>
            <a:t>beirniadol</a:t>
          </a:r>
          <a:r>
            <a:rPr lang="en-GB" dirty="0"/>
            <a:t>, </a:t>
          </a:r>
          <a:r>
            <a:rPr lang="en-GB" dirty="0" err="1"/>
            <a:t>trafodaeth</a:t>
          </a:r>
          <a:r>
            <a:rPr lang="en-GB" dirty="0"/>
            <a:t> </a:t>
          </a:r>
          <a:r>
            <a:rPr lang="en-GB" dirty="0" err="1"/>
            <a:t>grŵp</a:t>
          </a:r>
          <a:r>
            <a:rPr lang="en-GB" dirty="0"/>
            <a:t>, </a:t>
          </a:r>
          <a:r>
            <a:rPr lang="en-GB" dirty="0" err="1"/>
            <a:t>deallusrwydd</a:t>
          </a:r>
          <a:r>
            <a:rPr lang="en-GB" dirty="0"/>
            <a:t> </a:t>
          </a:r>
          <a:r>
            <a:rPr lang="en-GB" dirty="0" err="1"/>
            <a:t>emosiynol</a:t>
          </a:r>
          <a:r>
            <a:rPr lang="en-GB" dirty="0"/>
            <a:t>, </a:t>
          </a:r>
          <a:r>
            <a:rPr lang="en-GB" dirty="0" err="1"/>
            <a:t>theorïau</a:t>
          </a:r>
          <a:r>
            <a:rPr lang="en-GB" dirty="0"/>
            <a:t> a </a:t>
          </a:r>
          <a:r>
            <a:rPr lang="en-GB" dirty="0" err="1"/>
            <a:t>modelau</a:t>
          </a:r>
          <a:r>
            <a:rPr lang="en-GB" dirty="0"/>
            <a:t> </a:t>
          </a:r>
          <a:r>
            <a:rPr lang="en-GB" dirty="0" err="1"/>
            <a:t>adfyfyrio</a:t>
          </a:r>
          <a:r>
            <a:rPr lang="en-GB" dirty="0"/>
            <a:t>. </a:t>
          </a:r>
          <a:endParaRPr lang="en-US" dirty="0"/>
        </a:p>
      </dgm:t>
    </dgm:pt>
    <dgm:pt modelId="{D5AB1DD4-653C-4484-881D-494E8FFD6713}" type="parTrans" cxnId="{AA59E25D-ABD9-44DE-BF96-A83CAE437178}">
      <dgm:prSet/>
      <dgm:spPr/>
      <dgm:t>
        <a:bodyPr/>
        <a:lstStyle/>
        <a:p>
          <a:endParaRPr lang="cy-GB"/>
        </a:p>
      </dgm:t>
    </dgm:pt>
    <dgm:pt modelId="{C7AA494E-9A62-4C07-97F7-4282CD096A3F}" type="sibTrans" cxnId="{AA59E25D-ABD9-44DE-BF96-A83CAE437178}">
      <dgm:prSet/>
      <dgm:spPr/>
      <dgm:t>
        <a:bodyPr/>
        <a:lstStyle/>
        <a:p>
          <a:endParaRPr lang="cy-GB"/>
        </a:p>
      </dgm:t>
    </dgm:pt>
    <dgm:pt modelId="{5C78521A-CE05-427C-92BC-672B5E68B57D}">
      <dgm:prSet/>
      <dgm:spPr/>
      <dgm:t>
        <a:bodyPr/>
        <a:lstStyle/>
        <a:p>
          <a:r>
            <a:rPr lang="en-GB" dirty="0"/>
            <a:t>Y </a:t>
          </a:r>
          <a:r>
            <a:rPr lang="en-GB" dirty="0" err="1"/>
            <a:t>Portffolio</a:t>
          </a:r>
          <a:r>
            <a:rPr lang="en-GB" dirty="0"/>
            <a:t> - Tasg1 </a:t>
          </a:r>
          <a:r>
            <a:rPr lang="en-GB" dirty="0" err="1"/>
            <a:t>rhan</a:t>
          </a:r>
          <a:r>
            <a:rPr lang="en-GB" dirty="0"/>
            <a:t> (a) </a:t>
          </a:r>
          <a:r>
            <a:rPr lang="en-GB" dirty="0" err="1"/>
            <a:t>Adolygiad</a:t>
          </a:r>
          <a:r>
            <a:rPr lang="en-GB" dirty="0"/>
            <a:t> </a:t>
          </a:r>
          <a:r>
            <a:rPr lang="en-GB" dirty="0" err="1"/>
            <a:t>Datblygiadol</a:t>
          </a:r>
          <a:r>
            <a:rPr lang="en-GB" dirty="0"/>
            <a:t>.</a:t>
          </a:r>
          <a:endParaRPr lang="en-US" dirty="0">
            <a:highlight>
              <a:srgbClr val="FFFF00"/>
            </a:highlight>
          </a:endParaRPr>
        </a:p>
      </dgm:t>
    </dgm:pt>
    <dgm:pt modelId="{D8528810-BB81-4567-B5C4-500784C223DD}" type="parTrans" cxnId="{6EC833BD-14B0-4BFD-8334-B179B2110080}">
      <dgm:prSet/>
      <dgm:spPr/>
      <dgm:t>
        <a:bodyPr/>
        <a:lstStyle/>
        <a:p>
          <a:endParaRPr lang="cy-GB"/>
        </a:p>
      </dgm:t>
    </dgm:pt>
    <dgm:pt modelId="{167B43AD-DA5C-4A9F-8404-8555B7B2F854}" type="sibTrans" cxnId="{6EC833BD-14B0-4BFD-8334-B179B2110080}">
      <dgm:prSet/>
      <dgm:spPr/>
      <dgm:t>
        <a:bodyPr/>
        <a:lstStyle/>
        <a:p>
          <a:endParaRPr lang="cy-GB"/>
        </a:p>
      </dgm:t>
    </dgm:pt>
    <dgm:pt modelId="{648FA61D-A814-49B8-A583-82F10576F7DC}">
      <dgm:prSet/>
      <dgm:spPr/>
      <dgm:t>
        <a:bodyPr/>
        <a:lstStyle/>
        <a:p>
          <a:r>
            <a:rPr lang="en-GB" dirty="0"/>
            <a:t> </a:t>
          </a:r>
          <a:r>
            <a:rPr lang="en-GB" dirty="0" err="1"/>
            <a:t>Ysgrifennu’n</a:t>
          </a:r>
          <a:r>
            <a:rPr lang="en-GB" dirty="0"/>
            <a:t> </a:t>
          </a:r>
          <a:r>
            <a:rPr lang="en-GB" dirty="0" err="1"/>
            <a:t>adfyfyriol</a:t>
          </a:r>
          <a:r>
            <a:rPr lang="en-GB" dirty="0"/>
            <a:t> </a:t>
          </a:r>
          <a:r>
            <a:rPr lang="en-GB" dirty="0" err="1"/>
            <a:t>beirniadol</a:t>
          </a:r>
          <a:r>
            <a:rPr lang="en-GB" dirty="0"/>
            <a:t>. </a:t>
          </a:r>
          <a:endParaRPr lang="en-US" dirty="0">
            <a:highlight>
              <a:srgbClr val="FFFF00"/>
            </a:highlight>
          </a:endParaRPr>
        </a:p>
      </dgm:t>
    </dgm:pt>
    <dgm:pt modelId="{CCA21C1D-8F71-4760-AB61-FE610D49D015}" type="parTrans" cxnId="{AB8F150B-9DEA-4BBF-8C1E-5BF88D8F2515}">
      <dgm:prSet/>
      <dgm:spPr/>
      <dgm:t>
        <a:bodyPr/>
        <a:lstStyle/>
        <a:p>
          <a:endParaRPr lang="cy-GB"/>
        </a:p>
      </dgm:t>
    </dgm:pt>
    <dgm:pt modelId="{A1F6C39C-B16C-4454-8A02-DC989BE1FCD7}" type="sibTrans" cxnId="{AB8F150B-9DEA-4BBF-8C1E-5BF88D8F2515}">
      <dgm:prSet/>
      <dgm:spPr/>
      <dgm:t>
        <a:bodyPr/>
        <a:lstStyle/>
        <a:p>
          <a:endParaRPr lang="cy-GB"/>
        </a:p>
      </dgm:t>
    </dgm:pt>
    <dgm:pt modelId="{750E2002-6A95-784E-895E-B046A1C08695}">
      <dgm:prSet/>
      <dgm:spPr/>
      <dgm:t>
        <a:bodyPr/>
        <a:lstStyle/>
        <a:p>
          <a:r>
            <a:rPr lang="en-GB" dirty="0" err="1"/>
            <a:t>Cysylltiad</a:t>
          </a:r>
          <a:r>
            <a:rPr lang="en-GB" dirty="0"/>
            <a:t> ag </a:t>
          </a:r>
          <a:r>
            <a:rPr lang="en-GB" dirty="0" err="1"/>
            <a:t>ymarfer</a:t>
          </a:r>
          <a:r>
            <a:rPr lang="en-GB" dirty="0"/>
            <a:t>, bod </a:t>
          </a:r>
          <a:r>
            <a:rPr lang="en-GB" dirty="0" err="1"/>
            <a:t>yn</a:t>
          </a:r>
          <a:r>
            <a:rPr lang="en-GB" dirty="0"/>
            <a:t> </a:t>
          </a:r>
          <a:r>
            <a:rPr lang="en-GB" dirty="0" err="1"/>
            <a:t>ymarferydd</a:t>
          </a:r>
          <a:r>
            <a:rPr lang="en-GB" dirty="0"/>
            <a:t> </a:t>
          </a:r>
          <a:r>
            <a:rPr lang="en-GB" dirty="0" err="1"/>
            <a:t>adfyfyriol</a:t>
          </a:r>
          <a:r>
            <a:rPr lang="en-GB" dirty="0"/>
            <a:t>, </a:t>
          </a:r>
          <a:r>
            <a:rPr lang="en-GB" dirty="0" err="1"/>
            <a:t>agwedd</a:t>
          </a:r>
          <a:r>
            <a:rPr lang="en-GB" dirty="0"/>
            <a:t> </a:t>
          </a:r>
          <a:r>
            <a:rPr lang="en-GB" dirty="0" err="1"/>
            <a:t>allweddol</a:t>
          </a:r>
          <a:r>
            <a:rPr lang="en-GB" dirty="0"/>
            <a:t> o </a:t>
          </a:r>
          <a:r>
            <a:rPr lang="en-GB" dirty="0" err="1"/>
            <a:t>ymarfer</a:t>
          </a:r>
          <a:r>
            <a:rPr lang="en-GB" dirty="0"/>
            <a:t> </a:t>
          </a:r>
          <a:r>
            <a:rPr lang="en-GB" dirty="0" err="1"/>
            <a:t>adfyfyriol</a:t>
          </a:r>
          <a:r>
            <a:rPr lang="en-GB" dirty="0"/>
            <a:t>.</a:t>
          </a:r>
          <a:endParaRPr lang="en-US" dirty="0"/>
        </a:p>
      </dgm:t>
    </dgm:pt>
    <dgm:pt modelId="{0F2C6671-2091-CF45-8D9C-284033BA4CBA}" type="parTrans" cxnId="{E54EC55C-718E-F148-A194-EE94EA3589AD}">
      <dgm:prSet/>
      <dgm:spPr/>
      <dgm:t>
        <a:bodyPr/>
        <a:lstStyle/>
        <a:p>
          <a:endParaRPr lang="en-GB"/>
        </a:p>
      </dgm:t>
    </dgm:pt>
    <dgm:pt modelId="{313A3884-4D05-5C4F-A665-17ECA6F87A96}" type="sibTrans" cxnId="{E54EC55C-718E-F148-A194-EE94EA3589AD}">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custLinFactNeighborX="5341" custLinFactNeighborY="124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AB8F150B-9DEA-4BBF-8C1E-5BF88D8F2515}" srcId="{C6589040-BB61-44AD-B727-013418D5C31E}" destId="{648FA61D-A814-49B8-A583-82F10576F7DC}" srcOrd="4" destOrd="0" parTransId="{CCA21C1D-8F71-4760-AB61-FE610D49D015}" sibTransId="{A1F6C39C-B16C-4454-8A02-DC989BE1FCD7}"/>
    <dgm:cxn modelId="{CE804558-92CC-5B46-9B7E-4177D9153DBD}" type="presOf" srcId="{750E2002-6A95-784E-895E-B046A1C08695}" destId="{B041D6B0-DDE9-426A-8D23-617E80688448}" srcOrd="0" destOrd="2" presId="urn:microsoft.com/office/officeart/2005/8/layout/vList2"/>
    <dgm:cxn modelId="{C637F55A-EA49-4A9B-AEE2-243CEF6377B6}" type="presOf" srcId="{648FA61D-A814-49B8-A583-82F10576F7DC}" destId="{B041D6B0-DDE9-426A-8D23-617E80688448}" srcOrd="0" destOrd="4" presId="urn:microsoft.com/office/officeart/2005/8/layout/vList2"/>
    <dgm:cxn modelId="{E54EC55C-718E-F148-A194-EE94EA3589AD}" srcId="{C6589040-BB61-44AD-B727-013418D5C31E}" destId="{750E2002-6A95-784E-895E-B046A1C08695}" srcOrd="2" destOrd="0" parTransId="{0F2C6671-2091-CF45-8D9C-284033BA4CBA}" sibTransId="{313A3884-4D05-5C4F-A665-17ECA6F87A96}"/>
    <dgm:cxn modelId="{AA59E25D-ABD9-44DE-BF96-A83CAE437178}" srcId="{C6589040-BB61-44AD-B727-013418D5C31E}" destId="{CF651BCF-4458-4A59-B904-CE85855D7F89}" srcOrd="1" destOrd="0" parTransId="{D5AB1DD4-653C-4484-881D-494E8FFD6713}" sibTransId="{C7AA494E-9A62-4C07-97F7-4282CD096A3F}"/>
    <dgm:cxn modelId="{6C22CD60-8273-452A-8C28-9D9FC3591C59}" type="presOf" srcId="{C6589040-BB61-44AD-B727-013418D5C31E}" destId="{9CCC77E2-D9AE-4DA6-B8BD-9CC78BC28C11}" srcOrd="0" destOrd="0" presId="urn:microsoft.com/office/officeart/2005/8/layout/vList2"/>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902F8B0-DB1F-4C5E-A468-8D9AC7BCF3FE}" type="presOf" srcId="{5C78521A-CE05-427C-92BC-672B5E68B57D}" destId="{B041D6B0-DDE9-426A-8D23-617E80688448}" srcOrd="0" destOrd="3" presId="urn:microsoft.com/office/officeart/2005/8/layout/vList2"/>
    <dgm:cxn modelId="{6EC833BD-14B0-4BFD-8334-B179B2110080}" srcId="{C6589040-BB61-44AD-B727-013418D5C31E}" destId="{5C78521A-CE05-427C-92BC-672B5E68B57D}" srcOrd="3" destOrd="0" parTransId="{D8528810-BB81-4567-B5C4-500784C223DD}" sibTransId="{167B43AD-DA5C-4A9F-8404-8555B7B2F854}"/>
    <dgm:cxn modelId="{9F2503C2-F5A3-4EE8-B53B-C9A5618071CA}" type="presOf" srcId="{CF651BCF-4458-4A59-B904-CE85855D7F89}" destId="{B041D6B0-DDE9-426A-8D23-617E80688448}" srcOrd="0" destOrd="1"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A441BFC-112B-4BDC-8A72-DE550BBFBECC}">
      <dgm:prSet/>
      <dgm:spPr/>
      <dgm:t>
        <a:bodyPr/>
        <a:lstStyle/>
        <a:p>
          <a:endParaRPr lang="en-GB" dirty="0"/>
        </a:p>
        <a:p>
          <a:endParaRPr lang="en-GB" dirty="0"/>
        </a:p>
        <a:p>
          <a:r>
            <a:rPr lang="en-GB" dirty="0" err="1"/>
            <a:t>Gwneuch</a:t>
          </a:r>
          <a:r>
            <a:rPr lang="en-GB" dirty="0"/>
            <a:t> </a:t>
          </a:r>
          <a:r>
            <a:rPr lang="en-GB" dirty="0" err="1"/>
            <a:t>yn</a:t>
          </a:r>
          <a:r>
            <a:rPr lang="en-GB" dirty="0"/>
            <a:t> </a:t>
          </a:r>
          <a:r>
            <a:rPr lang="en-GB" dirty="0" err="1"/>
            <a:t>siwr</a:t>
          </a:r>
          <a:r>
            <a:rPr lang="en-GB" dirty="0"/>
            <a:t> </a:t>
          </a:r>
          <a:r>
            <a:rPr lang="en-GB" dirty="0" err="1"/>
            <a:t>eich</a:t>
          </a:r>
          <a:r>
            <a:rPr lang="en-GB" dirty="0"/>
            <a:t> bod </a:t>
          </a:r>
          <a:r>
            <a:rPr lang="en-GB" dirty="0" err="1"/>
            <a:t>yn</a:t>
          </a:r>
          <a:r>
            <a:rPr lang="en-GB" dirty="0"/>
            <a:t> </a:t>
          </a:r>
          <a:r>
            <a:rPr lang="en-GB" dirty="0" err="1"/>
            <a:t>ateb</a:t>
          </a:r>
          <a:r>
            <a:rPr lang="en-GB" dirty="0"/>
            <a:t> y </a:t>
          </a:r>
          <a:r>
            <a:rPr lang="en-GB" dirty="0" err="1"/>
            <a:t>cwestiwn</a:t>
          </a:r>
          <a:r>
            <a:rPr lang="en-GB" dirty="0"/>
            <a:t> </a:t>
          </a:r>
          <a:r>
            <a:rPr lang="en-GB" dirty="0" err="1"/>
            <a:t>yn</a:t>
          </a:r>
          <a:r>
            <a:rPr lang="en-GB" dirty="0"/>
            <a:t> </a:t>
          </a:r>
          <a:r>
            <a:rPr lang="en-GB" dirty="0" err="1"/>
            <a:t>llawn</a:t>
          </a:r>
          <a:r>
            <a:rPr lang="en-GB" dirty="0"/>
            <a:t>- </a:t>
          </a:r>
          <a:r>
            <a:rPr lang="en-GB" dirty="0" err="1"/>
            <a:t>gwiriwch</a:t>
          </a:r>
          <a:r>
            <a:rPr lang="en-GB" dirty="0"/>
            <a:t> y </a:t>
          </a:r>
          <a:r>
            <a:rPr lang="en-GB" dirty="0" err="1"/>
            <a:t>meini</a:t>
          </a:r>
          <a:r>
            <a:rPr lang="en-GB" dirty="0"/>
            <a:t> </a:t>
          </a:r>
          <a:r>
            <a:rPr lang="en-GB" dirty="0" err="1"/>
            <a:t>prawf</a:t>
          </a:r>
          <a:r>
            <a:rPr lang="en-GB" dirty="0"/>
            <a:t> </a:t>
          </a:r>
          <a:r>
            <a:rPr lang="en-GB" dirty="0" err="1"/>
            <a:t>marcio</a:t>
          </a:r>
          <a:r>
            <a:rPr lang="en-GB" dirty="0"/>
            <a:t> am </a:t>
          </a:r>
          <a:r>
            <a:rPr lang="en-GB" dirty="0" err="1"/>
            <a:t>yr</a:t>
          </a:r>
          <a:r>
            <a:rPr lang="en-GB" dirty="0"/>
            <a:t> </a:t>
          </a:r>
          <a:r>
            <a:rPr lang="en-GB" dirty="0" err="1"/>
            <a:t>hyn</a:t>
          </a:r>
          <a:r>
            <a:rPr lang="en-GB" dirty="0"/>
            <a:t> </a:t>
          </a:r>
          <a:r>
            <a:rPr lang="en-GB" dirty="0" err="1"/>
            <a:t>sydd</a:t>
          </a:r>
          <a:r>
            <a:rPr lang="en-GB" dirty="0"/>
            <a:t> </a:t>
          </a:r>
          <a:r>
            <a:rPr lang="en-GB" dirty="0" err="1"/>
            <a:t>yn</a:t>
          </a:r>
          <a:r>
            <a:rPr lang="en-GB" dirty="0"/>
            <a:t> </a:t>
          </a:r>
          <a:r>
            <a:rPr lang="en-GB" dirty="0" err="1"/>
            <a:t>ddisgwyliedig</a:t>
          </a:r>
          <a:r>
            <a:rPr lang="en-GB" dirty="0"/>
            <a:t>.</a:t>
          </a:r>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endParaRPr lang="en-GB" dirty="0"/>
        </a:p>
        <a:p>
          <a:endParaRPr lang="en-GB" dirty="0"/>
        </a:p>
        <a:p>
          <a:r>
            <a:rPr lang="en-GB" dirty="0" err="1"/>
            <a:t>Cadwch</a:t>
          </a:r>
          <a:r>
            <a:rPr lang="en-GB" dirty="0"/>
            <a:t> at y </a:t>
          </a:r>
          <a:r>
            <a:rPr lang="en-GB" dirty="0" err="1"/>
            <a:t>cyfrif</a:t>
          </a:r>
          <a:r>
            <a:rPr lang="en-GB" dirty="0"/>
            <a:t> </a:t>
          </a:r>
          <a:r>
            <a:rPr lang="en-GB" dirty="0" err="1"/>
            <a:t>geiriau</a:t>
          </a:r>
          <a:r>
            <a:rPr lang="en-GB" dirty="0"/>
            <a:t> (=/- 10%)_</a:t>
          </a:r>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9285A022-6BBF-4800-86E3-7EA3C31539D4}">
      <dgm:prSet/>
      <dgm:spPr/>
      <dgm:t>
        <a:bodyPr/>
        <a:lstStyle/>
        <a:p>
          <a:endParaRPr lang="en-GB" dirty="0"/>
        </a:p>
        <a:p>
          <a:endParaRPr lang="en-GB" dirty="0"/>
        </a:p>
        <a:p>
          <a:r>
            <a:rPr lang="en-GB" dirty="0" err="1"/>
            <a:t>Llen-ladrad</a:t>
          </a:r>
          <a:r>
            <a:rPr lang="en-GB" dirty="0"/>
            <a:t>- </a:t>
          </a:r>
          <a:r>
            <a:rPr lang="en-GB" dirty="0" err="1"/>
            <a:t>wrth</a:t>
          </a:r>
          <a:r>
            <a:rPr lang="en-GB" dirty="0"/>
            <a:t> </a:t>
          </a:r>
          <a:r>
            <a:rPr lang="en-GB" dirty="0" err="1"/>
            <a:t>ei</a:t>
          </a:r>
          <a:r>
            <a:rPr lang="en-GB" dirty="0"/>
            <a:t> </a:t>
          </a:r>
          <a:r>
            <a:rPr lang="en-GB" dirty="0" err="1"/>
            <a:t>gyflwyno</a:t>
          </a:r>
          <a:r>
            <a:rPr lang="en-GB" dirty="0"/>
            <a:t> </a:t>
          </a:r>
          <a:r>
            <a:rPr lang="en-GB" dirty="0" err="1"/>
            <a:t>bydd</a:t>
          </a:r>
          <a:r>
            <a:rPr lang="en-GB" dirty="0"/>
            <a:t> y </a:t>
          </a:r>
          <a:r>
            <a:rPr lang="en-GB" dirty="0" err="1"/>
            <a:t>portffolio</a:t>
          </a:r>
          <a:r>
            <a:rPr lang="en-GB" dirty="0"/>
            <a:t> </a:t>
          </a:r>
          <a:r>
            <a:rPr lang="en-GB" dirty="0" err="1"/>
            <a:t>yn</a:t>
          </a:r>
          <a:r>
            <a:rPr lang="en-GB" dirty="0"/>
            <a:t> </a:t>
          </a:r>
          <a:r>
            <a:rPr lang="en-GB" dirty="0" err="1"/>
            <a:t>dangos</a:t>
          </a:r>
          <a:r>
            <a:rPr lang="en-GB" dirty="0"/>
            <a:t> </a:t>
          </a:r>
          <a:r>
            <a:rPr lang="en-GB" dirty="0" err="1"/>
            <a:t>cyfradd</a:t>
          </a:r>
          <a:r>
            <a:rPr lang="en-GB" dirty="0"/>
            <a:t> </a:t>
          </a:r>
          <a:r>
            <a:rPr lang="en-GB" dirty="0" err="1"/>
            <a:t>uchel</a:t>
          </a:r>
          <a:r>
            <a:rPr lang="en-GB" dirty="0"/>
            <a:t> o </a:t>
          </a:r>
          <a:r>
            <a:rPr lang="en-GB" dirty="0" err="1"/>
            <a:t>len-ladrad</a:t>
          </a:r>
          <a:r>
            <a:rPr lang="en-GB" dirty="0"/>
            <a:t> ac </a:t>
          </a:r>
          <a:r>
            <a:rPr lang="en-GB" dirty="0" err="1"/>
            <a:t>mae’r</a:t>
          </a:r>
          <a:r>
            <a:rPr lang="en-GB" dirty="0"/>
            <a:t> </a:t>
          </a:r>
          <a:r>
            <a:rPr lang="en-GB" dirty="0" err="1"/>
            <a:t>Brifysgol</a:t>
          </a:r>
          <a:r>
            <a:rPr lang="en-GB" dirty="0"/>
            <a:t> </a:t>
          </a:r>
          <a:r>
            <a:rPr lang="en-GB" dirty="0" err="1"/>
            <a:t>yn</a:t>
          </a:r>
          <a:r>
            <a:rPr lang="en-GB" dirty="0"/>
            <a:t> </a:t>
          </a:r>
          <a:r>
            <a:rPr lang="en-GB" dirty="0" err="1"/>
            <a:t>ymwybodol</a:t>
          </a:r>
          <a:r>
            <a:rPr lang="en-GB" dirty="0"/>
            <a:t> o </a:t>
          </a:r>
          <a:r>
            <a:rPr lang="en-GB" dirty="0" err="1"/>
            <a:t>hyn</a:t>
          </a:r>
          <a:r>
            <a:rPr lang="en-GB" dirty="0"/>
            <a:t>.</a:t>
          </a:r>
          <a:endParaRPr lang="en-US" dirty="0"/>
        </a:p>
      </dgm:t>
    </dgm:pt>
    <dgm:pt modelId="{088D4EE6-CD8B-4CDC-95CD-5768AC78DA05}" type="sibTrans" cxnId="{BB59703F-83ED-4982-8435-EEB0F5E2196E}">
      <dgm:prSet/>
      <dgm:spPr/>
      <dgm:t>
        <a:bodyPr/>
        <a:lstStyle/>
        <a:p>
          <a:endParaRPr lang="en-US"/>
        </a:p>
      </dgm:t>
    </dgm:pt>
    <dgm:pt modelId="{D293F4B0-5E4A-417A-BDC6-4793E4FC6AA6}" type="parTrans" cxnId="{BB59703F-83ED-4982-8435-EEB0F5E2196E}">
      <dgm:prSet/>
      <dgm:spPr/>
      <dgm:t>
        <a:bodyPr/>
        <a:lstStyle/>
        <a:p>
          <a:endParaRPr lang="en-US"/>
        </a:p>
      </dgm:t>
    </dgm:pt>
    <dgm:pt modelId="{7FBF028A-1156-483F-9562-B7141C252CC5}">
      <dgm:prSet/>
      <dgm:spPr/>
      <dgm:t>
        <a:bodyPr/>
        <a:lstStyle/>
        <a:p>
          <a:endParaRPr lang="en-GB" b="1" dirty="0"/>
        </a:p>
        <a:p>
          <a:endParaRPr lang="en-GB" b="1" dirty="0"/>
        </a:p>
        <a:p>
          <a:endParaRPr lang="en-GB" b="1" dirty="0"/>
        </a:p>
        <a:p>
          <a:r>
            <a:rPr lang="en-GB" b="1" dirty="0"/>
            <a:t>Cyfrinachedd- </a:t>
          </a:r>
          <a:r>
            <a:rPr lang="en-GB" b="0" dirty="0" err="1"/>
            <a:t>Peidiwch</a:t>
          </a:r>
          <a:r>
            <a:rPr lang="en-GB" b="0" dirty="0"/>
            <a:t> a </a:t>
          </a:r>
          <a:r>
            <a:rPr lang="en-GB" b="0" dirty="0" err="1"/>
            <a:t>defnyddio</a:t>
          </a:r>
          <a:r>
            <a:rPr lang="en-GB" b="0" dirty="0"/>
            <a:t> </a:t>
          </a:r>
          <a:r>
            <a:rPr lang="en-GB" b="0" dirty="0" err="1"/>
            <a:t>llythyren</a:t>
          </a:r>
          <a:r>
            <a:rPr lang="en-GB" b="0" dirty="0"/>
            <a:t> </a:t>
          </a:r>
          <a:r>
            <a:rPr lang="en-GB" b="0" dirty="0" err="1"/>
            <a:t>nac</a:t>
          </a:r>
          <a:r>
            <a:rPr lang="en-GB" b="0" dirty="0"/>
            <a:t> </a:t>
          </a:r>
          <a:r>
            <a:rPr lang="en-GB" b="0" dirty="0" err="1"/>
            <a:t>enwau</a:t>
          </a:r>
          <a:r>
            <a:rPr lang="en-GB" b="0" dirty="0"/>
            <a:t> </a:t>
          </a:r>
          <a:r>
            <a:rPr lang="en-GB" b="0" dirty="0" err="1"/>
            <a:t>ffug</a:t>
          </a:r>
          <a:r>
            <a:rPr lang="en-GB" b="0" dirty="0"/>
            <a:t> </a:t>
          </a:r>
          <a:r>
            <a:rPr lang="en-GB" b="0" dirty="0" err="1"/>
            <a:t>wrth</a:t>
          </a:r>
          <a:r>
            <a:rPr lang="en-GB" b="0" dirty="0"/>
            <a:t> </a:t>
          </a:r>
          <a:r>
            <a:rPr lang="en-GB" b="0" dirty="0" err="1"/>
            <a:t>ddisgrifio</a:t>
          </a:r>
          <a:r>
            <a:rPr lang="en-GB" b="0" dirty="0"/>
            <a:t> </a:t>
          </a:r>
          <a:r>
            <a:rPr lang="en-GB" b="0" dirty="0" err="1"/>
            <a:t>unigolion</a:t>
          </a:r>
          <a:r>
            <a:rPr lang="en-GB" b="0" dirty="0"/>
            <a:t> </a:t>
          </a:r>
          <a:r>
            <a:rPr lang="en-GB" b="0" dirty="0" err="1"/>
            <a:t>na</a:t>
          </a:r>
          <a:r>
            <a:rPr lang="en-GB" b="0" dirty="0"/>
            <a:t> </a:t>
          </a:r>
          <a:r>
            <a:rPr lang="en-GB" b="0" dirty="0" err="1"/>
            <a:t>chynnwys</a:t>
          </a:r>
          <a:r>
            <a:rPr lang="en-GB" b="0" dirty="0"/>
            <a:t> </a:t>
          </a:r>
          <a:r>
            <a:rPr lang="en-GB" b="0" dirty="0" err="1"/>
            <a:t>gwybodaeth</a:t>
          </a:r>
          <a:r>
            <a:rPr lang="en-GB" b="0" dirty="0"/>
            <a:t> </a:t>
          </a:r>
          <a:r>
            <a:rPr lang="en-GB" b="0" dirty="0" err="1"/>
            <a:t>allai</a:t>
          </a:r>
          <a:r>
            <a:rPr lang="en-GB" b="0" dirty="0"/>
            <a:t> </a:t>
          </a:r>
          <a:r>
            <a:rPr lang="en-GB" b="0" dirty="0" err="1"/>
            <a:t>awrain</a:t>
          </a:r>
          <a:r>
            <a:rPr lang="en-GB" b="0" dirty="0"/>
            <a:t> at </a:t>
          </a:r>
          <a:r>
            <a:rPr lang="en-GB" b="0" dirty="0" err="1"/>
            <a:t>adnabod</a:t>
          </a:r>
          <a:r>
            <a:rPr lang="en-GB" b="0" dirty="0"/>
            <a:t> </a:t>
          </a:r>
          <a:r>
            <a:rPr lang="en-GB" b="0" dirty="0" err="1"/>
            <a:t>yr</a:t>
          </a:r>
          <a:r>
            <a:rPr lang="en-GB" b="0" dirty="0"/>
            <a:t> </a:t>
          </a:r>
          <a:r>
            <a:rPr lang="en-GB" b="0" dirty="0" err="1"/>
            <a:t>unigolion</a:t>
          </a:r>
          <a:r>
            <a:rPr lang="en-GB" b="0" dirty="0"/>
            <a:t> </a:t>
          </a:r>
          <a:r>
            <a:rPr lang="en-GB" b="0" dirty="0" err="1"/>
            <a:t>hynny</a:t>
          </a:r>
          <a:r>
            <a:rPr lang="en-GB" b="0" dirty="0"/>
            <a:t>. </a:t>
          </a:r>
          <a:r>
            <a:rPr lang="en-GB" b="0" dirty="0" err="1"/>
            <a:t>Cyfeirwich</a:t>
          </a:r>
          <a:r>
            <a:rPr lang="en-GB" b="0" dirty="0"/>
            <a:t> at </a:t>
          </a:r>
          <a:r>
            <a:rPr lang="en-GB" b="0" dirty="0" err="1"/>
            <a:t>unigolion</a:t>
          </a:r>
          <a:r>
            <a:rPr lang="en-GB" b="0" dirty="0"/>
            <a:t> </a:t>
          </a:r>
          <a:r>
            <a:rPr lang="en-GB" b="0" dirty="0" err="1"/>
            <a:t>drwy</a:t>
          </a:r>
          <a:r>
            <a:rPr lang="en-GB" b="0" dirty="0"/>
            <a:t> </a:t>
          </a:r>
          <a:r>
            <a:rPr lang="en-GB" b="0" dirty="0" err="1"/>
            <a:t>ddefnyddio</a:t>
          </a:r>
          <a:r>
            <a:rPr lang="en-GB" b="0" dirty="0"/>
            <a:t> </a:t>
          </a:r>
          <a:r>
            <a:rPr lang="en-GB" b="0" dirty="0" err="1"/>
            <a:t>rhifau</a:t>
          </a:r>
          <a:r>
            <a:rPr lang="en-GB" b="0" dirty="0"/>
            <a:t> </a:t>
          </a:r>
          <a:r>
            <a:rPr lang="en-GB" b="0" dirty="0" err="1"/>
            <a:t>yn</a:t>
          </a:r>
          <a:r>
            <a:rPr lang="en-GB" b="0" dirty="0"/>
            <a:t> </a:t>
          </a:r>
          <a:r>
            <a:rPr lang="en-GB" b="0" dirty="0" err="1"/>
            <a:t>unig</a:t>
          </a:r>
          <a:r>
            <a:rPr lang="en-GB" b="0" dirty="0"/>
            <a:t>.  – </a:t>
          </a:r>
          <a:endParaRPr lang="en-US" b="0" dirty="0"/>
        </a:p>
      </dgm:t>
    </dgm:pt>
    <dgm:pt modelId="{8DA7E310-359D-4E37-80F8-4359530023C9}" type="sibTrans" cxnId="{5CC4DEF3-C9C2-4497-BE42-ABFA196E72E5}">
      <dgm:prSet/>
      <dgm:spPr/>
      <dgm:t>
        <a:bodyPr/>
        <a:lstStyle/>
        <a:p>
          <a:endParaRPr lang="en-US"/>
        </a:p>
      </dgm:t>
    </dgm:pt>
    <dgm:pt modelId="{08D26E7E-2487-4101-B362-0A94761B96BF}" type="parTrans" cxnId="{5CC4DEF3-C9C2-4497-BE42-ABFA196E72E5}">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custLinFactNeighborX="0" custLinFactNeighborY="24377"/>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3210" custLinFactNeighborY="-1542">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err="1"/>
            <a:t>Cydnabod</a:t>
          </a:r>
          <a:r>
            <a:rPr lang="en-US" dirty="0"/>
            <a:t> </a:t>
          </a:r>
          <a:r>
            <a:rPr lang="en-US" dirty="0" err="1"/>
            <a:t>pwyigrwydd</a:t>
          </a:r>
          <a:r>
            <a:rPr lang="en-US" dirty="0"/>
            <a:t> </a:t>
          </a:r>
          <a:r>
            <a:rPr lang="en-US" dirty="0" err="1"/>
            <a:t>adfyfyrio</a:t>
          </a:r>
          <a:endParaRPr lang="en-US" dirty="0"/>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err="1"/>
            <a:t>Dod</a:t>
          </a:r>
          <a:r>
            <a:rPr lang="en-US" dirty="0"/>
            <a:t> o </a:t>
          </a:r>
          <a:r>
            <a:rPr lang="en-US" dirty="0" err="1"/>
            <a:t>hyd</a:t>
          </a:r>
          <a:r>
            <a:rPr lang="en-US" dirty="0"/>
            <a:t> </a:t>
          </a:r>
          <a:r>
            <a:rPr lang="en-US" dirty="0" err="1"/>
            <a:t>i</a:t>
          </a:r>
          <a:r>
            <a:rPr lang="en-US" dirty="0"/>
            <a:t> </a:t>
          </a:r>
          <a:r>
            <a:rPr lang="en-US" dirty="0" err="1"/>
            <a:t>fodel</a:t>
          </a:r>
          <a:r>
            <a:rPr lang="en-US" dirty="0"/>
            <a:t> </a:t>
          </a:r>
          <a:r>
            <a:rPr lang="en-US" dirty="0" err="1"/>
            <a:t>adfyfyriol</a:t>
          </a:r>
          <a:r>
            <a:rPr lang="en-US" dirty="0"/>
            <a:t> </a:t>
          </a:r>
          <a:r>
            <a:rPr lang="en-US" dirty="0" err="1"/>
            <a:t>rydych</a:t>
          </a:r>
          <a:r>
            <a:rPr lang="en-US" dirty="0"/>
            <a:t> </a:t>
          </a:r>
          <a:r>
            <a:rPr lang="en-US" dirty="0" err="1"/>
            <a:t>yn</a:t>
          </a:r>
          <a:r>
            <a:rPr lang="en-US" dirty="0"/>
            <a:t> </a:t>
          </a:r>
          <a:r>
            <a:rPr lang="en-US" dirty="0" err="1"/>
            <a:t>gyfforddus</a:t>
          </a:r>
          <a:r>
            <a:rPr lang="en-US" dirty="0"/>
            <a:t> ag o- </a:t>
          </a:r>
          <a:r>
            <a:rPr lang="en-US" dirty="0" err="1"/>
            <a:t>bydd</a:t>
          </a:r>
          <a:r>
            <a:rPr lang="en-US" dirty="0"/>
            <a:t> </a:t>
          </a:r>
          <a:r>
            <a:rPr lang="en-US" dirty="0" err="1"/>
            <a:t>hyn</a:t>
          </a:r>
          <a:r>
            <a:rPr lang="en-US" dirty="0"/>
            <a:t> </a:t>
          </a:r>
          <a:r>
            <a:rPr lang="en-US" dirty="0" err="1"/>
            <a:t>yn</a:t>
          </a:r>
          <a:r>
            <a:rPr lang="en-US" dirty="0"/>
            <a:t> </a:t>
          </a:r>
          <a:r>
            <a:rPr lang="en-US" dirty="0" err="1"/>
            <a:t>amrywio</a:t>
          </a:r>
          <a:r>
            <a:rPr lang="en-US" dirty="0"/>
            <a:t> o </a:t>
          </a:r>
          <a:r>
            <a:rPr lang="en-US" dirty="0" err="1"/>
            <a:t>ddysgwr</a:t>
          </a:r>
          <a:r>
            <a:rPr lang="en-US" dirty="0"/>
            <a:t> </a:t>
          </a:r>
          <a:r>
            <a:rPr lang="en-US" dirty="0" err="1"/>
            <a:t>i</a:t>
          </a:r>
          <a:r>
            <a:rPr lang="en-US" dirty="0"/>
            <a:t> </a:t>
          </a:r>
          <a:r>
            <a:rPr lang="en-US" dirty="0" err="1"/>
            <a:t>ddysgwr</a:t>
          </a:r>
          <a:r>
            <a:rPr lang="en-US" dirty="0"/>
            <a:t>.</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err="1"/>
            <a:t>Dod</a:t>
          </a:r>
          <a:r>
            <a:rPr lang="en-US" dirty="0"/>
            <a:t> o </a:t>
          </a:r>
          <a:r>
            <a:rPr lang="en-US" dirty="0" err="1"/>
            <a:t>hyd</a:t>
          </a:r>
          <a:r>
            <a:rPr lang="en-US" dirty="0"/>
            <a:t> </a:t>
          </a:r>
          <a:r>
            <a:rPr lang="en-US" dirty="0" err="1"/>
            <a:t>i</a:t>
          </a:r>
          <a:r>
            <a:rPr lang="en-US" dirty="0"/>
            <a:t> ‘</a:t>
          </a:r>
          <a:r>
            <a:rPr lang="en-US" dirty="0" err="1"/>
            <a:t>ffrind</a:t>
          </a:r>
          <a:r>
            <a:rPr lang="en-US" dirty="0"/>
            <a:t> </a:t>
          </a:r>
          <a:r>
            <a:rPr lang="en-US" dirty="0" err="1"/>
            <a:t>beirniadol</a:t>
          </a:r>
          <a:r>
            <a:rPr lang="en-US" dirty="0"/>
            <a:t>/ critical friend’ a bod </a:t>
          </a:r>
          <a:r>
            <a:rPr lang="en-US" dirty="0" err="1"/>
            <a:t>yn</a:t>
          </a:r>
          <a:r>
            <a:rPr lang="en-US" dirty="0"/>
            <a:t> </a:t>
          </a:r>
          <a:r>
            <a:rPr lang="en-US" dirty="0" err="1"/>
            <a:t>ffrind</a:t>
          </a:r>
          <a:r>
            <a:rPr lang="en-US" dirty="0"/>
            <a:t> </a:t>
          </a:r>
          <a:r>
            <a:rPr lang="en-US" dirty="0" err="1"/>
            <a:t>beirniadol</a:t>
          </a:r>
          <a:r>
            <a:rPr lang="en-US" dirty="0"/>
            <a:t> </a:t>
          </a:r>
          <a:r>
            <a:rPr lang="en-US" dirty="0" err="1"/>
            <a:t>i</a:t>
          </a:r>
          <a:r>
            <a:rPr lang="en-US" dirty="0"/>
            <a:t> </a:t>
          </a:r>
          <a:r>
            <a:rPr lang="en-US" dirty="0" err="1"/>
            <a:t>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dirty="0" err="1"/>
            <a:t>Datblygu</a:t>
          </a:r>
          <a:r>
            <a:rPr lang="en-US" dirty="0"/>
            <a:t> </a:t>
          </a:r>
          <a:r>
            <a:rPr lang="en-US" dirty="0" err="1"/>
            <a:t>ymwybyddiaeth</a:t>
          </a:r>
          <a:r>
            <a:rPr lang="en-US" dirty="0"/>
            <a:t> </a:t>
          </a:r>
          <a:r>
            <a:rPr lang="en-US" dirty="0" err="1"/>
            <a:t>o’r</a:t>
          </a:r>
          <a:r>
            <a:rPr lang="en-US" dirty="0"/>
            <a:t> </a:t>
          </a:r>
          <a:r>
            <a:rPr lang="en-US" dirty="0" err="1"/>
            <a:t>hyn</a:t>
          </a:r>
          <a:r>
            <a:rPr lang="en-US" dirty="0"/>
            <a:t> </a:t>
          </a:r>
          <a:r>
            <a:rPr lang="en-US" dirty="0" err="1"/>
            <a:t>sydd</a:t>
          </a:r>
          <a:r>
            <a:rPr lang="en-US" dirty="0"/>
            <a:t> </a:t>
          </a:r>
          <a:r>
            <a:rPr lang="en-US" dirty="0" err="1"/>
            <a:t>yn</a:t>
          </a:r>
          <a:r>
            <a:rPr lang="en-US" dirty="0"/>
            <a:t> </a:t>
          </a:r>
          <a:r>
            <a:rPr lang="en-US" dirty="0" err="1"/>
            <a:t>effeithio</a:t>
          </a:r>
          <a:r>
            <a:rPr lang="en-US" dirty="0"/>
            <a:t> </a:t>
          </a:r>
          <a:r>
            <a:rPr lang="en-US" dirty="0" err="1"/>
            <a:t>ar</a:t>
          </a:r>
          <a:r>
            <a:rPr lang="en-US" dirty="0"/>
            <a:t> </a:t>
          </a:r>
          <a:r>
            <a:rPr lang="en-US" dirty="0" err="1"/>
            <a:t>eicj</a:t>
          </a:r>
          <a:r>
            <a:rPr lang="en-US" dirty="0"/>
            <a:t> </a:t>
          </a:r>
          <a:r>
            <a:rPr lang="en-US" dirty="0" err="1"/>
            <a:t>gallu</a:t>
          </a:r>
          <a:r>
            <a:rPr lang="en-US" dirty="0"/>
            <a:t> </a:t>
          </a:r>
          <a:r>
            <a:rPr lang="en-US" dirty="0" err="1"/>
            <a:t>i</a:t>
          </a:r>
          <a:r>
            <a:rPr lang="en-US" dirty="0"/>
            <a:t> </a:t>
          </a:r>
          <a:r>
            <a:rPr lang="en-US" dirty="0" err="1"/>
            <a:t>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dirty="0" err="1"/>
            <a:t>Peidiwch</a:t>
          </a:r>
          <a:r>
            <a:rPr lang="en-US" dirty="0"/>
            <a:t> ac </a:t>
          </a:r>
          <a:r>
            <a:rPr lang="en-US" dirty="0" err="1"/>
            <a:t>osgoi</a:t>
          </a:r>
          <a:r>
            <a:rPr lang="en-US" dirty="0"/>
            <a:t> y </a:t>
          </a:r>
          <a:r>
            <a:rPr lang="en-US" dirty="0" err="1"/>
            <a:t>cwestiynau</a:t>
          </a:r>
          <a:r>
            <a:rPr lang="en-US" dirty="0"/>
            <a:t>- a </a:t>
          </a:r>
          <a:r>
            <a:rPr lang="en-US" dirty="0" err="1"/>
            <a:t>pheidiwch</a:t>
          </a:r>
          <a:r>
            <a:rPr lang="en-US" dirty="0"/>
            <a:t> ac </a:t>
          </a:r>
          <a:r>
            <a:rPr lang="en-US" dirty="0" err="1"/>
            <a:t>oedi</a:t>
          </a:r>
          <a:r>
            <a:rPr lang="en-US" dirty="0"/>
            <a:t> </a:t>
          </a:r>
          <a:r>
            <a:rPr lang="en-US" dirty="0" err="1"/>
            <a:t>ychwaith</a:t>
          </a:r>
          <a:r>
            <a:rPr lang="en-US" dirty="0"/>
            <a:t> </a:t>
          </a:r>
          <a:r>
            <a:rPr lang="en-US" dirty="0" err="1"/>
            <a:t>cyn</a:t>
          </a:r>
          <a:r>
            <a:rPr lang="en-US" dirty="0"/>
            <a:t> </a:t>
          </a:r>
          <a:r>
            <a:rPr lang="en-US" dirty="0" err="1"/>
            <a:t>ymateb</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dirty="0" err="1"/>
            <a:t>Cydnabod</a:t>
          </a:r>
          <a:r>
            <a:rPr lang="en-US" dirty="0"/>
            <a:t> a </a:t>
          </a:r>
          <a:r>
            <a:rPr lang="en-US" dirty="0" err="1"/>
            <a:t>datblygu’r</a:t>
          </a:r>
          <a:r>
            <a:rPr lang="en-US" dirty="0"/>
            <a:t> </a:t>
          </a:r>
          <a:r>
            <a:rPr lang="en-US" dirty="0" err="1"/>
            <a:t>nodweddion</a:t>
          </a:r>
          <a:r>
            <a:rPr lang="en-US" dirty="0"/>
            <a:t> </a:t>
          </a:r>
          <a:r>
            <a:rPr lang="en-US" dirty="0" err="1"/>
            <a:t>ymarferydd</a:t>
          </a:r>
          <a:r>
            <a:rPr lang="en-US" dirty="0"/>
            <a:t>  </a:t>
          </a:r>
          <a:r>
            <a:rPr lang="en-US" dirty="0" err="1"/>
            <a:t>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custLinFactNeighborX="-1406" custLinFactNeighborY="-8410">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827624-7ECF-440D-9C72-561C162EF536}" type="doc">
      <dgm:prSet loTypeId="urn:microsoft.com/office/officeart/2018/5/layout/IconLeafLabelList" loCatId="icon" qsTypeId="urn:microsoft.com/office/officeart/2005/8/quickstyle/simple1" qsCatId="simple" csTypeId="urn:microsoft.com/office/officeart/2005/8/colors/accent3_2" csCatId="accent3" phldr="1"/>
      <dgm:spPr/>
      <dgm:t>
        <a:bodyPr/>
        <a:lstStyle/>
        <a:p>
          <a:endParaRPr lang="en-US"/>
        </a:p>
      </dgm:t>
    </dgm:pt>
    <dgm:pt modelId="{B67C6900-4DEF-4FDF-B3FD-0BF3BDA4EC26}">
      <dgm:prSet custT="1"/>
      <dgm:spPr/>
      <dgm:t>
        <a:bodyPr/>
        <a:lstStyle/>
        <a:p>
          <a:pPr>
            <a:defRPr cap="all"/>
          </a:pPr>
          <a:endParaRPr lang="en-US" sz="1400" b="1" dirty="0"/>
        </a:p>
        <a:p>
          <a:pPr>
            <a:defRPr cap="all"/>
          </a:pPr>
          <a:r>
            <a:rPr lang="en-US" sz="1400" b="1" dirty="0"/>
            <a:t>Assumption analysis</a:t>
          </a:r>
          <a:r>
            <a:rPr lang="en-US" sz="1400" dirty="0"/>
            <a:t>: Challenging our own beliefs and values and their impact on practice</a:t>
          </a:r>
        </a:p>
      </dgm:t>
    </dgm:pt>
    <dgm:pt modelId="{A834A98E-ED3A-48F1-B0FB-37CC35D368C7}" type="parTrans" cxnId="{00C939B3-A7BA-4398-A91E-B99D2D59D649}">
      <dgm:prSet/>
      <dgm:spPr/>
      <dgm:t>
        <a:bodyPr/>
        <a:lstStyle/>
        <a:p>
          <a:endParaRPr lang="en-US"/>
        </a:p>
      </dgm:t>
    </dgm:pt>
    <dgm:pt modelId="{5C1F83F0-504D-492C-8651-BB9ECD9159B4}" type="sibTrans" cxnId="{00C939B3-A7BA-4398-A91E-B99D2D59D649}">
      <dgm:prSet/>
      <dgm:spPr/>
      <dgm:t>
        <a:bodyPr/>
        <a:lstStyle/>
        <a:p>
          <a:endParaRPr lang="en-US"/>
        </a:p>
      </dgm:t>
    </dgm:pt>
    <dgm:pt modelId="{34C0F934-E8E9-4BE3-8B67-2C0AAA9BE36C}">
      <dgm:prSet custT="1"/>
      <dgm:spPr/>
      <dgm:t>
        <a:bodyPr/>
        <a:lstStyle/>
        <a:p>
          <a:pPr>
            <a:defRPr cap="all"/>
          </a:pPr>
          <a:endParaRPr lang="en-US" sz="1400" b="1" dirty="0"/>
        </a:p>
        <a:p>
          <a:pPr>
            <a:defRPr cap="all"/>
          </a:pPr>
          <a:r>
            <a:rPr lang="en-US" sz="1400" b="1" dirty="0"/>
            <a:t>Contextual awareness</a:t>
          </a:r>
          <a:r>
            <a:rPr lang="en-US" sz="1400" dirty="0"/>
            <a:t>: Recognition of social and cultural construction of beliefs and practice that influences our assumptions</a:t>
          </a:r>
        </a:p>
      </dgm:t>
    </dgm:pt>
    <dgm:pt modelId="{DEEF399C-863D-4730-AC00-B65FDC923A1C}" type="parTrans" cxnId="{529DE9BC-4740-41AA-900B-6CC39DF831A9}">
      <dgm:prSet/>
      <dgm:spPr/>
      <dgm:t>
        <a:bodyPr/>
        <a:lstStyle/>
        <a:p>
          <a:endParaRPr lang="en-US"/>
        </a:p>
      </dgm:t>
    </dgm:pt>
    <dgm:pt modelId="{1BD78156-4E1C-4088-9DED-0D1CD7AB906C}" type="sibTrans" cxnId="{529DE9BC-4740-41AA-900B-6CC39DF831A9}">
      <dgm:prSet/>
      <dgm:spPr/>
      <dgm:t>
        <a:bodyPr/>
        <a:lstStyle/>
        <a:p>
          <a:endParaRPr lang="en-US"/>
        </a:p>
      </dgm:t>
    </dgm:pt>
    <dgm:pt modelId="{14468C9C-9F85-4FB2-BDE5-1C1E2747B4AC}">
      <dgm:prSet custT="1"/>
      <dgm:spPr/>
      <dgm:t>
        <a:bodyPr/>
        <a:lstStyle/>
        <a:p>
          <a:pPr>
            <a:defRPr cap="all"/>
          </a:pPr>
          <a:endParaRPr lang="en-US" sz="1400" b="1" dirty="0"/>
        </a:p>
        <a:p>
          <a:pPr>
            <a:defRPr cap="all"/>
          </a:pPr>
          <a:r>
            <a:rPr lang="en-US" sz="1400" b="1" dirty="0"/>
            <a:t>Imaginative speculation</a:t>
          </a:r>
          <a:r>
            <a:rPr lang="en-US" sz="1400" dirty="0"/>
            <a:t>: </a:t>
          </a:r>
        </a:p>
        <a:p>
          <a:pPr>
            <a:defRPr cap="all"/>
          </a:pPr>
          <a:r>
            <a:rPr lang="en-US" sz="1400" dirty="0"/>
            <a:t>Ability to imagine an alternative way of thinking by way of challenging our current ways of thinking</a:t>
          </a:r>
        </a:p>
      </dgm:t>
    </dgm:pt>
    <dgm:pt modelId="{F3C7EF68-BC76-4447-80DD-17CE6B217DBF}" type="parTrans" cxnId="{F0C806CD-8424-4337-A513-76C721FE00E0}">
      <dgm:prSet/>
      <dgm:spPr/>
      <dgm:t>
        <a:bodyPr/>
        <a:lstStyle/>
        <a:p>
          <a:endParaRPr lang="en-US"/>
        </a:p>
      </dgm:t>
    </dgm:pt>
    <dgm:pt modelId="{A431C420-CE75-49AC-97F0-A0D3B9E56E4F}" type="sibTrans" cxnId="{F0C806CD-8424-4337-A513-76C721FE00E0}">
      <dgm:prSet/>
      <dgm:spPr/>
      <dgm:t>
        <a:bodyPr/>
        <a:lstStyle/>
        <a:p>
          <a:endParaRPr lang="en-US"/>
        </a:p>
      </dgm:t>
    </dgm:pt>
    <dgm:pt modelId="{D708DDD0-A3C0-48BB-90C4-92BBFBAFCC56}">
      <dgm:prSet/>
      <dgm:spPr/>
      <dgm:t>
        <a:bodyPr/>
        <a:lstStyle/>
        <a:p>
          <a:pPr>
            <a:defRPr cap="all"/>
          </a:pPr>
          <a:endParaRPr lang="en-US" b="1" dirty="0"/>
        </a:p>
        <a:p>
          <a:pPr>
            <a:defRPr cap="all"/>
          </a:pPr>
          <a:r>
            <a:rPr lang="en-US" b="1" dirty="0"/>
            <a:t>Reflective skepticism</a:t>
          </a:r>
          <a:r>
            <a:rPr lang="en-US" dirty="0"/>
            <a:t>: Questions universal claims or unexamined interactions by challenging </a:t>
          </a:r>
          <a:br>
            <a:rPr lang="en-US" dirty="0"/>
          </a:br>
          <a:r>
            <a:rPr lang="en-US" dirty="0"/>
            <a:t>or suspending existing knowledge and beliefs.</a:t>
          </a:r>
        </a:p>
      </dgm:t>
    </dgm:pt>
    <dgm:pt modelId="{6793851F-AC1C-4FF1-A559-E089CE50BD6B}" type="parTrans" cxnId="{14F56335-E65D-4C17-A04A-83C5E0EEF9C5}">
      <dgm:prSet/>
      <dgm:spPr/>
      <dgm:t>
        <a:bodyPr/>
        <a:lstStyle/>
        <a:p>
          <a:endParaRPr lang="en-US"/>
        </a:p>
      </dgm:t>
    </dgm:pt>
    <dgm:pt modelId="{A7B81CE0-3F28-4B6B-98E8-81789E4E073C}" type="sibTrans" cxnId="{14F56335-E65D-4C17-A04A-83C5E0EEF9C5}">
      <dgm:prSet/>
      <dgm:spPr/>
      <dgm:t>
        <a:bodyPr/>
        <a:lstStyle/>
        <a:p>
          <a:endParaRPr lang="en-US"/>
        </a:p>
      </dgm:t>
    </dgm:pt>
    <dgm:pt modelId="{0958E7D6-C010-47EF-AE06-26CDCD010AD6}" type="pres">
      <dgm:prSet presAssocID="{ED827624-7ECF-440D-9C72-561C162EF536}" presName="root" presStyleCnt="0">
        <dgm:presLayoutVars>
          <dgm:dir/>
          <dgm:resizeHandles val="exact"/>
        </dgm:presLayoutVars>
      </dgm:prSet>
      <dgm:spPr/>
    </dgm:pt>
    <dgm:pt modelId="{CBB6911F-FA14-411B-B23A-3A86D71298D0}" type="pres">
      <dgm:prSet presAssocID="{B67C6900-4DEF-4FDF-B3FD-0BF3BDA4EC26}" presName="compNode" presStyleCnt="0"/>
      <dgm:spPr/>
    </dgm:pt>
    <dgm:pt modelId="{1AB42146-98AC-46A6-BF4C-A5F5CAAE9431}" type="pres">
      <dgm:prSet presAssocID="{B67C6900-4DEF-4FDF-B3FD-0BF3BDA4EC26}" presName="iconBgRect" presStyleLbl="bgShp" presStyleIdx="0" presStyleCnt="4" custLinFactNeighborX="1498" custLinFactNeighborY="10269"/>
      <dgm:spPr>
        <a:prstGeom prst="round2DiagRect">
          <a:avLst>
            <a:gd name="adj1" fmla="val 29727"/>
            <a:gd name="adj2" fmla="val 0"/>
          </a:avLst>
        </a:prstGeom>
      </dgm:spPr>
    </dgm:pt>
    <dgm:pt modelId="{D3BDD5C4-3976-4E16-883D-2E01BA9FFE45}" type="pres">
      <dgm:prSet presAssocID="{B67C6900-4DEF-4FDF-B3FD-0BF3BDA4EC26}"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D5B29E5-62EF-4B4C-AF0E-2CF1CFB7900D}" type="pres">
      <dgm:prSet presAssocID="{B67C6900-4DEF-4FDF-B3FD-0BF3BDA4EC26}" presName="spaceRect" presStyleCnt="0"/>
      <dgm:spPr/>
    </dgm:pt>
    <dgm:pt modelId="{B9CF4517-E8ED-4816-931A-614ECA7E9BAF}" type="pres">
      <dgm:prSet presAssocID="{B67C6900-4DEF-4FDF-B3FD-0BF3BDA4EC26}" presName="textRect" presStyleLbl="revTx" presStyleIdx="0" presStyleCnt="4" custScaleY="138650">
        <dgm:presLayoutVars>
          <dgm:chMax val="1"/>
          <dgm:chPref val="1"/>
        </dgm:presLayoutVars>
      </dgm:prSet>
      <dgm:spPr/>
    </dgm:pt>
    <dgm:pt modelId="{A726CF2D-08C9-4844-9F52-A951C8EF61A2}" type="pres">
      <dgm:prSet presAssocID="{5C1F83F0-504D-492C-8651-BB9ECD9159B4}" presName="sibTrans" presStyleCnt="0"/>
      <dgm:spPr/>
    </dgm:pt>
    <dgm:pt modelId="{38F61DED-7792-4CE4-B07A-123F8479F791}" type="pres">
      <dgm:prSet presAssocID="{34C0F934-E8E9-4BE3-8B67-2C0AAA9BE36C}" presName="compNode" presStyleCnt="0"/>
      <dgm:spPr/>
    </dgm:pt>
    <dgm:pt modelId="{881D94CA-169D-4590-9BC1-81AE0DC8BCB8}" type="pres">
      <dgm:prSet presAssocID="{34C0F934-E8E9-4BE3-8B67-2C0AAA9BE36C}" presName="iconBgRect" presStyleLbl="bgShp" presStyleIdx="1" presStyleCnt="4"/>
      <dgm:spPr>
        <a:prstGeom prst="round2DiagRect">
          <a:avLst>
            <a:gd name="adj1" fmla="val 29727"/>
            <a:gd name="adj2" fmla="val 0"/>
          </a:avLst>
        </a:prstGeom>
      </dgm:spPr>
    </dgm:pt>
    <dgm:pt modelId="{30273F05-79F1-4C60-8253-F25C4BC16BBF}" type="pres">
      <dgm:prSet presAssocID="{34C0F934-E8E9-4BE3-8B67-2C0AAA9BE36C}"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BCEFB0A-E0B3-4190-AC7A-FDEA46D26AEC}" type="pres">
      <dgm:prSet presAssocID="{34C0F934-E8E9-4BE3-8B67-2C0AAA9BE36C}" presName="spaceRect" presStyleCnt="0"/>
      <dgm:spPr/>
    </dgm:pt>
    <dgm:pt modelId="{DBF8C757-CBC3-4B45-95BD-EF2186BCBBE7}" type="pres">
      <dgm:prSet presAssocID="{34C0F934-E8E9-4BE3-8B67-2C0AAA9BE36C}" presName="textRect" presStyleLbl="revTx" presStyleIdx="1" presStyleCnt="4" custScaleY="135977">
        <dgm:presLayoutVars>
          <dgm:chMax val="1"/>
          <dgm:chPref val="1"/>
        </dgm:presLayoutVars>
      </dgm:prSet>
      <dgm:spPr/>
    </dgm:pt>
    <dgm:pt modelId="{E0818CF3-3C99-4278-81F2-725FC83C130D}" type="pres">
      <dgm:prSet presAssocID="{1BD78156-4E1C-4088-9DED-0D1CD7AB906C}" presName="sibTrans" presStyleCnt="0"/>
      <dgm:spPr/>
    </dgm:pt>
    <dgm:pt modelId="{20AB0833-E573-442E-803C-46E2F6D9261F}" type="pres">
      <dgm:prSet presAssocID="{14468C9C-9F85-4FB2-BDE5-1C1E2747B4AC}" presName="compNode" presStyleCnt="0"/>
      <dgm:spPr/>
    </dgm:pt>
    <dgm:pt modelId="{2D512071-BE8D-4F14-B810-34321A9D177B}" type="pres">
      <dgm:prSet presAssocID="{14468C9C-9F85-4FB2-BDE5-1C1E2747B4AC}" presName="iconBgRect" presStyleLbl="bgShp" presStyleIdx="2" presStyleCnt="4"/>
      <dgm:spPr>
        <a:prstGeom prst="round2DiagRect">
          <a:avLst>
            <a:gd name="adj1" fmla="val 29727"/>
            <a:gd name="adj2" fmla="val 0"/>
          </a:avLst>
        </a:prstGeom>
      </dgm:spPr>
    </dgm:pt>
    <dgm:pt modelId="{F68E584A-5190-4A0F-9C34-2981704B32AE}" type="pres">
      <dgm:prSet presAssocID="{14468C9C-9F85-4FB2-BDE5-1C1E2747B4AC}"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971E6AD3-8BED-4B34-8201-F1AB3F4CA668}" type="pres">
      <dgm:prSet presAssocID="{14468C9C-9F85-4FB2-BDE5-1C1E2747B4AC}" presName="spaceRect" presStyleCnt="0"/>
      <dgm:spPr/>
    </dgm:pt>
    <dgm:pt modelId="{07B21B3D-0936-49EA-8DAF-D0C359D621E2}" type="pres">
      <dgm:prSet presAssocID="{14468C9C-9F85-4FB2-BDE5-1C1E2747B4AC}" presName="textRect" presStyleLbl="revTx" presStyleIdx="2" presStyleCnt="4" custScaleX="109720" custScaleY="133989">
        <dgm:presLayoutVars>
          <dgm:chMax val="1"/>
          <dgm:chPref val="1"/>
        </dgm:presLayoutVars>
      </dgm:prSet>
      <dgm:spPr/>
    </dgm:pt>
    <dgm:pt modelId="{0B76F891-E04A-4B9D-825F-DB2451D50DA6}" type="pres">
      <dgm:prSet presAssocID="{A431C420-CE75-49AC-97F0-A0D3B9E56E4F}" presName="sibTrans" presStyleCnt="0"/>
      <dgm:spPr/>
    </dgm:pt>
    <dgm:pt modelId="{6105D939-88E9-4C94-8662-EDC51C563C94}" type="pres">
      <dgm:prSet presAssocID="{D708DDD0-A3C0-48BB-90C4-92BBFBAFCC56}" presName="compNode" presStyleCnt="0"/>
      <dgm:spPr/>
    </dgm:pt>
    <dgm:pt modelId="{F33C8981-BAC8-4CD7-9420-F5149133B259}" type="pres">
      <dgm:prSet presAssocID="{D708DDD0-A3C0-48BB-90C4-92BBFBAFCC56}" presName="iconBgRect" presStyleLbl="bgShp" presStyleIdx="3" presStyleCnt="4"/>
      <dgm:spPr>
        <a:prstGeom prst="round2DiagRect">
          <a:avLst>
            <a:gd name="adj1" fmla="val 29727"/>
            <a:gd name="adj2" fmla="val 0"/>
          </a:avLst>
        </a:prstGeom>
      </dgm:spPr>
    </dgm:pt>
    <dgm:pt modelId="{8CB0873D-6A81-43D0-B16C-B754B25E70F6}" type="pres">
      <dgm:prSet presAssocID="{D708DDD0-A3C0-48BB-90C4-92BBFBAFCC56}"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6389AD28-288D-49CB-9F90-520D512335B4}" type="pres">
      <dgm:prSet presAssocID="{D708DDD0-A3C0-48BB-90C4-92BBFBAFCC56}" presName="spaceRect" presStyleCnt="0"/>
      <dgm:spPr/>
    </dgm:pt>
    <dgm:pt modelId="{F5D7F94D-8CEE-41D2-90BE-6CB6520F0B66}" type="pres">
      <dgm:prSet presAssocID="{D708DDD0-A3C0-48BB-90C4-92BBFBAFCC56}" presName="textRect" presStyleLbl="revTx" presStyleIdx="3" presStyleCnt="4" custScaleY="131980">
        <dgm:presLayoutVars>
          <dgm:chMax val="1"/>
          <dgm:chPref val="1"/>
        </dgm:presLayoutVars>
      </dgm:prSet>
      <dgm:spPr/>
    </dgm:pt>
  </dgm:ptLst>
  <dgm:cxnLst>
    <dgm:cxn modelId="{14F56335-E65D-4C17-A04A-83C5E0EEF9C5}" srcId="{ED827624-7ECF-440D-9C72-561C162EF536}" destId="{D708DDD0-A3C0-48BB-90C4-92BBFBAFCC56}" srcOrd="3" destOrd="0" parTransId="{6793851F-AC1C-4FF1-A559-E089CE50BD6B}" sibTransId="{A7B81CE0-3F28-4B6B-98E8-81789E4E073C}"/>
    <dgm:cxn modelId="{3C4CFD43-9F08-456B-8B69-3283FAAC965A}" type="presOf" srcId="{34C0F934-E8E9-4BE3-8B67-2C0AAA9BE36C}" destId="{DBF8C757-CBC3-4B45-95BD-EF2186BCBBE7}" srcOrd="0" destOrd="0" presId="urn:microsoft.com/office/officeart/2018/5/layout/IconLeafLabelList"/>
    <dgm:cxn modelId="{AF759E84-EF7B-47F0-A3CA-E935BAB778E7}" type="presOf" srcId="{ED827624-7ECF-440D-9C72-561C162EF536}" destId="{0958E7D6-C010-47EF-AE06-26CDCD010AD6}" srcOrd="0" destOrd="0" presId="urn:microsoft.com/office/officeart/2018/5/layout/IconLeafLabelList"/>
    <dgm:cxn modelId="{C67D6A91-9E8B-4C8E-801C-50527E3B6098}" type="presOf" srcId="{B67C6900-4DEF-4FDF-B3FD-0BF3BDA4EC26}" destId="{B9CF4517-E8ED-4816-931A-614ECA7E9BAF}" srcOrd="0" destOrd="0" presId="urn:microsoft.com/office/officeart/2018/5/layout/IconLeafLabelList"/>
    <dgm:cxn modelId="{054532AD-5C23-425A-A499-DC0B20F6D001}" type="presOf" srcId="{14468C9C-9F85-4FB2-BDE5-1C1E2747B4AC}" destId="{07B21B3D-0936-49EA-8DAF-D0C359D621E2}" srcOrd="0" destOrd="0" presId="urn:microsoft.com/office/officeart/2018/5/layout/IconLeafLabelList"/>
    <dgm:cxn modelId="{00C939B3-A7BA-4398-A91E-B99D2D59D649}" srcId="{ED827624-7ECF-440D-9C72-561C162EF536}" destId="{B67C6900-4DEF-4FDF-B3FD-0BF3BDA4EC26}" srcOrd="0" destOrd="0" parTransId="{A834A98E-ED3A-48F1-B0FB-37CC35D368C7}" sibTransId="{5C1F83F0-504D-492C-8651-BB9ECD9159B4}"/>
    <dgm:cxn modelId="{820071B3-F0C8-4DFF-B235-B84F3CFF08F6}" type="presOf" srcId="{D708DDD0-A3C0-48BB-90C4-92BBFBAFCC56}" destId="{F5D7F94D-8CEE-41D2-90BE-6CB6520F0B66}" srcOrd="0" destOrd="0" presId="urn:microsoft.com/office/officeart/2018/5/layout/IconLeafLabelList"/>
    <dgm:cxn modelId="{529DE9BC-4740-41AA-900B-6CC39DF831A9}" srcId="{ED827624-7ECF-440D-9C72-561C162EF536}" destId="{34C0F934-E8E9-4BE3-8B67-2C0AAA9BE36C}" srcOrd="1" destOrd="0" parTransId="{DEEF399C-863D-4730-AC00-B65FDC923A1C}" sibTransId="{1BD78156-4E1C-4088-9DED-0D1CD7AB906C}"/>
    <dgm:cxn modelId="{F0C806CD-8424-4337-A513-76C721FE00E0}" srcId="{ED827624-7ECF-440D-9C72-561C162EF536}" destId="{14468C9C-9F85-4FB2-BDE5-1C1E2747B4AC}" srcOrd="2" destOrd="0" parTransId="{F3C7EF68-BC76-4447-80DD-17CE6B217DBF}" sibTransId="{A431C420-CE75-49AC-97F0-A0D3B9E56E4F}"/>
    <dgm:cxn modelId="{8D2D6515-5F13-45EA-9EBB-7F7F2C577A1A}" type="presParOf" srcId="{0958E7D6-C010-47EF-AE06-26CDCD010AD6}" destId="{CBB6911F-FA14-411B-B23A-3A86D71298D0}" srcOrd="0" destOrd="0" presId="urn:microsoft.com/office/officeart/2018/5/layout/IconLeafLabelList"/>
    <dgm:cxn modelId="{BA8B53C2-EEB3-47EC-9F4C-5D150782BB8E}" type="presParOf" srcId="{CBB6911F-FA14-411B-B23A-3A86D71298D0}" destId="{1AB42146-98AC-46A6-BF4C-A5F5CAAE9431}" srcOrd="0" destOrd="0" presId="urn:microsoft.com/office/officeart/2018/5/layout/IconLeafLabelList"/>
    <dgm:cxn modelId="{01A0E237-33D6-43AD-9724-8190C3F01CD9}" type="presParOf" srcId="{CBB6911F-FA14-411B-B23A-3A86D71298D0}" destId="{D3BDD5C4-3976-4E16-883D-2E01BA9FFE45}" srcOrd="1" destOrd="0" presId="urn:microsoft.com/office/officeart/2018/5/layout/IconLeafLabelList"/>
    <dgm:cxn modelId="{787D918D-728A-4D71-9E31-FCF996E7AE9B}" type="presParOf" srcId="{CBB6911F-FA14-411B-B23A-3A86D71298D0}" destId="{3D5B29E5-62EF-4B4C-AF0E-2CF1CFB7900D}" srcOrd="2" destOrd="0" presId="urn:microsoft.com/office/officeart/2018/5/layout/IconLeafLabelList"/>
    <dgm:cxn modelId="{0F92DA8D-74EF-4E9E-BE11-7888C6D86D2E}" type="presParOf" srcId="{CBB6911F-FA14-411B-B23A-3A86D71298D0}" destId="{B9CF4517-E8ED-4816-931A-614ECA7E9BAF}" srcOrd="3" destOrd="0" presId="urn:microsoft.com/office/officeart/2018/5/layout/IconLeafLabelList"/>
    <dgm:cxn modelId="{CC8017AD-492E-47BE-8A31-5A140AFB6377}" type="presParOf" srcId="{0958E7D6-C010-47EF-AE06-26CDCD010AD6}" destId="{A726CF2D-08C9-4844-9F52-A951C8EF61A2}" srcOrd="1" destOrd="0" presId="urn:microsoft.com/office/officeart/2018/5/layout/IconLeafLabelList"/>
    <dgm:cxn modelId="{F827F49C-142D-4D68-B078-913878DEB712}" type="presParOf" srcId="{0958E7D6-C010-47EF-AE06-26CDCD010AD6}" destId="{38F61DED-7792-4CE4-B07A-123F8479F791}" srcOrd="2" destOrd="0" presId="urn:microsoft.com/office/officeart/2018/5/layout/IconLeafLabelList"/>
    <dgm:cxn modelId="{ABE01EE4-E877-45E9-991B-903AB609BE43}" type="presParOf" srcId="{38F61DED-7792-4CE4-B07A-123F8479F791}" destId="{881D94CA-169D-4590-9BC1-81AE0DC8BCB8}" srcOrd="0" destOrd="0" presId="urn:microsoft.com/office/officeart/2018/5/layout/IconLeafLabelList"/>
    <dgm:cxn modelId="{D67056BC-196C-4307-BE5F-12FA5CB2A810}" type="presParOf" srcId="{38F61DED-7792-4CE4-B07A-123F8479F791}" destId="{30273F05-79F1-4C60-8253-F25C4BC16BBF}" srcOrd="1" destOrd="0" presId="urn:microsoft.com/office/officeart/2018/5/layout/IconLeafLabelList"/>
    <dgm:cxn modelId="{1E215942-1284-4F1A-A3A3-8E0EBE4753DF}" type="presParOf" srcId="{38F61DED-7792-4CE4-B07A-123F8479F791}" destId="{4BCEFB0A-E0B3-4190-AC7A-FDEA46D26AEC}" srcOrd="2" destOrd="0" presId="urn:microsoft.com/office/officeart/2018/5/layout/IconLeafLabelList"/>
    <dgm:cxn modelId="{FD7F462B-21AF-412D-9B73-BB442D30A29D}" type="presParOf" srcId="{38F61DED-7792-4CE4-B07A-123F8479F791}" destId="{DBF8C757-CBC3-4B45-95BD-EF2186BCBBE7}" srcOrd="3" destOrd="0" presId="urn:microsoft.com/office/officeart/2018/5/layout/IconLeafLabelList"/>
    <dgm:cxn modelId="{A45E0D92-5573-4E95-9545-4436EE647783}" type="presParOf" srcId="{0958E7D6-C010-47EF-AE06-26CDCD010AD6}" destId="{E0818CF3-3C99-4278-81F2-725FC83C130D}" srcOrd="3" destOrd="0" presId="urn:microsoft.com/office/officeart/2018/5/layout/IconLeafLabelList"/>
    <dgm:cxn modelId="{E08FCD31-D776-45F7-B1E8-490AC82CD0BE}" type="presParOf" srcId="{0958E7D6-C010-47EF-AE06-26CDCD010AD6}" destId="{20AB0833-E573-442E-803C-46E2F6D9261F}" srcOrd="4" destOrd="0" presId="urn:microsoft.com/office/officeart/2018/5/layout/IconLeafLabelList"/>
    <dgm:cxn modelId="{1BD52662-2FDB-40C9-99D2-7CA4661FBA14}" type="presParOf" srcId="{20AB0833-E573-442E-803C-46E2F6D9261F}" destId="{2D512071-BE8D-4F14-B810-34321A9D177B}" srcOrd="0" destOrd="0" presId="urn:microsoft.com/office/officeart/2018/5/layout/IconLeafLabelList"/>
    <dgm:cxn modelId="{5A255509-285C-4EB2-8D51-910C5F2BE111}" type="presParOf" srcId="{20AB0833-E573-442E-803C-46E2F6D9261F}" destId="{F68E584A-5190-4A0F-9C34-2981704B32AE}" srcOrd="1" destOrd="0" presId="urn:microsoft.com/office/officeart/2018/5/layout/IconLeafLabelList"/>
    <dgm:cxn modelId="{87123DA1-8325-4466-83B2-EE66DED9F57E}" type="presParOf" srcId="{20AB0833-E573-442E-803C-46E2F6D9261F}" destId="{971E6AD3-8BED-4B34-8201-F1AB3F4CA668}" srcOrd="2" destOrd="0" presId="urn:microsoft.com/office/officeart/2018/5/layout/IconLeafLabelList"/>
    <dgm:cxn modelId="{2D1B20A9-40BF-4BE4-A3E8-AEDDA19CF1FE}" type="presParOf" srcId="{20AB0833-E573-442E-803C-46E2F6D9261F}" destId="{07B21B3D-0936-49EA-8DAF-D0C359D621E2}" srcOrd="3" destOrd="0" presId="urn:microsoft.com/office/officeart/2018/5/layout/IconLeafLabelList"/>
    <dgm:cxn modelId="{16E2A054-9A2B-470C-94AB-A258439D8E75}" type="presParOf" srcId="{0958E7D6-C010-47EF-AE06-26CDCD010AD6}" destId="{0B76F891-E04A-4B9D-825F-DB2451D50DA6}" srcOrd="5" destOrd="0" presId="urn:microsoft.com/office/officeart/2018/5/layout/IconLeafLabelList"/>
    <dgm:cxn modelId="{9D38D49A-3EBD-4CB7-80AF-521F4E77D084}" type="presParOf" srcId="{0958E7D6-C010-47EF-AE06-26CDCD010AD6}" destId="{6105D939-88E9-4C94-8662-EDC51C563C94}" srcOrd="6" destOrd="0" presId="urn:microsoft.com/office/officeart/2018/5/layout/IconLeafLabelList"/>
    <dgm:cxn modelId="{6BE03FA4-09C6-4B15-83A6-7180FBB0ACEC}" type="presParOf" srcId="{6105D939-88E9-4C94-8662-EDC51C563C94}" destId="{F33C8981-BAC8-4CD7-9420-F5149133B259}" srcOrd="0" destOrd="0" presId="urn:microsoft.com/office/officeart/2018/5/layout/IconLeafLabelList"/>
    <dgm:cxn modelId="{F3B652A5-AE02-4C9E-939C-EDABE9D9B184}" type="presParOf" srcId="{6105D939-88E9-4C94-8662-EDC51C563C94}" destId="{8CB0873D-6A81-43D0-B16C-B754B25E70F6}" srcOrd="1" destOrd="0" presId="urn:microsoft.com/office/officeart/2018/5/layout/IconLeafLabelList"/>
    <dgm:cxn modelId="{3D7707B2-E064-4E20-A97D-7889766F7C56}" type="presParOf" srcId="{6105D939-88E9-4C94-8662-EDC51C563C94}" destId="{6389AD28-288D-49CB-9F90-520D512335B4}" srcOrd="2" destOrd="0" presId="urn:microsoft.com/office/officeart/2018/5/layout/IconLeafLabelList"/>
    <dgm:cxn modelId="{11E6DBD6-7B70-46F5-8426-C4C229FDC226}" type="presParOf" srcId="{6105D939-88E9-4C94-8662-EDC51C563C94}" destId="{F5D7F94D-8CEE-41D2-90BE-6CB6520F0B6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98D7A3-4379-4462-9B57-D6869834E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2F3D1FE-D4BC-4A6B-9361-D2DAA4D2CEBF}">
      <dgm:prSet/>
      <dgm:spPr/>
      <dgm:t>
        <a:bodyPr/>
        <a:lstStyle/>
        <a:p>
          <a:r>
            <a:rPr lang="en-GB" dirty="0" err="1"/>
            <a:t>Gweithio</a:t>
          </a:r>
          <a:r>
            <a:rPr lang="en-GB" dirty="0"/>
            <a:t> </a:t>
          </a:r>
          <a:r>
            <a:rPr lang="en-GB" dirty="0" err="1"/>
            <a:t>mewn</a:t>
          </a:r>
          <a:r>
            <a:rPr lang="en-GB" dirty="0"/>
            <a:t> </a:t>
          </a:r>
          <a:r>
            <a:rPr lang="en-GB" dirty="0" err="1"/>
            <a:t>grwpiau</a:t>
          </a:r>
          <a:r>
            <a:rPr lang="en-GB" dirty="0"/>
            <a:t> </a:t>
          </a:r>
          <a:r>
            <a:rPr lang="en-GB" dirty="0" err="1"/>
            <a:t>bach</a:t>
          </a:r>
          <a:r>
            <a:rPr lang="en-GB" dirty="0"/>
            <a:t> </a:t>
          </a:r>
          <a:r>
            <a:rPr lang="en-GB" dirty="0" err="1"/>
            <a:t>neu</a:t>
          </a:r>
          <a:r>
            <a:rPr lang="en-GB" dirty="0"/>
            <a:t> </a:t>
          </a:r>
          <a:r>
            <a:rPr lang="en-GB" dirty="0" err="1"/>
            <a:t>yn</a:t>
          </a:r>
          <a:r>
            <a:rPr lang="en-GB" dirty="0"/>
            <a:t> </a:t>
          </a:r>
          <a:r>
            <a:rPr lang="en-GB" dirty="0" err="1"/>
            <a:t>unigol</a:t>
          </a:r>
          <a:r>
            <a:rPr lang="en-GB" dirty="0"/>
            <a:t>.</a:t>
          </a:r>
          <a:endParaRPr lang="en-US" dirty="0"/>
        </a:p>
      </dgm:t>
    </dgm:pt>
    <dgm:pt modelId="{967B4B13-AFEB-474D-8DF4-859999C88CE3}" type="parTrans" cxnId="{4C466BBA-B35B-4A74-A9FB-57870CA28F8F}">
      <dgm:prSet/>
      <dgm:spPr/>
      <dgm:t>
        <a:bodyPr/>
        <a:lstStyle/>
        <a:p>
          <a:endParaRPr lang="en-US"/>
        </a:p>
      </dgm:t>
    </dgm:pt>
    <dgm:pt modelId="{099AF646-791A-472C-9509-2D3151B10DD5}" type="sibTrans" cxnId="{4C466BBA-B35B-4A74-A9FB-57870CA28F8F}">
      <dgm:prSet/>
      <dgm:spPr/>
      <dgm:t>
        <a:bodyPr/>
        <a:lstStyle/>
        <a:p>
          <a:endParaRPr lang="en-US"/>
        </a:p>
      </dgm:t>
    </dgm:pt>
    <dgm:pt modelId="{F6417C68-CEBB-44A8-A21E-6C24663BB570}">
      <dgm:prSet/>
      <dgm:spPr/>
      <dgm:t>
        <a:bodyPr/>
        <a:lstStyle/>
        <a:p>
          <a:r>
            <a:rPr lang="en-GB" dirty="0" err="1"/>
            <a:t>Myfyriwch</a:t>
          </a:r>
          <a:r>
            <a:rPr lang="en-GB" dirty="0"/>
            <a:t> </a:t>
          </a:r>
          <a:r>
            <a:rPr lang="en-GB" dirty="0" err="1"/>
            <a:t>ar</a:t>
          </a:r>
          <a:r>
            <a:rPr lang="en-GB" dirty="0"/>
            <a:t> </a:t>
          </a:r>
          <a:r>
            <a:rPr lang="en-GB" dirty="0" err="1"/>
            <a:t>ddigwyddiad</a:t>
          </a:r>
          <a:r>
            <a:rPr lang="en-GB" dirty="0"/>
            <a:t> </a:t>
          </a:r>
          <a:r>
            <a:rPr lang="en-GB" dirty="0" err="1"/>
            <a:t>critigol</a:t>
          </a:r>
          <a:r>
            <a:rPr lang="en-GB" dirty="0"/>
            <a:t> y </a:t>
          </a:r>
          <a:r>
            <a:rPr lang="en-GB" dirty="0" err="1"/>
            <a:t>bu</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rhan</a:t>
          </a:r>
          <a:r>
            <a:rPr lang="en-GB" dirty="0"/>
            <a:t> </a:t>
          </a:r>
          <a:r>
            <a:rPr lang="en-GB" dirty="0" err="1"/>
            <a:t>ohono</a:t>
          </a:r>
          <a:r>
            <a:rPr lang="en-GB" dirty="0"/>
            <a:t> ac </a:t>
          </a:r>
          <a:r>
            <a:rPr lang="en-GB" dirty="0" err="1"/>
            <a:t>sydd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achos</a:t>
          </a:r>
          <a:r>
            <a:rPr lang="en-GB" dirty="0"/>
            <a:t> </a:t>
          </a:r>
          <a:r>
            <a:rPr lang="en-GB" dirty="0" err="1"/>
            <a:t>rydych</a:t>
          </a:r>
          <a:r>
            <a:rPr lang="en-GB" dirty="0"/>
            <a:t> </a:t>
          </a:r>
          <a:r>
            <a:rPr lang="en-GB" dirty="0" err="1"/>
            <a:t>wedi</a:t>
          </a:r>
          <a:r>
            <a:rPr lang="en-GB" dirty="0"/>
            <a:t>/ </a:t>
          </a:r>
          <a:r>
            <a:rPr lang="en-GB" dirty="0" err="1"/>
            <a:t>neu</a:t>
          </a:r>
          <a:r>
            <a:rPr lang="en-GB" dirty="0"/>
            <a:t> </a:t>
          </a:r>
          <a:r>
            <a:rPr lang="en-GB" dirty="0" err="1"/>
            <a:t>rydych</a:t>
          </a:r>
          <a:r>
            <a:rPr lang="en-GB" dirty="0"/>
            <a:t> </a:t>
          </a:r>
          <a:r>
            <a:rPr lang="en-GB" dirty="0" err="1"/>
            <a:t>yn</a:t>
          </a:r>
          <a:r>
            <a:rPr lang="en-GB" dirty="0"/>
            <a:t> </a:t>
          </a:r>
          <a:r>
            <a:rPr lang="en-GB" dirty="0" err="1"/>
            <a:t>parhau</a:t>
          </a:r>
          <a:r>
            <a:rPr lang="en-GB" dirty="0"/>
            <a:t> </a:t>
          </a:r>
          <a:r>
            <a:rPr lang="en-GB" dirty="0" err="1"/>
            <a:t>i</a:t>
          </a:r>
          <a:r>
            <a:rPr lang="en-GB" dirty="0"/>
            <a:t> </a:t>
          </a:r>
          <a:r>
            <a:rPr lang="en-GB" dirty="0" err="1"/>
            <a:t>weithio</a:t>
          </a:r>
          <a:r>
            <a:rPr lang="en-GB" dirty="0"/>
            <a:t> </a:t>
          </a:r>
          <a:r>
            <a:rPr lang="en-GB" dirty="0" err="1"/>
            <a:t>arno</a:t>
          </a:r>
          <a:endParaRPr lang="en-US" dirty="0"/>
        </a:p>
      </dgm:t>
    </dgm:pt>
    <dgm:pt modelId="{6DA50067-AB91-4574-8C4B-1C3ED9F081E6}" type="parTrans" cxnId="{3C940F53-616F-45B7-8FD1-884561B1394B}">
      <dgm:prSet/>
      <dgm:spPr/>
      <dgm:t>
        <a:bodyPr/>
        <a:lstStyle/>
        <a:p>
          <a:endParaRPr lang="en-US"/>
        </a:p>
      </dgm:t>
    </dgm:pt>
    <dgm:pt modelId="{2E526E23-A8D5-41F9-ACF6-C377268979EC}" type="sibTrans" cxnId="{3C940F53-616F-45B7-8FD1-884561B1394B}">
      <dgm:prSet/>
      <dgm:spPr/>
      <dgm:t>
        <a:bodyPr/>
        <a:lstStyle/>
        <a:p>
          <a:endParaRPr lang="en-US"/>
        </a:p>
      </dgm:t>
    </dgm:pt>
    <dgm:pt modelId="{7F553BE8-A35B-4F45-88F9-98A1680B3443}">
      <dgm:prSet/>
      <dgm:spPr/>
      <dgm:t>
        <a:bodyPr/>
        <a:lstStyle/>
        <a:p>
          <a:r>
            <a:rPr lang="en-GB" dirty="0" err="1"/>
            <a:t>Defnyddiwch</a:t>
          </a:r>
          <a:r>
            <a:rPr lang="en-GB" dirty="0"/>
            <a:t> </a:t>
          </a:r>
          <a:r>
            <a:rPr lang="en-GB" dirty="0" err="1"/>
            <a:t>fodel</a:t>
          </a:r>
          <a:r>
            <a:rPr lang="en-GB" dirty="0"/>
            <a:t> </a:t>
          </a:r>
          <a:r>
            <a:rPr lang="en-GB" dirty="0" err="1"/>
            <a:t>adfyfyriol</a:t>
          </a:r>
          <a:r>
            <a:rPr lang="en-GB" dirty="0"/>
            <a:t> </a:t>
          </a:r>
          <a:r>
            <a:rPr lang="en-GB" dirty="0" err="1"/>
            <a:t>o’r</a:t>
          </a:r>
          <a:r>
            <a:rPr lang="en-GB" dirty="0"/>
            <a:t> </a:t>
          </a:r>
          <a:r>
            <a:rPr lang="en-GB" dirty="0" err="1"/>
            <a:t>llyfr</a:t>
          </a:r>
          <a:r>
            <a:rPr lang="en-GB" dirty="0"/>
            <a:t> </a:t>
          </a:r>
          <a:r>
            <a:rPr lang="en-GB" dirty="0" err="1"/>
            <a:t>gwaith</a:t>
          </a:r>
          <a:r>
            <a:rPr lang="en-GB" dirty="0"/>
            <a:t> </a:t>
          </a:r>
          <a:r>
            <a:rPr lang="en-GB" dirty="0" err="1"/>
            <a:t>i</a:t>
          </a:r>
          <a:r>
            <a:rPr lang="en-GB" dirty="0"/>
            <a:t> </a:t>
          </a:r>
          <a:r>
            <a:rPr lang="en-GB" dirty="0" err="1"/>
            <a:t>adlewyrchu</a:t>
          </a:r>
          <a:r>
            <a:rPr lang="en-GB" dirty="0"/>
            <a:t> </a:t>
          </a:r>
          <a:r>
            <a:rPr lang="en-GB" dirty="0" err="1"/>
            <a:t>ar</a:t>
          </a:r>
          <a:r>
            <a:rPr lang="en-GB" dirty="0"/>
            <a:t> y </a:t>
          </a:r>
          <a:r>
            <a:rPr lang="en-GB" dirty="0" err="1"/>
            <a:t>digwyddiad</a:t>
          </a:r>
          <a:r>
            <a:rPr lang="en-GB" dirty="0"/>
            <a:t> </a:t>
          </a:r>
          <a:r>
            <a:rPr lang="en-GB" dirty="0" err="1"/>
            <a:t>critigol</a:t>
          </a:r>
          <a:r>
            <a:rPr lang="en-GB" dirty="0"/>
            <a:t> </a:t>
          </a:r>
          <a:r>
            <a:rPr lang="en-GB" dirty="0" err="1"/>
            <a:t>yma</a:t>
          </a:r>
          <a:r>
            <a:rPr lang="en-GB" dirty="0"/>
            <a:t>. Mae </a:t>
          </a:r>
          <a:r>
            <a:rPr lang="en-GB" dirty="0" err="1"/>
            <a:t>croeso</a:t>
          </a:r>
          <a:r>
            <a:rPr lang="en-GB" dirty="0"/>
            <a:t> </a:t>
          </a:r>
          <a:r>
            <a:rPr lang="en-GB" dirty="0" err="1"/>
            <a:t>i</a:t>
          </a:r>
          <a:r>
            <a:rPr lang="en-GB" dirty="0"/>
            <a:t> chi </a:t>
          </a:r>
          <a:r>
            <a:rPr lang="en-GB" dirty="0" err="1"/>
            <a:t>ddefnyddio</a:t>
          </a:r>
          <a:r>
            <a:rPr lang="en-GB" dirty="0"/>
            <a:t> model </a:t>
          </a:r>
          <a:r>
            <a:rPr lang="en-GB" dirty="0" err="1"/>
            <a:t>adfyfyriol</a:t>
          </a:r>
          <a:r>
            <a:rPr lang="en-GB" dirty="0"/>
            <a:t> </a:t>
          </a:r>
          <a:r>
            <a:rPr lang="en-GB" dirty="0" err="1"/>
            <a:t>arall</a:t>
          </a:r>
          <a:r>
            <a:rPr lang="en-GB" dirty="0"/>
            <a:t> </a:t>
          </a:r>
          <a:r>
            <a:rPr lang="en-GB" dirty="0" err="1"/>
            <a:t>os</a:t>
          </a:r>
          <a:r>
            <a:rPr lang="en-GB" dirty="0"/>
            <a:t> y </a:t>
          </a:r>
          <a:r>
            <a:rPr lang="en-GB" dirty="0" err="1"/>
            <a:t>dymunwch</a:t>
          </a:r>
          <a:r>
            <a:rPr lang="en-GB" dirty="0"/>
            <a:t>. </a:t>
          </a:r>
          <a:endParaRPr lang="en-US" dirty="0"/>
        </a:p>
      </dgm:t>
    </dgm:pt>
    <dgm:pt modelId="{C8953D91-F63A-4264-9C32-8A9619878E87}" type="parTrans" cxnId="{1A263D07-FACD-4341-A71A-C2E7A682ABB8}">
      <dgm:prSet/>
      <dgm:spPr/>
      <dgm:t>
        <a:bodyPr/>
        <a:lstStyle/>
        <a:p>
          <a:endParaRPr lang="en-US"/>
        </a:p>
      </dgm:t>
    </dgm:pt>
    <dgm:pt modelId="{7EC81B54-9F64-4CA0-ACC5-596A6DE6341B}" type="sibTrans" cxnId="{1A263D07-FACD-4341-A71A-C2E7A682ABB8}">
      <dgm:prSet/>
      <dgm:spPr/>
      <dgm:t>
        <a:bodyPr/>
        <a:lstStyle/>
        <a:p>
          <a:endParaRPr lang="en-US"/>
        </a:p>
      </dgm:t>
    </dgm:pt>
    <dgm:pt modelId="{25255A89-AA6E-4D54-8D3C-49A9D2FB5E63}">
      <dgm:prSet/>
      <dgm:spPr/>
      <dgm:t>
        <a:bodyPr/>
        <a:lstStyle/>
        <a:p>
          <a:r>
            <a:rPr lang="en-GB" dirty="0" err="1"/>
            <a:t>Os</a:t>
          </a:r>
          <a:r>
            <a:rPr lang="en-GB" dirty="0"/>
            <a:t> am </a:t>
          </a:r>
          <a:r>
            <a:rPr lang="en-GB" dirty="0" err="1"/>
            <a:t>weithio</a:t>
          </a:r>
          <a:r>
            <a:rPr lang="en-GB" dirty="0"/>
            <a:t> </a:t>
          </a:r>
          <a:r>
            <a:rPr lang="en-GB" dirty="0" err="1"/>
            <a:t>mewn</a:t>
          </a:r>
          <a:r>
            <a:rPr lang="en-GB" dirty="0"/>
            <a:t> </a:t>
          </a:r>
          <a:r>
            <a:rPr lang="en-GB" dirty="0" err="1"/>
            <a:t>grwp</a:t>
          </a:r>
          <a:r>
            <a:rPr lang="en-GB" dirty="0"/>
            <a:t>, </a:t>
          </a:r>
          <a:r>
            <a:rPr lang="en-GB" dirty="0" err="1"/>
            <a:t>dewiswch</a:t>
          </a:r>
          <a:r>
            <a:rPr lang="en-GB" dirty="0"/>
            <a:t> un </a:t>
          </a:r>
          <a:r>
            <a:rPr lang="en-GB" dirty="0" err="1"/>
            <a:t>achos</a:t>
          </a:r>
          <a:r>
            <a:rPr lang="en-GB" dirty="0"/>
            <a:t>/ </a:t>
          </a:r>
          <a:r>
            <a:rPr lang="en-GB" dirty="0" err="1"/>
            <a:t>digwyddiad</a:t>
          </a:r>
          <a:r>
            <a:rPr lang="en-GB" dirty="0"/>
            <a:t> </a:t>
          </a:r>
          <a:r>
            <a:rPr lang="en-GB" dirty="0" err="1"/>
            <a:t>rhyngddoch</a:t>
          </a:r>
          <a:r>
            <a:rPr lang="en-GB" dirty="0"/>
            <a:t> </a:t>
          </a:r>
          <a:r>
            <a:rPr lang="en-GB" dirty="0" err="1"/>
            <a:t>gan</a:t>
          </a:r>
          <a:r>
            <a:rPr lang="en-GB" dirty="0"/>
            <a:t> </a:t>
          </a:r>
          <a:r>
            <a:rPr lang="en-GB" dirty="0" err="1"/>
            <a:t>ddefnyddio’r</a:t>
          </a:r>
          <a:r>
            <a:rPr lang="en-GB" dirty="0"/>
            <a:t> model.</a:t>
          </a:r>
          <a:endParaRPr lang="en-US" dirty="0"/>
        </a:p>
      </dgm:t>
    </dgm:pt>
    <dgm:pt modelId="{A6A4CACE-AE10-48BD-8AA2-B8EB8916E581}" type="parTrans" cxnId="{CCE9B385-CAFC-442A-980D-74CC2614F6D5}">
      <dgm:prSet/>
      <dgm:spPr/>
      <dgm:t>
        <a:bodyPr/>
        <a:lstStyle/>
        <a:p>
          <a:endParaRPr lang="en-US"/>
        </a:p>
      </dgm:t>
    </dgm:pt>
    <dgm:pt modelId="{CF9C867F-7C9D-4758-B4FD-B7866CEF1847}" type="sibTrans" cxnId="{CCE9B385-CAFC-442A-980D-74CC2614F6D5}">
      <dgm:prSet/>
      <dgm:spPr/>
      <dgm:t>
        <a:bodyPr/>
        <a:lstStyle/>
        <a:p>
          <a:endParaRPr lang="en-US"/>
        </a:p>
      </dgm:t>
    </dgm:pt>
    <dgm:pt modelId="{FD57736A-3CD6-47A2-8BFE-C5989AABCD7D}">
      <dgm:prSet/>
      <dgm:spPr/>
      <dgm:t>
        <a:bodyPr/>
        <a:lstStyle/>
        <a:p>
          <a:r>
            <a:rPr lang="en-GB" dirty="0" err="1"/>
            <a:t>Bydd</a:t>
          </a:r>
          <a:r>
            <a:rPr lang="en-GB" dirty="0"/>
            <a:t> </a:t>
          </a:r>
          <a:r>
            <a:rPr lang="en-GB" dirty="0" err="1"/>
            <a:t>disgwyl</a:t>
          </a:r>
          <a:r>
            <a:rPr lang="en-GB" dirty="0"/>
            <a:t> </a:t>
          </a:r>
          <a:r>
            <a:rPr lang="en-GB" dirty="0" err="1"/>
            <a:t>i’r</a:t>
          </a:r>
          <a:r>
            <a:rPr lang="en-GB" dirty="0"/>
            <a:t> </a:t>
          </a:r>
          <a:r>
            <a:rPr lang="en-GB" dirty="0" err="1"/>
            <a:t>unigolyn</a:t>
          </a:r>
          <a:r>
            <a:rPr lang="en-GB" dirty="0"/>
            <a:t>/ </a:t>
          </a:r>
          <a:r>
            <a:rPr lang="en-GB" dirty="0" err="1"/>
            <a:t>cynrychiolydd</a:t>
          </a:r>
          <a:r>
            <a:rPr lang="en-GB" dirty="0"/>
            <a:t> </a:t>
          </a:r>
          <a:r>
            <a:rPr lang="en-GB" dirty="0" err="1"/>
            <a:t>o’r</a:t>
          </a:r>
          <a:r>
            <a:rPr lang="en-GB" dirty="0"/>
            <a:t> </a:t>
          </a:r>
          <a:r>
            <a:rPr lang="en-GB" dirty="0" err="1"/>
            <a:t>grwp</a:t>
          </a:r>
          <a:r>
            <a:rPr lang="en-GB" dirty="0"/>
            <a:t> </a:t>
          </a:r>
          <a:r>
            <a:rPr lang="en-GB" dirty="0" err="1"/>
            <a:t>gyflwyno’r</a:t>
          </a:r>
          <a:r>
            <a:rPr lang="en-GB" dirty="0"/>
            <a:t> </a:t>
          </a:r>
          <a:r>
            <a:rPr lang="en-GB" dirty="0" err="1"/>
            <a:t>achos</a:t>
          </a:r>
          <a:r>
            <a:rPr lang="en-GB" dirty="0"/>
            <a:t> </a:t>
          </a:r>
          <a:r>
            <a:rPr lang="en-GB" dirty="0" err="1"/>
            <a:t>yn</a:t>
          </a:r>
          <a:r>
            <a:rPr lang="en-GB" dirty="0"/>
            <a:t> </a:t>
          </a:r>
          <a:r>
            <a:rPr lang="en-GB" dirty="0" err="1"/>
            <a:t>gryno</a:t>
          </a:r>
          <a:r>
            <a:rPr lang="en-GB" dirty="0"/>
            <a:t> (5 </a:t>
          </a:r>
          <a:r>
            <a:rPr lang="en-GB" dirty="0" err="1"/>
            <a:t>munud</a:t>
          </a:r>
          <a:r>
            <a:rPr lang="en-GB" dirty="0"/>
            <a:t>) a </a:t>
          </a:r>
          <a:r>
            <a:rPr lang="en-GB" dirty="0" err="1"/>
            <a:t>hynny</a:t>
          </a:r>
          <a:r>
            <a:rPr lang="en-GB" dirty="0"/>
            <a:t> </a:t>
          </a:r>
          <a:r>
            <a:rPr lang="en-GB" dirty="0" err="1"/>
            <a:t>drwy</a:t>
          </a:r>
          <a:r>
            <a:rPr lang="en-GB" dirty="0"/>
            <a:t> </a:t>
          </a:r>
          <a:r>
            <a:rPr lang="en-GB" dirty="0" err="1"/>
            <a:t>ddefnyddio’r</a:t>
          </a:r>
          <a:r>
            <a:rPr lang="en-GB" dirty="0"/>
            <a:t> model </a:t>
          </a:r>
          <a:r>
            <a:rPr lang="en-GB" dirty="0" err="1"/>
            <a:t>adfyfyriol</a:t>
          </a:r>
          <a:r>
            <a:rPr lang="en-GB" dirty="0"/>
            <a:t>, </a:t>
          </a:r>
          <a:r>
            <a:rPr lang="en-GB" dirty="0" err="1"/>
            <a:t>i’r</a:t>
          </a:r>
          <a:r>
            <a:rPr lang="en-GB" dirty="0"/>
            <a:t> </a:t>
          </a:r>
          <a:r>
            <a:rPr lang="en-GB" dirty="0" err="1"/>
            <a:t>grwp</a:t>
          </a:r>
          <a:r>
            <a:rPr lang="en-GB" dirty="0"/>
            <a:t> </a:t>
          </a:r>
          <a:r>
            <a:rPr lang="en-GB" dirty="0" err="1"/>
            <a:t>mawr</a:t>
          </a:r>
          <a:endParaRPr lang="en-US" dirty="0"/>
        </a:p>
      </dgm:t>
    </dgm:pt>
    <dgm:pt modelId="{198732A5-ED20-45F8-B210-C735B7BBEE29}" type="parTrans" cxnId="{20742597-5D58-4DE2-8D6F-93814864F84D}">
      <dgm:prSet/>
      <dgm:spPr/>
      <dgm:t>
        <a:bodyPr/>
        <a:lstStyle/>
        <a:p>
          <a:endParaRPr lang="en-US"/>
        </a:p>
      </dgm:t>
    </dgm:pt>
    <dgm:pt modelId="{F1B393B9-581F-4375-8C0C-55183A0FEB3F}" type="sibTrans" cxnId="{20742597-5D58-4DE2-8D6F-93814864F84D}">
      <dgm:prSet/>
      <dgm:spPr/>
      <dgm:t>
        <a:bodyPr/>
        <a:lstStyle/>
        <a:p>
          <a:endParaRPr lang="en-US"/>
        </a:p>
      </dgm:t>
    </dgm:pt>
    <dgm:pt modelId="{69D4E6D0-8D48-4C83-B57F-E6E6817A401D}" type="pres">
      <dgm:prSet presAssocID="{6F98D7A3-4379-4462-9B57-D6869834E939}" presName="root" presStyleCnt="0">
        <dgm:presLayoutVars>
          <dgm:dir/>
          <dgm:resizeHandles val="exact"/>
        </dgm:presLayoutVars>
      </dgm:prSet>
      <dgm:spPr/>
    </dgm:pt>
    <dgm:pt modelId="{B819EDB5-1190-4F71-9D09-8493120025BF}" type="pres">
      <dgm:prSet presAssocID="{42F3D1FE-D4BC-4A6B-9361-D2DAA4D2CEBF}" presName="compNode" presStyleCnt="0"/>
      <dgm:spPr/>
    </dgm:pt>
    <dgm:pt modelId="{8790D9F2-9A75-4AF9-9409-F5A251218C3D}" type="pres">
      <dgm:prSet presAssocID="{42F3D1FE-D4BC-4A6B-9361-D2DAA4D2CEBF}" presName="bgRect" presStyleLbl="bgShp" presStyleIdx="0" presStyleCnt="5"/>
      <dgm:spPr/>
    </dgm:pt>
    <dgm:pt modelId="{E4BBB066-4088-4857-82BC-6CFE78406BA9}" type="pres">
      <dgm:prSet presAssocID="{42F3D1FE-D4BC-4A6B-9361-D2DAA4D2CEBF}"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FAA6ED1-8202-45F2-AD02-EA85E129A017}" type="pres">
      <dgm:prSet presAssocID="{42F3D1FE-D4BC-4A6B-9361-D2DAA4D2CEBF}" presName="spaceRect" presStyleCnt="0"/>
      <dgm:spPr/>
    </dgm:pt>
    <dgm:pt modelId="{AC54170D-D625-45C0-9727-CCB6061EC5F1}" type="pres">
      <dgm:prSet presAssocID="{42F3D1FE-D4BC-4A6B-9361-D2DAA4D2CEBF}" presName="parTx" presStyleLbl="revTx" presStyleIdx="0" presStyleCnt="5">
        <dgm:presLayoutVars>
          <dgm:chMax val="0"/>
          <dgm:chPref val="0"/>
        </dgm:presLayoutVars>
      </dgm:prSet>
      <dgm:spPr/>
    </dgm:pt>
    <dgm:pt modelId="{F8B508E7-8743-4753-9108-6A15AD68AE27}" type="pres">
      <dgm:prSet presAssocID="{099AF646-791A-472C-9509-2D3151B10DD5}" presName="sibTrans" presStyleCnt="0"/>
      <dgm:spPr/>
    </dgm:pt>
    <dgm:pt modelId="{DBE8C718-2B3C-49A9-8736-D8B2395C8F87}" type="pres">
      <dgm:prSet presAssocID="{F6417C68-CEBB-44A8-A21E-6C24663BB570}" presName="compNode" presStyleCnt="0"/>
      <dgm:spPr/>
    </dgm:pt>
    <dgm:pt modelId="{D3BFB83C-7069-421B-B8DD-1C90673F212B}" type="pres">
      <dgm:prSet presAssocID="{F6417C68-CEBB-44A8-A21E-6C24663BB570}" presName="bgRect" presStyleLbl="bgShp" presStyleIdx="1" presStyleCnt="5"/>
      <dgm:spPr/>
    </dgm:pt>
    <dgm:pt modelId="{78C5E5F5-95BC-47A0-AE6B-653CBF46A5A7}" type="pres">
      <dgm:prSet presAssocID="{F6417C68-CEBB-44A8-A21E-6C24663BB570}"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A85D477-6FB6-46DD-9D2D-AAFDB82459B0}" type="pres">
      <dgm:prSet presAssocID="{F6417C68-CEBB-44A8-A21E-6C24663BB570}" presName="spaceRect" presStyleCnt="0"/>
      <dgm:spPr/>
    </dgm:pt>
    <dgm:pt modelId="{15C54D03-E791-4FF8-94FE-5E4712951293}" type="pres">
      <dgm:prSet presAssocID="{F6417C68-CEBB-44A8-A21E-6C24663BB570}" presName="parTx" presStyleLbl="revTx" presStyleIdx="1" presStyleCnt="5">
        <dgm:presLayoutVars>
          <dgm:chMax val="0"/>
          <dgm:chPref val="0"/>
        </dgm:presLayoutVars>
      </dgm:prSet>
      <dgm:spPr/>
    </dgm:pt>
    <dgm:pt modelId="{49F89968-A8F2-4EBE-9EBF-87E5CF797E58}" type="pres">
      <dgm:prSet presAssocID="{2E526E23-A8D5-41F9-ACF6-C377268979EC}" presName="sibTrans" presStyleCnt="0"/>
      <dgm:spPr/>
    </dgm:pt>
    <dgm:pt modelId="{FE685A83-95AB-4578-AAD7-27EBE15BC805}" type="pres">
      <dgm:prSet presAssocID="{7F553BE8-A35B-4F45-88F9-98A1680B3443}" presName="compNode" presStyleCnt="0"/>
      <dgm:spPr/>
    </dgm:pt>
    <dgm:pt modelId="{A0FBDDF6-CE01-4F16-97C3-79326F3FFC67}" type="pres">
      <dgm:prSet presAssocID="{7F553BE8-A35B-4F45-88F9-98A1680B3443}" presName="bgRect" presStyleLbl="bgShp" presStyleIdx="2" presStyleCnt="5"/>
      <dgm:spPr/>
    </dgm:pt>
    <dgm:pt modelId="{6436E548-B3D0-49FB-893F-B19434F84C64}" type="pres">
      <dgm:prSet presAssocID="{7F553BE8-A35B-4F45-88F9-98A1680B3443}"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008AA22-6C0A-4A2F-8FB9-A695173BEF31}" type="pres">
      <dgm:prSet presAssocID="{7F553BE8-A35B-4F45-88F9-98A1680B3443}" presName="spaceRect" presStyleCnt="0"/>
      <dgm:spPr/>
    </dgm:pt>
    <dgm:pt modelId="{CD312197-E8DF-43B3-BBE6-C5C07FB4B56B}" type="pres">
      <dgm:prSet presAssocID="{7F553BE8-A35B-4F45-88F9-98A1680B3443}" presName="parTx" presStyleLbl="revTx" presStyleIdx="2" presStyleCnt="5">
        <dgm:presLayoutVars>
          <dgm:chMax val="0"/>
          <dgm:chPref val="0"/>
        </dgm:presLayoutVars>
      </dgm:prSet>
      <dgm:spPr/>
    </dgm:pt>
    <dgm:pt modelId="{C21CC7E3-7D6A-4F06-A29D-D1F8CE075414}" type="pres">
      <dgm:prSet presAssocID="{7EC81B54-9F64-4CA0-ACC5-596A6DE6341B}" presName="sibTrans" presStyleCnt="0"/>
      <dgm:spPr/>
    </dgm:pt>
    <dgm:pt modelId="{41679101-FA23-4038-908F-6AD388EBF0E6}" type="pres">
      <dgm:prSet presAssocID="{25255A89-AA6E-4D54-8D3C-49A9D2FB5E63}" presName="compNode" presStyleCnt="0"/>
      <dgm:spPr/>
    </dgm:pt>
    <dgm:pt modelId="{ECFEC251-2271-4E11-84C7-1E4D846BD5B3}" type="pres">
      <dgm:prSet presAssocID="{25255A89-AA6E-4D54-8D3C-49A9D2FB5E63}" presName="bgRect" presStyleLbl="bgShp" presStyleIdx="3" presStyleCnt="5"/>
      <dgm:spPr/>
    </dgm:pt>
    <dgm:pt modelId="{E4E43133-8BAC-4932-955E-BA565A6E2119}" type="pres">
      <dgm:prSet presAssocID="{25255A89-AA6E-4D54-8D3C-49A9D2FB5E63}"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0D275DCD-07B9-482B-8715-2A1225AF4AF0}" type="pres">
      <dgm:prSet presAssocID="{25255A89-AA6E-4D54-8D3C-49A9D2FB5E63}" presName="spaceRect" presStyleCnt="0"/>
      <dgm:spPr/>
    </dgm:pt>
    <dgm:pt modelId="{BB287AA8-4547-4A76-97C9-0F3010D71125}" type="pres">
      <dgm:prSet presAssocID="{25255A89-AA6E-4D54-8D3C-49A9D2FB5E63}" presName="parTx" presStyleLbl="revTx" presStyleIdx="3" presStyleCnt="5">
        <dgm:presLayoutVars>
          <dgm:chMax val="0"/>
          <dgm:chPref val="0"/>
        </dgm:presLayoutVars>
      </dgm:prSet>
      <dgm:spPr/>
    </dgm:pt>
    <dgm:pt modelId="{A89CB536-3A12-4BE3-8BEB-306009A6422E}" type="pres">
      <dgm:prSet presAssocID="{CF9C867F-7C9D-4758-B4FD-B7866CEF1847}" presName="sibTrans" presStyleCnt="0"/>
      <dgm:spPr/>
    </dgm:pt>
    <dgm:pt modelId="{7BB94798-AD87-4B54-9479-BCEEB3BCB036}" type="pres">
      <dgm:prSet presAssocID="{FD57736A-3CD6-47A2-8BFE-C5989AABCD7D}" presName="compNode" presStyleCnt="0"/>
      <dgm:spPr/>
    </dgm:pt>
    <dgm:pt modelId="{526CF824-6F32-4A76-BA4D-042EB9A47850}" type="pres">
      <dgm:prSet presAssocID="{FD57736A-3CD6-47A2-8BFE-C5989AABCD7D}" presName="bgRect" presStyleLbl="bgShp" presStyleIdx="4" presStyleCnt="5"/>
      <dgm:spPr/>
    </dgm:pt>
    <dgm:pt modelId="{4ED661C0-8941-4D3E-A1AD-DF9F2474D77D}" type="pres">
      <dgm:prSet presAssocID="{FD57736A-3CD6-47A2-8BFE-C5989AABCD7D}"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099E8EDE-49B0-4E3E-8AE0-83CBE482BA12}" type="pres">
      <dgm:prSet presAssocID="{FD57736A-3CD6-47A2-8BFE-C5989AABCD7D}" presName="spaceRect" presStyleCnt="0"/>
      <dgm:spPr/>
    </dgm:pt>
    <dgm:pt modelId="{41FFC418-C703-46FD-8DA6-B514F336DC2F}" type="pres">
      <dgm:prSet presAssocID="{FD57736A-3CD6-47A2-8BFE-C5989AABCD7D}" presName="parTx" presStyleLbl="revTx" presStyleIdx="4" presStyleCnt="5">
        <dgm:presLayoutVars>
          <dgm:chMax val="0"/>
          <dgm:chPref val="0"/>
        </dgm:presLayoutVars>
      </dgm:prSet>
      <dgm:spPr/>
    </dgm:pt>
  </dgm:ptLst>
  <dgm:cxnLst>
    <dgm:cxn modelId="{1A263D07-FACD-4341-A71A-C2E7A682ABB8}" srcId="{6F98D7A3-4379-4462-9B57-D6869834E939}" destId="{7F553BE8-A35B-4F45-88F9-98A1680B3443}" srcOrd="2" destOrd="0" parTransId="{C8953D91-F63A-4264-9C32-8A9619878E87}" sibTransId="{7EC81B54-9F64-4CA0-ACC5-596A6DE6341B}"/>
    <dgm:cxn modelId="{0FBA9944-6887-4D75-A4D2-35D1903444F3}" type="presOf" srcId="{25255A89-AA6E-4D54-8D3C-49A9D2FB5E63}" destId="{BB287AA8-4547-4A76-97C9-0F3010D71125}" srcOrd="0" destOrd="0" presId="urn:microsoft.com/office/officeart/2018/2/layout/IconVerticalSolidList"/>
    <dgm:cxn modelId="{3C940F53-616F-45B7-8FD1-884561B1394B}" srcId="{6F98D7A3-4379-4462-9B57-D6869834E939}" destId="{F6417C68-CEBB-44A8-A21E-6C24663BB570}" srcOrd="1" destOrd="0" parTransId="{6DA50067-AB91-4574-8C4B-1C3ED9F081E6}" sibTransId="{2E526E23-A8D5-41F9-ACF6-C377268979EC}"/>
    <dgm:cxn modelId="{CCE9B385-CAFC-442A-980D-74CC2614F6D5}" srcId="{6F98D7A3-4379-4462-9B57-D6869834E939}" destId="{25255A89-AA6E-4D54-8D3C-49A9D2FB5E63}" srcOrd="3" destOrd="0" parTransId="{A6A4CACE-AE10-48BD-8AA2-B8EB8916E581}" sibTransId="{CF9C867F-7C9D-4758-B4FD-B7866CEF1847}"/>
    <dgm:cxn modelId="{88D2C28A-E5AE-42E3-B11D-508D1BEFA67D}" type="presOf" srcId="{F6417C68-CEBB-44A8-A21E-6C24663BB570}" destId="{15C54D03-E791-4FF8-94FE-5E4712951293}" srcOrd="0" destOrd="0" presId="urn:microsoft.com/office/officeart/2018/2/layout/IconVerticalSolidList"/>
    <dgm:cxn modelId="{20742597-5D58-4DE2-8D6F-93814864F84D}" srcId="{6F98D7A3-4379-4462-9B57-D6869834E939}" destId="{FD57736A-3CD6-47A2-8BFE-C5989AABCD7D}" srcOrd="4" destOrd="0" parTransId="{198732A5-ED20-45F8-B210-C735B7BBEE29}" sibTransId="{F1B393B9-581F-4375-8C0C-55183A0FEB3F}"/>
    <dgm:cxn modelId="{4C466BBA-B35B-4A74-A9FB-57870CA28F8F}" srcId="{6F98D7A3-4379-4462-9B57-D6869834E939}" destId="{42F3D1FE-D4BC-4A6B-9361-D2DAA4D2CEBF}" srcOrd="0" destOrd="0" parTransId="{967B4B13-AFEB-474D-8DF4-859999C88CE3}" sibTransId="{099AF646-791A-472C-9509-2D3151B10DD5}"/>
    <dgm:cxn modelId="{F167C4DF-0EA1-4810-B88F-53AC7E6E587B}" type="presOf" srcId="{42F3D1FE-D4BC-4A6B-9361-D2DAA4D2CEBF}" destId="{AC54170D-D625-45C0-9727-CCB6061EC5F1}" srcOrd="0" destOrd="0" presId="urn:microsoft.com/office/officeart/2018/2/layout/IconVerticalSolidList"/>
    <dgm:cxn modelId="{BB63FDF2-1788-4CDC-8380-0F59EFAB7070}" type="presOf" srcId="{6F98D7A3-4379-4462-9B57-D6869834E939}" destId="{69D4E6D0-8D48-4C83-B57F-E6E6817A401D}" srcOrd="0" destOrd="0" presId="urn:microsoft.com/office/officeart/2018/2/layout/IconVerticalSolidList"/>
    <dgm:cxn modelId="{3EE633F5-469A-4F5F-8279-B67485ACD9E3}" type="presOf" srcId="{7F553BE8-A35B-4F45-88F9-98A1680B3443}" destId="{CD312197-E8DF-43B3-BBE6-C5C07FB4B56B}" srcOrd="0" destOrd="0" presId="urn:microsoft.com/office/officeart/2018/2/layout/IconVerticalSolidList"/>
    <dgm:cxn modelId="{2E7A82FA-7770-4395-870D-06C47C0039ED}" type="presOf" srcId="{FD57736A-3CD6-47A2-8BFE-C5989AABCD7D}" destId="{41FFC418-C703-46FD-8DA6-B514F336DC2F}" srcOrd="0" destOrd="0" presId="urn:microsoft.com/office/officeart/2018/2/layout/IconVerticalSolidList"/>
    <dgm:cxn modelId="{819526B1-16E4-4210-B6ED-B36C8B72782C}" type="presParOf" srcId="{69D4E6D0-8D48-4C83-B57F-E6E6817A401D}" destId="{B819EDB5-1190-4F71-9D09-8493120025BF}" srcOrd="0" destOrd="0" presId="urn:microsoft.com/office/officeart/2018/2/layout/IconVerticalSolidList"/>
    <dgm:cxn modelId="{689539E3-94B1-41EE-9323-38AE8468734D}" type="presParOf" srcId="{B819EDB5-1190-4F71-9D09-8493120025BF}" destId="{8790D9F2-9A75-4AF9-9409-F5A251218C3D}" srcOrd="0" destOrd="0" presId="urn:microsoft.com/office/officeart/2018/2/layout/IconVerticalSolidList"/>
    <dgm:cxn modelId="{20321F65-0E8A-421F-9964-0E1ED1C5F557}" type="presParOf" srcId="{B819EDB5-1190-4F71-9D09-8493120025BF}" destId="{E4BBB066-4088-4857-82BC-6CFE78406BA9}" srcOrd="1" destOrd="0" presId="urn:microsoft.com/office/officeart/2018/2/layout/IconVerticalSolidList"/>
    <dgm:cxn modelId="{157855BF-AED1-4BA3-8CA2-3B69E9FED77E}" type="presParOf" srcId="{B819EDB5-1190-4F71-9D09-8493120025BF}" destId="{AFAA6ED1-8202-45F2-AD02-EA85E129A017}" srcOrd="2" destOrd="0" presId="urn:microsoft.com/office/officeart/2018/2/layout/IconVerticalSolidList"/>
    <dgm:cxn modelId="{3959FD13-3384-415A-B2F5-5E637F6C97C2}" type="presParOf" srcId="{B819EDB5-1190-4F71-9D09-8493120025BF}" destId="{AC54170D-D625-45C0-9727-CCB6061EC5F1}" srcOrd="3" destOrd="0" presId="urn:microsoft.com/office/officeart/2018/2/layout/IconVerticalSolidList"/>
    <dgm:cxn modelId="{C605DC78-2E75-4E1A-8E03-C6897265C658}" type="presParOf" srcId="{69D4E6D0-8D48-4C83-B57F-E6E6817A401D}" destId="{F8B508E7-8743-4753-9108-6A15AD68AE27}" srcOrd="1" destOrd="0" presId="urn:microsoft.com/office/officeart/2018/2/layout/IconVerticalSolidList"/>
    <dgm:cxn modelId="{ECF056E7-2BE0-4714-A9CF-363BD9686CE3}" type="presParOf" srcId="{69D4E6D0-8D48-4C83-B57F-E6E6817A401D}" destId="{DBE8C718-2B3C-49A9-8736-D8B2395C8F87}" srcOrd="2" destOrd="0" presId="urn:microsoft.com/office/officeart/2018/2/layout/IconVerticalSolidList"/>
    <dgm:cxn modelId="{D95761E4-1CDA-4E89-8AB5-DE2263FDFFFF}" type="presParOf" srcId="{DBE8C718-2B3C-49A9-8736-D8B2395C8F87}" destId="{D3BFB83C-7069-421B-B8DD-1C90673F212B}" srcOrd="0" destOrd="0" presId="urn:microsoft.com/office/officeart/2018/2/layout/IconVerticalSolidList"/>
    <dgm:cxn modelId="{4E9B6F74-41CD-47FA-8CE1-A412224E32CB}" type="presParOf" srcId="{DBE8C718-2B3C-49A9-8736-D8B2395C8F87}" destId="{78C5E5F5-95BC-47A0-AE6B-653CBF46A5A7}" srcOrd="1" destOrd="0" presId="urn:microsoft.com/office/officeart/2018/2/layout/IconVerticalSolidList"/>
    <dgm:cxn modelId="{922FAF73-A474-4C4B-90A6-57727C2A62F8}" type="presParOf" srcId="{DBE8C718-2B3C-49A9-8736-D8B2395C8F87}" destId="{AA85D477-6FB6-46DD-9D2D-AAFDB82459B0}" srcOrd="2" destOrd="0" presId="urn:microsoft.com/office/officeart/2018/2/layout/IconVerticalSolidList"/>
    <dgm:cxn modelId="{D8A9291B-DE99-4064-A765-E6815AC4271C}" type="presParOf" srcId="{DBE8C718-2B3C-49A9-8736-D8B2395C8F87}" destId="{15C54D03-E791-4FF8-94FE-5E4712951293}" srcOrd="3" destOrd="0" presId="urn:microsoft.com/office/officeart/2018/2/layout/IconVerticalSolidList"/>
    <dgm:cxn modelId="{9DF8EEE2-4247-4513-99B1-B994E9D3BD31}" type="presParOf" srcId="{69D4E6D0-8D48-4C83-B57F-E6E6817A401D}" destId="{49F89968-A8F2-4EBE-9EBF-87E5CF797E58}" srcOrd="3" destOrd="0" presId="urn:microsoft.com/office/officeart/2018/2/layout/IconVerticalSolidList"/>
    <dgm:cxn modelId="{D49980DB-A037-46B7-B00C-786411FB4C50}" type="presParOf" srcId="{69D4E6D0-8D48-4C83-B57F-E6E6817A401D}" destId="{FE685A83-95AB-4578-AAD7-27EBE15BC805}" srcOrd="4" destOrd="0" presId="urn:microsoft.com/office/officeart/2018/2/layout/IconVerticalSolidList"/>
    <dgm:cxn modelId="{3F2F7D4A-827B-4AF4-AB69-A30BE05CB047}" type="presParOf" srcId="{FE685A83-95AB-4578-AAD7-27EBE15BC805}" destId="{A0FBDDF6-CE01-4F16-97C3-79326F3FFC67}" srcOrd="0" destOrd="0" presId="urn:microsoft.com/office/officeart/2018/2/layout/IconVerticalSolidList"/>
    <dgm:cxn modelId="{8058AE8B-4ED7-4D3B-B2C2-75AFF3F458F3}" type="presParOf" srcId="{FE685A83-95AB-4578-AAD7-27EBE15BC805}" destId="{6436E548-B3D0-49FB-893F-B19434F84C64}" srcOrd="1" destOrd="0" presId="urn:microsoft.com/office/officeart/2018/2/layout/IconVerticalSolidList"/>
    <dgm:cxn modelId="{0811ECEB-9A2D-49E2-9A7D-7C4661AC28F6}" type="presParOf" srcId="{FE685A83-95AB-4578-AAD7-27EBE15BC805}" destId="{4008AA22-6C0A-4A2F-8FB9-A695173BEF31}" srcOrd="2" destOrd="0" presId="urn:microsoft.com/office/officeart/2018/2/layout/IconVerticalSolidList"/>
    <dgm:cxn modelId="{FDF0D401-BBC3-43D3-BEBD-037D56E33FD3}" type="presParOf" srcId="{FE685A83-95AB-4578-AAD7-27EBE15BC805}" destId="{CD312197-E8DF-43B3-BBE6-C5C07FB4B56B}" srcOrd="3" destOrd="0" presId="urn:microsoft.com/office/officeart/2018/2/layout/IconVerticalSolidList"/>
    <dgm:cxn modelId="{43F5ECE6-8246-46F6-B6B4-B6733709598E}" type="presParOf" srcId="{69D4E6D0-8D48-4C83-B57F-E6E6817A401D}" destId="{C21CC7E3-7D6A-4F06-A29D-D1F8CE075414}" srcOrd="5" destOrd="0" presId="urn:microsoft.com/office/officeart/2018/2/layout/IconVerticalSolidList"/>
    <dgm:cxn modelId="{741E8031-710B-4DD4-9F1A-D8F5A8134B48}" type="presParOf" srcId="{69D4E6D0-8D48-4C83-B57F-E6E6817A401D}" destId="{41679101-FA23-4038-908F-6AD388EBF0E6}" srcOrd="6" destOrd="0" presId="urn:microsoft.com/office/officeart/2018/2/layout/IconVerticalSolidList"/>
    <dgm:cxn modelId="{C12D1FDE-B797-41D4-B915-610224156D34}" type="presParOf" srcId="{41679101-FA23-4038-908F-6AD388EBF0E6}" destId="{ECFEC251-2271-4E11-84C7-1E4D846BD5B3}" srcOrd="0" destOrd="0" presId="urn:microsoft.com/office/officeart/2018/2/layout/IconVerticalSolidList"/>
    <dgm:cxn modelId="{F87C2E29-0613-4DCA-8F08-C055365952A2}" type="presParOf" srcId="{41679101-FA23-4038-908F-6AD388EBF0E6}" destId="{E4E43133-8BAC-4932-955E-BA565A6E2119}" srcOrd="1" destOrd="0" presId="urn:microsoft.com/office/officeart/2018/2/layout/IconVerticalSolidList"/>
    <dgm:cxn modelId="{D26D495E-184D-42B3-8190-CE30C7BF0759}" type="presParOf" srcId="{41679101-FA23-4038-908F-6AD388EBF0E6}" destId="{0D275DCD-07B9-482B-8715-2A1225AF4AF0}" srcOrd="2" destOrd="0" presId="urn:microsoft.com/office/officeart/2018/2/layout/IconVerticalSolidList"/>
    <dgm:cxn modelId="{D18CE6D5-3D67-4B62-B0EE-87B8AAC3C637}" type="presParOf" srcId="{41679101-FA23-4038-908F-6AD388EBF0E6}" destId="{BB287AA8-4547-4A76-97C9-0F3010D71125}" srcOrd="3" destOrd="0" presId="urn:microsoft.com/office/officeart/2018/2/layout/IconVerticalSolidList"/>
    <dgm:cxn modelId="{B668A078-2E57-4D50-9DFC-D3F787AD459D}" type="presParOf" srcId="{69D4E6D0-8D48-4C83-B57F-E6E6817A401D}" destId="{A89CB536-3A12-4BE3-8BEB-306009A6422E}" srcOrd="7" destOrd="0" presId="urn:microsoft.com/office/officeart/2018/2/layout/IconVerticalSolidList"/>
    <dgm:cxn modelId="{B8ACD164-530B-4004-9633-B2F25D367382}" type="presParOf" srcId="{69D4E6D0-8D48-4C83-B57F-E6E6817A401D}" destId="{7BB94798-AD87-4B54-9479-BCEEB3BCB036}" srcOrd="8" destOrd="0" presId="urn:microsoft.com/office/officeart/2018/2/layout/IconVerticalSolidList"/>
    <dgm:cxn modelId="{1FB52E06-8D1A-4285-A7B3-BB0F444782C4}" type="presParOf" srcId="{7BB94798-AD87-4B54-9479-BCEEB3BCB036}" destId="{526CF824-6F32-4A76-BA4D-042EB9A47850}" srcOrd="0" destOrd="0" presId="urn:microsoft.com/office/officeart/2018/2/layout/IconVerticalSolidList"/>
    <dgm:cxn modelId="{361F8746-45E5-4CC0-ABC7-6E90F16EF823}" type="presParOf" srcId="{7BB94798-AD87-4B54-9479-BCEEB3BCB036}" destId="{4ED661C0-8941-4D3E-A1AD-DF9F2474D77D}" srcOrd="1" destOrd="0" presId="urn:microsoft.com/office/officeart/2018/2/layout/IconVerticalSolidList"/>
    <dgm:cxn modelId="{B79BB075-446A-42BA-AF47-89960767BA19}" type="presParOf" srcId="{7BB94798-AD87-4B54-9479-BCEEB3BCB036}" destId="{099E8EDE-49B0-4E3E-8AE0-83CBE482BA12}" srcOrd="2" destOrd="0" presId="urn:microsoft.com/office/officeart/2018/2/layout/IconVerticalSolidList"/>
    <dgm:cxn modelId="{D5B6638A-ED24-40A6-9EB1-1ECA0A994675}" type="presParOf" srcId="{7BB94798-AD87-4B54-9479-BCEEB3BCB036}" destId="{41FFC418-C703-46FD-8DA6-B514F336DC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66144"/>
          <a:ext cx="8229600" cy="85995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err="1"/>
            <a:t>Bydd</a:t>
          </a:r>
          <a:r>
            <a:rPr lang="en-GB" sz="3000" kern="1200" dirty="0"/>
            <a:t> </a:t>
          </a:r>
          <a:r>
            <a:rPr lang="en-GB" sz="3000" kern="1200" dirty="0" err="1"/>
            <a:t>gweithdy</a:t>
          </a:r>
          <a:r>
            <a:rPr lang="en-GB" sz="3000" kern="1200" dirty="0"/>
            <a:t> 1</a:t>
          </a:r>
          <a:endParaRPr lang="en-US" sz="3000" kern="1200" dirty="0"/>
        </a:p>
      </dsp:txBody>
      <dsp:txXfrm>
        <a:off x="41979" y="108123"/>
        <a:ext cx="8145642" cy="775992"/>
      </dsp:txXfrm>
    </dsp:sp>
    <dsp:sp modelId="{B041D6B0-DDE9-426A-8D23-617E80688448}">
      <dsp:nvSpPr>
        <dsp:cNvPr id="0" name=""/>
        <dsp:cNvSpPr/>
      </dsp:nvSpPr>
      <dsp:spPr>
        <a:xfrm>
          <a:off x="0" y="879854"/>
          <a:ext cx="8229600" cy="4068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err="1"/>
            <a:t>Cyflwyniad</a:t>
          </a:r>
          <a:endParaRPr lang="en-US" sz="2300" kern="1200" dirty="0"/>
        </a:p>
        <a:p>
          <a:pPr marL="228600" lvl="1" indent="-228600" algn="l" defTabSz="1022350">
            <a:lnSpc>
              <a:spcPct val="90000"/>
            </a:lnSpc>
            <a:spcBef>
              <a:spcPct val="0"/>
            </a:spcBef>
            <a:spcAft>
              <a:spcPct val="20000"/>
            </a:spcAft>
            <a:buChar char="•"/>
          </a:pPr>
          <a:r>
            <a:rPr lang="en-GB" sz="2300" kern="1200" dirty="0" err="1"/>
            <a:t>Adfyfyrio</a:t>
          </a:r>
          <a:r>
            <a:rPr lang="en-GB" sz="2300" kern="1200" dirty="0"/>
            <a:t>/</a:t>
          </a:r>
          <a:r>
            <a:rPr lang="en-GB" sz="2300" kern="1200" dirty="0" err="1"/>
            <a:t>myfyrio</a:t>
          </a:r>
          <a:r>
            <a:rPr lang="en-GB" sz="2300" kern="1200" dirty="0"/>
            <a:t> </a:t>
          </a:r>
          <a:r>
            <a:rPr lang="en-GB" sz="2300" kern="1200" dirty="0" err="1"/>
            <a:t>beirniadol</a:t>
          </a:r>
          <a:r>
            <a:rPr lang="en-GB" sz="2300" kern="1200" dirty="0"/>
            <a:t>, </a:t>
          </a:r>
          <a:r>
            <a:rPr lang="en-GB" sz="2300" kern="1200" dirty="0" err="1"/>
            <a:t>trafodaeth</a:t>
          </a:r>
          <a:r>
            <a:rPr lang="en-GB" sz="2300" kern="1200" dirty="0"/>
            <a:t> </a:t>
          </a:r>
          <a:r>
            <a:rPr lang="en-GB" sz="2300" kern="1200" dirty="0" err="1"/>
            <a:t>grŵp</a:t>
          </a:r>
          <a:r>
            <a:rPr lang="en-GB" sz="2300" kern="1200" dirty="0"/>
            <a:t>, </a:t>
          </a:r>
          <a:r>
            <a:rPr lang="en-GB" sz="2300" kern="1200" dirty="0" err="1"/>
            <a:t>deallusrwydd</a:t>
          </a:r>
          <a:r>
            <a:rPr lang="en-GB" sz="2300" kern="1200" dirty="0"/>
            <a:t> </a:t>
          </a:r>
          <a:r>
            <a:rPr lang="en-GB" sz="2300" kern="1200" dirty="0" err="1"/>
            <a:t>emosiynol</a:t>
          </a:r>
          <a:r>
            <a:rPr lang="en-GB" sz="2300" kern="1200" dirty="0"/>
            <a:t>, </a:t>
          </a:r>
          <a:r>
            <a:rPr lang="en-GB" sz="2300" kern="1200" dirty="0" err="1"/>
            <a:t>theorïau</a:t>
          </a:r>
          <a:r>
            <a:rPr lang="en-GB" sz="2300" kern="1200" dirty="0"/>
            <a:t> a </a:t>
          </a:r>
          <a:r>
            <a:rPr lang="en-GB" sz="2300" kern="1200" dirty="0" err="1"/>
            <a:t>modelau</a:t>
          </a:r>
          <a:r>
            <a:rPr lang="en-GB" sz="2300" kern="1200" dirty="0"/>
            <a:t> </a:t>
          </a:r>
          <a:r>
            <a:rPr lang="en-GB" sz="2300" kern="1200" dirty="0" err="1"/>
            <a:t>adfyfyrio</a:t>
          </a:r>
          <a:r>
            <a:rPr lang="en-GB" sz="2300" kern="1200" dirty="0"/>
            <a:t>. </a:t>
          </a:r>
          <a:endParaRPr lang="en-US" sz="2300" kern="1200" dirty="0"/>
        </a:p>
        <a:p>
          <a:pPr marL="228600" lvl="1" indent="-228600" algn="l" defTabSz="1022350">
            <a:lnSpc>
              <a:spcPct val="90000"/>
            </a:lnSpc>
            <a:spcBef>
              <a:spcPct val="0"/>
            </a:spcBef>
            <a:spcAft>
              <a:spcPct val="20000"/>
            </a:spcAft>
            <a:buChar char="•"/>
          </a:pPr>
          <a:r>
            <a:rPr lang="en-GB" sz="2300" kern="1200" dirty="0" err="1"/>
            <a:t>Cysylltiad</a:t>
          </a:r>
          <a:r>
            <a:rPr lang="en-GB" sz="2300" kern="1200" dirty="0"/>
            <a:t> ag </a:t>
          </a:r>
          <a:r>
            <a:rPr lang="en-GB" sz="2300" kern="1200" dirty="0" err="1"/>
            <a:t>ymarfer</a:t>
          </a:r>
          <a:r>
            <a:rPr lang="en-GB" sz="2300" kern="1200" dirty="0"/>
            <a:t>, bod </a:t>
          </a:r>
          <a:r>
            <a:rPr lang="en-GB" sz="2300" kern="1200" dirty="0" err="1"/>
            <a:t>yn</a:t>
          </a:r>
          <a:r>
            <a:rPr lang="en-GB" sz="2300" kern="1200" dirty="0"/>
            <a:t> </a:t>
          </a:r>
          <a:r>
            <a:rPr lang="en-GB" sz="2300" kern="1200" dirty="0" err="1"/>
            <a:t>ymarferydd</a:t>
          </a:r>
          <a:r>
            <a:rPr lang="en-GB" sz="2300" kern="1200" dirty="0"/>
            <a:t> </a:t>
          </a:r>
          <a:r>
            <a:rPr lang="en-GB" sz="2300" kern="1200" dirty="0" err="1"/>
            <a:t>adfyfyriol</a:t>
          </a:r>
          <a:r>
            <a:rPr lang="en-GB" sz="2300" kern="1200" dirty="0"/>
            <a:t>, </a:t>
          </a:r>
          <a:r>
            <a:rPr lang="en-GB" sz="2300" kern="1200" dirty="0" err="1"/>
            <a:t>agwedd</a:t>
          </a:r>
          <a:r>
            <a:rPr lang="en-GB" sz="2300" kern="1200" dirty="0"/>
            <a:t> </a:t>
          </a:r>
          <a:r>
            <a:rPr lang="en-GB" sz="2300" kern="1200" dirty="0" err="1"/>
            <a:t>allweddol</a:t>
          </a:r>
          <a:r>
            <a:rPr lang="en-GB" sz="2300" kern="1200" dirty="0"/>
            <a:t> o </a:t>
          </a:r>
          <a:r>
            <a:rPr lang="en-GB" sz="2300" kern="1200" dirty="0" err="1"/>
            <a:t>ymarfer</a:t>
          </a:r>
          <a:r>
            <a:rPr lang="en-GB" sz="2300" kern="1200" dirty="0"/>
            <a:t> </a:t>
          </a:r>
          <a:r>
            <a:rPr lang="en-GB" sz="2300" kern="1200" dirty="0" err="1"/>
            <a:t>adfyfyriol</a:t>
          </a:r>
          <a:r>
            <a:rPr lang="en-GB" sz="2300" kern="1200" dirty="0"/>
            <a:t>.</a:t>
          </a:r>
          <a:endParaRPr lang="en-US" sz="2300" kern="1200" dirty="0"/>
        </a:p>
        <a:p>
          <a:pPr marL="228600" lvl="1" indent="-228600" algn="l" defTabSz="1022350">
            <a:lnSpc>
              <a:spcPct val="90000"/>
            </a:lnSpc>
            <a:spcBef>
              <a:spcPct val="0"/>
            </a:spcBef>
            <a:spcAft>
              <a:spcPct val="20000"/>
            </a:spcAft>
            <a:buChar char="•"/>
          </a:pPr>
          <a:r>
            <a:rPr lang="en-GB" sz="2300" kern="1200" dirty="0"/>
            <a:t>Y </a:t>
          </a:r>
          <a:r>
            <a:rPr lang="en-GB" sz="2300" kern="1200" dirty="0" err="1"/>
            <a:t>Portffolio</a:t>
          </a:r>
          <a:r>
            <a:rPr lang="en-GB" sz="2300" kern="1200" dirty="0"/>
            <a:t> - Tasg1 </a:t>
          </a:r>
          <a:r>
            <a:rPr lang="en-GB" sz="2300" kern="1200" dirty="0" err="1"/>
            <a:t>rhan</a:t>
          </a:r>
          <a:r>
            <a:rPr lang="en-GB" sz="2300" kern="1200" dirty="0"/>
            <a:t> (a) </a:t>
          </a:r>
          <a:r>
            <a:rPr lang="en-GB" sz="2300" kern="1200" dirty="0" err="1"/>
            <a:t>Adolygiad</a:t>
          </a:r>
          <a:r>
            <a:rPr lang="en-GB" sz="2300" kern="1200" dirty="0"/>
            <a:t> </a:t>
          </a:r>
          <a:r>
            <a:rPr lang="en-GB" sz="2300" kern="1200" dirty="0" err="1"/>
            <a:t>Datblygiadol</a:t>
          </a:r>
          <a:r>
            <a:rPr lang="en-GB" sz="2300" kern="1200" dirty="0"/>
            <a:t>.</a:t>
          </a:r>
          <a:endParaRPr lang="en-US" sz="2300" kern="1200" dirty="0">
            <a:highlight>
              <a:srgbClr val="FFFF00"/>
            </a:highlight>
          </a:endParaRPr>
        </a:p>
        <a:p>
          <a:pPr marL="228600" lvl="1" indent="-228600" algn="l" defTabSz="1022350">
            <a:lnSpc>
              <a:spcPct val="90000"/>
            </a:lnSpc>
            <a:spcBef>
              <a:spcPct val="0"/>
            </a:spcBef>
            <a:spcAft>
              <a:spcPct val="20000"/>
            </a:spcAft>
            <a:buChar char="•"/>
          </a:pPr>
          <a:r>
            <a:rPr lang="en-GB" sz="2300" kern="1200" dirty="0"/>
            <a:t> </a:t>
          </a:r>
          <a:r>
            <a:rPr lang="en-GB" sz="2300" kern="1200" dirty="0" err="1"/>
            <a:t>Ysgrifennu’n</a:t>
          </a:r>
          <a:r>
            <a:rPr lang="en-GB" sz="2300" kern="1200" dirty="0"/>
            <a:t> </a:t>
          </a:r>
          <a:r>
            <a:rPr lang="en-GB" sz="2300" kern="1200" dirty="0" err="1"/>
            <a:t>adfyfyriol</a:t>
          </a:r>
          <a:r>
            <a:rPr lang="en-GB" sz="2300" kern="1200" dirty="0"/>
            <a:t> </a:t>
          </a:r>
          <a:r>
            <a:rPr lang="en-GB" sz="2300" kern="1200" dirty="0" err="1"/>
            <a:t>beirniadol</a:t>
          </a:r>
          <a:r>
            <a:rPr lang="en-GB" sz="2300" kern="1200" dirty="0"/>
            <a:t>. </a:t>
          </a:r>
          <a:endParaRPr lang="en-US" sz="2300" kern="1200" dirty="0">
            <a:highlight>
              <a:srgbClr val="FFFF00"/>
            </a:highlight>
          </a:endParaRPr>
        </a:p>
      </dsp:txBody>
      <dsp:txXfrm>
        <a:off x="0" y="879854"/>
        <a:ext cx="8229600" cy="4068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35204"/>
          <a:ext cx="8177337" cy="950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287673" y="217354"/>
          <a:ext cx="523043" cy="523043"/>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900263" y="0"/>
          <a:ext cx="6172197" cy="219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76" tIns="23276" rIns="23276" bIns="23276" numCol="1" spcCol="1270" anchor="ctr" anchorCtr="0">
          <a:noAutofit/>
        </a:bodyPr>
        <a:lstStyle/>
        <a:p>
          <a:pPr marL="0" lvl="0" indent="0" algn="l" defTabSz="622300">
            <a:lnSpc>
              <a:spcPct val="90000"/>
            </a:lnSpc>
            <a:spcBef>
              <a:spcPct val="0"/>
            </a:spcBef>
            <a:spcAft>
              <a:spcPct val="35000"/>
            </a:spcAft>
            <a:buNone/>
          </a:pPr>
          <a:endParaRPr lang="en-GB" sz="1400" b="1" kern="1200" dirty="0"/>
        </a:p>
        <a:p>
          <a:pPr marL="0" lvl="0" indent="0" algn="l" defTabSz="622300">
            <a:lnSpc>
              <a:spcPct val="90000"/>
            </a:lnSpc>
            <a:spcBef>
              <a:spcPct val="0"/>
            </a:spcBef>
            <a:spcAft>
              <a:spcPct val="35000"/>
            </a:spcAft>
            <a:buNone/>
          </a:pPr>
          <a:endParaRPr lang="en-GB" sz="1400" b="1" kern="1200" dirty="0"/>
        </a:p>
        <a:p>
          <a:pPr marL="0" lvl="0" indent="0" algn="l" defTabSz="622300">
            <a:lnSpc>
              <a:spcPct val="90000"/>
            </a:lnSpc>
            <a:spcBef>
              <a:spcPct val="0"/>
            </a:spcBef>
            <a:spcAft>
              <a:spcPct val="35000"/>
            </a:spcAft>
            <a:buNone/>
          </a:pPr>
          <a:endParaRPr lang="en-GB" sz="1400" b="1" kern="1200" dirty="0"/>
        </a:p>
        <a:p>
          <a:pPr marL="0" lvl="0" indent="0" algn="l" defTabSz="622300">
            <a:lnSpc>
              <a:spcPct val="90000"/>
            </a:lnSpc>
            <a:spcBef>
              <a:spcPct val="0"/>
            </a:spcBef>
            <a:spcAft>
              <a:spcPct val="35000"/>
            </a:spcAft>
            <a:buNone/>
          </a:pPr>
          <a:r>
            <a:rPr lang="en-GB" sz="1400" b="1" kern="1200" dirty="0"/>
            <a:t>Cyfrinachedd- </a:t>
          </a:r>
          <a:r>
            <a:rPr lang="en-GB" sz="1400" b="0" kern="1200" dirty="0" err="1"/>
            <a:t>Peidiwch</a:t>
          </a:r>
          <a:r>
            <a:rPr lang="en-GB" sz="1400" b="0" kern="1200" dirty="0"/>
            <a:t> a </a:t>
          </a:r>
          <a:r>
            <a:rPr lang="en-GB" sz="1400" b="0" kern="1200" dirty="0" err="1"/>
            <a:t>defnyddio</a:t>
          </a:r>
          <a:r>
            <a:rPr lang="en-GB" sz="1400" b="0" kern="1200" dirty="0"/>
            <a:t> </a:t>
          </a:r>
          <a:r>
            <a:rPr lang="en-GB" sz="1400" b="0" kern="1200" dirty="0" err="1"/>
            <a:t>llythyren</a:t>
          </a:r>
          <a:r>
            <a:rPr lang="en-GB" sz="1400" b="0" kern="1200" dirty="0"/>
            <a:t> </a:t>
          </a:r>
          <a:r>
            <a:rPr lang="en-GB" sz="1400" b="0" kern="1200" dirty="0" err="1"/>
            <a:t>nac</a:t>
          </a:r>
          <a:r>
            <a:rPr lang="en-GB" sz="1400" b="0" kern="1200" dirty="0"/>
            <a:t> </a:t>
          </a:r>
          <a:r>
            <a:rPr lang="en-GB" sz="1400" b="0" kern="1200" dirty="0" err="1"/>
            <a:t>enwau</a:t>
          </a:r>
          <a:r>
            <a:rPr lang="en-GB" sz="1400" b="0" kern="1200" dirty="0"/>
            <a:t> </a:t>
          </a:r>
          <a:r>
            <a:rPr lang="en-GB" sz="1400" b="0" kern="1200" dirty="0" err="1"/>
            <a:t>ffug</a:t>
          </a:r>
          <a:r>
            <a:rPr lang="en-GB" sz="1400" b="0" kern="1200" dirty="0"/>
            <a:t> </a:t>
          </a:r>
          <a:r>
            <a:rPr lang="en-GB" sz="1400" b="0" kern="1200" dirty="0" err="1"/>
            <a:t>wrth</a:t>
          </a:r>
          <a:r>
            <a:rPr lang="en-GB" sz="1400" b="0" kern="1200" dirty="0"/>
            <a:t> </a:t>
          </a:r>
          <a:r>
            <a:rPr lang="en-GB" sz="1400" b="0" kern="1200" dirty="0" err="1"/>
            <a:t>ddisgrifio</a:t>
          </a:r>
          <a:r>
            <a:rPr lang="en-GB" sz="1400" b="0" kern="1200" dirty="0"/>
            <a:t> </a:t>
          </a:r>
          <a:r>
            <a:rPr lang="en-GB" sz="1400" b="0" kern="1200" dirty="0" err="1"/>
            <a:t>unigolion</a:t>
          </a:r>
          <a:r>
            <a:rPr lang="en-GB" sz="1400" b="0" kern="1200" dirty="0"/>
            <a:t> </a:t>
          </a:r>
          <a:r>
            <a:rPr lang="en-GB" sz="1400" b="0" kern="1200" dirty="0" err="1"/>
            <a:t>na</a:t>
          </a:r>
          <a:r>
            <a:rPr lang="en-GB" sz="1400" b="0" kern="1200" dirty="0"/>
            <a:t> </a:t>
          </a:r>
          <a:r>
            <a:rPr lang="en-GB" sz="1400" b="0" kern="1200" dirty="0" err="1"/>
            <a:t>chynnwys</a:t>
          </a:r>
          <a:r>
            <a:rPr lang="en-GB" sz="1400" b="0" kern="1200" dirty="0"/>
            <a:t> </a:t>
          </a:r>
          <a:r>
            <a:rPr lang="en-GB" sz="1400" b="0" kern="1200" dirty="0" err="1"/>
            <a:t>gwybodaeth</a:t>
          </a:r>
          <a:r>
            <a:rPr lang="en-GB" sz="1400" b="0" kern="1200" dirty="0"/>
            <a:t> </a:t>
          </a:r>
          <a:r>
            <a:rPr lang="en-GB" sz="1400" b="0" kern="1200" dirty="0" err="1"/>
            <a:t>allai</a:t>
          </a:r>
          <a:r>
            <a:rPr lang="en-GB" sz="1400" b="0" kern="1200" dirty="0"/>
            <a:t> </a:t>
          </a:r>
          <a:r>
            <a:rPr lang="en-GB" sz="1400" b="0" kern="1200" dirty="0" err="1"/>
            <a:t>awrain</a:t>
          </a:r>
          <a:r>
            <a:rPr lang="en-GB" sz="1400" b="0" kern="1200" dirty="0"/>
            <a:t> at </a:t>
          </a:r>
          <a:r>
            <a:rPr lang="en-GB" sz="1400" b="0" kern="1200" dirty="0" err="1"/>
            <a:t>adnabod</a:t>
          </a:r>
          <a:r>
            <a:rPr lang="en-GB" sz="1400" b="0" kern="1200" dirty="0"/>
            <a:t> </a:t>
          </a:r>
          <a:r>
            <a:rPr lang="en-GB" sz="1400" b="0" kern="1200" dirty="0" err="1"/>
            <a:t>yr</a:t>
          </a:r>
          <a:r>
            <a:rPr lang="en-GB" sz="1400" b="0" kern="1200" dirty="0"/>
            <a:t> </a:t>
          </a:r>
          <a:r>
            <a:rPr lang="en-GB" sz="1400" b="0" kern="1200" dirty="0" err="1"/>
            <a:t>unigolion</a:t>
          </a:r>
          <a:r>
            <a:rPr lang="en-GB" sz="1400" b="0" kern="1200" dirty="0"/>
            <a:t> </a:t>
          </a:r>
          <a:r>
            <a:rPr lang="en-GB" sz="1400" b="0" kern="1200" dirty="0" err="1"/>
            <a:t>hynny</a:t>
          </a:r>
          <a:r>
            <a:rPr lang="en-GB" sz="1400" b="0" kern="1200" dirty="0"/>
            <a:t>. </a:t>
          </a:r>
          <a:r>
            <a:rPr lang="en-GB" sz="1400" b="0" kern="1200" dirty="0" err="1"/>
            <a:t>Cyfeirwich</a:t>
          </a:r>
          <a:r>
            <a:rPr lang="en-GB" sz="1400" b="0" kern="1200" dirty="0"/>
            <a:t> at </a:t>
          </a:r>
          <a:r>
            <a:rPr lang="en-GB" sz="1400" b="0" kern="1200" dirty="0" err="1"/>
            <a:t>unigolion</a:t>
          </a:r>
          <a:r>
            <a:rPr lang="en-GB" sz="1400" b="0" kern="1200" dirty="0"/>
            <a:t> </a:t>
          </a:r>
          <a:r>
            <a:rPr lang="en-GB" sz="1400" b="0" kern="1200" dirty="0" err="1"/>
            <a:t>drwy</a:t>
          </a:r>
          <a:r>
            <a:rPr lang="en-GB" sz="1400" b="0" kern="1200" dirty="0"/>
            <a:t> </a:t>
          </a:r>
          <a:r>
            <a:rPr lang="en-GB" sz="1400" b="0" kern="1200" dirty="0" err="1"/>
            <a:t>ddefnyddio</a:t>
          </a:r>
          <a:r>
            <a:rPr lang="en-GB" sz="1400" b="0" kern="1200" dirty="0"/>
            <a:t> </a:t>
          </a:r>
          <a:r>
            <a:rPr lang="en-GB" sz="1400" b="0" kern="1200" dirty="0" err="1"/>
            <a:t>rhifau</a:t>
          </a:r>
          <a:r>
            <a:rPr lang="en-GB" sz="1400" b="0" kern="1200" dirty="0"/>
            <a:t> </a:t>
          </a:r>
          <a:r>
            <a:rPr lang="en-GB" sz="1400" b="0" kern="1200" dirty="0" err="1"/>
            <a:t>yn</a:t>
          </a:r>
          <a:r>
            <a:rPr lang="en-GB" sz="1400" b="0" kern="1200" dirty="0"/>
            <a:t> </a:t>
          </a:r>
          <a:r>
            <a:rPr lang="en-GB" sz="1400" b="0" kern="1200" dirty="0" err="1"/>
            <a:t>unig</a:t>
          </a:r>
          <a:r>
            <a:rPr lang="en-GB" sz="1400" b="0" kern="1200" dirty="0"/>
            <a:t>.  – </a:t>
          </a:r>
          <a:endParaRPr lang="en-US" sz="1400" b="0" kern="1200" dirty="0"/>
        </a:p>
      </dsp:txBody>
      <dsp:txXfrm>
        <a:off x="900263" y="0"/>
        <a:ext cx="6172197" cy="219935"/>
      </dsp:txXfrm>
    </dsp:sp>
    <dsp:sp modelId="{07749348-DF59-4731-932E-5456FD16E417}">
      <dsp:nvSpPr>
        <dsp:cNvPr id="0" name=""/>
        <dsp:cNvSpPr/>
      </dsp:nvSpPr>
      <dsp:spPr>
        <a:xfrm>
          <a:off x="0" y="1084050"/>
          <a:ext cx="8177337" cy="950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287673" y="1298022"/>
          <a:ext cx="523043" cy="52304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098391" y="1084050"/>
          <a:ext cx="6172197" cy="219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76" tIns="23276" rIns="23276" bIns="23276" numCol="1" spcCol="1270" anchor="ctr"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err="1"/>
            <a:t>Llen-ladrad</a:t>
          </a:r>
          <a:r>
            <a:rPr lang="en-GB" sz="1400" kern="1200" dirty="0"/>
            <a:t>- </a:t>
          </a:r>
          <a:r>
            <a:rPr lang="en-GB" sz="1400" kern="1200" dirty="0" err="1"/>
            <a:t>wrth</a:t>
          </a:r>
          <a:r>
            <a:rPr lang="en-GB" sz="1400" kern="1200" dirty="0"/>
            <a:t> </a:t>
          </a:r>
          <a:r>
            <a:rPr lang="en-GB" sz="1400" kern="1200" dirty="0" err="1"/>
            <a:t>ei</a:t>
          </a:r>
          <a:r>
            <a:rPr lang="en-GB" sz="1400" kern="1200" dirty="0"/>
            <a:t> </a:t>
          </a:r>
          <a:r>
            <a:rPr lang="en-GB" sz="1400" kern="1200" dirty="0" err="1"/>
            <a:t>gyflwyno</a:t>
          </a:r>
          <a:r>
            <a:rPr lang="en-GB" sz="1400" kern="1200" dirty="0"/>
            <a:t> </a:t>
          </a:r>
          <a:r>
            <a:rPr lang="en-GB" sz="1400" kern="1200" dirty="0" err="1"/>
            <a:t>bydd</a:t>
          </a:r>
          <a:r>
            <a:rPr lang="en-GB" sz="1400" kern="1200" dirty="0"/>
            <a:t> y </a:t>
          </a:r>
          <a:r>
            <a:rPr lang="en-GB" sz="1400" kern="1200" dirty="0" err="1"/>
            <a:t>portffolio</a:t>
          </a:r>
          <a:r>
            <a:rPr lang="en-GB" sz="1400" kern="1200" dirty="0"/>
            <a:t> </a:t>
          </a:r>
          <a:r>
            <a:rPr lang="en-GB" sz="1400" kern="1200" dirty="0" err="1"/>
            <a:t>yn</a:t>
          </a:r>
          <a:r>
            <a:rPr lang="en-GB" sz="1400" kern="1200" dirty="0"/>
            <a:t> </a:t>
          </a:r>
          <a:r>
            <a:rPr lang="en-GB" sz="1400" kern="1200" dirty="0" err="1"/>
            <a:t>dangos</a:t>
          </a:r>
          <a:r>
            <a:rPr lang="en-GB" sz="1400" kern="1200" dirty="0"/>
            <a:t> </a:t>
          </a:r>
          <a:r>
            <a:rPr lang="en-GB" sz="1400" kern="1200" dirty="0" err="1"/>
            <a:t>cyfradd</a:t>
          </a:r>
          <a:r>
            <a:rPr lang="en-GB" sz="1400" kern="1200" dirty="0"/>
            <a:t> </a:t>
          </a:r>
          <a:r>
            <a:rPr lang="en-GB" sz="1400" kern="1200" dirty="0" err="1"/>
            <a:t>uchel</a:t>
          </a:r>
          <a:r>
            <a:rPr lang="en-GB" sz="1400" kern="1200" dirty="0"/>
            <a:t> o </a:t>
          </a:r>
          <a:r>
            <a:rPr lang="en-GB" sz="1400" kern="1200" dirty="0" err="1"/>
            <a:t>len-ladrad</a:t>
          </a:r>
          <a:r>
            <a:rPr lang="en-GB" sz="1400" kern="1200" dirty="0"/>
            <a:t> ac </a:t>
          </a:r>
          <a:r>
            <a:rPr lang="en-GB" sz="1400" kern="1200" dirty="0" err="1"/>
            <a:t>mae’r</a:t>
          </a:r>
          <a:r>
            <a:rPr lang="en-GB" sz="1400" kern="1200" dirty="0"/>
            <a:t> </a:t>
          </a:r>
          <a:r>
            <a:rPr lang="en-GB" sz="1400" kern="1200" dirty="0" err="1"/>
            <a:t>Brifysgol</a:t>
          </a:r>
          <a:r>
            <a:rPr lang="en-GB" sz="1400" kern="1200" dirty="0"/>
            <a:t> </a:t>
          </a:r>
          <a:r>
            <a:rPr lang="en-GB" sz="1400" kern="1200" dirty="0" err="1"/>
            <a:t>yn</a:t>
          </a:r>
          <a:r>
            <a:rPr lang="en-GB" sz="1400" kern="1200" dirty="0"/>
            <a:t> </a:t>
          </a:r>
          <a:r>
            <a:rPr lang="en-GB" sz="1400" kern="1200" dirty="0" err="1"/>
            <a:t>ymwybodol</a:t>
          </a:r>
          <a:r>
            <a:rPr lang="en-GB" sz="1400" kern="1200" dirty="0"/>
            <a:t> o </a:t>
          </a:r>
          <a:r>
            <a:rPr lang="en-GB" sz="1400" kern="1200" dirty="0" err="1"/>
            <a:t>hyn</a:t>
          </a:r>
          <a:r>
            <a:rPr lang="en-GB" sz="1400" kern="1200" dirty="0"/>
            <a:t>.</a:t>
          </a:r>
          <a:endParaRPr lang="en-US" sz="1400" kern="1200" dirty="0"/>
        </a:p>
      </dsp:txBody>
      <dsp:txXfrm>
        <a:off x="1098391" y="1084050"/>
        <a:ext cx="6172197" cy="219935"/>
      </dsp:txXfrm>
    </dsp:sp>
    <dsp:sp modelId="{686039DE-5183-4BE5-A6E2-9F49603D3F36}">
      <dsp:nvSpPr>
        <dsp:cNvPr id="0" name=""/>
        <dsp:cNvSpPr/>
      </dsp:nvSpPr>
      <dsp:spPr>
        <a:xfrm>
          <a:off x="0" y="2164718"/>
          <a:ext cx="8177337" cy="950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287673" y="2378690"/>
          <a:ext cx="523043" cy="52304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098391" y="2164718"/>
          <a:ext cx="6172197" cy="219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76" tIns="23276" rIns="23276" bIns="23276" numCol="1" spcCol="1270" anchor="ctr"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err="1"/>
            <a:t>Gwneuch</a:t>
          </a:r>
          <a:r>
            <a:rPr lang="en-GB" sz="1400" kern="1200" dirty="0"/>
            <a:t> </a:t>
          </a:r>
          <a:r>
            <a:rPr lang="en-GB" sz="1400" kern="1200" dirty="0" err="1"/>
            <a:t>yn</a:t>
          </a:r>
          <a:r>
            <a:rPr lang="en-GB" sz="1400" kern="1200" dirty="0"/>
            <a:t> </a:t>
          </a:r>
          <a:r>
            <a:rPr lang="en-GB" sz="1400" kern="1200" dirty="0" err="1"/>
            <a:t>siwr</a:t>
          </a:r>
          <a:r>
            <a:rPr lang="en-GB" sz="1400" kern="1200" dirty="0"/>
            <a:t> </a:t>
          </a:r>
          <a:r>
            <a:rPr lang="en-GB" sz="1400" kern="1200" dirty="0" err="1"/>
            <a:t>eich</a:t>
          </a:r>
          <a:r>
            <a:rPr lang="en-GB" sz="1400" kern="1200" dirty="0"/>
            <a:t> bod </a:t>
          </a:r>
          <a:r>
            <a:rPr lang="en-GB" sz="1400" kern="1200" dirty="0" err="1"/>
            <a:t>yn</a:t>
          </a:r>
          <a:r>
            <a:rPr lang="en-GB" sz="1400" kern="1200" dirty="0"/>
            <a:t> </a:t>
          </a:r>
          <a:r>
            <a:rPr lang="en-GB" sz="1400" kern="1200" dirty="0" err="1"/>
            <a:t>ateb</a:t>
          </a:r>
          <a:r>
            <a:rPr lang="en-GB" sz="1400" kern="1200" dirty="0"/>
            <a:t> y </a:t>
          </a:r>
          <a:r>
            <a:rPr lang="en-GB" sz="1400" kern="1200" dirty="0" err="1"/>
            <a:t>cwestiwn</a:t>
          </a:r>
          <a:r>
            <a:rPr lang="en-GB" sz="1400" kern="1200" dirty="0"/>
            <a:t> </a:t>
          </a:r>
          <a:r>
            <a:rPr lang="en-GB" sz="1400" kern="1200" dirty="0" err="1"/>
            <a:t>yn</a:t>
          </a:r>
          <a:r>
            <a:rPr lang="en-GB" sz="1400" kern="1200" dirty="0"/>
            <a:t> </a:t>
          </a:r>
          <a:r>
            <a:rPr lang="en-GB" sz="1400" kern="1200" dirty="0" err="1"/>
            <a:t>llawn</a:t>
          </a:r>
          <a:r>
            <a:rPr lang="en-GB" sz="1400" kern="1200" dirty="0"/>
            <a:t>- </a:t>
          </a:r>
          <a:r>
            <a:rPr lang="en-GB" sz="1400" kern="1200" dirty="0" err="1"/>
            <a:t>gwiriwch</a:t>
          </a:r>
          <a:r>
            <a:rPr lang="en-GB" sz="1400" kern="1200" dirty="0"/>
            <a:t> y </a:t>
          </a:r>
          <a:r>
            <a:rPr lang="en-GB" sz="1400" kern="1200" dirty="0" err="1"/>
            <a:t>meini</a:t>
          </a:r>
          <a:r>
            <a:rPr lang="en-GB" sz="1400" kern="1200" dirty="0"/>
            <a:t> </a:t>
          </a:r>
          <a:r>
            <a:rPr lang="en-GB" sz="1400" kern="1200" dirty="0" err="1"/>
            <a:t>prawf</a:t>
          </a:r>
          <a:r>
            <a:rPr lang="en-GB" sz="1400" kern="1200" dirty="0"/>
            <a:t> </a:t>
          </a:r>
          <a:r>
            <a:rPr lang="en-GB" sz="1400" kern="1200" dirty="0" err="1"/>
            <a:t>marcio</a:t>
          </a:r>
          <a:r>
            <a:rPr lang="en-GB" sz="1400" kern="1200" dirty="0"/>
            <a:t> am </a:t>
          </a:r>
          <a:r>
            <a:rPr lang="en-GB" sz="1400" kern="1200" dirty="0" err="1"/>
            <a:t>yr</a:t>
          </a:r>
          <a:r>
            <a:rPr lang="en-GB" sz="1400" kern="1200" dirty="0"/>
            <a:t> </a:t>
          </a:r>
          <a:r>
            <a:rPr lang="en-GB" sz="1400" kern="1200" dirty="0" err="1"/>
            <a:t>hyn</a:t>
          </a:r>
          <a:r>
            <a:rPr lang="en-GB" sz="1400" kern="1200" dirty="0"/>
            <a:t> </a:t>
          </a:r>
          <a:r>
            <a:rPr lang="en-GB" sz="1400" kern="1200" dirty="0" err="1"/>
            <a:t>sydd</a:t>
          </a:r>
          <a:r>
            <a:rPr lang="en-GB" sz="1400" kern="1200" dirty="0"/>
            <a:t> </a:t>
          </a:r>
          <a:r>
            <a:rPr lang="en-GB" sz="1400" kern="1200" dirty="0" err="1"/>
            <a:t>yn</a:t>
          </a:r>
          <a:r>
            <a:rPr lang="en-GB" sz="1400" kern="1200" dirty="0"/>
            <a:t> </a:t>
          </a:r>
          <a:r>
            <a:rPr lang="en-GB" sz="1400" kern="1200" dirty="0" err="1"/>
            <a:t>ddisgwyliedig</a:t>
          </a:r>
          <a:r>
            <a:rPr lang="en-GB" sz="1400" kern="1200" dirty="0"/>
            <a:t>.</a:t>
          </a:r>
        </a:p>
      </dsp:txBody>
      <dsp:txXfrm>
        <a:off x="1098391" y="2164718"/>
        <a:ext cx="6172197" cy="219935"/>
      </dsp:txXfrm>
    </dsp:sp>
    <dsp:sp modelId="{95B8B605-3720-486F-92FF-8BB9670A57F8}">
      <dsp:nvSpPr>
        <dsp:cNvPr id="0" name=""/>
        <dsp:cNvSpPr/>
      </dsp:nvSpPr>
      <dsp:spPr>
        <a:xfrm>
          <a:off x="0" y="3245386"/>
          <a:ext cx="8177337" cy="9509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287673" y="3459359"/>
          <a:ext cx="523043" cy="523043"/>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098391" y="3290945"/>
          <a:ext cx="6172197" cy="128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76" tIns="23276" rIns="23276" bIns="23276" numCol="1" spcCol="1270" anchor="ctr"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err="1"/>
            <a:t>Cadwch</a:t>
          </a:r>
          <a:r>
            <a:rPr lang="en-GB" sz="1400" kern="1200" dirty="0"/>
            <a:t> at y </a:t>
          </a:r>
          <a:r>
            <a:rPr lang="en-GB" sz="1400" kern="1200" dirty="0" err="1"/>
            <a:t>cyfrif</a:t>
          </a:r>
          <a:r>
            <a:rPr lang="en-GB" sz="1400" kern="1200" dirty="0"/>
            <a:t> </a:t>
          </a:r>
          <a:r>
            <a:rPr lang="en-GB" sz="1400" kern="1200" dirty="0" err="1"/>
            <a:t>geiriau</a:t>
          </a:r>
          <a:r>
            <a:rPr lang="en-GB" sz="1400" kern="1200" dirty="0"/>
            <a:t> (=/- 10%)_</a:t>
          </a:r>
        </a:p>
      </dsp:txBody>
      <dsp:txXfrm>
        <a:off x="1098391" y="3290945"/>
        <a:ext cx="6172197" cy="1288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2379359" y="830383"/>
          <a:ext cx="515615" cy="91440"/>
        </a:xfrm>
        <a:custGeom>
          <a:avLst/>
          <a:gdLst/>
          <a:ahLst/>
          <a:cxnLst/>
          <a:rect l="0" t="0" r="0" b="0"/>
          <a:pathLst>
            <a:path>
              <a:moveTo>
                <a:pt x="0" y="45720"/>
              </a:moveTo>
              <a:lnTo>
                <a:pt x="51561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23512" y="873372"/>
        <a:ext cx="27310" cy="5462"/>
      </dsp:txXfrm>
    </dsp:sp>
    <dsp:sp modelId="{19F7E99A-8730-4A5D-B4F4-36721F08B964}">
      <dsp:nvSpPr>
        <dsp:cNvPr id="0" name=""/>
        <dsp:cNvSpPr/>
      </dsp:nvSpPr>
      <dsp:spPr>
        <a:xfrm>
          <a:off x="6308" y="163648"/>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Cydnabod</a:t>
          </a:r>
          <a:r>
            <a:rPr lang="en-US" sz="1300" kern="1200" dirty="0"/>
            <a:t> </a:t>
          </a:r>
          <a:r>
            <a:rPr lang="en-US" sz="1300" kern="1200" dirty="0" err="1"/>
            <a:t>pwyigrwydd</a:t>
          </a:r>
          <a:r>
            <a:rPr lang="en-US" sz="1300" kern="1200" dirty="0"/>
            <a:t> </a:t>
          </a:r>
          <a:r>
            <a:rPr lang="en-US" sz="1300" kern="1200" dirty="0" err="1"/>
            <a:t>adfyfyrio</a:t>
          </a:r>
          <a:endParaRPr lang="en-US" sz="1300" kern="1200" dirty="0"/>
        </a:p>
      </dsp:txBody>
      <dsp:txXfrm>
        <a:off x="6308" y="163648"/>
        <a:ext cx="2374850" cy="1424910"/>
      </dsp:txXfrm>
    </dsp:sp>
    <dsp:sp modelId="{E4565FC8-458D-4F52-8341-58BC19F177DD}">
      <dsp:nvSpPr>
        <dsp:cNvPr id="0" name=""/>
        <dsp:cNvSpPr/>
      </dsp:nvSpPr>
      <dsp:spPr>
        <a:xfrm>
          <a:off x="5300426" y="830383"/>
          <a:ext cx="515615" cy="91440"/>
        </a:xfrm>
        <a:custGeom>
          <a:avLst/>
          <a:gdLst/>
          <a:ahLst/>
          <a:cxnLst/>
          <a:rect l="0" t="0" r="0" b="0"/>
          <a:pathLst>
            <a:path>
              <a:moveTo>
                <a:pt x="0" y="45720"/>
              </a:moveTo>
              <a:lnTo>
                <a:pt x="51561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44578" y="873372"/>
        <a:ext cx="27310" cy="5462"/>
      </dsp:txXfrm>
    </dsp:sp>
    <dsp:sp modelId="{EA3ABD67-AE6B-4336-BDBF-EC4352E10B91}">
      <dsp:nvSpPr>
        <dsp:cNvPr id="0" name=""/>
        <dsp:cNvSpPr/>
      </dsp:nvSpPr>
      <dsp:spPr>
        <a:xfrm>
          <a:off x="2927375" y="163648"/>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Dod</a:t>
          </a:r>
          <a:r>
            <a:rPr lang="en-US" sz="1300" kern="1200" dirty="0"/>
            <a:t> o </a:t>
          </a:r>
          <a:r>
            <a:rPr lang="en-US" sz="1300" kern="1200" dirty="0" err="1"/>
            <a:t>hyd</a:t>
          </a:r>
          <a:r>
            <a:rPr lang="en-US" sz="1300" kern="1200" dirty="0"/>
            <a:t> </a:t>
          </a:r>
          <a:r>
            <a:rPr lang="en-US" sz="1300" kern="1200" dirty="0" err="1"/>
            <a:t>i</a:t>
          </a:r>
          <a:r>
            <a:rPr lang="en-US" sz="1300" kern="1200" dirty="0"/>
            <a:t> </a:t>
          </a:r>
          <a:r>
            <a:rPr lang="en-US" sz="1300" kern="1200" dirty="0" err="1"/>
            <a:t>fodel</a:t>
          </a:r>
          <a:r>
            <a:rPr lang="en-US" sz="1300" kern="1200" dirty="0"/>
            <a:t> </a:t>
          </a:r>
          <a:r>
            <a:rPr lang="en-US" sz="1300" kern="1200" dirty="0" err="1"/>
            <a:t>adfyfyriol</a:t>
          </a:r>
          <a:r>
            <a:rPr lang="en-US" sz="1300" kern="1200" dirty="0"/>
            <a:t> </a:t>
          </a:r>
          <a:r>
            <a:rPr lang="en-US" sz="1300" kern="1200" dirty="0" err="1"/>
            <a:t>rydych</a:t>
          </a:r>
          <a:r>
            <a:rPr lang="en-US" sz="1300" kern="1200" dirty="0"/>
            <a:t> </a:t>
          </a:r>
          <a:r>
            <a:rPr lang="en-US" sz="1300" kern="1200" dirty="0" err="1"/>
            <a:t>yn</a:t>
          </a:r>
          <a:r>
            <a:rPr lang="en-US" sz="1300" kern="1200" dirty="0"/>
            <a:t> </a:t>
          </a:r>
          <a:r>
            <a:rPr lang="en-US" sz="1300" kern="1200" dirty="0" err="1"/>
            <a:t>gyfforddus</a:t>
          </a:r>
          <a:r>
            <a:rPr lang="en-US" sz="1300" kern="1200" dirty="0"/>
            <a:t> ag o- </a:t>
          </a:r>
          <a:r>
            <a:rPr lang="en-US" sz="1300" kern="1200" dirty="0" err="1"/>
            <a:t>bydd</a:t>
          </a:r>
          <a:r>
            <a:rPr lang="en-US" sz="1300" kern="1200" dirty="0"/>
            <a:t> </a:t>
          </a:r>
          <a:r>
            <a:rPr lang="en-US" sz="1300" kern="1200" dirty="0" err="1"/>
            <a:t>hyn</a:t>
          </a:r>
          <a:r>
            <a:rPr lang="en-US" sz="1300" kern="1200" dirty="0"/>
            <a:t> </a:t>
          </a:r>
          <a:r>
            <a:rPr lang="en-US" sz="1300" kern="1200" dirty="0" err="1"/>
            <a:t>yn</a:t>
          </a:r>
          <a:r>
            <a:rPr lang="en-US" sz="1300" kern="1200" dirty="0"/>
            <a:t> </a:t>
          </a:r>
          <a:r>
            <a:rPr lang="en-US" sz="1300" kern="1200" dirty="0" err="1"/>
            <a:t>amrywio</a:t>
          </a:r>
          <a:r>
            <a:rPr lang="en-US" sz="1300" kern="1200" dirty="0"/>
            <a:t> o </a:t>
          </a:r>
          <a:r>
            <a:rPr lang="en-US" sz="1300" kern="1200" dirty="0" err="1"/>
            <a:t>ddysgwr</a:t>
          </a:r>
          <a:r>
            <a:rPr lang="en-US" sz="1300" kern="1200" dirty="0"/>
            <a:t> </a:t>
          </a:r>
          <a:r>
            <a:rPr lang="en-US" sz="1300" kern="1200" dirty="0" err="1"/>
            <a:t>i</a:t>
          </a:r>
          <a:r>
            <a:rPr lang="en-US" sz="1300" kern="1200" dirty="0"/>
            <a:t> </a:t>
          </a:r>
          <a:r>
            <a:rPr lang="en-US" sz="1300" kern="1200" dirty="0" err="1"/>
            <a:t>ddysgwr</a:t>
          </a:r>
          <a:r>
            <a:rPr lang="en-US" sz="1300" kern="1200" dirty="0"/>
            <a:t>.</a:t>
          </a:r>
        </a:p>
      </dsp:txBody>
      <dsp:txXfrm>
        <a:off x="2927375" y="163648"/>
        <a:ext cx="2374850" cy="1424910"/>
      </dsp:txXfrm>
    </dsp:sp>
    <dsp:sp modelId="{54E54FAC-9598-45B4-BD8A-99616A943EC6}">
      <dsp:nvSpPr>
        <dsp:cNvPr id="0" name=""/>
        <dsp:cNvSpPr/>
      </dsp:nvSpPr>
      <dsp:spPr>
        <a:xfrm>
          <a:off x="1193734" y="1586758"/>
          <a:ext cx="5842133" cy="515615"/>
        </a:xfrm>
        <a:custGeom>
          <a:avLst/>
          <a:gdLst/>
          <a:ahLst/>
          <a:cxnLst/>
          <a:rect l="0" t="0" r="0" b="0"/>
          <a:pathLst>
            <a:path>
              <a:moveTo>
                <a:pt x="5842133" y="0"/>
              </a:moveTo>
              <a:lnTo>
                <a:pt x="5842133" y="274907"/>
              </a:lnTo>
              <a:lnTo>
                <a:pt x="0" y="274907"/>
              </a:lnTo>
              <a:lnTo>
                <a:pt x="0" y="515615"/>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68110" y="1841835"/>
        <a:ext cx="293380" cy="5462"/>
      </dsp:txXfrm>
    </dsp:sp>
    <dsp:sp modelId="{635ED3E7-F8B4-429F-93B9-19ECF993E455}">
      <dsp:nvSpPr>
        <dsp:cNvPr id="0" name=""/>
        <dsp:cNvSpPr/>
      </dsp:nvSpPr>
      <dsp:spPr>
        <a:xfrm>
          <a:off x="5848442" y="163648"/>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Dod</a:t>
          </a:r>
          <a:r>
            <a:rPr lang="en-US" sz="1300" kern="1200" dirty="0"/>
            <a:t> o </a:t>
          </a:r>
          <a:r>
            <a:rPr lang="en-US" sz="1300" kern="1200" dirty="0" err="1"/>
            <a:t>hyd</a:t>
          </a:r>
          <a:r>
            <a:rPr lang="en-US" sz="1300" kern="1200" dirty="0"/>
            <a:t> </a:t>
          </a:r>
          <a:r>
            <a:rPr lang="en-US" sz="1300" kern="1200" dirty="0" err="1"/>
            <a:t>i</a:t>
          </a:r>
          <a:r>
            <a:rPr lang="en-US" sz="1300" kern="1200" dirty="0"/>
            <a:t> ‘</a:t>
          </a:r>
          <a:r>
            <a:rPr lang="en-US" sz="1300" kern="1200" dirty="0" err="1"/>
            <a:t>ffrind</a:t>
          </a:r>
          <a:r>
            <a:rPr lang="en-US" sz="1300" kern="1200" dirty="0"/>
            <a:t> </a:t>
          </a:r>
          <a:r>
            <a:rPr lang="en-US" sz="1300" kern="1200" dirty="0" err="1"/>
            <a:t>beirniadol</a:t>
          </a:r>
          <a:r>
            <a:rPr lang="en-US" sz="1300" kern="1200" dirty="0"/>
            <a:t>/ critical friend’ a bod </a:t>
          </a:r>
          <a:r>
            <a:rPr lang="en-US" sz="1300" kern="1200" dirty="0" err="1"/>
            <a:t>yn</a:t>
          </a:r>
          <a:r>
            <a:rPr lang="en-US" sz="1300" kern="1200" dirty="0"/>
            <a:t> </a:t>
          </a:r>
          <a:r>
            <a:rPr lang="en-US" sz="1300" kern="1200" dirty="0" err="1"/>
            <a:t>ffrind</a:t>
          </a:r>
          <a:r>
            <a:rPr lang="en-US" sz="1300" kern="1200" dirty="0"/>
            <a:t> </a:t>
          </a:r>
          <a:r>
            <a:rPr lang="en-US" sz="1300" kern="1200" dirty="0" err="1"/>
            <a:t>beirniadol</a:t>
          </a:r>
          <a:r>
            <a:rPr lang="en-US" sz="1300" kern="1200" dirty="0"/>
            <a:t> </a:t>
          </a:r>
          <a:r>
            <a:rPr lang="en-US" sz="1300" kern="1200" dirty="0" err="1"/>
            <a:t>i</a:t>
          </a:r>
          <a:r>
            <a:rPr lang="en-US" sz="1300" kern="1200" dirty="0"/>
            <a:t> </a:t>
          </a:r>
          <a:r>
            <a:rPr lang="en-US" sz="1300" kern="1200" dirty="0" err="1"/>
            <a:t>eraill</a:t>
          </a:r>
          <a:endParaRPr lang="en-US" sz="1300" kern="1200" dirty="0"/>
        </a:p>
      </dsp:txBody>
      <dsp:txXfrm>
        <a:off x="5848442" y="163648"/>
        <a:ext cx="2374850" cy="1424910"/>
      </dsp:txXfrm>
    </dsp:sp>
    <dsp:sp modelId="{B763FCA9-AEB9-4644-B1CD-F95ACA07E1FA}">
      <dsp:nvSpPr>
        <dsp:cNvPr id="0" name=""/>
        <dsp:cNvSpPr/>
      </dsp:nvSpPr>
      <dsp:spPr>
        <a:xfrm>
          <a:off x="2379359" y="2801509"/>
          <a:ext cx="515615" cy="91440"/>
        </a:xfrm>
        <a:custGeom>
          <a:avLst/>
          <a:gdLst/>
          <a:ahLst/>
          <a:cxnLst/>
          <a:rect l="0" t="0" r="0" b="0"/>
          <a:pathLst>
            <a:path>
              <a:moveTo>
                <a:pt x="0" y="45720"/>
              </a:moveTo>
              <a:lnTo>
                <a:pt x="51561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23512" y="2844498"/>
        <a:ext cx="27310" cy="5462"/>
      </dsp:txXfrm>
    </dsp:sp>
    <dsp:sp modelId="{B787B5C6-E277-4FF4-BE5D-A8430307C251}">
      <dsp:nvSpPr>
        <dsp:cNvPr id="0" name=""/>
        <dsp:cNvSpPr/>
      </dsp:nvSpPr>
      <dsp:spPr>
        <a:xfrm>
          <a:off x="6308" y="2134774"/>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Datblygu</a:t>
          </a:r>
          <a:r>
            <a:rPr lang="en-US" sz="1300" kern="1200" dirty="0"/>
            <a:t> </a:t>
          </a:r>
          <a:r>
            <a:rPr lang="en-US" sz="1300" kern="1200" dirty="0" err="1"/>
            <a:t>ymwybyddiaeth</a:t>
          </a:r>
          <a:r>
            <a:rPr lang="en-US" sz="1300" kern="1200" dirty="0"/>
            <a:t> </a:t>
          </a:r>
          <a:r>
            <a:rPr lang="en-US" sz="1300" kern="1200" dirty="0" err="1"/>
            <a:t>o’r</a:t>
          </a:r>
          <a:r>
            <a:rPr lang="en-US" sz="1300" kern="1200" dirty="0"/>
            <a:t> </a:t>
          </a:r>
          <a:r>
            <a:rPr lang="en-US" sz="1300" kern="1200" dirty="0" err="1"/>
            <a:t>hyn</a:t>
          </a:r>
          <a:r>
            <a:rPr lang="en-US" sz="1300" kern="1200" dirty="0"/>
            <a:t> </a:t>
          </a:r>
          <a:r>
            <a:rPr lang="en-US" sz="1300" kern="1200" dirty="0" err="1"/>
            <a:t>sydd</a:t>
          </a:r>
          <a:r>
            <a:rPr lang="en-US" sz="1300" kern="1200" dirty="0"/>
            <a:t> </a:t>
          </a:r>
          <a:r>
            <a:rPr lang="en-US" sz="1300" kern="1200" dirty="0" err="1"/>
            <a:t>yn</a:t>
          </a:r>
          <a:r>
            <a:rPr lang="en-US" sz="1300" kern="1200" dirty="0"/>
            <a:t> </a:t>
          </a:r>
          <a:r>
            <a:rPr lang="en-US" sz="1300" kern="1200" dirty="0" err="1"/>
            <a:t>effeithio</a:t>
          </a:r>
          <a:r>
            <a:rPr lang="en-US" sz="1300" kern="1200" dirty="0"/>
            <a:t> </a:t>
          </a:r>
          <a:r>
            <a:rPr lang="en-US" sz="1300" kern="1200" dirty="0" err="1"/>
            <a:t>ar</a:t>
          </a:r>
          <a:r>
            <a:rPr lang="en-US" sz="1300" kern="1200" dirty="0"/>
            <a:t> </a:t>
          </a:r>
          <a:r>
            <a:rPr lang="en-US" sz="1300" kern="1200" dirty="0" err="1"/>
            <a:t>eicj</a:t>
          </a:r>
          <a:r>
            <a:rPr lang="en-US" sz="1300" kern="1200" dirty="0"/>
            <a:t> </a:t>
          </a:r>
          <a:r>
            <a:rPr lang="en-US" sz="1300" kern="1200" dirty="0" err="1"/>
            <a:t>gallu</a:t>
          </a:r>
          <a:r>
            <a:rPr lang="en-US" sz="1300" kern="1200" dirty="0"/>
            <a:t> </a:t>
          </a:r>
          <a:r>
            <a:rPr lang="en-US" sz="1300" kern="1200" dirty="0" err="1"/>
            <a:t>i</a:t>
          </a:r>
          <a:r>
            <a:rPr lang="en-US" sz="1300" kern="1200" dirty="0"/>
            <a:t> </a:t>
          </a:r>
          <a:r>
            <a:rPr lang="en-US" sz="1300" kern="1200" dirty="0" err="1"/>
            <a:t>adfyfyrio</a:t>
          </a:r>
          <a:endParaRPr lang="en-US" sz="1300" kern="1200" dirty="0"/>
        </a:p>
      </dsp:txBody>
      <dsp:txXfrm>
        <a:off x="6308" y="2134774"/>
        <a:ext cx="2374850" cy="1424910"/>
      </dsp:txXfrm>
    </dsp:sp>
    <dsp:sp modelId="{8E37B662-70DA-4E8E-8F0C-E38538F29753}">
      <dsp:nvSpPr>
        <dsp:cNvPr id="0" name=""/>
        <dsp:cNvSpPr/>
      </dsp:nvSpPr>
      <dsp:spPr>
        <a:xfrm>
          <a:off x="5300426" y="2727394"/>
          <a:ext cx="482225" cy="119834"/>
        </a:xfrm>
        <a:custGeom>
          <a:avLst/>
          <a:gdLst/>
          <a:ahLst/>
          <a:cxnLst/>
          <a:rect l="0" t="0" r="0" b="0"/>
          <a:pathLst>
            <a:path>
              <a:moveTo>
                <a:pt x="0" y="119834"/>
              </a:moveTo>
              <a:lnTo>
                <a:pt x="258212" y="119834"/>
              </a:lnTo>
              <a:lnTo>
                <a:pt x="258212" y="0"/>
              </a:lnTo>
              <a:lnTo>
                <a:pt x="482225" y="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8373" y="2784581"/>
        <a:ext cx="26332" cy="5462"/>
      </dsp:txXfrm>
    </dsp:sp>
    <dsp:sp modelId="{0E2070AB-2EE3-4DB2-B0E8-FCBA23032A3B}">
      <dsp:nvSpPr>
        <dsp:cNvPr id="0" name=""/>
        <dsp:cNvSpPr/>
      </dsp:nvSpPr>
      <dsp:spPr>
        <a:xfrm>
          <a:off x="2927375" y="2134774"/>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Peidiwch</a:t>
          </a:r>
          <a:r>
            <a:rPr lang="en-US" sz="1300" kern="1200" dirty="0"/>
            <a:t> ac </a:t>
          </a:r>
          <a:r>
            <a:rPr lang="en-US" sz="1300" kern="1200" dirty="0" err="1"/>
            <a:t>osgoi</a:t>
          </a:r>
          <a:r>
            <a:rPr lang="en-US" sz="1300" kern="1200" dirty="0"/>
            <a:t> y </a:t>
          </a:r>
          <a:r>
            <a:rPr lang="en-US" sz="1300" kern="1200" dirty="0" err="1"/>
            <a:t>cwestiynau</a:t>
          </a:r>
          <a:r>
            <a:rPr lang="en-US" sz="1300" kern="1200" dirty="0"/>
            <a:t>- a </a:t>
          </a:r>
          <a:r>
            <a:rPr lang="en-US" sz="1300" kern="1200" dirty="0" err="1"/>
            <a:t>pheidiwch</a:t>
          </a:r>
          <a:r>
            <a:rPr lang="en-US" sz="1300" kern="1200" dirty="0"/>
            <a:t> ac </a:t>
          </a:r>
          <a:r>
            <a:rPr lang="en-US" sz="1300" kern="1200" dirty="0" err="1"/>
            <a:t>oedi</a:t>
          </a:r>
          <a:r>
            <a:rPr lang="en-US" sz="1300" kern="1200" dirty="0"/>
            <a:t> </a:t>
          </a:r>
          <a:r>
            <a:rPr lang="en-US" sz="1300" kern="1200" dirty="0" err="1"/>
            <a:t>ychwaith</a:t>
          </a:r>
          <a:r>
            <a:rPr lang="en-US" sz="1300" kern="1200" dirty="0"/>
            <a:t> </a:t>
          </a:r>
          <a:r>
            <a:rPr lang="en-US" sz="1300" kern="1200" dirty="0" err="1"/>
            <a:t>cyn</a:t>
          </a:r>
          <a:r>
            <a:rPr lang="en-US" sz="1300" kern="1200" dirty="0"/>
            <a:t> </a:t>
          </a:r>
          <a:r>
            <a:rPr lang="en-US" sz="1300" kern="1200" dirty="0" err="1"/>
            <a:t>ymateb</a:t>
          </a:r>
          <a:endParaRPr lang="en-US" sz="1300" kern="1200" dirty="0"/>
        </a:p>
      </dsp:txBody>
      <dsp:txXfrm>
        <a:off x="2927375" y="2134774"/>
        <a:ext cx="2374850" cy="1424910"/>
      </dsp:txXfrm>
    </dsp:sp>
    <dsp:sp modelId="{3D1B88A5-036C-4D37-B039-26AC7B686BB1}">
      <dsp:nvSpPr>
        <dsp:cNvPr id="0" name=""/>
        <dsp:cNvSpPr/>
      </dsp:nvSpPr>
      <dsp:spPr>
        <a:xfrm>
          <a:off x="5815051" y="2014939"/>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Cydnabod</a:t>
          </a:r>
          <a:r>
            <a:rPr lang="en-US" sz="1300" kern="1200" dirty="0"/>
            <a:t> a </a:t>
          </a:r>
          <a:r>
            <a:rPr lang="en-US" sz="1300" kern="1200" dirty="0" err="1"/>
            <a:t>datblygu’r</a:t>
          </a:r>
          <a:r>
            <a:rPr lang="en-US" sz="1300" kern="1200" dirty="0"/>
            <a:t> </a:t>
          </a:r>
          <a:r>
            <a:rPr lang="en-US" sz="1300" kern="1200" dirty="0" err="1"/>
            <a:t>nodweddion</a:t>
          </a:r>
          <a:r>
            <a:rPr lang="en-US" sz="1300" kern="1200" dirty="0"/>
            <a:t> </a:t>
          </a:r>
          <a:r>
            <a:rPr lang="en-US" sz="1300" kern="1200" dirty="0" err="1"/>
            <a:t>ymarferydd</a:t>
          </a:r>
          <a:r>
            <a:rPr lang="en-US" sz="1300" kern="1200" dirty="0"/>
            <a:t>  </a:t>
          </a:r>
          <a:r>
            <a:rPr lang="en-US" sz="1300" kern="1200" dirty="0" err="1"/>
            <a:t>adfyfyriol</a:t>
          </a:r>
          <a:endParaRPr lang="en-US" sz="1300" kern="1200" dirty="0"/>
        </a:p>
      </dsp:txBody>
      <dsp:txXfrm>
        <a:off x="5815051" y="2014939"/>
        <a:ext cx="2374850" cy="14249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2146-98AC-46A6-BF4C-A5F5CAAE9431}">
      <dsp:nvSpPr>
        <dsp:cNvPr id="0" name=""/>
        <dsp:cNvSpPr/>
      </dsp:nvSpPr>
      <dsp:spPr>
        <a:xfrm>
          <a:off x="366711" y="158721"/>
          <a:ext cx="1085132" cy="1085132"/>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DD5C4-3976-4E16-883D-2E01BA9FFE45}">
      <dsp:nvSpPr>
        <dsp:cNvPr id="0" name=""/>
        <dsp:cNvSpPr/>
      </dsp:nvSpPr>
      <dsp:spPr>
        <a:xfrm>
          <a:off x="581714" y="278546"/>
          <a:ext cx="622617" cy="62261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9CF4517-E8ED-4816-931A-614ECA7E9BAF}">
      <dsp:nvSpPr>
        <dsp:cNvPr id="0" name=""/>
        <dsp:cNvSpPr/>
      </dsp:nvSpPr>
      <dsp:spPr>
        <a:xfrm>
          <a:off x="3569" y="930424"/>
          <a:ext cx="1778906" cy="3874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b="1" kern="1200" dirty="0"/>
        </a:p>
        <a:p>
          <a:pPr marL="0" lvl="0" indent="0" algn="ctr" defTabSz="622300">
            <a:lnSpc>
              <a:spcPct val="90000"/>
            </a:lnSpc>
            <a:spcBef>
              <a:spcPct val="0"/>
            </a:spcBef>
            <a:spcAft>
              <a:spcPct val="35000"/>
            </a:spcAft>
            <a:buNone/>
            <a:defRPr cap="all"/>
          </a:pPr>
          <a:r>
            <a:rPr lang="en-US" sz="1400" b="1" kern="1200" dirty="0"/>
            <a:t>Assumption analysis</a:t>
          </a:r>
          <a:r>
            <a:rPr lang="en-US" sz="1400" kern="1200" dirty="0"/>
            <a:t>: Challenging our own beliefs and values and their impact on practice</a:t>
          </a:r>
        </a:p>
      </dsp:txBody>
      <dsp:txXfrm>
        <a:off x="3569" y="930424"/>
        <a:ext cx="1778906" cy="3874231"/>
      </dsp:txXfrm>
    </dsp:sp>
    <dsp:sp modelId="{881D94CA-169D-4590-9BC1-81AE0DC8BCB8}">
      <dsp:nvSpPr>
        <dsp:cNvPr id="0" name=""/>
        <dsp:cNvSpPr/>
      </dsp:nvSpPr>
      <dsp:spPr>
        <a:xfrm>
          <a:off x="2440671" y="65961"/>
          <a:ext cx="1085132" cy="1085132"/>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73F05-79F1-4C60-8253-F25C4BC16BBF}">
      <dsp:nvSpPr>
        <dsp:cNvPr id="0" name=""/>
        <dsp:cNvSpPr/>
      </dsp:nvSpPr>
      <dsp:spPr>
        <a:xfrm>
          <a:off x="2671929" y="297219"/>
          <a:ext cx="622617" cy="62261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BF8C757-CBC3-4B45-95BD-EF2186BCBBE7}">
      <dsp:nvSpPr>
        <dsp:cNvPr id="0" name=""/>
        <dsp:cNvSpPr/>
      </dsp:nvSpPr>
      <dsp:spPr>
        <a:xfrm>
          <a:off x="2093784" y="986442"/>
          <a:ext cx="1778906" cy="379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b="1" kern="1200" dirty="0"/>
        </a:p>
        <a:p>
          <a:pPr marL="0" lvl="0" indent="0" algn="ctr" defTabSz="622300">
            <a:lnSpc>
              <a:spcPct val="90000"/>
            </a:lnSpc>
            <a:spcBef>
              <a:spcPct val="0"/>
            </a:spcBef>
            <a:spcAft>
              <a:spcPct val="35000"/>
            </a:spcAft>
            <a:buNone/>
            <a:defRPr cap="all"/>
          </a:pPr>
          <a:r>
            <a:rPr lang="en-US" sz="1400" b="1" kern="1200" dirty="0"/>
            <a:t>Contextual awareness</a:t>
          </a:r>
          <a:r>
            <a:rPr lang="en-US" sz="1400" kern="1200" dirty="0"/>
            <a:t>: Recognition of social and cultural construction of beliefs and practice that influences our assumptions</a:t>
          </a:r>
        </a:p>
      </dsp:txBody>
      <dsp:txXfrm>
        <a:off x="2093784" y="986442"/>
        <a:ext cx="1778906" cy="3799541"/>
      </dsp:txXfrm>
    </dsp:sp>
    <dsp:sp modelId="{2D512071-BE8D-4F14-B810-34321A9D177B}">
      <dsp:nvSpPr>
        <dsp:cNvPr id="0" name=""/>
        <dsp:cNvSpPr/>
      </dsp:nvSpPr>
      <dsp:spPr>
        <a:xfrm>
          <a:off x="4617341" y="79848"/>
          <a:ext cx="1085132" cy="1085132"/>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E584A-5190-4A0F-9C34-2981704B32AE}">
      <dsp:nvSpPr>
        <dsp:cNvPr id="0" name=""/>
        <dsp:cNvSpPr/>
      </dsp:nvSpPr>
      <dsp:spPr>
        <a:xfrm>
          <a:off x="4848598" y="311106"/>
          <a:ext cx="622617" cy="622617"/>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B21B3D-0936-49EA-8DAF-D0C359D621E2}">
      <dsp:nvSpPr>
        <dsp:cNvPr id="0" name=""/>
        <dsp:cNvSpPr/>
      </dsp:nvSpPr>
      <dsp:spPr>
        <a:xfrm>
          <a:off x="4183999" y="1028104"/>
          <a:ext cx="1951815" cy="3743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b="1" kern="1200" dirty="0"/>
        </a:p>
        <a:p>
          <a:pPr marL="0" lvl="0" indent="0" algn="ctr" defTabSz="622300">
            <a:lnSpc>
              <a:spcPct val="90000"/>
            </a:lnSpc>
            <a:spcBef>
              <a:spcPct val="0"/>
            </a:spcBef>
            <a:spcAft>
              <a:spcPct val="35000"/>
            </a:spcAft>
            <a:buNone/>
            <a:defRPr cap="all"/>
          </a:pPr>
          <a:r>
            <a:rPr lang="en-US" sz="1400" b="1" kern="1200" dirty="0"/>
            <a:t>Imaginative speculation</a:t>
          </a:r>
          <a:r>
            <a:rPr lang="en-US" sz="1400" kern="1200" dirty="0"/>
            <a:t>: </a:t>
          </a:r>
        </a:p>
        <a:p>
          <a:pPr marL="0" lvl="0" indent="0" algn="ctr" defTabSz="622300">
            <a:lnSpc>
              <a:spcPct val="90000"/>
            </a:lnSpc>
            <a:spcBef>
              <a:spcPct val="0"/>
            </a:spcBef>
            <a:spcAft>
              <a:spcPct val="35000"/>
            </a:spcAft>
            <a:buNone/>
            <a:defRPr cap="all"/>
          </a:pPr>
          <a:r>
            <a:rPr lang="en-US" sz="1400" kern="1200" dirty="0"/>
            <a:t>Ability to imagine an alternative way of thinking by way of challenging our current ways of thinking</a:t>
          </a:r>
        </a:p>
      </dsp:txBody>
      <dsp:txXfrm>
        <a:off x="4183999" y="1028104"/>
        <a:ext cx="1951815" cy="3743991"/>
      </dsp:txXfrm>
    </dsp:sp>
    <dsp:sp modelId="{F33C8981-BAC8-4CD7-9420-F5149133B259}">
      <dsp:nvSpPr>
        <dsp:cNvPr id="0" name=""/>
        <dsp:cNvSpPr/>
      </dsp:nvSpPr>
      <dsp:spPr>
        <a:xfrm>
          <a:off x="6794010" y="93882"/>
          <a:ext cx="1085132" cy="1085132"/>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0873D-6A81-43D0-B16C-B754B25E70F6}">
      <dsp:nvSpPr>
        <dsp:cNvPr id="0" name=""/>
        <dsp:cNvSpPr/>
      </dsp:nvSpPr>
      <dsp:spPr>
        <a:xfrm>
          <a:off x="7025268" y="325140"/>
          <a:ext cx="622617" cy="622617"/>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5D7F94D-8CEE-41D2-90BE-6CB6520F0B66}">
      <dsp:nvSpPr>
        <dsp:cNvPr id="0" name=""/>
        <dsp:cNvSpPr/>
      </dsp:nvSpPr>
      <dsp:spPr>
        <a:xfrm>
          <a:off x="6447123" y="1070206"/>
          <a:ext cx="1778906" cy="3687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b="1" kern="1200" dirty="0"/>
        </a:p>
        <a:p>
          <a:pPr marL="0" lvl="0" indent="0" algn="ctr" defTabSz="622300">
            <a:lnSpc>
              <a:spcPct val="90000"/>
            </a:lnSpc>
            <a:spcBef>
              <a:spcPct val="0"/>
            </a:spcBef>
            <a:spcAft>
              <a:spcPct val="35000"/>
            </a:spcAft>
            <a:buNone/>
            <a:defRPr cap="all"/>
          </a:pPr>
          <a:r>
            <a:rPr lang="en-US" sz="1400" b="1" kern="1200" dirty="0"/>
            <a:t>Reflective skepticism</a:t>
          </a:r>
          <a:r>
            <a:rPr lang="en-US" sz="1400" kern="1200" dirty="0"/>
            <a:t>: Questions universal claims or unexamined interactions by challenging </a:t>
          </a:r>
          <a:br>
            <a:rPr lang="en-US" sz="1400" kern="1200" dirty="0"/>
          </a:br>
          <a:r>
            <a:rPr lang="en-US" sz="1400" kern="1200" dirty="0"/>
            <a:t>or suspending existing knowledge and beliefs.</a:t>
          </a:r>
        </a:p>
      </dsp:txBody>
      <dsp:txXfrm>
        <a:off x="6447123" y="1070206"/>
        <a:ext cx="1778906" cy="36878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D9F2-9A75-4AF9-9409-F5A251218C3D}">
      <dsp:nvSpPr>
        <dsp:cNvPr id="0" name=""/>
        <dsp:cNvSpPr/>
      </dsp:nvSpPr>
      <dsp:spPr>
        <a:xfrm>
          <a:off x="0" y="4152"/>
          <a:ext cx="8229600" cy="884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BB066-4088-4857-82BC-6CFE78406BA9}">
      <dsp:nvSpPr>
        <dsp:cNvPr id="0" name=""/>
        <dsp:cNvSpPr/>
      </dsp:nvSpPr>
      <dsp:spPr>
        <a:xfrm>
          <a:off x="267525" y="203138"/>
          <a:ext cx="486410" cy="48641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C54170D-D625-45C0-9727-CCB6061EC5F1}">
      <dsp:nvSpPr>
        <dsp:cNvPr id="0" name=""/>
        <dsp:cNvSpPr/>
      </dsp:nvSpPr>
      <dsp:spPr>
        <a:xfrm>
          <a:off x="1021462" y="4152"/>
          <a:ext cx="7208137" cy="88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97" tIns="93597" rIns="93597" bIns="93597" numCol="1" spcCol="1270" anchor="ctr" anchorCtr="0">
          <a:noAutofit/>
        </a:bodyPr>
        <a:lstStyle/>
        <a:p>
          <a:pPr marL="0" lvl="0" indent="0" algn="l" defTabSz="622300">
            <a:lnSpc>
              <a:spcPct val="90000"/>
            </a:lnSpc>
            <a:spcBef>
              <a:spcPct val="0"/>
            </a:spcBef>
            <a:spcAft>
              <a:spcPct val="35000"/>
            </a:spcAft>
            <a:buNone/>
          </a:pPr>
          <a:r>
            <a:rPr lang="en-GB" sz="1400" kern="1200" dirty="0" err="1"/>
            <a:t>Gweithio</a:t>
          </a:r>
          <a:r>
            <a:rPr lang="en-GB" sz="1400" kern="1200" dirty="0"/>
            <a:t> </a:t>
          </a:r>
          <a:r>
            <a:rPr lang="en-GB" sz="1400" kern="1200" dirty="0" err="1"/>
            <a:t>mewn</a:t>
          </a:r>
          <a:r>
            <a:rPr lang="en-GB" sz="1400" kern="1200" dirty="0"/>
            <a:t> </a:t>
          </a:r>
          <a:r>
            <a:rPr lang="en-GB" sz="1400" kern="1200" dirty="0" err="1"/>
            <a:t>grwpiau</a:t>
          </a:r>
          <a:r>
            <a:rPr lang="en-GB" sz="1400" kern="1200" dirty="0"/>
            <a:t> </a:t>
          </a:r>
          <a:r>
            <a:rPr lang="en-GB" sz="1400" kern="1200" dirty="0" err="1"/>
            <a:t>bach</a:t>
          </a:r>
          <a:r>
            <a:rPr lang="en-GB" sz="1400" kern="1200" dirty="0"/>
            <a:t> </a:t>
          </a:r>
          <a:r>
            <a:rPr lang="en-GB" sz="1400" kern="1200" dirty="0" err="1"/>
            <a:t>neu</a:t>
          </a:r>
          <a:r>
            <a:rPr lang="en-GB" sz="1400" kern="1200" dirty="0"/>
            <a:t> </a:t>
          </a:r>
          <a:r>
            <a:rPr lang="en-GB" sz="1400" kern="1200" dirty="0" err="1"/>
            <a:t>yn</a:t>
          </a:r>
          <a:r>
            <a:rPr lang="en-GB" sz="1400" kern="1200" dirty="0"/>
            <a:t> </a:t>
          </a:r>
          <a:r>
            <a:rPr lang="en-GB" sz="1400" kern="1200" dirty="0" err="1"/>
            <a:t>unigol</a:t>
          </a:r>
          <a:r>
            <a:rPr lang="en-GB" sz="1400" kern="1200" dirty="0"/>
            <a:t>.</a:t>
          </a:r>
          <a:endParaRPr lang="en-US" sz="1400" kern="1200" dirty="0"/>
        </a:p>
      </dsp:txBody>
      <dsp:txXfrm>
        <a:off x="1021462" y="4152"/>
        <a:ext cx="7208137" cy="884382"/>
      </dsp:txXfrm>
    </dsp:sp>
    <dsp:sp modelId="{D3BFB83C-7069-421B-B8DD-1C90673F212B}">
      <dsp:nvSpPr>
        <dsp:cNvPr id="0" name=""/>
        <dsp:cNvSpPr/>
      </dsp:nvSpPr>
      <dsp:spPr>
        <a:xfrm>
          <a:off x="0" y="1109630"/>
          <a:ext cx="8229600" cy="884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5E5F5-95BC-47A0-AE6B-653CBF46A5A7}">
      <dsp:nvSpPr>
        <dsp:cNvPr id="0" name=""/>
        <dsp:cNvSpPr/>
      </dsp:nvSpPr>
      <dsp:spPr>
        <a:xfrm>
          <a:off x="267525" y="1308616"/>
          <a:ext cx="486410" cy="48641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5C54D03-E791-4FF8-94FE-5E4712951293}">
      <dsp:nvSpPr>
        <dsp:cNvPr id="0" name=""/>
        <dsp:cNvSpPr/>
      </dsp:nvSpPr>
      <dsp:spPr>
        <a:xfrm>
          <a:off x="1021462" y="1109630"/>
          <a:ext cx="7208137" cy="88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97" tIns="93597" rIns="93597" bIns="93597" numCol="1" spcCol="1270" anchor="ctr" anchorCtr="0">
          <a:noAutofit/>
        </a:bodyPr>
        <a:lstStyle/>
        <a:p>
          <a:pPr marL="0" lvl="0" indent="0" algn="l" defTabSz="622300">
            <a:lnSpc>
              <a:spcPct val="90000"/>
            </a:lnSpc>
            <a:spcBef>
              <a:spcPct val="0"/>
            </a:spcBef>
            <a:spcAft>
              <a:spcPct val="35000"/>
            </a:spcAft>
            <a:buNone/>
          </a:pPr>
          <a:r>
            <a:rPr lang="en-GB" sz="1400" kern="1200" dirty="0" err="1"/>
            <a:t>Myfyriwch</a:t>
          </a:r>
          <a:r>
            <a:rPr lang="en-GB" sz="1400" kern="1200" dirty="0"/>
            <a:t> </a:t>
          </a:r>
          <a:r>
            <a:rPr lang="en-GB" sz="1400" kern="1200" dirty="0" err="1"/>
            <a:t>ar</a:t>
          </a:r>
          <a:r>
            <a:rPr lang="en-GB" sz="1400" kern="1200" dirty="0"/>
            <a:t> </a:t>
          </a:r>
          <a:r>
            <a:rPr lang="en-GB" sz="1400" kern="1200" dirty="0" err="1"/>
            <a:t>ddigwyddiad</a:t>
          </a:r>
          <a:r>
            <a:rPr lang="en-GB" sz="1400" kern="1200" dirty="0"/>
            <a:t> </a:t>
          </a:r>
          <a:r>
            <a:rPr lang="en-GB" sz="1400" kern="1200" dirty="0" err="1"/>
            <a:t>critigol</a:t>
          </a:r>
          <a:r>
            <a:rPr lang="en-GB" sz="1400" kern="1200" dirty="0"/>
            <a:t> y </a:t>
          </a:r>
          <a:r>
            <a:rPr lang="en-GB" sz="1400" kern="1200" dirty="0" err="1"/>
            <a:t>bu</a:t>
          </a:r>
          <a:r>
            <a:rPr lang="en-GB" sz="1400" kern="1200" dirty="0"/>
            <a:t> </a:t>
          </a:r>
          <a:r>
            <a:rPr lang="en-GB" sz="1400" kern="1200" dirty="0" err="1"/>
            <a:t>i</a:t>
          </a:r>
          <a:r>
            <a:rPr lang="en-GB" sz="1400" kern="1200" dirty="0"/>
            <a:t> chi </a:t>
          </a:r>
          <a:r>
            <a:rPr lang="en-GB" sz="1400" kern="1200" dirty="0" err="1"/>
            <a:t>fod</a:t>
          </a:r>
          <a:r>
            <a:rPr lang="en-GB" sz="1400" kern="1200" dirty="0"/>
            <a:t> </a:t>
          </a:r>
          <a:r>
            <a:rPr lang="en-GB" sz="1400" kern="1200" dirty="0" err="1"/>
            <a:t>yn</a:t>
          </a:r>
          <a:r>
            <a:rPr lang="en-GB" sz="1400" kern="1200" dirty="0"/>
            <a:t> </a:t>
          </a:r>
          <a:r>
            <a:rPr lang="en-GB" sz="1400" kern="1200" dirty="0" err="1"/>
            <a:t>rhan</a:t>
          </a:r>
          <a:r>
            <a:rPr lang="en-GB" sz="1400" kern="1200" dirty="0"/>
            <a:t> </a:t>
          </a:r>
          <a:r>
            <a:rPr lang="en-GB" sz="1400" kern="1200" dirty="0" err="1"/>
            <a:t>ohono</a:t>
          </a:r>
          <a:r>
            <a:rPr lang="en-GB" sz="1400" kern="1200" dirty="0"/>
            <a:t> ac </a:t>
          </a:r>
          <a:r>
            <a:rPr lang="en-GB" sz="1400" kern="1200" dirty="0" err="1"/>
            <a:t>sydd</a:t>
          </a:r>
          <a:r>
            <a:rPr lang="en-GB" sz="1400" kern="1200" dirty="0"/>
            <a:t> </a:t>
          </a:r>
          <a:r>
            <a:rPr lang="en-GB" sz="1400" kern="1200" dirty="0" err="1"/>
            <a:t>yn</a:t>
          </a:r>
          <a:r>
            <a:rPr lang="en-GB" sz="1400" kern="1200" dirty="0"/>
            <a:t> </a:t>
          </a:r>
          <a:r>
            <a:rPr lang="en-GB" sz="1400" kern="1200" dirty="0" err="1"/>
            <a:t>berthnasol</a:t>
          </a:r>
          <a:r>
            <a:rPr lang="en-GB" sz="1400" kern="1200" dirty="0"/>
            <a:t> </a:t>
          </a:r>
          <a:r>
            <a:rPr lang="en-GB" sz="1400" kern="1200" dirty="0" err="1"/>
            <a:t>i</a:t>
          </a:r>
          <a:r>
            <a:rPr lang="en-GB" sz="1400" kern="1200" dirty="0"/>
            <a:t> </a:t>
          </a:r>
          <a:r>
            <a:rPr lang="en-GB" sz="1400" kern="1200" dirty="0" err="1"/>
            <a:t>achos</a:t>
          </a:r>
          <a:r>
            <a:rPr lang="en-GB" sz="1400" kern="1200" dirty="0"/>
            <a:t> </a:t>
          </a:r>
          <a:r>
            <a:rPr lang="en-GB" sz="1400" kern="1200" dirty="0" err="1"/>
            <a:t>rydych</a:t>
          </a:r>
          <a:r>
            <a:rPr lang="en-GB" sz="1400" kern="1200" dirty="0"/>
            <a:t> </a:t>
          </a:r>
          <a:r>
            <a:rPr lang="en-GB" sz="1400" kern="1200" dirty="0" err="1"/>
            <a:t>wedi</a:t>
          </a:r>
          <a:r>
            <a:rPr lang="en-GB" sz="1400" kern="1200" dirty="0"/>
            <a:t>/ </a:t>
          </a:r>
          <a:r>
            <a:rPr lang="en-GB" sz="1400" kern="1200" dirty="0" err="1"/>
            <a:t>neu</a:t>
          </a:r>
          <a:r>
            <a:rPr lang="en-GB" sz="1400" kern="1200" dirty="0"/>
            <a:t> </a:t>
          </a:r>
          <a:r>
            <a:rPr lang="en-GB" sz="1400" kern="1200" dirty="0" err="1"/>
            <a:t>rydych</a:t>
          </a:r>
          <a:r>
            <a:rPr lang="en-GB" sz="1400" kern="1200" dirty="0"/>
            <a:t> </a:t>
          </a:r>
          <a:r>
            <a:rPr lang="en-GB" sz="1400" kern="1200" dirty="0" err="1"/>
            <a:t>yn</a:t>
          </a:r>
          <a:r>
            <a:rPr lang="en-GB" sz="1400" kern="1200" dirty="0"/>
            <a:t> </a:t>
          </a:r>
          <a:r>
            <a:rPr lang="en-GB" sz="1400" kern="1200" dirty="0" err="1"/>
            <a:t>parhau</a:t>
          </a:r>
          <a:r>
            <a:rPr lang="en-GB" sz="1400" kern="1200" dirty="0"/>
            <a:t> </a:t>
          </a:r>
          <a:r>
            <a:rPr lang="en-GB" sz="1400" kern="1200" dirty="0" err="1"/>
            <a:t>i</a:t>
          </a:r>
          <a:r>
            <a:rPr lang="en-GB" sz="1400" kern="1200" dirty="0"/>
            <a:t> </a:t>
          </a:r>
          <a:r>
            <a:rPr lang="en-GB" sz="1400" kern="1200" dirty="0" err="1"/>
            <a:t>weithio</a:t>
          </a:r>
          <a:r>
            <a:rPr lang="en-GB" sz="1400" kern="1200" dirty="0"/>
            <a:t> </a:t>
          </a:r>
          <a:r>
            <a:rPr lang="en-GB" sz="1400" kern="1200" dirty="0" err="1"/>
            <a:t>arno</a:t>
          </a:r>
          <a:endParaRPr lang="en-US" sz="1400" kern="1200" dirty="0"/>
        </a:p>
      </dsp:txBody>
      <dsp:txXfrm>
        <a:off x="1021462" y="1109630"/>
        <a:ext cx="7208137" cy="884382"/>
      </dsp:txXfrm>
    </dsp:sp>
    <dsp:sp modelId="{A0FBDDF6-CE01-4F16-97C3-79326F3FFC67}">
      <dsp:nvSpPr>
        <dsp:cNvPr id="0" name=""/>
        <dsp:cNvSpPr/>
      </dsp:nvSpPr>
      <dsp:spPr>
        <a:xfrm>
          <a:off x="0" y="2215109"/>
          <a:ext cx="8229600" cy="884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6E548-B3D0-49FB-893F-B19434F84C64}">
      <dsp:nvSpPr>
        <dsp:cNvPr id="0" name=""/>
        <dsp:cNvSpPr/>
      </dsp:nvSpPr>
      <dsp:spPr>
        <a:xfrm>
          <a:off x="267525" y="2414095"/>
          <a:ext cx="486410" cy="48641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D312197-E8DF-43B3-BBE6-C5C07FB4B56B}">
      <dsp:nvSpPr>
        <dsp:cNvPr id="0" name=""/>
        <dsp:cNvSpPr/>
      </dsp:nvSpPr>
      <dsp:spPr>
        <a:xfrm>
          <a:off x="1021462" y="2215109"/>
          <a:ext cx="7208137" cy="88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97" tIns="93597" rIns="93597" bIns="93597" numCol="1" spcCol="1270" anchor="ctr" anchorCtr="0">
          <a:noAutofit/>
        </a:bodyPr>
        <a:lstStyle/>
        <a:p>
          <a:pPr marL="0" lvl="0" indent="0" algn="l" defTabSz="622300">
            <a:lnSpc>
              <a:spcPct val="90000"/>
            </a:lnSpc>
            <a:spcBef>
              <a:spcPct val="0"/>
            </a:spcBef>
            <a:spcAft>
              <a:spcPct val="35000"/>
            </a:spcAft>
            <a:buNone/>
          </a:pPr>
          <a:r>
            <a:rPr lang="en-GB" sz="1400" kern="1200" dirty="0" err="1"/>
            <a:t>Defnyddiwch</a:t>
          </a:r>
          <a:r>
            <a:rPr lang="en-GB" sz="1400" kern="1200" dirty="0"/>
            <a:t> </a:t>
          </a:r>
          <a:r>
            <a:rPr lang="en-GB" sz="1400" kern="1200" dirty="0" err="1"/>
            <a:t>fodel</a:t>
          </a:r>
          <a:r>
            <a:rPr lang="en-GB" sz="1400" kern="1200" dirty="0"/>
            <a:t> </a:t>
          </a:r>
          <a:r>
            <a:rPr lang="en-GB" sz="1400" kern="1200" dirty="0" err="1"/>
            <a:t>adfyfyriol</a:t>
          </a:r>
          <a:r>
            <a:rPr lang="en-GB" sz="1400" kern="1200" dirty="0"/>
            <a:t> </a:t>
          </a:r>
          <a:r>
            <a:rPr lang="en-GB" sz="1400" kern="1200" dirty="0" err="1"/>
            <a:t>o’r</a:t>
          </a:r>
          <a:r>
            <a:rPr lang="en-GB" sz="1400" kern="1200" dirty="0"/>
            <a:t> </a:t>
          </a:r>
          <a:r>
            <a:rPr lang="en-GB" sz="1400" kern="1200" dirty="0" err="1"/>
            <a:t>llyfr</a:t>
          </a:r>
          <a:r>
            <a:rPr lang="en-GB" sz="1400" kern="1200" dirty="0"/>
            <a:t> </a:t>
          </a:r>
          <a:r>
            <a:rPr lang="en-GB" sz="1400" kern="1200" dirty="0" err="1"/>
            <a:t>gwaith</a:t>
          </a:r>
          <a:r>
            <a:rPr lang="en-GB" sz="1400" kern="1200" dirty="0"/>
            <a:t> </a:t>
          </a:r>
          <a:r>
            <a:rPr lang="en-GB" sz="1400" kern="1200" dirty="0" err="1"/>
            <a:t>i</a:t>
          </a:r>
          <a:r>
            <a:rPr lang="en-GB" sz="1400" kern="1200" dirty="0"/>
            <a:t> </a:t>
          </a:r>
          <a:r>
            <a:rPr lang="en-GB" sz="1400" kern="1200" dirty="0" err="1"/>
            <a:t>adlewyrchu</a:t>
          </a:r>
          <a:r>
            <a:rPr lang="en-GB" sz="1400" kern="1200" dirty="0"/>
            <a:t> </a:t>
          </a:r>
          <a:r>
            <a:rPr lang="en-GB" sz="1400" kern="1200" dirty="0" err="1"/>
            <a:t>ar</a:t>
          </a:r>
          <a:r>
            <a:rPr lang="en-GB" sz="1400" kern="1200" dirty="0"/>
            <a:t> y </a:t>
          </a:r>
          <a:r>
            <a:rPr lang="en-GB" sz="1400" kern="1200" dirty="0" err="1"/>
            <a:t>digwyddiad</a:t>
          </a:r>
          <a:r>
            <a:rPr lang="en-GB" sz="1400" kern="1200" dirty="0"/>
            <a:t> </a:t>
          </a:r>
          <a:r>
            <a:rPr lang="en-GB" sz="1400" kern="1200" dirty="0" err="1"/>
            <a:t>critigol</a:t>
          </a:r>
          <a:r>
            <a:rPr lang="en-GB" sz="1400" kern="1200" dirty="0"/>
            <a:t> </a:t>
          </a:r>
          <a:r>
            <a:rPr lang="en-GB" sz="1400" kern="1200" dirty="0" err="1"/>
            <a:t>yma</a:t>
          </a:r>
          <a:r>
            <a:rPr lang="en-GB" sz="1400" kern="1200" dirty="0"/>
            <a:t>. Mae </a:t>
          </a:r>
          <a:r>
            <a:rPr lang="en-GB" sz="1400" kern="1200" dirty="0" err="1"/>
            <a:t>croeso</a:t>
          </a:r>
          <a:r>
            <a:rPr lang="en-GB" sz="1400" kern="1200" dirty="0"/>
            <a:t> </a:t>
          </a:r>
          <a:r>
            <a:rPr lang="en-GB" sz="1400" kern="1200" dirty="0" err="1"/>
            <a:t>i</a:t>
          </a:r>
          <a:r>
            <a:rPr lang="en-GB" sz="1400" kern="1200" dirty="0"/>
            <a:t> chi </a:t>
          </a:r>
          <a:r>
            <a:rPr lang="en-GB" sz="1400" kern="1200" dirty="0" err="1"/>
            <a:t>ddefnyddio</a:t>
          </a:r>
          <a:r>
            <a:rPr lang="en-GB" sz="1400" kern="1200" dirty="0"/>
            <a:t> model </a:t>
          </a:r>
          <a:r>
            <a:rPr lang="en-GB" sz="1400" kern="1200" dirty="0" err="1"/>
            <a:t>adfyfyriol</a:t>
          </a:r>
          <a:r>
            <a:rPr lang="en-GB" sz="1400" kern="1200" dirty="0"/>
            <a:t> </a:t>
          </a:r>
          <a:r>
            <a:rPr lang="en-GB" sz="1400" kern="1200" dirty="0" err="1"/>
            <a:t>arall</a:t>
          </a:r>
          <a:r>
            <a:rPr lang="en-GB" sz="1400" kern="1200" dirty="0"/>
            <a:t> </a:t>
          </a:r>
          <a:r>
            <a:rPr lang="en-GB" sz="1400" kern="1200" dirty="0" err="1"/>
            <a:t>os</a:t>
          </a:r>
          <a:r>
            <a:rPr lang="en-GB" sz="1400" kern="1200" dirty="0"/>
            <a:t> y </a:t>
          </a:r>
          <a:r>
            <a:rPr lang="en-GB" sz="1400" kern="1200" dirty="0" err="1"/>
            <a:t>dymunwch</a:t>
          </a:r>
          <a:r>
            <a:rPr lang="en-GB" sz="1400" kern="1200" dirty="0"/>
            <a:t>. </a:t>
          </a:r>
          <a:endParaRPr lang="en-US" sz="1400" kern="1200" dirty="0"/>
        </a:p>
      </dsp:txBody>
      <dsp:txXfrm>
        <a:off x="1021462" y="2215109"/>
        <a:ext cx="7208137" cy="884382"/>
      </dsp:txXfrm>
    </dsp:sp>
    <dsp:sp modelId="{ECFEC251-2271-4E11-84C7-1E4D846BD5B3}">
      <dsp:nvSpPr>
        <dsp:cNvPr id="0" name=""/>
        <dsp:cNvSpPr/>
      </dsp:nvSpPr>
      <dsp:spPr>
        <a:xfrm>
          <a:off x="0" y="3320587"/>
          <a:ext cx="8229600" cy="884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43133-8BAC-4932-955E-BA565A6E2119}">
      <dsp:nvSpPr>
        <dsp:cNvPr id="0" name=""/>
        <dsp:cNvSpPr/>
      </dsp:nvSpPr>
      <dsp:spPr>
        <a:xfrm>
          <a:off x="267525" y="3519573"/>
          <a:ext cx="486410" cy="48641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B287AA8-4547-4A76-97C9-0F3010D71125}">
      <dsp:nvSpPr>
        <dsp:cNvPr id="0" name=""/>
        <dsp:cNvSpPr/>
      </dsp:nvSpPr>
      <dsp:spPr>
        <a:xfrm>
          <a:off x="1021462" y="3320587"/>
          <a:ext cx="7208137" cy="88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97" tIns="93597" rIns="93597" bIns="93597" numCol="1" spcCol="1270" anchor="ctr" anchorCtr="0">
          <a:noAutofit/>
        </a:bodyPr>
        <a:lstStyle/>
        <a:p>
          <a:pPr marL="0" lvl="0" indent="0" algn="l" defTabSz="622300">
            <a:lnSpc>
              <a:spcPct val="90000"/>
            </a:lnSpc>
            <a:spcBef>
              <a:spcPct val="0"/>
            </a:spcBef>
            <a:spcAft>
              <a:spcPct val="35000"/>
            </a:spcAft>
            <a:buNone/>
          </a:pPr>
          <a:r>
            <a:rPr lang="en-GB" sz="1400" kern="1200" dirty="0" err="1"/>
            <a:t>Os</a:t>
          </a:r>
          <a:r>
            <a:rPr lang="en-GB" sz="1400" kern="1200" dirty="0"/>
            <a:t> am </a:t>
          </a:r>
          <a:r>
            <a:rPr lang="en-GB" sz="1400" kern="1200" dirty="0" err="1"/>
            <a:t>weithio</a:t>
          </a:r>
          <a:r>
            <a:rPr lang="en-GB" sz="1400" kern="1200" dirty="0"/>
            <a:t> </a:t>
          </a:r>
          <a:r>
            <a:rPr lang="en-GB" sz="1400" kern="1200" dirty="0" err="1"/>
            <a:t>mewn</a:t>
          </a:r>
          <a:r>
            <a:rPr lang="en-GB" sz="1400" kern="1200" dirty="0"/>
            <a:t> </a:t>
          </a:r>
          <a:r>
            <a:rPr lang="en-GB" sz="1400" kern="1200" dirty="0" err="1"/>
            <a:t>grwp</a:t>
          </a:r>
          <a:r>
            <a:rPr lang="en-GB" sz="1400" kern="1200" dirty="0"/>
            <a:t>, </a:t>
          </a:r>
          <a:r>
            <a:rPr lang="en-GB" sz="1400" kern="1200" dirty="0" err="1"/>
            <a:t>dewiswch</a:t>
          </a:r>
          <a:r>
            <a:rPr lang="en-GB" sz="1400" kern="1200" dirty="0"/>
            <a:t> un </a:t>
          </a:r>
          <a:r>
            <a:rPr lang="en-GB" sz="1400" kern="1200" dirty="0" err="1"/>
            <a:t>achos</a:t>
          </a:r>
          <a:r>
            <a:rPr lang="en-GB" sz="1400" kern="1200" dirty="0"/>
            <a:t>/ </a:t>
          </a:r>
          <a:r>
            <a:rPr lang="en-GB" sz="1400" kern="1200" dirty="0" err="1"/>
            <a:t>digwyddiad</a:t>
          </a:r>
          <a:r>
            <a:rPr lang="en-GB" sz="1400" kern="1200" dirty="0"/>
            <a:t> </a:t>
          </a:r>
          <a:r>
            <a:rPr lang="en-GB" sz="1400" kern="1200" dirty="0" err="1"/>
            <a:t>rhyngddoch</a:t>
          </a:r>
          <a:r>
            <a:rPr lang="en-GB" sz="1400" kern="1200" dirty="0"/>
            <a:t> </a:t>
          </a:r>
          <a:r>
            <a:rPr lang="en-GB" sz="1400" kern="1200" dirty="0" err="1"/>
            <a:t>gan</a:t>
          </a:r>
          <a:r>
            <a:rPr lang="en-GB" sz="1400" kern="1200" dirty="0"/>
            <a:t> </a:t>
          </a:r>
          <a:r>
            <a:rPr lang="en-GB" sz="1400" kern="1200" dirty="0" err="1"/>
            <a:t>ddefnyddio’r</a:t>
          </a:r>
          <a:r>
            <a:rPr lang="en-GB" sz="1400" kern="1200" dirty="0"/>
            <a:t> model.</a:t>
          </a:r>
          <a:endParaRPr lang="en-US" sz="1400" kern="1200" dirty="0"/>
        </a:p>
      </dsp:txBody>
      <dsp:txXfrm>
        <a:off x="1021462" y="3320587"/>
        <a:ext cx="7208137" cy="884382"/>
      </dsp:txXfrm>
    </dsp:sp>
    <dsp:sp modelId="{526CF824-6F32-4A76-BA4D-042EB9A47850}">
      <dsp:nvSpPr>
        <dsp:cNvPr id="0" name=""/>
        <dsp:cNvSpPr/>
      </dsp:nvSpPr>
      <dsp:spPr>
        <a:xfrm>
          <a:off x="0" y="4426066"/>
          <a:ext cx="8229600" cy="884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661C0-8941-4D3E-A1AD-DF9F2474D77D}">
      <dsp:nvSpPr>
        <dsp:cNvPr id="0" name=""/>
        <dsp:cNvSpPr/>
      </dsp:nvSpPr>
      <dsp:spPr>
        <a:xfrm>
          <a:off x="267525" y="4625052"/>
          <a:ext cx="486410" cy="486410"/>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1FFC418-C703-46FD-8DA6-B514F336DC2F}">
      <dsp:nvSpPr>
        <dsp:cNvPr id="0" name=""/>
        <dsp:cNvSpPr/>
      </dsp:nvSpPr>
      <dsp:spPr>
        <a:xfrm>
          <a:off x="1021462" y="4426066"/>
          <a:ext cx="7208137" cy="884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97" tIns="93597" rIns="93597" bIns="93597" numCol="1" spcCol="1270" anchor="ctr" anchorCtr="0">
          <a:noAutofit/>
        </a:bodyPr>
        <a:lstStyle/>
        <a:p>
          <a:pPr marL="0" lvl="0" indent="0" algn="l" defTabSz="622300">
            <a:lnSpc>
              <a:spcPct val="90000"/>
            </a:lnSpc>
            <a:spcBef>
              <a:spcPct val="0"/>
            </a:spcBef>
            <a:spcAft>
              <a:spcPct val="35000"/>
            </a:spcAft>
            <a:buNone/>
          </a:pPr>
          <a:r>
            <a:rPr lang="en-GB" sz="1400" kern="1200" dirty="0" err="1"/>
            <a:t>Bydd</a:t>
          </a:r>
          <a:r>
            <a:rPr lang="en-GB" sz="1400" kern="1200" dirty="0"/>
            <a:t> </a:t>
          </a:r>
          <a:r>
            <a:rPr lang="en-GB" sz="1400" kern="1200" dirty="0" err="1"/>
            <a:t>disgwyl</a:t>
          </a:r>
          <a:r>
            <a:rPr lang="en-GB" sz="1400" kern="1200" dirty="0"/>
            <a:t> </a:t>
          </a:r>
          <a:r>
            <a:rPr lang="en-GB" sz="1400" kern="1200" dirty="0" err="1"/>
            <a:t>i’r</a:t>
          </a:r>
          <a:r>
            <a:rPr lang="en-GB" sz="1400" kern="1200" dirty="0"/>
            <a:t> </a:t>
          </a:r>
          <a:r>
            <a:rPr lang="en-GB" sz="1400" kern="1200" dirty="0" err="1"/>
            <a:t>unigolyn</a:t>
          </a:r>
          <a:r>
            <a:rPr lang="en-GB" sz="1400" kern="1200" dirty="0"/>
            <a:t>/ </a:t>
          </a:r>
          <a:r>
            <a:rPr lang="en-GB" sz="1400" kern="1200" dirty="0" err="1"/>
            <a:t>cynrychiolydd</a:t>
          </a:r>
          <a:r>
            <a:rPr lang="en-GB" sz="1400" kern="1200" dirty="0"/>
            <a:t> </a:t>
          </a:r>
          <a:r>
            <a:rPr lang="en-GB" sz="1400" kern="1200" dirty="0" err="1"/>
            <a:t>o’r</a:t>
          </a:r>
          <a:r>
            <a:rPr lang="en-GB" sz="1400" kern="1200" dirty="0"/>
            <a:t> </a:t>
          </a:r>
          <a:r>
            <a:rPr lang="en-GB" sz="1400" kern="1200" dirty="0" err="1"/>
            <a:t>grwp</a:t>
          </a:r>
          <a:r>
            <a:rPr lang="en-GB" sz="1400" kern="1200" dirty="0"/>
            <a:t> </a:t>
          </a:r>
          <a:r>
            <a:rPr lang="en-GB" sz="1400" kern="1200" dirty="0" err="1"/>
            <a:t>gyflwyno’r</a:t>
          </a:r>
          <a:r>
            <a:rPr lang="en-GB" sz="1400" kern="1200" dirty="0"/>
            <a:t> </a:t>
          </a:r>
          <a:r>
            <a:rPr lang="en-GB" sz="1400" kern="1200" dirty="0" err="1"/>
            <a:t>achos</a:t>
          </a:r>
          <a:r>
            <a:rPr lang="en-GB" sz="1400" kern="1200" dirty="0"/>
            <a:t> </a:t>
          </a:r>
          <a:r>
            <a:rPr lang="en-GB" sz="1400" kern="1200" dirty="0" err="1"/>
            <a:t>yn</a:t>
          </a:r>
          <a:r>
            <a:rPr lang="en-GB" sz="1400" kern="1200" dirty="0"/>
            <a:t> </a:t>
          </a:r>
          <a:r>
            <a:rPr lang="en-GB" sz="1400" kern="1200" dirty="0" err="1"/>
            <a:t>gryno</a:t>
          </a:r>
          <a:r>
            <a:rPr lang="en-GB" sz="1400" kern="1200" dirty="0"/>
            <a:t> (5 </a:t>
          </a:r>
          <a:r>
            <a:rPr lang="en-GB" sz="1400" kern="1200" dirty="0" err="1"/>
            <a:t>munud</a:t>
          </a:r>
          <a:r>
            <a:rPr lang="en-GB" sz="1400" kern="1200" dirty="0"/>
            <a:t>) a </a:t>
          </a:r>
          <a:r>
            <a:rPr lang="en-GB" sz="1400" kern="1200" dirty="0" err="1"/>
            <a:t>hynny</a:t>
          </a:r>
          <a:r>
            <a:rPr lang="en-GB" sz="1400" kern="1200" dirty="0"/>
            <a:t> </a:t>
          </a:r>
          <a:r>
            <a:rPr lang="en-GB" sz="1400" kern="1200" dirty="0" err="1"/>
            <a:t>drwy</a:t>
          </a:r>
          <a:r>
            <a:rPr lang="en-GB" sz="1400" kern="1200" dirty="0"/>
            <a:t> </a:t>
          </a:r>
          <a:r>
            <a:rPr lang="en-GB" sz="1400" kern="1200" dirty="0" err="1"/>
            <a:t>ddefnyddio’r</a:t>
          </a:r>
          <a:r>
            <a:rPr lang="en-GB" sz="1400" kern="1200" dirty="0"/>
            <a:t> model </a:t>
          </a:r>
          <a:r>
            <a:rPr lang="en-GB" sz="1400" kern="1200" dirty="0" err="1"/>
            <a:t>adfyfyriol</a:t>
          </a:r>
          <a:r>
            <a:rPr lang="en-GB" sz="1400" kern="1200" dirty="0"/>
            <a:t>, </a:t>
          </a:r>
          <a:r>
            <a:rPr lang="en-GB" sz="1400" kern="1200" dirty="0" err="1"/>
            <a:t>i’r</a:t>
          </a:r>
          <a:r>
            <a:rPr lang="en-GB" sz="1400" kern="1200" dirty="0"/>
            <a:t> </a:t>
          </a:r>
          <a:r>
            <a:rPr lang="en-GB" sz="1400" kern="1200" dirty="0" err="1"/>
            <a:t>grwp</a:t>
          </a:r>
          <a:r>
            <a:rPr lang="en-GB" sz="1400" kern="1200" dirty="0"/>
            <a:t> </a:t>
          </a:r>
          <a:r>
            <a:rPr lang="en-GB" sz="1400" kern="1200" dirty="0" err="1"/>
            <a:t>mawr</a:t>
          </a:r>
          <a:endParaRPr lang="en-US" sz="1400" kern="1200" dirty="0"/>
        </a:p>
      </dsp:txBody>
      <dsp:txXfrm>
        <a:off x="1021462" y="4426066"/>
        <a:ext cx="7208137" cy="8843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850443" y="1"/>
            <a:ext cx="2945659" cy="496332"/>
          </a:xfrm>
          <a:prstGeom prst="rect">
            <a:avLst/>
          </a:prstGeom>
        </p:spPr>
        <p:txBody>
          <a:bodyPr vert="horz" lIns="93177" tIns="46589" rIns="93177" bIns="46589" rtlCol="0"/>
          <a:lstStyle>
            <a:lvl1pPr algn="r">
              <a:defRPr sz="1200"/>
            </a:lvl1pPr>
          </a:lstStyle>
          <a:p>
            <a:fld id="{FEC704CF-9A47-418C-A6E3-9E5BD0B2FD91}" type="datetimeFigureOut">
              <a:rPr lang="en-GB" smtClean="0"/>
              <a:pPr/>
              <a:t>09/03/2021</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3177" tIns="46589" rIns="93177" bIns="46589" rtlCol="0" anchor="b"/>
          <a:lstStyle>
            <a:lvl1pPr algn="r">
              <a:defRPr sz="1200"/>
            </a:lvl1pPr>
          </a:lstStyle>
          <a:p>
            <a:fld id="{C68F73FF-F48B-43D7-AFC0-C8CCFA4B214D}" type="slidenum">
              <a:rPr lang="en-GB" smtClean="0"/>
              <a:pPr/>
              <a:t>‹#›</a:t>
            </a:fld>
            <a:endParaRPr lang="en-GB"/>
          </a:p>
        </p:txBody>
      </p:sp>
    </p:spTree>
    <p:extLst>
      <p:ext uri="{BB962C8B-B14F-4D97-AF65-F5344CB8AC3E}">
        <p14:creationId xmlns:p14="http://schemas.microsoft.com/office/powerpoint/2010/main" val="2768852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850443" y="1"/>
            <a:ext cx="2945659" cy="496332"/>
          </a:xfrm>
          <a:prstGeom prst="rect">
            <a:avLst/>
          </a:prstGeom>
        </p:spPr>
        <p:txBody>
          <a:bodyPr vert="horz" lIns="93177" tIns="46589" rIns="93177" bIns="46589" rtlCol="0"/>
          <a:lstStyle>
            <a:lvl1pPr algn="r">
              <a:defRPr sz="1200"/>
            </a:lvl1pPr>
          </a:lstStyle>
          <a:p>
            <a:fld id="{1520F8AA-C535-4CE6-92A9-59EB6E0DCA2F}" type="datetimeFigureOut">
              <a:rPr lang="en-GB" smtClean="0"/>
              <a:pPr/>
              <a:t>09/03/2021</a:t>
            </a:fld>
            <a:endParaRPr lang="en-GB"/>
          </a:p>
        </p:txBody>
      </p:sp>
      <p:sp>
        <p:nvSpPr>
          <p:cNvPr id="4" name="Slide Image Placeholder 3"/>
          <p:cNvSpPr>
            <a:spLocks noGrp="1" noRot="1" noChangeAspect="1"/>
          </p:cNvSpPr>
          <p:nvPr>
            <p:ph type="sldImg" idx="2"/>
          </p:nvPr>
        </p:nvSpPr>
        <p:spPr>
          <a:xfrm>
            <a:off x="915988" y="742950"/>
            <a:ext cx="4965700" cy="3724275"/>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679768" y="4715154"/>
            <a:ext cx="5438140" cy="4466988"/>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3177" tIns="46589" rIns="93177" bIns="46589" rtlCol="0" anchor="b"/>
          <a:lstStyle>
            <a:lvl1pPr algn="r">
              <a:defRPr sz="1200"/>
            </a:lvl1pPr>
          </a:lstStyle>
          <a:p>
            <a:fld id="{F4F09146-7572-4861-8FBD-7FF6736A6285}" type="slidenum">
              <a:rPr lang="en-GB" smtClean="0"/>
              <a:pPr/>
              <a:t>‹#›</a:t>
            </a:fld>
            <a:endParaRPr lang="en-GB"/>
          </a:p>
        </p:txBody>
      </p:sp>
    </p:spTree>
    <p:extLst>
      <p:ext uri="{BB962C8B-B14F-4D97-AF65-F5344CB8AC3E}">
        <p14:creationId xmlns:p14="http://schemas.microsoft.com/office/powerpoint/2010/main" val="1302533144"/>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86733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i="1" dirty="0"/>
          </a:p>
        </p:txBody>
      </p:sp>
    </p:spTree>
    <p:extLst>
      <p:ext uri="{BB962C8B-B14F-4D97-AF65-F5344CB8AC3E}">
        <p14:creationId xmlns:p14="http://schemas.microsoft.com/office/powerpoint/2010/main" val="4050601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2200511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2938146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2063959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3570313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noProof="0" dirty="0"/>
          </a:p>
        </p:txBody>
      </p:sp>
    </p:spTree>
    <p:extLst>
      <p:ext uri="{BB962C8B-B14F-4D97-AF65-F5344CB8AC3E}">
        <p14:creationId xmlns:p14="http://schemas.microsoft.com/office/powerpoint/2010/main" val="41675851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21090117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16402047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cy-GB" noProof="0" dirty="0"/>
          </a:p>
        </p:txBody>
      </p:sp>
      <p:sp>
        <p:nvSpPr>
          <p:cNvPr id="66564" name="Slide Number Placeholder 3"/>
          <p:cNvSpPr txBox="1">
            <a:spLocks noGrp="1"/>
          </p:cNvSpPr>
          <p:nvPr/>
        </p:nvSpPr>
        <p:spPr bwMode="auto">
          <a:xfrm>
            <a:off x="3850443" y="9428584"/>
            <a:ext cx="2945659" cy="496332"/>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16</a:t>
            </a:fld>
            <a:endParaRPr lang="en-GB" sz="1200" dirty="0">
              <a:sym typeface="Arial" charset="0"/>
            </a:endParaRPr>
          </a:p>
        </p:txBody>
      </p:sp>
    </p:spTree>
    <p:extLst>
      <p:ext uri="{BB962C8B-B14F-4D97-AF65-F5344CB8AC3E}">
        <p14:creationId xmlns:p14="http://schemas.microsoft.com/office/powerpoint/2010/main" val="23083512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sz="1200" dirty="0"/>
          </a:p>
        </p:txBody>
      </p:sp>
    </p:spTree>
    <p:extLst>
      <p:ext uri="{BB962C8B-B14F-4D97-AF65-F5344CB8AC3E}">
        <p14:creationId xmlns:p14="http://schemas.microsoft.com/office/powerpoint/2010/main" val="4424277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baseline="0" dirty="0"/>
          </a:p>
        </p:txBody>
      </p:sp>
    </p:spTree>
    <p:extLst>
      <p:ext uri="{BB962C8B-B14F-4D97-AF65-F5344CB8AC3E}">
        <p14:creationId xmlns:p14="http://schemas.microsoft.com/office/powerpoint/2010/main" val="1252492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19</a:t>
            </a:fld>
            <a:endParaRPr lang="en-GB"/>
          </a:p>
        </p:txBody>
      </p:sp>
    </p:spTree>
    <p:extLst>
      <p:ext uri="{BB962C8B-B14F-4D97-AF65-F5344CB8AC3E}">
        <p14:creationId xmlns:p14="http://schemas.microsoft.com/office/powerpoint/2010/main" val="4120197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40584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16891968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23895431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25431219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28475558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25878349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35054107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332893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28</a:t>
            </a:fld>
            <a:endParaRPr lang="en-GB"/>
          </a:p>
        </p:txBody>
      </p:sp>
    </p:spTree>
    <p:extLst>
      <p:ext uri="{BB962C8B-B14F-4D97-AF65-F5344CB8AC3E}">
        <p14:creationId xmlns:p14="http://schemas.microsoft.com/office/powerpoint/2010/main" val="28909072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50AA6177-8B71-4E94-8CF8-8C7787C311CC}" type="datetime1">
              <a:rPr lang="en-GB" smtClean="0"/>
              <a:t>09/03/2021</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1E2FB795-8CD3-4813-9C65-0932CECE18E1}" type="slidenum">
              <a:rPr lang="en-GB" smtClean="0"/>
              <a:pPr/>
              <a:t>‹#›</a:t>
            </a:fld>
            <a:endParaRPr lang="en-GB"/>
          </a:p>
        </p:txBody>
      </p:sp>
      <p:sp>
        <p:nvSpPr>
          <p:cNvPr id="15" name="Title 1">
            <a:extLst>
              <a:ext uri="{FF2B5EF4-FFF2-40B4-BE49-F238E27FC236}">
                <a16:creationId xmlns:a16="http://schemas.microsoft.com/office/drawing/2014/main" id="{74A9AFD1-EEA3-4AEA-8D7C-DB39A833F0E1}"/>
              </a:ext>
            </a:extLst>
          </p:cNvPr>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929268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DE9553A3-53D6-4C2A-9BCA-1CDBF098492D}" type="datetime1">
              <a:rPr lang="en-GB" smtClean="0"/>
              <a:t>09/03/2021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215376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703D2A84-F607-4574-B701-958896EE9143}" type="datetime1">
              <a:rPr lang="en-GB" smtClean="0"/>
              <a:t>09/03/2021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86615220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7925EA94-C753-4863-8D36-0D8FF5BD38E3}" type="datetime1">
              <a:rPr lang="en-GB" smtClean="0"/>
              <a:t>09/03/2021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19492076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4512F19F-F90B-4995-8B48-D5847A0FAC71}" type="datetime1">
              <a:rPr lang="en-GB" smtClean="0"/>
              <a:t>09/03/2021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281561320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F126CAA0-F0BF-4E20-AE49-0B44DB9AA5EB}" type="datetime1">
              <a:rPr lang="en-GB" smtClean="0"/>
              <a:t>09/03/2021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388258588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FC0B08F4-1C1F-4D79-8DF3-367F83E7A34D}" type="datetime1">
              <a:rPr lang="en-GB" smtClean="0"/>
              <a:t>09/03/2021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4048061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1B37BED0-084C-4481-B316-3618F9DB36E2}" type="datetime1">
              <a:rPr lang="en-GB" smtClean="0"/>
              <a:t>09/03/2021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51502419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EEA2091F-5BAF-422E-802C-A0BFC90094E6}" type="datetime1">
              <a:rPr lang="en-GB" smtClean="0"/>
              <a:t>09/03/2021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195442519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5DB035EC-F9C2-49CC-B595-52FBE75FEEBA}" type="datetime1">
              <a:rPr lang="en-GB" smtClean="0"/>
              <a:t>09/03/2021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2068167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01F36D59-6D60-4D51-9FD2-8E771032CD73}" type="datetime1">
              <a:rPr lang="en-GB" smtClean="0"/>
              <a:t>09/03/2021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159681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66680874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075F02FD-8228-4BEA-BCFE-44A7ADB1F52E}" type="datetime1">
              <a:rPr lang="en-GB" smtClean="0"/>
              <a:t>09/03/2021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4137363473"/>
      </p:ext>
    </p:extLst>
  </p:cSld>
  <p:clrMap bg1="lt1" tx1="dk1" bg2="lt2" tx2="dk2" accent1="accent1" accent2="accent2" accent3="accent3" accent4="accent4" accent5="accent5" accent6="accent6" hlink="hlink" folHlink="folHlink"/>
  <p:sldLayoutIdLst>
    <p:sldLayoutId id="2147484371" r:id="rId1"/>
    <p:sldLayoutId id="2147484372" r:id="rId2"/>
    <p:sldLayoutId id="2147484373" r:id="rId3"/>
    <p:sldLayoutId id="2147484374" r:id="rId4"/>
    <p:sldLayoutId id="2147484375" r:id="rId5"/>
    <p:sldLayoutId id="2147484376" r:id="rId6"/>
    <p:sldLayoutId id="2147484377" r:id="rId7"/>
    <p:sldLayoutId id="2147484378" r:id="rId8"/>
    <p:sldLayoutId id="2147484379" r:id="rId9"/>
    <p:sldLayoutId id="2147484380" r:id="rId10"/>
    <p:sldLayoutId id="2147484381" r:id="rId11"/>
    <p:sldLayoutId id="2147484382" r:id="rId12"/>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_1w4AyRNFDU"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vmlDrawing" Target="../drawings/vmlDrawing1.vml"/><Relationship Id="rId5" Type="http://schemas.openxmlformats.org/officeDocument/2006/relationships/image" Target="../media/image16.w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8.png"/><Relationship Id="rId5" Type="http://schemas.openxmlformats.org/officeDocument/2006/relationships/image" Target="../media/image17.wmf"/><Relationship Id="rId4" Type="http://schemas.openxmlformats.org/officeDocument/2006/relationships/oleObject" Target="../embeddings/oleObject2.bin"/></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eSCUPKm5PTY"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548680"/>
            <a:ext cx="7772400" cy="4608512"/>
          </a:xfrm>
        </p:spPr>
        <p:txBody>
          <a:bodyPr>
            <a:normAutofit/>
          </a:bodyPr>
          <a:lstStyle/>
          <a:p>
            <a:pPr algn="ctr"/>
            <a:br>
              <a:rPr lang="en-GB" dirty="0"/>
            </a:br>
            <a:r>
              <a:rPr lang="cy-GB" dirty="0"/>
              <a:t>Porth Agored</a:t>
            </a:r>
            <a:br>
              <a:rPr lang="cy-GB" dirty="0"/>
            </a:br>
            <a:r>
              <a:rPr lang="cy-GB" dirty="0"/>
              <a:t>Tystysgrif i Raddedigion </a:t>
            </a:r>
            <a:br>
              <a:rPr lang="cy-GB" dirty="0"/>
            </a:br>
            <a:br>
              <a:rPr lang="cy-GB" dirty="0"/>
            </a:br>
            <a:r>
              <a:rPr lang="cy-GB" dirty="0"/>
              <a:t>Rhaglen Cadarnhau</a:t>
            </a:r>
            <a:br>
              <a:rPr lang="cy-GB" dirty="0"/>
            </a:br>
            <a:r>
              <a:rPr lang="cy-GB" dirty="0"/>
              <a:t>Gweithdy 1</a:t>
            </a:r>
          </a:p>
        </p:txBody>
      </p:sp>
      <p:sp>
        <p:nvSpPr>
          <p:cNvPr id="3" name="Slide Number Placeholder 2"/>
          <p:cNvSpPr>
            <a:spLocks noGrp="1"/>
          </p:cNvSpPr>
          <p:nvPr>
            <p:ph type="sldNum" sz="quarter" idx="12"/>
          </p:nvPr>
        </p:nvSpPr>
        <p:spPr/>
        <p:txBody>
          <a:bodyPr/>
          <a:lstStyle/>
          <a:p>
            <a:fld id="{1E2FB795-8CD3-4813-9C65-0932CECE18E1}" type="slidenum">
              <a:rPr lang="en-GB" sz="2800" b="1" smtClean="0"/>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2570134824"/>
              </p:ext>
            </p:extLst>
          </p:nvPr>
        </p:nvGraphicFramePr>
        <p:xfrm>
          <a:off x="457200" y="1268760"/>
          <a:ext cx="8229600"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p:txBody>
          <a:bodyPr anchor="ctr">
            <a:normAutofit/>
          </a:bodyPr>
          <a:lstStyle/>
          <a:p>
            <a:r>
              <a:rPr lang="en-GB" dirty="0" err="1"/>
              <a:t>Cyflwyniad</a:t>
            </a:r>
            <a:endParaRPr lang="en-GB" dirty="0"/>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2</a:t>
            </a:fld>
            <a:endParaRPr lang="en-GB" altLang="en-US"/>
          </a:p>
        </p:txBody>
      </p:sp>
    </p:spTree>
    <p:extLst>
      <p:ext uri="{BB962C8B-B14F-4D97-AF65-F5344CB8AC3E}">
        <p14:creationId xmlns:p14="http://schemas.microsoft.com/office/powerpoint/2010/main" val="283562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342355" y="1772816"/>
            <a:ext cx="8304757" cy="4635922"/>
          </a:xfrm>
        </p:spPr>
        <p:txBody>
          <a:bodyPr/>
          <a:lstStyle/>
          <a:p>
            <a:pPr lvl="0"/>
            <a:r>
              <a:rPr lang="en-GB" dirty="0"/>
              <a:t>Cyfrinachedd </a:t>
            </a:r>
            <a:endParaRPr lang="cy-GB" dirty="0"/>
          </a:p>
          <a:p>
            <a:pPr lvl="0"/>
            <a:r>
              <a:rPr lang="en-GB" dirty="0"/>
              <a:t>Parch</a:t>
            </a:r>
            <a:endParaRPr lang="cy-GB" dirty="0"/>
          </a:p>
          <a:p>
            <a:pPr lvl="0"/>
            <a:r>
              <a:rPr lang="en-GB" dirty="0"/>
              <a:t>Un person </a:t>
            </a:r>
            <a:r>
              <a:rPr lang="en-GB" dirty="0" err="1"/>
              <a:t>i</a:t>
            </a:r>
            <a:r>
              <a:rPr lang="en-GB" dirty="0"/>
              <a:t> </a:t>
            </a:r>
            <a:r>
              <a:rPr lang="en-GB" dirty="0" err="1"/>
              <a:t>siarad</a:t>
            </a:r>
            <a:r>
              <a:rPr lang="en-GB" dirty="0"/>
              <a:t> </a:t>
            </a:r>
            <a:r>
              <a:rPr lang="en-GB" dirty="0" err="1"/>
              <a:t>ar</a:t>
            </a:r>
            <a:r>
              <a:rPr lang="en-GB" dirty="0"/>
              <a:t> y </a:t>
            </a:r>
            <a:r>
              <a:rPr lang="en-GB" dirty="0" err="1"/>
              <a:t>tro</a:t>
            </a:r>
            <a:r>
              <a:rPr lang="en-GB" dirty="0"/>
              <a:t> </a:t>
            </a:r>
            <a:r>
              <a:rPr lang="en-GB" dirty="0" err="1"/>
              <a:t>gan</a:t>
            </a:r>
            <a:r>
              <a:rPr lang="en-GB" dirty="0"/>
              <a:t> </a:t>
            </a:r>
            <a:r>
              <a:rPr lang="en-GB" dirty="0" err="1"/>
              <a:t>ddefnyddio’r</a:t>
            </a:r>
            <a:r>
              <a:rPr lang="en-GB" dirty="0"/>
              <a:t>  </a:t>
            </a:r>
            <a:r>
              <a:rPr lang="en-GB" dirty="0" err="1"/>
              <a:t>botwm</a:t>
            </a:r>
            <a:r>
              <a:rPr lang="en-GB" dirty="0"/>
              <a:t> ‘</a:t>
            </a:r>
            <a:r>
              <a:rPr lang="en-GB" dirty="0" err="1"/>
              <a:t>llaw</a:t>
            </a:r>
            <a:r>
              <a:rPr lang="en-GB" dirty="0"/>
              <a:t> </a:t>
            </a:r>
            <a:r>
              <a:rPr lang="en-GB" dirty="0" err="1"/>
              <a:t>i</a:t>
            </a:r>
            <a:r>
              <a:rPr lang="en-GB" dirty="0"/>
              <a:t> </a:t>
            </a:r>
            <a:r>
              <a:rPr lang="en-GB" dirty="0" err="1"/>
              <a:t>fyny</a:t>
            </a:r>
            <a:r>
              <a:rPr lang="en-GB" dirty="0"/>
              <a:t>’ </a:t>
            </a:r>
            <a:r>
              <a:rPr lang="en-GB" dirty="0" err="1"/>
              <a:t>os</a:t>
            </a:r>
            <a:r>
              <a:rPr lang="en-GB" dirty="0"/>
              <a:t> </a:t>
            </a:r>
            <a:r>
              <a:rPr lang="en-GB" dirty="0" err="1"/>
              <a:t>hoffech</a:t>
            </a:r>
            <a:r>
              <a:rPr lang="en-GB" dirty="0"/>
              <a:t> </a:t>
            </a:r>
            <a:r>
              <a:rPr lang="en-GB" dirty="0" err="1"/>
              <a:t>wneud</a:t>
            </a:r>
            <a:r>
              <a:rPr lang="en-GB" dirty="0"/>
              <a:t> </a:t>
            </a:r>
            <a:r>
              <a:rPr lang="en-GB" dirty="0" err="1"/>
              <a:t>sylw</a:t>
            </a:r>
            <a:endParaRPr lang="cy-GB" dirty="0"/>
          </a:p>
          <a:p>
            <a:pPr lvl="0"/>
            <a:r>
              <a:rPr lang="en-GB" dirty="0" err="1"/>
              <a:t>Defnyddiwch</a:t>
            </a:r>
            <a:r>
              <a:rPr lang="en-GB" dirty="0"/>
              <a:t> y </a:t>
            </a:r>
            <a:r>
              <a:rPr lang="en-GB" dirty="0" err="1"/>
              <a:t>botwm</a:t>
            </a:r>
            <a:r>
              <a:rPr lang="en-GB" dirty="0"/>
              <a:t> </a:t>
            </a:r>
            <a:r>
              <a:rPr lang="en-GB" dirty="0" err="1"/>
              <a:t>trafodaeth</a:t>
            </a:r>
            <a:r>
              <a:rPr lang="en-GB" dirty="0"/>
              <a:t> </a:t>
            </a:r>
            <a:r>
              <a:rPr lang="en-GB" dirty="0" err="1"/>
              <a:t>yn</a:t>
            </a:r>
            <a:r>
              <a:rPr lang="en-GB" dirty="0"/>
              <a:t> </a:t>
            </a:r>
            <a:r>
              <a:rPr lang="en-GB" dirty="0" err="1"/>
              <a:t>ystod</a:t>
            </a:r>
            <a:r>
              <a:rPr lang="en-GB" dirty="0"/>
              <a:t> y </a:t>
            </a:r>
            <a:r>
              <a:rPr lang="en-GB" dirty="0" err="1"/>
              <a:t>cyflwyniad</a:t>
            </a:r>
            <a:r>
              <a:rPr lang="en-GB" dirty="0"/>
              <a:t> </a:t>
            </a:r>
            <a:r>
              <a:rPr lang="en-GB" dirty="0" err="1"/>
              <a:t>er</a:t>
            </a:r>
            <a:r>
              <a:rPr lang="en-GB" dirty="0"/>
              <a:t> </a:t>
            </a:r>
            <a:r>
              <a:rPr lang="en-GB" dirty="0" err="1"/>
              <a:t>mwyn</a:t>
            </a:r>
            <a:r>
              <a:rPr lang="en-GB" dirty="0"/>
              <a:t> </a:t>
            </a:r>
            <a:r>
              <a:rPr lang="en-GB" dirty="0" err="1"/>
              <a:t>gofyn</a:t>
            </a:r>
            <a:r>
              <a:rPr lang="en-GB" dirty="0"/>
              <a:t> </a:t>
            </a:r>
            <a:r>
              <a:rPr lang="en-GB" dirty="0" err="1"/>
              <a:t>unrhyw</a:t>
            </a:r>
            <a:r>
              <a:rPr lang="en-GB" dirty="0"/>
              <a:t> </a:t>
            </a:r>
            <a:r>
              <a:rPr lang="en-GB" dirty="0" err="1"/>
              <a:t>beth</a:t>
            </a:r>
            <a:r>
              <a:rPr lang="en-GB" dirty="0"/>
              <a:t> </a:t>
            </a:r>
            <a:endParaRPr lang="cy-GB" dirty="0"/>
          </a:p>
          <a:p>
            <a:pPr lvl="0"/>
            <a:r>
              <a:rPr lang="en-GB" dirty="0" err="1"/>
              <a:t>Cyfrannu</a:t>
            </a:r>
            <a:r>
              <a:rPr lang="en-GB" dirty="0"/>
              <a:t> – </a:t>
            </a:r>
            <a:r>
              <a:rPr lang="en-GB" dirty="0" err="1"/>
              <a:t>plîs</a:t>
            </a:r>
            <a:r>
              <a:rPr lang="en-GB" dirty="0"/>
              <a:t> </a:t>
            </a:r>
            <a:r>
              <a:rPr lang="en-GB" dirty="0" err="1"/>
              <a:t>cyfrannwch</a:t>
            </a:r>
            <a:r>
              <a:rPr lang="en-GB" dirty="0"/>
              <a:t> a </a:t>
            </a:r>
            <a:r>
              <a:rPr lang="en-GB" dirty="0" err="1"/>
              <a:t>chanolbwyntio</a:t>
            </a:r>
            <a:r>
              <a:rPr lang="en-GB" dirty="0"/>
              <a:t> </a:t>
            </a:r>
            <a:r>
              <a:rPr lang="en-GB" dirty="0" err="1"/>
              <a:t>Cwblhewch</a:t>
            </a:r>
            <a:r>
              <a:rPr lang="en-GB" dirty="0"/>
              <a:t> </a:t>
            </a:r>
            <a:r>
              <a:rPr lang="en-GB" dirty="0" err="1"/>
              <a:t>yr</a:t>
            </a:r>
            <a:r>
              <a:rPr lang="en-GB" dirty="0"/>
              <a:t> </a:t>
            </a:r>
            <a:r>
              <a:rPr lang="en-GB" dirty="0" err="1"/>
              <a:t>ymarferion</a:t>
            </a:r>
            <a:r>
              <a:rPr lang="en-GB" dirty="0"/>
              <a:t> </a:t>
            </a:r>
            <a:r>
              <a:rPr lang="en-GB" dirty="0" err="1"/>
              <a:t>cyn</a:t>
            </a:r>
            <a:r>
              <a:rPr lang="en-GB" dirty="0"/>
              <a:t> y </a:t>
            </a:r>
            <a:r>
              <a:rPr lang="en-GB" dirty="0" err="1"/>
              <a:t>gweithdy</a:t>
            </a:r>
            <a:r>
              <a:rPr lang="en-GB" dirty="0"/>
              <a:t> a </a:t>
            </a:r>
            <a:r>
              <a:rPr lang="en-GB" dirty="0" err="1"/>
              <a:t>rhwng</a:t>
            </a:r>
            <a:r>
              <a:rPr lang="en-GB" dirty="0"/>
              <a:t> y </a:t>
            </a:r>
            <a:r>
              <a:rPr lang="en-GB" dirty="0" err="1"/>
              <a:t>sesiynau</a:t>
            </a:r>
            <a:endParaRPr lang="cy-GB" dirty="0"/>
          </a:p>
          <a:p>
            <a:endParaRPr lang="en-GB" dirty="0"/>
          </a:p>
        </p:txBody>
      </p:sp>
      <p:sp>
        <p:nvSpPr>
          <p:cNvPr id="5" name="Title 4"/>
          <p:cNvSpPr>
            <a:spLocks noGrp="1"/>
          </p:cNvSpPr>
          <p:nvPr>
            <p:ph type="title"/>
          </p:nvPr>
        </p:nvSpPr>
        <p:spPr>
          <a:xfrm>
            <a:off x="441543" y="84137"/>
            <a:ext cx="8304757" cy="1385092"/>
          </a:xfrm>
        </p:spPr>
        <p:txBody>
          <a:bodyPr>
            <a:normAutofit fontScale="90000"/>
          </a:bodyPr>
          <a:lstStyle/>
          <a:p>
            <a:pPr algn="ctr"/>
            <a:br>
              <a:rPr lang="en-GB" sz="3000" dirty="0"/>
            </a:br>
            <a:r>
              <a:rPr lang="en-GB" sz="3000" dirty="0" err="1"/>
              <a:t>Disgwyliadau</a:t>
            </a:r>
            <a:r>
              <a:rPr lang="en-GB" sz="3000" dirty="0"/>
              <a:t>/</a:t>
            </a:r>
            <a:r>
              <a:rPr lang="en-GB" sz="3000" dirty="0" err="1"/>
              <a:t>Rheolau</a:t>
            </a:r>
            <a:r>
              <a:rPr lang="en-GB" sz="3000" dirty="0"/>
              <a:t> </a:t>
            </a:r>
            <a:r>
              <a:rPr lang="en-GB" sz="3000" dirty="0" err="1"/>
              <a:t>ar</a:t>
            </a:r>
            <a:r>
              <a:rPr lang="en-GB" sz="3000" dirty="0"/>
              <a:t> </a:t>
            </a:r>
            <a:r>
              <a:rPr lang="en-GB" sz="3000" dirty="0" err="1"/>
              <a:t>gyfer</a:t>
            </a:r>
            <a:r>
              <a:rPr lang="en-GB" sz="3000" dirty="0"/>
              <a:t> </a:t>
            </a:r>
            <a:r>
              <a:rPr lang="en-GB" sz="3000" dirty="0" err="1"/>
              <a:t>Gweithdy</a:t>
            </a:r>
            <a:r>
              <a:rPr lang="en-GB" sz="3000" dirty="0"/>
              <a:t> </a:t>
            </a:r>
            <a:r>
              <a:rPr lang="en-GB" sz="3000" dirty="0" err="1"/>
              <a:t>Rhithiol</a:t>
            </a:r>
            <a:endParaRPr lang="en-GB" sz="30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102642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161381"/>
            <a:ext cx="7886700" cy="5015582"/>
          </a:xfrm>
        </p:spPr>
        <p:txBody>
          <a:bodyPr>
            <a:normAutofit fontScale="92500" lnSpcReduction="10000"/>
          </a:bodyPr>
          <a:lstStyle/>
          <a:p>
            <a:r>
              <a:rPr lang="cy-GB" sz="2400" b="1" dirty="0"/>
              <a:t>Gweithdy 1 </a:t>
            </a:r>
            <a:r>
              <a:rPr lang="cy-GB" sz="2400" dirty="0"/>
              <a:t>– Adfyfyrio, adfyfyrio/myfyrio’n feirniadol, Adolygiad Datblygiadol (Tasg 1, rhan a), Cyflwyniad byr i’r arsylwad (tasg 2)</a:t>
            </a:r>
          </a:p>
          <a:p>
            <a:r>
              <a:rPr lang="cy-GB" sz="2400" b="1" dirty="0"/>
              <a:t>Gweithdy 2 </a:t>
            </a:r>
            <a:r>
              <a:rPr lang="cy-GB" sz="2400" dirty="0"/>
              <a:t>–</a:t>
            </a:r>
            <a:r>
              <a:rPr lang="cy-GB" altLang="en-US" sz="2400" dirty="0">
                <a:ea typeface="Calibri" panose="020F0502020204030204" pitchFamily="34" charset="0"/>
                <a:cs typeface="Arial" panose="020B0604020202020204" pitchFamily="34" charset="0"/>
              </a:rPr>
              <a:t>Cydweithio â defnyddwyr gwasanaeth, gofalwyr a phobl broffesiynol eraill</a:t>
            </a:r>
            <a:r>
              <a:rPr lang="cy-GB" sz="2400" dirty="0"/>
              <a:t>, cyd-destun Cymreig, Arsylwad (tasg 2).</a:t>
            </a:r>
          </a:p>
          <a:p>
            <a:r>
              <a:rPr lang="cy-GB" sz="2400" b="1" dirty="0"/>
              <a:t>Gweithdy 3 </a:t>
            </a:r>
            <a:r>
              <a:rPr lang="cy-GB" sz="2400" dirty="0"/>
              <a:t>–</a:t>
            </a:r>
          </a:p>
          <a:p>
            <a:r>
              <a:rPr lang="cy-GB" sz="2400" dirty="0"/>
              <a:t>Diogelu (tasg 3 a 4) Yn cynnwys deddfwriaeth ac asesiad, canlyniadau dysgu Gofal Cymdeithasol Cymru (GCC) Dadansoddi wrth asesu a gwneud penderfyniadau proffesiynol</a:t>
            </a:r>
          </a:p>
          <a:p>
            <a:r>
              <a:rPr lang="cy-GB" sz="2400" b="1" dirty="0"/>
              <a:t>Gweithdy 4 </a:t>
            </a:r>
            <a:r>
              <a:rPr lang="cy-GB" sz="2400" dirty="0"/>
              <a:t>-  Adolygiad Datblygiadol (tasg 1, rhan b), meini prawf marcio, cyflwyniadau. Sesiwn 1 i 1 gyda’r hyfforddwr am gyngor, cefnogaeth ac arweiniad.  </a:t>
            </a:r>
          </a:p>
        </p:txBody>
      </p:sp>
      <p:sp>
        <p:nvSpPr>
          <p:cNvPr id="2" name="Title 1"/>
          <p:cNvSpPr>
            <a:spLocks noGrp="1"/>
          </p:cNvSpPr>
          <p:nvPr>
            <p:ph type="title"/>
          </p:nvPr>
        </p:nvSpPr>
        <p:spPr>
          <a:xfrm>
            <a:off x="628650" y="365127"/>
            <a:ext cx="7886700" cy="796254"/>
          </a:xfrm>
        </p:spPr>
        <p:txBody>
          <a:bodyPr>
            <a:normAutofit/>
          </a:bodyPr>
          <a:lstStyle/>
          <a:p>
            <a:pPr algn="ctr"/>
            <a:r>
              <a:rPr lang="cy-GB" sz="4400" b="1" dirty="0"/>
              <a:t>Fformat y Gweithdy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4</a:t>
            </a:fld>
            <a:endParaRPr lang="en-GB" dirty="0"/>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8000314"/>
              </p:ext>
            </p:extLst>
          </p:nvPr>
        </p:nvGraphicFramePr>
        <p:xfrm>
          <a:off x="457199" y="1700808"/>
          <a:ext cx="8177337" cy="41997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2625" dirty="0" err="1"/>
              <a:t>Gofynion</a:t>
            </a:r>
            <a:r>
              <a:rPr lang="en-GB" sz="2625" dirty="0"/>
              <a:t> Portfolio</a:t>
            </a:r>
            <a:br>
              <a:rPr lang="en-GB" sz="2625" dirty="0"/>
            </a:br>
            <a:r>
              <a:rPr lang="en-GB" sz="2625" dirty="0" err="1"/>
              <a:t>Gweler</a:t>
            </a:r>
            <a:r>
              <a:rPr lang="en-GB" sz="2625" dirty="0"/>
              <a:t> y </a:t>
            </a:r>
            <a:r>
              <a:rPr lang="en-GB" sz="2625" dirty="0" err="1"/>
              <a:t>llawlyfr</a:t>
            </a:r>
            <a:r>
              <a:rPr lang="en-GB" sz="2625" dirty="0"/>
              <a:t> am </a:t>
            </a:r>
            <a:r>
              <a:rPr lang="en-GB" sz="2625" dirty="0" err="1"/>
              <a:t>fwy</a:t>
            </a:r>
            <a:r>
              <a:rPr lang="en-GB" sz="2625" dirty="0"/>
              <a:t> o </a:t>
            </a:r>
            <a:r>
              <a:rPr lang="en-GB" sz="2625" dirty="0" err="1"/>
              <a:t>wybodaeth</a:t>
            </a:r>
            <a:endParaRPr lang="en-GB" sz="2625" dirty="0"/>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450"/>
              </a:spcAft>
            </a:pPr>
            <a:fld id="{1E2FB795-8CD3-4813-9C65-0932CECE18E1}" type="slidenum">
              <a:rPr lang="en-GB" smtClean="0"/>
              <a:pPr>
                <a:spcAft>
                  <a:spcPts val="450"/>
                </a:spcAft>
              </a:pPr>
              <a:t>5</a:t>
            </a:fld>
            <a:endParaRPr lang="en-GB"/>
          </a:p>
        </p:txBody>
      </p:sp>
    </p:spTree>
    <p:extLst>
      <p:ext uri="{BB962C8B-B14F-4D97-AF65-F5344CB8AC3E}">
        <p14:creationId xmlns:p14="http://schemas.microsoft.com/office/powerpoint/2010/main" val="54201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285876"/>
            <a:ext cx="7886700" cy="4980211"/>
          </a:xfrm>
        </p:spPr>
        <p:txBody>
          <a:bodyPr>
            <a:normAutofit fontScale="77500" lnSpcReduction="20000"/>
          </a:bodyPr>
          <a:lstStyle/>
          <a:p>
            <a:r>
              <a:rPr lang="cy-GB" sz="3000" dirty="0"/>
              <a:t>A ydych wedi cwrdd a‘ch mentoriaid? Os ddim, bydd angen i chi gwrdd yn fuan. Os nad oes mentor wedi  ei adnabod ar eich cyfer bydd angen i chi adael i’r cydlynydd wybod.</a:t>
            </a:r>
          </a:p>
          <a:p>
            <a:r>
              <a:rPr lang="cy-GB" sz="3000" dirty="0"/>
              <a:t>Dylid cwblhau’r cytundeb dysgu a’i arwyddo yn ystod y sesiwn mentora cyntaf.</a:t>
            </a:r>
          </a:p>
          <a:p>
            <a:r>
              <a:rPr lang="en-GB" sz="3000" dirty="0" err="1"/>
              <a:t>Cofrestru</a:t>
            </a:r>
            <a:r>
              <a:rPr lang="en-GB" sz="3000" dirty="0"/>
              <a:t>- a </a:t>
            </a:r>
            <a:r>
              <a:rPr lang="en-GB" sz="3000" dirty="0" err="1"/>
              <a:t>ydych</a:t>
            </a:r>
            <a:r>
              <a:rPr lang="en-GB" sz="3000" dirty="0"/>
              <a:t> </a:t>
            </a:r>
            <a:r>
              <a:rPr lang="en-GB" sz="3000" dirty="0" err="1"/>
              <a:t>wedi</a:t>
            </a:r>
            <a:r>
              <a:rPr lang="en-GB" sz="3000" dirty="0"/>
              <a:t> </a:t>
            </a:r>
            <a:r>
              <a:rPr lang="en-GB" sz="3000" dirty="0" err="1"/>
              <a:t>cwblhau’r</a:t>
            </a:r>
            <a:r>
              <a:rPr lang="en-GB" sz="3000" dirty="0"/>
              <a:t> broses </a:t>
            </a:r>
            <a:r>
              <a:rPr lang="en-GB" sz="3000" dirty="0" err="1"/>
              <a:t>gofrestru</a:t>
            </a:r>
            <a:r>
              <a:rPr lang="en-GB" sz="3000" dirty="0"/>
              <a:t> </a:t>
            </a:r>
            <a:r>
              <a:rPr lang="en-GB" sz="3000" dirty="0" err="1"/>
              <a:t>gyda’r</a:t>
            </a:r>
            <a:r>
              <a:rPr lang="en-GB" sz="3000" dirty="0"/>
              <a:t> </a:t>
            </a:r>
            <a:r>
              <a:rPr lang="en-GB" sz="3000" dirty="0" err="1"/>
              <a:t>Brifysgol</a:t>
            </a:r>
            <a:r>
              <a:rPr lang="en-GB" sz="3000" dirty="0"/>
              <a:t>? </a:t>
            </a:r>
            <a:r>
              <a:rPr lang="en-GB" sz="3000" dirty="0" err="1"/>
              <a:t>Bydd</a:t>
            </a:r>
            <a:r>
              <a:rPr lang="en-GB" sz="3000" dirty="0"/>
              <a:t> </a:t>
            </a:r>
            <a:r>
              <a:rPr lang="en-GB" sz="3000" dirty="0" err="1"/>
              <a:t>angen</a:t>
            </a:r>
            <a:r>
              <a:rPr lang="en-GB" sz="3000" dirty="0"/>
              <a:t> </a:t>
            </a:r>
            <a:r>
              <a:rPr lang="en-GB" sz="3000" dirty="0" err="1"/>
              <a:t>i</a:t>
            </a:r>
            <a:r>
              <a:rPr lang="en-GB" sz="3000" dirty="0"/>
              <a:t> chi </a:t>
            </a:r>
            <a:r>
              <a:rPr lang="en-GB" sz="3000" dirty="0" err="1"/>
              <a:t>wirio</a:t>
            </a:r>
            <a:r>
              <a:rPr lang="en-GB" sz="3000" dirty="0"/>
              <a:t> </a:t>
            </a:r>
            <a:r>
              <a:rPr lang="en-GB" sz="3000" dirty="0" err="1"/>
              <a:t>os</a:t>
            </a:r>
            <a:r>
              <a:rPr lang="en-GB" sz="3000" dirty="0"/>
              <a:t> </a:t>
            </a:r>
            <a:r>
              <a:rPr lang="en-GB" sz="3000" dirty="0" err="1"/>
              <a:t>rydych</a:t>
            </a:r>
            <a:r>
              <a:rPr lang="en-GB" sz="3000" dirty="0"/>
              <a:t> </a:t>
            </a:r>
            <a:r>
              <a:rPr lang="en-GB" sz="3000" dirty="0" err="1"/>
              <a:t>wedi</a:t>
            </a:r>
            <a:r>
              <a:rPr lang="en-GB" sz="3000" dirty="0"/>
              <a:t> </a:t>
            </a:r>
            <a:r>
              <a:rPr lang="en-GB" sz="3000" dirty="0" err="1"/>
              <a:t>derbyn</a:t>
            </a:r>
            <a:r>
              <a:rPr lang="en-GB" sz="3000" dirty="0"/>
              <a:t> </a:t>
            </a:r>
            <a:r>
              <a:rPr lang="en-GB" sz="3000" dirty="0" err="1"/>
              <a:t>cadarnhad</a:t>
            </a:r>
            <a:r>
              <a:rPr lang="en-GB" sz="3000" dirty="0"/>
              <a:t> </a:t>
            </a:r>
            <a:r>
              <a:rPr lang="en-GB" sz="3000" dirty="0" err="1"/>
              <a:t>gan</a:t>
            </a:r>
            <a:r>
              <a:rPr lang="en-GB" sz="3000" dirty="0"/>
              <a:t> y </a:t>
            </a:r>
            <a:r>
              <a:rPr lang="en-GB" sz="3000" dirty="0" err="1"/>
              <a:t>Brifysgol</a:t>
            </a:r>
            <a:r>
              <a:rPr lang="en-GB" sz="3000" dirty="0"/>
              <a:t>.</a:t>
            </a:r>
            <a:endParaRPr lang="cy-GB" sz="3000" dirty="0"/>
          </a:p>
          <a:p>
            <a:r>
              <a:rPr lang="cy-GB" sz="3000" dirty="0"/>
              <a:t>Os oes gennych unrhyw anghenion dysgu unigol (e.e. Dyslecsia, dyspracsia), eich cyfrifoldeb chi yw hysbysu’r brifysgol, eich cyflogwr a’r adran hyfforddi am hyn.</a:t>
            </a:r>
          </a:p>
          <a:p>
            <a:r>
              <a:rPr lang="cy-GB" sz="3000" dirty="0"/>
              <a:t>Dyddiadau cyflwyno</a:t>
            </a:r>
            <a:endParaRPr lang="en-GB" dirty="0"/>
          </a:p>
          <a:p>
            <a:endParaRPr lang="en-GB" dirty="0"/>
          </a:p>
          <a:p>
            <a:endParaRPr lang="en-GB" dirty="0"/>
          </a:p>
          <a:p>
            <a:endParaRPr lang="en-GB" dirty="0"/>
          </a:p>
        </p:txBody>
      </p:sp>
      <p:sp>
        <p:nvSpPr>
          <p:cNvPr id="2" name="Title 1"/>
          <p:cNvSpPr>
            <a:spLocks noGrp="1"/>
          </p:cNvSpPr>
          <p:nvPr>
            <p:ph type="title"/>
          </p:nvPr>
        </p:nvSpPr>
        <p:spPr>
          <a:xfrm>
            <a:off x="683568" y="404664"/>
            <a:ext cx="7886700" cy="903634"/>
          </a:xfrm>
        </p:spPr>
        <p:txBody>
          <a:bodyPr>
            <a:normAutofit/>
          </a:bodyPr>
          <a:lstStyle/>
          <a:p>
            <a:pPr algn="ctr"/>
            <a:r>
              <a:rPr lang="cy-GB" sz="4400" b="1" dirty="0"/>
              <a:t>Dal i fyny </a:t>
            </a:r>
          </a:p>
        </p:txBody>
      </p:sp>
      <p:sp>
        <p:nvSpPr>
          <p:cNvPr id="4" name="Slide Number Placeholder 3"/>
          <p:cNvSpPr>
            <a:spLocks noGrp="1"/>
          </p:cNvSpPr>
          <p:nvPr>
            <p:ph type="sldNum" sz="quarter" idx="12"/>
          </p:nvPr>
        </p:nvSpPr>
        <p:spPr/>
        <p:txBody>
          <a:bodyPr/>
          <a:lstStyle/>
          <a:p>
            <a:fld id="{1E2FB795-8CD3-4813-9C65-0932CECE18E1}" type="slidenum">
              <a:rPr lang="en-GB" sz="2800" b="1" smtClean="0">
                <a:solidFill>
                  <a:schemeClr val="bg1"/>
                </a:solidFill>
              </a:rPr>
              <a:pPr/>
              <a:t>6</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563672" y="1734097"/>
            <a:ext cx="7769268" cy="3932777"/>
          </a:xfrm>
        </p:spPr>
        <p:txBody>
          <a:bodyPr>
            <a:normAutofit fontScale="70000" lnSpcReduction="20000"/>
          </a:bodyPr>
          <a:lstStyle/>
          <a:p>
            <a:pPr marL="109537" indent="0">
              <a:buNone/>
            </a:pPr>
            <a:r>
              <a:rPr lang="en-GB" b="1" dirty="0" err="1"/>
              <a:t>Cwblhewch</a:t>
            </a:r>
            <a:r>
              <a:rPr lang="en-GB" b="1" dirty="0"/>
              <a:t> </a:t>
            </a:r>
            <a:r>
              <a:rPr lang="en-GB" b="1" dirty="0" err="1"/>
              <a:t>yr</a:t>
            </a:r>
            <a:r>
              <a:rPr lang="en-GB" b="1" dirty="0"/>
              <a:t> </a:t>
            </a:r>
            <a:r>
              <a:rPr lang="en-GB" b="1" dirty="0" err="1"/>
              <a:t>ymarferion</a:t>
            </a:r>
            <a:r>
              <a:rPr lang="en-GB" b="1" dirty="0"/>
              <a:t> </a:t>
            </a:r>
            <a:r>
              <a:rPr lang="en-GB" b="1" dirty="0" err="1"/>
              <a:t>yma</a:t>
            </a:r>
            <a:r>
              <a:rPr lang="en-GB" b="1" dirty="0"/>
              <a:t> </a:t>
            </a:r>
            <a:r>
              <a:rPr lang="en-GB" b="1" dirty="0" err="1"/>
              <a:t>yn</a:t>
            </a:r>
            <a:r>
              <a:rPr lang="en-GB" b="1" dirty="0"/>
              <a:t> </a:t>
            </a:r>
            <a:r>
              <a:rPr lang="en-GB" b="1" dirty="0" err="1"/>
              <a:t>ystod</a:t>
            </a:r>
            <a:r>
              <a:rPr lang="en-GB" b="1" dirty="0"/>
              <a:t> y </a:t>
            </a:r>
            <a:r>
              <a:rPr lang="en-GB" b="1" dirty="0" err="1"/>
              <a:t>toriad</a:t>
            </a:r>
            <a:endParaRPr lang="cy-GB" dirty="0"/>
          </a:p>
          <a:p>
            <a:pPr marL="109537" indent="0">
              <a:buNone/>
            </a:pPr>
            <a:r>
              <a:rPr lang="en-GB" b="1" dirty="0" err="1"/>
              <a:t>Ymarferiad</a:t>
            </a:r>
            <a:r>
              <a:rPr lang="en-GB" b="1" dirty="0"/>
              <a:t> 1</a:t>
            </a:r>
            <a:r>
              <a:rPr lang="en-GB" dirty="0"/>
              <a:t> </a:t>
            </a:r>
            <a:endParaRPr lang="cy-GB" dirty="0"/>
          </a:p>
          <a:p>
            <a:pPr lvl="0"/>
            <a:r>
              <a:rPr lang="en-GB" dirty="0"/>
              <a:t>Pam </a:t>
            </a:r>
            <a:r>
              <a:rPr lang="en-GB" dirty="0" err="1"/>
              <a:t>fod</a:t>
            </a:r>
            <a:r>
              <a:rPr lang="en-GB" dirty="0"/>
              <a:t> </a:t>
            </a:r>
            <a:r>
              <a:rPr lang="en-GB" dirty="0" err="1"/>
              <a:t>ymarfer</a:t>
            </a:r>
            <a:r>
              <a:rPr lang="en-GB" dirty="0"/>
              <a:t> </a:t>
            </a:r>
            <a:r>
              <a:rPr lang="en-GB" dirty="0" err="1"/>
              <a:t>adlewyrchol</a:t>
            </a:r>
            <a:r>
              <a:rPr lang="en-GB" dirty="0"/>
              <a:t> </a:t>
            </a:r>
            <a:r>
              <a:rPr lang="en-GB" dirty="0" err="1"/>
              <a:t>mor</a:t>
            </a:r>
            <a:r>
              <a:rPr lang="en-GB" dirty="0"/>
              <a:t> </a:t>
            </a:r>
            <a:r>
              <a:rPr lang="en-GB" dirty="0" err="1"/>
              <a:t>bwysig</a:t>
            </a:r>
            <a:r>
              <a:rPr lang="en-GB" dirty="0"/>
              <a:t> </a:t>
            </a:r>
            <a:r>
              <a:rPr lang="en-GB" dirty="0" err="1"/>
              <a:t>i</a:t>
            </a:r>
            <a:r>
              <a:rPr lang="en-GB" dirty="0"/>
              <a:t> </a:t>
            </a:r>
            <a:r>
              <a:rPr lang="en-GB" dirty="0" err="1"/>
              <a:t>waith</a:t>
            </a:r>
            <a:r>
              <a:rPr lang="en-GB" dirty="0"/>
              <a:t> </a:t>
            </a:r>
            <a:r>
              <a:rPr lang="en-GB" dirty="0" err="1"/>
              <a:t>cymdeithasol</a:t>
            </a:r>
            <a:r>
              <a:rPr lang="en-GB" dirty="0"/>
              <a:t>?</a:t>
            </a:r>
            <a:endParaRPr lang="cy-GB" dirty="0"/>
          </a:p>
          <a:p>
            <a:pPr marL="109537" indent="0">
              <a:buNone/>
            </a:pPr>
            <a:endParaRPr lang="en-GB" b="1" dirty="0"/>
          </a:p>
          <a:p>
            <a:pPr marL="109537" indent="0">
              <a:buNone/>
            </a:pPr>
            <a:r>
              <a:rPr lang="en-GB" b="1" dirty="0" err="1"/>
              <a:t>Ymarferiad</a:t>
            </a:r>
            <a:r>
              <a:rPr lang="en-GB" b="1" dirty="0"/>
              <a:t> 2 - </a:t>
            </a:r>
            <a:r>
              <a:rPr lang="en-GB" b="1" dirty="0" err="1"/>
              <a:t>Deallusrwydd</a:t>
            </a:r>
            <a:r>
              <a:rPr lang="en-GB" b="1" dirty="0"/>
              <a:t> </a:t>
            </a:r>
            <a:r>
              <a:rPr lang="en-GB" b="1" dirty="0" err="1"/>
              <a:t>emosiynol</a:t>
            </a:r>
            <a:endParaRPr lang="cy-GB" dirty="0"/>
          </a:p>
          <a:p>
            <a:pPr lvl="0"/>
            <a:r>
              <a:rPr lang="en-GB" dirty="0"/>
              <a:t>Pam </a:t>
            </a:r>
            <a:r>
              <a:rPr lang="en-GB" dirty="0" err="1"/>
              <a:t>rydych</a:t>
            </a:r>
            <a:r>
              <a:rPr lang="en-GB" dirty="0"/>
              <a:t> </a:t>
            </a:r>
            <a:r>
              <a:rPr lang="en-GB" dirty="0" err="1"/>
              <a:t>chi’n</a:t>
            </a:r>
            <a:r>
              <a:rPr lang="en-GB" dirty="0"/>
              <a:t> </a:t>
            </a:r>
            <a:r>
              <a:rPr lang="en-GB" dirty="0" err="1"/>
              <a:t>meddwl</a:t>
            </a:r>
            <a:r>
              <a:rPr lang="en-GB" dirty="0"/>
              <a:t> </a:t>
            </a:r>
            <a:r>
              <a:rPr lang="en-GB" dirty="0" err="1"/>
              <a:t>ei</a:t>
            </a:r>
            <a:r>
              <a:rPr lang="en-GB" dirty="0"/>
              <a:t> bod </a:t>
            </a:r>
            <a:r>
              <a:rPr lang="en-GB" dirty="0" err="1"/>
              <a:t>yn</a:t>
            </a:r>
            <a:r>
              <a:rPr lang="en-GB" dirty="0"/>
              <a:t> </a:t>
            </a:r>
            <a:r>
              <a:rPr lang="en-GB" dirty="0" err="1"/>
              <a:t>bwysig</a:t>
            </a:r>
            <a:r>
              <a:rPr lang="en-GB" dirty="0"/>
              <a:t> </a:t>
            </a:r>
            <a:r>
              <a:rPr lang="en-GB" dirty="0" err="1"/>
              <a:t>i</a:t>
            </a:r>
            <a:r>
              <a:rPr lang="en-GB" dirty="0"/>
              <a:t> </a:t>
            </a:r>
            <a:r>
              <a:rPr lang="en-GB" dirty="0" err="1"/>
              <a:t>adnabod</a:t>
            </a:r>
            <a:r>
              <a:rPr lang="en-GB" dirty="0"/>
              <a:t> </a:t>
            </a:r>
            <a:r>
              <a:rPr lang="en-GB" dirty="0" err="1"/>
              <a:t>eich</a:t>
            </a:r>
            <a:r>
              <a:rPr lang="en-GB" dirty="0"/>
              <a:t> </a:t>
            </a:r>
            <a:r>
              <a:rPr lang="en-GB" dirty="0" err="1"/>
              <a:t>emosiynau</a:t>
            </a:r>
            <a:r>
              <a:rPr lang="en-GB" dirty="0"/>
              <a:t> </a:t>
            </a:r>
            <a:r>
              <a:rPr lang="en-GB" dirty="0" err="1"/>
              <a:t>mewn</a:t>
            </a:r>
            <a:r>
              <a:rPr lang="en-GB" dirty="0"/>
              <a:t> </a:t>
            </a:r>
            <a:r>
              <a:rPr lang="en-GB" dirty="0" err="1"/>
              <a:t>perthynas</a:t>
            </a:r>
            <a:r>
              <a:rPr lang="en-GB" dirty="0"/>
              <a:t> </a:t>
            </a:r>
            <a:r>
              <a:rPr lang="en-GB" dirty="0" err="1"/>
              <a:t>â'ch</a:t>
            </a:r>
            <a:r>
              <a:rPr lang="en-GB" dirty="0"/>
              <a:t> </a:t>
            </a:r>
            <a:r>
              <a:rPr lang="en-GB" dirty="0" err="1"/>
              <a:t>gwaith</a:t>
            </a:r>
            <a:r>
              <a:rPr lang="en-GB" dirty="0"/>
              <a:t>? </a:t>
            </a:r>
            <a:endParaRPr lang="cy-GB" dirty="0"/>
          </a:p>
          <a:p>
            <a:pPr lvl="0"/>
            <a:r>
              <a:rPr lang="en-GB" dirty="0" err="1"/>
              <a:t>Efallai</a:t>
            </a:r>
            <a:r>
              <a:rPr lang="en-GB" dirty="0"/>
              <a:t> </a:t>
            </a:r>
            <a:r>
              <a:rPr lang="en-GB" dirty="0" err="1"/>
              <a:t>eich</a:t>
            </a:r>
            <a:r>
              <a:rPr lang="en-GB" dirty="0"/>
              <a:t> bod am </a:t>
            </a:r>
            <a:r>
              <a:rPr lang="en-GB" dirty="0" err="1"/>
              <a:t>ystyried</a:t>
            </a:r>
            <a:r>
              <a:rPr lang="en-GB" dirty="0"/>
              <a:t> </a:t>
            </a:r>
            <a:r>
              <a:rPr lang="en-GB" dirty="0" err="1"/>
              <a:t>beth</a:t>
            </a:r>
            <a:r>
              <a:rPr lang="en-GB" dirty="0"/>
              <a:t> </a:t>
            </a:r>
            <a:r>
              <a:rPr lang="en-GB" dirty="0" err="1"/>
              <a:t>allai</a:t>
            </a:r>
            <a:r>
              <a:rPr lang="en-GB" dirty="0"/>
              <a:t> </a:t>
            </a:r>
            <a:r>
              <a:rPr lang="en-GB" dirty="0" err="1"/>
              <a:t>fynd</a:t>
            </a:r>
            <a:r>
              <a:rPr lang="en-GB" dirty="0"/>
              <a:t> </a:t>
            </a:r>
            <a:r>
              <a:rPr lang="en-GB" dirty="0" err="1"/>
              <a:t>o'i</a:t>
            </a:r>
            <a:r>
              <a:rPr lang="en-GB" dirty="0"/>
              <a:t> le, </a:t>
            </a:r>
            <a:r>
              <a:rPr lang="en-GB" dirty="0" err="1"/>
              <a:t>yr</a:t>
            </a:r>
            <a:r>
              <a:rPr lang="en-GB" dirty="0"/>
              <a:t> </a:t>
            </a:r>
            <a:r>
              <a:rPr lang="en-GB" dirty="0" err="1"/>
              <a:t>effaith</a:t>
            </a:r>
            <a:r>
              <a:rPr lang="en-GB" dirty="0"/>
              <a:t> </a:t>
            </a:r>
            <a:r>
              <a:rPr lang="en-GB" dirty="0" err="1"/>
              <a:t>bosibl</a:t>
            </a:r>
            <a:r>
              <a:rPr lang="en-GB" dirty="0"/>
              <a:t> </a:t>
            </a:r>
            <a:r>
              <a:rPr lang="en-GB" dirty="0" err="1"/>
              <a:t>a'r</a:t>
            </a:r>
            <a:r>
              <a:rPr lang="en-GB" dirty="0"/>
              <a:t> </a:t>
            </a:r>
            <a:r>
              <a:rPr lang="en-GB" dirty="0" err="1"/>
              <a:t>deilliant</a:t>
            </a:r>
            <a:r>
              <a:rPr lang="en-GB" dirty="0"/>
              <a:t> </a:t>
            </a:r>
            <a:r>
              <a:rPr lang="en-GB" dirty="0" err="1"/>
              <a:t>i</a:t>
            </a:r>
            <a:r>
              <a:rPr lang="en-GB" dirty="0"/>
              <a:t> </a:t>
            </a:r>
            <a:r>
              <a:rPr lang="en-GB" dirty="0" err="1"/>
              <a:t>unigolion</a:t>
            </a:r>
            <a:r>
              <a:rPr lang="en-GB" dirty="0"/>
              <a:t> </a:t>
            </a:r>
            <a:r>
              <a:rPr lang="en-GB" dirty="0" err="1"/>
              <a:t>yr</a:t>
            </a:r>
            <a:r>
              <a:rPr lang="en-GB" dirty="0"/>
              <a:t> </a:t>
            </a:r>
            <a:r>
              <a:rPr lang="en-GB" dirty="0" err="1"/>
              <a:t>ydym</a:t>
            </a:r>
            <a:r>
              <a:rPr lang="en-GB" dirty="0"/>
              <a:t> </a:t>
            </a:r>
            <a:r>
              <a:rPr lang="en-GB" dirty="0" err="1"/>
              <a:t>yn</a:t>
            </a:r>
            <a:r>
              <a:rPr lang="en-GB" dirty="0"/>
              <a:t> </a:t>
            </a:r>
            <a:r>
              <a:rPr lang="en-GB" dirty="0" err="1"/>
              <a:t>gweithio</a:t>
            </a:r>
            <a:r>
              <a:rPr lang="en-GB" dirty="0"/>
              <a:t> â </a:t>
            </a:r>
            <a:r>
              <a:rPr lang="en-GB" dirty="0" err="1"/>
              <a:t>hwy</a:t>
            </a:r>
            <a:r>
              <a:rPr lang="en-GB" dirty="0"/>
              <a:t>, </a:t>
            </a:r>
            <a:r>
              <a:rPr lang="en-GB" dirty="0" err="1"/>
              <a:t>a'r</a:t>
            </a:r>
            <a:r>
              <a:rPr lang="en-GB" dirty="0"/>
              <a:t> </a:t>
            </a:r>
            <a:r>
              <a:rPr lang="en-GB" dirty="0" err="1"/>
              <a:t>effaith</a:t>
            </a:r>
            <a:r>
              <a:rPr lang="en-GB" dirty="0"/>
              <a:t> </a:t>
            </a:r>
            <a:r>
              <a:rPr lang="en-GB" dirty="0" err="1"/>
              <a:t>ar</a:t>
            </a:r>
            <a:r>
              <a:rPr lang="en-GB" dirty="0"/>
              <a:t> </a:t>
            </a:r>
            <a:r>
              <a:rPr lang="en-GB" dirty="0" err="1"/>
              <a:t>wneud</a:t>
            </a:r>
            <a:r>
              <a:rPr lang="en-GB" dirty="0"/>
              <a:t> </a:t>
            </a:r>
            <a:r>
              <a:rPr lang="en-GB" dirty="0" err="1"/>
              <a:t>penderfyniadau</a:t>
            </a:r>
            <a:r>
              <a:rPr lang="en-GB" dirty="0"/>
              <a:t> </a:t>
            </a:r>
            <a:r>
              <a:rPr lang="en-GB" dirty="0" err="1"/>
              <a:t>proffesiynol</a:t>
            </a:r>
            <a:r>
              <a:rPr lang="en-GB" dirty="0"/>
              <a:t>?</a:t>
            </a:r>
            <a:endParaRPr lang="cy-GB" dirty="0"/>
          </a:p>
          <a:p>
            <a:pPr lvl="0"/>
            <a:r>
              <a:rPr lang="en-GB" dirty="0"/>
              <a:t>Gall </a:t>
            </a:r>
            <a:r>
              <a:rPr lang="en-GB" dirty="0" err="1"/>
              <a:t>perthnasu</a:t>
            </a:r>
            <a:r>
              <a:rPr lang="en-GB" dirty="0"/>
              <a:t> </a:t>
            </a:r>
            <a:r>
              <a:rPr lang="en-GB" dirty="0" err="1"/>
              <a:t>hyn</a:t>
            </a:r>
            <a:r>
              <a:rPr lang="en-GB" dirty="0"/>
              <a:t> </a:t>
            </a:r>
            <a:r>
              <a:rPr lang="en-GB" dirty="0" err="1"/>
              <a:t>i</a:t>
            </a:r>
            <a:r>
              <a:rPr lang="en-GB" dirty="0"/>
              <a:t> </a:t>
            </a:r>
            <a:r>
              <a:rPr lang="en-GB" dirty="0" err="1"/>
              <a:t>ddigwyddiad</a:t>
            </a:r>
            <a:r>
              <a:rPr lang="en-GB" dirty="0"/>
              <a:t>/ </a:t>
            </a:r>
            <a:r>
              <a:rPr lang="en-GB" dirty="0" err="1"/>
              <a:t>achos</a:t>
            </a:r>
            <a:r>
              <a:rPr lang="en-GB" dirty="0"/>
              <a:t> </a:t>
            </a:r>
            <a:r>
              <a:rPr lang="en-GB" dirty="0" err="1"/>
              <a:t>rydych</a:t>
            </a:r>
            <a:r>
              <a:rPr lang="en-GB" dirty="0"/>
              <a:t> </a:t>
            </a:r>
            <a:r>
              <a:rPr lang="en-GB" dirty="0" err="1"/>
              <a:t>wedi</a:t>
            </a:r>
            <a:r>
              <a:rPr lang="en-GB" dirty="0"/>
              <a:t> bod </a:t>
            </a:r>
            <a:r>
              <a:rPr lang="en-GB" dirty="0" err="1"/>
              <a:t>ynghlwm</a:t>
            </a:r>
            <a:r>
              <a:rPr lang="en-GB" dirty="0"/>
              <a:t> ag o </a:t>
            </a:r>
            <a:r>
              <a:rPr lang="en-GB" dirty="0" err="1"/>
              <a:t>fod</a:t>
            </a:r>
            <a:r>
              <a:rPr lang="en-GB" dirty="0"/>
              <a:t> o </a:t>
            </a:r>
            <a:r>
              <a:rPr lang="en-GB" dirty="0" err="1"/>
              <a:t>gymorth</a:t>
            </a:r>
            <a:r>
              <a:rPr lang="cy-GB" dirty="0"/>
              <a:t>, ystyriwch eich emosiynau ac effaith hynny.</a:t>
            </a:r>
          </a:p>
          <a:p>
            <a:endParaRPr lang="en-GB" sz="2100" b="1" dirty="0"/>
          </a:p>
        </p:txBody>
      </p:sp>
      <p:sp>
        <p:nvSpPr>
          <p:cNvPr id="28674" name="Rectangle 2"/>
          <p:cNvSpPr>
            <a:spLocks noGrp="1" noRot="1" noChangeArrowheads="1"/>
          </p:cNvSpPr>
          <p:nvPr>
            <p:ph type="title"/>
          </p:nvPr>
        </p:nvSpPr>
        <p:spPr>
          <a:xfrm>
            <a:off x="899592" y="260648"/>
            <a:ext cx="7272808" cy="1595332"/>
          </a:xfrm>
        </p:spPr>
        <p:txBody>
          <a:bodyPr>
            <a:normAutofit/>
          </a:bodyPr>
          <a:lstStyle/>
          <a:p>
            <a:pPr algn="ctr"/>
            <a:r>
              <a:rPr lang="en-GB" sz="3600" dirty="0" err="1"/>
              <a:t>Adfyfyrio</a:t>
            </a:r>
            <a:r>
              <a:rPr lang="en-GB" sz="3600" dirty="0"/>
              <a:t>/ </a:t>
            </a:r>
            <a:r>
              <a:rPr lang="en-GB" sz="3600" dirty="0" err="1"/>
              <a:t>Myfyrio</a:t>
            </a:r>
            <a:r>
              <a:rPr lang="en-GB" sz="3600" dirty="0"/>
              <a:t> </a:t>
            </a:r>
          </a:p>
        </p:txBody>
      </p:sp>
      <p:sp>
        <p:nvSpPr>
          <p:cNvPr id="4" name="Slide Number Placeholder 3"/>
          <p:cNvSpPr>
            <a:spLocks noGrp="1"/>
          </p:cNvSpPr>
          <p:nvPr>
            <p:ph type="sldNum" sz="quarter" idx="12"/>
          </p:nvPr>
        </p:nvSpPr>
        <p:spPr>
          <a:xfrm>
            <a:off x="6300192" y="5589241"/>
            <a:ext cx="1600200" cy="273844"/>
          </a:xfrm>
        </p:spPr>
        <p:txBody>
          <a:bodyPr/>
          <a:lstStyle/>
          <a:p>
            <a:fld id="{1E2FB795-8CD3-4813-9C65-0932CECE18E1}" type="slidenum">
              <a:rPr lang="en-GB" sz="2100" b="1">
                <a:solidFill>
                  <a:schemeClr val="bg1"/>
                </a:solidFill>
              </a:rPr>
              <a:pPr/>
              <a:t>7</a:t>
            </a:fld>
            <a:endParaRPr lang="en-GB" sz="21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1070" y="1734097"/>
            <a:ext cx="881870" cy="1211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457200" y="273050"/>
            <a:ext cx="8229600" cy="1143000"/>
          </a:xfrm>
        </p:spPr>
        <p:txBody>
          <a:bodyPr anchor="ctr">
            <a:normAutofit/>
          </a:bodyPr>
          <a:lstStyle/>
          <a:p>
            <a:pPr>
              <a:lnSpc>
                <a:spcPct val="90000"/>
              </a:lnSpc>
            </a:pPr>
            <a:br>
              <a:rPr lang="en-GB" sz="2300"/>
            </a:br>
            <a:r>
              <a:rPr lang="cy-GB" sz="2300" b="1"/>
              <a:t>Mae ymarfer adfyfyriol yn bwysig mewn gwaith cymdeithasol gan ei fod yn</a:t>
            </a:r>
            <a:r>
              <a:rPr lang="en-GB" sz="2300" b="1"/>
              <a:t>:</a:t>
            </a:r>
          </a:p>
        </p:txBody>
      </p:sp>
      <p:pic>
        <p:nvPicPr>
          <p:cNvPr id="6" name="Picture 5">
            <a:extLst>
              <a:ext uri="{FF2B5EF4-FFF2-40B4-BE49-F238E27FC236}">
                <a16:creationId xmlns:a16="http://schemas.microsoft.com/office/drawing/2014/main" id="{A7C754EF-BECB-43B7-8E6B-B3BDF1B6C39E}"/>
              </a:ext>
            </a:extLst>
          </p:cNvPr>
          <p:cNvPicPr>
            <a:picLocks noChangeAspect="1"/>
          </p:cNvPicPr>
          <p:nvPr/>
        </p:nvPicPr>
        <p:blipFill>
          <a:blip r:embed="rId3"/>
          <a:stretch>
            <a:fillRect/>
          </a:stretch>
        </p:blipFill>
        <p:spPr>
          <a:xfrm>
            <a:off x="457200" y="2278873"/>
            <a:ext cx="4040188" cy="2272605"/>
          </a:xfrm>
          <a:prstGeom prst="rect">
            <a:avLst/>
          </a:prstGeom>
          <a:noFill/>
          <a:ln>
            <a:noFill/>
            <a:prstDash val="sysDash"/>
            <a:miter lim="800000"/>
          </a:ln>
        </p:spPr>
      </p:pic>
      <p:sp>
        <p:nvSpPr>
          <p:cNvPr id="4102" name="Rectangle 6"/>
          <p:cNvSpPr>
            <a:spLocks noGrp="1" noRot="1" noChangeArrowheads="1"/>
          </p:cNvSpPr>
          <p:nvPr>
            <p:ph sz="quarter" idx="4"/>
          </p:nvPr>
        </p:nvSpPr>
        <p:spPr>
          <a:xfrm>
            <a:off x="3995936" y="1444294"/>
            <a:ext cx="4690864" cy="4964444"/>
          </a:xfrm>
        </p:spPr>
        <p:txBody>
          <a:bodyPr wrap="square" anchor="t">
            <a:normAutofit/>
          </a:bodyPr>
          <a:lstStyle/>
          <a:p>
            <a:pPr>
              <a:lnSpc>
                <a:spcPct val="90000"/>
              </a:lnSpc>
              <a:spcAft>
                <a:spcPts val="600"/>
              </a:spcAft>
            </a:pPr>
            <a:r>
              <a:rPr lang="cy-GB" sz="2000" dirty="0"/>
              <a:t>Agwedd allweddol o fod yn broffesiynol </a:t>
            </a:r>
          </a:p>
          <a:p>
            <a:pPr>
              <a:lnSpc>
                <a:spcPct val="90000"/>
              </a:lnSpc>
              <a:spcAft>
                <a:spcPts val="600"/>
              </a:spcAft>
            </a:pPr>
            <a:r>
              <a:rPr lang="cy-GB" sz="2000" dirty="0"/>
              <a:t>Gweithgaredd DPP parhaus – gwneud y mwyaf o’r dysgu</a:t>
            </a:r>
          </a:p>
          <a:p>
            <a:pPr>
              <a:lnSpc>
                <a:spcPct val="90000"/>
              </a:lnSpc>
              <a:spcAft>
                <a:spcPts val="600"/>
              </a:spcAft>
            </a:pPr>
            <a:r>
              <a:rPr lang="cy-GB" sz="2000" dirty="0"/>
              <a:t>Gwella atebolrwydd </a:t>
            </a:r>
          </a:p>
          <a:p>
            <a:pPr>
              <a:lnSpc>
                <a:spcPct val="90000"/>
              </a:lnSpc>
              <a:spcAft>
                <a:spcPts val="600"/>
              </a:spcAft>
            </a:pPr>
            <a:r>
              <a:rPr lang="cy-GB" sz="2000" dirty="0"/>
              <a:t>Cefnogi damcaniaethu – gan ddefnyddio damcaniaethu mewn ymarfer a thynnu damcaniaethu allan o ymarfer </a:t>
            </a:r>
          </a:p>
          <a:p>
            <a:pPr>
              <a:lnSpc>
                <a:spcPct val="90000"/>
              </a:lnSpc>
              <a:spcAft>
                <a:spcPts val="600"/>
              </a:spcAft>
            </a:pPr>
            <a:r>
              <a:rPr lang="cy-GB" sz="2000" dirty="0"/>
              <a:t>Gwella ymarfer – yn enwedig ymarfer cydweithredol </a:t>
            </a:r>
          </a:p>
          <a:p>
            <a:pPr>
              <a:lnSpc>
                <a:spcPct val="90000"/>
              </a:lnSpc>
              <a:spcAft>
                <a:spcPts val="600"/>
              </a:spcAft>
            </a:pPr>
            <a:r>
              <a:rPr lang="cy-GB" sz="2000" dirty="0"/>
              <a:t>Sicrhau y gwneir penderfyniadau moesegol mewn ymarfer cymhleth </a:t>
            </a:r>
          </a:p>
          <a:p>
            <a:pPr>
              <a:lnSpc>
                <a:spcPct val="90000"/>
              </a:lnSpc>
              <a:spcAft>
                <a:spcPts val="600"/>
              </a:spcAft>
            </a:pPr>
            <a:r>
              <a:rPr lang="cy-GB" sz="2000" dirty="0"/>
              <a:t>Cynyddu ‘craidd’ a gwytnwch yr ymarferwr </a:t>
            </a:r>
          </a:p>
        </p:txBody>
      </p:sp>
      <p:sp>
        <p:nvSpPr>
          <p:cNvPr id="5" name="Slide Number Placeholder 4"/>
          <p:cNvSpPr>
            <a:spLocks noGrp="1"/>
          </p:cNvSpPr>
          <p:nvPr>
            <p:ph type="sldNum" sz="quarter" idx="12"/>
          </p:nvPr>
        </p:nvSpPr>
        <p:spPr>
          <a:xfrm>
            <a:off x="8647113" y="6408738"/>
            <a:ext cx="366712" cy="365125"/>
          </a:xfrm>
        </p:spPr>
        <p:txBody>
          <a:bodyPr wrap="square" anchor="b">
            <a:normAutofit/>
          </a:bodyPr>
          <a:lstStyle/>
          <a:p>
            <a:pPr>
              <a:spcAft>
                <a:spcPts val="600"/>
              </a:spcAft>
            </a:pPr>
            <a:fld id="{1E2FB795-8CD3-4813-9C65-0932CECE18E1}" type="slidenum">
              <a:rPr lang="en-GB" b="1" smtClean="0"/>
              <a:pPr>
                <a:spcAft>
                  <a:spcPts val="600"/>
                </a:spcAft>
              </a:pPr>
              <a:t>8</a:t>
            </a:fld>
            <a:endParaRPr lang="en-GB"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6" name="Rectangle 2"/>
          <p:cNvSpPr>
            <a:spLocks noGrp="1" noRot="1" noChangeArrowheads="1"/>
          </p:cNvSpPr>
          <p:nvPr>
            <p:ph type="title"/>
          </p:nvPr>
        </p:nvSpPr>
        <p:spPr>
          <a:xfrm>
            <a:off x="628650" y="-243408"/>
            <a:ext cx="7886700" cy="2004941"/>
          </a:xfrm>
        </p:spPr>
        <p:txBody>
          <a:bodyPr>
            <a:normAutofit/>
          </a:bodyPr>
          <a:lstStyle/>
          <a:p>
            <a:br>
              <a:rPr lang="cy-GB" sz="2800" b="1" dirty="0"/>
            </a:br>
            <a:r>
              <a:rPr lang="cy-GB" sz="2800" b="1" dirty="0"/>
              <a:t> </a:t>
            </a:r>
            <a:r>
              <a:rPr lang="cy-GB" sz="3600" b="1" dirty="0"/>
              <a:t>Gweithwyr Cymdeithasol sy’n hedfan…..</a:t>
            </a:r>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628650" y="1797129"/>
            <a:ext cx="8515350" cy="4295696"/>
          </a:xfrm>
        </p:spPr>
        <p:txBody>
          <a:bodyPr>
            <a:normAutofit lnSpcReduction="10000"/>
          </a:bodyPr>
          <a:lstStyle/>
          <a:p>
            <a:pPr marL="0" indent="0">
              <a:lnSpc>
                <a:spcPct val="90000"/>
              </a:lnSpc>
              <a:buNone/>
            </a:pPr>
            <a:r>
              <a:rPr lang="cy-GB" sz="2400" dirty="0">
                <a:sym typeface="Arial" charset="0"/>
              </a:rPr>
              <a:t>Bu i ymchwil a wnaed mewn perthynas â datblygiad proffesiynol gweithwyr sydd newydd gymhwyso adnabod dau brif ffactor sy’n sicrhau fod gweithwyr cymdeithasol yn: </a:t>
            </a:r>
          </a:p>
          <a:p>
            <a:pPr>
              <a:lnSpc>
                <a:spcPct val="90000"/>
              </a:lnSpc>
            </a:pPr>
            <a:r>
              <a:rPr lang="cy-GB" sz="2400" dirty="0"/>
              <a:t>Fwy gwydn yn erbyn straen </a:t>
            </a:r>
          </a:p>
          <a:p>
            <a:pPr>
              <a:lnSpc>
                <a:spcPct val="90000"/>
              </a:lnSpc>
            </a:pPr>
            <a:r>
              <a:rPr lang="cy-GB" sz="2400" dirty="0"/>
              <a:t>Meithrin eu llesiant eu hunain a llesiant eraill </a:t>
            </a:r>
          </a:p>
          <a:p>
            <a:pPr>
              <a:lnSpc>
                <a:spcPct val="90000"/>
              </a:lnSpc>
            </a:pPr>
            <a:r>
              <a:rPr lang="cy-GB" sz="2400" dirty="0"/>
              <a:t>Dod yn “weithwyr cymdeithasol sy’n hedfan” yn dilyn eu blwyddyn gyntaf o ymarfer </a:t>
            </a:r>
          </a:p>
          <a:p>
            <a:pPr marL="0" indent="0" algn="ctr">
              <a:lnSpc>
                <a:spcPct val="90000"/>
              </a:lnSpc>
              <a:buNone/>
            </a:pPr>
            <a:r>
              <a:rPr lang="cy-GB" sz="2400" b="1" dirty="0"/>
              <a:t>Y ddau ffactor yw:</a:t>
            </a:r>
          </a:p>
          <a:p>
            <a:pPr algn="ctr"/>
            <a:r>
              <a:rPr lang="cy-GB" sz="2400" dirty="0"/>
              <a:t>Deallusrwydd Emosiynol</a:t>
            </a:r>
          </a:p>
          <a:p>
            <a:pPr algn="ctr"/>
            <a:r>
              <a:rPr lang="cy-GB" sz="2400" dirty="0"/>
              <a:t>Adfyfyrio</a:t>
            </a:r>
          </a:p>
          <a:p>
            <a:pPr marL="0" indent="0" algn="ctr">
              <a:buNone/>
            </a:pPr>
            <a:r>
              <a:rPr lang="cy-GB" sz="1400" dirty="0">
                <a:sym typeface="Arial" charset="0"/>
              </a:rPr>
              <a:t>Grant a </a:t>
            </a:r>
            <a:r>
              <a:rPr lang="cy-GB" sz="1400" dirty="0" err="1">
                <a:sym typeface="Arial" charset="0"/>
              </a:rPr>
              <a:t>Kinman’s</a:t>
            </a:r>
            <a:r>
              <a:rPr lang="cy-GB" sz="1400" dirty="0">
                <a:sym typeface="Arial" charset="0"/>
              </a:rPr>
              <a:t> (2009)</a:t>
            </a:r>
            <a:endParaRPr lang="cy-GB" sz="1400" dirty="0"/>
          </a:p>
          <a:p>
            <a:pPr>
              <a:lnSpc>
                <a:spcPct val="90000"/>
              </a:lnSpc>
            </a:pPr>
            <a:endParaRPr lang="en-GB" sz="2000" dirty="0">
              <a:sym typeface="Arial" charset="0"/>
            </a:endParaRPr>
          </a:p>
          <a:p>
            <a:pPr>
              <a:lnSpc>
                <a:spcPct val="90000"/>
              </a:lnSpc>
            </a:pPr>
            <a:endParaRPr lang="en-GB" sz="2000" dirty="0"/>
          </a:p>
        </p:txBody>
      </p:sp>
      <p:pic>
        <p:nvPicPr>
          <p:cNvPr id="6" name="Picture 4" descr="Image result for barriers to reflective practice">
            <a:extLst>
              <a:ext uri="{FF2B5EF4-FFF2-40B4-BE49-F238E27FC236}">
                <a16:creationId xmlns:a16="http://schemas.microsoft.com/office/drawing/2014/main" id="{4F72D9EE-C4C0-4EF8-AAFB-FAA54D85CE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5060871"/>
            <a:ext cx="2399184" cy="16773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 y="1412777"/>
            <a:ext cx="4703546" cy="3528391"/>
          </a:xfrm>
          <a:prstGeom prst="rect">
            <a:avLst/>
          </a:prstGeom>
        </p:spPr>
      </p:pic>
      <p:sp>
        <p:nvSpPr>
          <p:cNvPr id="10" name="Content Placeholder 9"/>
          <p:cNvSpPr>
            <a:spLocks noGrp="1"/>
          </p:cNvSpPr>
          <p:nvPr>
            <p:ph sz="half" idx="2"/>
          </p:nvPr>
        </p:nvSpPr>
        <p:spPr>
          <a:xfrm>
            <a:off x="4572000" y="1700808"/>
            <a:ext cx="3943350" cy="4320480"/>
          </a:xfrm>
        </p:spPr>
        <p:txBody>
          <a:bodyPr>
            <a:normAutofit fontScale="70000" lnSpcReduction="20000"/>
          </a:bodyPr>
          <a:lstStyle/>
          <a:p>
            <a:pPr marL="0" indent="0">
              <a:buNone/>
            </a:pPr>
            <a:r>
              <a:rPr lang="en-GB" sz="2400" dirty="0"/>
              <a:t>“</a:t>
            </a:r>
            <a:r>
              <a:rPr lang="en-GB" sz="2400" i="1" dirty="0"/>
              <a:t>A form of social intelligence that involves the ability to monitor one’s own and others’ feelings and emotions, to discriminate among them, and to use this information to guide one’s own thinking and action</a:t>
            </a:r>
            <a:r>
              <a:rPr lang="en-GB" sz="2400" dirty="0"/>
              <a:t>”</a:t>
            </a:r>
          </a:p>
          <a:p>
            <a:pPr marL="0" indent="0">
              <a:buNone/>
            </a:pPr>
            <a:r>
              <a:rPr lang="en-GB" sz="2400" dirty="0" err="1"/>
              <a:t>Gan</a:t>
            </a:r>
            <a:r>
              <a:rPr lang="en-GB" sz="2400" dirty="0"/>
              <a:t> </a:t>
            </a:r>
            <a:r>
              <a:rPr lang="en-GB" sz="2400" dirty="0" err="1"/>
              <a:t>gynnwys</a:t>
            </a:r>
            <a:r>
              <a:rPr lang="en-GB" sz="2400" dirty="0"/>
              <a:t>:</a:t>
            </a:r>
          </a:p>
          <a:p>
            <a:r>
              <a:rPr lang="cy-GB" sz="2400" dirty="0"/>
              <a:t>canfyddiad o emosiwn </a:t>
            </a:r>
          </a:p>
          <a:p>
            <a:r>
              <a:rPr lang="cy-GB" sz="2400" dirty="0"/>
              <a:t>y gallu i resymu gan ddefnyddio emosiynau</a:t>
            </a:r>
          </a:p>
          <a:p>
            <a:r>
              <a:rPr lang="cy-GB" sz="2400" dirty="0"/>
              <a:t>y gallu i ddeall emosiwn</a:t>
            </a:r>
          </a:p>
          <a:p>
            <a:r>
              <a:rPr lang="cy-GB" sz="2400" dirty="0"/>
              <a:t>y gallu i reoli emosiynau </a:t>
            </a:r>
          </a:p>
          <a:p>
            <a:pPr marL="0" indent="0">
              <a:buNone/>
            </a:pPr>
            <a:r>
              <a:rPr lang="cy-GB" sz="2400" dirty="0"/>
              <a:t>Mae deallusrwydd emosiynol yn cyfeirio at y gallu i ganfod, rheoli a gwerthuso emosiynau </a:t>
            </a:r>
          </a:p>
          <a:p>
            <a:pPr marL="0" indent="0">
              <a:buNone/>
            </a:pPr>
            <a:endParaRPr lang="en-GB" sz="2400" dirty="0"/>
          </a:p>
          <a:p>
            <a:pPr marL="0" indent="0">
              <a:buNone/>
            </a:pPr>
            <a:r>
              <a:rPr lang="en-GB" sz="1400" dirty="0" err="1"/>
              <a:t>Salovey</a:t>
            </a:r>
            <a:r>
              <a:rPr lang="en-GB" sz="1400" dirty="0"/>
              <a:t> a Mayer 1990</a:t>
            </a:r>
          </a:p>
        </p:txBody>
      </p:sp>
      <p:sp>
        <p:nvSpPr>
          <p:cNvPr id="8" name="Title 7"/>
          <p:cNvSpPr>
            <a:spLocks noGrp="1"/>
          </p:cNvSpPr>
          <p:nvPr>
            <p:ph type="title"/>
          </p:nvPr>
        </p:nvSpPr>
        <p:spPr>
          <a:xfrm>
            <a:off x="628650" y="260648"/>
            <a:ext cx="7886700" cy="1008112"/>
          </a:xfrm>
        </p:spPr>
        <p:txBody>
          <a:bodyPr>
            <a:normAutofit/>
          </a:bodyPr>
          <a:lstStyle/>
          <a:p>
            <a:r>
              <a:rPr lang="cy-GB" sz="3600" b="1" dirty="0"/>
              <a:t>Deallusrwydd Emosiynol </a:t>
            </a:r>
          </a:p>
        </p:txBody>
      </p:sp>
      <p:sp>
        <p:nvSpPr>
          <p:cNvPr id="6" name="Slide Number Placeholder 5"/>
          <p:cNvSpPr>
            <a:spLocks noGrp="1"/>
          </p:cNvSpPr>
          <p:nvPr>
            <p:ph type="sldNum" sz="quarter" idx="12"/>
          </p:nvPr>
        </p:nvSpPr>
        <p:spPr/>
        <p:txBody>
          <a:bodyPr/>
          <a:lstStyle/>
          <a:p>
            <a:fld id="{1E2FB795-8CD3-4813-9C65-0932CECE18E1}" type="slidenum">
              <a:rPr lang="en-GB" sz="2800" b="1" smtClean="0"/>
              <a:pPr/>
              <a:t>10</a:t>
            </a:fld>
            <a:endParaRPr lang="en-GB" sz="28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err="1"/>
              <a:t>Datblygu</a:t>
            </a:r>
            <a:r>
              <a:rPr lang="en-GB" dirty="0"/>
              <a:t> </a:t>
            </a:r>
            <a:r>
              <a:rPr lang="en-GB" dirty="0" err="1"/>
              <a:t>myfyrio</a:t>
            </a:r>
            <a:r>
              <a:rPr lang="en-GB" dirty="0"/>
              <a:t>/</a:t>
            </a:r>
            <a:r>
              <a:rPr lang="en-GB" dirty="0" err="1"/>
              <a:t>adfyfyrio</a:t>
            </a:r>
            <a:endParaRPr lang="en-GB" dirty="0"/>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478012465"/>
              </p:ext>
            </p:extLst>
          </p:nvPr>
        </p:nvGraphicFramePr>
        <p:xfrm>
          <a:off x="457200" y="1940471"/>
          <a:ext cx="8229602" cy="3723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450"/>
              </a:spcAft>
            </a:pPr>
            <a:fld id="{1E2FB795-8CD3-4813-9C65-0932CECE18E1}" type="slidenum">
              <a:rPr lang="en-GB" smtClean="0"/>
              <a:pPr>
                <a:spcAft>
                  <a:spcPts val="450"/>
                </a:spcAft>
              </a:pPr>
              <a:t>11</a:t>
            </a:fld>
            <a:endParaRPr lang="en-GB"/>
          </a:p>
        </p:txBody>
      </p:sp>
    </p:spTree>
    <p:extLst>
      <p:ext uri="{BB962C8B-B14F-4D97-AF65-F5344CB8AC3E}">
        <p14:creationId xmlns:p14="http://schemas.microsoft.com/office/powerpoint/2010/main" val="1399556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41909" y="955002"/>
            <a:ext cx="5528642" cy="4980211"/>
          </a:xfrm>
        </p:spPr>
        <p:txBody>
          <a:bodyPr>
            <a:normAutofit fontScale="92500" lnSpcReduction="10000"/>
          </a:bodyPr>
          <a:lstStyle/>
          <a:p>
            <a:r>
              <a:rPr lang="en-GB" sz="2400" b="1" dirty="0"/>
              <a:t>COMPONENT MODELS OF REFLECTION</a:t>
            </a:r>
            <a:endParaRPr lang="en-GB" sz="2400" dirty="0">
              <a:hlinkClick r:id="rId3"/>
            </a:endParaRPr>
          </a:p>
          <a:p>
            <a:r>
              <a:rPr lang="en-GB" sz="2400" dirty="0">
                <a:hlinkClick r:id="rId3"/>
              </a:rPr>
              <a:t>https://youtu.be/_1w4AyRNFDU</a:t>
            </a:r>
            <a:endParaRPr lang="en-GB" sz="2400" dirty="0"/>
          </a:p>
          <a:p>
            <a:pPr marL="0" lvl="0" indent="0">
              <a:spcBef>
                <a:spcPct val="20000"/>
              </a:spcBef>
              <a:buNone/>
              <a:defRPr/>
            </a:pPr>
            <a:r>
              <a:rPr lang="en-GB" sz="2400" dirty="0"/>
              <a:t>Donald Schön  - </a:t>
            </a:r>
            <a:r>
              <a:rPr lang="en-GB" sz="2400" i="1" dirty="0"/>
              <a:t>The Reflective Practitioner (1983)</a:t>
            </a:r>
          </a:p>
          <a:p>
            <a:pPr defTabSz="914400">
              <a:lnSpc>
                <a:spcPct val="100000"/>
              </a:lnSpc>
              <a:spcBef>
                <a:spcPct val="20000"/>
              </a:spcBef>
              <a:defRPr/>
            </a:pPr>
            <a:r>
              <a:rPr lang="en-GB" sz="2400" i="1" dirty="0"/>
              <a:t>Reflection in action </a:t>
            </a:r>
          </a:p>
          <a:p>
            <a:pPr defTabSz="914400">
              <a:lnSpc>
                <a:spcPct val="100000"/>
              </a:lnSpc>
              <a:spcBef>
                <a:spcPct val="20000"/>
              </a:spcBef>
              <a:defRPr/>
            </a:pPr>
            <a:r>
              <a:rPr lang="en-GB" sz="2400" i="1" dirty="0"/>
              <a:t>Reflection on action </a:t>
            </a:r>
          </a:p>
          <a:p>
            <a:pPr defTabSz="914400">
              <a:lnSpc>
                <a:spcPct val="100000"/>
              </a:lnSpc>
              <a:spcBef>
                <a:spcPct val="20000"/>
              </a:spcBef>
              <a:defRPr/>
            </a:pPr>
            <a:r>
              <a:rPr lang="en-GB" sz="2400" i="1" dirty="0"/>
              <a:t>Reflection for action </a:t>
            </a:r>
          </a:p>
          <a:p>
            <a:pPr defTabSz="914400">
              <a:lnSpc>
                <a:spcPct val="100000"/>
              </a:lnSpc>
              <a:spcBef>
                <a:spcPct val="20000"/>
              </a:spcBef>
              <a:defRPr/>
            </a:pPr>
            <a:endParaRPr lang="en-GB" sz="2400" i="1" dirty="0"/>
          </a:p>
          <a:p>
            <a:pPr marL="0" lvl="0" indent="0" defTabSz="914400">
              <a:lnSpc>
                <a:spcPct val="100000"/>
              </a:lnSpc>
              <a:spcBef>
                <a:spcPct val="20000"/>
              </a:spcBef>
              <a:buNone/>
              <a:defRPr/>
            </a:pPr>
            <a:r>
              <a:rPr lang="en-GB" sz="2400" dirty="0" err="1"/>
              <a:t>Addaswyd</a:t>
            </a:r>
            <a:r>
              <a:rPr lang="en-GB" sz="2400" dirty="0"/>
              <a:t> </a:t>
            </a:r>
            <a:r>
              <a:rPr lang="en-GB" sz="2400" dirty="0" err="1"/>
              <a:t>gan</a:t>
            </a:r>
            <a:r>
              <a:rPr lang="en-GB" sz="2400" dirty="0"/>
              <a:t> Killian a </a:t>
            </a:r>
            <a:r>
              <a:rPr lang="en-GB" sz="2400" dirty="0" err="1"/>
              <a:t>Todnem</a:t>
            </a:r>
            <a:r>
              <a:rPr lang="en-GB" sz="2400" dirty="0"/>
              <a:t> </a:t>
            </a:r>
            <a:r>
              <a:rPr lang="en-GB" sz="2400" i="1" dirty="0"/>
              <a:t>(1991)</a:t>
            </a:r>
          </a:p>
          <a:p>
            <a:pPr>
              <a:spcBef>
                <a:spcPct val="20000"/>
              </a:spcBef>
              <a:defRPr/>
            </a:pPr>
            <a:r>
              <a:rPr lang="cy-GB" sz="2400" dirty="0"/>
              <a:t>Cofiwch, damcaniaeth adlewyrchu yw </a:t>
            </a:r>
            <a:r>
              <a:rPr lang="cy-GB" sz="2400" dirty="0" err="1"/>
              <a:t>Schön</a:t>
            </a:r>
            <a:r>
              <a:rPr lang="cy-GB" sz="2400" dirty="0"/>
              <a:t>, nid model – mae’n tynnu sylw at yr angen i’w wneud ond nid ar sut i fynd ati!</a:t>
            </a:r>
          </a:p>
          <a:p>
            <a:pPr marL="0" lvl="0" indent="0" algn="ctr" defTabSz="914400">
              <a:lnSpc>
                <a:spcPct val="100000"/>
              </a:lnSpc>
              <a:spcBef>
                <a:spcPct val="20000"/>
              </a:spcBef>
              <a:buNone/>
              <a:defRPr/>
            </a:pPr>
            <a:endParaRPr lang="en-GB" sz="1800" b="1" i="1" dirty="0"/>
          </a:p>
          <a:p>
            <a:endParaRPr lang="en-GB" dirty="0"/>
          </a:p>
        </p:txBody>
      </p:sp>
      <p:sp>
        <p:nvSpPr>
          <p:cNvPr id="6" name="Content Placeholder 5"/>
          <p:cNvSpPr>
            <a:spLocks noGrp="1"/>
          </p:cNvSpPr>
          <p:nvPr>
            <p:ph sz="half" idx="2"/>
          </p:nvPr>
        </p:nvSpPr>
        <p:spPr>
          <a:xfrm>
            <a:off x="4629150" y="1196753"/>
            <a:ext cx="3886200" cy="4176463"/>
          </a:xfrm>
        </p:spPr>
        <p:txBody>
          <a:bodyPr>
            <a:normAutofit fontScale="92500" lnSpcReduction="10000"/>
          </a:bodyPr>
          <a:lstStyle/>
          <a:p>
            <a:pPr marL="0" indent="0">
              <a:buNone/>
              <a:defRPr/>
            </a:pPr>
            <a:endParaRPr lang="en-GB" dirty="0"/>
          </a:p>
          <a:p>
            <a:pPr marL="0" indent="0">
              <a:buNone/>
              <a:defRPr/>
            </a:pPr>
            <a:endParaRPr lang="en-GB" dirty="0"/>
          </a:p>
          <a:p>
            <a:pPr marL="0" indent="0">
              <a:buNone/>
              <a:defRPr/>
            </a:pPr>
            <a:endParaRPr lang="cy-GB" dirty="0"/>
          </a:p>
        </p:txBody>
      </p:sp>
      <p:sp>
        <p:nvSpPr>
          <p:cNvPr id="2" name="Title 1"/>
          <p:cNvSpPr>
            <a:spLocks noGrp="1"/>
          </p:cNvSpPr>
          <p:nvPr>
            <p:ph type="title"/>
          </p:nvPr>
        </p:nvSpPr>
        <p:spPr/>
        <p:txBody>
          <a:bodyPr>
            <a:normAutofit fontScale="90000"/>
          </a:bodyPr>
          <a:lstStyle/>
          <a:p>
            <a:pPr algn="ctr"/>
            <a:r>
              <a:rPr lang="cy-GB" sz="3600" b="1" dirty="0"/>
              <a:t>Modelau Adfyfyrio</a:t>
            </a:r>
            <a:br>
              <a:rPr lang="cy-GB" sz="3600" b="1" dirty="0"/>
            </a:br>
            <a:endParaRPr lang="cy-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12</a:t>
            </a:fld>
            <a:endParaRPr lang="en-GB"/>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92280" y="5236088"/>
            <a:ext cx="1728192" cy="148538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614488" y="548681"/>
            <a:ext cx="5915025" cy="648072"/>
          </a:xfrm>
        </p:spPr>
        <p:txBody>
          <a:bodyPr>
            <a:normAutofit/>
          </a:bodyPr>
          <a:lstStyle/>
          <a:p>
            <a:pPr algn="ctr"/>
            <a:r>
              <a:rPr lang="en-GB" sz="2700" dirty="0" err="1"/>
              <a:t>Korthagen</a:t>
            </a:r>
            <a:r>
              <a:rPr lang="en-GB" sz="2700" dirty="0"/>
              <a:t> – Model y </a:t>
            </a:r>
            <a:r>
              <a:rPr lang="en-GB" sz="2700" dirty="0" err="1"/>
              <a:t>Nionyn</a:t>
            </a:r>
            <a:endParaRPr lang="en-GB" sz="2700" dirty="0"/>
          </a:p>
        </p:txBody>
      </p:sp>
      <p:sp>
        <p:nvSpPr>
          <p:cNvPr id="3" name="Text Placeholder 2"/>
          <p:cNvSpPr>
            <a:spLocks noGrp="1"/>
          </p:cNvSpPr>
          <p:nvPr>
            <p:ph sz="half" idx="1"/>
          </p:nvPr>
        </p:nvSpPr>
        <p:spPr>
          <a:xfrm>
            <a:off x="395537" y="1590233"/>
            <a:ext cx="3600400" cy="3899740"/>
          </a:xfrm>
        </p:spPr>
        <p:txBody>
          <a:bodyPr>
            <a:normAutofit/>
          </a:bodyPr>
          <a:lstStyle/>
          <a:p>
            <a:r>
              <a:rPr lang="cy-GB" sz="1350" dirty="0"/>
              <a:t>Mae’n ddefnyddiol mewn gwaith cymdeithasol gan nad ydyw’n fodel sy’n cael ei yrru gan broses, felly gellir ei ddefnyddio i herio ymarfer gweithdrefnol / (</a:t>
            </a:r>
            <a:r>
              <a:rPr lang="cy-GB" sz="1350" dirty="0" err="1"/>
              <a:t>procedural</a:t>
            </a:r>
            <a:r>
              <a:rPr lang="cy-GB" sz="1350" dirty="0"/>
              <a:t> </a:t>
            </a:r>
            <a:r>
              <a:rPr lang="cy-GB" sz="1350" dirty="0" err="1"/>
              <a:t>practice</a:t>
            </a:r>
            <a:r>
              <a:rPr lang="cy-GB" sz="1350" dirty="0"/>
              <a:t>)</a:t>
            </a:r>
          </a:p>
          <a:p>
            <a:r>
              <a:rPr lang="cy-GB" sz="1350" dirty="0"/>
              <a:t>Yn gymorth wrth ddadansoddi ymarfer asesu. Mae’n bwysig bod yn ymwybodol y gall beidio â chanolbwyntio digon ar bŵer, gellir ymdrin â hyn drwy ddychmygu cyllell (pŵer) yn torri </a:t>
            </a:r>
            <a:r>
              <a:rPr lang="cy-GB" sz="1350" dirty="0" err="1"/>
              <a:t>drwy’r</a:t>
            </a:r>
            <a:r>
              <a:rPr lang="cy-GB" sz="1350" dirty="0"/>
              <a:t> nionyn, ac yna ystyried y pŵer sydd ymhob haen. </a:t>
            </a:r>
          </a:p>
        </p:txBody>
      </p:sp>
      <p:sp>
        <p:nvSpPr>
          <p:cNvPr id="9" name="Content Placeholder 8"/>
          <p:cNvSpPr>
            <a:spLocks noGrp="1"/>
          </p:cNvSpPr>
          <p:nvPr>
            <p:ph sz="half" idx="2"/>
          </p:nvPr>
        </p:nvSpPr>
        <p:spPr>
          <a:xfrm>
            <a:off x="4355976" y="1916833"/>
            <a:ext cx="3173537" cy="3573140"/>
          </a:xfrm>
        </p:spPr>
        <p:txBody>
          <a:bodyPr>
            <a:normAutofit/>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4191" y="1706989"/>
            <a:ext cx="4306192" cy="3782984"/>
          </a:xfrm>
          <a:prstGeom prst="rect">
            <a:avLst/>
          </a:prstGeom>
        </p:spPr>
      </p:pic>
    </p:spTree>
    <p:extLst>
      <p:ext uri="{BB962C8B-B14F-4D97-AF65-F5344CB8AC3E}">
        <p14:creationId xmlns:p14="http://schemas.microsoft.com/office/powerpoint/2010/main" val="2367847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83568" y="692696"/>
            <a:ext cx="3833069" cy="1170132"/>
          </a:xfrm>
        </p:spPr>
        <p:txBody>
          <a:bodyPr>
            <a:normAutofit fontScale="92500" lnSpcReduction="20000"/>
          </a:bodyPr>
          <a:lstStyle/>
          <a:p>
            <a:endParaRPr lang="en-GB" sz="2100" dirty="0"/>
          </a:p>
          <a:p>
            <a:r>
              <a:rPr lang="en-GB" sz="2100" dirty="0"/>
              <a:t>Model </a:t>
            </a:r>
            <a:r>
              <a:rPr lang="en-GB" sz="2100" dirty="0" err="1"/>
              <a:t>Adfyfyrio</a:t>
            </a:r>
            <a:r>
              <a:rPr lang="en-GB" sz="2100" dirty="0"/>
              <a:t> Gibbs</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3242309559"/>
              </p:ext>
            </p:extLst>
          </p:nvPr>
        </p:nvGraphicFramePr>
        <p:xfrm>
          <a:off x="539553" y="2235554"/>
          <a:ext cx="3600400" cy="3562546"/>
        </p:xfrm>
        <a:graphic>
          <a:graphicData uri="http://schemas.openxmlformats.org/presentationml/2006/ole">
            <mc:AlternateContent xmlns:mc="http://schemas.openxmlformats.org/markup-compatibility/2006">
              <mc:Choice xmlns:v="urn:schemas-microsoft-com:vml" Requires="v">
                <p:oleObj spid="_x0000_s1027" r:id="rId4" imgW="5411724" imgH="5167884" progId="">
                  <p:embed/>
                </p:oleObj>
              </mc:Choice>
              <mc:Fallback>
                <p:oleObj r:id="rId4" imgW="5411724" imgH="5167884" progId="">
                  <p:embed/>
                  <p:pic>
                    <p:nvPicPr>
                      <p:cNvPr id="8"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3" y="2235554"/>
                        <a:ext cx="3600400" cy="3562546"/>
                      </a:xfrm>
                      <a:prstGeom prst="rect">
                        <a:avLst/>
                      </a:prstGeom>
                      <a:noFill/>
                    </p:spPr>
                  </p:pic>
                </p:oleObj>
              </mc:Fallback>
            </mc:AlternateContent>
          </a:graphicData>
        </a:graphic>
      </p:graphicFrame>
      <p:sp>
        <p:nvSpPr>
          <p:cNvPr id="10" name="Text Placeholder 9"/>
          <p:cNvSpPr>
            <a:spLocks noGrp="1"/>
          </p:cNvSpPr>
          <p:nvPr>
            <p:ph type="body" sz="quarter" idx="3"/>
          </p:nvPr>
        </p:nvSpPr>
        <p:spPr>
          <a:xfrm>
            <a:off x="4614864" y="692696"/>
            <a:ext cx="2915543" cy="1170132"/>
          </a:xfrm>
        </p:spPr>
        <p:txBody>
          <a:bodyPr>
            <a:normAutofit fontScale="92500" lnSpcReduction="20000"/>
          </a:bodyPr>
          <a:lstStyle/>
          <a:p>
            <a:endParaRPr lang="en-GB" sz="2100" dirty="0"/>
          </a:p>
          <a:p>
            <a:r>
              <a:rPr lang="en-GB" sz="2100" dirty="0" err="1"/>
              <a:t>Boud</a:t>
            </a:r>
            <a:r>
              <a:rPr lang="en-GB" sz="2100" dirty="0"/>
              <a:t>, Keogh a Walker (1985)</a:t>
            </a:r>
            <a:br>
              <a:rPr lang="en-GB" dirty="0"/>
            </a:br>
            <a:endParaRPr lang="en-GB" dirty="0"/>
          </a:p>
        </p:txBody>
      </p:sp>
      <p:sp>
        <p:nvSpPr>
          <p:cNvPr id="7" name="Text Placeholder 6"/>
          <p:cNvSpPr>
            <a:spLocks noGrp="1"/>
          </p:cNvSpPr>
          <p:nvPr>
            <p:ph sz="quarter" idx="4"/>
          </p:nvPr>
        </p:nvSpPr>
        <p:spPr>
          <a:xfrm>
            <a:off x="4614864" y="2235554"/>
            <a:ext cx="3413520" cy="3562546"/>
          </a:xfrm>
        </p:spPr>
        <p:txBody>
          <a:bodyPr/>
          <a:lstStyle/>
          <a:p>
            <a:pPr marL="0" indent="0">
              <a:spcBef>
                <a:spcPct val="20000"/>
              </a:spcBef>
              <a:buClr>
                <a:schemeClr val="tx1"/>
              </a:buClr>
              <a:buNone/>
              <a:defRPr/>
            </a:pPr>
            <a:r>
              <a:rPr lang="cy-GB" sz="1800" dirty="0"/>
              <a:t>Mae unigolyn yn:</a:t>
            </a:r>
          </a:p>
          <a:p>
            <a:pPr marL="257175" indent="-257175">
              <a:spcBef>
                <a:spcPct val="20000"/>
              </a:spcBef>
              <a:buClr>
                <a:schemeClr val="tx1"/>
              </a:buClr>
              <a:defRPr/>
            </a:pPr>
            <a:r>
              <a:rPr lang="cy-GB" sz="1800" dirty="0"/>
              <a:t>Ail-ddal ei brofiad </a:t>
            </a:r>
          </a:p>
          <a:p>
            <a:pPr marL="257175" indent="-257175">
              <a:spcBef>
                <a:spcPct val="20000"/>
              </a:spcBef>
              <a:buClr>
                <a:schemeClr val="tx1"/>
              </a:buClr>
              <a:defRPr/>
            </a:pPr>
            <a:r>
              <a:rPr lang="cy-GB" sz="1800" dirty="0"/>
              <a:t>Meddwl amdano</a:t>
            </a:r>
          </a:p>
          <a:p>
            <a:pPr marL="257175" indent="-257175">
              <a:spcBef>
                <a:spcPct val="20000"/>
              </a:spcBef>
              <a:buClr>
                <a:schemeClr val="tx1"/>
              </a:buClr>
              <a:defRPr/>
            </a:pPr>
            <a:r>
              <a:rPr lang="cy-GB" sz="1800" dirty="0"/>
              <a:t>Pori drosto (efallai gydag eraill)</a:t>
            </a:r>
          </a:p>
          <a:p>
            <a:pPr marL="257175" indent="-257175">
              <a:spcBef>
                <a:spcPct val="20000"/>
              </a:spcBef>
              <a:buClr>
                <a:schemeClr val="tx1"/>
              </a:buClr>
              <a:defRPr/>
            </a:pPr>
            <a:r>
              <a:rPr lang="cy-GB" sz="1800" dirty="0"/>
              <a:t>Ei werthuso </a:t>
            </a:r>
          </a:p>
          <a:p>
            <a:pPr marL="257175" indent="-257175">
              <a:spcBef>
                <a:spcPct val="20000"/>
              </a:spcBef>
              <a:buClr>
                <a:schemeClr val="tx1"/>
              </a:buClr>
              <a:defRPr/>
            </a:pPr>
            <a:r>
              <a:rPr lang="cy-GB" sz="1800" dirty="0"/>
              <a:t>Gweithredu ar yr adfyfyrio</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a:p>
        </p:txBody>
      </p:sp>
    </p:spTree>
    <p:extLst>
      <p:ext uri="{BB962C8B-B14F-4D97-AF65-F5344CB8AC3E}">
        <p14:creationId xmlns:p14="http://schemas.microsoft.com/office/powerpoint/2010/main" val="35606181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CD347A-DE02-A446-BF83-7E4D31B595C7}"/>
              </a:ext>
            </a:extLst>
          </p:cNvPr>
          <p:cNvSpPr>
            <a:spLocks noGrp="1"/>
          </p:cNvSpPr>
          <p:nvPr>
            <p:ph idx="1"/>
          </p:nvPr>
        </p:nvSpPr>
        <p:spPr/>
        <p:txBody>
          <a:bodyPr/>
          <a:lstStyle/>
          <a:p>
            <a:endParaRPr lang="en-US" dirty="0"/>
          </a:p>
        </p:txBody>
      </p:sp>
      <p:sp>
        <p:nvSpPr>
          <p:cNvPr id="2" name="Title 1">
            <a:extLst>
              <a:ext uri="{FF2B5EF4-FFF2-40B4-BE49-F238E27FC236}">
                <a16:creationId xmlns:a16="http://schemas.microsoft.com/office/drawing/2014/main" id="{B06481D7-E93E-F649-B2EB-30BE10B6BC26}"/>
              </a:ext>
            </a:extLst>
          </p:cNvPr>
          <p:cNvSpPr>
            <a:spLocks noGrp="1"/>
          </p:cNvSpPr>
          <p:nvPr>
            <p:ph type="title"/>
          </p:nvPr>
        </p:nvSpPr>
        <p:spPr/>
        <p:txBody>
          <a:bodyPr/>
          <a:lstStyle/>
          <a:p>
            <a:endParaRPr lang="en-US" dirty="0"/>
          </a:p>
        </p:txBody>
      </p:sp>
      <p:sp>
        <p:nvSpPr>
          <p:cNvPr id="4" name="Slide Number Placeholder 3"/>
          <p:cNvSpPr>
            <a:spLocks noGrp="1"/>
          </p:cNvSpPr>
          <p:nvPr>
            <p:ph type="sldNum" sz="quarter" idx="12"/>
          </p:nvPr>
        </p:nvSpPr>
        <p:spPr/>
        <p:txBody>
          <a:bodyPr/>
          <a:lstStyle/>
          <a:p>
            <a:fld id="{1E2FB795-8CD3-4813-9C65-0932CECE18E1}" type="slidenum">
              <a:rPr lang="en-GB" sz="2100" b="1"/>
              <a:pPr/>
              <a:t>15</a:t>
            </a:fld>
            <a:endParaRPr lang="en-GB" sz="2100" b="1" dirty="0"/>
          </a:p>
        </p:txBody>
      </p:sp>
      <p:sp>
        <p:nvSpPr>
          <p:cNvPr id="5" name="Rectangle 5"/>
          <p:cNvSpPr txBox="1">
            <a:spLocks noRot="1" noChangeArrowheads="1"/>
          </p:cNvSpPr>
          <p:nvPr/>
        </p:nvSpPr>
        <p:spPr>
          <a:xfrm>
            <a:off x="251520" y="274638"/>
            <a:ext cx="7406580" cy="994122"/>
          </a:xfrm>
          <a:prstGeom prst="rect">
            <a:avLst/>
          </a:prstGeom>
        </p:spPr>
        <p:txBody>
          <a:bodyPr vert="horz" lIns="68580" tIns="34290" rIns="68580" bIns="34290" rtlCol="0" anchor="ctr">
            <a:normAutofit/>
          </a:bodyPr>
          <a:lstStyle/>
          <a:p>
            <a:pPr algn="ctr">
              <a:spcBef>
                <a:spcPct val="0"/>
              </a:spcBef>
              <a:defRPr/>
            </a:pPr>
            <a:r>
              <a:rPr lang="en-GB" sz="2700" b="1" dirty="0">
                <a:latin typeface="+mj-lt"/>
                <a:ea typeface="+mj-ea"/>
                <a:cs typeface="+mj-cs"/>
              </a:rPr>
              <a:t>Model </a:t>
            </a:r>
            <a:r>
              <a:rPr lang="en-GB" sz="2700" b="1" dirty="0" err="1">
                <a:latin typeface="+mj-lt"/>
                <a:ea typeface="+mj-ea"/>
                <a:cs typeface="+mj-cs"/>
              </a:rPr>
              <a:t>Adfyfyrio</a:t>
            </a:r>
            <a:r>
              <a:rPr lang="en-GB" sz="2700" b="1" dirty="0">
                <a:latin typeface="+mj-lt"/>
                <a:ea typeface="+mj-ea"/>
                <a:cs typeface="+mj-cs"/>
              </a:rPr>
              <a:t> </a:t>
            </a:r>
            <a:r>
              <a:rPr lang="en-GB" sz="2700" b="1" dirty="0" err="1">
                <a:latin typeface="+mj-lt"/>
                <a:ea typeface="+mj-ea"/>
                <a:cs typeface="+mj-cs"/>
              </a:rPr>
              <a:t>Borton</a:t>
            </a:r>
            <a:r>
              <a:rPr lang="en-GB" sz="2700" b="1" dirty="0">
                <a:latin typeface="+mj-lt"/>
                <a:ea typeface="+mj-ea"/>
                <a:cs typeface="+mj-cs"/>
              </a:rPr>
              <a:t> (1970) </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838955229"/>
              </p:ext>
            </p:extLst>
          </p:nvPr>
        </p:nvGraphicFramePr>
        <p:xfrm>
          <a:off x="1187624" y="1481138"/>
          <a:ext cx="6374233" cy="3568042"/>
        </p:xfrm>
        <a:graphic>
          <a:graphicData uri="http://schemas.openxmlformats.org/presentationml/2006/ole">
            <mc:AlternateContent xmlns:mc="http://schemas.openxmlformats.org/markup-compatibility/2006">
              <mc:Choice xmlns:v="urn:schemas-microsoft-com:vml" Requires="v">
                <p:oleObj spid="_x0000_s2051" r:id="rId4" imgW="6115812" imgH="4155948" progId="">
                  <p:embed/>
                </p:oleObj>
              </mc:Choice>
              <mc:Fallback>
                <p:oleObj r:id="rId4" imgW="6115812" imgH="4155948" progId="">
                  <p:embed/>
                  <p:pic>
                    <p:nvPicPr>
                      <p:cNvPr id="6"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87624" y="1481138"/>
                        <a:ext cx="6374233" cy="3568042"/>
                      </a:xfrm>
                      <a:prstGeom prst="rect">
                        <a:avLst/>
                      </a:prstGeom>
                      <a:noFill/>
                    </p:spPr>
                  </p:pic>
                </p:oleObj>
              </mc:Fallback>
            </mc:AlternateContent>
          </a:graphicData>
        </a:graphic>
      </p:graphicFrame>
      <p:pic>
        <p:nvPicPr>
          <p:cNvPr id="7" name="Picture 6">
            <a:extLst>
              <a:ext uri="{FF2B5EF4-FFF2-40B4-BE49-F238E27FC236}">
                <a16:creationId xmlns:a16="http://schemas.microsoft.com/office/drawing/2014/main" id="{4FF196C3-0E96-F94C-BBCB-C3FC35FCD91D}"/>
              </a:ext>
            </a:extLst>
          </p:cNvPr>
          <p:cNvPicPr>
            <a:picLocks noChangeAspect="1"/>
          </p:cNvPicPr>
          <p:nvPr/>
        </p:nvPicPr>
        <p:blipFill>
          <a:blip r:embed="rId6"/>
          <a:stretch>
            <a:fillRect/>
          </a:stretch>
        </p:blipFill>
        <p:spPr>
          <a:xfrm>
            <a:off x="2627784" y="5339080"/>
            <a:ext cx="3528392" cy="1353599"/>
          </a:xfrm>
          <a:prstGeom prst="rect">
            <a:avLst/>
          </a:prstGeom>
        </p:spPr>
      </p:pic>
    </p:spTree>
    <p:extLst>
      <p:ext uri="{BB962C8B-B14F-4D97-AF65-F5344CB8AC3E}">
        <p14:creationId xmlns:p14="http://schemas.microsoft.com/office/powerpoint/2010/main" val="2923607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457200" y="2348880"/>
            <a:ext cx="6491064" cy="3658220"/>
          </a:xfrm>
        </p:spPr>
        <p:txBody>
          <a:bodyPr>
            <a:normAutofit/>
          </a:bodyPr>
          <a:lstStyle/>
          <a:p>
            <a:pPr>
              <a:buNone/>
              <a:tabLst>
                <a:tab pos="3296841" algn="l"/>
                <a:tab pos="3495675" algn="l"/>
              </a:tabLst>
            </a:pPr>
            <a:r>
              <a:rPr lang="cy-GB" sz="1500" dirty="0"/>
              <a:t>Y Profiad Diriaethol 	Beth oedd y digwyddiad?</a:t>
            </a:r>
          </a:p>
          <a:p>
            <a:pPr>
              <a:buNone/>
              <a:tabLst>
                <a:tab pos="3296841" algn="l"/>
                <a:tab pos="3495675" algn="l"/>
              </a:tabLst>
            </a:pPr>
            <a:r>
              <a:rPr lang="cy-GB" sz="1500" dirty="0"/>
              <a:t>Arsylwi Adfyfyriol	Beth oedd eich meddyliau a’ch 	teimladau chi ynghylch y 	profiad?</a:t>
            </a:r>
          </a:p>
          <a:p>
            <a:pPr>
              <a:buNone/>
              <a:tabLst>
                <a:tab pos="3296841" algn="l"/>
                <a:tab pos="3495675" algn="l"/>
              </a:tabLst>
            </a:pPr>
            <a:r>
              <a:rPr lang="cy-GB" sz="1500" dirty="0" err="1"/>
              <a:t>Cysyniadu</a:t>
            </a:r>
            <a:r>
              <a:rPr lang="cy-GB" sz="1500" dirty="0"/>
              <a:t> Haniaethol 	Sut allwch chi ddefnyddio eich 	profiadau blaenorol a’ch 	gwybodaeth i’ch cynorthwyo i 	wneud synnwyr o’r profiad hwn?</a:t>
            </a:r>
          </a:p>
          <a:p>
            <a:pPr>
              <a:buNone/>
              <a:tabLst>
                <a:tab pos="3296841" algn="l"/>
                <a:tab pos="3495675" algn="l"/>
              </a:tabLst>
            </a:pPr>
            <a:r>
              <a:rPr lang="cy-GB" sz="1500" dirty="0"/>
              <a:t>Arbrofi Gweithredol 	Pe byddai hyn yn digwydd eto, 	beth fyddech </a:t>
            </a:r>
            <a:r>
              <a:rPr lang="cy-GB" sz="1500" dirty="0" err="1"/>
              <a:t>chi’n</a:t>
            </a:r>
            <a:r>
              <a:rPr lang="cy-GB" sz="1500" dirty="0"/>
              <a:t> ei wneud yn 	wahanol?</a:t>
            </a:r>
          </a:p>
          <a:p>
            <a:pPr>
              <a:buNone/>
              <a:tabLst>
                <a:tab pos="3296841" algn="l"/>
                <a:tab pos="3495675" algn="l"/>
              </a:tabLst>
            </a:pPr>
            <a:r>
              <a:rPr lang="cy-GB" sz="1500" dirty="0"/>
              <a:t>		Pa wybodaeth ychwanegol ydych 	chi ei hangen?</a:t>
            </a:r>
          </a:p>
        </p:txBody>
      </p:sp>
      <p:sp>
        <p:nvSpPr>
          <p:cNvPr id="65538" name="Rectangle 2"/>
          <p:cNvSpPr>
            <a:spLocks noGrp="1" noChangeArrowheads="1"/>
          </p:cNvSpPr>
          <p:nvPr>
            <p:ph type="title"/>
          </p:nvPr>
        </p:nvSpPr>
        <p:spPr>
          <a:xfrm>
            <a:off x="457200" y="548680"/>
            <a:ext cx="8229600" cy="868958"/>
          </a:xfrm>
        </p:spPr>
        <p:txBody>
          <a:bodyPr>
            <a:noAutofit/>
          </a:bodyPr>
          <a:lstStyle/>
          <a:p>
            <a:r>
              <a:rPr lang="cy-GB" sz="3000" b="1" dirty="0"/>
              <a:t>Mae </a:t>
            </a:r>
            <a:r>
              <a:rPr lang="cy-GB" sz="3000" b="1" dirty="0" err="1"/>
              <a:t>Kolb</a:t>
            </a:r>
            <a:r>
              <a:rPr lang="cy-GB" sz="3000" b="1" dirty="0"/>
              <a:t>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100" b="1">
                <a:solidFill>
                  <a:schemeClr val="bg1"/>
                </a:solidFill>
              </a:rPr>
              <a:pPr/>
              <a:t>16</a:t>
            </a:fld>
            <a:endParaRPr lang="en-GB" sz="2100" b="1" dirty="0">
              <a:solidFill>
                <a:schemeClr val="bg1"/>
              </a:solidFill>
            </a:endParaRPr>
          </a:p>
        </p:txBody>
      </p:sp>
    </p:spTree>
    <p:extLst>
      <p:ext uri="{BB962C8B-B14F-4D97-AF65-F5344CB8AC3E}">
        <p14:creationId xmlns:p14="http://schemas.microsoft.com/office/powerpoint/2010/main" val="3291137587"/>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9268" name="Rectangle 2">
            <a:extLst>
              <a:ext uri="{FF2B5EF4-FFF2-40B4-BE49-F238E27FC236}">
                <a16:creationId xmlns:a16="http://schemas.microsoft.com/office/drawing/2014/main" id="{40A7678D-3068-4F69-AFA3-1430167FB8ED}"/>
              </a:ext>
            </a:extLst>
          </p:cNvPr>
          <p:cNvGraphicFramePr>
            <a:graphicFrameLocks noGrp="1"/>
          </p:cNvGraphicFramePr>
          <p:nvPr>
            <p:ph idx="1"/>
            <p:extLst>
              <p:ext uri="{D42A27DB-BD31-4B8C-83A1-F6EECF244321}">
                <p14:modId xmlns:p14="http://schemas.microsoft.com/office/powerpoint/2010/main" val="576067233"/>
              </p:ext>
            </p:extLst>
          </p:nvPr>
        </p:nvGraphicFramePr>
        <p:xfrm>
          <a:off x="457200" y="1556792"/>
          <a:ext cx="8229600" cy="4851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4" name="Rectangle 1"/>
          <p:cNvSpPr>
            <a:spLocks noGrp="1" noChangeArrowheads="1"/>
          </p:cNvSpPr>
          <p:nvPr>
            <p:ph type="title"/>
          </p:nvPr>
        </p:nvSpPr>
        <p:spPr/>
        <p:txBody>
          <a:bodyPr vert="horz" rIns="99060" rtlCol="0" anchor="ctr">
            <a:normAutofit/>
            <a:scene3d>
              <a:camera prst="orthographicFront"/>
              <a:lightRig rig="soft" dir="t"/>
            </a:scene3d>
            <a:sp3d prstMaterial="softEdge">
              <a:bevelT w="25400" h="25400"/>
            </a:sp3d>
          </a:bodyPr>
          <a:lstStyle/>
          <a:p>
            <a:pPr fontAlgn="auto">
              <a:lnSpc>
                <a:spcPct val="90000"/>
              </a:lnSpc>
              <a:spcAft>
                <a:spcPts val="0"/>
              </a:spcAft>
              <a:defRPr/>
            </a:pPr>
            <a:r>
              <a:rPr lang="en-US" sz="2625" dirty="0" err="1"/>
              <a:t>Nodweddion</a:t>
            </a:r>
            <a:r>
              <a:rPr lang="en-US" sz="2625" dirty="0"/>
              <a:t> (Characteristics) </a:t>
            </a:r>
            <a:r>
              <a:rPr lang="en-US" sz="2625" dirty="0" err="1"/>
              <a:t>Ymarferydd</a:t>
            </a:r>
            <a:r>
              <a:rPr lang="en-US" sz="2625" dirty="0"/>
              <a:t> </a:t>
            </a:r>
            <a:r>
              <a:rPr lang="en-US" sz="2625" dirty="0" err="1"/>
              <a:t>Adfyfyriol</a:t>
            </a:r>
            <a:r>
              <a:rPr lang="en-US" sz="2625" dirty="0"/>
              <a:t> (Brookfield 1998)</a:t>
            </a:r>
          </a:p>
        </p:txBody>
      </p:sp>
      <p:sp>
        <p:nvSpPr>
          <p:cNvPr id="2" name="Slide Number Placeholder 1"/>
          <p:cNvSpPr>
            <a:spLocks noGrp="1"/>
          </p:cNvSpPr>
          <p:nvPr>
            <p:ph type="sldNum" sz="quarter" idx="12"/>
          </p:nvPr>
        </p:nvSpPr>
        <p:spPr/>
        <p:txBody>
          <a:bodyPr wrap="square" anchor="b">
            <a:normAutofit/>
          </a:bodyPr>
          <a:lstStyle/>
          <a:p>
            <a:pPr>
              <a:spcAft>
                <a:spcPts val="450"/>
              </a:spcAft>
            </a:pPr>
            <a:fld id="{1E2FB795-8CD3-4813-9C65-0932CECE18E1}" type="slidenum">
              <a:rPr lang="en-GB" smtClean="0"/>
              <a:pPr>
                <a:spcAft>
                  <a:spcPts val="450"/>
                </a:spcAft>
              </a:pPr>
              <a:t>17</a:t>
            </a:fld>
            <a:endParaRPr lang="en-GB"/>
          </a:p>
        </p:txBody>
      </p:sp>
    </p:spTree>
    <p:extLst>
      <p:ext uri="{BB962C8B-B14F-4D97-AF65-F5344CB8AC3E}">
        <p14:creationId xmlns:p14="http://schemas.microsoft.com/office/powerpoint/2010/main" val="3767970151"/>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err="1"/>
              <a:t>Agwedd</a:t>
            </a:r>
            <a:r>
              <a:rPr lang="en-GB" sz="3000" dirty="0"/>
              <a:t> </a:t>
            </a:r>
            <a:r>
              <a:rPr lang="en-GB" sz="3000" dirty="0" err="1"/>
              <a:t>Allweddol</a:t>
            </a:r>
            <a:r>
              <a:rPr lang="en-GB" sz="3000" dirty="0"/>
              <a:t> o </a:t>
            </a:r>
            <a:r>
              <a:rPr lang="en-GB" sz="3000" dirty="0" err="1"/>
              <a:t>Ymarfer</a:t>
            </a:r>
            <a:r>
              <a:rPr lang="en-GB" sz="3000" dirty="0"/>
              <a:t> </a:t>
            </a:r>
            <a:r>
              <a:rPr lang="en-GB" sz="3000" dirty="0" err="1"/>
              <a:t>gan</a:t>
            </a:r>
            <a:r>
              <a:rPr lang="en-GB" sz="3000" dirty="0"/>
              <a:t> </a:t>
            </a:r>
            <a:r>
              <a:rPr lang="en-GB" sz="3000" dirty="0" err="1"/>
              <a:t>Adfyfyrio’n</a:t>
            </a:r>
            <a:r>
              <a:rPr lang="en-GB" sz="3000" dirty="0"/>
              <a:t> </a:t>
            </a:r>
            <a:r>
              <a:rPr lang="en-GB" sz="3000" dirty="0" err="1"/>
              <a:t>Feirniadol</a:t>
            </a:r>
            <a:endParaRPr lang="en-GB" sz="3000" dirty="0"/>
          </a:p>
        </p:txBody>
      </p:sp>
      <p:sp>
        <p:nvSpPr>
          <p:cNvPr id="3" name="Content Placeholder 2"/>
          <p:cNvSpPr>
            <a:spLocks noGrp="1"/>
          </p:cNvSpPr>
          <p:nvPr>
            <p:ph sz="quarter" idx="2"/>
          </p:nvPr>
        </p:nvSpPr>
        <p:spPr>
          <a:xfrm>
            <a:off x="457200" y="1940471"/>
            <a:ext cx="4040188" cy="3855492"/>
          </a:xfrm>
        </p:spPr>
        <p:txBody>
          <a:bodyPr>
            <a:normAutofit fontScale="85000" lnSpcReduction="20000"/>
          </a:bodyPr>
          <a:lstStyle/>
          <a:p>
            <a:pPr marL="0" indent="0">
              <a:buNone/>
            </a:pPr>
            <a:r>
              <a:rPr lang="cy-GB" dirty="0"/>
              <a:t>Sicrhewch eich bod yn mynd i’r afael ag agweddau allweddol adfyfyrio: </a:t>
            </a:r>
          </a:p>
          <a:p>
            <a:r>
              <a:rPr lang="cy-GB" cap="all" dirty="0">
                <a:solidFill>
                  <a:srgbClr val="000000"/>
                </a:solidFill>
                <a:latin typeface="Arial" pitchFamily="34" charset="0"/>
                <a:sym typeface="Arial" pitchFamily="34" charset="0"/>
              </a:rPr>
              <a:t>Pŵer</a:t>
            </a:r>
          </a:p>
          <a:p>
            <a:r>
              <a:rPr lang="cy-GB" dirty="0">
                <a:solidFill>
                  <a:srgbClr val="000000"/>
                </a:solidFill>
                <a:latin typeface="Arial" pitchFamily="34" charset="0"/>
                <a:sym typeface="Arial" pitchFamily="34" charset="0"/>
              </a:rPr>
              <a:t>GWERTHOEDD </a:t>
            </a:r>
          </a:p>
          <a:p>
            <a:r>
              <a:rPr lang="cy-GB" dirty="0">
                <a:solidFill>
                  <a:srgbClr val="000000"/>
                </a:solidFill>
                <a:latin typeface="Arial" pitchFamily="34" charset="0"/>
                <a:sym typeface="Arial" pitchFamily="34" charset="0"/>
              </a:rPr>
              <a:t>EMOSIYNAU</a:t>
            </a:r>
          </a:p>
          <a:p>
            <a:r>
              <a:rPr lang="cy-GB" dirty="0">
                <a:solidFill>
                  <a:srgbClr val="000000"/>
                </a:solidFill>
                <a:latin typeface="Arial" pitchFamily="34" charset="0"/>
                <a:sym typeface="Arial" pitchFamily="34" charset="0"/>
              </a:rPr>
              <a:t>GWYBODAETH</a:t>
            </a:r>
          </a:p>
          <a:p>
            <a:r>
              <a:rPr lang="cy-GB" dirty="0">
                <a:solidFill>
                  <a:srgbClr val="000000"/>
                </a:solidFill>
                <a:latin typeface="Arial" pitchFamily="34" charset="0"/>
                <a:sym typeface="Arial" pitchFamily="34" charset="0"/>
              </a:rPr>
              <a:t>HUNAN YMWYBYDDIAETH</a:t>
            </a:r>
          </a:p>
          <a:p>
            <a:r>
              <a:rPr lang="cy-GB" dirty="0">
                <a:solidFill>
                  <a:srgbClr val="000000"/>
                </a:solidFill>
                <a:latin typeface="Arial" pitchFamily="34" charset="0"/>
                <a:sym typeface="Arial" pitchFamily="34" charset="0"/>
              </a:rPr>
              <a:t>ANSICRWYDD</a:t>
            </a:r>
          </a:p>
          <a:p>
            <a:pPr marL="82153" indent="0">
              <a:buNone/>
            </a:pPr>
            <a:r>
              <a:rPr lang="en-GB" dirty="0">
                <a:solidFill>
                  <a:srgbClr val="000000"/>
                </a:solidFill>
                <a:latin typeface="Arial" pitchFamily="34" charset="0"/>
                <a:sym typeface="Arial" pitchFamily="34" charset="0"/>
              </a:rPr>
              <a:t> </a:t>
            </a:r>
          </a:p>
          <a:p>
            <a:pPr marL="82153" indent="0">
              <a:buNone/>
            </a:pPr>
            <a:r>
              <a:rPr lang="en-US" dirty="0"/>
              <a:t>The Big 6 reflective model</a:t>
            </a:r>
          </a:p>
          <a:p>
            <a:r>
              <a:rPr lang="en-GB" dirty="0">
                <a:hlinkClick r:id="rId3"/>
              </a:rPr>
              <a:t>https://youtu.be/eSCUPKm5PTY</a:t>
            </a:r>
            <a:endParaRPr lang="en-GB" dirty="0"/>
          </a:p>
          <a:p>
            <a:endParaRPr lang="en-GB" dirty="0"/>
          </a:p>
          <a:p>
            <a:endParaRPr lang="en-GB" dirty="0"/>
          </a:p>
        </p:txBody>
      </p:sp>
      <p:sp>
        <p:nvSpPr>
          <p:cNvPr id="5" name="Content Placeholder 4"/>
          <p:cNvSpPr>
            <a:spLocks noGrp="1"/>
          </p:cNvSpPr>
          <p:nvPr>
            <p:ph sz="quarter" idx="4"/>
          </p:nvPr>
        </p:nvSpPr>
        <p:spPr>
          <a:xfrm>
            <a:off x="4506314" y="1962919"/>
            <a:ext cx="4041775" cy="3627142"/>
          </a:xfrm>
        </p:spPr>
        <p:txBody>
          <a:bodyPr>
            <a:noAutofit/>
          </a:bodyPr>
          <a:lstStyle/>
          <a:p>
            <a:r>
              <a:rPr lang="cy-GB" sz="1800" dirty="0"/>
              <a:t>Gall defnyddio modelau adfyfyriol ddarparu is-benawdau a strwythur i'ch aseiniad. </a:t>
            </a:r>
          </a:p>
          <a:p>
            <a:r>
              <a:rPr lang="cy-GB" sz="1800" dirty="0"/>
              <a:t>Byddwch yn ymwybodol y gall model Gibbs arwain at ysgrifennu’n ddisgrifiadol os ydych yn ysgrifennwr disgrifiadol</a:t>
            </a:r>
          </a:p>
          <a:p>
            <a:r>
              <a:rPr lang="cy-GB" sz="1800" dirty="0"/>
              <a:t>Dywedwch yn eich cyflwyniad eich bod yn defnyddio’r model (a chyfeiriwch ato/</a:t>
            </a:r>
            <a:r>
              <a:rPr lang="cy-GB" sz="1800" dirty="0" err="1"/>
              <a:t>reference</a:t>
            </a:r>
            <a:r>
              <a:rPr lang="cy-GB" sz="1800" dirty="0"/>
              <a:t>). </a:t>
            </a:r>
          </a:p>
          <a:p>
            <a:r>
              <a:rPr lang="cy-GB" sz="1800" dirty="0"/>
              <a:t>Cyfeiriwch yn ôl at eich model drwy gydol yr aseiniad. </a:t>
            </a:r>
            <a:endParaRPr lang="en-GB" sz="195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18</a:t>
            </a:fld>
            <a:endParaRPr lang="en-GB"/>
          </a:p>
        </p:txBody>
      </p:sp>
    </p:spTree>
    <p:extLst>
      <p:ext uri="{BB962C8B-B14F-4D97-AF65-F5344CB8AC3E}">
        <p14:creationId xmlns:p14="http://schemas.microsoft.com/office/powerpoint/2010/main" val="927626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605F2265-6959-4CCF-ACAA-2FDDD72CDFCA}"/>
              </a:ext>
            </a:extLst>
          </p:cNvPr>
          <p:cNvGraphicFramePr>
            <a:graphicFrameLocks noGrp="1"/>
          </p:cNvGraphicFramePr>
          <p:nvPr>
            <p:ph idx="1"/>
            <p:extLst>
              <p:ext uri="{D42A27DB-BD31-4B8C-83A1-F6EECF244321}">
                <p14:modId xmlns:p14="http://schemas.microsoft.com/office/powerpoint/2010/main" val="3401844685"/>
              </p:ext>
            </p:extLst>
          </p:nvPr>
        </p:nvGraphicFramePr>
        <p:xfrm>
          <a:off x="457200" y="1268760"/>
          <a:ext cx="8229600" cy="5314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A0749D1A-404A-4B8F-B4B4-30D902C4AE3D}"/>
              </a:ext>
            </a:extLst>
          </p:cNvPr>
          <p:cNvSpPr>
            <a:spLocks noGrp="1"/>
          </p:cNvSpPr>
          <p:nvPr>
            <p:ph type="title"/>
          </p:nvPr>
        </p:nvSpPr>
        <p:spPr/>
        <p:txBody>
          <a:bodyPr anchor="ctr">
            <a:normAutofit/>
          </a:bodyPr>
          <a:lstStyle/>
          <a:p>
            <a:pPr>
              <a:lnSpc>
                <a:spcPct val="90000"/>
              </a:lnSpc>
            </a:pPr>
            <a:br>
              <a:rPr lang="en-GB" sz="1725" dirty="0"/>
            </a:br>
            <a:r>
              <a:rPr lang="en-GB" sz="2400" dirty="0" err="1"/>
              <a:t>Ymarferiad</a:t>
            </a:r>
            <a:r>
              <a:rPr lang="en-GB" sz="2400" dirty="0"/>
              <a:t> 3– </a:t>
            </a:r>
            <a:r>
              <a:rPr lang="en-GB" sz="2400" dirty="0" err="1"/>
              <a:t>Cysylltu</a:t>
            </a:r>
            <a:r>
              <a:rPr lang="en-GB" sz="2400" dirty="0"/>
              <a:t> </a:t>
            </a:r>
            <a:r>
              <a:rPr lang="en-GB" sz="2400" dirty="0" err="1"/>
              <a:t>adfyfyio</a:t>
            </a:r>
            <a:r>
              <a:rPr lang="en-GB" sz="2400" dirty="0"/>
              <a:t> </a:t>
            </a:r>
            <a:r>
              <a:rPr lang="en-GB" sz="2400" dirty="0" err="1"/>
              <a:t>i</a:t>
            </a:r>
            <a:r>
              <a:rPr lang="en-GB" sz="2400" dirty="0"/>
              <a:t> </a:t>
            </a:r>
            <a:r>
              <a:rPr lang="en-GB" sz="2400" dirty="0" err="1"/>
              <a:t>ymarfer</a:t>
            </a:r>
            <a:br>
              <a:rPr lang="en-GB" sz="1725" dirty="0"/>
            </a:br>
            <a:endParaRPr lang="en-GB" sz="1725" dirty="0"/>
          </a:p>
        </p:txBody>
      </p:sp>
      <p:sp>
        <p:nvSpPr>
          <p:cNvPr id="4" name="Slide Number Placeholder 3">
            <a:extLst>
              <a:ext uri="{FF2B5EF4-FFF2-40B4-BE49-F238E27FC236}">
                <a16:creationId xmlns:a16="http://schemas.microsoft.com/office/drawing/2014/main" id="{070036AE-3A42-40AD-A309-66D2ED83D6CF}"/>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19</a:t>
            </a:fld>
            <a:endParaRPr lang="en-GB" altLang="en-US"/>
          </a:p>
        </p:txBody>
      </p:sp>
    </p:spTree>
    <p:extLst>
      <p:ext uri="{BB962C8B-B14F-4D97-AF65-F5344CB8AC3E}">
        <p14:creationId xmlns:p14="http://schemas.microsoft.com/office/powerpoint/2010/main" val="3824714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412776"/>
            <a:ext cx="7886700" cy="4764187"/>
          </a:xfrm>
        </p:spPr>
        <p:txBody>
          <a:bodyPr>
            <a:normAutofit/>
          </a:bodyPr>
          <a:lstStyle/>
          <a:p>
            <a:pPr marL="0" indent="0">
              <a:buNone/>
            </a:pPr>
            <a:endParaRPr lang="en-GB" dirty="0"/>
          </a:p>
          <a:p>
            <a:pPr lvl="0"/>
            <a:r>
              <a:rPr lang="cy-GB" sz="2400" dirty="0"/>
              <a:t>Mae tasg 1 yn cynnwys 2 ran (rhan a &amp; b) </a:t>
            </a:r>
          </a:p>
          <a:p>
            <a:pPr lvl="0"/>
            <a:r>
              <a:rPr lang="en-GB" sz="2400" dirty="0" err="1"/>
              <a:t>Bydd</a:t>
            </a:r>
            <a:r>
              <a:rPr lang="en-GB" sz="2400" dirty="0"/>
              <a:t> </a:t>
            </a:r>
            <a:r>
              <a:rPr lang="en-GB" sz="2400" dirty="0" err="1"/>
              <a:t>rhan</a:t>
            </a:r>
            <a:r>
              <a:rPr lang="en-GB" sz="2400" dirty="0"/>
              <a:t> a)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gwblhau</a:t>
            </a:r>
            <a:r>
              <a:rPr lang="en-GB" sz="2400" dirty="0"/>
              <a:t> </a:t>
            </a:r>
            <a:r>
              <a:rPr lang="en-GB" sz="2400" dirty="0" err="1"/>
              <a:t>ar</a:t>
            </a:r>
            <a:r>
              <a:rPr lang="en-GB" sz="2400" dirty="0"/>
              <a:t> </a:t>
            </a:r>
            <a:r>
              <a:rPr lang="en-GB" sz="2400" dirty="0" err="1"/>
              <a:t>ddechrau’r</a:t>
            </a:r>
            <a:r>
              <a:rPr lang="en-GB" sz="2400" dirty="0"/>
              <a:t> </a:t>
            </a:r>
            <a:r>
              <a:rPr lang="en-GB" sz="2400" dirty="0" err="1"/>
              <a:t>rhaglen</a:t>
            </a:r>
            <a:r>
              <a:rPr lang="en-GB" sz="2400" dirty="0"/>
              <a:t> a </a:t>
            </a:r>
            <a:r>
              <a:rPr lang="en-GB" sz="2400" dirty="0" err="1"/>
              <a:t>rhan</a:t>
            </a:r>
            <a:r>
              <a:rPr lang="en-GB" sz="2400" dirty="0"/>
              <a:t> b) </a:t>
            </a:r>
            <a:r>
              <a:rPr lang="en-GB" sz="2400" dirty="0" err="1"/>
              <a:t>ar</a:t>
            </a:r>
            <a:r>
              <a:rPr lang="en-GB" sz="2400" dirty="0"/>
              <a:t> y </a:t>
            </a:r>
            <a:r>
              <a:rPr lang="en-GB" sz="2400" dirty="0" err="1"/>
              <a:t>diwedd</a:t>
            </a:r>
            <a:r>
              <a:rPr lang="en-GB" sz="2400" dirty="0"/>
              <a:t>.</a:t>
            </a:r>
          </a:p>
          <a:p>
            <a:pPr lvl="0"/>
            <a:r>
              <a:rPr lang="cy-GB" sz="2400" dirty="0"/>
              <a:t>Trafodwch eich anghenion datblygiadol gyda'ch mentor / rheolwr llinell, fel rhan o’r cynllun personol Tair Blynedd Gyntaf o Ymarfer</a:t>
            </a:r>
            <a:endParaRPr lang="en-GB" sz="2400" dirty="0"/>
          </a:p>
          <a:p>
            <a:pPr lvl="0"/>
            <a:r>
              <a:rPr lang="en-GB" sz="2400" dirty="0" err="1"/>
              <a:t>Bydd</a:t>
            </a:r>
            <a:r>
              <a:rPr lang="en-GB" sz="2400" dirty="0"/>
              <a:t> </a:t>
            </a:r>
            <a:r>
              <a:rPr lang="en-GB" sz="2400" dirty="0" err="1"/>
              <a:t>angen</a:t>
            </a:r>
            <a:r>
              <a:rPr lang="en-GB" sz="2400" dirty="0"/>
              <a:t> </a:t>
            </a:r>
            <a:r>
              <a:rPr lang="en-GB" sz="2400" dirty="0" err="1"/>
              <a:t>cynnwys</a:t>
            </a:r>
            <a:r>
              <a:rPr lang="en-GB" sz="2400" dirty="0"/>
              <a:t> model </a:t>
            </a:r>
            <a:r>
              <a:rPr lang="en-GB" sz="2400" dirty="0" err="1"/>
              <a:t>adfyfyriol</a:t>
            </a:r>
            <a:r>
              <a:rPr lang="en-GB" sz="2400" dirty="0"/>
              <a:t> </a:t>
            </a:r>
            <a:r>
              <a:rPr lang="en-GB" sz="2400" dirty="0" err="1"/>
              <a:t>yn</a:t>
            </a:r>
            <a:r>
              <a:rPr lang="en-GB" sz="2400" dirty="0"/>
              <a:t> </a:t>
            </a:r>
            <a:r>
              <a:rPr lang="en-GB" sz="2400" dirty="0" err="1"/>
              <a:t>nhasg</a:t>
            </a:r>
            <a:r>
              <a:rPr lang="en-GB" sz="2400" dirty="0"/>
              <a:t> 1</a:t>
            </a:r>
          </a:p>
          <a:p>
            <a:endParaRPr lang="en-GB" dirty="0"/>
          </a:p>
        </p:txBody>
      </p:sp>
      <p:sp>
        <p:nvSpPr>
          <p:cNvPr id="2" name="Title 1"/>
          <p:cNvSpPr>
            <a:spLocks noGrp="1"/>
          </p:cNvSpPr>
          <p:nvPr>
            <p:ph type="title"/>
          </p:nvPr>
        </p:nvSpPr>
        <p:spPr/>
        <p:txBody>
          <a:bodyPr>
            <a:normAutofit fontScale="90000"/>
          </a:bodyPr>
          <a:lstStyle/>
          <a:p>
            <a:br>
              <a:rPr lang="en-GB" dirty="0"/>
            </a:br>
            <a:r>
              <a:rPr lang="en-GB" b="1" dirty="0"/>
              <a:t>Tasg 1- </a:t>
            </a:r>
            <a:r>
              <a:rPr lang="en-GB" b="1" dirty="0" err="1"/>
              <a:t>Adolygiad</a:t>
            </a:r>
            <a:r>
              <a:rPr lang="en-GB" b="1" dirty="0"/>
              <a:t> </a:t>
            </a:r>
            <a:r>
              <a:rPr lang="en-GB" b="1" dirty="0" err="1"/>
              <a:t>Datblygiadol</a:t>
            </a:r>
            <a:r>
              <a:rPr lang="en-GB" b="1" dirty="0"/>
              <a:t> (</a:t>
            </a:r>
            <a:r>
              <a:rPr lang="en-GB" b="1" dirty="0" err="1"/>
              <a:t>rhan</a:t>
            </a:r>
            <a:r>
              <a:rPr lang="en-GB" b="1" dirty="0"/>
              <a:t> a)</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20</a:t>
            </a:fld>
            <a:endParaRPr lang="en-GB"/>
          </a:p>
        </p:txBody>
      </p:sp>
    </p:spTree>
    <p:extLst>
      <p:ext uri="{BB962C8B-B14F-4D97-AF65-F5344CB8AC3E}">
        <p14:creationId xmlns:p14="http://schemas.microsoft.com/office/powerpoint/2010/main" val="2955926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hangingPunct="0"/>
            <a:r>
              <a:rPr lang="en-GB" sz="2400" dirty="0"/>
              <a:t>Tasg 1 </a:t>
            </a:r>
            <a:r>
              <a:rPr lang="en-GB" sz="2400" dirty="0" err="1"/>
              <a:t>rhan</a:t>
            </a:r>
            <a:r>
              <a:rPr lang="en-GB" sz="2400" dirty="0"/>
              <a:t> a)- </a:t>
            </a:r>
            <a:r>
              <a:rPr lang="en-GB" sz="2400" dirty="0" err="1"/>
              <a:t>dylid</a:t>
            </a:r>
            <a:r>
              <a:rPr lang="en-GB" sz="2400" dirty="0"/>
              <a:t> </a:t>
            </a:r>
            <a:r>
              <a:rPr lang="en-GB" sz="2400" dirty="0" err="1"/>
              <a:t>adlewychu</a:t>
            </a:r>
            <a:r>
              <a:rPr lang="en-GB" sz="2400" dirty="0"/>
              <a:t> </a:t>
            </a:r>
            <a:r>
              <a:rPr lang="en-GB" sz="2400" dirty="0" err="1"/>
              <a:t>ar</a:t>
            </a:r>
            <a:r>
              <a:rPr lang="en-GB" sz="2400" dirty="0"/>
              <a:t> y </a:t>
            </a:r>
            <a:r>
              <a:rPr lang="en-GB" sz="2400" dirty="0" err="1"/>
              <a:t>gwaith</a:t>
            </a:r>
            <a:r>
              <a:rPr lang="en-GB" sz="2400" dirty="0"/>
              <a:t> </a:t>
            </a:r>
            <a:r>
              <a:rPr lang="en-GB" sz="2400" dirty="0" err="1"/>
              <a:t>rydych</a:t>
            </a:r>
            <a:r>
              <a:rPr lang="en-GB" sz="2400" dirty="0"/>
              <a:t> </a:t>
            </a:r>
            <a:r>
              <a:rPr lang="en-GB" sz="2400" dirty="0" err="1"/>
              <a:t>wedi</a:t>
            </a:r>
            <a:r>
              <a:rPr lang="en-GB" sz="2400" dirty="0"/>
              <a:t> </a:t>
            </a:r>
            <a:r>
              <a:rPr lang="en-GB" sz="2400" dirty="0" err="1"/>
              <a:t>ei</a:t>
            </a:r>
            <a:r>
              <a:rPr lang="en-GB" sz="2400" dirty="0"/>
              <a:t> </a:t>
            </a:r>
            <a:r>
              <a:rPr lang="en-GB" sz="2400" dirty="0" err="1"/>
              <a:t>wneud</a:t>
            </a:r>
            <a:r>
              <a:rPr lang="en-GB" sz="2400" dirty="0"/>
              <a:t> </a:t>
            </a:r>
            <a:r>
              <a:rPr lang="en-GB" sz="2400" dirty="0" err="1"/>
              <a:t>ers</a:t>
            </a:r>
            <a:r>
              <a:rPr lang="en-GB" sz="2400" dirty="0"/>
              <a:t> </a:t>
            </a:r>
            <a:r>
              <a:rPr lang="en-GB" sz="2400" dirty="0" err="1"/>
              <a:t>cymhwyso</a:t>
            </a:r>
            <a:r>
              <a:rPr lang="en-GB" sz="2400" dirty="0"/>
              <a:t>, ac </a:t>
            </a:r>
            <a:r>
              <a:rPr lang="en-GB" sz="2400" dirty="0" err="1"/>
              <a:t>adnabod</a:t>
            </a:r>
            <a:r>
              <a:rPr lang="en-GB" sz="2400" dirty="0"/>
              <a:t> ac </a:t>
            </a:r>
            <a:r>
              <a:rPr lang="en-GB" sz="2400" dirty="0" err="1"/>
              <a:t>adlewyrchu</a:t>
            </a:r>
            <a:r>
              <a:rPr lang="en-GB" sz="2400" dirty="0"/>
              <a:t> </a:t>
            </a:r>
            <a:r>
              <a:rPr lang="en-GB" sz="2400" dirty="0" err="1"/>
              <a:t>ar</a:t>
            </a:r>
            <a:r>
              <a:rPr lang="en-GB" sz="2400" dirty="0"/>
              <a:t> </a:t>
            </a:r>
            <a:r>
              <a:rPr lang="en-GB" sz="2400" dirty="0" err="1"/>
              <a:t>feysydd</a:t>
            </a:r>
            <a:r>
              <a:rPr lang="en-GB" sz="2400" dirty="0"/>
              <a:t> </a:t>
            </a:r>
            <a:r>
              <a:rPr lang="en-GB" sz="2400" dirty="0" err="1"/>
              <a:t>datblygiadol</a:t>
            </a:r>
            <a:r>
              <a:rPr lang="en-GB" sz="2400" dirty="0"/>
              <a:t> </a:t>
            </a:r>
            <a:r>
              <a:rPr lang="en-GB" sz="2400" dirty="0" err="1"/>
              <a:t>proffesiynol</a:t>
            </a:r>
            <a:r>
              <a:rPr lang="en-GB" sz="2400" dirty="0"/>
              <a:t> </a:t>
            </a:r>
            <a:r>
              <a:rPr lang="en-GB" sz="2400" dirty="0" err="1"/>
              <a:t>pellach</a:t>
            </a:r>
            <a:r>
              <a:rPr lang="en-GB" sz="2400" dirty="0"/>
              <a:t>, </a:t>
            </a:r>
            <a:r>
              <a:rPr lang="en-GB" sz="2400" dirty="0" err="1"/>
              <a:t>gan</a:t>
            </a:r>
            <a:r>
              <a:rPr lang="en-GB" sz="2400" dirty="0"/>
              <a:t> </a:t>
            </a:r>
            <a:r>
              <a:rPr lang="en-GB" sz="2400" dirty="0" err="1"/>
              <a:t>gysylltu</a:t>
            </a:r>
            <a:r>
              <a:rPr lang="en-GB" sz="2400" dirty="0"/>
              <a:t> </a:t>
            </a:r>
            <a:r>
              <a:rPr lang="en-GB" sz="2400" dirty="0" err="1"/>
              <a:t>a’r</a:t>
            </a:r>
            <a:r>
              <a:rPr lang="en-GB" sz="2400" dirty="0"/>
              <a:t> </a:t>
            </a:r>
            <a:r>
              <a:rPr lang="en-GB" sz="2400" dirty="0" err="1"/>
              <a:t>canlyniadau</a:t>
            </a:r>
            <a:r>
              <a:rPr lang="en-GB" sz="2400" dirty="0"/>
              <a:t> </a:t>
            </a:r>
            <a:r>
              <a:rPr lang="en-GB" sz="2400" dirty="0" err="1"/>
              <a:t>dysgu</a:t>
            </a:r>
            <a:r>
              <a:rPr lang="en-GB" sz="2400" dirty="0"/>
              <a:t> (GCC).</a:t>
            </a:r>
            <a:endParaRPr lang="cy-GB" sz="2400" dirty="0"/>
          </a:p>
          <a:p>
            <a:pPr lvl="0" hangingPunct="0"/>
            <a:r>
              <a:rPr lang="cy-GB" sz="2400" dirty="0"/>
              <a:t>Dadansoddi wrth asesu er mwyn llywio ymyriadau;</a:t>
            </a:r>
          </a:p>
          <a:p>
            <a:pPr lvl="0" hangingPunct="0"/>
            <a:r>
              <a:rPr lang="cy-GB" sz="2400" dirty="0"/>
              <a:t>Cydweithio â phobl sydd angen gofal a chymorth, gofalwyr a gweithwyr proffesiynol eraill</a:t>
            </a:r>
          </a:p>
          <a:p>
            <a:pPr lvl="0" hangingPunct="0"/>
            <a:r>
              <a:rPr lang="cy-GB" sz="2400" dirty="0"/>
              <a:t>Ymyrryd a chymhwyso barn broffesiynol mewn sefyllfaoedd cynyddol gymhleth.</a:t>
            </a:r>
          </a:p>
          <a:p>
            <a:pPr marL="0" indent="0" hangingPunct="0">
              <a:buNone/>
            </a:pPr>
            <a:endParaRPr lang="en-GB" sz="2400" dirty="0"/>
          </a:p>
          <a:p>
            <a:pPr marL="0" indent="0" hangingPunct="0">
              <a:buNone/>
            </a:pPr>
            <a:r>
              <a:rPr lang="en-GB" sz="2400" dirty="0"/>
              <a:t>Mi </a:t>
            </a:r>
            <a:r>
              <a:rPr lang="en-GB" sz="2400" dirty="0" err="1"/>
              <a:t>fydd</a:t>
            </a:r>
            <a:r>
              <a:rPr lang="en-GB" sz="2400" dirty="0"/>
              <a:t> </a:t>
            </a:r>
            <a:r>
              <a:rPr lang="en-GB" sz="2400" dirty="0" err="1"/>
              <a:t>rhaid</a:t>
            </a:r>
            <a:r>
              <a:rPr lang="en-GB" sz="2400" dirty="0"/>
              <a:t> </a:t>
            </a:r>
            <a:r>
              <a:rPr lang="en-GB" sz="2400" dirty="0" err="1"/>
              <a:t>cyfeirio</a:t>
            </a:r>
            <a:r>
              <a:rPr lang="en-GB" sz="2400" dirty="0"/>
              <a:t> at y 3 </a:t>
            </a:r>
            <a:r>
              <a:rPr lang="en-GB" sz="2400" dirty="0" err="1"/>
              <a:t>Canlyniad</a:t>
            </a:r>
            <a:r>
              <a:rPr lang="en-GB" sz="2400" dirty="0"/>
              <a:t> </a:t>
            </a:r>
            <a:r>
              <a:rPr lang="en-GB" sz="2400" dirty="0" err="1"/>
              <a:t>Dysgu</a:t>
            </a:r>
            <a:r>
              <a:rPr lang="en-GB" sz="2400" dirty="0"/>
              <a:t> </a:t>
            </a:r>
            <a:r>
              <a:rPr lang="en-GB" sz="2400" dirty="0" err="1"/>
              <a:t>yn</a:t>
            </a:r>
            <a:r>
              <a:rPr lang="en-GB" sz="2400" dirty="0"/>
              <a:t> y </a:t>
            </a:r>
            <a:r>
              <a:rPr lang="en-GB" sz="2400" dirty="0" err="1"/>
              <a:t>tasg</a:t>
            </a:r>
            <a:r>
              <a:rPr lang="en-GB" sz="2400" dirty="0"/>
              <a:t> </a:t>
            </a:r>
            <a:r>
              <a:rPr lang="en-GB" sz="2400" dirty="0" err="1"/>
              <a:t>yma</a:t>
            </a:r>
            <a:r>
              <a:rPr lang="en-GB" sz="2400" dirty="0"/>
              <a:t> (</a:t>
            </a:r>
            <a:r>
              <a:rPr lang="en-GB" sz="2400" dirty="0" err="1"/>
              <a:t>gweler</a:t>
            </a:r>
            <a:r>
              <a:rPr lang="en-GB" sz="2400" dirty="0"/>
              <a:t> </a:t>
            </a:r>
            <a:r>
              <a:rPr lang="en-GB" sz="2400" dirty="0" err="1"/>
              <a:t>atodiad</a:t>
            </a:r>
            <a:r>
              <a:rPr lang="en-GB" sz="2400" dirty="0"/>
              <a:t> 6 </a:t>
            </a:r>
            <a:r>
              <a:rPr lang="en-GB" sz="2400" dirty="0" err="1"/>
              <a:t>yn</a:t>
            </a:r>
            <a:r>
              <a:rPr lang="en-GB" sz="2400" dirty="0"/>
              <a:t> y </a:t>
            </a:r>
            <a:r>
              <a:rPr lang="en-GB" sz="2400" dirty="0" err="1"/>
              <a:t>llawlyfr</a:t>
            </a:r>
            <a:r>
              <a:rPr lang="en-GB" sz="2400" dirty="0"/>
              <a:t> am </a:t>
            </a:r>
            <a:r>
              <a:rPr lang="en-GB" sz="2400" dirty="0" err="1"/>
              <a:t>fwy</a:t>
            </a:r>
            <a:r>
              <a:rPr lang="en-GB" sz="2400" dirty="0"/>
              <a:t> o </a:t>
            </a:r>
            <a:r>
              <a:rPr lang="en-GB" sz="2400" dirty="0" err="1"/>
              <a:t>wybodaeth</a:t>
            </a:r>
            <a:r>
              <a:rPr lang="en-GB" sz="2400" dirty="0"/>
              <a:t>)</a:t>
            </a:r>
            <a:endParaRPr lang="cy-GB" sz="2400" dirty="0"/>
          </a:p>
          <a:p>
            <a:endParaRPr lang="cy-GB" sz="2200" dirty="0"/>
          </a:p>
        </p:txBody>
      </p:sp>
      <p:sp>
        <p:nvSpPr>
          <p:cNvPr id="2" name="Title 1"/>
          <p:cNvSpPr>
            <a:spLocks noGrp="1"/>
          </p:cNvSpPr>
          <p:nvPr>
            <p:ph type="title"/>
          </p:nvPr>
        </p:nvSpPr>
        <p:spPr/>
        <p:txBody>
          <a:bodyPr/>
          <a:lstStyle/>
          <a:p>
            <a:r>
              <a:rPr lang="en-GB" b="1" dirty="0" err="1"/>
              <a:t>Canlyniadau</a:t>
            </a:r>
            <a:r>
              <a:rPr lang="en-GB" b="1" dirty="0"/>
              <a:t> </a:t>
            </a:r>
            <a:r>
              <a:rPr lang="en-GB" b="1" dirty="0" err="1"/>
              <a:t>Dysgu</a:t>
            </a:r>
            <a:r>
              <a:rPr lang="en-GB" b="1" dirty="0"/>
              <a:t> GCC</a:t>
            </a:r>
            <a:endParaRPr lang="cy-GB" b="1"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21</a:t>
            </a:fld>
            <a:endParaRPr lang="en-GB"/>
          </a:p>
        </p:txBody>
      </p:sp>
    </p:spTree>
    <p:extLst>
      <p:ext uri="{BB962C8B-B14F-4D97-AF65-F5344CB8AC3E}">
        <p14:creationId xmlns:p14="http://schemas.microsoft.com/office/powerpoint/2010/main" val="4272719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sz="2200" dirty="0" err="1"/>
              <a:t>Gan</a:t>
            </a:r>
            <a:r>
              <a:rPr lang="en-GB" sz="2200" dirty="0"/>
              <a:t> </a:t>
            </a:r>
            <a:r>
              <a:rPr lang="en-GB" sz="2200" dirty="0" err="1"/>
              <a:t>ddefnyddio</a:t>
            </a:r>
            <a:r>
              <a:rPr lang="en-GB" sz="2200" dirty="0"/>
              <a:t> model </a:t>
            </a:r>
            <a:r>
              <a:rPr lang="en-GB" sz="2200" dirty="0" err="1"/>
              <a:t>myfyriol</a:t>
            </a:r>
            <a:r>
              <a:rPr lang="en-GB" sz="2200" dirty="0"/>
              <a:t>, </a:t>
            </a:r>
            <a:r>
              <a:rPr lang="en-GB" sz="2200" dirty="0" err="1"/>
              <a:t>myfyriwch</a:t>
            </a:r>
            <a:r>
              <a:rPr lang="en-GB" sz="2200" dirty="0"/>
              <a:t> </a:t>
            </a:r>
            <a:r>
              <a:rPr lang="en-GB" sz="2200" dirty="0" err="1"/>
              <a:t>yn</a:t>
            </a:r>
            <a:r>
              <a:rPr lang="en-GB" sz="2200" dirty="0"/>
              <a:t> </a:t>
            </a:r>
            <a:r>
              <a:rPr lang="en-GB" sz="2200" dirty="0" err="1"/>
              <a:t>feirniadol</a:t>
            </a:r>
            <a:r>
              <a:rPr lang="en-GB" sz="2200" dirty="0"/>
              <a:t> </a:t>
            </a:r>
            <a:r>
              <a:rPr lang="en-GB" sz="2200" dirty="0" err="1"/>
              <a:t>ar</a:t>
            </a:r>
            <a:r>
              <a:rPr lang="en-GB" sz="2200" dirty="0"/>
              <a:t> </a:t>
            </a:r>
            <a:r>
              <a:rPr lang="en-GB" sz="2200" dirty="0" err="1"/>
              <a:t>eich</a:t>
            </a:r>
            <a:r>
              <a:rPr lang="en-GB" sz="2200" dirty="0"/>
              <a:t> </a:t>
            </a:r>
            <a:r>
              <a:rPr lang="en-GB" sz="2200" dirty="0" err="1"/>
              <a:t>datblygiad</a:t>
            </a:r>
            <a:r>
              <a:rPr lang="en-GB" sz="2200" dirty="0"/>
              <a:t> </a:t>
            </a:r>
            <a:r>
              <a:rPr lang="en-GB" sz="2200" dirty="0" err="1"/>
              <a:t>proffesiynol</a:t>
            </a:r>
            <a:r>
              <a:rPr lang="en-GB" sz="2200" dirty="0"/>
              <a:t> </a:t>
            </a:r>
            <a:r>
              <a:rPr lang="en-GB" sz="2200" dirty="0" err="1"/>
              <a:t>ers</a:t>
            </a:r>
            <a:r>
              <a:rPr lang="en-GB" sz="2200" dirty="0"/>
              <a:t> </a:t>
            </a:r>
            <a:r>
              <a:rPr lang="en-GB" sz="2200" dirty="0" err="1"/>
              <a:t>cymhwyso’n</a:t>
            </a:r>
            <a:r>
              <a:rPr lang="en-GB" sz="2200" dirty="0"/>
              <a:t> </a:t>
            </a:r>
            <a:r>
              <a:rPr lang="en-GB" sz="2200" dirty="0" err="1"/>
              <a:t>weithiwr</a:t>
            </a:r>
            <a:r>
              <a:rPr lang="en-GB" sz="2200" dirty="0"/>
              <a:t> </a:t>
            </a:r>
            <a:r>
              <a:rPr lang="en-GB" sz="2200" dirty="0" err="1"/>
              <a:t>cymdeithasol</a:t>
            </a:r>
            <a:endParaRPr lang="en-GB" sz="2200" dirty="0"/>
          </a:p>
          <a:p>
            <a:pPr>
              <a:buFont typeface="Wingdings" panose="05000000000000000000" pitchFamily="2" charset="2"/>
              <a:buChar char="Ø"/>
            </a:pPr>
            <a:r>
              <a:rPr lang="en-GB" sz="2200" dirty="0" err="1"/>
              <a:t>Cyfeiriwch</a:t>
            </a:r>
            <a:r>
              <a:rPr lang="en-GB" sz="2200" dirty="0"/>
              <a:t> at </a:t>
            </a:r>
            <a:r>
              <a:rPr lang="en-GB" sz="2200" dirty="0" err="1"/>
              <a:t>oruchwyliaeth</a:t>
            </a:r>
            <a:r>
              <a:rPr lang="en-GB" sz="2200" dirty="0"/>
              <a:t>, </a:t>
            </a:r>
            <a:r>
              <a:rPr lang="en-GB" sz="2200" dirty="0" err="1"/>
              <a:t>hyfforddiant</a:t>
            </a:r>
            <a:r>
              <a:rPr lang="en-GB" sz="2200" dirty="0"/>
              <a:t>, y </a:t>
            </a:r>
            <a:r>
              <a:rPr lang="en-GB" sz="2200" dirty="0" err="1"/>
              <a:t>dysgu</a:t>
            </a:r>
            <a:r>
              <a:rPr lang="en-GB" sz="2200" dirty="0"/>
              <a:t> </a:t>
            </a:r>
            <a:r>
              <a:rPr lang="en-GB" sz="2200" dirty="0" err="1"/>
              <a:t>a’r</a:t>
            </a:r>
            <a:r>
              <a:rPr lang="en-GB" sz="2200" dirty="0"/>
              <a:t> </a:t>
            </a:r>
            <a:r>
              <a:rPr lang="en-GB" sz="2200" dirty="0" err="1"/>
              <a:t>ymchwil</a:t>
            </a:r>
            <a:r>
              <a:rPr lang="en-GB" sz="2200" dirty="0"/>
              <a:t> </a:t>
            </a:r>
            <a:r>
              <a:rPr lang="en-GB" sz="2200" dirty="0" err="1"/>
              <a:t>sydd</a:t>
            </a:r>
            <a:r>
              <a:rPr lang="en-GB" sz="2200" dirty="0"/>
              <a:t> </a:t>
            </a:r>
            <a:r>
              <a:rPr lang="en-GB" sz="2200" dirty="0" err="1"/>
              <a:t>wedi</a:t>
            </a:r>
            <a:r>
              <a:rPr lang="en-GB" sz="2200" dirty="0"/>
              <a:t> </a:t>
            </a:r>
            <a:r>
              <a:rPr lang="en-GB" sz="2200" dirty="0" err="1"/>
              <a:t>dylanwadu</a:t>
            </a:r>
            <a:r>
              <a:rPr lang="en-GB" sz="2200" dirty="0"/>
              <a:t> </a:t>
            </a:r>
            <a:r>
              <a:rPr lang="en-GB" sz="2200" dirty="0" err="1"/>
              <a:t>ar</a:t>
            </a:r>
            <a:r>
              <a:rPr lang="en-GB" sz="2200" dirty="0"/>
              <a:t> </a:t>
            </a:r>
            <a:r>
              <a:rPr lang="en-GB" sz="2200" dirty="0" err="1"/>
              <a:t>eich</a:t>
            </a:r>
            <a:r>
              <a:rPr lang="en-GB" sz="2200" dirty="0"/>
              <a:t> </a:t>
            </a:r>
            <a:r>
              <a:rPr lang="en-GB" sz="2200" dirty="0" err="1"/>
              <a:t>gwaith</a:t>
            </a:r>
            <a:endParaRPr lang="en-GB" sz="2200" dirty="0"/>
          </a:p>
          <a:p>
            <a:pPr>
              <a:buFont typeface="Wingdings" panose="05000000000000000000" pitchFamily="2" charset="2"/>
              <a:buChar char="Ø"/>
            </a:pPr>
            <a:r>
              <a:rPr lang="en-GB" sz="2200" dirty="0" err="1"/>
              <a:t>Yn</a:t>
            </a:r>
            <a:r>
              <a:rPr lang="en-GB" sz="2200" dirty="0"/>
              <a:t> </a:t>
            </a:r>
            <a:r>
              <a:rPr lang="en-GB" sz="2200" dirty="0" err="1"/>
              <a:t>seiliedig</a:t>
            </a:r>
            <a:r>
              <a:rPr lang="en-GB" sz="2200" dirty="0"/>
              <a:t> </a:t>
            </a:r>
            <a:r>
              <a:rPr lang="en-GB" sz="2200" dirty="0" err="1"/>
              <a:t>ar</a:t>
            </a:r>
            <a:r>
              <a:rPr lang="en-GB" sz="2200" dirty="0"/>
              <a:t> </a:t>
            </a:r>
            <a:r>
              <a:rPr lang="en-GB" sz="2200" dirty="0" err="1"/>
              <a:t>hyn</a:t>
            </a:r>
            <a:r>
              <a:rPr lang="en-GB" sz="2200" dirty="0"/>
              <a:t> a </a:t>
            </a:r>
            <a:r>
              <a:rPr lang="en-GB" sz="2200" dirty="0" err="1"/>
              <a:t>chan</a:t>
            </a:r>
            <a:r>
              <a:rPr lang="en-GB" sz="2200" dirty="0"/>
              <a:t> </a:t>
            </a:r>
            <a:r>
              <a:rPr lang="en-GB" sz="2200" dirty="0" err="1"/>
              <a:t>barhau</a:t>
            </a:r>
            <a:r>
              <a:rPr lang="en-GB" sz="2200" dirty="0"/>
              <a:t> </a:t>
            </a:r>
            <a:r>
              <a:rPr lang="en-GB" sz="2200" dirty="0" err="1"/>
              <a:t>i</a:t>
            </a:r>
            <a:r>
              <a:rPr lang="en-GB" sz="2200" dirty="0"/>
              <a:t> </a:t>
            </a:r>
            <a:r>
              <a:rPr lang="en-GB" sz="2200" dirty="0" err="1"/>
              <a:t>ddefnyddio</a:t>
            </a:r>
            <a:r>
              <a:rPr lang="en-GB" sz="2200" dirty="0"/>
              <a:t> model </a:t>
            </a:r>
            <a:r>
              <a:rPr lang="en-GB" sz="2200" dirty="0" err="1"/>
              <a:t>myfyriol</a:t>
            </a:r>
            <a:r>
              <a:rPr lang="en-GB" sz="2200" dirty="0"/>
              <a:t>, </a:t>
            </a:r>
            <a:r>
              <a:rPr lang="en-GB" sz="2200" dirty="0" err="1"/>
              <a:t>amlinelwch</a:t>
            </a:r>
            <a:r>
              <a:rPr lang="en-GB" sz="2200" dirty="0"/>
              <a:t> </a:t>
            </a:r>
            <a:r>
              <a:rPr lang="en-GB" sz="2200" dirty="0" err="1"/>
              <a:t>beth</a:t>
            </a:r>
            <a:r>
              <a:rPr lang="en-GB" sz="2200" dirty="0"/>
              <a:t> </a:t>
            </a:r>
            <a:r>
              <a:rPr lang="en-GB" sz="2200" dirty="0" err="1"/>
              <a:t>rydych</a:t>
            </a:r>
            <a:r>
              <a:rPr lang="en-GB" sz="2200" dirty="0"/>
              <a:t> chi </a:t>
            </a:r>
            <a:r>
              <a:rPr lang="en-GB" sz="2200" dirty="0" err="1"/>
              <a:t>wedi’i</a:t>
            </a:r>
            <a:r>
              <a:rPr lang="en-GB" sz="2200" dirty="0"/>
              <a:t> </a:t>
            </a:r>
            <a:r>
              <a:rPr lang="en-GB" sz="2200" dirty="0" err="1"/>
              <a:t>nodi</a:t>
            </a:r>
            <a:r>
              <a:rPr lang="en-GB" sz="2200" dirty="0"/>
              <a:t> </a:t>
            </a:r>
            <a:r>
              <a:rPr lang="en-GB" sz="2200" dirty="0" err="1"/>
              <a:t>a’i</a:t>
            </a:r>
            <a:r>
              <a:rPr lang="en-GB" sz="2200" dirty="0"/>
              <a:t> </a:t>
            </a:r>
            <a:r>
              <a:rPr lang="en-GB" sz="2200" dirty="0" err="1"/>
              <a:t>gytuno</a:t>
            </a:r>
            <a:r>
              <a:rPr lang="en-GB" sz="2200" dirty="0"/>
              <a:t> </a:t>
            </a:r>
            <a:r>
              <a:rPr lang="en-GB" sz="2200" dirty="0" err="1"/>
              <a:t>gyda’ch</a:t>
            </a:r>
            <a:r>
              <a:rPr lang="en-GB" sz="2200" dirty="0"/>
              <a:t> </a:t>
            </a:r>
            <a:r>
              <a:rPr lang="en-GB" sz="2200" dirty="0" err="1"/>
              <a:t>rheolwr</a:t>
            </a:r>
            <a:r>
              <a:rPr lang="en-GB" sz="2200" dirty="0"/>
              <a:t>/ mentor </a:t>
            </a:r>
            <a:r>
              <a:rPr lang="en-GB" sz="2200" dirty="0" err="1"/>
              <a:t>ar</a:t>
            </a:r>
            <a:r>
              <a:rPr lang="en-GB" sz="2200" dirty="0"/>
              <a:t> </a:t>
            </a:r>
            <a:r>
              <a:rPr lang="en-GB" sz="2200" dirty="0" err="1"/>
              <a:t>gyfer</a:t>
            </a:r>
            <a:r>
              <a:rPr lang="en-GB" sz="2200" dirty="0"/>
              <a:t> </a:t>
            </a:r>
            <a:r>
              <a:rPr lang="en-GB" sz="2200" dirty="0" err="1"/>
              <a:t>eich</a:t>
            </a:r>
            <a:r>
              <a:rPr lang="en-GB" sz="2200" dirty="0"/>
              <a:t> </a:t>
            </a:r>
            <a:r>
              <a:rPr lang="en-GB" sz="2200" dirty="0" err="1"/>
              <a:t>datblygiad</a:t>
            </a:r>
            <a:r>
              <a:rPr lang="en-GB" sz="2200" dirty="0"/>
              <a:t> </a:t>
            </a:r>
            <a:r>
              <a:rPr lang="en-GB" sz="2200" dirty="0" err="1"/>
              <a:t>dros</a:t>
            </a:r>
            <a:r>
              <a:rPr lang="en-GB" sz="2200" dirty="0"/>
              <a:t> y 12 </a:t>
            </a:r>
            <a:r>
              <a:rPr lang="en-GB" sz="2200" dirty="0" err="1"/>
              <a:t>mis</a:t>
            </a:r>
            <a:r>
              <a:rPr lang="en-GB" sz="2200" dirty="0"/>
              <a:t> </a:t>
            </a:r>
            <a:r>
              <a:rPr lang="en-GB" sz="2200" dirty="0" err="1"/>
              <a:t>nesaf</a:t>
            </a:r>
            <a:endParaRPr lang="en-GB" sz="2200" dirty="0"/>
          </a:p>
          <a:p>
            <a:pPr>
              <a:buFont typeface="Wingdings" panose="05000000000000000000" pitchFamily="2" charset="2"/>
              <a:buChar char="Ø"/>
            </a:pPr>
            <a:r>
              <a:rPr lang="en-GB" sz="2200" dirty="0" err="1"/>
              <a:t>Rhaid</a:t>
            </a:r>
            <a:r>
              <a:rPr lang="en-GB" sz="2200" dirty="0"/>
              <a:t> </a:t>
            </a:r>
            <a:r>
              <a:rPr lang="en-GB" sz="2200" dirty="0" err="1"/>
              <a:t>i</a:t>
            </a:r>
            <a:r>
              <a:rPr lang="en-GB" sz="2200" dirty="0"/>
              <a:t> chi </a:t>
            </a:r>
            <a:r>
              <a:rPr lang="en-GB" sz="2200" dirty="0" err="1"/>
              <a:t>ddangos</a:t>
            </a:r>
            <a:r>
              <a:rPr lang="en-GB" sz="2200" dirty="0"/>
              <a:t> </a:t>
            </a:r>
            <a:r>
              <a:rPr lang="en-GB" sz="2200" dirty="0" err="1"/>
              <a:t>sut</a:t>
            </a:r>
            <a:r>
              <a:rPr lang="en-GB" sz="2200" dirty="0"/>
              <a:t> </a:t>
            </a:r>
            <a:r>
              <a:rPr lang="en-GB" sz="2200" dirty="0" err="1"/>
              <a:t>rydych</a:t>
            </a:r>
            <a:r>
              <a:rPr lang="en-GB" sz="2200" dirty="0"/>
              <a:t> </a:t>
            </a:r>
            <a:r>
              <a:rPr lang="en-GB" sz="2200" dirty="0" err="1"/>
              <a:t>yn</a:t>
            </a:r>
            <a:r>
              <a:rPr lang="en-GB" sz="2200" dirty="0"/>
              <a:t> </a:t>
            </a:r>
            <a:r>
              <a:rPr lang="en-GB" sz="2200" dirty="0" err="1"/>
              <a:t>bwriadu</a:t>
            </a:r>
            <a:r>
              <a:rPr lang="en-GB" sz="2200" dirty="0"/>
              <a:t> </a:t>
            </a:r>
            <a:r>
              <a:rPr lang="en-GB" sz="2200" dirty="0" err="1"/>
              <a:t>bodloni</a:t>
            </a:r>
            <a:r>
              <a:rPr lang="en-GB" sz="2200" dirty="0"/>
              <a:t> </a:t>
            </a:r>
            <a:r>
              <a:rPr lang="en-GB" sz="2200" dirty="0" err="1"/>
              <a:t>pob</a:t>
            </a:r>
            <a:r>
              <a:rPr lang="en-GB" sz="2200" dirty="0"/>
              <a:t> un </a:t>
            </a:r>
            <a:r>
              <a:rPr lang="en-GB" sz="2200" dirty="0" err="1"/>
              <a:t>o’r</a:t>
            </a:r>
            <a:r>
              <a:rPr lang="en-GB" sz="2200" dirty="0"/>
              <a:t> </a:t>
            </a:r>
            <a:r>
              <a:rPr lang="en-GB" sz="2200" dirty="0" err="1"/>
              <a:t>canlyniadau</a:t>
            </a:r>
            <a:r>
              <a:rPr lang="en-GB" sz="2200" dirty="0"/>
              <a:t> </a:t>
            </a:r>
            <a:r>
              <a:rPr lang="en-GB" sz="2200" dirty="0" err="1"/>
              <a:t>dysgu</a:t>
            </a:r>
            <a:r>
              <a:rPr lang="en-GB" sz="2200" dirty="0"/>
              <a:t>.</a:t>
            </a:r>
            <a:endParaRPr lang="cy-GB" sz="2200" dirty="0"/>
          </a:p>
        </p:txBody>
      </p:sp>
      <p:sp>
        <p:nvSpPr>
          <p:cNvPr id="2" name="Title 1"/>
          <p:cNvSpPr>
            <a:spLocks noGrp="1"/>
          </p:cNvSpPr>
          <p:nvPr>
            <p:ph type="title"/>
          </p:nvPr>
        </p:nvSpPr>
        <p:spPr/>
        <p:txBody>
          <a:bodyPr>
            <a:normAutofit/>
          </a:bodyPr>
          <a:lstStyle/>
          <a:p>
            <a:r>
              <a:rPr lang="en-GB" sz="3600" b="1" dirty="0"/>
              <a:t>Tasg 1 </a:t>
            </a:r>
            <a:r>
              <a:rPr lang="en-GB" sz="3600" b="1" dirty="0" err="1"/>
              <a:t>rhan</a:t>
            </a:r>
            <a:r>
              <a:rPr lang="en-GB" sz="3600" b="1" dirty="0"/>
              <a:t> a- Y </a:t>
            </a:r>
            <a:r>
              <a:rPr lang="en-GB" sz="3600" b="1" dirty="0" err="1"/>
              <a:t>cwestiwn</a:t>
            </a:r>
            <a:endParaRPr lang="cy-GB" sz="3600" b="1"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spTree>
    <p:extLst>
      <p:ext uri="{BB962C8B-B14F-4D97-AF65-F5344CB8AC3E}">
        <p14:creationId xmlns:p14="http://schemas.microsoft.com/office/powerpoint/2010/main" val="267915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err="1"/>
              <a:t>Gellir</a:t>
            </a:r>
            <a:r>
              <a:rPr lang="en-GB" dirty="0"/>
              <a:t> </a:t>
            </a:r>
            <a:r>
              <a:rPr lang="en-GB" dirty="0" err="1"/>
              <a:t>edrych</a:t>
            </a:r>
            <a:r>
              <a:rPr lang="en-GB" dirty="0"/>
              <a:t> </a:t>
            </a:r>
            <a:r>
              <a:rPr lang="en-GB" dirty="0" err="1"/>
              <a:t>ar</a:t>
            </a:r>
            <a:r>
              <a:rPr lang="en-GB" dirty="0"/>
              <a:t> ran </a:t>
            </a:r>
            <a:r>
              <a:rPr lang="en-GB" dirty="0" err="1"/>
              <a:t>cyntaf</a:t>
            </a:r>
            <a:r>
              <a:rPr lang="en-GB" dirty="0"/>
              <a:t> y </a:t>
            </a:r>
            <a:r>
              <a:rPr lang="en-GB" dirty="0" err="1"/>
              <a:t>dasg</a:t>
            </a:r>
            <a:r>
              <a:rPr lang="en-GB" dirty="0"/>
              <a:t> </a:t>
            </a:r>
            <a:r>
              <a:rPr lang="en-GB" dirty="0" err="1"/>
              <a:t>yma</a:t>
            </a:r>
            <a:r>
              <a:rPr lang="en-GB" dirty="0"/>
              <a:t> (</a:t>
            </a:r>
            <a:r>
              <a:rPr lang="en-GB" dirty="0" err="1"/>
              <a:t>tasg</a:t>
            </a:r>
            <a:r>
              <a:rPr lang="en-GB" dirty="0"/>
              <a:t> 1 </a:t>
            </a:r>
            <a:r>
              <a:rPr lang="en-GB" dirty="0" err="1"/>
              <a:t>rhan</a:t>
            </a:r>
            <a:r>
              <a:rPr lang="en-GB" dirty="0"/>
              <a:t> a) </a:t>
            </a:r>
            <a:r>
              <a:rPr lang="en-GB" b="1" dirty="0" err="1"/>
              <a:t>fel</a:t>
            </a:r>
            <a:r>
              <a:rPr lang="en-GB" b="1" dirty="0"/>
              <a:t> y </a:t>
            </a:r>
            <a:r>
              <a:rPr lang="en-GB" b="1" dirty="0" err="1"/>
              <a:t>rhagarweiniad</a:t>
            </a:r>
            <a:r>
              <a:rPr lang="en-GB" b="1" dirty="0"/>
              <a:t> </a:t>
            </a:r>
            <a:r>
              <a:rPr lang="en-GB" dirty="0" err="1"/>
              <a:t>i’r</a:t>
            </a:r>
            <a:r>
              <a:rPr lang="en-GB" dirty="0"/>
              <a:t> </a:t>
            </a:r>
            <a:r>
              <a:rPr lang="en-GB" dirty="0" err="1"/>
              <a:t>dasg</a:t>
            </a:r>
            <a:endParaRPr lang="en-GB" sz="2400" dirty="0"/>
          </a:p>
          <a:p>
            <a:pPr marL="0" indent="0">
              <a:buNone/>
            </a:pPr>
            <a:r>
              <a:rPr lang="en-GB" dirty="0" err="1"/>
              <a:t>Wrth</a:t>
            </a:r>
            <a:r>
              <a:rPr lang="en-GB" dirty="0"/>
              <a:t> </a:t>
            </a:r>
            <a:r>
              <a:rPr lang="en-GB" dirty="0" err="1"/>
              <a:t>ateb</a:t>
            </a:r>
            <a:r>
              <a:rPr lang="en-GB" dirty="0"/>
              <a:t> </a:t>
            </a:r>
            <a:r>
              <a:rPr lang="en-GB" dirty="0" err="1"/>
              <a:t>gallwch</a:t>
            </a:r>
            <a:r>
              <a:rPr lang="en-GB" dirty="0"/>
              <a:t> </a:t>
            </a:r>
            <a:r>
              <a:rPr lang="en-GB" dirty="0" err="1"/>
              <a:t>ystyried</a:t>
            </a:r>
            <a:r>
              <a:rPr lang="en-GB" dirty="0"/>
              <a:t>:</a:t>
            </a:r>
            <a:endParaRPr lang="cy-GB" dirty="0"/>
          </a:p>
          <a:p>
            <a:pPr lvl="0"/>
            <a:r>
              <a:rPr lang="en-GB" dirty="0" err="1"/>
              <a:t>eich</a:t>
            </a:r>
            <a:r>
              <a:rPr lang="en-GB" dirty="0"/>
              <a:t> </a:t>
            </a:r>
            <a:r>
              <a:rPr lang="en-GB" dirty="0" err="1"/>
              <a:t>prif</a:t>
            </a:r>
            <a:r>
              <a:rPr lang="en-GB" dirty="0"/>
              <a:t> </a:t>
            </a:r>
            <a:r>
              <a:rPr lang="en-GB" dirty="0" err="1"/>
              <a:t>faes</a:t>
            </a:r>
            <a:r>
              <a:rPr lang="en-GB" dirty="0"/>
              <a:t> </a:t>
            </a:r>
            <a:r>
              <a:rPr lang="en-GB" dirty="0" err="1"/>
              <a:t>dysgu</a:t>
            </a:r>
            <a:r>
              <a:rPr lang="en-GB" dirty="0"/>
              <a:t> a </a:t>
            </a:r>
            <a:r>
              <a:rPr lang="en-GB" dirty="0" err="1"/>
              <a:t>datblygu</a:t>
            </a:r>
            <a:r>
              <a:rPr lang="en-GB" dirty="0"/>
              <a:t> </a:t>
            </a:r>
            <a:r>
              <a:rPr lang="en-GB" dirty="0" err="1"/>
              <a:t>ers</a:t>
            </a:r>
            <a:r>
              <a:rPr lang="en-GB" dirty="0"/>
              <a:t> </a:t>
            </a:r>
            <a:r>
              <a:rPr lang="en-GB" dirty="0" err="1"/>
              <a:t>i</a:t>
            </a:r>
            <a:r>
              <a:rPr lang="en-GB" dirty="0"/>
              <a:t> chi </a:t>
            </a:r>
            <a:r>
              <a:rPr lang="en-GB" dirty="0" err="1"/>
              <a:t>gymhwyso</a:t>
            </a:r>
            <a:r>
              <a:rPr lang="en-GB" dirty="0"/>
              <a:t> </a:t>
            </a:r>
            <a:r>
              <a:rPr lang="en-GB" dirty="0" err="1"/>
              <a:t>e.e</a:t>
            </a:r>
            <a:r>
              <a:rPr lang="en-GB" dirty="0"/>
              <a:t>. </a:t>
            </a:r>
            <a:r>
              <a:rPr lang="en-GB" dirty="0" err="1"/>
              <a:t>Lle</a:t>
            </a:r>
            <a:r>
              <a:rPr lang="en-GB" dirty="0"/>
              <a:t> </a:t>
            </a:r>
            <a:r>
              <a:rPr lang="en-GB" dirty="0" err="1"/>
              <a:t>mae</a:t>
            </a:r>
            <a:r>
              <a:rPr lang="en-GB" dirty="0"/>
              <a:t> </a:t>
            </a:r>
            <a:r>
              <a:rPr lang="en-GB" dirty="0" err="1"/>
              <a:t>eich</a:t>
            </a:r>
            <a:r>
              <a:rPr lang="en-GB" dirty="0"/>
              <a:t> </a:t>
            </a:r>
            <a:r>
              <a:rPr lang="en-GB" dirty="0" err="1"/>
              <a:t>hyder</a:t>
            </a:r>
            <a:r>
              <a:rPr lang="en-GB" dirty="0"/>
              <a:t> </a:t>
            </a:r>
            <a:r>
              <a:rPr lang="en-GB" dirty="0" err="1"/>
              <a:t>a’ch</a:t>
            </a:r>
            <a:r>
              <a:rPr lang="en-GB" dirty="0"/>
              <a:t> </a:t>
            </a:r>
            <a:r>
              <a:rPr lang="en-GB" dirty="0" err="1"/>
              <a:t>cymhwysedd</a:t>
            </a:r>
            <a:r>
              <a:rPr lang="en-GB" dirty="0"/>
              <a:t> </a:t>
            </a:r>
            <a:r>
              <a:rPr lang="en-GB" dirty="0" err="1"/>
              <a:t>wedi</a:t>
            </a:r>
            <a:r>
              <a:rPr lang="en-GB" dirty="0"/>
              <a:t> </a:t>
            </a:r>
            <a:r>
              <a:rPr lang="en-GB" dirty="0" err="1"/>
              <a:t>tyfu</a:t>
            </a:r>
            <a:r>
              <a:rPr lang="en-GB" dirty="0"/>
              <a:t> a </a:t>
            </a:r>
            <a:r>
              <a:rPr lang="en-GB" dirty="0" err="1"/>
              <a:t>datblygu</a:t>
            </a:r>
            <a:r>
              <a:rPr lang="en-GB" dirty="0"/>
              <a:t>?</a:t>
            </a:r>
            <a:endParaRPr lang="cy-GB" dirty="0"/>
          </a:p>
          <a:p>
            <a:pPr lvl="0"/>
            <a:r>
              <a:rPr lang="en-GB" dirty="0"/>
              <a:t>Be </a:t>
            </a:r>
            <a:r>
              <a:rPr lang="en-GB" dirty="0" err="1"/>
              <a:t>sydd</a:t>
            </a:r>
            <a:r>
              <a:rPr lang="en-GB" dirty="0"/>
              <a:t> </a:t>
            </a:r>
            <a:r>
              <a:rPr lang="en-GB" dirty="0" err="1"/>
              <a:t>wedi</a:t>
            </a:r>
            <a:r>
              <a:rPr lang="en-GB" dirty="0"/>
              <a:t> </a:t>
            </a:r>
            <a:r>
              <a:rPr lang="en-GB" dirty="0" err="1"/>
              <a:t>eich</a:t>
            </a:r>
            <a:r>
              <a:rPr lang="en-GB" dirty="0"/>
              <a:t> </a:t>
            </a:r>
            <a:r>
              <a:rPr lang="en-GB" dirty="0" err="1"/>
              <a:t>cefnogi</a:t>
            </a:r>
            <a:r>
              <a:rPr lang="en-GB" dirty="0"/>
              <a:t>/ </a:t>
            </a:r>
            <a:r>
              <a:rPr lang="en-GB" dirty="0" err="1"/>
              <a:t>heb</a:t>
            </a:r>
            <a:r>
              <a:rPr lang="en-GB" dirty="0"/>
              <a:t> </a:t>
            </a:r>
            <a:r>
              <a:rPr lang="en-GB" dirty="0" err="1"/>
              <a:t>eich</a:t>
            </a:r>
            <a:r>
              <a:rPr lang="en-GB" dirty="0"/>
              <a:t> </a:t>
            </a:r>
            <a:r>
              <a:rPr lang="en-GB" dirty="0" err="1"/>
              <a:t>cefnogi</a:t>
            </a:r>
            <a:r>
              <a:rPr lang="en-GB" dirty="0"/>
              <a:t> </a:t>
            </a:r>
            <a:r>
              <a:rPr lang="en-GB" dirty="0" err="1"/>
              <a:t>gyda</a:t>
            </a:r>
            <a:r>
              <a:rPr lang="en-GB" dirty="0"/>
              <a:t> </a:t>
            </a:r>
            <a:r>
              <a:rPr lang="en-GB" dirty="0" err="1"/>
              <a:t>hyn</a:t>
            </a:r>
            <a:r>
              <a:rPr lang="en-GB" dirty="0"/>
              <a:t> </a:t>
            </a:r>
            <a:r>
              <a:rPr lang="en-GB" dirty="0" err="1"/>
              <a:t>e.e</a:t>
            </a:r>
            <a:r>
              <a:rPr lang="en-GB" dirty="0"/>
              <a:t>. </a:t>
            </a:r>
            <a:r>
              <a:rPr lang="en-GB" dirty="0" err="1"/>
              <a:t>goruchwyliaeth</a:t>
            </a:r>
            <a:r>
              <a:rPr lang="en-GB" dirty="0"/>
              <a:t>, </a:t>
            </a:r>
            <a:r>
              <a:rPr lang="en-GB" dirty="0" err="1"/>
              <a:t>hyfforddiant</a:t>
            </a:r>
            <a:r>
              <a:rPr lang="en-GB" dirty="0"/>
              <a:t>, </a:t>
            </a:r>
            <a:r>
              <a:rPr lang="en-GB" dirty="0" err="1"/>
              <a:t>dysgu</a:t>
            </a:r>
            <a:r>
              <a:rPr lang="en-GB" dirty="0"/>
              <a:t> ac </a:t>
            </a:r>
            <a:r>
              <a:rPr lang="en-GB" dirty="0" err="1"/>
              <a:t>ymchwil</a:t>
            </a:r>
            <a:r>
              <a:rPr lang="en-GB" dirty="0"/>
              <a:t>.</a:t>
            </a:r>
            <a:endParaRPr lang="cy-GB" dirty="0"/>
          </a:p>
          <a:p>
            <a:pPr marL="0" indent="0">
              <a:buNone/>
            </a:pPr>
            <a:endParaRPr lang="en-GB" sz="2400" dirty="0"/>
          </a:p>
        </p:txBody>
      </p:sp>
      <p:sp>
        <p:nvSpPr>
          <p:cNvPr id="2" name="Title 1"/>
          <p:cNvSpPr>
            <a:spLocks noGrp="1"/>
          </p:cNvSpPr>
          <p:nvPr>
            <p:ph type="title"/>
          </p:nvPr>
        </p:nvSpPr>
        <p:spPr/>
        <p:txBody>
          <a:bodyPr>
            <a:normAutofit fontScale="90000"/>
          </a:bodyPr>
          <a:lstStyle/>
          <a:p>
            <a:r>
              <a:rPr lang="en-GB" b="1" dirty="0" err="1"/>
              <a:t>Cychwyn</a:t>
            </a:r>
            <a:r>
              <a:rPr lang="en-GB" b="1" dirty="0"/>
              <a:t> </a:t>
            </a:r>
            <a:r>
              <a:rPr lang="en-GB" b="1" dirty="0" err="1"/>
              <a:t>ar</a:t>
            </a:r>
            <a:r>
              <a:rPr lang="en-GB" b="1" dirty="0"/>
              <a:t> y </a:t>
            </a:r>
            <a:r>
              <a:rPr lang="en-GB" b="1" dirty="0" err="1"/>
              <a:t>gwaith</a:t>
            </a:r>
            <a:r>
              <a:rPr lang="en-GB" b="1" dirty="0"/>
              <a:t>- </a:t>
            </a:r>
            <a:r>
              <a:rPr lang="en-GB" b="1" dirty="0" err="1"/>
              <a:t>Datblygiad</a:t>
            </a:r>
            <a:r>
              <a:rPr lang="en-GB" b="1" dirty="0"/>
              <a:t> </a:t>
            </a:r>
            <a:r>
              <a:rPr lang="en-GB" b="1" dirty="0" err="1"/>
              <a:t>Proffesiynol</a:t>
            </a:r>
            <a:r>
              <a:rPr lang="en-GB" b="1" dirty="0"/>
              <a:t> </a:t>
            </a:r>
            <a:r>
              <a:rPr lang="en-GB" b="1" dirty="0" err="1"/>
              <a:t>ers</a:t>
            </a:r>
            <a:r>
              <a:rPr lang="en-GB" b="1" dirty="0"/>
              <a:t> </a:t>
            </a:r>
            <a:r>
              <a:rPr lang="en-GB" b="1" dirty="0" err="1"/>
              <a:t>cymhwyso</a:t>
            </a:r>
            <a:endParaRPr lang="cy-GB" b="1"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72108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980730"/>
            <a:ext cx="7886700" cy="5196234"/>
          </a:xfrm>
        </p:spPr>
        <p:txBody>
          <a:bodyPr>
            <a:normAutofit fontScale="85000" lnSpcReduction="10000"/>
          </a:bodyPr>
          <a:lstStyle/>
          <a:p>
            <a:pPr marL="109537" indent="0">
              <a:buNone/>
            </a:pPr>
            <a:r>
              <a:rPr lang="en-GB" dirty="0" err="1"/>
              <a:t>Mewn</a:t>
            </a:r>
            <a:r>
              <a:rPr lang="en-GB" dirty="0"/>
              <a:t> </a:t>
            </a:r>
            <a:r>
              <a:rPr lang="en-GB" dirty="0" err="1"/>
              <a:t>perthynas</a:t>
            </a:r>
            <a:r>
              <a:rPr lang="en-GB" dirty="0"/>
              <a:t> </a:t>
            </a:r>
            <a:r>
              <a:rPr lang="en-GB" dirty="0" err="1"/>
              <a:t>â’ch</a:t>
            </a:r>
            <a:r>
              <a:rPr lang="en-GB" dirty="0"/>
              <a:t> </a:t>
            </a:r>
            <a:r>
              <a:rPr lang="en-GB" dirty="0" err="1"/>
              <a:t>datblygiad</a:t>
            </a:r>
            <a:r>
              <a:rPr lang="en-GB" dirty="0"/>
              <a:t> </a:t>
            </a:r>
            <a:r>
              <a:rPr lang="en-GB" dirty="0" err="1"/>
              <a:t>proffesiynol</a:t>
            </a:r>
            <a:r>
              <a:rPr lang="en-GB" dirty="0"/>
              <a:t> </a:t>
            </a:r>
            <a:r>
              <a:rPr lang="en-GB" dirty="0" err="1"/>
              <a:t>dros</a:t>
            </a:r>
            <a:r>
              <a:rPr lang="en-GB" dirty="0"/>
              <a:t> y 12 </a:t>
            </a:r>
            <a:r>
              <a:rPr lang="en-GB" dirty="0" err="1"/>
              <a:t>mis</a:t>
            </a:r>
            <a:r>
              <a:rPr lang="en-GB" dirty="0"/>
              <a:t> </a:t>
            </a:r>
            <a:r>
              <a:rPr lang="en-GB" dirty="0" err="1"/>
              <a:t>nesaf</a:t>
            </a:r>
            <a:r>
              <a:rPr lang="en-GB" dirty="0"/>
              <a:t>, </a:t>
            </a:r>
            <a:r>
              <a:rPr lang="en-GB" dirty="0" err="1"/>
              <a:t>ceisiwch</a:t>
            </a:r>
            <a:r>
              <a:rPr lang="en-GB" dirty="0"/>
              <a:t> </a:t>
            </a:r>
            <a:r>
              <a:rPr lang="en-GB" dirty="0" err="1"/>
              <a:t>adnabod</a:t>
            </a:r>
            <a:r>
              <a:rPr lang="en-GB" dirty="0"/>
              <a:t> pa </a:t>
            </a:r>
            <a:r>
              <a:rPr lang="en-GB" dirty="0" err="1"/>
              <a:t>sgiliau</a:t>
            </a:r>
            <a:r>
              <a:rPr lang="en-GB" dirty="0"/>
              <a:t> </a:t>
            </a:r>
            <a:r>
              <a:rPr lang="en-GB" dirty="0" err="1"/>
              <a:t>neu</a:t>
            </a:r>
            <a:r>
              <a:rPr lang="en-GB" dirty="0"/>
              <a:t> </a:t>
            </a:r>
            <a:r>
              <a:rPr lang="en-GB" dirty="0" err="1"/>
              <a:t>wybodaeth</a:t>
            </a:r>
            <a:r>
              <a:rPr lang="en-GB" dirty="0"/>
              <a:t> </a:t>
            </a:r>
            <a:r>
              <a:rPr lang="en-GB" dirty="0" err="1"/>
              <a:t>bellach</a:t>
            </a:r>
            <a:r>
              <a:rPr lang="en-GB" dirty="0"/>
              <a:t> </a:t>
            </a:r>
            <a:r>
              <a:rPr lang="en-GB" dirty="0" err="1"/>
              <a:t>rydych</a:t>
            </a:r>
            <a:r>
              <a:rPr lang="en-GB" dirty="0"/>
              <a:t> </a:t>
            </a:r>
            <a:r>
              <a:rPr lang="en-GB" dirty="0" err="1"/>
              <a:t>angen</a:t>
            </a:r>
            <a:r>
              <a:rPr lang="en-GB" dirty="0"/>
              <a:t>/ </a:t>
            </a:r>
            <a:r>
              <a:rPr lang="en-GB" dirty="0" err="1"/>
              <a:t>neu</a:t>
            </a:r>
            <a:r>
              <a:rPr lang="en-GB" dirty="0"/>
              <a:t> </a:t>
            </a:r>
            <a:r>
              <a:rPr lang="en-GB" dirty="0" err="1"/>
              <a:t>eisiau</a:t>
            </a:r>
            <a:r>
              <a:rPr lang="en-GB" dirty="0"/>
              <a:t> </a:t>
            </a:r>
            <a:r>
              <a:rPr lang="en-GB" dirty="0" err="1"/>
              <a:t>ei</a:t>
            </a:r>
            <a:r>
              <a:rPr lang="en-GB" dirty="0"/>
              <a:t> </a:t>
            </a:r>
            <a:r>
              <a:rPr lang="en-GB" dirty="0" err="1"/>
              <a:t>ddatblygu</a:t>
            </a:r>
            <a:r>
              <a:rPr lang="en-GB" dirty="0"/>
              <a:t> a </a:t>
            </a:r>
            <a:r>
              <a:rPr lang="en-GB" dirty="0" err="1"/>
              <a:t>pherthnasu’r</a:t>
            </a:r>
            <a:r>
              <a:rPr lang="en-GB" dirty="0"/>
              <a:t> </a:t>
            </a:r>
            <a:r>
              <a:rPr lang="en-GB" dirty="0" err="1"/>
              <a:t>rhain</a:t>
            </a:r>
            <a:r>
              <a:rPr lang="en-GB" dirty="0"/>
              <a:t> </a:t>
            </a:r>
            <a:r>
              <a:rPr lang="en-GB" dirty="0" err="1"/>
              <a:t>i’r</a:t>
            </a:r>
            <a:r>
              <a:rPr lang="en-GB" dirty="0"/>
              <a:t> </a:t>
            </a:r>
            <a:r>
              <a:rPr lang="en-GB" dirty="0" err="1"/>
              <a:t>canlyniadau</a:t>
            </a:r>
            <a:r>
              <a:rPr lang="en-GB" dirty="0"/>
              <a:t> </a:t>
            </a:r>
            <a:r>
              <a:rPr lang="en-GB" dirty="0" err="1"/>
              <a:t>dysgu</a:t>
            </a:r>
            <a:r>
              <a:rPr lang="en-GB" dirty="0"/>
              <a:t> (GCC)</a:t>
            </a:r>
            <a:endParaRPr lang="cy-GB" dirty="0"/>
          </a:p>
          <a:p>
            <a:pPr marL="109537" indent="0">
              <a:buNone/>
            </a:pPr>
            <a:r>
              <a:rPr lang="en-GB" dirty="0" err="1"/>
              <a:t>Wrth</a:t>
            </a:r>
            <a:r>
              <a:rPr lang="en-GB" dirty="0"/>
              <a:t> </a:t>
            </a:r>
            <a:r>
              <a:rPr lang="en-GB" dirty="0" err="1"/>
              <a:t>ateb</a:t>
            </a:r>
            <a:r>
              <a:rPr lang="en-GB" dirty="0"/>
              <a:t> y </a:t>
            </a:r>
            <a:r>
              <a:rPr lang="en-GB" dirty="0" err="1"/>
              <a:t>cwestiwn</a:t>
            </a:r>
            <a:r>
              <a:rPr lang="en-GB" dirty="0"/>
              <a:t> </a:t>
            </a:r>
            <a:r>
              <a:rPr lang="en-GB" dirty="0" err="1"/>
              <a:t>yma</a:t>
            </a:r>
            <a:r>
              <a:rPr lang="en-GB" dirty="0"/>
              <a:t> </a:t>
            </a:r>
            <a:r>
              <a:rPr lang="en-GB" dirty="0" err="1"/>
              <a:t>gallwch</a:t>
            </a:r>
            <a:r>
              <a:rPr lang="en-GB" dirty="0"/>
              <a:t> </a:t>
            </a:r>
            <a:r>
              <a:rPr lang="en-GB" dirty="0" err="1"/>
              <a:t>ystyried</a:t>
            </a:r>
            <a:r>
              <a:rPr lang="en-GB" dirty="0"/>
              <a:t>:</a:t>
            </a:r>
            <a:endParaRPr lang="cy-GB" dirty="0"/>
          </a:p>
          <a:p>
            <a:pPr lvl="0"/>
            <a:r>
              <a:rPr lang="en-GB" dirty="0" err="1"/>
              <a:t>Yr</a:t>
            </a:r>
            <a:r>
              <a:rPr lang="en-GB" dirty="0"/>
              <a:t> </a:t>
            </a:r>
            <a:r>
              <a:rPr lang="en-GB" dirty="0" err="1"/>
              <a:t>hyn</a:t>
            </a:r>
            <a:r>
              <a:rPr lang="en-GB" dirty="0"/>
              <a:t> all </a:t>
            </a:r>
            <a:r>
              <a:rPr lang="en-GB" dirty="0" err="1"/>
              <a:t>eich</a:t>
            </a:r>
            <a:r>
              <a:rPr lang="en-GB" dirty="0"/>
              <a:t> </a:t>
            </a:r>
            <a:r>
              <a:rPr lang="en-GB" dirty="0" err="1"/>
              <a:t>cefnogi</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ymarferydd</a:t>
            </a:r>
            <a:r>
              <a:rPr lang="en-GB" dirty="0"/>
              <a:t> </a:t>
            </a:r>
            <a:r>
              <a:rPr lang="en-GB" dirty="0" err="1"/>
              <a:t>mwy</a:t>
            </a:r>
            <a:r>
              <a:rPr lang="en-GB" dirty="0"/>
              <a:t> </a:t>
            </a:r>
            <a:r>
              <a:rPr lang="en-GB" dirty="0" err="1"/>
              <a:t>hyderus</a:t>
            </a:r>
            <a:r>
              <a:rPr lang="en-GB" dirty="0"/>
              <a:t>, </a:t>
            </a:r>
            <a:r>
              <a:rPr lang="en-GB" dirty="0" err="1"/>
              <a:t>cymwys</a:t>
            </a:r>
            <a:r>
              <a:rPr lang="en-GB" dirty="0"/>
              <a:t> a </a:t>
            </a:r>
            <a:r>
              <a:rPr lang="en-GB" dirty="0" err="1"/>
              <a:t>gwydn</a:t>
            </a:r>
            <a:endParaRPr lang="cy-GB" dirty="0"/>
          </a:p>
          <a:p>
            <a:pPr lvl="0"/>
            <a:r>
              <a:rPr lang="en-GB" dirty="0"/>
              <a:t>A </a:t>
            </a:r>
            <a:r>
              <a:rPr lang="en-GB" dirty="0" err="1"/>
              <a:t>oes</a:t>
            </a:r>
            <a:r>
              <a:rPr lang="en-GB" dirty="0"/>
              <a:t> </a:t>
            </a:r>
            <a:r>
              <a:rPr lang="en-GB" dirty="0" err="1"/>
              <a:t>unrhyw</a:t>
            </a:r>
            <a:r>
              <a:rPr lang="en-GB" dirty="0"/>
              <a:t> </a:t>
            </a:r>
            <a:r>
              <a:rPr lang="en-GB" dirty="0" err="1"/>
              <a:t>rwystrau</a:t>
            </a:r>
            <a:r>
              <a:rPr lang="en-GB" dirty="0"/>
              <a:t> </a:t>
            </a:r>
            <a:r>
              <a:rPr lang="en-GB" dirty="0" err="1"/>
              <a:t>i</a:t>
            </a:r>
            <a:r>
              <a:rPr lang="en-GB" dirty="0"/>
              <a:t> </a:t>
            </a:r>
            <a:r>
              <a:rPr lang="en-GB" dirty="0" err="1"/>
              <a:t>hyn</a:t>
            </a:r>
            <a:r>
              <a:rPr lang="en-GB" dirty="0"/>
              <a:t>?</a:t>
            </a:r>
            <a:endParaRPr lang="cy-GB" dirty="0"/>
          </a:p>
          <a:p>
            <a:pPr lvl="0"/>
            <a:r>
              <a:rPr lang="en-GB" dirty="0"/>
              <a:t>Beth </a:t>
            </a:r>
            <a:r>
              <a:rPr lang="en-GB" dirty="0" err="1"/>
              <a:t>sydd</a:t>
            </a:r>
            <a:r>
              <a:rPr lang="en-GB" dirty="0"/>
              <a:t> </a:t>
            </a:r>
            <a:r>
              <a:rPr lang="en-GB" dirty="0" err="1"/>
              <a:t>yn</a:t>
            </a:r>
            <a:r>
              <a:rPr lang="en-GB" dirty="0"/>
              <a:t> </a:t>
            </a:r>
            <a:r>
              <a:rPr lang="en-GB" dirty="0" err="1"/>
              <a:t>bwysig</a:t>
            </a:r>
            <a:r>
              <a:rPr lang="en-GB" dirty="0"/>
              <a:t> </a:t>
            </a:r>
            <a:r>
              <a:rPr lang="en-GB" dirty="0" err="1"/>
              <a:t>i</a:t>
            </a:r>
            <a:r>
              <a:rPr lang="en-GB" dirty="0"/>
              <a:t> chi?</a:t>
            </a:r>
            <a:endParaRPr lang="cy-GB" dirty="0"/>
          </a:p>
          <a:p>
            <a:pPr lvl="0"/>
            <a:r>
              <a:rPr lang="en-GB" dirty="0"/>
              <a:t>Pa </a:t>
            </a:r>
            <a:r>
              <a:rPr lang="en-GB" dirty="0" err="1"/>
              <a:t>faes</a:t>
            </a:r>
            <a:r>
              <a:rPr lang="en-GB" dirty="0"/>
              <a:t> </a:t>
            </a:r>
            <a:r>
              <a:rPr lang="en-GB" dirty="0" err="1"/>
              <a:t>datblygiadol</a:t>
            </a:r>
            <a:r>
              <a:rPr lang="en-GB" dirty="0"/>
              <a:t> </a:t>
            </a:r>
            <a:r>
              <a:rPr lang="en-GB" dirty="0" err="1"/>
              <a:t>yn</a:t>
            </a:r>
            <a:r>
              <a:rPr lang="en-GB" dirty="0"/>
              <a:t> </a:t>
            </a:r>
            <a:r>
              <a:rPr lang="en-GB" dirty="0" err="1"/>
              <a:t>eich</a:t>
            </a:r>
            <a:r>
              <a:rPr lang="en-GB" dirty="0"/>
              <a:t> barn chi </a:t>
            </a:r>
            <a:r>
              <a:rPr lang="en-GB" dirty="0" err="1"/>
              <a:t>fydd</a:t>
            </a:r>
            <a:r>
              <a:rPr lang="en-GB" dirty="0"/>
              <a:t> </a:t>
            </a:r>
            <a:r>
              <a:rPr lang="en-GB" dirty="0" err="1"/>
              <a:t>yn</a:t>
            </a:r>
            <a:r>
              <a:rPr lang="en-GB" dirty="0"/>
              <a:t> </a:t>
            </a:r>
            <a:r>
              <a:rPr lang="en-GB" dirty="0" err="1"/>
              <a:t>bwysig</a:t>
            </a:r>
            <a:r>
              <a:rPr lang="en-GB" dirty="0"/>
              <a:t> </a:t>
            </a:r>
            <a:r>
              <a:rPr lang="en-GB" dirty="0" err="1"/>
              <a:t>i</a:t>
            </a:r>
            <a:r>
              <a:rPr lang="en-GB" dirty="0"/>
              <a:t> </a:t>
            </a:r>
            <a:r>
              <a:rPr lang="en-GB" dirty="0" err="1"/>
              <a:t>unigolion</a:t>
            </a:r>
            <a:r>
              <a:rPr lang="en-GB" dirty="0"/>
              <a:t>, </a:t>
            </a:r>
            <a:r>
              <a:rPr lang="en-GB" dirty="0" err="1"/>
              <a:t>teuluoedd</a:t>
            </a:r>
            <a:r>
              <a:rPr lang="en-GB" dirty="0"/>
              <a:t> </a:t>
            </a:r>
            <a:r>
              <a:rPr lang="en-GB" dirty="0" err="1"/>
              <a:t>rydych</a:t>
            </a:r>
            <a:r>
              <a:rPr lang="en-GB" dirty="0"/>
              <a:t> </a:t>
            </a:r>
            <a:r>
              <a:rPr lang="en-GB" dirty="0" err="1"/>
              <a:t>yn</a:t>
            </a:r>
            <a:r>
              <a:rPr lang="en-GB" dirty="0"/>
              <a:t> </a:t>
            </a:r>
            <a:r>
              <a:rPr lang="en-GB" dirty="0" err="1"/>
              <a:t>gweithio</a:t>
            </a:r>
            <a:r>
              <a:rPr lang="en-GB" dirty="0"/>
              <a:t> a </a:t>
            </a:r>
            <a:r>
              <a:rPr lang="en-GB" dirty="0" err="1"/>
              <a:t>hwy</a:t>
            </a:r>
            <a:r>
              <a:rPr lang="en-GB" dirty="0"/>
              <a:t> </a:t>
            </a:r>
            <a:r>
              <a:rPr lang="en-GB" dirty="0" err="1"/>
              <a:t>yn</a:t>
            </a:r>
            <a:r>
              <a:rPr lang="en-GB" dirty="0"/>
              <a:t> </a:t>
            </a:r>
            <a:r>
              <a:rPr lang="en-GB" dirty="0" err="1"/>
              <a:t>ogystal</a:t>
            </a:r>
            <a:r>
              <a:rPr lang="en-GB" dirty="0"/>
              <a:t> â </a:t>
            </a:r>
            <a:r>
              <a:rPr lang="en-GB" dirty="0" err="1"/>
              <a:t>gweithwyr</a:t>
            </a:r>
            <a:r>
              <a:rPr lang="en-GB" dirty="0"/>
              <a:t> </a:t>
            </a:r>
            <a:r>
              <a:rPr lang="en-GB" dirty="0" err="1"/>
              <a:t>proffesiynol</a:t>
            </a:r>
            <a:r>
              <a:rPr lang="en-GB" dirty="0"/>
              <a:t> </a:t>
            </a:r>
            <a:r>
              <a:rPr lang="en-GB" dirty="0" err="1"/>
              <a:t>eraill</a:t>
            </a:r>
            <a:r>
              <a:rPr lang="en-GB" dirty="0"/>
              <a:t>?</a:t>
            </a:r>
            <a:endParaRPr lang="cy-GB" dirty="0"/>
          </a:p>
          <a:p>
            <a:pPr lvl="0"/>
            <a:r>
              <a:rPr lang="en-GB" dirty="0" err="1"/>
              <a:t>Sut</a:t>
            </a:r>
            <a:r>
              <a:rPr lang="en-GB" dirty="0"/>
              <a:t> </a:t>
            </a:r>
            <a:r>
              <a:rPr lang="en-GB" dirty="0" err="1"/>
              <a:t>byddwch</a:t>
            </a:r>
            <a:r>
              <a:rPr lang="en-GB" dirty="0"/>
              <a:t> </a:t>
            </a:r>
            <a:r>
              <a:rPr lang="en-GB" dirty="0" err="1"/>
              <a:t>yn</a:t>
            </a:r>
            <a:r>
              <a:rPr lang="en-GB" dirty="0"/>
              <a:t> </a:t>
            </a:r>
            <a:r>
              <a:rPr lang="en-GB" dirty="0" err="1"/>
              <a:t>cwrdd</a:t>
            </a:r>
            <a:r>
              <a:rPr lang="en-GB" dirty="0"/>
              <a:t> </a:t>
            </a:r>
            <a:r>
              <a:rPr lang="en-GB" dirty="0" err="1"/>
              <a:t>â’r</a:t>
            </a:r>
            <a:r>
              <a:rPr lang="en-GB" dirty="0"/>
              <a:t> </a:t>
            </a:r>
            <a:r>
              <a:rPr lang="en-GB" dirty="0" err="1"/>
              <a:t>anghenion</a:t>
            </a:r>
            <a:r>
              <a:rPr lang="en-GB" dirty="0"/>
              <a:t> </a:t>
            </a:r>
            <a:r>
              <a:rPr lang="en-GB" dirty="0" err="1"/>
              <a:t>dysgu</a:t>
            </a:r>
            <a:r>
              <a:rPr lang="en-GB" dirty="0"/>
              <a:t> </a:t>
            </a:r>
            <a:r>
              <a:rPr lang="en-GB" dirty="0" err="1"/>
              <a:t>yma</a:t>
            </a:r>
            <a:r>
              <a:rPr lang="en-GB" dirty="0"/>
              <a:t>?</a:t>
            </a:r>
            <a:endParaRPr lang="cy-GB" dirty="0"/>
          </a:p>
          <a:p>
            <a:pPr lvl="0"/>
            <a:r>
              <a:rPr lang="en-GB" dirty="0" err="1"/>
              <a:t>Gan</a:t>
            </a:r>
            <a:r>
              <a:rPr lang="en-GB" dirty="0"/>
              <a:t> </a:t>
            </a:r>
            <a:r>
              <a:rPr lang="en-GB" dirty="0" err="1"/>
              <a:t>blethu</a:t>
            </a:r>
            <a:r>
              <a:rPr lang="en-GB" dirty="0"/>
              <a:t> </a:t>
            </a:r>
            <a:r>
              <a:rPr lang="en-GB" dirty="0" err="1"/>
              <a:t>rhain</a:t>
            </a:r>
            <a:r>
              <a:rPr lang="en-GB" dirty="0"/>
              <a:t> </a:t>
            </a:r>
            <a:r>
              <a:rPr lang="en-GB" dirty="0" err="1"/>
              <a:t>i’r</a:t>
            </a:r>
            <a:r>
              <a:rPr lang="en-GB" dirty="0"/>
              <a:t> 3 </a:t>
            </a:r>
            <a:r>
              <a:rPr lang="en-GB" dirty="0" err="1"/>
              <a:t>canlyniadau</a:t>
            </a:r>
            <a:r>
              <a:rPr lang="en-GB" dirty="0"/>
              <a:t> </a:t>
            </a:r>
            <a:r>
              <a:rPr lang="en-GB" dirty="0" err="1"/>
              <a:t>dysgu’r</a:t>
            </a:r>
            <a:r>
              <a:rPr lang="en-GB" dirty="0"/>
              <a:t> </a:t>
            </a:r>
            <a:r>
              <a:rPr lang="en-GB" dirty="0" err="1"/>
              <a:t>rhaglen</a:t>
            </a:r>
            <a:r>
              <a:rPr lang="en-GB" dirty="0"/>
              <a:t>.</a:t>
            </a:r>
            <a:endParaRPr lang="cy-GB" dirty="0"/>
          </a:p>
          <a:p>
            <a:endParaRPr lang="cy-GB" dirty="0"/>
          </a:p>
        </p:txBody>
      </p:sp>
      <p:sp>
        <p:nvSpPr>
          <p:cNvPr id="2" name="Title 1"/>
          <p:cNvSpPr>
            <a:spLocks noGrp="1"/>
          </p:cNvSpPr>
          <p:nvPr>
            <p:ph type="title"/>
          </p:nvPr>
        </p:nvSpPr>
        <p:spPr>
          <a:xfrm>
            <a:off x="628650" y="365127"/>
            <a:ext cx="7886700" cy="615602"/>
          </a:xfrm>
        </p:spPr>
        <p:txBody>
          <a:bodyPr>
            <a:normAutofit fontScale="90000"/>
          </a:bodyPr>
          <a:lstStyle/>
          <a:p>
            <a:r>
              <a:rPr lang="en-GB" b="1" dirty="0" err="1"/>
              <a:t>Lle</a:t>
            </a:r>
            <a:r>
              <a:rPr lang="en-GB" b="1" dirty="0"/>
              <a:t> </a:t>
            </a:r>
            <a:r>
              <a:rPr lang="en-GB" b="1" dirty="0" err="1"/>
              <a:t>hoffech</a:t>
            </a:r>
            <a:r>
              <a:rPr lang="en-GB" b="1" dirty="0"/>
              <a:t> </a:t>
            </a:r>
            <a:r>
              <a:rPr lang="en-GB" b="1" dirty="0" err="1"/>
              <a:t>ddatblygu</a:t>
            </a:r>
            <a:r>
              <a:rPr lang="en-GB" b="1" dirty="0"/>
              <a:t> </a:t>
            </a:r>
            <a:r>
              <a:rPr lang="en-GB" b="1" dirty="0" err="1"/>
              <a:t>ymhellach</a:t>
            </a:r>
            <a:endParaRPr lang="cy-GB" b="1"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3601374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340769"/>
            <a:ext cx="7886700" cy="3816423"/>
          </a:xfrm>
        </p:spPr>
        <p:txBody>
          <a:bodyPr>
            <a:noAutofit/>
          </a:bodyPr>
          <a:lstStyle/>
          <a:p>
            <a:r>
              <a:rPr lang="cy-GB" sz="2400" b="1" dirty="0"/>
              <a:t>Disgrifiadol</a:t>
            </a:r>
          </a:p>
          <a:p>
            <a:r>
              <a:rPr lang="cy-GB" sz="2400" b="1" dirty="0"/>
              <a:t>Disgrifiadol adfyfyriol</a:t>
            </a:r>
            <a:r>
              <a:rPr lang="cy-GB" sz="2400" dirty="0"/>
              <a:t>: disgrifio digwyddiadau a’u hystyried yn ddyfnach</a:t>
            </a:r>
          </a:p>
          <a:p>
            <a:r>
              <a:rPr lang="cy-GB" sz="2400" b="1" dirty="0"/>
              <a:t>Ymddiddanol adfyfyriol</a:t>
            </a:r>
            <a:r>
              <a:rPr lang="cy-GB" sz="2400" dirty="0"/>
              <a:t>: camu yn ôl o’r sefyllfa, edrych ar ei rôl ei hun a damcaniaethu ynghylch yr hyn y gellid bod wedi’i wneud yn wahanol. Dadansoddi’r sefyllfa gan wneud cysylltiadau ehangach ac edrych ar wahanol bersbectifau. </a:t>
            </a:r>
          </a:p>
          <a:p>
            <a:r>
              <a:rPr lang="cy-GB" sz="2400" b="1" dirty="0"/>
              <a:t>Beirniadol adfyfyriol</a:t>
            </a:r>
            <a:r>
              <a:rPr lang="cy-GB" sz="2400" dirty="0"/>
              <a:t>: fel yr uchod ond hefyd ystyried y cyd-destun cymdeithasol-wleidyddol (yn enwedig pŵer)</a:t>
            </a:r>
          </a:p>
        </p:txBody>
      </p:sp>
      <p:sp>
        <p:nvSpPr>
          <p:cNvPr id="2" name="Title 1"/>
          <p:cNvSpPr>
            <a:spLocks noGrp="1"/>
          </p:cNvSpPr>
          <p:nvPr>
            <p:ph type="title"/>
          </p:nvPr>
        </p:nvSpPr>
        <p:spPr>
          <a:xfrm>
            <a:off x="628650" y="365127"/>
            <a:ext cx="7886700" cy="975642"/>
          </a:xfrm>
        </p:spPr>
        <p:txBody>
          <a:bodyPr>
            <a:normAutofit fontScale="90000"/>
          </a:bodyPr>
          <a:lstStyle/>
          <a:p>
            <a:pPr algn="ctr"/>
            <a:br>
              <a:rPr lang="cy-GB" sz="3600" b="1" dirty="0">
                <a:effectLst>
                  <a:outerShdw blurRad="38100" dist="38100" dir="2700000" algn="tl">
                    <a:srgbClr val="000000">
                      <a:alpha val="43137"/>
                    </a:srgbClr>
                  </a:outerShdw>
                </a:effectLst>
              </a:rPr>
            </a:br>
            <a:r>
              <a:rPr lang="cy-GB" sz="3600" b="1" dirty="0">
                <a:effectLst>
                  <a:outerShdw blurRad="38100" dist="38100" dir="2700000" algn="tl">
                    <a:srgbClr val="000000">
                      <a:alpha val="43137"/>
                    </a:srgbClr>
                  </a:outerShdw>
                </a:effectLst>
              </a:rPr>
              <a:t>Lefelau o ysgrifennu adfyfyriol</a:t>
            </a:r>
            <a:br>
              <a:rPr lang="cy-GB" sz="3600" b="1" dirty="0">
                <a:effectLst>
                  <a:outerShdw blurRad="38100" dist="38100" dir="2700000" algn="tl">
                    <a:srgbClr val="000000">
                      <a:alpha val="43137"/>
                    </a:srgbClr>
                  </a:outerShdw>
                </a:effectLst>
              </a:rPr>
            </a:br>
            <a:r>
              <a:rPr lang="en-GB" sz="1600" b="1" dirty="0">
                <a:effectLst>
                  <a:outerShdw blurRad="38100" dist="38100" dir="2700000" algn="tl">
                    <a:srgbClr val="000000">
                      <a:alpha val="43137"/>
                    </a:srgbClr>
                  </a:outerShdw>
                </a:effectLst>
              </a:rPr>
              <a:t>(Hatton a Smith 1995)</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25</a:t>
            </a:fld>
            <a:endParaRPr lang="en-GB"/>
          </a:p>
        </p:txBody>
      </p:sp>
      <p:pic>
        <p:nvPicPr>
          <p:cNvPr id="6" name="Picture 5"/>
          <p:cNvPicPr>
            <a:picLocks noChangeAspect="1"/>
          </p:cNvPicPr>
          <p:nvPr/>
        </p:nvPicPr>
        <p:blipFill>
          <a:blip r:embed="rId3"/>
          <a:stretch>
            <a:fillRect/>
          </a:stretch>
        </p:blipFill>
        <p:spPr>
          <a:xfrm>
            <a:off x="6876256" y="5377474"/>
            <a:ext cx="2019675" cy="1344002"/>
          </a:xfrm>
          <a:prstGeom prst="rect">
            <a:avLst/>
          </a:prstGeom>
        </p:spPr>
      </p:pic>
    </p:spTree>
    <p:extLst>
      <p:ext uri="{BB962C8B-B14F-4D97-AF65-F5344CB8AC3E}">
        <p14:creationId xmlns:p14="http://schemas.microsoft.com/office/powerpoint/2010/main" val="26712918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191667"/>
            <a:ext cx="7886700" cy="4181549"/>
          </a:xfrm>
        </p:spPr>
        <p:txBody>
          <a:bodyPr>
            <a:normAutofit fontScale="85000" lnSpcReduction="20000"/>
          </a:bodyPr>
          <a:lstStyle/>
          <a:p>
            <a:pPr marL="457200" indent="-457200">
              <a:buFont typeface="+mj-lt"/>
              <a:buAutoNum type="arabicPeriod"/>
            </a:pPr>
            <a:endParaRPr lang="cy-GB" sz="2400" b="1" dirty="0"/>
          </a:p>
          <a:p>
            <a:pPr marL="457200" indent="-457200">
              <a:buFont typeface="+mj-lt"/>
              <a:buAutoNum type="arabicPeriod"/>
            </a:pPr>
            <a:r>
              <a:rPr lang="cy-GB" sz="2400" b="1" dirty="0"/>
              <a:t>Disgrifiwch y profiad</a:t>
            </a:r>
            <a:r>
              <a:rPr lang="cy-GB" sz="2400" dirty="0"/>
              <a:t>. Darparwch fanylion ynghylch y digwyddiad neu’r gweithgaredd yr ydych am adfyfyrio arni. </a:t>
            </a:r>
          </a:p>
          <a:p>
            <a:pPr marL="457200" indent="-457200">
              <a:buFont typeface="+mj-lt"/>
              <a:buAutoNum type="arabicPeriod"/>
            </a:pPr>
            <a:r>
              <a:rPr lang="cy-GB" sz="2400" b="1" dirty="0"/>
              <a:t>Archwiliwch y profiad</a:t>
            </a:r>
            <a:r>
              <a:rPr lang="cy-GB" sz="2400" dirty="0"/>
              <a:t>. Drwy lens sy’n integreiddio profiad personol a chynnwys academaidd. Gwnewch hyn gan ddadansoddi tybiaethau, bod ag ymwybyddiaeth gyd-destunol, synfyfyrdod dychmygus a </a:t>
            </a:r>
            <a:r>
              <a:rPr lang="cy-GB" sz="2400" dirty="0" err="1"/>
              <a:t>sgeptiaeth</a:t>
            </a:r>
            <a:r>
              <a:rPr lang="cy-GB" sz="2400" dirty="0"/>
              <a:t> adfyfyriol, dadansoddwch y profiad. </a:t>
            </a:r>
          </a:p>
          <a:p>
            <a:pPr marL="457200" indent="-457200">
              <a:buFont typeface="+mj-lt"/>
              <a:buAutoNum type="arabicPeriod"/>
            </a:pPr>
            <a:r>
              <a:rPr lang="cy-GB" sz="2400" b="1" dirty="0"/>
              <a:t>Mireiniwch eich dysgu </a:t>
            </a:r>
            <a:r>
              <a:rPr lang="cy-GB" sz="2400" dirty="0"/>
              <a:t>drwy ymateb i’r model adfyfyriol yr ydych wedi’i ddefnyddio.</a:t>
            </a:r>
          </a:p>
          <a:p>
            <a:pPr marL="0" indent="0">
              <a:buNone/>
            </a:pPr>
            <a:r>
              <a:rPr lang="cy-GB" sz="2400" b="1" dirty="0"/>
              <a:t>Er enghraifft:  </a:t>
            </a:r>
            <a:r>
              <a:rPr lang="cy-GB" sz="2400" dirty="0"/>
              <a:t>Beth ddysgais i? Sut wnes i ddysgu hynny? Pam fod hynny’n bwysig i mi fel gweithiwr cymdeithasol? Beth wnaf i wrth ymarfer mewn gwaith cymdeithasol yn y dyfodol yn sgil y dysg hwn?</a:t>
            </a:r>
          </a:p>
        </p:txBody>
      </p:sp>
      <p:sp>
        <p:nvSpPr>
          <p:cNvPr id="2" name="Title 1"/>
          <p:cNvSpPr>
            <a:spLocks noGrp="1"/>
          </p:cNvSpPr>
          <p:nvPr>
            <p:ph type="title"/>
          </p:nvPr>
        </p:nvSpPr>
        <p:spPr>
          <a:xfrm>
            <a:off x="628650" y="365127"/>
            <a:ext cx="7886700" cy="826540"/>
          </a:xfrm>
        </p:spPr>
        <p:txBody>
          <a:bodyPr>
            <a:normAutofit fontScale="90000"/>
          </a:bodyPr>
          <a:lstStyle/>
          <a:p>
            <a:pPr algn="ctr"/>
            <a:r>
              <a:rPr lang="cy-GB" b="1" dirty="0"/>
              <a:t>Model DEAL o ysgrifennu’n adfyfyriol</a:t>
            </a:r>
            <a:br>
              <a:rPr lang="cy-GB" dirty="0"/>
            </a:br>
            <a:r>
              <a:rPr lang="cy-GB" sz="1600" dirty="0" err="1"/>
              <a:t>Ash</a:t>
            </a:r>
            <a:r>
              <a:rPr lang="cy-GB" sz="1600" dirty="0"/>
              <a:t> a </a:t>
            </a:r>
            <a:r>
              <a:rPr lang="cy-GB" sz="1600" dirty="0" err="1"/>
              <a:t>Clayton</a:t>
            </a:r>
            <a:r>
              <a:rPr lang="cy-GB" sz="1600" dirty="0"/>
              <a:t> (2004) addaswyd gan </a:t>
            </a:r>
            <a:r>
              <a:rPr lang="cy-GB" sz="1600" dirty="0" err="1"/>
              <a:t>Lay</a:t>
            </a:r>
            <a:r>
              <a:rPr lang="cy-GB" sz="1600" dirty="0"/>
              <a:t> a </a:t>
            </a:r>
            <a:r>
              <a:rPr lang="cy-GB" sz="1600" dirty="0" err="1"/>
              <a:t>McGuire</a:t>
            </a:r>
            <a:r>
              <a:rPr lang="cy-GB" sz="1600" dirty="0"/>
              <a:t> (2010)</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175" y="5373216"/>
            <a:ext cx="1210175" cy="121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560" y="1016733"/>
            <a:ext cx="3886200" cy="4968550"/>
          </a:xfrm>
        </p:spPr>
        <p:txBody>
          <a:bodyPr>
            <a:normAutofit fontScale="70000" lnSpcReduction="20000"/>
          </a:bodyPr>
          <a:lstStyle/>
          <a:p>
            <a:pPr marL="0" indent="0">
              <a:buNone/>
            </a:pPr>
            <a:r>
              <a:rPr lang="cy-GB" sz="2000" dirty="0"/>
              <a:t>Beth mae fy safbwynt i’n ei honni ynghylch:</a:t>
            </a:r>
          </a:p>
          <a:p>
            <a:r>
              <a:rPr lang="cy-GB" sz="2000" dirty="0"/>
              <a:t>Fy nelfryd neu fy ngwerthoedd cyffredinol </a:t>
            </a:r>
          </a:p>
          <a:p>
            <a:r>
              <a:rPr lang="cy-GB" sz="2000" dirty="0"/>
              <a:t>Fy nelfryd neu fy ngwerthoedd o ran cred</a:t>
            </a:r>
          </a:p>
          <a:p>
            <a:r>
              <a:rPr lang="cy-GB" sz="2000" dirty="0"/>
              <a:t>Fy marn ynghylch fy hun a phobl eraill</a:t>
            </a:r>
          </a:p>
          <a:p>
            <a:r>
              <a:rPr lang="cy-GB" sz="2000" dirty="0"/>
              <a:t>Yr hyn yr wyf i’n ei gredu am fod yn broffesiynol </a:t>
            </a:r>
          </a:p>
        </p:txBody>
      </p:sp>
      <p:sp>
        <p:nvSpPr>
          <p:cNvPr id="5" name="Content Placeholder 4"/>
          <p:cNvSpPr>
            <a:spLocks noGrp="1"/>
          </p:cNvSpPr>
          <p:nvPr>
            <p:ph sz="half" idx="2"/>
          </p:nvPr>
        </p:nvSpPr>
        <p:spPr>
          <a:xfrm>
            <a:off x="4629150" y="980729"/>
            <a:ext cx="3886200" cy="4248471"/>
          </a:xfrm>
        </p:spPr>
        <p:txBody>
          <a:bodyPr>
            <a:normAutofit fontScale="70000" lnSpcReduction="20000"/>
          </a:bodyPr>
          <a:lstStyle/>
          <a:p>
            <a:pPr marL="0" indent="0">
              <a:spcAft>
                <a:spcPts val="500"/>
              </a:spcAft>
              <a:buNone/>
            </a:pPr>
            <a:r>
              <a:rPr lang="cy-GB" sz="2400" dirty="0"/>
              <a:t>Cyd-destun:</a:t>
            </a:r>
          </a:p>
          <a:p>
            <a:pPr>
              <a:spcAft>
                <a:spcPts val="500"/>
              </a:spcAft>
            </a:pPr>
            <a:r>
              <a:rPr lang="cy-GB" sz="2400" dirty="0"/>
              <a:t>Risg, ansicrwydd, pa mor gyfnewidiol yw pethau, cymhlethdod </a:t>
            </a:r>
          </a:p>
          <a:p>
            <a:pPr>
              <a:spcAft>
                <a:spcPts val="500"/>
              </a:spcAft>
            </a:pPr>
            <a:r>
              <a:rPr lang="cy-GB" sz="2400" dirty="0"/>
              <a:t>Rhaid i’r ymarfer ymdrin â sefyllfaoedd annarogan </a:t>
            </a:r>
          </a:p>
          <a:p>
            <a:pPr>
              <a:spcAft>
                <a:spcPts val="500"/>
              </a:spcAft>
            </a:pPr>
            <a:r>
              <a:rPr lang="cy-GB" sz="2400" dirty="0"/>
              <a:t>Her o ran damcaniaethau haniaethol sy’n annigonol ar gyfer ymarfer proffesiynol </a:t>
            </a:r>
          </a:p>
          <a:p>
            <a:pPr>
              <a:spcAft>
                <a:spcPts val="500"/>
              </a:spcAft>
            </a:pPr>
            <a:r>
              <a:rPr lang="cy-GB" sz="2400" dirty="0"/>
              <a:t>Cyflwyno heriau i werthoedd gwaith cymdeithasol drwy ystyriaethau economaidd </a:t>
            </a:r>
          </a:p>
          <a:p>
            <a:pPr>
              <a:spcAft>
                <a:spcPts val="500"/>
              </a:spcAft>
            </a:pPr>
            <a:r>
              <a:rPr lang="cy-GB" sz="2400" dirty="0"/>
              <a:t>Rhaid ail-lunio gwybodaeth ymarfer mewn perthynas â chyd-destun sy’n newid</a:t>
            </a:r>
          </a:p>
          <a:p>
            <a:endParaRPr lang="en-GB" dirty="0"/>
          </a:p>
        </p:txBody>
      </p:sp>
      <p:sp>
        <p:nvSpPr>
          <p:cNvPr id="2" name="Title 1"/>
          <p:cNvSpPr>
            <a:spLocks noGrp="1"/>
          </p:cNvSpPr>
          <p:nvPr>
            <p:ph type="title"/>
          </p:nvPr>
        </p:nvSpPr>
        <p:spPr>
          <a:xfrm>
            <a:off x="628650" y="1"/>
            <a:ext cx="7255718" cy="980728"/>
          </a:xfrm>
        </p:spPr>
        <p:txBody>
          <a:bodyPr>
            <a:normAutofit fontScale="90000"/>
          </a:bodyPr>
          <a:lstStyle/>
          <a:p>
            <a:r>
              <a:rPr lang="cy-GB" sz="3600" b="1" dirty="0"/>
              <a:t>Cwestiynau i’ch helpu wrth Adfyfyrio’n Feirniadol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7" name="Picture 6"/>
          <p:cNvPicPr>
            <a:picLocks noChangeAspect="1"/>
          </p:cNvPicPr>
          <p:nvPr/>
        </p:nvPicPr>
        <p:blipFill>
          <a:blip r:embed="rId3"/>
          <a:stretch>
            <a:fillRect/>
          </a:stretch>
        </p:blipFill>
        <p:spPr>
          <a:xfrm>
            <a:off x="1043608" y="3501008"/>
            <a:ext cx="2759968" cy="1728192"/>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F2FDAE-2C67-4517-9F9A-7DB93767F53F}"/>
              </a:ext>
            </a:extLst>
          </p:cNvPr>
          <p:cNvSpPr>
            <a:spLocks noGrp="1"/>
          </p:cNvSpPr>
          <p:nvPr>
            <p:ph type="title"/>
          </p:nvPr>
        </p:nvSpPr>
        <p:spPr/>
        <p:txBody>
          <a:bodyPr/>
          <a:lstStyle/>
          <a:p>
            <a:r>
              <a:rPr lang="en-GB" dirty="0"/>
              <a:t>Any Questions? </a:t>
            </a:r>
          </a:p>
        </p:txBody>
      </p:sp>
      <p:sp>
        <p:nvSpPr>
          <p:cNvPr id="4" name="Slide Number Placeholder 3">
            <a:extLst>
              <a:ext uri="{FF2B5EF4-FFF2-40B4-BE49-F238E27FC236}">
                <a16:creationId xmlns:a16="http://schemas.microsoft.com/office/drawing/2014/main" id="{49EAB50C-F300-4BF0-B9CD-BAE1027B0D12}"/>
              </a:ext>
            </a:extLst>
          </p:cNvPr>
          <p:cNvSpPr>
            <a:spLocks noGrp="1"/>
          </p:cNvSpPr>
          <p:nvPr>
            <p:ph type="sldNum" sz="quarter" idx="12"/>
          </p:nvPr>
        </p:nvSpPr>
        <p:spPr/>
        <p:txBody>
          <a:bodyPr/>
          <a:lstStyle/>
          <a:p>
            <a:pPr>
              <a:defRPr/>
            </a:pPr>
            <a:fld id="{7774C298-7B0E-45D6-A1A1-14F34D0A5FD3}" type="slidenum">
              <a:rPr lang="en-GB" altLang="en-US" smtClean="0"/>
              <a:pPr>
                <a:defRPr/>
              </a:pPr>
              <a:t>28</a:t>
            </a:fld>
            <a:endParaRPr lang="en-GB" altLang="en-US"/>
          </a:p>
        </p:txBody>
      </p:sp>
      <p:pic>
        <p:nvPicPr>
          <p:cNvPr id="5" name="Content Placeholder 4">
            <a:extLst>
              <a:ext uri="{FF2B5EF4-FFF2-40B4-BE49-F238E27FC236}">
                <a16:creationId xmlns:a16="http://schemas.microsoft.com/office/drawing/2014/main" id="{8C0247ED-D468-4F01-B38C-4734DE9E80A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336149" y="1968103"/>
            <a:ext cx="2471702" cy="3394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45050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A99FD94860D3442BD4955ACE33CA937" ma:contentTypeVersion="7" ma:contentTypeDescription="Create a new document." ma:contentTypeScope="" ma:versionID="a7a33f1cdf85488801188209008930d7">
  <xsd:schema xmlns:xsd="http://www.w3.org/2001/XMLSchema" xmlns:xs="http://www.w3.org/2001/XMLSchema" xmlns:p="http://schemas.microsoft.com/office/2006/metadata/properties" xmlns:ns3="76af7f09-d64a-48e3-9bb3-fd456363d3da" xmlns:ns4="3b1895c4-a29f-4d90-b63a-8cef63dcab01" targetNamespace="http://schemas.microsoft.com/office/2006/metadata/properties" ma:root="true" ma:fieldsID="447a3a98b1c1fa317559aac7c48c0131" ns3:_="" ns4:_="">
    <xsd:import namespace="76af7f09-d64a-48e3-9bb3-fd456363d3da"/>
    <xsd:import namespace="3b1895c4-a29f-4d90-b63a-8cef63dcab0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f7f09-d64a-48e3-9bb3-fd456363d3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1895c4-a29f-4d90-b63a-8cef63dcab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316BE1-0BC0-4CE8-8058-88765BAD832D}">
  <ds:schemaRefs>
    <ds:schemaRef ds:uri="http://purl.org/dc/dcmitype/"/>
    <ds:schemaRef ds:uri="http://schemas.microsoft.com/office/2006/documentManagement/types"/>
    <ds:schemaRef ds:uri="76af7f09-d64a-48e3-9bb3-fd456363d3da"/>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3b1895c4-a29f-4d90-b63a-8cef63dcab01"/>
    <ds:schemaRef ds:uri="http://www.w3.org/XML/1998/namespace"/>
  </ds:schemaRefs>
</ds:datastoreItem>
</file>

<file path=customXml/itemProps2.xml><?xml version="1.0" encoding="utf-8"?>
<ds:datastoreItem xmlns:ds="http://schemas.openxmlformats.org/officeDocument/2006/customXml" ds:itemID="{FD8874B9-9ACC-4CD4-9A1B-A4628AF3E7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f7f09-d64a-48e3-9bb3-fd456363d3da"/>
    <ds:schemaRef ds:uri="3b1895c4-a29f-4d90-b63a-8cef63dcab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E139192-0873-4C04-BB46-659EE86FBAD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379</TotalTime>
  <Words>2196</Words>
  <Application>Microsoft Macintosh PowerPoint</Application>
  <PresentationFormat>On-screen Show (4:3)</PresentationFormat>
  <Paragraphs>233</Paragraphs>
  <Slides>28</Slides>
  <Notes>27</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0</vt:i4>
      </vt:variant>
      <vt:variant>
        <vt:lpstr>Slide Titles</vt:lpstr>
      </vt:variant>
      <vt:variant>
        <vt:i4>28</vt:i4>
      </vt:variant>
    </vt:vector>
  </HeadingPairs>
  <TitlesOfParts>
    <vt:vector size="36" baseType="lpstr">
      <vt:lpstr>Arial</vt:lpstr>
      <vt:lpstr>Calibri</vt:lpstr>
      <vt:lpstr>Lucida Sans Unicode</vt:lpstr>
      <vt:lpstr>Verdana</vt:lpstr>
      <vt:lpstr>Wingdings</vt:lpstr>
      <vt:lpstr>Wingdings 2</vt:lpstr>
      <vt:lpstr>Wingdings 3</vt:lpstr>
      <vt:lpstr>Theme1</vt:lpstr>
      <vt:lpstr> Porth Agored Tystysgrif i Raddedigion   Rhaglen Cadarnhau Gweithdy 1</vt:lpstr>
      <vt:lpstr>Cyflwyniad</vt:lpstr>
      <vt:lpstr> Disgwyliadau/Rheolau ar gyfer Gweithdy Rhithiol</vt:lpstr>
      <vt:lpstr>Fformat y Gweithdy </vt:lpstr>
      <vt:lpstr>Gofynion Portfolio Gweler y llawlyfr am fwy o wybodaeth</vt:lpstr>
      <vt:lpstr>Dal i fyny </vt:lpstr>
      <vt:lpstr>Adfyfyrio/ Myfyrio </vt:lpstr>
      <vt:lpstr> Mae ymarfer adfyfyriol yn bwysig mewn gwaith cymdeithasol gan ei fod yn:</vt:lpstr>
      <vt:lpstr>  Gweithwyr Cymdeithasol sy’n hedfan…..</vt:lpstr>
      <vt:lpstr>Deallusrwydd Emosiynol </vt:lpstr>
      <vt:lpstr>Datblygu myfyrio/adfyfyrio</vt:lpstr>
      <vt:lpstr>Modelau Adfyfyrio </vt:lpstr>
      <vt:lpstr>Korthagen – Model y Nionyn</vt:lpstr>
      <vt:lpstr>PowerPoint Presentation</vt:lpstr>
      <vt:lpstr>PowerPoint Presentation</vt:lpstr>
      <vt:lpstr>Mae Kolb yn darparu model o ddysg oedolion arbrofol sy’n addasu’n rhwydd fel model adfyfyrio</vt:lpstr>
      <vt:lpstr>Nodweddion (Characteristics) Ymarferydd Adfyfyriol (Brookfield 1998)</vt:lpstr>
      <vt:lpstr>Agwedd Allweddol o Ymarfer gan Adfyfyrio’n Feirniadol</vt:lpstr>
      <vt:lpstr> Ymarferiad 3– Cysylltu adfyfyio i ymarfer </vt:lpstr>
      <vt:lpstr> Tasg 1- Adolygiad Datblygiadol (rhan a)</vt:lpstr>
      <vt:lpstr>Canlyniadau Dysgu GCC</vt:lpstr>
      <vt:lpstr>Tasg 1 rhan a- Y cwestiwn</vt:lpstr>
      <vt:lpstr>Cychwyn ar y gwaith- Datblygiad Proffesiynol ers cymhwyso</vt:lpstr>
      <vt:lpstr>Lle hoffech ddatblygu ymhellach</vt:lpstr>
      <vt:lpstr> Lefelau o ysgrifennu adfyfyriol (Hatton a Smith 1995)</vt:lpstr>
      <vt:lpstr>Model DEAL o ysgrifennu’n adfyfyriol Ash a Clayton (2004) addaswyd gan Lay a McGuire (2010)</vt:lpstr>
      <vt:lpstr>Cwestiynau i’ch helpu wrth Adfyfyrio’n Feirniadol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Tystysgrif i Raddedigion   Rhaglen Cadarnhau Gweithdy 1</dc:title>
  <dc:creator>Paula Mccreary</dc:creator>
  <cp:lastModifiedBy>Paula McCreary</cp:lastModifiedBy>
  <cp:revision>49</cp:revision>
  <dcterms:created xsi:type="dcterms:W3CDTF">2020-09-08T19:59:01Z</dcterms:created>
  <dcterms:modified xsi:type="dcterms:W3CDTF">2021-03-09T17:56:43Z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0x0101005A99FD94860D3442BD4955ACE33CA937</vt:lpwstr>
  </property>
</Properties>
</file>