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Arddull Ganolig 2 - Pwysla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eitl y Sle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421B930F-CC47-F500-8C87-AA019D46C8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Isdeitl 2">
            <a:extLst>
              <a:ext uri="{FF2B5EF4-FFF2-40B4-BE49-F238E27FC236}">
                <a16:creationId xmlns:a16="http://schemas.microsoft.com/office/drawing/2014/main" id="{3F366AF4-40F4-726E-E4F7-4E217744E5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y-GB"/>
              <a:t>Cliciwch i olygu arddull is-deitl y Meistr</a:t>
            </a:r>
            <a:endParaRPr lang="en-GB"/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09285501-6CE3-6FE6-57CE-A5E1A1292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D53FB4EF-A323-F601-0D83-4CB832852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5B16E0D5-FE90-51A6-8DAD-8B4C259C9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998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itl a Ch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15A0FB6D-0E78-BF28-66F7-DDC46EBCD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FD33AA01-0CEC-2786-31C5-0D4110588C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E693B9EC-84DE-77CC-2EF3-359D41A7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80F2EA3F-87F9-8186-272F-AF05C4877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80D82E77-CC88-49E3-117B-1BC6C7AF5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38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ennyn Adr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FE1F95DA-560F-E455-323E-607CE472F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5D6E2403-5EA9-DF90-A3B0-4CFE22568E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5987FA9A-6BCF-39F2-18D8-91AC831C1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33A3DEFB-C6AA-A846-E3AB-FE19CA427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0A4ECBD0-403D-E233-99C6-2DC60EAE5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650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au G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88DC6FD3-0F61-0AC2-4365-EA1ABCC65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5CAAB21F-1CC8-748B-490F-06CAFAFACD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Cynnwys 3">
            <a:extLst>
              <a:ext uri="{FF2B5EF4-FFF2-40B4-BE49-F238E27FC236}">
                <a16:creationId xmlns:a16="http://schemas.microsoft.com/office/drawing/2014/main" id="{7040D616-7854-3BD1-E2B3-5896BA783D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BF1F4BC7-6C2C-A5DC-AAD8-0B0128096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FED0D2FB-61C1-F752-506D-82BA29D11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7288EBB5-7CE5-F061-A50D-83412DAA9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812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ymhariae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14778D1E-3178-95A8-D414-4CAFB03DC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5AAF215D-BD07-633D-4FFA-74958DD36F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4" name="Dalfan Cynnwys 3">
            <a:extLst>
              <a:ext uri="{FF2B5EF4-FFF2-40B4-BE49-F238E27FC236}">
                <a16:creationId xmlns:a16="http://schemas.microsoft.com/office/drawing/2014/main" id="{27862176-AE01-2C08-317B-804CF4F14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5" name="Dalfan Testun 4">
            <a:extLst>
              <a:ext uri="{FF2B5EF4-FFF2-40B4-BE49-F238E27FC236}">
                <a16:creationId xmlns:a16="http://schemas.microsoft.com/office/drawing/2014/main" id="{C9FC7AC1-E711-9BE3-79A2-3771E0A8EA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6" name="Dalfan Cynnwys 5">
            <a:extLst>
              <a:ext uri="{FF2B5EF4-FFF2-40B4-BE49-F238E27FC236}">
                <a16:creationId xmlns:a16="http://schemas.microsoft.com/office/drawing/2014/main" id="{A4BEAC27-7983-2061-6F88-F648A1B700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7" name="Dalfan Dyddiad 6">
            <a:extLst>
              <a:ext uri="{FF2B5EF4-FFF2-40B4-BE49-F238E27FC236}">
                <a16:creationId xmlns:a16="http://schemas.microsoft.com/office/drawing/2014/main" id="{3AF5D31C-C0A7-AEE6-F275-39FB20DD4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8" name="Dalfan Troedyn 7">
            <a:extLst>
              <a:ext uri="{FF2B5EF4-FFF2-40B4-BE49-F238E27FC236}">
                <a16:creationId xmlns:a16="http://schemas.microsoft.com/office/drawing/2014/main" id="{9733E318-C4AF-4DF2-FDEF-6D64C35A3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Dalfan Rhif y Sleid 8">
            <a:extLst>
              <a:ext uri="{FF2B5EF4-FFF2-40B4-BE49-F238E27FC236}">
                <a16:creationId xmlns:a16="http://schemas.microsoft.com/office/drawing/2014/main" id="{1BB732B3-2FA6-5C80-3E42-FC04E58BE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501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eitl yn Un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9921F4BA-4A30-97A9-4A7A-54436A19F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Dyddiad 2">
            <a:extLst>
              <a:ext uri="{FF2B5EF4-FFF2-40B4-BE49-F238E27FC236}">
                <a16:creationId xmlns:a16="http://schemas.microsoft.com/office/drawing/2014/main" id="{85356A78-7655-75DF-F194-2BA4E096F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4" name="Dalfan Troedyn 3">
            <a:extLst>
              <a:ext uri="{FF2B5EF4-FFF2-40B4-BE49-F238E27FC236}">
                <a16:creationId xmlns:a16="http://schemas.microsoft.com/office/drawing/2014/main" id="{967061B0-D1F3-54BD-EF0B-EA5266A27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lfan Rhif y Sleid 4">
            <a:extLst>
              <a:ext uri="{FF2B5EF4-FFF2-40B4-BE49-F238E27FC236}">
                <a16:creationId xmlns:a16="http://schemas.microsoft.com/office/drawing/2014/main" id="{CEA6D2B1-0528-D92D-ABAF-14E840D79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497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Gw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yddiad 1">
            <a:extLst>
              <a:ext uri="{FF2B5EF4-FFF2-40B4-BE49-F238E27FC236}">
                <a16:creationId xmlns:a16="http://schemas.microsoft.com/office/drawing/2014/main" id="{AA75540C-493A-0F2B-F6A6-3464A7288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3" name="Dalfan Troedyn 2">
            <a:extLst>
              <a:ext uri="{FF2B5EF4-FFF2-40B4-BE49-F238E27FC236}">
                <a16:creationId xmlns:a16="http://schemas.microsoft.com/office/drawing/2014/main" id="{FA9D9BB6-9B69-F428-1362-057B3239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>
            <a:extLst>
              <a:ext uri="{FF2B5EF4-FFF2-40B4-BE49-F238E27FC236}">
                <a16:creationId xmlns:a16="http://schemas.microsoft.com/office/drawing/2014/main" id="{CB679B48-8F86-834F-2306-2D22E1EA7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520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ynnwys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DF1416E1-7389-849E-16E5-7D8585F87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F989F1B9-7EB9-B651-BFCD-E97FC6B2D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Testun 3">
            <a:extLst>
              <a:ext uri="{FF2B5EF4-FFF2-40B4-BE49-F238E27FC236}">
                <a16:creationId xmlns:a16="http://schemas.microsoft.com/office/drawing/2014/main" id="{0A7A95CE-F721-3E72-DBCB-F23CDC13BB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7B9514C5-F450-6004-EC6B-7774A695A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80BFF4AA-7A80-1AF2-8C8A-D140608CD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803AC3F3-E27C-2928-FEAF-212592FE4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57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Llun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FDEFD4ED-1ECC-3741-294B-EB3386361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Llun 2">
            <a:extLst>
              <a:ext uri="{FF2B5EF4-FFF2-40B4-BE49-F238E27FC236}">
                <a16:creationId xmlns:a16="http://schemas.microsoft.com/office/drawing/2014/main" id="{A96891A9-DF42-2617-54DB-0558B67169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Dalfan Testun 3">
            <a:extLst>
              <a:ext uri="{FF2B5EF4-FFF2-40B4-BE49-F238E27FC236}">
                <a16:creationId xmlns:a16="http://schemas.microsoft.com/office/drawing/2014/main" id="{5A710A88-D6BF-D786-BBD0-184D7B8B77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9FA38D56-7DBB-4FA7-6B68-E6B0D6579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A0696FA8-CB36-137E-6E91-255A13037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F4B5EC41-8137-AFE6-20AC-592B5B4D0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94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itl a Thestun Fertig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C05B1DBC-8D40-5D3E-009A-83BEF805A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Testun ar i fyny 2">
            <a:extLst>
              <a:ext uri="{FF2B5EF4-FFF2-40B4-BE49-F238E27FC236}">
                <a16:creationId xmlns:a16="http://schemas.microsoft.com/office/drawing/2014/main" id="{D7950B0E-1F3E-BD21-72F3-E8EEB2C701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26DF3C68-50D8-FAC5-93CA-652343E3E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8DDD70FA-F433-3DE7-E4EB-008874135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298BAEB1-FD91-E16F-1072-9A074DA16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90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itl Fertigol a Thest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Fertigol 1">
            <a:extLst>
              <a:ext uri="{FF2B5EF4-FFF2-40B4-BE49-F238E27FC236}">
                <a16:creationId xmlns:a16="http://schemas.microsoft.com/office/drawing/2014/main" id="{A3DA5297-88EF-E2EE-E5A3-2DDB9CD582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Testun ar i fyny 2">
            <a:extLst>
              <a:ext uri="{FF2B5EF4-FFF2-40B4-BE49-F238E27FC236}">
                <a16:creationId xmlns:a16="http://schemas.microsoft.com/office/drawing/2014/main" id="{B8AB4EF9-204C-92FC-9983-F7F9BF0167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2E174F64-3960-5E94-4906-7F7338F1A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E2D92CE6-7178-2EC9-E379-FBB8914B0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D50DB2B2-A7DF-804F-6386-736889965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972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Teitl 1">
            <a:extLst>
              <a:ext uri="{FF2B5EF4-FFF2-40B4-BE49-F238E27FC236}">
                <a16:creationId xmlns:a16="http://schemas.microsoft.com/office/drawing/2014/main" id="{C8ACB127-6ABC-BDC0-EF59-E02CC4D03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9D5C6D4F-88DA-EEEA-45C2-B21F7C45F7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0E257620-4D4B-89B1-E0BD-ABBB453B49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5DCB9C-E8E9-41F5-B643-AE8B8AB7DC6A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C6DC9D26-E883-7071-E399-0FDAC77878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A6C96D68-5441-29E1-B96A-FA48610D3A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070548-0B56-489E-9FA5-263B1BD7B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694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 3">
            <a:extLst>
              <a:ext uri="{FF2B5EF4-FFF2-40B4-BE49-F238E27FC236}">
                <a16:creationId xmlns:a16="http://schemas.microsoft.com/office/drawing/2014/main" id="{DA2C7491-04AD-F0A8-1558-8FB4AB3E48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02617"/>
              </p:ext>
            </p:extLst>
          </p:nvPr>
        </p:nvGraphicFramePr>
        <p:xfrm>
          <a:off x="174566" y="165483"/>
          <a:ext cx="11812388" cy="5594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3097">
                  <a:extLst>
                    <a:ext uri="{9D8B030D-6E8A-4147-A177-3AD203B41FA5}">
                      <a16:colId xmlns:a16="http://schemas.microsoft.com/office/drawing/2014/main" val="3663349386"/>
                    </a:ext>
                  </a:extLst>
                </a:gridCol>
                <a:gridCol w="2953097">
                  <a:extLst>
                    <a:ext uri="{9D8B030D-6E8A-4147-A177-3AD203B41FA5}">
                      <a16:colId xmlns:a16="http://schemas.microsoft.com/office/drawing/2014/main" val="1570495044"/>
                    </a:ext>
                  </a:extLst>
                </a:gridCol>
                <a:gridCol w="2953097">
                  <a:extLst>
                    <a:ext uri="{9D8B030D-6E8A-4147-A177-3AD203B41FA5}">
                      <a16:colId xmlns:a16="http://schemas.microsoft.com/office/drawing/2014/main" val="2674360007"/>
                    </a:ext>
                  </a:extLst>
                </a:gridCol>
                <a:gridCol w="2953097">
                  <a:extLst>
                    <a:ext uri="{9D8B030D-6E8A-4147-A177-3AD203B41FA5}">
                      <a16:colId xmlns:a16="http://schemas.microsoft.com/office/drawing/2014/main" val="1317701295"/>
                    </a:ext>
                  </a:extLst>
                </a:gridCol>
              </a:tblGrid>
              <a:tr h="449659">
                <a:tc gridSpan="2">
                  <a:txBody>
                    <a:bodyPr/>
                    <a:lstStyle/>
                    <a:p>
                      <a:pPr algn="ctr"/>
                      <a:r>
                        <a:rPr lang="cy-GB" dirty="0">
                          <a:solidFill>
                            <a:schemeClr val="tx1"/>
                          </a:solidFill>
                        </a:rPr>
                        <a:t>Llyfr 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dirty="0">
                          <a:solidFill>
                            <a:schemeClr val="tx1"/>
                          </a:solidFill>
                        </a:rPr>
                        <a:t>Sgrin (</a:t>
                      </a:r>
                      <a:r>
                        <a:rPr lang="cy-GB" dirty="0" err="1">
                          <a:solidFill>
                            <a:schemeClr val="tx1"/>
                          </a:solidFill>
                        </a:rPr>
                        <a:t>Ipad</a:t>
                      </a:r>
                      <a:r>
                        <a:rPr lang="cy-GB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cy-GB" dirty="0" err="1">
                          <a:solidFill>
                            <a:schemeClr val="tx1"/>
                          </a:solidFill>
                        </a:rPr>
                        <a:t>cluniadur</a:t>
                      </a:r>
                      <a:r>
                        <a:rPr lang="cy-GB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cy-GB" dirty="0" err="1">
                          <a:solidFill>
                            <a:schemeClr val="tx1"/>
                          </a:solidFill>
                        </a:rPr>
                        <a:t>bgrh</a:t>
                      </a:r>
                      <a:r>
                        <a:rPr lang="cy-GB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8756879"/>
                  </a:ext>
                </a:extLst>
              </a:tr>
              <a:tr h="493222"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solidFill>
                            <a:schemeClr val="tx1"/>
                          </a:solidFill>
                        </a:rPr>
                        <a:t>Mantais 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solidFill>
                            <a:schemeClr val="tx1"/>
                          </a:solidFill>
                        </a:rPr>
                        <a:t>Anfantais 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solidFill>
                            <a:schemeClr val="tx1"/>
                          </a:solidFill>
                        </a:rPr>
                        <a:t>Mantais 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dirty="0">
                          <a:solidFill>
                            <a:schemeClr val="tx1"/>
                          </a:solidFill>
                        </a:rPr>
                        <a:t>Anfantais 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3186954"/>
                  </a:ext>
                </a:extLst>
              </a:tr>
              <a:tr h="465204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67104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9129415"/>
      </p:ext>
    </p:extLst>
  </p:cSld>
  <p:clrMapOvr>
    <a:masterClrMapping/>
  </p:clrMapOvr>
</p:sld>
</file>

<file path=ppt/theme/theme1.xml><?xml version="1.0" encoding="utf-8"?>
<a:theme xmlns:a="http://schemas.openxmlformats.org/drawingml/2006/main" name="Thema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Sgrin Lydan</PresentationFormat>
  <Paragraphs>6</Paragraphs>
  <Slides>1</Slides>
  <Notes>0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3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Thema Office</vt:lpstr>
      <vt:lpstr>Cyflwyniad PowerPoint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Menna Davies</dc:creator>
  <cp:lastModifiedBy>Menna Davies</cp:lastModifiedBy>
  <cp:revision>1</cp:revision>
  <dcterms:created xsi:type="dcterms:W3CDTF">2026-04-28T14:42:14Z</dcterms:created>
  <dcterms:modified xsi:type="dcterms:W3CDTF">2026-04-30T13:46:29Z</dcterms:modified>
</cp:coreProperties>
</file>