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354" r:id="rId3"/>
    <p:sldId id="358" r:id="rId4"/>
    <p:sldId id="349" r:id="rId5"/>
    <p:sldId id="326" r:id="rId6"/>
    <p:sldId id="279" r:id="rId7"/>
    <p:sldId id="359" r:id="rId8"/>
    <p:sldId id="259" r:id="rId9"/>
    <p:sldId id="352" r:id="rId10"/>
    <p:sldId id="353" r:id="rId11"/>
    <p:sldId id="351" r:id="rId12"/>
    <p:sldId id="318" r:id="rId13"/>
    <p:sldId id="319" r:id="rId14"/>
    <p:sldId id="272" r:id="rId15"/>
    <p:sldId id="263" r:id="rId16"/>
    <p:sldId id="262" r:id="rId17"/>
    <p:sldId id="269" r:id="rId18"/>
    <p:sldId id="264" r:id="rId19"/>
    <p:sldId id="267" r:id="rId20"/>
    <p:sldId id="275" r:id="rId21"/>
    <p:sldId id="265" r:id="rId22"/>
    <p:sldId id="360" r:id="rId23"/>
    <p:sldId id="257" r:id="rId24"/>
    <p:sldId id="361" r:id="rId25"/>
    <p:sldId id="25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6105" autoAdjust="0"/>
  </p:normalViewPr>
  <p:slideViewPr>
    <p:cSldViewPr snapToGrid="0">
      <p:cViewPr varScale="1">
        <p:scale>
          <a:sx n="85" d="100"/>
          <a:sy n="85" d="100"/>
        </p:scale>
        <p:origin x="1315" y="53"/>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19D8E3-4970-48CC-A7CD-91A89A7B6C04}" type="datetimeFigureOut">
              <a:rPr lang="en-GB" smtClean="0"/>
              <a:t>16/03/2020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3177E-025B-43BD-A90D-1ACD3F917007}" type="slidenum">
              <a:rPr lang="en-GB" smtClean="0"/>
              <a:t>‹#›</a:t>
            </a:fld>
            <a:endParaRPr lang="en-GB"/>
          </a:p>
        </p:txBody>
      </p:sp>
    </p:spTree>
    <p:extLst>
      <p:ext uri="{BB962C8B-B14F-4D97-AF65-F5344CB8AC3E}">
        <p14:creationId xmlns:p14="http://schemas.microsoft.com/office/powerpoint/2010/main" val="2307442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q=%25+of+world+debt&amp;safe=strict&amp;rlz=1C1CHBF_enGB876GB876&amp;tbm=isch&amp;source=iu&amp;ictx=1&amp;fir=7gTBi5hXKYqfUM%253A%252Ci4FCGf1keyZO2M%252C_&amp;vet=1&amp;usg=AI4_-kTZ3UcBDfQpoypr8KLEkZAV-8nicA&amp;sa=X&amp;ved=2ahUKEwi33tjH1J7oAhXFiVwKHRBsAk4Q_h0wAHoECAoQBA#imgrc=NpY_uhY5boVwk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M4 Newport</a:t>
            </a:r>
            <a:r>
              <a:rPr lang="en-GB" baseline="0" dirty="0"/>
              <a:t> new trunk road still be discussed</a:t>
            </a:r>
          </a:p>
          <a:p>
            <a:r>
              <a:rPr lang="en-GB" baseline="0" dirty="0"/>
              <a:t>New trains in Wales</a:t>
            </a:r>
          </a:p>
          <a:p>
            <a:r>
              <a:rPr lang="en-GB" baseline="0" dirty="0"/>
              <a:t>A55 north wales</a:t>
            </a:r>
            <a:endParaRPr lang="en-GB" dirty="0"/>
          </a:p>
        </p:txBody>
      </p:sp>
      <p:sp>
        <p:nvSpPr>
          <p:cNvPr id="4" name="Slide Number Placeholder 3"/>
          <p:cNvSpPr>
            <a:spLocks noGrp="1"/>
          </p:cNvSpPr>
          <p:nvPr>
            <p:ph type="sldNum" sz="quarter" idx="10"/>
          </p:nvPr>
        </p:nvSpPr>
        <p:spPr/>
        <p:txBody>
          <a:bodyPr/>
          <a:lstStyle/>
          <a:p>
            <a:fld id="{224FFC84-D319-4130-8374-2A5379CFC87E}" type="slidenum">
              <a:rPr lang="en-GB" smtClean="0"/>
              <a:t>4</a:t>
            </a:fld>
            <a:endParaRPr lang="en-GB"/>
          </a:p>
        </p:txBody>
      </p:sp>
    </p:spTree>
    <p:extLst>
      <p:ext uri="{BB962C8B-B14F-4D97-AF65-F5344CB8AC3E}">
        <p14:creationId xmlns:p14="http://schemas.microsoft.com/office/powerpoint/2010/main" val="3133930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Pay at the end of the month £1,000</a:t>
            </a:r>
            <a:r>
              <a:rPr lang="en-GB" baseline="0" dirty="0"/>
              <a:t> and you only spend £850.0 you have a surplus.</a:t>
            </a:r>
          </a:p>
          <a:p>
            <a:r>
              <a:rPr lang="en-GB" baseline="0" dirty="0"/>
              <a:t>Pay £1000 and you go over you have a deficit.</a:t>
            </a:r>
            <a:endParaRPr lang="en-GB" dirty="0"/>
          </a:p>
        </p:txBody>
      </p:sp>
      <p:sp>
        <p:nvSpPr>
          <p:cNvPr id="4" name="Slide Number Placeholder 3"/>
          <p:cNvSpPr>
            <a:spLocks noGrp="1"/>
          </p:cNvSpPr>
          <p:nvPr>
            <p:ph type="sldNum" sz="quarter" idx="10"/>
          </p:nvPr>
        </p:nvSpPr>
        <p:spPr/>
        <p:txBody>
          <a:bodyPr/>
          <a:lstStyle/>
          <a:p>
            <a:fld id="{224FFC84-D319-4130-8374-2A5379CFC87E}" type="slidenum">
              <a:rPr lang="en-GB" smtClean="0"/>
              <a:t>5</a:t>
            </a:fld>
            <a:endParaRPr lang="en-GB"/>
          </a:p>
        </p:txBody>
      </p:sp>
    </p:spTree>
    <p:extLst>
      <p:ext uri="{BB962C8B-B14F-4D97-AF65-F5344CB8AC3E}">
        <p14:creationId xmlns:p14="http://schemas.microsoft.com/office/powerpoint/2010/main" val="105327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ogle.com/search?q=%25+of+world+debt&amp;safe=strict&amp;rlz=1C1CHBF_enGB876GB876&amp;tbm=isch&amp;source=iu&amp;ictx=1&amp;fir=7gTBi5hXKYqfUM%253A%252Ci4FCGf1keyZO2M%252C_&amp;vet=1&amp;usg=AI4_-kTZ3UcBDfQpoypr8KLEkZAV-8nicA&amp;sa=X&amp;ved=2ahUKEwi33tjH1J7oAhXFiVwKHRBsAk4Q_h0wAHoECAoQBA#imgrc=NpY_uhY5boVwkM</a:t>
            </a:r>
            <a:endParaRPr lang="en-GB" dirty="0"/>
          </a:p>
        </p:txBody>
      </p:sp>
      <p:sp>
        <p:nvSpPr>
          <p:cNvPr id="4" name="Slide Number Placeholder 3"/>
          <p:cNvSpPr>
            <a:spLocks noGrp="1"/>
          </p:cNvSpPr>
          <p:nvPr>
            <p:ph type="sldNum" sz="quarter" idx="5"/>
          </p:nvPr>
        </p:nvSpPr>
        <p:spPr/>
        <p:txBody>
          <a:bodyPr/>
          <a:lstStyle/>
          <a:p>
            <a:fld id="{224FFC84-D319-4130-8374-2A5379CFC87E}" type="slidenum">
              <a:rPr lang="en-GB" smtClean="0"/>
              <a:t>11</a:t>
            </a:fld>
            <a:endParaRPr lang="en-GB"/>
          </a:p>
        </p:txBody>
      </p:sp>
    </p:spTree>
    <p:extLst>
      <p:ext uri="{BB962C8B-B14F-4D97-AF65-F5344CB8AC3E}">
        <p14:creationId xmlns:p14="http://schemas.microsoft.com/office/powerpoint/2010/main" val="3795790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gilt is a </a:t>
            </a:r>
            <a:r>
              <a:rPr lang="en-GB" sz="1200" b="1" kern="1200" dirty="0">
                <a:solidFill>
                  <a:schemeClr val="tx1"/>
                </a:solidFill>
                <a:effectLst/>
                <a:latin typeface="+mn-lt"/>
                <a:ea typeface="+mn-ea"/>
                <a:cs typeface="+mn-cs"/>
              </a:rPr>
              <a:t>bond denominated in British pounds</a:t>
            </a:r>
            <a:r>
              <a:rPr lang="en-GB" sz="1200" kern="1200" dirty="0">
                <a:solidFill>
                  <a:schemeClr val="tx1"/>
                </a:solidFill>
                <a:effectLst/>
                <a:latin typeface="+mn-lt"/>
                <a:ea typeface="+mn-ea"/>
                <a:cs typeface="+mn-cs"/>
              </a:rPr>
              <a:t> issued by HM Treasury, and payments on gilts are backed by the credit of the U.K. government. </a:t>
            </a:r>
            <a:endParaRPr lang="en-GB" dirty="0"/>
          </a:p>
        </p:txBody>
      </p:sp>
      <p:sp>
        <p:nvSpPr>
          <p:cNvPr id="4" name="Slide Number Placeholder 3"/>
          <p:cNvSpPr>
            <a:spLocks noGrp="1"/>
          </p:cNvSpPr>
          <p:nvPr>
            <p:ph type="sldNum" sz="quarter" idx="10"/>
          </p:nvPr>
        </p:nvSpPr>
        <p:spPr/>
        <p:txBody>
          <a:bodyPr/>
          <a:lstStyle/>
          <a:p>
            <a:fld id="{224FFC84-D319-4130-8374-2A5379CFC87E}" type="slidenum">
              <a:rPr lang="en-GB" smtClean="0"/>
              <a:t>13</a:t>
            </a:fld>
            <a:endParaRPr lang="en-GB"/>
          </a:p>
        </p:txBody>
      </p:sp>
    </p:spTree>
    <p:extLst>
      <p:ext uri="{BB962C8B-B14F-4D97-AF65-F5344CB8AC3E}">
        <p14:creationId xmlns:p14="http://schemas.microsoft.com/office/powerpoint/2010/main" val="185826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103575-64CF-4F65-B559-3D4162E3B026}" type="slidenum">
              <a:rPr lang="en-GB" smtClean="0"/>
              <a:t>14</a:t>
            </a:fld>
            <a:endParaRPr lang="en-GB"/>
          </a:p>
        </p:txBody>
      </p:sp>
    </p:spTree>
    <p:extLst>
      <p:ext uri="{BB962C8B-B14F-4D97-AF65-F5344CB8AC3E}">
        <p14:creationId xmlns:p14="http://schemas.microsoft.com/office/powerpoint/2010/main" val="1674756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103575-64CF-4F65-B559-3D4162E3B026}" type="slidenum">
              <a:rPr lang="en-GB" smtClean="0"/>
              <a:t>15</a:t>
            </a:fld>
            <a:endParaRPr lang="en-GB"/>
          </a:p>
        </p:txBody>
      </p:sp>
    </p:spTree>
    <p:extLst>
      <p:ext uri="{BB962C8B-B14F-4D97-AF65-F5344CB8AC3E}">
        <p14:creationId xmlns:p14="http://schemas.microsoft.com/office/powerpoint/2010/main" val="33437554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103575-64CF-4F65-B559-3D4162E3B026}" type="slidenum">
              <a:rPr lang="en-GB" smtClean="0"/>
              <a:t>16</a:t>
            </a:fld>
            <a:endParaRPr lang="en-GB"/>
          </a:p>
        </p:txBody>
      </p:sp>
    </p:spTree>
    <p:extLst>
      <p:ext uri="{BB962C8B-B14F-4D97-AF65-F5344CB8AC3E}">
        <p14:creationId xmlns:p14="http://schemas.microsoft.com/office/powerpoint/2010/main" val="3869672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103575-64CF-4F65-B559-3D4162E3B026}" type="slidenum">
              <a:rPr lang="en-GB" smtClean="0"/>
              <a:t>17</a:t>
            </a:fld>
            <a:endParaRPr lang="en-GB"/>
          </a:p>
        </p:txBody>
      </p:sp>
    </p:spTree>
    <p:extLst>
      <p:ext uri="{BB962C8B-B14F-4D97-AF65-F5344CB8AC3E}">
        <p14:creationId xmlns:p14="http://schemas.microsoft.com/office/powerpoint/2010/main" val="1103696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Unless there is an increase in economic activity commensurate with the amount of money that is created, printing money to pay off the debt would make inflation worse. This would be, as the saying goes, "too much money chasing too few goods."</a:t>
            </a:r>
          </a:p>
          <a:p>
            <a:endParaRPr lang="en-GB" dirty="0"/>
          </a:p>
        </p:txBody>
      </p:sp>
      <p:sp>
        <p:nvSpPr>
          <p:cNvPr id="4" name="Slide Number Placeholder 3"/>
          <p:cNvSpPr>
            <a:spLocks noGrp="1"/>
          </p:cNvSpPr>
          <p:nvPr>
            <p:ph type="sldNum" sz="quarter" idx="10"/>
          </p:nvPr>
        </p:nvSpPr>
        <p:spPr/>
        <p:txBody>
          <a:bodyPr/>
          <a:lstStyle/>
          <a:p>
            <a:fld id="{E6103575-64CF-4F65-B559-3D4162E3B026}" type="slidenum">
              <a:rPr lang="en-GB" smtClean="0"/>
              <a:t>18</a:t>
            </a:fld>
            <a:endParaRPr lang="en-GB"/>
          </a:p>
        </p:txBody>
      </p:sp>
    </p:spTree>
    <p:extLst>
      <p:ext uri="{BB962C8B-B14F-4D97-AF65-F5344CB8AC3E}">
        <p14:creationId xmlns:p14="http://schemas.microsoft.com/office/powerpoint/2010/main" val="3860277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What affects the exchange rate?</a:t>
            </a:r>
          </a:p>
          <a:p>
            <a:pPr fontAlgn="base"/>
            <a:r>
              <a:rPr lang="en-GB" sz="1200" b="0" i="0" kern="1200" dirty="0">
                <a:solidFill>
                  <a:schemeClr val="tx1"/>
                </a:solidFill>
                <a:effectLst/>
                <a:latin typeface="+mn-lt"/>
                <a:ea typeface="+mn-ea"/>
                <a:cs typeface="+mn-cs"/>
              </a:rPr>
              <a:t>Supply and demand for sterling determines the exchange rate of the pound.</a:t>
            </a:r>
          </a:p>
          <a:p>
            <a:pPr fontAlgn="base"/>
            <a:r>
              <a:rPr lang="en-GB" sz="1200" b="0" i="0" kern="1200" dirty="0">
                <a:solidFill>
                  <a:schemeClr val="tx1"/>
                </a:solidFill>
                <a:effectLst/>
                <a:latin typeface="+mn-lt"/>
                <a:ea typeface="+mn-ea"/>
                <a:cs typeface="+mn-cs"/>
              </a:rPr>
              <a:t>If demand for sterling goes up, then its price will too.</a:t>
            </a:r>
          </a:p>
          <a:p>
            <a:pPr fontAlgn="base"/>
            <a:r>
              <a:rPr lang="en-GB" sz="1200" b="0" i="0" kern="1200" dirty="0">
                <a:solidFill>
                  <a:schemeClr val="tx1"/>
                </a:solidFill>
                <a:effectLst/>
                <a:latin typeface="+mn-lt"/>
                <a:ea typeface="+mn-ea"/>
                <a:cs typeface="+mn-cs"/>
              </a:rPr>
              <a:t>That is affected by lots of different factors, including:</a:t>
            </a:r>
          </a:p>
          <a:p>
            <a:pPr fontAlgn="base"/>
            <a:r>
              <a:rPr lang="en-GB" sz="1200" b="1" i="0" kern="1200" dirty="0">
                <a:solidFill>
                  <a:schemeClr val="tx1"/>
                </a:solidFill>
                <a:effectLst/>
                <a:latin typeface="+mn-lt"/>
                <a:ea typeface="+mn-ea"/>
                <a:cs typeface="+mn-cs"/>
              </a:rPr>
              <a:t>Economy: </a:t>
            </a:r>
            <a:r>
              <a:rPr lang="en-GB" sz="1200" b="0" i="0" kern="1200" dirty="0">
                <a:solidFill>
                  <a:schemeClr val="tx1"/>
                </a:solidFill>
                <a:effectLst/>
                <a:latin typeface="+mn-lt"/>
                <a:ea typeface="+mn-ea"/>
                <a:cs typeface="+mn-cs"/>
              </a:rPr>
              <a:t>Strong economies have strong currencies because other countries want to invest there. They need the local currency to do so, pushing up demand and the money's worth</a:t>
            </a:r>
          </a:p>
          <a:p>
            <a:pPr fontAlgn="base"/>
            <a:r>
              <a:rPr lang="en-GB" sz="1200" b="1" i="0" kern="1200" dirty="0">
                <a:solidFill>
                  <a:schemeClr val="tx1"/>
                </a:solidFill>
                <a:effectLst/>
                <a:latin typeface="+mn-lt"/>
                <a:ea typeface="+mn-ea"/>
                <a:cs typeface="+mn-cs"/>
              </a:rPr>
              <a:t>Savings:</a:t>
            </a:r>
            <a:r>
              <a:rPr lang="en-GB" sz="1200" b="0" i="0" kern="1200" dirty="0">
                <a:solidFill>
                  <a:schemeClr val="tx1"/>
                </a:solidFill>
                <a:effectLst/>
                <a:latin typeface="+mn-lt"/>
                <a:ea typeface="+mn-ea"/>
                <a:cs typeface="+mn-cs"/>
              </a:rPr>
              <a:t> When UK banks raise interest rates, holding savings or investments in pounds becomes more attractive, as you get more back for your money. So, demand for sterling increases</a:t>
            </a:r>
          </a:p>
          <a:p>
            <a:pPr fontAlgn="base"/>
            <a:r>
              <a:rPr lang="en-GB" sz="1200" b="1" i="0" kern="1200" dirty="0">
                <a:solidFill>
                  <a:schemeClr val="tx1"/>
                </a:solidFill>
                <a:effectLst/>
                <a:latin typeface="+mn-lt"/>
                <a:ea typeface="+mn-ea"/>
                <a:cs typeface="+mn-cs"/>
              </a:rPr>
              <a:t>Prices:</a:t>
            </a:r>
            <a:r>
              <a:rPr lang="en-GB" sz="1200" b="0" i="0" kern="1200" dirty="0">
                <a:solidFill>
                  <a:schemeClr val="tx1"/>
                </a:solidFill>
                <a:effectLst/>
                <a:latin typeface="+mn-lt"/>
                <a:ea typeface="+mn-ea"/>
                <a:cs typeface="+mn-cs"/>
              </a:rPr>
              <a:t> If UK goods are cheaper than those abroad, they will be attractive to foreign businesses who will need sterling to purchase them. This will tend to push up the exchange rate</a:t>
            </a:r>
          </a:p>
          <a:p>
            <a:pPr fontAlgn="base"/>
            <a:r>
              <a:rPr lang="en-GB" sz="1200" b="1" i="0" kern="1200" dirty="0">
                <a:solidFill>
                  <a:schemeClr val="tx1"/>
                </a:solidFill>
                <a:effectLst/>
                <a:latin typeface="+mn-lt"/>
                <a:ea typeface="+mn-ea"/>
                <a:cs typeface="+mn-cs"/>
              </a:rPr>
              <a:t>Public finances</a:t>
            </a:r>
            <a:r>
              <a:rPr lang="en-GB" sz="1200" b="0" i="0" kern="1200" dirty="0">
                <a:solidFill>
                  <a:schemeClr val="tx1"/>
                </a:solidFill>
                <a:effectLst/>
                <a:latin typeface="+mn-lt"/>
                <a:ea typeface="+mn-ea"/>
                <a:cs typeface="+mn-cs"/>
              </a:rPr>
              <a:t>: The state of a government's bank balance, or how much debt it has, can also affect the exchange rate</a:t>
            </a:r>
          </a:p>
          <a:p>
            <a:pPr fontAlgn="base"/>
            <a:r>
              <a:rPr lang="en-GB" sz="1200" b="1" i="0" kern="1200" dirty="0">
                <a:solidFill>
                  <a:schemeClr val="tx1"/>
                </a:solidFill>
                <a:effectLst/>
                <a:latin typeface="+mn-lt"/>
                <a:ea typeface="+mn-ea"/>
                <a:cs typeface="+mn-cs"/>
              </a:rPr>
              <a:t>Speculation:</a:t>
            </a:r>
            <a:r>
              <a:rPr lang="en-GB" sz="1200" b="0" i="0" kern="1200" dirty="0">
                <a:solidFill>
                  <a:schemeClr val="tx1"/>
                </a:solidFill>
                <a:effectLst/>
                <a:latin typeface="+mn-lt"/>
                <a:ea typeface="+mn-ea"/>
                <a:cs typeface="+mn-cs"/>
              </a:rPr>
              <a:t> The exchange rate is highly vulnerable to currency speculators, who buy and sell sterling based on expectations of future events</a:t>
            </a:r>
          </a:p>
          <a:p>
            <a:pPr fontAlgn="base"/>
            <a:r>
              <a:rPr lang="en-GB" sz="1200" b="0" i="0" kern="1200" dirty="0">
                <a:solidFill>
                  <a:schemeClr val="tx1"/>
                </a:solidFill>
                <a:effectLst/>
                <a:latin typeface="+mn-lt"/>
                <a:ea typeface="+mn-ea"/>
                <a:cs typeface="+mn-cs"/>
              </a:rPr>
              <a:t>Much of the daily fluctuation in the exchange rate is because of these actions of the speculators and their confidence in the country's economic prospects.</a:t>
            </a:r>
          </a:p>
          <a:p>
            <a:endParaRPr lang="en-GB" dirty="0"/>
          </a:p>
        </p:txBody>
      </p:sp>
      <p:sp>
        <p:nvSpPr>
          <p:cNvPr id="4" name="Slide Number Placeholder 3"/>
          <p:cNvSpPr>
            <a:spLocks noGrp="1"/>
          </p:cNvSpPr>
          <p:nvPr>
            <p:ph type="sldNum" sz="quarter" idx="10"/>
          </p:nvPr>
        </p:nvSpPr>
        <p:spPr/>
        <p:txBody>
          <a:bodyPr/>
          <a:lstStyle/>
          <a:p>
            <a:fld id="{E6103575-64CF-4F65-B559-3D4162E3B026}" type="slidenum">
              <a:rPr lang="en-GB" smtClean="0"/>
              <a:t>19</a:t>
            </a:fld>
            <a:endParaRPr lang="en-GB"/>
          </a:p>
        </p:txBody>
      </p:sp>
    </p:spTree>
    <p:extLst>
      <p:ext uri="{BB962C8B-B14F-4D97-AF65-F5344CB8AC3E}">
        <p14:creationId xmlns:p14="http://schemas.microsoft.com/office/powerpoint/2010/main" val="20230208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Youtube</a:t>
            </a:r>
            <a:r>
              <a:rPr lang="en-GB" dirty="0"/>
              <a:t> video to explain printing more money.</a:t>
            </a:r>
          </a:p>
        </p:txBody>
      </p:sp>
      <p:sp>
        <p:nvSpPr>
          <p:cNvPr id="4" name="Slide Number Placeholder 3"/>
          <p:cNvSpPr>
            <a:spLocks noGrp="1"/>
          </p:cNvSpPr>
          <p:nvPr>
            <p:ph type="sldNum" sz="quarter" idx="5"/>
          </p:nvPr>
        </p:nvSpPr>
        <p:spPr/>
        <p:txBody>
          <a:bodyPr/>
          <a:lstStyle/>
          <a:p>
            <a:fld id="{E053177E-025B-43BD-A90D-1ACD3F917007}" type="slidenum">
              <a:rPr lang="en-GB" smtClean="0"/>
              <a:t>20</a:t>
            </a:fld>
            <a:endParaRPr lang="en-GB"/>
          </a:p>
        </p:txBody>
      </p:sp>
    </p:spTree>
    <p:extLst>
      <p:ext uri="{BB962C8B-B14F-4D97-AF65-F5344CB8AC3E}">
        <p14:creationId xmlns:p14="http://schemas.microsoft.com/office/powerpoint/2010/main" val="3882531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103575-64CF-4F65-B559-3D4162E3B026}" type="slidenum">
              <a:rPr lang="en-GB" smtClean="0"/>
              <a:t>21</a:t>
            </a:fld>
            <a:endParaRPr lang="en-GB"/>
          </a:p>
        </p:txBody>
      </p:sp>
    </p:spTree>
    <p:extLst>
      <p:ext uri="{BB962C8B-B14F-4D97-AF65-F5344CB8AC3E}">
        <p14:creationId xmlns:p14="http://schemas.microsoft.com/office/powerpoint/2010/main" val="224860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103575-64CF-4F65-B559-3D4162E3B026}" type="slidenum">
              <a:rPr lang="en-GB" smtClean="0"/>
              <a:t>22</a:t>
            </a:fld>
            <a:endParaRPr lang="en-GB"/>
          </a:p>
        </p:txBody>
      </p:sp>
    </p:spTree>
    <p:extLst>
      <p:ext uri="{BB962C8B-B14F-4D97-AF65-F5344CB8AC3E}">
        <p14:creationId xmlns:p14="http://schemas.microsoft.com/office/powerpoint/2010/main" val="822677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103575-64CF-4F65-B559-3D4162E3B026}" type="slidenum">
              <a:rPr lang="en-GB" smtClean="0"/>
              <a:t>25</a:t>
            </a:fld>
            <a:endParaRPr lang="en-GB"/>
          </a:p>
        </p:txBody>
      </p:sp>
    </p:spTree>
    <p:extLst>
      <p:ext uri="{BB962C8B-B14F-4D97-AF65-F5344CB8AC3E}">
        <p14:creationId xmlns:p14="http://schemas.microsoft.com/office/powerpoint/2010/main" val="42168004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hyperlink" Target="https://www.youtube.com/watch?v=jmmfT0JnvPc" TargetMode="External"/><Relationship Id="rId4" Type="http://schemas.openxmlformats.org/officeDocument/2006/relationships/notesSlide" Target="../notesSlides/notesSlide1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5EAA-8EE4-47E4-A20C-97ED353004B8}"/>
              </a:ext>
            </a:extLst>
          </p:cNvPr>
          <p:cNvSpPr>
            <a:spLocks noGrp="1"/>
          </p:cNvSpPr>
          <p:nvPr>
            <p:ph type="ctrTitle"/>
          </p:nvPr>
        </p:nvSpPr>
        <p:spPr/>
        <p:txBody>
          <a:bodyPr/>
          <a:lstStyle/>
          <a:p>
            <a:r>
              <a:rPr lang="en-GB" dirty="0"/>
              <a:t>National Debt</a:t>
            </a:r>
          </a:p>
        </p:txBody>
      </p:sp>
      <p:sp>
        <p:nvSpPr>
          <p:cNvPr id="3" name="Subtitle 2">
            <a:extLst>
              <a:ext uri="{FF2B5EF4-FFF2-40B4-BE49-F238E27FC236}">
                <a16:creationId xmlns:a16="http://schemas.microsoft.com/office/drawing/2014/main" id="{4BE7C6E6-0AE1-4AF6-AAEE-35A73BE3E3E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06778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 Week Recap</a:t>
            </a:r>
          </a:p>
        </p:txBody>
      </p:sp>
      <p:sp>
        <p:nvSpPr>
          <p:cNvPr id="3" name="Content Placeholder 2"/>
          <p:cNvSpPr>
            <a:spLocks noGrp="1"/>
          </p:cNvSpPr>
          <p:nvPr>
            <p:ph idx="1"/>
          </p:nvPr>
        </p:nvSpPr>
        <p:spPr/>
        <p:txBody>
          <a:bodyPr>
            <a:normAutofit fontScale="70000" lnSpcReduction="20000"/>
          </a:bodyPr>
          <a:lstStyle/>
          <a:p>
            <a:r>
              <a:rPr lang="en-GB" dirty="0"/>
              <a:t>Funding for the next financial Year:</a:t>
            </a:r>
          </a:p>
          <a:p>
            <a:r>
              <a:rPr lang="en-GB" u="sng" dirty="0"/>
              <a:t>Money in </a:t>
            </a:r>
            <a:r>
              <a:rPr lang="en-GB" dirty="0"/>
              <a:t>£769bn</a:t>
            </a:r>
          </a:p>
          <a:p>
            <a:r>
              <a:rPr lang="en-GB" dirty="0"/>
              <a:t>Most comes from Tax when you work</a:t>
            </a:r>
          </a:p>
          <a:p>
            <a:r>
              <a:rPr lang="en-GB" dirty="0"/>
              <a:t>National Insurance</a:t>
            </a:r>
          </a:p>
          <a:p>
            <a:r>
              <a:rPr lang="en-GB" dirty="0"/>
              <a:t>VAT</a:t>
            </a:r>
          </a:p>
          <a:p>
            <a:r>
              <a:rPr lang="en-GB" dirty="0"/>
              <a:t>Corporation Tax</a:t>
            </a:r>
          </a:p>
          <a:p>
            <a:r>
              <a:rPr lang="en-GB" dirty="0"/>
              <a:t>Council Tax</a:t>
            </a:r>
          </a:p>
          <a:p>
            <a:r>
              <a:rPr lang="en-GB" dirty="0"/>
              <a:t>Business Rates</a:t>
            </a:r>
          </a:p>
          <a:p>
            <a:r>
              <a:rPr lang="en-GB" dirty="0"/>
              <a:t>Taxes of drinks</a:t>
            </a:r>
          </a:p>
          <a:p>
            <a:r>
              <a:rPr lang="en-GB" dirty="0"/>
              <a:t>Other Taxes – Air travel, gambling, selling your house</a:t>
            </a:r>
            <a:br>
              <a:rPr lang="en-GB" dirty="0"/>
            </a:br>
            <a:r>
              <a:rPr lang="en-GB" dirty="0"/>
              <a:t> </a:t>
            </a:r>
          </a:p>
        </p:txBody>
      </p:sp>
      <p:pic>
        <p:nvPicPr>
          <p:cNvPr id="4" name="slide 26 Recorded Sound">
            <a:hlinkClick r:id="" action="ppaction://media"/>
            <a:extLst>
              <a:ext uri="{FF2B5EF4-FFF2-40B4-BE49-F238E27FC236}">
                <a16:creationId xmlns:a16="http://schemas.microsoft.com/office/drawing/2014/main" id="{E70BD5D5-C2FE-4C36-B943-7B51A8AEB2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87253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6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 Week Recap</a:t>
            </a:r>
          </a:p>
        </p:txBody>
      </p:sp>
      <p:sp>
        <p:nvSpPr>
          <p:cNvPr id="3" name="Content Placeholder 2"/>
          <p:cNvSpPr>
            <a:spLocks noGrp="1"/>
          </p:cNvSpPr>
          <p:nvPr>
            <p:ph idx="1"/>
          </p:nvPr>
        </p:nvSpPr>
        <p:spPr/>
        <p:txBody>
          <a:bodyPr>
            <a:normAutofit fontScale="62500" lnSpcReduction="20000"/>
          </a:bodyPr>
          <a:lstStyle/>
          <a:p>
            <a:r>
              <a:rPr lang="en-GB" dirty="0"/>
              <a:t>Funding for the next financial Year:</a:t>
            </a:r>
          </a:p>
          <a:p>
            <a:r>
              <a:rPr lang="en-GB" dirty="0"/>
              <a:t>Areas where that money is spent:</a:t>
            </a:r>
          </a:p>
          <a:p>
            <a:r>
              <a:rPr lang="en-GB" dirty="0"/>
              <a:t>Social spending</a:t>
            </a:r>
          </a:p>
          <a:p>
            <a:r>
              <a:rPr lang="en-GB" dirty="0"/>
              <a:t>Defence</a:t>
            </a:r>
          </a:p>
          <a:p>
            <a:r>
              <a:rPr lang="en-GB" dirty="0"/>
              <a:t>Education</a:t>
            </a:r>
          </a:p>
          <a:p>
            <a:r>
              <a:rPr lang="en-GB" dirty="0"/>
              <a:t>Health </a:t>
            </a:r>
          </a:p>
          <a:p>
            <a:r>
              <a:rPr lang="en-GB" dirty="0"/>
              <a:t>Housing</a:t>
            </a:r>
          </a:p>
          <a:p>
            <a:r>
              <a:rPr lang="en-GB" dirty="0"/>
              <a:t>Personal services </a:t>
            </a:r>
          </a:p>
          <a:p>
            <a:r>
              <a:rPr lang="en-GB" dirty="0"/>
              <a:t>Debit interest</a:t>
            </a:r>
          </a:p>
          <a:p>
            <a:r>
              <a:rPr lang="en-GB" dirty="0"/>
              <a:t>Industry &amp; Agriculture</a:t>
            </a:r>
          </a:p>
          <a:p>
            <a:br>
              <a:rPr lang="en-GB" dirty="0"/>
            </a:br>
            <a:r>
              <a:rPr lang="en-GB" dirty="0"/>
              <a:t> </a:t>
            </a:r>
          </a:p>
        </p:txBody>
      </p:sp>
      <p:pic>
        <p:nvPicPr>
          <p:cNvPr id="4" name="27 Recorded Sound">
            <a:hlinkClick r:id="" action="ppaction://media"/>
            <a:extLst>
              <a:ext uri="{FF2B5EF4-FFF2-40B4-BE49-F238E27FC236}">
                <a16:creationId xmlns:a16="http://schemas.microsoft.com/office/drawing/2014/main" id="{FCE839D9-A968-4FE0-95AE-3D15F8AF9E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956372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6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Transport £35bn</a:t>
            </a:r>
            <a:br>
              <a:rPr lang="en-GB" dirty="0"/>
            </a:br>
            <a:endParaRPr lang="en-GB" dirty="0"/>
          </a:p>
        </p:txBody>
      </p:sp>
      <p:sp>
        <p:nvSpPr>
          <p:cNvPr id="3" name="Content Placeholder 2"/>
          <p:cNvSpPr>
            <a:spLocks noGrp="1"/>
          </p:cNvSpPr>
          <p:nvPr>
            <p:ph idx="1"/>
          </p:nvPr>
        </p:nvSpPr>
        <p:spPr>
          <a:xfrm>
            <a:off x="593967" y="1016001"/>
            <a:ext cx="8010771" cy="4517292"/>
          </a:xfrm>
        </p:spPr>
        <p:txBody>
          <a:bodyPr>
            <a:normAutofit fontScale="85000" lnSpcReduction="10000"/>
          </a:bodyPr>
          <a:lstStyle/>
          <a:p>
            <a:r>
              <a:rPr lang="en-GB" dirty="0"/>
              <a:t>New roads or widen main roads</a:t>
            </a:r>
          </a:p>
          <a:p>
            <a:pPr marL="0" indent="0">
              <a:buNone/>
            </a:pPr>
            <a:endParaRPr lang="en-GB" dirty="0"/>
          </a:p>
          <a:p>
            <a:r>
              <a:rPr lang="en-GB" dirty="0"/>
              <a:t>Provide new rail lines BUT drastic train fare rises each year - Government shifts the funding burden from the taxpayer to the passenger.</a:t>
            </a:r>
          </a:p>
          <a:p>
            <a:r>
              <a:rPr lang="en-GB" dirty="0"/>
              <a:t>Look at the following transport areas that have brought deep discussions within the government and communities:</a:t>
            </a:r>
          </a:p>
          <a:p>
            <a:r>
              <a:rPr lang="en-GB" dirty="0"/>
              <a:t>HS2 funding</a:t>
            </a:r>
          </a:p>
          <a:p>
            <a:r>
              <a:rPr lang="en-GB" dirty="0"/>
              <a:t>Arriva Rail North – </a:t>
            </a:r>
            <a:r>
              <a:rPr lang="en-GB" dirty="0">
                <a:solidFill>
                  <a:schemeClr val="accent1">
                    <a:lumMod val="60000"/>
                    <a:lumOff val="40000"/>
                  </a:schemeClr>
                </a:solidFill>
              </a:rPr>
              <a:t>ACTIVITY </a:t>
            </a:r>
          </a:p>
          <a:p>
            <a:pPr marL="0" indent="0">
              <a:buNone/>
            </a:pPr>
            <a:endParaRPr lang="en-GB" dirty="0"/>
          </a:p>
        </p:txBody>
      </p:sp>
      <p:pic>
        <p:nvPicPr>
          <p:cNvPr id="4" name="29 Recorded Sound">
            <a:hlinkClick r:id="" action="ppaction://media"/>
            <a:extLst>
              <a:ext uri="{FF2B5EF4-FFF2-40B4-BE49-F238E27FC236}">
                <a16:creationId xmlns:a16="http://schemas.microsoft.com/office/drawing/2014/main" id="{34D4E2B6-EEDF-4885-A24C-A75C4A4934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6136" y="2348880"/>
            <a:ext cx="487363" cy="487363"/>
          </a:xfrm>
          <a:prstGeom prst="rect">
            <a:avLst/>
          </a:prstGeom>
        </p:spPr>
      </p:pic>
    </p:spTree>
    <p:extLst>
      <p:ext uri="{BB962C8B-B14F-4D97-AF65-F5344CB8AC3E}">
        <p14:creationId xmlns:p14="http://schemas.microsoft.com/office/powerpoint/2010/main" val="66897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0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6D2E2-A6BF-4D47-92C0-B932CED731D3}"/>
              </a:ext>
            </a:extLst>
          </p:cNvPr>
          <p:cNvSpPr>
            <a:spLocks noGrp="1"/>
          </p:cNvSpPr>
          <p:nvPr>
            <p:ph type="title"/>
          </p:nvPr>
        </p:nvSpPr>
        <p:spPr/>
        <p:txBody>
          <a:bodyPr/>
          <a:lstStyle/>
          <a:p>
            <a:r>
              <a:rPr lang="en-GB" dirty="0"/>
              <a:t>Surplus &amp; Deficit</a:t>
            </a:r>
          </a:p>
        </p:txBody>
      </p:sp>
      <p:sp>
        <p:nvSpPr>
          <p:cNvPr id="3" name="Content Placeholder 2">
            <a:extLst>
              <a:ext uri="{FF2B5EF4-FFF2-40B4-BE49-F238E27FC236}">
                <a16:creationId xmlns:a16="http://schemas.microsoft.com/office/drawing/2014/main" id="{4121ADE0-B2C1-4D09-AEAB-A58AE61E65D0}"/>
              </a:ext>
            </a:extLst>
          </p:cNvPr>
          <p:cNvSpPr>
            <a:spLocks noGrp="1"/>
          </p:cNvSpPr>
          <p:nvPr>
            <p:ph idx="1"/>
          </p:nvPr>
        </p:nvSpPr>
        <p:spPr/>
        <p:txBody>
          <a:bodyPr>
            <a:normAutofit fontScale="85000" lnSpcReduction="20000"/>
          </a:bodyPr>
          <a:lstStyle/>
          <a:p>
            <a:r>
              <a:rPr lang="en-GB" dirty="0"/>
              <a:t>When Income (revenue) is greater than Expenditure the government has a: </a:t>
            </a:r>
          </a:p>
          <a:p>
            <a:endParaRPr lang="en-GB" dirty="0"/>
          </a:p>
          <a:p>
            <a:pPr algn="ctr"/>
            <a:r>
              <a:rPr lang="en-GB" dirty="0">
                <a:solidFill>
                  <a:srgbClr val="FF0000"/>
                </a:solidFill>
              </a:rPr>
              <a:t>Budget Surplus</a:t>
            </a:r>
          </a:p>
          <a:p>
            <a:endParaRPr lang="en-GB" dirty="0"/>
          </a:p>
          <a:p>
            <a:r>
              <a:rPr lang="en-GB" dirty="0"/>
              <a:t>When Income is less than expenditure the government has a:</a:t>
            </a:r>
          </a:p>
          <a:p>
            <a:endParaRPr lang="en-GB" dirty="0"/>
          </a:p>
          <a:p>
            <a:pPr algn="ctr"/>
            <a:r>
              <a:rPr lang="en-GB" dirty="0">
                <a:solidFill>
                  <a:srgbClr val="FF0000"/>
                </a:solidFill>
              </a:rPr>
              <a:t>Budget deficit</a:t>
            </a:r>
          </a:p>
          <a:p>
            <a:endParaRPr lang="en-GB" dirty="0"/>
          </a:p>
        </p:txBody>
      </p:sp>
      <p:pic>
        <p:nvPicPr>
          <p:cNvPr id="4" name="30 Recorded Sound">
            <a:hlinkClick r:id="" action="ppaction://media"/>
            <a:extLst>
              <a:ext uri="{FF2B5EF4-FFF2-40B4-BE49-F238E27FC236}">
                <a16:creationId xmlns:a16="http://schemas.microsoft.com/office/drawing/2014/main" id="{1BFD58A1-77F3-460F-A37A-8415744F64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364088" y="3068960"/>
            <a:ext cx="487363" cy="487363"/>
          </a:xfrm>
          <a:prstGeom prst="rect">
            <a:avLst/>
          </a:prstGeom>
        </p:spPr>
      </p:pic>
    </p:spTree>
    <p:extLst>
      <p:ext uri="{BB962C8B-B14F-4D97-AF65-F5344CB8AC3E}">
        <p14:creationId xmlns:p14="http://schemas.microsoft.com/office/powerpoint/2010/main" val="799193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6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Budget Surplus or Deficit?</a:t>
            </a:r>
          </a:p>
        </p:txBody>
      </p:sp>
      <p:sp>
        <p:nvSpPr>
          <p:cNvPr id="2" name="Content Placeholder 1"/>
          <p:cNvSpPr>
            <a:spLocks noGrp="1"/>
          </p:cNvSpPr>
          <p:nvPr>
            <p:ph idx="1"/>
          </p:nvPr>
        </p:nvSpPr>
        <p:spPr>
          <a:xfrm>
            <a:off x="457200" y="1268760"/>
            <a:ext cx="8229600" cy="5328592"/>
          </a:xfrm>
        </p:spPr>
        <p:txBody>
          <a:bodyPr>
            <a:normAutofit/>
          </a:bodyPr>
          <a:lstStyle/>
          <a:p>
            <a:endParaRPr lang="en-GB" dirty="0"/>
          </a:p>
          <a:p>
            <a:r>
              <a:rPr lang="en-GB" sz="2400" dirty="0"/>
              <a:t>Total Income = £769.00 Billion</a:t>
            </a:r>
          </a:p>
          <a:p>
            <a:pPr marL="0" indent="0">
              <a:buNone/>
            </a:pPr>
            <a:endParaRPr lang="en-GB" sz="2400" dirty="0"/>
          </a:p>
          <a:p>
            <a:r>
              <a:rPr lang="en-GB" sz="2400" dirty="0"/>
              <a:t>Total expenditure = £808 Billion</a:t>
            </a:r>
          </a:p>
          <a:p>
            <a:pPr marL="0" indent="0">
              <a:buNone/>
            </a:pPr>
            <a:endParaRPr lang="en-GB" dirty="0">
              <a:solidFill>
                <a:srgbClr val="FF0000"/>
              </a:solidFill>
            </a:endParaRPr>
          </a:p>
          <a:p>
            <a:pPr marL="0" indent="0">
              <a:buNone/>
            </a:pPr>
            <a:endParaRPr lang="en-GB" dirty="0">
              <a:solidFill>
                <a:srgbClr val="FF0000"/>
              </a:solidFill>
            </a:endParaRPr>
          </a:p>
          <a:p>
            <a:pPr marL="0" indent="0" algn="ctr">
              <a:buNone/>
            </a:pPr>
            <a:r>
              <a:rPr lang="en-GB" sz="2800" dirty="0">
                <a:solidFill>
                  <a:srgbClr val="FF0000"/>
                </a:solidFill>
              </a:rPr>
              <a:t>Income minus Expenditure = £39.0 Billion  </a:t>
            </a:r>
          </a:p>
          <a:p>
            <a:pPr marL="0" indent="0" algn="ctr">
              <a:buNone/>
            </a:pPr>
            <a:r>
              <a:rPr lang="en-GB" sz="2800" dirty="0">
                <a:solidFill>
                  <a:srgbClr val="FF0000"/>
                </a:solidFill>
              </a:rPr>
              <a:t>Is this figure a SURPLUS or DEFICIT?</a:t>
            </a:r>
          </a:p>
          <a:p>
            <a:endParaRPr lang="en-GB" sz="2800" dirty="0"/>
          </a:p>
          <a:p>
            <a:pPr marL="0" indent="0">
              <a:buNone/>
            </a:pPr>
            <a:endParaRPr lang="en-GB" dirty="0"/>
          </a:p>
          <a:p>
            <a:pPr marL="0" indent="0">
              <a:buNone/>
            </a:pPr>
            <a:endParaRPr lang="en-GB" dirty="0"/>
          </a:p>
          <a:p>
            <a:pPr marL="0" indent="0">
              <a:buNone/>
            </a:pPr>
            <a:endParaRPr lang="en-GB" dirty="0"/>
          </a:p>
        </p:txBody>
      </p:sp>
      <p:pic>
        <p:nvPicPr>
          <p:cNvPr id="4" name="31Recorded Sound">
            <a:hlinkClick r:id="" action="ppaction://media"/>
            <a:extLst>
              <a:ext uri="{FF2B5EF4-FFF2-40B4-BE49-F238E27FC236}">
                <a16:creationId xmlns:a16="http://schemas.microsoft.com/office/drawing/2014/main" id="{AAD01AB8-7FA1-4438-AA2D-13A1A785E4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8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584176"/>
          </a:xfrm>
        </p:spPr>
        <p:txBody>
          <a:bodyPr>
            <a:normAutofit/>
          </a:bodyPr>
          <a:lstStyle/>
          <a:p>
            <a:r>
              <a:rPr lang="en-GB" dirty="0"/>
              <a:t>What is the current economic problem of many countries?</a:t>
            </a:r>
          </a:p>
        </p:txBody>
      </p:sp>
      <p:sp>
        <p:nvSpPr>
          <p:cNvPr id="3" name="Content Placeholder 2"/>
          <p:cNvSpPr>
            <a:spLocks noGrp="1"/>
          </p:cNvSpPr>
          <p:nvPr>
            <p:ph idx="1"/>
          </p:nvPr>
        </p:nvSpPr>
        <p:spPr>
          <a:xfrm>
            <a:off x="457200" y="1988840"/>
            <a:ext cx="8229600" cy="4680520"/>
          </a:xfrm>
        </p:spPr>
        <p:txBody>
          <a:bodyPr>
            <a:normAutofit/>
          </a:bodyPr>
          <a:lstStyle/>
          <a:p>
            <a:endParaRPr lang="en-GB" sz="2200" dirty="0"/>
          </a:p>
          <a:p>
            <a:r>
              <a:rPr lang="en-GB" sz="2200" dirty="0"/>
              <a:t>Size of their National Debt</a:t>
            </a:r>
          </a:p>
          <a:p>
            <a:pPr>
              <a:buNone/>
            </a:pPr>
            <a:endParaRPr lang="en-GB" sz="2200" dirty="0"/>
          </a:p>
          <a:p>
            <a:r>
              <a:rPr lang="en-GB" sz="2200" dirty="0"/>
              <a:t>Budget Deficits</a:t>
            </a:r>
          </a:p>
          <a:p>
            <a:pPr>
              <a:buNone/>
            </a:pPr>
            <a:endParaRPr lang="en-GB" sz="2200" dirty="0"/>
          </a:p>
          <a:p>
            <a:r>
              <a:rPr lang="en-GB" sz="2200" dirty="0"/>
              <a:t>What is ‘National Debt’?</a:t>
            </a:r>
          </a:p>
          <a:p>
            <a:endParaRPr lang="en-GB" sz="2200" dirty="0"/>
          </a:p>
          <a:p>
            <a:r>
              <a:rPr lang="en-GB" sz="2200" dirty="0"/>
              <a:t>What is a budget deficit?</a:t>
            </a:r>
          </a:p>
          <a:p>
            <a:endParaRPr lang="en-GB" sz="4000" dirty="0"/>
          </a:p>
        </p:txBody>
      </p:sp>
      <p:pic>
        <p:nvPicPr>
          <p:cNvPr id="4" name="32Recorded Sound">
            <a:hlinkClick r:id="" action="ppaction://media"/>
            <a:extLst>
              <a:ext uri="{FF2B5EF4-FFF2-40B4-BE49-F238E27FC236}">
                <a16:creationId xmlns:a16="http://schemas.microsoft.com/office/drawing/2014/main" id="{374D9174-AAF7-4A61-BF9B-C275C6EAA0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521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National Debt</a:t>
            </a:r>
          </a:p>
        </p:txBody>
      </p:sp>
      <p:sp>
        <p:nvSpPr>
          <p:cNvPr id="3" name="Content Placeholder 2"/>
          <p:cNvSpPr>
            <a:spLocks noGrp="1"/>
          </p:cNvSpPr>
          <p:nvPr>
            <p:ph idx="1"/>
          </p:nvPr>
        </p:nvSpPr>
        <p:spPr>
          <a:xfrm>
            <a:off x="457200" y="1124744"/>
            <a:ext cx="8229600" cy="4752528"/>
          </a:xfrm>
        </p:spPr>
        <p:txBody>
          <a:bodyPr>
            <a:normAutofit fontScale="92500" lnSpcReduction="20000"/>
          </a:bodyPr>
          <a:lstStyle/>
          <a:p>
            <a:endParaRPr lang="en-GB" dirty="0"/>
          </a:p>
          <a:p>
            <a:r>
              <a:rPr lang="en-GB" dirty="0"/>
              <a:t>The National Debt is the total amount of money the government owes its creditors.</a:t>
            </a:r>
          </a:p>
          <a:p>
            <a:r>
              <a:rPr lang="en-GB" dirty="0"/>
              <a:t>If the country runs a budget surplus, this surplus can be used to payback some of the money the government owes and reduce the National Debt.</a:t>
            </a:r>
          </a:p>
          <a:p>
            <a:r>
              <a:rPr lang="en-GB" dirty="0"/>
              <a:t>If the country runs a budget deficit, this adds to the amount of money the government owes and increases the size of the National Debt.</a:t>
            </a:r>
          </a:p>
        </p:txBody>
      </p:sp>
      <p:pic>
        <p:nvPicPr>
          <p:cNvPr id="4" name="Recorded Sound">
            <a:hlinkClick r:id="" action="ppaction://media"/>
            <a:extLst>
              <a:ext uri="{FF2B5EF4-FFF2-40B4-BE49-F238E27FC236}">
                <a16:creationId xmlns:a16="http://schemas.microsoft.com/office/drawing/2014/main" id="{D0A149A3-307D-4B6A-945D-7177215A4AB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41063" y="737046"/>
            <a:ext cx="760291"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606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8" fill="hold" display="0">
                  <p:stCondLst>
                    <p:cond delay="indefinite"/>
                  </p:stCondLst>
                  <p:endCondLst>
                    <p:cond evt="onStopAudio" delay="0">
                      <p:tgtEl>
                        <p:sldTgt/>
                      </p:tgtEl>
                    </p:cond>
                  </p:endCondLst>
                </p:cTn>
                <p:tgtEl>
                  <p:spTgt spid="4"/>
                </p:tgtEl>
              </p:cMediaNode>
            </p:audio>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343877"/>
            <a:ext cx="6347713" cy="593969"/>
          </a:xfrm>
        </p:spPr>
        <p:txBody>
          <a:bodyPr>
            <a:normAutofit fontScale="90000"/>
          </a:bodyPr>
          <a:lstStyle/>
          <a:p>
            <a:r>
              <a:rPr lang="en-GB" dirty="0"/>
              <a:t>UK Debt</a:t>
            </a:r>
          </a:p>
        </p:txBody>
      </p:sp>
      <p:pic>
        <p:nvPicPr>
          <p:cNvPr id="4" name="Content Placeholder 3"/>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21632" y="1016000"/>
            <a:ext cx="7581322" cy="4563461"/>
          </a:xfrm>
        </p:spPr>
      </p:pic>
      <p:pic>
        <p:nvPicPr>
          <p:cNvPr id="3" name="Recorded Sound">
            <a:hlinkClick r:id="" action="ppaction://media"/>
            <a:extLst>
              <a:ext uri="{FF2B5EF4-FFF2-40B4-BE49-F238E27FC236}">
                <a16:creationId xmlns:a16="http://schemas.microsoft.com/office/drawing/2014/main" id="{BF14F528-13E2-4DB2-A619-29468A1DA4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29679" y="265723"/>
            <a:ext cx="487363" cy="487363"/>
          </a:xfrm>
          <a:prstGeom prst="rect">
            <a:avLst/>
          </a:prstGeom>
        </p:spPr>
      </p:pic>
    </p:spTree>
    <p:extLst>
      <p:ext uri="{BB962C8B-B14F-4D97-AF65-F5344CB8AC3E}">
        <p14:creationId xmlns:p14="http://schemas.microsoft.com/office/powerpoint/2010/main" val="956991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5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65724"/>
            <a:ext cx="6347713" cy="675572"/>
          </a:xfrm>
        </p:spPr>
        <p:txBody>
          <a:bodyPr>
            <a:normAutofit fontScale="90000"/>
          </a:bodyPr>
          <a:lstStyle/>
          <a:p>
            <a:r>
              <a:rPr lang="en-GB" dirty="0"/>
              <a:t>UK Borrowing</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5569" y="942652"/>
            <a:ext cx="7713785" cy="4559379"/>
          </a:xfrm>
        </p:spPr>
      </p:pic>
    </p:spTree>
    <p:extLst>
      <p:ext uri="{BB962C8B-B14F-4D97-AF65-F5344CB8AC3E}">
        <p14:creationId xmlns:p14="http://schemas.microsoft.com/office/powerpoint/2010/main" val="877355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515144"/>
          </a:xfrm>
        </p:spPr>
        <p:txBody>
          <a:bodyPr>
            <a:normAutofit fontScale="90000"/>
          </a:bodyPr>
          <a:lstStyle/>
          <a:p>
            <a:r>
              <a:rPr lang="en-GB" dirty="0"/>
              <a:t>World Debt</a:t>
            </a:r>
          </a:p>
        </p:txBody>
      </p:sp>
      <p:pic>
        <p:nvPicPr>
          <p:cNvPr id="4" name="Content Placeholder 3"/>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971600" y="1531942"/>
            <a:ext cx="6840760" cy="4409177"/>
          </a:xfrm>
        </p:spPr>
      </p:pic>
      <p:pic>
        <p:nvPicPr>
          <p:cNvPr id="3" name="Recorded Sound">
            <a:hlinkClick r:id="" action="ppaction://media"/>
            <a:extLst>
              <a:ext uri="{FF2B5EF4-FFF2-40B4-BE49-F238E27FC236}">
                <a16:creationId xmlns:a16="http://schemas.microsoft.com/office/drawing/2014/main" id="{531591B5-C9CC-4BF2-B158-7FDDCD4386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06233" y="623490"/>
            <a:ext cx="487363" cy="487363"/>
          </a:xfrm>
          <a:prstGeom prst="rect">
            <a:avLst/>
          </a:prstGeom>
        </p:spPr>
      </p:pic>
    </p:spTree>
    <p:extLst>
      <p:ext uri="{BB962C8B-B14F-4D97-AF65-F5344CB8AC3E}">
        <p14:creationId xmlns:p14="http://schemas.microsoft.com/office/powerpoint/2010/main" val="1788054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1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4634">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60648"/>
            <a:ext cx="7778825" cy="1320800"/>
          </a:xfrm>
        </p:spPr>
        <p:txBody>
          <a:bodyPr>
            <a:normAutofit fontScale="90000"/>
          </a:bodyPr>
          <a:lstStyle/>
          <a:p>
            <a:r>
              <a:rPr lang="en-GB" dirty="0"/>
              <a:t>How does the government borrow money and who from?</a:t>
            </a:r>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r>
              <a:rPr lang="en-GB" dirty="0"/>
              <a:t>Government sells securities/bills</a:t>
            </a:r>
          </a:p>
          <a:p>
            <a:r>
              <a:rPr lang="en-GB" dirty="0"/>
              <a:t>To the general public via the Post Office </a:t>
            </a:r>
          </a:p>
          <a:p>
            <a:r>
              <a:rPr lang="en-GB" dirty="0"/>
              <a:t>e.g. Premium bonds, Children Bonds.</a:t>
            </a:r>
          </a:p>
          <a:p>
            <a:r>
              <a:rPr lang="en-GB" dirty="0"/>
              <a:t>To the banks – treasury bills – short term – often three months </a:t>
            </a:r>
          </a:p>
          <a:p>
            <a:r>
              <a:rPr lang="en-GB" dirty="0"/>
              <a:t>To companies (especially financial companies)</a:t>
            </a:r>
          </a:p>
          <a:p>
            <a:r>
              <a:rPr lang="en-GB" dirty="0"/>
              <a:t>Gilt Edged Securities - longer term</a:t>
            </a:r>
          </a:p>
        </p:txBody>
      </p:sp>
      <p:pic>
        <p:nvPicPr>
          <p:cNvPr id="4" name="Recorded Sound">
            <a:hlinkClick r:id="" action="ppaction://media"/>
            <a:extLst>
              <a:ext uri="{FF2B5EF4-FFF2-40B4-BE49-F238E27FC236}">
                <a16:creationId xmlns:a16="http://schemas.microsoft.com/office/drawing/2014/main" id="{D36CE637-FE53-46E7-8959-EC0DC0A3B2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72510" y="1738678"/>
            <a:ext cx="487363" cy="487363"/>
          </a:xfrm>
          <a:prstGeom prst="rect">
            <a:avLst/>
          </a:prstGeom>
        </p:spPr>
      </p:pic>
    </p:spTree>
    <p:extLst>
      <p:ext uri="{BB962C8B-B14F-4D97-AF65-F5344CB8AC3E}">
        <p14:creationId xmlns:p14="http://schemas.microsoft.com/office/powerpoint/2010/main" val="360759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514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9512">
                <p:cTn id="49"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340" y="188640"/>
            <a:ext cx="8812088" cy="1320800"/>
          </a:xfrm>
        </p:spPr>
        <p:txBody>
          <a:bodyPr>
            <a:normAutofit fontScale="90000"/>
          </a:bodyPr>
          <a:lstStyle/>
          <a:p>
            <a:r>
              <a:rPr lang="en-GB" dirty="0"/>
              <a:t>Who does the Government borrow from?</a:t>
            </a:r>
          </a:p>
        </p:txBody>
      </p:sp>
      <p:pic>
        <p:nvPicPr>
          <p:cNvPr id="4" name="Content Placeholder 3" descr="holdings-gilts-sector"/>
          <p:cNvPicPr>
            <a:picLocks noGrp="1"/>
          </p:cNvPicPr>
          <p:nvPr>
            <p:ph idx="1"/>
          </p:nvPr>
        </p:nvPicPr>
        <p:blipFill>
          <a:blip r:embed="rId3" cstate="print"/>
          <a:srcRect/>
          <a:stretch>
            <a:fillRect/>
          </a:stretch>
        </p:blipFill>
        <p:spPr bwMode="auto">
          <a:xfrm>
            <a:off x="8384" y="1509440"/>
            <a:ext cx="9144000" cy="5340136"/>
          </a:xfrm>
          <a:prstGeom prst="rect">
            <a:avLst/>
          </a:prstGeom>
          <a:noFill/>
          <a:ln w="9525">
            <a:noFill/>
            <a:miter lim="800000"/>
            <a:headEnd/>
            <a:tailEnd/>
          </a:ln>
        </p:spPr>
      </p:pic>
    </p:spTree>
    <p:extLst>
      <p:ext uri="{BB962C8B-B14F-4D97-AF65-F5344CB8AC3E}">
        <p14:creationId xmlns:p14="http://schemas.microsoft.com/office/powerpoint/2010/main" val="269562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C7C32-9C89-48E9-8F2E-B802011AD6B8}"/>
              </a:ext>
            </a:extLst>
          </p:cNvPr>
          <p:cNvSpPr>
            <a:spLocks noGrp="1"/>
          </p:cNvSpPr>
          <p:nvPr>
            <p:ph type="title"/>
          </p:nvPr>
        </p:nvSpPr>
        <p:spPr/>
        <p:txBody>
          <a:bodyPr/>
          <a:lstStyle/>
          <a:p>
            <a:r>
              <a:rPr lang="en-GB" dirty="0"/>
              <a:t>National Debt</a:t>
            </a:r>
          </a:p>
        </p:txBody>
      </p:sp>
      <p:sp>
        <p:nvSpPr>
          <p:cNvPr id="3" name="Content Placeholder 2">
            <a:extLst>
              <a:ext uri="{FF2B5EF4-FFF2-40B4-BE49-F238E27FC236}">
                <a16:creationId xmlns:a16="http://schemas.microsoft.com/office/drawing/2014/main" id="{A0261907-99CE-4856-A9DC-3D9C9D80AC44}"/>
              </a:ext>
            </a:extLst>
          </p:cNvPr>
          <p:cNvSpPr>
            <a:spLocks noGrp="1"/>
          </p:cNvSpPr>
          <p:nvPr>
            <p:ph idx="1"/>
          </p:nvPr>
        </p:nvSpPr>
        <p:spPr>
          <a:xfrm>
            <a:off x="457200" y="1600201"/>
            <a:ext cx="8229600" cy="3464858"/>
          </a:xfrm>
        </p:spPr>
        <p:txBody>
          <a:bodyPr/>
          <a:lstStyle/>
          <a:p>
            <a:r>
              <a:rPr lang="en-GB" sz="2100" dirty="0"/>
              <a:t>As of the first quarter of 2018 UK dept amounted to £1.78 trillion.</a:t>
            </a:r>
          </a:p>
          <a:p>
            <a:r>
              <a:rPr lang="en-GB" sz="2100" dirty="0"/>
              <a:t>25% of this debt is owed to financial institutions, banks and building societies. </a:t>
            </a:r>
          </a:p>
          <a:p>
            <a:r>
              <a:rPr lang="en-GB" sz="2100" dirty="0"/>
              <a:t>75% owed to insurance companies, pension funds and overseas investors.</a:t>
            </a:r>
          </a:p>
          <a:p>
            <a:endParaRPr lang="en-GB" sz="2100" dirty="0"/>
          </a:p>
          <a:p>
            <a:endParaRPr lang="en-GB" dirty="0"/>
          </a:p>
        </p:txBody>
      </p:sp>
    </p:spTree>
    <p:extLst>
      <p:ext uri="{BB962C8B-B14F-4D97-AF65-F5344CB8AC3E}">
        <p14:creationId xmlns:p14="http://schemas.microsoft.com/office/powerpoint/2010/main" val="299226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Reducing the National debt</a:t>
            </a:r>
          </a:p>
        </p:txBody>
      </p:sp>
      <p:sp>
        <p:nvSpPr>
          <p:cNvPr id="3" name="Content Placeholder 2"/>
          <p:cNvSpPr>
            <a:spLocks noGrp="1"/>
          </p:cNvSpPr>
          <p:nvPr>
            <p:ph idx="1"/>
          </p:nvPr>
        </p:nvSpPr>
        <p:spPr/>
        <p:txBody>
          <a:bodyPr>
            <a:noAutofit/>
          </a:bodyPr>
          <a:lstStyle/>
          <a:p>
            <a:r>
              <a:rPr lang="en-GB" sz="3300" dirty="0"/>
              <a:t>How does Government reduce the budget deficit? 3 possible options: </a:t>
            </a:r>
          </a:p>
          <a:p>
            <a:r>
              <a:rPr lang="en-GB" sz="3300" dirty="0"/>
              <a:t>A) Cuts to government spending</a:t>
            </a:r>
          </a:p>
          <a:p>
            <a:r>
              <a:rPr lang="en-GB" sz="3300" dirty="0"/>
              <a:t>B)Increasing taxes</a:t>
            </a:r>
          </a:p>
          <a:p>
            <a:r>
              <a:rPr lang="en-GB" sz="3300" dirty="0"/>
              <a:t>C) Or both</a:t>
            </a:r>
          </a:p>
        </p:txBody>
      </p:sp>
      <p:pic>
        <p:nvPicPr>
          <p:cNvPr id="4" name="Recorded Sound">
            <a:hlinkClick r:id="" action="ppaction://media"/>
            <a:extLst>
              <a:ext uri="{FF2B5EF4-FFF2-40B4-BE49-F238E27FC236}">
                <a16:creationId xmlns:a16="http://schemas.microsoft.com/office/drawing/2014/main" id="{BA55BBAD-2845-48CF-8406-201F65CCAB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156325" y="4044218"/>
            <a:ext cx="487363" cy="487363"/>
          </a:xfrm>
          <a:prstGeom prst="rect">
            <a:avLst/>
          </a:prstGeom>
        </p:spPr>
      </p:pic>
    </p:spTree>
    <p:extLst>
      <p:ext uri="{BB962C8B-B14F-4D97-AF65-F5344CB8AC3E}">
        <p14:creationId xmlns:p14="http://schemas.microsoft.com/office/powerpoint/2010/main" val="154382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1101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56547"/>
          </a:xfrm>
        </p:spPr>
        <p:txBody>
          <a:bodyPr>
            <a:normAutofit/>
          </a:bodyPr>
          <a:lstStyle/>
          <a:p>
            <a:r>
              <a:rPr lang="en-GB" sz="3000" dirty="0"/>
              <a:t>Cuts to Government Spending</a:t>
            </a:r>
          </a:p>
        </p:txBody>
      </p:sp>
      <p:sp>
        <p:nvSpPr>
          <p:cNvPr id="3" name="Content Placeholder 2"/>
          <p:cNvSpPr>
            <a:spLocks noGrp="1"/>
          </p:cNvSpPr>
          <p:nvPr>
            <p:ph idx="1"/>
          </p:nvPr>
        </p:nvSpPr>
        <p:spPr>
          <a:xfrm>
            <a:off x="457200" y="1227015"/>
            <a:ext cx="8458200" cy="4235939"/>
          </a:xfrm>
        </p:spPr>
        <p:txBody>
          <a:bodyPr>
            <a:normAutofit/>
          </a:bodyPr>
          <a:lstStyle/>
          <a:p>
            <a:r>
              <a:rPr lang="en-GB" sz="2700" dirty="0"/>
              <a:t>Reducing the budget deficit and hopefully going into surplus by cuts in gov’t spending, will reduce demand for goods and will reduce economic growth.</a:t>
            </a:r>
          </a:p>
          <a:p>
            <a:r>
              <a:rPr lang="en-GB" sz="2700" dirty="0"/>
              <a:t>In 2018 in the first quarter the UK Government’s dept was £1.78 trillion </a:t>
            </a:r>
          </a:p>
          <a:p>
            <a:r>
              <a:rPr lang="en-GB" sz="2700" dirty="0"/>
              <a:t>This equates to app. £26,810 for every man, woman and child in the UK!!</a:t>
            </a:r>
          </a:p>
          <a:p>
            <a:endParaRPr lang="en-GB" dirty="0"/>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87AF2A48-EB91-4175-BC7D-1D3C8A6766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69168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856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553" y="368423"/>
            <a:ext cx="8229600" cy="733546"/>
          </a:xfrm>
        </p:spPr>
        <p:txBody>
          <a:bodyPr>
            <a:noAutofit/>
          </a:bodyPr>
          <a:lstStyle/>
          <a:p>
            <a:br>
              <a:rPr lang="en-GB" sz="3200" dirty="0"/>
            </a:br>
            <a:r>
              <a:rPr lang="en-GB" sz="3200" dirty="0"/>
              <a:t>Increasing Taxation</a:t>
            </a:r>
            <a:br>
              <a:rPr lang="en-GB" sz="3200" dirty="0"/>
            </a:br>
            <a:endParaRPr lang="en-GB" sz="3200" dirty="0"/>
          </a:p>
        </p:txBody>
      </p:sp>
      <p:sp>
        <p:nvSpPr>
          <p:cNvPr id="3" name="Content Placeholder 2"/>
          <p:cNvSpPr>
            <a:spLocks noGrp="1"/>
          </p:cNvSpPr>
          <p:nvPr>
            <p:ph idx="1"/>
          </p:nvPr>
        </p:nvSpPr>
        <p:spPr>
          <a:xfrm>
            <a:off x="424516" y="1469292"/>
            <a:ext cx="7210396" cy="3655672"/>
          </a:xfrm>
        </p:spPr>
        <p:txBody>
          <a:bodyPr>
            <a:normAutofit/>
          </a:bodyPr>
          <a:lstStyle/>
          <a:p>
            <a:r>
              <a:rPr lang="en-GB" sz="2400" dirty="0"/>
              <a:t>6 possible problems:</a:t>
            </a:r>
            <a:endParaRPr lang="en-GB" sz="2100" dirty="0"/>
          </a:p>
          <a:p>
            <a:r>
              <a:rPr lang="en-GB" sz="2100" dirty="0"/>
              <a:t>A vote loser</a:t>
            </a:r>
          </a:p>
          <a:p>
            <a:r>
              <a:rPr lang="en-GB" sz="2100" dirty="0"/>
              <a:t>Reduces net income</a:t>
            </a:r>
          </a:p>
          <a:p>
            <a:r>
              <a:rPr lang="en-GB" sz="2100" dirty="0"/>
              <a:t>Reduces demand</a:t>
            </a:r>
          </a:p>
          <a:p>
            <a:r>
              <a:rPr lang="en-GB" sz="2100" dirty="0"/>
              <a:t>Reduces economic growth.</a:t>
            </a:r>
          </a:p>
          <a:p>
            <a:r>
              <a:rPr lang="en-GB" sz="2100" dirty="0"/>
              <a:t>Could actually reduce tax revenue and not increase it!</a:t>
            </a:r>
          </a:p>
          <a:p>
            <a:r>
              <a:rPr lang="en-GB" sz="2100" dirty="0"/>
              <a:t>Increases the size of the ‘black economy’, hobbling</a:t>
            </a:r>
            <a:r>
              <a:rPr lang="en-GB" sz="2400" dirty="0"/>
              <a:t>.</a:t>
            </a:r>
          </a:p>
          <a:p>
            <a:endParaRPr lang="en-GB" dirty="0"/>
          </a:p>
        </p:txBody>
      </p:sp>
      <p:pic>
        <p:nvPicPr>
          <p:cNvPr id="4" name="Recorded Sound">
            <a:hlinkClick r:id="" action="ppaction://media"/>
            <a:extLst>
              <a:ext uri="{FF2B5EF4-FFF2-40B4-BE49-F238E27FC236}">
                <a16:creationId xmlns:a16="http://schemas.microsoft.com/office/drawing/2014/main" id="{FA8EB382-8D2A-4F96-A80D-38E7365C8A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29494" y="2254494"/>
            <a:ext cx="487363" cy="487363"/>
          </a:xfrm>
          <a:prstGeom prst="rect">
            <a:avLst/>
          </a:prstGeom>
        </p:spPr>
      </p:pic>
    </p:spTree>
    <p:extLst>
      <p:ext uri="{BB962C8B-B14F-4D97-AF65-F5344CB8AC3E}">
        <p14:creationId xmlns:p14="http://schemas.microsoft.com/office/powerpoint/2010/main" val="377892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1" presetClass="mediacall" presetSubtype="0" fill="hold" nodeType="clickEffect">
                                  <p:stCondLst>
                                    <p:cond delay="0"/>
                                  </p:stCondLst>
                                  <p:childTnLst>
                                    <p:cmd type="call" cmd="playFrom(0.0)">
                                      <p:cBhvr>
                                        <p:cTn id="55" dur="1461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756">
                <p:cTn id="56"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04070"/>
          </a:xfrm>
        </p:spPr>
        <p:txBody>
          <a:bodyPr>
            <a:normAutofit fontScale="90000"/>
          </a:bodyPr>
          <a:lstStyle/>
          <a:p>
            <a:r>
              <a:rPr lang="en-GB" dirty="0"/>
              <a:t>National debt – The government can print more money!!</a:t>
            </a:r>
          </a:p>
        </p:txBody>
      </p:sp>
      <p:sp>
        <p:nvSpPr>
          <p:cNvPr id="3" name="Content Placeholder 2"/>
          <p:cNvSpPr>
            <a:spLocks noGrp="1"/>
          </p:cNvSpPr>
          <p:nvPr>
            <p:ph idx="1"/>
          </p:nvPr>
        </p:nvSpPr>
        <p:spPr>
          <a:xfrm>
            <a:off x="510241" y="2219569"/>
            <a:ext cx="8278550" cy="3399693"/>
          </a:xfrm>
        </p:spPr>
        <p:txBody>
          <a:bodyPr>
            <a:noAutofit/>
          </a:bodyPr>
          <a:lstStyle/>
          <a:p>
            <a:r>
              <a:rPr lang="en-GB" sz="2700" dirty="0"/>
              <a:t>If the government overspend, there is always the idea of printing more money???</a:t>
            </a:r>
          </a:p>
          <a:p>
            <a:endParaRPr lang="en-GB" sz="2700" dirty="0"/>
          </a:p>
          <a:p>
            <a:r>
              <a:rPr lang="en-GB" sz="2700" dirty="0"/>
              <a:t>Yes – this is an option, however this doesn’t come without its problems.</a:t>
            </a:r>
          </a:p>
          <a:p>
            <a:pPr marL="0" indent="0" algn="ctr">
              <a:buNone/>
            </a:pPr>
            <a:endParaRPr lang="en-GB" sz="2700" dirty="0">
              <a:solidFill>
                <a:srgbClr val="FF0000"/>
              </a:solidFill>
            </a:endParaRPr>
          </a:p>
        </p:txBody>
      </p:sp>
      <p:pic>
        <p:nvPicPr>
          <p:cNvPr id="4" name="Recorded Sound">
            <a:hlinkClick r:id="" action="ppaction://media"/>
            <a:extLst>
              <a:ext uri="{FF2B5EF4-FFF2-40B4-BE49-F238E27FC236}">
                <a16:creationId xmlns:a16="http://schemas.microsoft.com/office/drawing/2014/main" id="{D3F7AB6A-D1A4-4550-9452-799C2584DE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45265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647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PRINTING MORE MONEY TO EASE THE DEBT</a:t>
            </a:r>
          </a:p>
        </p:txBody>
      </p:sp>
      <p:sp>
        <p:nvSpPr>
          <p:cNvPr id="3" name="Content Placeholder 2"/>
          <p:cNvSpPr>
            <a:spLocks noGrp="1"/>
          </p:cNvSpPr>
          <p:nvPr>
            <p:ph idx="1"/>
          </p:nvPr>
        </p:nvSpPr>
        <p:spPr>
          <a:xfrm>
            <a:off x="119270" y="1936376"/>
            <a:ext cx="8527774" cy="3894469"/>
          </a:xfrm>
        </p:spPr>
        <p:txBody>
          <a:bodyPr>
            <a:normAutofit fontScale="92500" lnSpcReduction="10000"/>
          </a:bodyPr>
          <a:lstStyle/>
          <a:p>
            <a:r>
              <a:rPr lang="en-GB" sz="2700" dirty="0"/>
              <a:t>A)  Rise in inflation- Prices for goods and services rise.</a:t>
            </a:r>
          </a:p>
          <a:p>
            <a:endParaRPr lang="en-GB" sz="2700" dirty="0"/>
          </a:p>
          <a:p>
            <a:r>
              <a:rPr lang="en-GB" sz="2700" dirty="0"/>
              <a:t>B)  Monetary value declines.</a:t>
            </a:r>
          </a:p>
          <a:p>
            <a:endParaRPr lang="en-GB" sz="2700" dirty="0"/>
          </a:p>
          <a:p>
            <a:r>
              <a:rPr lang="en-GB" sz="2700" dirty="0"/>
              <a:t>C)  The exchange rate of Sterling falls.</a:t>
            </a:r>
          </a:p>
          <a:p>
            <a:endParaRPr lang="en-GB" sz="2700" dirty="0"/>
          </a:p>
          <a:p>
            <a:r>
              <a:rPr lang="en-GB" sz="2700" dirty="0"/>
              <a:t>D)  More impact on the poor. The rich are more likely to have invested and as a result will see investments soar (</a:t>
            </a:r>
            <a:r>
              <a:rPr lang="en-GB" sz="2700" dirty="0" err="1"/>
              <a:t>eg</a:t>
            </a:r>
            <a:r>
              <a:rPr lang="en-GB" sz="2700" dirty="0"/>
              <a:t>, a 2nd house) </a:t>
            </a:r>
          </a:p>
          <a:p>
            <a:endParaRPr lang="en-GB" dirty="0"/>
          </a:p>
        </p:txBody>
      </p:sp>
      <p:pic>
        <p:nvPicPr>
          <p:cNvPr id="4" name="Recorded Sound">
            <a:hlinkClick r:id="" action="ppaction://media"/>
            <a:extLst>
              <a:ext uri="{FF2B5EF4-FFF2-40B4-BE49-F238E27FC236}">
                <a16:creationId xmlns:a16="http://schemas.microsoft.com/office/drawing/2014/main" id="{E6516EF9-85C4-4B1F-82C5-C76B75C165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388108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73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Print more £££</a:t>
            </a:r>
          </a:p>
        </p:txBody>
      </p:sp>
      <p:sp>
        <p:nvSpPr>
          <p:cNvPr id="3" name="Content Placeholder 2"/>
          <p:cNvSpPr>
            <a:spLocks noGrp="1"/>
          </p:cNvSpPr>
          <p:nvPr>
            <p:ph idx="1"/>
          </p:nvPr>
        </p:nvSpPr>
        <p:spPr>
          <a:xfrm>
            <a:off x="609600" y="1417638"/>
            <a:ext cx="7368988" cy="3970635"/>
          </a:xfrm>
        </p:spPr>
        <p:txBody>
          <a:bodyPr>
            <a:normAutofit/>
          </a:bodyPr>
          <a:lstStyle/>
          <a:p>
            <a:r>
              <a:rPr lang="en-GB" dirty="0">
                <a:hlinkClick r:id="rId5"/>
              </a:rPr>
              <a:t>https://www.youtube.com/watch?v=jmmfT0JnvPc</a:t>
            </a:r>
            <a:endParaRPr lang="en-GB" dirty="0"/>
          </a:p>
          <a:p>
            <a:r>
              <a:rPr lang="en-GB" sz="1500" dirty="0"/>
              <a:t>If we print more money, prices will rise such that we’re no better off than we were before. To see why, we’ll suppose this isn’t true, and that prices will not increase much when we drastically increase the money supply. Consider the UK decides to increase the money supply by mailing everyone an envelope full of money. What would people do with that money? Some of that money will be saved, some might go toward paying off debt like mortgages and credit cards, but most of it will be spent. You're not going to be the only one who runs out to buy a TV. This presents a problem for shops. Do they keep their prices the same and not have enough TV’s to sell, or do they raise their prices? The obvious decision would be to raise their prices. If every shop decides to raise their prices right away, we would have massive inflation and our money is now devalued.</a:t>
            </a:r>
          </a:p>
        </p:txBody>
      </p:sp>
      <p:pic>
        <p:nvPicPr>
          <p:cNvPr id="4" name="Recorded Sound">
            <a:hlinkClick r:id="" action="ppaction://media"/>
            <a:extLst>
              <a:ext uri="{FF2B5EF4-FFF2-40B4-BE49-F238E27FC236}">
                <a16:creationId xmlns:a16="http://schemas.microsoft.com/office/drawing/2014/main" id="{ED340B5B-E898-4C60-8AF0-0B3BE41C18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78588" y="495114"/>
            <a:ext cx="487363" cy="487363"/>
          </a:xfrm>
          <a:prstGeom prst="rect">
            <a:avLst/>
          </a:prstGeom>
        </p:spPr>
      </p:pic>
    </p:spTree>
    <p:extLst>
      <p:ext uri="{BB962C8B-B14F-4D97-AF65-F5344CB8AC3E}">
        <p14:creationId xmlns:p14="http://schemas.microsoft.com/office/powerpoint/2010/main" val="2329563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1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NATIONAL DEBT</a:t>
            </a:r>
          </a:p>
        </p:txBody>
      </p:sp>
      <p:sp>
        <p:nvSpPr>
          <p:cNvPr id="3" name="Content Placeholder 2"/>
          <p:cNvSpPr>
            <a:spLocks noGrp="1"/>
          </p:cNvSpPr>
          <p:nvPr>
            <p:ph idx="1"/>
          </p:nvPr>
        </p:nvSpPr>
        <p:spPr>
          <a:xfrm>
            <a:off x="133091" y="1515035"/>
            <a:ext cx="8517835" cy="3693459"/>
          </a:xfrm>
        </p:spPr>
        <p:txBody>
          <a:bodyPr>
            <a:noAutofit/>
          </a:bodyPr>
          <a:lstStyle/>
          <a:p>
            <a:r>
              <a:rPr lang="en-GB" sz="2400" dirty="0"/>
              <a:t>In 2005 the UK national debt was…..</a:t>
            </a:r>
          </a:p>
          <a:p>
            <a:endParaRPr lang="en-GB" sz="2400" dirty="0"/>
          </a:p>
          <a:p>
            <a:r>
              <a:rPr lang="en-GB" sz="2400" dirty="0"/>
              <a:t>0.5 trillion pounds.</a:t>
            </a:r>
          </a:p>
          <a:p>
            <a:endParaRPr lang="en-GB" sz="2400" dirty="0"/>
          </a:p>
          <a:p>
            <a:r>
              <a:rPr lang="en-GB" sz="2400" dirty="0"/>
              <a:t>In 2008/2009, the national debt increased…….but why?</a:t>
            </a:r>
          </a:p>
          <a:p>
            <a:endParaRPr lang="en-GB" sz="2400" dirty="0"/>
          </a:p>
        </p:txBody>
      </p:sp>
      <p:pic>
        <p:nvPicPr>
          <p:cNvPr id="4" name="Recorded Sound">
            <a:hlinkClick r:id="" action="ppaction://media"/>
            <a:extLst>
              <a:ext uri="{FF2B5EF4-FFF2-40B4-BE49-F238E27FC236}">
                <a16:creationId xmlns:a16="http://schemas.microsoft.com/office/drawing/2014/main" id="{EABCAE89-025D-4543-BF06-C7A9604F15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55316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67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54878">
                <p:cTn id="19"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NATIONAL DEBT??</a:t>
            </a:r>
          </a:p>
        </p:txBody>
      </p:sp>
      <p:sp>
        <p:nvSpPr>
          <p:cNvPr id="3" name="Content Placeholder 2"/>
          <p:cNvSpPr>
            <a:spLocks noGrp="1"/>
          </p:cNvSpPr>
          <p:nvPr>
            <p:ph idx="1"/>
          </p:nvPr>
        </p:nvSpPr>
        <p:spPr>
          <a:xfrm>
            <a:off x="510241" y="1676400"/>
            <a:ext cx="7210396" cy="3911876"/>
          </a:xfrm>
        </p:spPr>
        <p:txBody>
          <a:bodyPr>
            <a:normAutofit/>
          </a:bodyPr>
          <a:lstStyle/>
          <a:p>
            <a:r>
              <a:rPr lang="en-GB" sz="2700" dirty="0"/>
              <a:t>Answer the following:</a:t>
            </a:r>
          </a:p>
          <a:p>
            <a:r>
              <a:rPr lang="en-GB" sz="2700" dirty="0"/>
              <a:t>What do you think about the  UK debt?</a:t>
            </a:r>
          </a:p>
          <a:p>
            <a:r>
              <a:rPr lang="en-GB" sz="2700" dirty="0"/>
              <a:t>What could be done to address it – think of all possible ideas.</a:t>
            </a:r>
          </a:p>
          <a:p>
            <a:pPr marL="0" indent="0">
              <a:buNone/>
            </a:pPr>
            <a:endParaRPr lang="en-GB" sz="2700" dirty="0"/>
          </a:p>
          <a:p>
            <a:pPr marL="0" indent="0">
              <a:buNone/>
            </a:pPr>
            <a:r>
              <a:rPr lang="en-GB" sz="2700" dirty="0"/>
              <a:t>Present your findings to group chat.</a:t>
            </a:r>
          </a:p>
        </p:txBody>
      </p:sp>
      <p:pic>
        <p:nvPicPr>
          <p:cNvPr id="4" name="Recorded Sound">
            <a:hlinkClick r:id="" action="ppaction://media"/>
            <a:extLst>
              <a:ext uri="{FF2B5EF4-FFF2-40B4-BE49-F238E27FC236}">
                <a16:creationId xmlns:a16="http://schemas.microsoft.com/office/drawing/2014/main" id="{E74FA337-368E-487C-9E19-9FDEBF6448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1250101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2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1191B-10D6-4DD1-9425-31D9FD5B79F3}"/>
              </a:ext>
            </a:extLst>
          </p:cNvPr>
          <p:cNvSpPr>
            <a:spLocks noGrp="1"/>
          </p:cNvSpPr>
          <p:nvPr>
            <p:ph type="title"/>
          </p:nvPr>
        </p:nvSpPr>
        <p:spPr/>
        <p:txBody>
          <a:bodyPr>
            <a:normAutofit/>
          </a:bodyPr>
          <a:lstStyle/>
          <a:p>
            <a:r>
              <a:rPr lang="en-GB" sz="2800" dirty="0"/>
              <a:t>Task discuss the following as a</a:t>
            </a:r>
            <a:br>
              <a:rPr lang="en-GB" sz="2800" dirty="0"/>
            </a:br>
            <a:r>
              <a:rPr lang="en-GB" sz="2800" dirty="0"/>
              <a:t>group give feedback</a:t>
            </a:r>
          </a:p>
        </p:txBody>
      </p:sp>
      <p:sp>
        <p:nvSpPr>
          <p:cNvPr id="3" name="Content Placeholder 2">
            <a:extLst>
              <a:ext uri="{FF2B5EF4-FFF2-40B4-BE49-F238E27FC236}">
                <a16:creationId xmlns:a16="http://schemas.microsoft.com/office/drawing/2014/main" id="{1F52634A-4666-4CA9-9DC8-3B38FB675174}"/>
              </a:ext>
            </a:extLst>
          </p:cNvPr>
          <p:cNvSpPr>
            <a:spLocks noGrp="1"/>
          </p:cNvSpPr>
          <p:nvPr>
            <p:ph idx="1"/>
          </p:nvPr>
        </p:nvSpPr>
        <p:spPr>
          <a:xfrm>
            <a:off x="457200" y="1335741"/>
            <a:ext cx="8229600" cy="4181492"/>
          </a:xfrm>
        </p:spPr>
        <p:txBody>
          <a:bodyPr/>
          <a:lstStyle/>
          <a:p>
            <a:r>
              <a:rPr lang="en-GB" dirty="0"/>
              <a:t>Look at the impact of Coronavirus on the economy –</a:t>
            </a:r>
          </a:p>
          <a:p>
            <a:r>
              <a:rPr lang="en-GB" dirty="0"/>
              <a:t>Ideas:</a:t>
            </a:r>
          </a:p>
          <a:p>
            <a:pPr lvl="1"/>
            <a:r>
              <a:rPr lang="en-GB" dirty="0"/>
              <a:t>shares and the FTSE100</a:t>
            </a:r>
          </a:p>
          <a:p>
            <a:pPr lvl="1"/>
            <a:r>
              <a:rPr lang="en-GB" dirty="0"/>
              <a:t>Impact on businesses large and small (planes grounded) </a:t>
            </a:r>
          </a:p>
          <a:p>
            <a:pPr lvl="1"/>
            <a:r>
              <a:rPr lang="en-GB" dirty="0"/>
              <a:t>Increase of bulk buying effects for individuals, suppliers and shops</a:t>
            </a:r>
          </a:p>
        </p:txBody>
      </p:sp>
      <p:pic>
        <p:nvPicPr>
          <p:cNvPr id="4" name="Recorded Sound">
            <a:hlinkClick r:id="" action="ppaction://media"/>
            <a:extLst>
              <a:ext uri="{FF2B5EF4-FFF2-40B4-BE49-F238E27FC236}">
                <a16:creationId xmlns:a16="http://schemas.microsoft.com/office/drawing/2014/main" id="{2C50169A-B85D-4971-A482-F9D8695AA4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27525" y="3184525"/>
            <a:ext cx="487363" cy="487363"/>
          </a:xfrm>
          <a:prstGeom prst="rect">
            <a:avLst/>
          </a:prstGeom>
        </p:spPr>
      </p:pic>
    </p:spTree>
    <p:extLst>
      <p:ext uri="{BB962C8B-B14F-4D97-AF65-F5344CB8AC3E}">
        <p14:creationId xmlns:p14="http://schemas.microsoft.com/office/powerpoint/2010/main" val="201655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3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175D0-07AF-492D-B346-465D535E9CAC}"/>
              </a:ext>
            </a:extLst>
          </p:cNvPr>
          <p:cNvSpPr>
            <a:spLocks noGrp="1"/>
          </p:cNvSpPr>
          <p:nvPr>
            <p:ph type="title"/>
          </p:nvPr>
        </p:nvSpPr>
        <p:spPr/>
        <p:txBody>
          <a:bodyPr/>
          <a:lstStyle/>
          <a:p>
            <a:r>
              <a:rPr lang="en-GB" dirty="0"/>
              <a:t>Feedback for tasks</a:t>
            </a:r>
          </a:p>
        </p:txBody>
      </p:sp>
      <p:sp>
        <p:nvSpPr>
          <p:cNvPr id="3" name="Content Placeholder 2">
            <a:extLst>
              <a:ext uri="{FF2B5EF4-FFF2-40B4-BE49-F238E27FC236}">
                <a16:creationId xmlns:a16="http://schemas.microsoft.com/office/drawing/2014/main" id="{D20C0F73-51A8-42CE-8E9C-F2F988266FEE}"/>
              </a:ext>
            </a:extLst>
          </p:cNvPr>
          <p:cNvSpPr>
            <a:spLocks noGrp="1"/>
          </p:cNvSpPr>
          <p:nvPr>
            <p:ph idx="1"/>
          </p:nvPr>
        </p:nvSpPr>
        <p:spPr/>
        <p:txBody>
          <a:bodyPr/>
          <a:lstStyle/>
          <a:p>
            <a:r>
              <a:rPr lang="en-GB" dirty="0"/>
              <a:t>On Thursday I will be available at 10:00am your lecture to start replying and answering your feedbacks for the tasks set.</a:t>
            </a:r>
          </a:p>
          <a:p>
            <a:r>
              <a:rPr lang="en-GB" dirty="0"/>
              <a:t>All students must engage with feedback.</a:t>
            </a:r>
          </a:p>
          <a:p>
            <a:r>
              <a:rPr lang="en-GB" dirty="0"/>
              <a:t>Teaching has not stopped thus you are required to engage with online teaching.   </a:t>
            </a:r>
          </a:p>
        </p:txBody>
      </p:sp>
    </p:spTree>
    <p:extLst>
      <p:ext uri="{BB962C8B-B14F-4D97-AF65-F5344CB8AC3E}">
        <p14:creationId xmlns:p14="http://schemas.microsoft.com/office/powerpoint/2010/main" val="42659007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THE UK DEBT BOMBSHELL</a:t>
            </a:r>
          </a:p>
        </p:txBody>
      </p:sp>
      <p:sp>
        <p:nvSpPr>
          <p:cNvPr id="3" name="Content Placeholder 2"/>
          <p:cNvSpPr>
            <a:spLocks noGrp="1"/>
          </p:cNvSpPr>
          <p:nvPr>
            <p:ph idx="1"/>
          </p:nvPr>
        </p:nvSpPr>
        <p:spPr/>
        <p:txBody>
          <a:bodyPr>
            <a:normAutofit/>
          </a:bodyPr>
          <a:lstStyle/>
          <a:p>
            <a:r>
              <a:rPr lang="en-GB" sz="2100" dirty="0"/>
              <a:t>Video</a:t>
            </a:r>
          </a:p>
          <a:p>
            <a:r>
              <a:rPr lang="en-GB" sz="2100" dirty="0"/>
              <a:t>https://www.youtube.com/watch?v=eXYmkJuj8yU</a:t>
            </a:r>
          </a:p>
          <a:p>
            <a:endParaRPr lang="en-GB" sz="2100" dirty="0"/>
          </a:p>
          <a:p>
            <a:r>
              <a:rPr lang="en-GB" sz="2100" dirty="0"/>
              <a:t>https://www.instituteforgovernment.org.uk/our-work/public-services</a:t>
            </a:r>
          </a:p>
        </p:txBody>
      </p:sp>
    </p:spTree>
    <p:extLst>
      <p:ext uri="{BB962C8B-B14F-4D97-AF65-F5344CB8AC3E}">
        <p14:creationId xmlns:p14="http://schemas.microsoft.com/office/powerpoint/2010/main" val="15647906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101</TotalTime>
  <Words>1485</Words>
  <Application>Microsoft Office PowerPoint</Application>
  <PresentationFormat>On-screen Show (4:3)</PresentationFormat>
  <Paragraphs>172</Paragraphs>
  <Slides>25</Slides>
  <Notes>14</Notes>
  <HiddenSlides>0</HiddenSlides>
  <MMClips>19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Myriad Pro</vt:lpstr>
      <vt:lpstr>Theme1.thmx first page pp</vt:lpstr>
      <vt:lpstr>National Debt</vt:lpstr>
      <vt:lpstr>Last Week Recap</vt:lpstr>
      <vt:lpstr>Last Week Recap</vt:lpstr>
      <vt:lpstr>Transport £35bn </vt:lpstr>
      <vt:lpstr>Surplus &amp; Deficit</vt:lpstr>
      <vt:lpstr>Budget Surplus or Deficit?</vt:lpstr>
      <vt:lpstr>What is the current economic problem of many countries?</vt:lpstr>
      <vt:lpstr>National Debt</vt:lpstr>
      <vt:lpstr>UK Debt</vt:lpstr>
      <vt:lpstr>UK Borrowing</vt:lpstr>
      <vt:lpstr>World Debt</vt:lpstr>
      <vt:lpstr>How does the government borrow money and who from?</vt:lpstr>
      <vt:lpstr>Who does the Government borrow from?</vt:lpstr>
      <vt:lpstr>National Debt</vt:lpstr>
      <vt:lpstr>Reducing the National debt</vt:lpstr>
      <vt:lpstr>Cuts to Government Spending</vt:lpstr>
      <vt:lpstr> Increasing Taxation </vt:lpstr>
      <vt:lpstr>National debt – The government can print more money!!</vt:lpstr>
      <vt:lpstr>PRINTING MORE MONEY TO EASE THE DEBT</vt:lpstr>
      <vt:lpstr>Print more £££</vt:lpstr>
      <vt:lpstr>                     NATIONAL DEBT</vt:lpstr>
      <vt:lpstr>WHAT IS THE NATIONAL DEBT??</vt:lpstr>
      <vt:lpstr>Task discuss the following as a group give feedback</vt:lpstr>
      <vt:lpstr>Feedback for tasks</vt:lpstr>
      <vt:lpstr>               THE UK DEBT BOMBSHELL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Debt</dc:title>
  <dc:creator>Alison Thomas (1811074)</dc:creator>
  <cp:lastModifiedBy>Alison Thomas (1811074)</cp:lastModifiedBy>
  <cp:revision>11</cp:revision>
  <dcterms:created xsi:type="dcterms:W3CDTF">2020-03-16T09:52:09Z</dcterms:created>
  <dcterms:modified xsi:type="dcterms:W3CDTF">2020-03-16T11:33:35Z</dcterms:modified>
</cp:coreProperties>
</file>