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</p:sldIdLst>
  <p:sldSz cx="9144000" cy="6858000" type="screen4x3"/>
  <p:notesSz cx="9144000" cy="6858000"/>
  <p:embeddedFontLst>
    <p:embeddedFont>
      <p:font typeface="Calibri" panose="020F0502020204030204" pitchFamily="34" charset="0"/>
      <p:regular r:id="rId19"/>
      <p:bold r:id="rId20"/>
      <p:italic r:id="rId21"/>
      <p:boldItalic r:id="rId22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font" Target="fonts/font3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font" Target="fonts/font2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font" Target="fonts/font1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4.fntdata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376708" y="2487364"/>
            <a:ext cx="2390582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1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35940" y="297483"/>
            <a:ext cx="8072119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1081563"/>
            <a:ext cx="8072119" cy="43230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xfrm>
            <a:off x="3250454" y="2523059"/>
            <a:ext cx="2643092" cy="62837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0504">
              <a:lnSpc>
                <a:spcPct val="100000"/>
              </a:lnSpc>
              <a:spcBef>
                <a:spcPts val="100"/>
              </a:spcBef>
            </a:pPr>
            <a:r>
              <a:rPr lang="en-GB" spc="-10" dirty="0"/>
              <a:t>BMST5003</a:t>
            </a:r>
            <a:endParaRPr spc="-10" dirty="0"/>
          </a:p>
        </p:txBody>
      </p:sp>
      <p:sp>
        <p:nvSpPr>
          <p:cNvPr id="3" name="object 3"/>
          <p:cNvSpPr txBox="1"/>
          <p:nvPr/>
        </p:nvSpPr>
        <p:spPr>
          <a:xfrm>
            <a:off x="2261455" y="3706564"/>
            <a:ext cx="48387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i="1" dirty="0">
                <a:solidFill>
                  <a:srgbClr val="FFFFFF"/>
                </a:solidFill>
                <a:latin typeface="Times New Roman"/>
                <a:cs typeface="Times New Roman"/>
              </a:rPr>
              <a:t>Lumbar</a:t>
            </a:r>
            <a:r>
              <a:rPr sz="4000" i="1" spc="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00" i="1" dirty="0">
                <a:solidFill>
                  <a:srgbClr val="FFFFFF"/>
                </a:solidFill>
                <a:latin typeface="Times New Roman"/>
                <a:cs typeface="Times New Roman"/>
              </a:rPr>
              <a:t>Spine</a:t>
            </a:r>
            <a:r>
              <a:rPr sz="4000" i="1" spc="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00" i="1" dirty="0">
                <a:solidFill>
                  <a:srgbClr val="FFFFFF"/>
                </a:solidFill>
                <a:latin typeface="Times New Roman"/>
                <a:cs typeface="Times New Roman"/>
              </a:rPr>
              <a:t>in</a:t>
            </a:r>
            <a:r>
              <a:rPr sz="4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 Rehab</a:t>
            </a:r>
            <a:endParaRPr sz="4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2794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 dirty="0"/>
              <a:t>Introduction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24001"/>
            <a:ext cx="7703184" cy="28575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Butt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&amp; </a:t>
            </a:r>
            <a:r>
              <a:rPr sz="3200" spc="-20" dirty="0">
                <a:latin typeface="Times New Roman"/>
                <a:cs typeface="Times New Roman"/>
              </a:rPr>
              <a:t>Gut!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Lumbo-pelvic-hip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complex</a:t>
            </a:r>
            <a:endParaRPr sz="32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3800"/>
              </a:lnSpc>
              <a:spcBef>
                <a:spcPts val="919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Location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7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centre</a:t>
            </a:r>
            <a:r>
              <a:rPr sz="3200" spc="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7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gravity and where</a:t>
            </a:r>
            <a:r>
              <a:rPr sz="3200" spc="-12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ALL </a:t>
            </a:r>
            <a:r>
              <a:rPr sz="3200" dirty="0">
                <a:latin typeface="Times New Roman"/>
                <a:cs typeface="Times New Roman"/>
              </a:rPr>
              <a:t>movement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begins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4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29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muscles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that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have</a:t>
            </a:r>
            <a:r>
              <a:rPr sz="3200" spc="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attachment</a:t>
            </a:r>
            <a:r>
              <a:rPr sz="3200" spc="7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here!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136588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20" dirty="0"/>
              <a:t>Why?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230504"/>
            <a:ext cx="7937500" cy="3888740"/>
          </a:xfrm>
          <a:prstGeom prst="rect">
            <a:avLst/>
          </a:prstGeom>
        </p:spPr>
        <p:txBody>
          <a:bodyPr vert="horz" wrap="square" lIns="0" tIns="107314" rIns="0" bIns="0" rtlCol="0">
            <a:spAutoFit/>
          </a:bodyPr>
          <a:lstStyle/>
          <a:p>
            <a:pPr marL="355600" marR="101600" indent="-342900">
              <a:lnSpc>
                <a:spcPct val="79200"/>
              </a:lnSpc>
              <a:spcBef>
                <a:spcPts val="844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A</a:t>
            </a:r>
            <a:r>
              <a:rPr sz="3000" spc="-229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dynamic</a:t>
            </a:r>
            <a:r>
              <a:rPr sz="3000" spc="-6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core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stabilisation</a:t>
            </a:r>
            <a:r>
              <a:rPr sz="3000" spc="4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training</a:t>
            </a:r>
            <a:r>
              <a:rPr sz="3000" spc="40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programme </a:t>
            </a:r>
            <a:r>
              <a:rPr sz="3000" dirty="0">
                <a:latin typeface="Times New Roman"/>
                <a:cs typeface="Times New Roman"/>
              </a:rPr>
              <a:t>should</a:t>
            </a:r>
            <a:r>
              <a:rPr sz="3000" spc="-3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be</a:t>
            </a:r>
            <a:r>
              <a:rPr sz="3000" spc="-12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</a:t>
            </a:r>
            <a:r>
              <a:rPr sz="3000" spc="-3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hallmark</a:t>
            </a:r>
            <a:r>
              <a:rPr sz="3000" spc="18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component</a:t>
            </a:r>
            <a:r>
              <a:rPr sz="3000" spc="6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of</a:t>
            </a:r>
            <a:r>
              <a:rPr sz="3000" spc="-250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Times New Roman"/>
                <a:cs typeface="Times New Roman"/>
              </a:rPr>
              <a:t>ALL </a:t>
            </a:r>
            <a:r>
              <a:rPr sz="3000" dirty="0">
                <a:latin typeface="Times New Roman"/>
                <a:cs typeface="Times New Roman"/>
              </a:rPr>
              <a:t>comprehensive</a:t>
            </a:r>
            <a:r>
              <a:rPr sz="3000" spc="-1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functional</a:t>
            </a:r>
            <a:r>
              <a:rPr sz="3000" spc="8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rehab</a:t>
            </a:r>
            <a:r>
              <a:rPr sz="3000" spc="-5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programmes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A</a:t>
            </a:r>
            <a:r>
              <a:rPr sz="3000" spc="-229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good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‘core’</a:t>
            </a:r>
            <a:r>
              <a:rPr sz="3000" spc="-17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programme</a:t>
            </a:r>
            <a:r>
              <a:rPr sz="3000" spc="80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will:</a:t>
            </a:r>
            <a:endParaRPr sz="3000">
              <a:latin typeface="Times New Roman"/>
              <a:cs typeface="Times New Roman"/>
            </a:endParaRPr>
          </a:p>
          <a:p>
            <a:pPr marL="469900">
              <a:lnSpc>
                <a:spcPts val="3110"/>
              </a:lnSpc>
              <a:spcBef>
                <a:spcPts val="10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140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Improve</a:t>
            </a:r>
            <a:r>
              <a:rPr sz="2600" spc="1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dynamic</a:t>
            </a:r>
            <a:r>
              <a:rPr sz="2600" spc="1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postural</a:t>
            </a:r>
            <a:r>
              <a:rPr sz="2600" spc="-60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control</a:t>
            </a:r>
            <a:endParaRPr sz="2600">
              <a:latin typeface="Times New Roman"/>
              <a:cs typeface="Times New Roman"/>
            </a:endParaRPr>
          </a:p>
          <a:p>
            <a:pPr marL="469900">
              <a:lnSpc>
                <a:spcPts val="3100"/>
              </a:lnSpc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150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Ensure</a:t>
            </a:r>
            <a:r>
              <a:rPr sz="2600" spc="2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appropriate</a:t>
            </a:r>
            <a:r>
              <a:rPr sz="2600" spc="-18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muscle</a:t>
            </a:r>
            <a:r>
              <a:rPr sz="2600" spc="12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balance</a:t>
            </a:r>
            <a:endParaRPr sz="2600">
              <a:latin typeface="Times New Roman"/>
              <a:cs typeface="Times New Roman"/>
            </a:endParaRPr>
          </a:p>
          <a:p>
            <a:pPr marL="762000" marR="80645" indent="-292100">
              <a:lnSpc>
                <a:spcPts val="2500"/>
              </a:lnSpc>
              <a:spcBef>
                <a:spcPts val="59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254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Affect</a:t>
            </a:r>
            <a:r>
              <a:rPr sz="2600" spc="-22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arthrokinematics</a:t>
            </a:r>
            <a:r>
              <a:rPr sz="2600" spc="-9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around</a:t>
            </a:r>
            <a:r>
              <a:rPr sz="2600" spc="4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the</a:t>
            </a:r>
            <a:r>
              <a:rPr sz="2600" spc="90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lumbar-</a:t>
            </a:r>
            <a:r>
              <a:rPr sz="2600" dirty="0">
                <a:latin typeface="Times New Roman"/>
                <a:cs typeface="Times New Roman"/>
              </a:rPr>
              <a:t>pelvic-</a:t>
            </a:r>
            <a:r>
              <a:rPr sz="2600" spc="-25" dirty="0">
                <a:latin typeface="Times New Roman"/>
                <a:cs typeface="Times New Roman"/>
              </a:rPr>
              <a:t>hip </a:t>
            </a:r>
            <a:r>
              <a:rPr sz="2600" spc="-10" dirty="0">
                <a:latin typeface="Times New Roman"/>
                <a:cs typeface="Times New Roman"/>
              </a:rPr>
              <a:t>complex</a:t>
            </a:r>
            <a:endParaRPr sz="2600">
              <a:latin typeface="Times New Roman"/>
              <a:cs typeface="Times New Roman"/>
            </a:endParaRPr>
          </a:p>
          <a:p>
            <a:pPr marL="762000" marR="5080" indent="-292100">
              <a:lnSpc>
                <a:spcPts val="2500"/>
              </a:lnSpc>
              <a:spcBef>
                <a:spcPts val="60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145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Allow</a:t>
            </a:r>
            <a:r>
              <a:rPr sz="2600" spc="8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for</a:t>
            </a:r>
            <a:r>
              <a:rPr sz="2600" spc="-11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dynamic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functional</a:t>
            </a:r>
            <a:r>
              <a:rPr sz="2600" spc="-6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strength</a:t>
            </a:r>
            <a:r>
              <a:rPr sz="2600" spc="-35" dirty="0">
                <a:latin typeface="Times New Roman"/>
                <a:cs typeface="Times New Roman"/>
              </a:rPr>
              <a:t> </a:t>
            </a:r>
            <a:r>
              <a:rPr sz="2600" spc="-25" dirty="0">
                <a:latin typeface="Times New Roman"/>
                <a:cs typeface="Times New Roman"/>
              </a:rPr>
              <a:t>and </a:t>
            </a:r>
            <a:r>
              <a:rPr sz="2600" dirty="0">
                <a:latin typeface="Times New Roman"/>
                <a:cs typeface="Times New Roman"/>
              </a:rPr>
              <a:t>neuromuscular</a:t>
            </a:r>
            <a:r>
              <a:rPr sz="2600" spc="-9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efficiency</a:t>
            </a:r>
            <a:r>
              <a:rPr sz="2600" spc="-22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throughout</a:t>
            </a:r>
            <a:r>
              <a:rPr sz="2600" spc="-3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the</a:t>
            </a:r>
            <a:r>
              <a:rPr sz="2600" spc="16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kinetic</a:t>
            </a:r>
            <a:r>
              <a:rPr sz="2600" spc="50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chain</a:t>
            </a:r>
            <a:endParaRPr sz="26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290306"/>
            <a:ext cx="136588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20" dirty="0"/>
              <a:t>Why?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57400" y="279400"/>
            <a:ext cx="6629400" cy="51689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78315" y="515937"/>
            <a:ext cx="64008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Core</a:t>
            </a:r>
            <a:r>
              <a:rPr spc="15" dirty="0"/>
              <a:t> </a:t>
            </a:r>
            <a:r>
              <a:rPr dirty="0"/>
              <a:t>concepts</a:t>
            </a:r>
            <a:r>
              <a:rPr spc="-60" dirty="0"/>
              <a:t> </a:t>
            </a:r>
            <a:r>
              <a:rPr dirty="0"/>
              <a:t>in</a:t>
            </a:r>
            <a:r>
              <a:rPr spc="5" dirty="0"/>
              <a:t> </a:t>
            </a:r>
            <a:r>
              <a:rPr dirty="0"/>
              <a:t>Core</a:t>
            </a:r>
            <a:r>
              <a:rPr spc="30" dirty="0"/>
              <a:t> </a:t>
            </a:r>
            <a:r>
              <a:rPr spc="-10" dirty="0"/>
              <a:t>Stability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01700" y="1422400"/>
            <a:ext cx="7124700" cy="39116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297483"/>
            <a:ext cx="19177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Anatomy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145952"/>
            <a:ext cx="4999355" cy="4292600"/>
          </a:xfrm>
          <a:prstGeom prst="rect">
            <a:avLst/>
          </a:prstGeom>
        </p:spPr>
        <p:txBody>
          <a:bodyPr vert="horz" wrap="square" lIns="0" tIns="457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6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Lumbar</a:t>
            </a:r>
            <a:r>
              <a:rPr sz="2700" spc="5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spine</a:t>
            </a:r>
            <a:r>
              <a:rPr sz="2700" spc="-6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musculature</a:t>
            </a:r>
            <a:endParaRPr sz="27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6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Transversospinalis</a:t>
            </a:r>
            <a:r>
              <a:rPr sz="2700" spc="-60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group</a:t>
            </a:r>
            <a:endParaRPr sz="27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6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295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Inc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multifidus*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2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405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Small,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poor</a:t>
            </a:r>
            <a:r>
              <a:rPr sz="2400" spc="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mechanical</a:t>
            </a:r>
            <a:r>
              <a:rPr sz="2400" spc="-1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advantage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219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220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Type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fibre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2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20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2-6x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number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spindles: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2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70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Proprioceptive</a:t>
            </a:r>
            <a:r>
              <a:rPr sz="2400" spc="-13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function!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2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Erector</a:t>
            </a:r>
            <a:r>
              <a:rPr sz="2700" spc="-2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spinae</a:t>
            </a:r>
            <a:endParaRPr sz="27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59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Quadratus</a:t>
            </a:r>
            <a:r>
              <a:rPr sz="2700" spc="1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lumborum</a:t>
            </a:r>
            <a:endParaRPr sz="27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59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Latissimus</a:t>
            </a:r>
            <a:r>
              <a:rPr sz="2700" spc="5" dirty="0">
                <a:latin typeface="Times New Roman"/>
                <a:cs typeface="Times New Roman"/>
              </a:rPr>
              <a:t> </a:t>
            </a:r>
            <a:r>
              <a:rPr sz="2700" spc="-20" dirty="0">
                <a:latin typeface="Times New Roman"/>
                <a:cs typeface="Times New Roman"/>
              </a:rPr>
              <a:t>Dorsi</a:t>
            </a:r>
            <a:endParaRPr sz="27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765800" y="304800"/>
            <a:ext cx="2921000" cy="5207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297483"/>
            <a:ext cx="19177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Anatomy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114021"/>
            <a:ext cx="4555490" cy="4299585"/>
          </a:xfrm>
          <a:prstGeom prst="rect">
            <a:avLst/>
          </a:prstGeom>
        </p:spPr>
        <p:txBody>
          <a:bodyPr vert="horz" wrap="square" lIns="0" tIns="6476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9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Abdominal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muscles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6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30" dirty="0">
                <a:latin typeface="Arial"/>
                <a:cs typeface="Arial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Rectus</a:t>
            </a:r>
            <a:r>
              <a:rPr sz="2800" spc="-18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Abdominis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100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External</a:t>
            </a:r>
            <a:r>
              <a:rPr sz="2800" spc="6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obliques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110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Internal</a:t>
            </a:r>
            <a:r>
              <a:rPr sz="2800" spc="5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obliques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70" dirty="0">
                <a:latin typeface="Arial"/>
                <a:cs typeface="Arial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Transverse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Abdominis</a:t>
            </a:r>
            <a:endParaRPr sz="2800">
              <a:latin typeface="Times New Roman"/>
              <a:cs typeface="Times New Roman"/>
            </a:endParaRPr>
          </a:p>
          <a:p>
            <a:pPr marL="355600" marR="1550035" indent="-342900">
              <a:lnSpc>
                <a:spcPct val="89800"/>
              </a:lnSpc>
              <a:spcBef>
                <a:spcPts val="73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Maintain</a:t>
            </a:r>
            <a:r>
              <a:rPr sz="3200" spc="3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spinal kinematics </a:t>
            </a:r>
            <a:r>
              <a:rPr sz="3200" dirty="0">
                <a:latin typeface="Times New Roman"/>
                <a:cs typeface="Times New Roman"/>
              </a:rPr>
              <a:t>Sagittal,</a:t>
            </a:r>
            <a:r>
              <a:rPr sz="3200" spc="1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frontal,</a:t>
            </a:r>
            <a:endParaRPr sz="3200">
              <a:latin typeface="Times New Roman"/>
              <a:cs typeface="Times New Roman"/>
            </a:endParaRPr>
          </a:p>
          <a:p>
            <a:pPr marL="355600">
              <a:lnSpc>
                <a:spcPts val="3500"/>
              </a:lnSpc>
            </a:pPr>
            <a:r>
              <a:rPr sz="3200" dirty="0">
                <a:latin typeface="Times New Roman"/>
                <a:cs typeface="Times New Roman"/>
              </a:rPr>
              <a:t>transverse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plane</a:t>
            </a:r>
            <a:r>
              <a:rPr sz="3200" spc="-6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stabiliser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0" y="1778000"/>
            <a:ext cx="4368800" cy="31623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297483"/>
            <a:ext cx="19177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Anatomy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121278"/>
            <a:ext cx="2419350" cy="3507104"/>
          </a:xfrm>
          <a:prstGeom prst="rect">
            <a:avLst/>
          </a:prstGeom>
        </p:spPr>
        <p:txBody>
          <a:bodyPr vert="horz" wrap="square" lIns="0" tIns="1085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5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Hip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Muscles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6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Psoas</a:t>
            </a:r>
            <a:endParaRPr sz="2800">
              <a:latin typeface="Times New Roman"/>
              <a:cs typeface="Times New Roman"/>
            </a:endParaRPr>
          </a:p>
          <a:p>
            <a:pPr marL="762000" marR="545465" indent="-292100">
              <a:lnSpc>
                <a:spcPct val="101200"/>
              </a:lnSpc>
              <a:spcBef>
                <a:spcPts val="595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Gluteus medius</a:t>
            </a:r>
            <a:endParaRPr sz="2800">
              <a:latin typeface="Times New Roman"/>
              <a:cs typeface="Times New Roman"/>
            </a:endParaRPr>
          </a:p>
          <a:p>
            <a:pPr marL="762000" marR="342265" indent="-292100">
              <a:lnSpc>
                <a:spcPct val="101200"/>
              </a:lnSpc>
              <a:spcBef>
                <a:spcPts val="60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Gluteus maximus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Hamstrings</a:t>
            </a:r>
            <a:endParaRPr sz="28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52800" y="1193800"/>
            <a:ext cx="5613400" cy="34544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297483"/>
            <a:ext cx="19177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Anatomy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4177907"/>
            <a:ext cx="4533900" cy="116078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355600" marR="5080" indent="-342900">
              <a:lnSpc>
                <a:spcPct val="795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40" dirty="0">
                <a:latin typeface="Times New Roman"/>
                <a:cs typeface="Times New Roman"/>
              </a:rPr>
              <a:t>TA:</a:t>
            </a:r>
            <a:r>
              <a:rPr sz="2200" spc="2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lower</a:t>
            </a:r>
            <a:r>
              <a:rPr sz="2200" spc="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costal</a:t>
            </a:r>
            <a:r>
              <a:rPr sz="2200" spc="-6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cartilages,</a:t>
            </a:r>
            <a:r>
              <a:rPr sz="2200" spc="-100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TL </a:t>
            </a:r>
            <a:r>
              <a:rPr sz="2200" dirty="0">
                <a:latin typeface="Times New Roman"/>
                <a:cs typeface="Times New Roman"/>
              </a:rPr>
              <a:t>Fascia,</a:t>
            </a:r>
            <a:r>
              <a:rPr sz="2200" spc="-1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Iliac</a:t>
            </a:r>
            <a:r>
              <a:rPr sz="2200" spc="7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crest</a:t>
            </a:r>
            <a:r>
              <a:rPr sz="2200" spc="-6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and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Inguinal</a:t>
            </a:r>
            <a:r>
              <a:rPr sz="2200" spc="4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Lig</a:t>
            </a:r>
            <a:r>
              <a:rPr sz="2200" spc="45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to </a:t>
            </a:r>
            <a:r>
              <a:rPr sz="2200" dirty="0">
                <a:latin typeface="Times New Roman"/>
                <a:cs typeface="Times New Roman"/>
              </a:rPr>
              <a:t>aponeurosis,</a:t>
            </a:r>
            <a:r>
              <a:rPr sz="2200" spc="-10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IO,</a:t>
            </a:r>
            <a:r>
              <a:rPr sz="2200" spc="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xyphoid</a:t>
            </a:r>
            <a:r>
              <a:rPr sz="2200" spc="7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process</a:t>
            </a:r>
            <a:r>
              <a:rPr sz="2200" spc="-90" dirty="0">
                <a:latin typeface="Times New Roman"/>
                <a:cs typeface="Times New Roman"/>
              </a:rPr>
              <a:t> </a:t>
            </a:r>
            <a:r>
              <a:rPr sz="2200" spc="-50" dirty="0">
                <a:latin typeface="Times New Roman"/>
                <a:cs typeface="Times New Roman"/>
              </a:rPr>
              <a:t>&amp; </a:t>
            </a:r>
            <a:r>
              <a:rPr sz="2200" dirty="0">
                <a:latin typeface="Times New Roman"/>
                <a:cs typeface="Times New Roman"/>
              </a:rPr>
              <a:t>linea</a:t>
            </a:r>
            <a:r>
              <a:rPr sz="2200" spc="-5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Times New Roman"/>
                <a:cs typeface="Times New Roman"/>
              </a:rPr>
              <a:t>alba</a:t>
            </a:r>
            <a:endParaRPr sz="2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658851" y="4177907"/>
            <a:ext cx="2660650" cy="116078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355600" marR="5080" indent="-342900">
              <a:lnSpc>
                <a:spcPct val="795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Deep</a:t>
            </a:r>
            <a:r>
              <a:rPr sz="2200" spc="-6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to</a:t>
            </a:r>
            <a:r>
              <a:rPr sz="2200" spc="3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ES,</a:t>
            </a:r>
            <a:r>
              <a:rPr sz="2200" spc="-10" dirty="0">
                <a:latin typeface="Times New Roman"/>
                <a:cs typeface="Times New Roman"/>
              </a:rPr>
              <a:t> sacrum, </a:t>
            </a:r>
            <a:r>
              <a:rPr sz="2200" dirty="0">
                <a:latin typeface="Times New Roman"/>
                <a:cs typeface="Times New Roman"/>
              </a:rPr>
              <a:t>aponeurosis</a:t>
            </a:r>
            <a:r>
              <a:rPr sz="2200" spc="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-70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EO, </a:t>
            </a:r>
            <a:r>
              <a:rPr sz="2200" dirty="0">
                <a:latin typeface="Times New Roman"/>
                <a:cs typeface="Times New Roman"/>
              </a:rPr>
              <a:t>PSIS,</a:t>
            </a:r>
            <a:r>
              <a:rPr sz="2200" spc="30" dirty="0">
                <a:latin typeface="Times New Roman"/>
                <a:cs typeface="Times New Roman"/>
              </a:rPr>
              <a:t> </a:t>
            </a:r>
            <a:r>
              <a:rPr sz="2200" spc="-35" dirty="0">
                <a:latin typeface="Times New Roman"/>
                <a:cs typeface="Times New Roman"/>
              </a:rPr>
              <a:t>L1-</a:t>
            </a:r>
            <a:r>
              <a:rPr sz="2200" dirty="0">
                <a:latin typeface="Times New Roman"/>
                <a:cs typeface="Times New Roman"/>
              </a:rPr>
              <a:t>L5:</a:t>
            </a:r>
            <a:r>
              <a:rPr sz="2200" spc="70" dirty="0">
                <a:latin typeface="Times New Roman"/>
                <a:cs typeface="Times New Roman"/>
              </a:rPr>
              <a:t> </a:t>
            </a:r>
            <a:r>
              <a:rPr sz="2200" spc="-50" dirty="0">
                <a:latin typeface="Times New Roman"/>
                <a:cs typeface="Times New Roman"/>
              </a:rPr>
              <a:t>3 </a:t>
            </a:r>
            <a:r>
              <a:rPr sz="2200" spc="-10" dirty="0">
                <a:latin typeface="Times New Roman"/>
                <a:cs typeface="Times New Roman"/>
              </a:rPr>
              <a:t>layers</a:t>
            </a:r>
            <a:endParaRPr sz="2200">
              <a:latin typeface="Times New Roman"/>
              <a:cs typeface="Times New Roman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930900" y="977900"/>
            <a:ext cx="2755900" cy="294640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04900" y="977900"/>
            <a:ext cx="3530600" cy="30099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297483"/>
            <a:ext cx="64643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70" dirty="0"/>
              <a:t>TA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361088"/>
            <a:ext cx="4483100" cy="253492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355600" marR="288290" indent="-342900">
              <a:lnSpc>
                <a:spcPts val="3800"/>
              </a:lnSpc>
              <a:spcBef>
                <a:spcPts val="2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Primary</a:t>
            </a:r>
            <a:r>
              <a:rPr sz="3200" spc="-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trunk</a:t>
            </a:r>
            <a:r>
              <a:rPr sz="3200" spc="6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stabiliser </a:t>
            </a:r>
            <a:r>
              <a:rPr sz="3200" spc="-25" dirty="0">
                <a:latin typeface="Times New Roman"/>
                <a:cs typeface="Times New Roman"/>
              </a:rPr>
              <a:t>via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IAP,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120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Thoracolumbar</a:t>
            </a:r>
            <a:r>
              <a:rPr sz="2800" spc="8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fascia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and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SIJ</a:t>
            </a:r>
            <a:r>
              <a:rPr sz="2800" spc="1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compression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297483"/>
            <a:ext cx="216662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Multifidus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289968"/>
            <a:ext cx="5786120" cy="3848100"/>
          </a:xfrm>
          <a:prstGeom prst="rect">
            <a:avLst/>
          </a:prstGeom>
        </p:spPr>
        <p:txBody>
          <a:bodyPr vert="horz" wrap="square" lIns="0" tIns="457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6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Most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medial</a:t>
            </a:r>
            <a:r>
              <a:rPr sz="2700" spc="13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of</a:t>
            </a:r>
            <a:r>
              <a:rPr sz="2700" spc="7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posterior</a:t>
            </a:r>
            <a:r>
              <a:rPr sz="2700" spc="-18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trunk</a:t>
            </a:r>
            <a:r>
              <a:rPr sz="2700" spc="-110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muscles</a:t>
            </a:r>
            <a:endParaRPr sz="2700">
              <a:latin typeface="Times New Roman"/>
              <a:cs typeface="Times New Roman"/>
            </a:endParaRPr>
          </a:p>
          <a:p>
            <a:pPr marL="355600" marR="581660" indent="-342900">
              <a:lnSpc>
                <a:spcPts val="3000"/>
              </a:lnSpc>
              <a:spcBef>
                <a:spcPts val="56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Primary</a:t>
            </a:r>
            <a:r>
              <a:rPr sz="2700" spc="1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stabilisers</a:t>
            </a:r>
            <a:r>
              <a:rPr sz="2700" spc="-10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in</a:t>
            </a:r>
            <a:r>
              <a:rPr sz="2700" spc="2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sagittal</a:t>
            </a:r>
            <a:r>
              <a:rPr sz="2700" spc="-10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plane movements</a:t>
            </a:r>
            <a:endParaRPr sz="2700">
              <a:latin typeface="Times New Roman"/>
              <a:cs typeface="Times New Roman"/>
            </a:endParaRPr>
          </a:p>
          <a:p>
            <a:pPr marL="355600" marR="530860" indent="-342900">
              <a:lnSpc>
                <a:spcPts val="2900"/>
              </a:lnSpc>
              <a:spcBef>
                <a:spcPts val="58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Contribute</a:t>
            </a:r>
            <a:r>
              <a:rPr sz="2700" spc="-16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20%</a:t>
            </a:r>
            <a:r>
              <a:rPr sz="2700" spc="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of</a:t>
            </a:r>
            <a:r>
              <a:rPr sz="2700" spc="1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lumbar</a:t>
            </a:r>
            <a:r>
              <a:rPr sz="2700" spc="-1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extensor moment</a:t>
            </a:r>
            <a:endParaRPr sz="27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2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(lumbar</a:t>
            </a:r>
            <a:r>
              <a:rPr sz="2700" spc="-1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ES:</a:t>
            </a:r>
            <a:r>
              <a:rPr sz="2700" spc="13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30%;</a:t>
            </a:r>
            <a:r>
              <a:rPr sz="2700" spc="2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thoracic</a:t>
            </a:r>
            <a:r>
              <a:rPr sz="2700" spc="-1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ES</a:t>
            </a:r>
            <a:r>
              <a:rPr sz="2700" spc="75" dirty="0">
                <a:latin typeface="Times New Roman"/>
                <a:cs typeface="Times New Roman"/>
              </a:rPr>
              <a:t> </a:t>
            </a:r>
            <a:r>
              <a:rPr sz="2700" spc="-20" dirty="0">
                <a:latin typeface="Times New Roman"/>
                <a:cs typeface="Times New Roman"/>
              </a:rPr>
              <a:t>50%)</a:t>
            </a:r>
            <a:endParaRPr sz="27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59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spc="-25" dirty="0">
                <a:latin typeface="Times New Roman"/>
                <a:cs typeface="Times New Roman"/>
              </a:rPr>
              <a:t>Type</a:t>
            </a:r>
            <a:r>
              <a:rPr sz="2700" spc="-10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I </a:t>
            </a:r>
            <a:r>
              <a:rPr sz="2700" spc="-10" dirty="0">
                <a:latin typeface="Times New Roman"/>
                <a:cs typeface="Times New Roman"/>
              </a:rPr>
              <a:t>fibres</a:t>
            </a:r>
            <a:endParaRPr sz="2700">
              <a:latin typeface="Times New Roman"/>
              <a:cs typeface="Times New Roman"/>
            </a:endParaRPr>
          </a:p>
          <a:p>
            <a:pPr marL="355600" marR="154940" indent="-342900">
              <a:lnSpc>
                <a:spcPts val="3000"/>
              </a:lnSpc>
              <a:spcBef>
                <a:spcPts val="56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Active</a:t>
            </a:r>
            <a:r>
              <a:rPr sz="2700" spc="8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during</a:t>
            </a:r>
            <a:r>
              <a:rPr sz="2700" spc="-10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all</a:t>
            </a:r>
            <a:r>
              <a:rPr sz="2700" spc="15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antigravity</a:t>
            </a:r>
            <a:r>
              <a:rPr sz="2700" spc="-100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activities </a:t>
            </a:r>
            <a:r>
              <a:rPr sz="2700" dirty="0">
                <a:latin typeface="Times New Roman"/>
                <a:cs typeface="Times New Roman"/>
              </a:rPr>
              <a:t>including</a:t>
            </a:r>
            <a:r>
              <a:rPr sz="2700" spc="-204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static</a:t>
            </a:r>
            <a:r>
              <a:rPr sz="2700" spc="1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and</a:t>
            </a:r>
            <a:r>
              <a:rPr sz="2700" spc="7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dynamic</a:t>
            </a:r>
            <a:r>
              <a:rPr sz="2700" spc="1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tasks</a:t>
            </a:r>
            <a:endParaRPr sz="27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297483"/>
            <a:ext cx="537400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Feed</a:t>
            </a:r>
            <a:r>
              <a:rPr spc="-35" dirty="0"/>
              <a:t> </a:t>
            </a:r>
            <a:r>
              <a:rPr dirty="0"/>
              <a:t>Forward</a:t>
            </a:r>
            <a:r>
              <a:rPr spc="-25" dirty="0"/>
              <a:t> </a:t>
            </a:r>
            <a:r>
              <a:rPr spc="-10" dirty="0"/>
              <a:t>Mechanism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322988"/>
            <a:ext cx="6109970" cy="3726179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355600" marR="1238250" indent="-342900">
              <a:lnSpc>
                <a:spcPts val="2900"/>
              </a:lnSpc>
              <a:spcBef>
                <a:spcPts val="48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When</a:t>
            </a:r>
            <a:r>
              <a:rPr sz="2700" spc="130" dirty="0">
                <a:latin typeface="Times New Roman"/>
                <a:cs typeface="Times New Roman"/>
              </a:rPr>
              <a:t> </a:t>
            </a:r>
            <a:r>
              <a:rPr sz="2700" spc="-125" dirty="0">
                <a:latin typeface="Times New Roman"/>
                <a:cs typeface="Times New Roman"/>
              </a:rPr>
              <a:t>TA</a:t>
            </a:r>
            <a:r>
              <a:rPr sz="2700" spc="1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contracts,</a:t>
            </a:r>
            <a:r>
              <a:rPr sz="2700" spc="-14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multifidi</a:t>
            </a:r>
            <a:r>
              <a:rPr sz="2700" spc="-240" dirty="0">
                <a:latin typeface="Times New Roman"/>
                <a:cs typeface="Times New Roman"/>
              </a:rPr>
              <a:t> </a:t>
            </a:r>
            <a:r>
              <a:rPr sz="2700" spc="-25" dirty="0">
                <a:latin typeface="Times New Roman"/>
                <a:cs typeface="Times New Roman"/>
              </a:rPr>
              <a:t>are </a:t>
            </a:r>
            <a:r>
              <a:rPr sz="2700" spc="-10" dirty="0">
                <a:latin typeface="Times New Roman"/>
                <a:cs typeface="Times New Roman"/>
              </a:rPr>
              <a:t>activated</a:t>
            </a:r>
            <a:endParaRPr sz="27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2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Also</a:t>
            </a:r>
            <a:r>
              <a:rPr sz="2700" spc="3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pulls</a:t>
            </a:r>
            <a:r>
              <a:rPr sz="2700" spc="-18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on</a:t>
            </a:r>
            <a:r>
              <a:rPr sz="2700" spc="-7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TL</a:t>
            </a:r>
            <a:r>
              <a:rPr sz="2700" spc="50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fascia</a:t>
            </a:r>
            <a:endParaRPr sz="27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6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Girdle-like</a:t>
            </a:r>
            <a:r>
              <a:rPr sz="2700" spc="-15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cylinder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of</a:t>
            </a:r>
            <a:r>
              <a:rPr sz="2700" spc="13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muscular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support</a:t>
            </a:r>
            <a:endParaRPr sz="27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2900"/>
              </a:lnSpc>
              <a:spcBef>
                <a:spcPts val="74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EMG</a:t>
            </a:r>
            <a:r>
              <a:rPr sz="2700" spc="14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studies</a:t>
            </a:r>
            <a:r>
              <a:rPr sz="2700" spc="-18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show</a:t>
            </a:r>
            <a:r>
              <a:rPr sz="2700" spc="-18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a</a:t>
            </a:r>
            <a:r>
              <a:rPr sz="2700" spc="95" dirty="0">
                <a:latin typeface="Times New Roman"/>
                <a:cs typeface="Times New Roman"/>
              </a:rPr>
              <a:t> </a:t>
            </a:r>
            <a:r>
              <a:rPr sz="2700" spc="-40" dirty="0">
                <a:latin typeface="Times New Roman"/>
                <a:cs typeface="Times New Roman"/>
              </a:rPr>
              <a:t>TA/</a:t>
            </a:r>
            <a:r>
              <a:rPr sz="2700" spc="15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internal</a:t>
            </a:r>
            <a:r>
              <a:rPr sz="2700" spc="-18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oblique </a:t>
            </a:r>
            <a:r>
              <a:rPr sz="2700" dirty="0">
                <a:latin typeface="Times New Roman"/>
                <a:cs typeface="Times New Roman"/>
              </a:rPr>
              <a:t>activation</a:t>
            </a:r>
            <a:r>
              <a:rPr sz="2700" spc="-10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in</a:t>
            </a:r>
            <a:r>
              <a:rPr sz="2700" spc="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preparation</a:t>
            </a:r>
            <a:r>
              <a:rPr sz="2700" spc="-9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for</a:t>
            </a:r>
            <a:r>
              <a:rPr sz="2700" spc="10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upper</a:t>
            </a:r>
            <a:r>
              <a:rPr sz="2700" spc="-25" dirty="0">
                <a:latin typeface="Times New Roman"/>
                <a:cs typeface="Times New Roman"/>
              </a:rPr>
              <a:t> and</a:t>
            </a:r>
            <a:endParaRPr sz="2700">
              <a:latin typeface="Times New Roman"/>
              <a:cs typeface="Times New Roman"/>
            </a:endParaRPr>
          </a:p>
          <a:p>
            <a:pPr marL="355600">
              <a:lnSpc>
                <a:spcPts val="2860"/>
              </a:lnSpc>
            </a:pPr>
            <a:r>
              <a:rPr sz="2700" dirty="0">
                <a:latin typeface="Times New Roman"/>
                <a:cs typeface="Times New Roman"/>
              </a:rPr>
              <a:t>lower</a:t>
            </a:r>
            <a:r>
              <a:rPr sz="2700" spc="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extremity</a:t>
            </a:r>
            <a:r>
              <a:rPr sz="2700" spc="-1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movements</a:t>
            </a:r>
            <a:endParaRPr sz="2700">
              <a:latin typeface="Times New Roman"/>
              <a:cs typeface="Times New Roman"/>
            </a:endParaRPr>
          </a:p>
          <a:p>
            <a:pPr marL="355600" marR="39370" indent="-342900">
              <a:lnSpc>
                <a:spcPts val="2900"/>
              </a:lnSpc>
              <a:spcBef>
                <a:spcPts val="74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Unique ability</a:t>
            </a:r>
            <a:r>
              <a:rPr sz="2700" spc="-7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to</a:t>
            </a:r>
            <a:r>
              <a:rPr sz="2700" spc="19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stabilise</a:t>
            </a:r>
            <a:r>
              <a:rPr sz="2700" spc="-130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spine </a:t>
            </a:r>
            <a:r>
              <a:rPr sz="2700" dirty="0">
                <a:latin typeface="Times New Roman"/>
                <a:cs typeface="Times New Roman"/>
              </a:rPr>
              <a:t>regardless</a:t>
            </a:r>
            <a:r>
              <a:rPr sz="2700" spc="-15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of</a:t>
            </a:r>
            <a:r>
              <a:rPr sz="2700" spc="17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direction</a:t>
            </a:r>
            <a:r>
              <a:rPr sz="2700" spc="-13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of</a:t>
            </a:r>
            <a:r>
              <a:rPr sz="2700" spc="5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limb</a:t>
            </a:r>
            <a:r>
              <a:rPr sz="2700" spc="-10" dirty="0">
                <a:latin typeface="Times New Roman"/>
                <a:cs typeface="Times New Roman"/>
              </a:rPr>
              <a:t> movement</a:t>
            </a:r>
            <a:endParaRPr sz="27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297483"/>
            <a:ext cx="28575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Core</a:t>
            </a:r>
            <a:r>
              <a:rPr spc="-85" dirty="0"/>
              <a:t> </a:t>
            </a:r>
            <a:r>
              <a:rPr spc="-20" dirty="0"/>
              <a:t>Training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24470" y="1068863"/>
            <a:ext cx="6883400" cy="4310380"/>
          </a:xfrm>
          <a:prstGeom prst="rect">
            <a:avLst/>
          </a:prstGeom>
        </p:spPr>
        <p:txBody>
          <a:bodyPr vert="horz" wrap="square" lIns="0" tIns="86360" rIns="0" bIns="0" rtlCol="0">
            <a:spAutoFit/>
          </a:bodyPr>
          <a:lstStyle/>
          <a:p>
            <a:pPr marL="355600" marR="226695" indent="-342900">
              <a:lnSpc>
                <a:spcPts val="2400"/>
              </a:lnSpc>
              <a:spcBef>
                <a:spcPts val="68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Decreased</a:t>
            </a:r>
            <a:r>
              <a:rPr sz="2500" spc="6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firing of</a:t>
            </a:r>
            <a:r>
              <a:rPr sz="2500" spc="-160" dirty="0">
                <a:latin typeface="Times New Roman"/>
                <a:cs typeface="Times New Roman"/>
              </a:rPr>
              <a:t> </a:t>
            </a:r>
            <a:r>
              <a:rPr sz="2500" spc="-20" dirty="0">
                <a:latin typeface="Times New Roman"/>
                <a:cs typeface="Times New Roman"/>
              </a:rPr>
              <a:t>TA,</a:t>
            </a:r>
            <a:r>
              <a:rPr sz="2500" spc="2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IO,</a:t>
            </a:r>
            <a:r>
              <a:rPr sz="2500" spc="2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Multifidus,</a:t>
            </a:r>
            <a:r>
              <a:rPr sz="2500" spc="-16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ES</a:t>
            </a:r>
            <a:r>
              <a:rPr sz="2500" spc="60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found </a:t>
            </a:r>
            <a:r>
              <a:rPr sz="2500" dirty="0">
                <a:latin typeface="Times New Roman"/>
                <a:cs typeface="Times New Roman"/>
              </a:rPr>
              <a:t>in</a:t>
            </a:r>
            <a:r>
              <a:rPr sz="2500" spc="2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LBP</a:t>
            </a:r>
            <a:r>
              <a:rPr sz="2500" spc="-114" dirty="0">
                <a:latin typeface="Times New Roman"/>
                <a:cs typeface="Times New Roman"/>
              </a:rPr>
              <a:t> </a:t>
            </a:r>
            <a:r>
              <a:rPr sz="2500" spc="-35" dirty="0">
                <a:latin typeface="Times New Roman"/>
                <a:cs typeface="Times New Roman"/>
              </a:rPr>
              <a:t>Pt</a:t>
            </a: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Can</a:t>
            </a:r>
            <a:r>
              <a:rPr sz="2500" spc="6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we just</a:t>
            </a:r>
            <a:r>
              <a:rPr sz="2500" spc="-9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do</a:t>
            </a:r>
            <a:r>
              <a:rPr sz="2500" spc="6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sit</a:t>
            </a:r>
            <a:r>
              <a:rPr sz="2500" spc="15" dirty="0">
                <a:latin typeface="Times New Roman"/>
                <a:cs typeface="Times New Roman"/>
              </a:rPr>
              <a:t> </a:t>
            </a:r>
            <a:r>
              <a:rPr sz="2500" spc="-20" dirty="0">
                <a:latin typeface="Times New Roman"/>
                <a:cs typeface="Times New Roman"/>
              </a:rPr>
              <a:t>ups?</a:t>
            </a:r>
            <a:endParaRPr sz="2500">
              <a:latin typeface="Times New Roman"/>
              <a:cs typeface="Times New Roman"/>
            </a:endParaRPr>
          </a:p>
          <a:p>
            <a:pPr marL="761365" marR="149860" indent="-292100">
              <a:lnSpc>
                <a:spcPct val="79500"/>
              </a:lnSpc>
              <a:spcBef>
                <a:spcPts val="540"/>
              </a:spcBef>
              <a:tabLst>
                <a:tab pos="761365" algn="l"/>
              </a:tabLst>
            </a:pPr>
            <a:r>
              <a:rPr sz="2200" spc="-50" dirty="0">
                <a:latin typeface="Arial"/>
                <a:cs typeface="Arial"/>
              </a:rPr>
              <a:t>–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Abdominal</a:t>
            </a:r>
            <a:r>
              <a:rPr sz="2200" spc="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training</a:t>
            </a:r>
            <a:r>
              <a:rPr sz="2200" spc="3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w/o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pelvic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stabilisation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increases </a:t>
            </a:r>
            <a:r>
              <a:rPr sz="2200" dirty="0">
                <a:latin typeface="Times New Roman"/>
                <a:cs typeface="Times New Roman"/>
              </a:rPr>
              <a:t>intradiscal</a:t>
            </a:r>
            <a:r>
              <a:rPr sz="2200" spc="-6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pressure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and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compressive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forces</a:t>
            </a:r>
            <a:r>
              <a:rPr sz="2200" spc="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in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Lx</a:t>
            </a:r>
            <a:endParaRPr sz="2200">
              <a:latin typeface="Times New Roman"/>
              <a:cs typeface="Times New Roman"/>
            </a:endParaRPr>
          </a:p>
          <a:p>
            <a:pPr marL="761365" marR="182245" indent="-292100">
              <a:lnSpc>
                <a:spcPct val="79500"/>
              </a:lnSpc>
              <a:spcBef>
                <a:spcPts val="600"/>
              </a:spcBef>
              <a:tabLst>
                <a:tab pos="761365" algn="l"/>
              </a:tabLst>
            </a:pPr>
            <a:r>
              <a:rPr sz="2200" spc="-50" dirty="0">
                <a:latin typeface="Arial"/>
                <a:cs typeface="Arial"/>
              </a:rPr>
              <a:t>–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Hyperextension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exercises</a:t>
            </a:r>
            <a:r>
              <a:rPr sz="2200" spc="-8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w/o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pelvic</a:t>
            </a:r>
            <a:r>
              <a:rPr sz="2200" spc="10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stabilisation </a:t>
            </a:r>
            <a:r>
              <a:rPr sz="2200" dirty="0">
                <a:latin typeface="Times New Roman"/>
                <a:cs typeface="Times New Roman"/>
              </a:rPr>
              <a:t>increases</a:t>
            </a:r>
            <a:r>
              <a:rPr sz="2200" spc="-8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intradiscal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pressures</a:t>
            </a:r>
            <a:r>
              <a:rPr sz="2200" spc="-7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dangerously:</a:t>
            </a:r>
            <a:r>
              <a:rPr sz="2200" spc="90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buckling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ligamentum</a:t>
            </a:r>
            <a:r>
              <a:rPr sz="2200" spc="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flavum</a:t>
            </a:r>
            <a:r>
              <a:rPr sz="2200" spc="-8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and</a:t>
            </a:r>
            <a:r>
              <a:rPr sz="2200" spc="2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narrowing</a:t>
            </a:r>
            <a:r>
              <a:rPr sz="2200" spc="30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intervertebral foramen</a:t>
            </a:r>
            <a:endParaRPr sz="2200">
              <a:latin typeface="Times New Roman"/>
              <a:cs typeface="Times New Roman"/>
            </a:endParaRPr>
          </a:p>
          <a:p>
            <a:pPr marL="761365" marR="398145" indent="-292100">
              <a:lnSpc>
                <a:spcPct val="79500"/>
              </a:lnSpc>
              <a:spcBef>
                <a:spcPts val="600"/>
              </a:spcBef>
              <a:tabLst>
                <a:tab pos="761365" algn="l"/>
              </a:tabLst>
            </a:pPr>
            <a:r>
              <a:rPr sz="2200" spc="-50" dirty="0">
                <a:latin typeface="Arial"/>
                <a:cs typeface="Arial"/>
              </a:rPr>
              <a:t>–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Traditional</a:t>
            </a:r>
            <a:r>
              <a:rPr sz="2200" spc="114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sit</a:t>
            </a:r>
            <a:r>
              <a:rPr sz="2200" spc="-7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up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increases</a:t>
            </a:r>
            <a:r>
              <a:rPr sz="2200" spc="-1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intradiscal</a:t>
            </a:r>
            <a:r>
              <a:rPr sz="2200" spc="-7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pressure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and </a:t>
            </a:r>
            <a:r>
              <a:rPr sz="2200" dirty="0">
                <a:latin typeface="Times New Roman"/>
                <a:cs typeface="Times New Roman"/>
              </a:rPr>
              <a:t>compressive</a:t>
            </a:r>
            <a:r>
              <a:rPr sz="2200" spc="-12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forces</a:t>
            </a:r>
            <a:r>
              <a:rPr sz="2200" spc="10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@</a:t>
            </a:r>
            <a:r>
              <a:rPr sz="2200" spc="-7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Times New Roman"/>
                <a:cs typeface="Times New Roman"/>
              </a:rPr>
              <a:t>L2/3</a:t>
            </a:r>
            <a:endParaRPr sz="2200">
              <a:latin typeface="Times New Roman"/>
              <a:cs typeface="Times New Roman"/>
            </a:endParaRPr>
          </a:p>
          <a:p>
            <a:pPr marL="761365" marR="5080" indent="-292100">
              <a:lnSpc>
                <a:spcPct val="79500"/>
              </a:lnSpc>
              <a:spcBef>
                <a:spcPts val="505"/>
              </a:spcBef>
              <a:tabLst>
                <a:tab pos="761365" algn="l"/>
              </a:tabLst>
            </a:pPr>
            <a:r>
              <a:rPr sz="2200" spc="-50" dirty="0">
                <a:latin typeface="Arial"/>
                <a:cs typeface="Arial"/>
              </a:rPr>
              <a:t>–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Head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protraction</a:t>
            </a:r>
            <a:r>
              <a:rPr sz="2200" spc="4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causes</a:t>
            </a:r>
            <a:r>
              <a:rPr sz="2200" spc="-10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SCM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recruitment:</a:t>
            </a:r>
            <a:r>
              <a:rPr sz="2200" spc="40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increasing </a:t>
            </a:r>
            <a:r>
              <a:rPr sz="2200" dirty="0">
                <a:latin typeface="Times New Roman"/>
                <a:cs typeface="Times New Roman"/>
              </a:rPr>
              <a:t>compressive</a:t>
            </a:r>
            <a:r>
              <a:rPr sz="2200" spc="-13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forces</a:t>
            </a:r>
            <a:r>
              <a:rPr sz="2200" spc="114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at</a:t>
            </a:r>
            <a:r>
              <a:rPr sz="2200" spc="-5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C0/1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and</a:t>
            </a:r>
            <a:r>
              <a:rPr sz="2200" spc="6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may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cause</a:t>
            </a:r>
            <a:r>
              <a:rPr sz="2200" spc="-114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anterior</a:t>
            </a:r>
            <a:r>
              <a:rPr sz="2200" spc="35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hip </a:t>
            </a:r>
            <a:r>
              <a:rPr sz="2200" dirty="0">
                <a:latin typeface="Times New Roman"/>
                <a:cs typeface="Times New Roman"/>
              </a:rPr>
              <a:t>tilt</a:t>
            </a:r>
            <a:r>
              <a:rPr sz="2200" spc="2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to</a:t>
            </a:r>
            <a:r>
              <a:rPr sz="2200" spc="5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correct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eye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level</a:t>
            </a:r>
            <a:r>
              <a:rPr sz="2200" spc="40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(pelvo-</a:t>
            </a:r>
            <a:r>
              <a:rPr sz="2200" dirty="0">
                <a:latin typeface="Times New Roman"/>
                <a:cs typeface="Times New Roman"/>
              </a:rPr>
              <a:t>occular</a:t>
            </a:r>
            <a:r>
              <a:rPr sz="2200" spc="-80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reflex).</a:t>
            </a:r>
            <a:endParaRPr sz="2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297483"/>
            <a:ext cx="805307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System</a:t>
            </a:r>
            <a:r>
              <a:rPr spc="-50" dirty="0"/>
              <a:t> </a:t>
            </a:r>
            <a:r>
              <a:rPr dirty="0"/>
              <a:t>for</a:t>
            </a:r>
            <a:r>
              <a:rPr spc="40" dirty="0"/>
              <a:t> </a:t>
            </a:r>
            <a:r>
              <a:rPr dirty="0"/>
              <a:t>Lumbar</a:t>
            </a:r>
            <a:r>
              <a:rPr spc="-60" dirty="0"/>
              <a:t> </a:t>
            </a:r>
            <a:r>
              <a:rPr dirty="0"/>
              <a:t>Spine </a:t>
            </a:r>
            <a:r>
              <a:rPr spc="-10" dirty="0"/>
              <a:t>Management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081563"/>
            <a:ext cx="7362190" cy="432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62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Classification</a:t>
            </a:r>
            <a:r>
              <a:rPr sz="2200" spc="-16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(Fritz</a:t>
            </a:r>
            <a:r>
              <a:rPr sz="2200" spc="160" dirty="0">
                <a:latin typeface="Times New Roman"/>
                <a:cs typeface="Times New Roman"/>
              </a:rPr>
              <a:t> </a:t>
            </a:r>
            <a:r>
              <a:rPr sz="2200" i="1" dirty="0">
                <a:latin typeface="Times New Roman"/>
                <a:cs typeface="Times New Roman"/>
              </a:rPr>
              <a:t>et</a:t>
            </a:r>
            <a:r>
              <a:rPr sz="2200" i="1" spc="-65" dirty="0">
                <a:latin typeface="Times New Roman"/>
                <a:cs typeface="Times New Roman"/>
              </a:rPr>
              <a:t> </a:t>
            </a:r>
            <a:r>
              <a:rPr sz="2200" i="1" dirty="0">
                <a:latin typeface="Times New Roman"/>
                <a:cs typeface="Times New Roman"/>
              </a:rPr>
              <a:t>al.,</a:t>
            </a:r>
            <a:r>
              <a:rPr sz="2200" i="1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1995)</a:t>
            </a:r>
            <a:r>
              <a:rPr sz="2200" spc="1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modified:</a:t>
            </a:r>
            <a:endParaRPr sz="2200">
              <a:latin typeface="Times New Roman"/>
              <a:cs typeface="Times New Roman"/>
            </a:endParaRPr>
          </a:p>
          <a:p>
            <a:pPr marL="469900">
              <a:lnSpc>
                <a:spcPts val="2380"/>
              </a:lnSpc>
              <a:tabLst>
                <a:tab pos="76136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10" dirty="0">
                <a:latin typeface="Times New Roman"/>
                <a:cs typeface="Times New Roman"/>
              </a:rPr>
              <a:t>Mobilisation</a:t>
            </a:r>
            <a:endParaRPr sz="2000">
              <a:latin typeface="Times New Roman"/>
              <a:cs typeface="Times New Roman"/>
            </a:endParaRPr>
          </a:p>
          <a:p>
            <a:pPr marL="927100">
              <a:lnSpc>
                <a:spcPts val="2020"/>
              </a:lnSpc>
              <a:spcBef>
                <a:spcPts val="100"/>
              </a:spcBef>
              <a:tabLst>
                <a:tab pos="1155065" algn="l"/>
              </a:tabLst>
            </a:pPr>
            <a:r>
              <a:rPr sz="1700" spc="-50" dirty="0">
                <a:latin typeface="Arial"/>
                <a:cs typeface="Arial"/>
              </a:rPr>
              <a:t>•</a:t>
            </a:r>
            <a:r>
              <a:rPr sz="1700" dirty="0">
                <a:latin typeface="Arial"/>
                <a:cs typeface="Arial"/>
              </a:rPr>
              <a:t>	</a:t>
            </a:r>
            <a:r>
              <a:rPr sz="1700" dirty="0">
                <a:latin typeface="Times New Roman"/>
                <a:cs typeface="Times New Roman"/>
              </a:rPr>
              <a:t>Recent</a:t>
            </a:r>
            <a:r>
              <a:rPr sz="1700" spc="15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onset</a:t>
            </a:r>
            <a:r>
              <a:rPr sz="1700" spc="2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of</a:t>
            </a:r>
            <a:r>
              <a:rPr sz="1700" spc="30" dirty="0">
                <a:latin typeface="Times New Roman"/>
                <a:cs typeface="Times New Roman"/>
              </a:rPr>
              <a:t> </a:t>
            </a:r>
            <a:r>
              <a:rPr sz="1700" spc="-10" dirty="0">
                <a:latin typeface="Times New Roman"/>
                <a:cs typeface="Times New Roman"/>
              </a:rPr>
              <a:t>symptoms</a:t>
            </a:r>
            <a:endParaRPr sz="1700">
              <a:latin typeface="Times New Roman"/>
              <a:cs typeface="Times New Roman"/>
            </a:endParaRPr>
          </a:p>
          <a:p>
            <a:pPr marL="927100">
              <a:lnSpc>
                <a:spcPts val="2000"/>
              </a:lnSpc>
              <a:tabLst>
                <a:tab pos="1155065" algn="l"/>
              </a:tabLst>
            </a:pPr>
            <a:r>
              <a:rPr sz="1700" spc="-50" dirty="0">
                <a:latin typeface="Arial"/>
                <a:cs typeface="Arial"/>
              </a:rPr>
              <a:t>•</a:t>
            </a:r>
            <a:r>
              <a:rPr sz="1700" dirty="0">
                <a:latin typeface="Arial"/>
                <a:cs typeface="Arial"/>
              </a:rPr>
              <a:t>	</a:t>
            </a:r>
            <a:r>
              <a:rPr sz="1700" dirty="0">
                <a:latin typeface="Times New Roman"/>
                <a:cs typeface="Times New Roman"/>
              </a:rPr>
              <a:t>Only</a:t>
            </a:r>
            <a:r>
              <a:rPr sz="1700" spc="-55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to</a:t>
            </a:r>
            <a:r>
              <a:rPr sz="1700" spc="65" dirty="0">
                <a:latin typeface="Times New Roman"/>
                <a:cs typeface="Times New Roman"/>
              </a:rPr>
              <a:t> </a:t>
            </a:r>
            <a:r>
              <a:rPr sz="1700" spc="-20" dirty="0">
                <a:latin typeface="Times New Roman"/>
                <a:cs typeface="Times New Roman"/>
              </a:rPr>
              <a:t>knee</a:t>
            </a:r>
            <a:endParaRPr sz="1700">
              <a:latin typeface="Times New Roman"/>
              <a:cs typeface="Times New Roman"/>
            </a:endParaRPr>
          </a:p>
          <a:p>
            <a:pPr marL="927100">
              <a:lnSpc>
                <a:spcPts val="2020"/>
              </a:lnSpc>
              <a:tabLst>
                <a:tab pos="1155065" algn="l"/>
              </a:tabLst>
            </a:pPr>
            <a:r>
              <a:rPr sz="1700" spc="-50" dirty="0">
                <a:latin typeface="Arial"/>
                <a:cs typeface="Arial"/>
              </a:rPr>
              <a:t>•</a:t>
            </a:r>
            <a:r>
              <a:rPr sz="1700" dirty="0">
                <a:latin typeface="Arial"/>
                <a:cs typeface="Arial"/>
              </a:rPr>
              <a:t>	</a:t>
            </a:r>
            <a:r>
              <a:rPr sz="1700" dirty="0">
                <a:latin typeface="Times New Roman"/>
                <a:cs typeface="Times New Roman"/>
              </a:rPr>
              <a:t>Focus</a:t>
            </a:r>
            <a:r>
              <a:rPr sz="1700" spc="-7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on</a:t>
            </a:r>
            <a:r>
              <a:rPr sz="1700" spc="-6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ROM</a:t>
            </a:r>
            <a:r>
              <a:rPr sz="1700" spc="95" dirty="0">
                <a:latin typeface="Times New Roman"/>
                <a:cs typeface="Times New Roman"/>
              </a:rPr>
              <a:t> </a:t>
            </a:r>
            <a:r>
              <a:rPr sz="1700" spc="-10" dirty="0">
                <a:latin typeface="Times New Roman"/>
                <a:cs typeface="Times New Roman"/>
              </a:rPr>
              <a:t>exercises</a:t>
            </a:r>
            <a:endParaRPr sz="17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0"/>
              </a:spcBef>
              <a:tabLst>
                <a:tab pos="76136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10" dirty="0">
                <a:latin typeface="Times New Roman"/>
                <a:cs typeface="Times New Roman"/>
              </a:rPr>
              <a:t>Stabilisation</a:t>
            </a:r>
            <a:endParaRPr sz="2000">
              <a:latin typeface="Times New Roman"/>
              <a:cs typeface="Times New Roman"/>
            </a:endParaRPr>
          </a:p>
          <a:p>
            <a:pPr marL="927100">
              <a:lnSpc>
                <a:spcPts val="2020"/>
              </a:lnSpc>
              <a:tabLst>
                <a:tab pos="1155065" algn="l"/>
              </a:tabLst>
            </a:pPr>
            <a:r>
              <a:rPr sz="1700" spc="-50" dirty="0">
                <a:latin typeface="Arial"/>
                <a:cs typeface="Arial"/>
              </a:rPr>
              <a:t>•</a:t>
            </a:r>
            <a:r>
              <a:rPr sz="1700" dirty="0">
                <a:latin typeface="Arial"/>
                <a:cs typeface="Arial"/>
              </a:rPr>
              <a:t>	</a:t>
            </a:r>
            <a:r>
              <a:rPr sz="1700" dirty="0">
                <a:latin typeface="Times New Roman"/>
                <a:cs typeface="Times New Roman"/>
              </a:rPr>
              <a:t>More</a:t>
            </a:r>
            <a:r>
              <a:rPr sz="1700" spc="4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frequent</a:t>
            </a:r>
            <a:r>
              <a:rPr sz="1700" spc="2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episodes</a:t>
            </a:r>
            <a:r>
              <a:rPr sz="1700" spc="4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of</a:t>
            </a:r>
            <a:r>
              <a:rPr sz="1700" spc="30" dirty="0">
                <a:latin typeface="Times New Roman"/>
                <a:cs typeface="Times New Roman"/>
              </a:rPr>
              <a:t> </a:t>
            </a:r>
            <a:r>
              <a:rPr sz="1700" spc="-25" dirty="0">
                <a:latin typeface="Times New Roman"/>
                <a:cs typeface="Times New Roman"/>
              </a:rPr>
              <a:t>LBP</a:t>
            </a:r>
            <a:endParaRPr sz="1700">
              <a:latin typeface="Times New Roman"/>
              <a:cs typeface="Times New Roman"/>
            </a:endParaRPr>
          </a:p>
          <a:p>
            <a:pPr marL="927100">
              <a:lnSpc>
                <a:spcPts val="2020"/>
              </a:lnSpc>
              <a:tabLst>
                <a:tab pos="1155065" algn="l"/>
              </a:tabLst>
            </a:pPr>
            <a:r>
              <a:rPr sz="1700" spc="-50" dirty="0">
                <a:latin typeface="Arial"/>
                <a:cs typeface="Arial"/>
              </a:rPr>
              <a:t>•</a:t>
            </a:r>
            <a:r>
              <a:rPr sz="1700" dirty="0">
                <a:latin typeface="Arial"/>
                <a:cs typeface="Arial"/>
              </a:rPr>
              <a:t>	</a:t>
            </a:r>
            <a:r>
              <a:rPr sz="1700" dirty="0">
                <a:latin typeface="Times New Roman"/>
                <a:cs typeface="Times New Roman"/>
              </a:rPr>
              <a:t>Hypermobility</a:t>
            </a:r>
            <a:r>
              <a:rPr sz="1700" spc="-15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of</a:t>
            </a:r>
            <a:r>
              <a:rPr sz="1700" spc="110" dirty="0">
                <a:latin typeface="Times New Roman"/>
                <a:cs typeface="Times New Roman"/>
              </a:rPr>
              <a:t> </a:t>
            </a:r>
            <a:r>
              <a:rPr sz="1700" spc="-25" dirty="0">
                <a:latin typeface="Times New Roman"/>
                <a:cs typeface="Times New Roman"/>
              </a:rPr>
              <a:t>LSp</a:t>
            </a:r>
            <a:endParaRPr sz="1700">
              <a:latin typeface="Times New Roman"/>
              <a:cs typeface="Times New Roman"/>
            </a:endParaRPr>
          </a:p>
          <a:p>
            <a:pPr marL="927100">
              <a:lnSpc>
                <a:spcPts val="2020"/>
              </a:lnSpc>
              <a:spcBef>
                <a:spcPts val="60"/>
              </a:spcBef>
              <a:tabLst>
                <a:tab pos="1155065" algn="l"/>
              </a:tabLst>
            </a:pPr>
            <a:r>
              <a:rPr sz="1700" spc="-50" dirty="0">
                <a:latin typeface="Arial"/>
                <a:cs typeface="Arial"/>
              </a:rPr>
              <a:t>•</a:t>
            </a:r>
            <a:r>
              <a:rPr sz="1700" dirty="0">
                <a:latin typeface="Arial"/>
                <a:cs typeface="Arial"/>
              </a:rPr>
              <a:t>	</a:t>
            </a:r>
            <a:r>
              <a:rPr sz="1700" dirty="0">
                <a:latin typeface="Times New Roman"/>
                <a:cs typeface="Times New Roman"/>
              </a:rPr>
              <a:t>Poor</a:t>
            </a:r>
            <a:r>
              <a:rPr sz="1700" spc="2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outcomes</a:t>
            </a:r>
            <a:r>
              <a:rPr sz="1700" spc="25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on</a:t>
            </a:r>
            <a:r>
              <a:rPr sz="1700" spc="4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Muscle</a:t>
            </a:r>
            <a:r>
              <a:rPr sz="1700" spc="45" dirty="0">
                <a:latin typeface="Times New Roman"/>
                <a:cs typeface="Times New Roman"/>
              </a:rPr>
              <a:t> </a:t>
            </a:r>
            <a:r>
              <a:rPr sz="1700" spc="-20" dirty="0">
                <a:latin typeface="Times New Roman"/>
                <a:cs typeface="Times New Roman"/>
              </a:rPr>
              <a:t>Tests</a:t>
            </a:r>
            <a:endParaRPr sz="1700">
              <a:latin typeface="Times New Roman"/>
              <a:cs typeface="Times New Roman"/>
            </a:endParaRPr>
          </a:p>
          <a:p>
            <a:pPr marL="469900">
              <a:lnSpc>
                <a:spcPts val="2380"/>
              </a:lnSpc>
              <a:tabLst>
                <a:tab pos="76136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Specific</a:t>
            </a:r>
            <a:r>
              <a:rPr sz="2000" spc="-7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Exercise</a:t>
            </a:r>
            <a:endParaRPr sz="2000">
              <a:latin typeface="Times New Roman"/>
              <a:cs typeface="Times New Roman"/>
            </a:endParaRPr>
          </a:p>
          <a:p>
            <a:pPr marL="927100">
              <a:lnSpc>
                <a:spcPts val="2020"/>
              </a:lnSpc>
              <a:tabLst>
                <a:tab pos="1155065" algn="l"/>
              </a:tabLst>
            </a:pPr>
            <a:r>
              <a:rPr sz="1700" spc="-50" dirty="0">
                <a:latin typeface="Arial"/>
                <a:cs typeface="Arial"/>
              </a:rPr>
              <a:t>•</a:t>
            </a:r>
            <a:r>
              <a:rPr sz="1700" dirty="0">
                <a:latin typeface="Arial"/>
                <a:cs typeface="Arial"/>
              </a:rPr>
              <a:t>	</a:t>
            </a:r>
            <a:r>
              <a:rPr sz="1700" dirty="0">
                <a:latin typeface="Times New Roman"/>
                <a:cs typeface="Times New Roman"/>
              </a:rPr>
              <a:t>Presence</a:t>
            </a:r>
            <a:r>
              <a:rPr sz="1700" spc="7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of</a:t>
            </a:r>
            <a:r>
              <a:rPr sz="1700" spc="55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centralisation</a:t>
            </a:r>
            <a:r>
              <a:rPr sz="1700" spc="75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during</a:t>
            </a:r>
            <a:r>
              <a:rPr sz="1700" spc="-215" dirty="0">
                <a:latin typeface="Times New Roman"/>
                <a:cs typeface="Times New Roman"/>
              </a:rPr>
              <a:t> </a:t>
            </a:r>
            <a:r>
              <a:rPr sz="1700" spc="-25" dirty="0">
                <a:latin typeface="Times New Roman"/>
                <a:cs typeface="Times New Roman"/>
              </a:rPr>
              <a:t>Ax</a:t>
            </a:r>
            <a:endParaRPr sz="1700">
              <a:latin typeface="Times New Roman"/>
              <a:cs typeface="Times New Roman"/>
            </a:endParaRPr>
          </a:p>
          <a:p>
            <a:pPr marL="1155065" marR="576580" indent="-228600">
              <a:lnSpc>
                <a:spcPts val="1700"/>
              </a:lnSpc>
              <a:spcBef>
                <a:spcPts val="320"/>
              </a:spcBef>
              <a:tabLst>
                <a:tab pos="1155065" algn="l"/>
              </a:tabLst>
            </a:pPr>
            <a:r>
              <a:rPr sz="1700" spc="-50" dirty="0">
                <a:latin typeface="Arial"/>
                <a:cs typeface="Arial"/>
              </a:rPr>
              <a:t>•</a:t>
            </a:r>
            <a:r>
              <a:rPr sz="1700" dirty="0">
                <a:latin typeface="Arial"/>
                <a:cs typeface="Arial"/>
              </a:rPr>
              <a:t>	</a:t>
            </a:r>
            <a:r>
              <a:rPr sz="1700" dirty="0">
                <a:latin typeface="Times New Roman"/>
                <a:cs typeface="Times New Roman"/>
              </a:rPr>
              <a:t>Start</a:t>
            </a:r>
            <a:r>
              <a:rPr sz="1700" spc="-35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with</a:t>
            </a:r>
            <a:r>
              <a:rPr sz="1700" spc="13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single and move to repeated/sustained movements,</a:t>
            </a:r>
            <a:r>
              <a:rPr sz="1700" spc="-85" dirty="0">
                <a:latin typeface="Times New Roman"/>
                <a:cs typeface="Times New Roman"/>
              </a:rPr>
              <a:t> </a:t>
            </a:r>
            <a:r>
              <a:rPr sz="1700" spc="-25" dirty="0">
                <a:latin typeface="Times New Roman"/>
                <a:cs typeface="Times New Roman"/>
              </a:rPr>
              <a:t>+/- </a:t>
            </a:r>
            <a:r>
              <a:rPr sz="1700" dirty="0">
                <a:latin typeface="Times New Roman"/>
                <a:cs typeface="Times New Roman"/>
              </a:rPr>
              <a:t>directional</a:t>
            </a:r>
            <a:r>
              <a:rPr sz="1700" spc="185" dirty="0">
                <a:latin typeface="Times New Roman"/>
                <a:cs typeface="Times New Roman"/>
              </a:rPr>
              <a:t> </a:t>
            </a:r>
            <a:r>
              <a:rPr sz="1700" spc="-10" dirty="0">
                <a:latin typeface="Times New Roman"/>
                <a:cs typeface="Times New Roman"/>
              </a:rPr>
              <a:t>change</a:t>
            </a:r>
            <a:endParaRPr sz="1700">
              <a:latin typeface="Times New Roman"/>
              <a:cs typeface="Times New Roman"/>
            </a:endParaRPr>
          </a:p>
          <a:p>
            <a:pPr marL="469900">
              <a:lnSpc>
                <a:spcPts val="2360"/>
              </a:lnSpc>
              <a:tabLst>
                <a:tab pos="76136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10" dirty="0">
                <a:latin typeface="Times New Roman"/>
                <a:cs typeface="Times New Roman"/>
              </a:rPr>
              <a:t>Combination</a:t>
            </a:r>
            <a:endParaRPr sz="2000">
              <a:latin typeface="Times New Roman"/>
              <a:cs typeface="Times New Roman"/>
            </a:endParaRPr>
          </a:p>
          <a:p>
            <a:pPr marL="1155065" marR="5080" indent="-228600">
              <a:lnSpc>
                <a:spcPct val="78400"/>
              </a:lnSpc>
              <a:spcBef>
                <a:spcPts val="440"/>
              </a:spcBef>
              <a:tabLst>
                <a:tab pos="1155065" algn="l"/>
              </a:tabLst>
            </a:pPr>
            <a:r>
              <a:rPr sz="1700" spc="-50" dirty="0">
                <a:latin typeface="Arial"/>
                <a:cs typeface="Arial"/>
              </a:rPr>
              <a:t>•</a:t>
            </a:r>
            <a:r>
              <a:rPr sz="1700" dirty="0">
                <a:latin typeface="Arial"/>
                <a:cs typeface="Arial"/>
              </a:rPr>
              <a:t>	</a:t>
            </a:r>
            <a:r>
              <a:rPr sz="1700" dirty="0">
                <a:latin typeface="Times New Roman"/>
                <a:cs typeface="Times New Roman"/>
              </a:rPr>
              <a:t>Nerve</a:t>
            </a:r>
            <a:r>
              <a:rPr sz="1700" spc="2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root</a:t>
            </a:r>
            <a:r>
              <a:rPr sz="1700" spc="-5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pathology</a:t>
            </a:r>
            <a:r>
              <a:rPr sz="1700" spc="2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may</a:t>
            </a:r>
            <a:r>
              <a:rPr sz="1700" spc="25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require</a:t>
            </a:r>
            <a:r>
              <a:rPr sz="1700" spc="-105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mobilisation</a:t>
            </a:r>
            <a:r>
              <a:rPr sz="1700" spc="2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initially</a:t>
            </a:r>
            <a:r>
              <a:rPr sz="1700" spc="3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backed</a:t>
            </a:r>
            <a:r>
              <a:rPr sz="1700" spc="25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up</a:t>
            </a:r>
            <a:r>
              <a:rPr sz="1700" spc="30" dirty="0">
                <a:latin typeface="Times New Roman"/>
                <a:cs typeface="Times New Roman"/>
              </a:rPr>
              <a:t> </a:t>
            </a:r>
            <a:r>
              <a:rPr sz="1700" spc="-20" dirty="0">
                <a:latin typeface="Times New Roman"/>
                <a:cs typeface="Times New Roman"/>
              </a:rPr>
              <a:t>with </a:t>
            </a:r>
            <a:r>
              <a:rPr sz="1700" dirty="0">
                <a:latin typeface="Times New Roman"/>
                <a:cs typeface="Times New Roman"/>
              </a:rPr>
              <a:t>neural</a:t>
            </a:r>
            <a:r>
              <a:rPr sz="1700" spc="4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mobility</a:t>
            </a:r>
            <a:r>
              <a:rPr sz="1700" spc="8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and</a:t>
            </a:r>
            <a:r>
              <a:rPr sz="1700" spc="-7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stabilisation</a:t>
            </a:r>
            <a:r>
              <a:rPr sz="1700" spc="85" dirty="0">
                <a:latin typeface="Times New Roman"/>
                <a:cs typeface="Times New Roman"/>
              </a:rPr>
              <a:t> </a:t>
            </a:r>
            <a:r>
              <a:rPr sz="1700" spc="-10" dirty="0">
                <a:latin typeface="Times New Roman"/>
                <a:cs typeface="Times New Roman"/>
              </a:rPr>
              <a:t>components.</a:t>
            </a:r>
            <a:endParaRPr sz="17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7F2D8AE153124389A81730E392BE38" ma:contentTypeVersion="12" ma:contentTypeDescription="Create a new document." ma:contentTypeScope="" ma:versionID="2d96449fbc4df7bde5b2964489e7ce46">
  <xsd:schema xmlns:xsd="http://www.w3.org/2001/XMLSchema" xmlns:xs="http://www.w3.org/2001/XMLSchema" xmlns:p="http://schemas.microsoft.com/office/2006/metadata/properties" xmlns:ns3="0c664b51-63af-4b9d-8d70-3880ca420fc4" xmlns:ns4="d1ca41dc-05f3-4340-86ae-42a3158c68b4" targetNamespace="http://schemas.microsoft.com/office/2006/metadata/properties" ma:root="true" ma:fieldsID="af9fa7433f37585b2a047395390a66a3" ns3:_="" ns4:_="">
    <xsd:import namespace="0c664b51-63af-4b9d-8d70-3880ca420fc4"/>
    <xsd:import namespace="d1ca41dc-05f3-4340-86ae-42a3158c68b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664b51-63af-4b9d-8d70-3880ca420fc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ca41dc-05f3-4340-86ae-42a3158c68b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7033508-B7D0-4FB3-8780-294D07A9C00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664b51-63af-4b9d-8d70-3880ca420fc4"/>
    <ds:schemaRef ds:uri="d1ca41dc-05f3-4340-86ae-42a3158c68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91C323F-7557-4C10-9B1B-C6DC60CDEF5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1D0413C-3EFA-40D2-9E9A-59FEA3EFF97C}">
  <ds:schemaRefs>
    <ds:schemaRef ds:uri="http://www.w3.org/XML/1998/namespace"/>
    <ds:schemaRef ds:uri="http://schemas.openxmlformats.org/package/2006/metadata/core-properties"/>
    <ds:schemaRef ds:uri="http://purl.org/dc/terms/"/>
    <ds:schemaRef ds:uri="http://purl.org/dc/dcmitype/"/>
    <ds:schemaRef ds:uri="http://purl.org/dc/elements/1.1/"/>
    <ds:schemaRef ds:uri="http://schemas.microsoft.com/office/2006/documentManagement/types"/>
    <ds:schemaRef ds:uri="d1ca41dc-05f3-4340-86ae-42a3158c68b4"/>
    <ds:schemaRef ds:uri="0c664b51-63af-4b9d-8d70-3880ca420fc4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585</Words>
  <Application>Microsoft Office PowerPoint</Application>
  <PresentationFormat>On-screen Show (4:3)</PresentationFormat>
  <Paragraphs>85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Calibri</vt:lpstr>
      <vt:lpstr>Times New Roman</vt:lpstr>
      <vt:lpstr>Arial</vt:lpstr>
      <vt:lpstr>Office Theme</vt:lpstr>
      <vt:lpstr>BMST5003</vt:lpstr>
      <vt:lpstr>Introduction</vt:lpstr>
      <vt:lpstr>Why?</vt:lpstr>
      <vt:lpstr>Why?</vt:lpstr>
      <vt:lpstr>Core concepts in Core Stability</vt:lpstr>
      <vt:lpstr>Anatomy</vt:lpstr>
      <vt:lpstr>Anatomy</vt:lpstr>
      <vt:lpstr>Anatomy</vt:lpstr>
      <vt:lpstr>Anatomy</vt:lpstr>
      <vt:lpstr>TA</vt:lpstr>
      <vt:lpstr>Multifidus</vt:lpstr>
      <vt:lpstr>Feed Forward Mechanism</vt:lpstr>
      <vt:lpstr>Core Training</vt:lpstr>
      <vt:lpstr>System for Lumbar Spine Management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BMST5003</dc:title>
  <cp:lastModifiedBy>Kerry Nicholas</cp:lastModifiedBy>
  <cp:revision>1</cp:revision>
  <dcterms:created xsi:type="dcterms:W3CDTF">2022-10-26T12:51:43Z</dcterms:created>
  <dcterms:modified xsi:type="dcterms:W3CDTF">2022-10-26T12:51:56Z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0x010100497F2D8AE153124389A81730E392BE38</vt:lpwstr>
  </property>
</Properties>
</file>