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0144" autoAdjust="0"/>
  </p:normalViewPr>
  <p:slideViewPr>
    <p:cSldViewPr snapToGrid="0" snapToObjects="1">
      <p:cViewPr>
        <p:scale>
          <a:sx n="69" d="100"/>
          <a:sy n="69" d="100"/>
        </p:scale>
        <p:origin x="54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108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[your name]. Today, I will present a third perspective on empowering older people, looking at falls prevention, reablement and making safe decisions without overlooking personal rights.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safe independence is not the same as having no risk at all. According to NICE, people should take part in care decisions that affect their lives. Falls can cause physical problems, but they can also affect confidence and everyday routines. Therefore, services need to understand what each person values. Some older adults may accept a certain level of risk to continue living at home. The aim is not to remove every risk. Instead, it is to identify preventable hazards, offer useful support and respect personal preferences wherever possible.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shows why falls deserve attention within older people’s care. According to the Office for Health Improvement and Disparities, England recorded approximately two hundred and twenty-one thousand, six hundred emergency admissions for falls among adults aged sixty-five and over in 2024 to 2025. Admission rates were much higher for the eighty-plus age group. However, these figures describe hospital admissions, not the chance of falling for every individual. The policy implication is to identify people with the greatest need for targeted assessment while continuing to support independence, movement and everyday activities.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fall can result from several interacting factors. Researchers such as Pillay and colleagues describe physical difficulties, medicines and environmental obstacles, alongside psychological concerns. This matters because treating every fall as a problem of age alone may miss opportunities for improvement. For example, a person may have some balance difficulty, but poor lighting or inappropriate footwear could increase the risk further. Following a fall, some people also become afraid to move. A holistic assessment therefore considers physical abilities, the home environment and personal confidence before choosing an intervention.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first theory, Self-Determination Theory can help explain empowerment following a fall. Ryan and Deci describe autonomy, competence and relatedness as important needs. In practice, autonomy means that people have a voice in decisions. Competence concerns feeling able to manage meaningful tasks. Relatedness involves supportive relationships. A rehabilitation plan could reflect all three by asking what the person wants to achieve, practising realistic tasks and involving someone they trust where appropriate. However, this theory does not replace clinical assessment. It helps professionals understand why participation and motivation may influence whether support is acceptable.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theoretical perspective focuses on the relationship between a person and their environment. Van Haitsma and colleagues explain how changing ability and environmental demands can affect wellbeing. Consider someone who can walk indoors but struggles with steps or bathroom access. Their difficulty may partly reflect the environment rather than an inability to live at home. The practical question becomes what can be changed safely. Sheth and Cogle reviewed home modifications and found that approaches differ in their outcomes. Therefore, environmental changes should be planned around individual needs rather than applied as a standard package.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Reablement is different from simply providing ongoing assistance. NICE recommends working with people to agree goals that improve independence. NHS England also emphasises coordinated rehabilitation and smoother transitions between services. For example, after a hospital stay, an older person might practise washing, dressing and moving around their home with temporary support. The aim is to regain as much function as possible. Yet reablement is not suitable in the same way for everyone. Timely assessment, realistic goals and communication between teams are needed to avoid turning a promising approach into a short, disconnected intervention.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Assessment is important, but a score cannot tell us exactly who will fall. NICE’s 2025 guidance advises against using prediction tools for that purpose. Instead, it recommends asking about falls and carrying out a more complete assessment when appropriate. This may identify difficulties with balance, medicines, vision or other health issues. However, information is useful only when it shapes an individual care plan. The person should also understand why professionals are suggesting an intervention. Shared explanations can help them decide whether the support fits their own circumstances and priorities.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every falls prevention programme has the same evidence. Sherrington and colleagues found that exercise, particularly balance and functional training, can reduce falls among older people living in the community. Pillay and colleagues also highlight benefits from certain longer and supervised approaches. Multifactorial programmes may help, but Hopewell and colleagues found more uncertainty for some longer-term outcomes. This means we should avoid promising that any single programme will prevent every fall. Instead, providers can choose evidence-informed options and discuss what the person can realistically attend, practise and sustain.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Home adaptations may be an important part of maintaining independence. According to NICE, home hazard assessments may be helpful for people with certain falls risks. Sheth and Cogle found that occupational therapist-led modifications showed promise in a review of intervention models. Practical adjustments might include improving lighting or making routes through a room easier to use. However, a change that helps one person might create difficulty for someone else. This is why the home should be assessed with the individual, considering cost, preferences and the activities they most want to continue.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Falls prevention can also involve clinical reviews. NICE recommends looking at medicines, balance, vision and cardiovascular factors during comprehensive assessment. This does not mean that every medicine or health condition causes falls. Rather, practitioners should identify whether a particular issue is relevant to the person. When someone takes several medicines, a structured review may be useful. Any changes should be managed by appropriately qualified professionals, with the older person involved in discussion. The wider aim is to address modifiable risks while avoiding unnecessary treatment or restrictions.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technologies are another possibility for falls prevention. Lee, Yi and Lee reviewed thirty-four studies involving approaches such as exergames and remote balance exercises. Some interventions showed favourable results, but effects varied between technologies. Gao and colleagues also reported improvements in balance from virtual-reality approaches, while recognising that long-term evidence remained uncertain. For one person, home-based training may be convenient. For another, it may feel confusing or unsafe without support. Therefore, technology needs to be assessed as part of care rather than treated as an automatic improvement.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useful to question what technology studies actually demonstrate. A review may combine several devices and different participants, but this does not mean all products work the same way. Improving a balance test can be valuable, yet it does not automatically prove that injuries or hospital admissions will fall. Researchers such as Gao and colleagues recommend further long-term research. In practice, services should ask whether a device is usable, supported and relevant to the person’s goals. Technology should be judged through meaningful outcomes rather than simply through the number of devices provided.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case study is Mr and Mrs S, which has not been used in the previous presentations. According to the Social Care Institute for Excellence, they were both in their nineties and had been married for seventy years. Mrs S had dementia and relied heavily on her husband. After a fall, she moved into respite care. Staff were concerned about her safety because Mr S had previously refused much outside support. However, the couple also experienced distress when separated. The case therefore raises a difficult question about balancing safety with liberty and family life.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outcome of this case is important. The formal assessment considered the couple’s rights and reviewed the initial belief that Mrs S could never return home. Mr S became more involved and accepted a care package. According to SCIE, Mrs S returned home and lived there happily for a further nine months. This outcome illustrates how a less restrictive option may become possible when risks are examined carefully and support is negotiated. However, it is only one published case. It should not be used to claim that returning home would be safe for everyone in similar circumstances.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Supported decision-making is central to this case. The Mental Capacity Act requires careful consideration of capacity and best interests where someone cannot make a particular decision. NICE also supports appropriate involvement of family or advocates. Mr S knew his wife’s preferences and was strongly affected by separation. However, family involvement should not mean that relatives automatically decide everything. Professionals still need to consider legal duties and the person’s own rights. In many cases, the best approach will involve honest conversations, clear evidence, and a plan that balances risks with the life the individual values.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suggests both a strength and a weakness in care provision. At first, staff believed Mrs S could not safely return home. A wider review gave greater attention to the couple’s rights and made a supported return possible. That represents a meaningful change in approach. At the same time, the outcome depended on Mr S agreeing to outside help. There are no comparative data showing how often this approach succeeds elsewhere. Therefore, the lesson is not that home is always best. Rather, teams should consider realistic alternatives and review decisions when new support becomes possible.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improve services, recommendations should relate directly to the problems identified. First, older people should receive a suitable assessment after relevant falls. Second, practical support such as exercise or home adaptations should reflect personal goals. Third, professionals need to coordinate transitions, especially following hospital care. NHS England has stressed the importance of connected rehabilitation and reablement. Finally, success should be assessed through more than the number of referrals. We should ask whether the person can do more, feels more confident and remains involved in decisions. Barriers such as workforce capacity and access should also be monitored.</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falls prevention should support independence rather than focus only on avoiding incidents. NICE’s guidance shows the importance of individual assessment, while research provides support for balance training and some other targeted interventions. New technology may help, but it should be judged carefully. The story of Mr and Mrs S reminds us that safety cannot be separated from family relationships and personal liberty. Overall, empowering care combines prevention, rehabilitation and supported decisions. The best outcome is not always the most restrictive arrangement. It is an appropriate, reviewed plan that reflects what matters to the older person.</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hyperlink" Target="https://nice.org.uk/guidance/ng5" TargetMode="External"/><Relationship Id="rId13" Type="http://schemas.openxmlformats.org/officeDocument/2006/relationships/hyperlink" Target="https://doi.org/10.1186/s13643-024-02681-3" TargetMode="External"/><Relationship Id="rId18" Type="http://schemas.openxmlformats.org/officeDocument/2006/relationships/hyperlink" Target="https://doi.org/10.1093/geront/gnz075" TargetMode="External"/><Relationship Id="rId3" Type="http://schemas.openxmlformats.org/officeDocument/2006/relationships/hyperlink" Target="https://doi.org/10.1016/j.gerinurse.2024.04.010" TargetMode="External"/><Relationship Id="rId7" Type="http://schemas.openxmlformats.org/officeDocument/2006/relationships/hyperlink" Target="https://england.nhs.uk/publication/a-community-rehabilitation-and-reablement-model/" TargetMode="External"/><Relationship Id="rId12" Type="http://schemas.openxmlformats.org/officeDocument/2006/relationships/hyperlink" Target="https://gov.uk/government/statistics/public-health-outcomes-framework-may-2026-data-update" TargetMode="External"/><Relationship Id="rId17" Type="http://schemas.openxmlformats.org/officeDocument/2006/relationships/hyperlink" Target="https://doi.org/10.1177/07334648231151669" TargetMode="External"/><Relationship Id="rId2" Type="http://schemas.openxmlformats.org/officeDocument/2006/relationships/notesSlide" Target="../notesSlides/notesSlide20.xml"/><Relationship Id="rId16" Type="http://schemas.openxmlformats.org/officeDocument/2006/relationships/hyperlink" Target="https://doi.org/10.1002/14651858.CD012424.pub2" TargetMode="External"/><Relationship Id="rId1" Type="http://schemas.openxmlformats.org/officeDocument/2006/relationships/slideLayout" Target="../slideLayouts/slideLayout1.xml"/><Relationship Id="rId6" Type="http://schemas.openxmlformats.org/officeDocument/2006/relationships/hyperlink" Target="https://legislation.gov.uk/ukpga/2005/9/contents" TargetMode="External"/><Relationship Id="rId11" Type="http://schemas.openxmlformats.org/officeDocument/2006/relationships/hyperlink" Target="https://nice.org.uk/guidance/ng249" TargetMode="External"/><Relationship Id="rId5" Type="http://schemas.openxmlformats.org/officeDocument/2006/relationships/hyperlink" Target="https://doi.org/10.1177/14604582241259324" TargetMode="External"/><Relationship Id="rId15" Type="http://schemas.openxmlformats.org/officeDocument/2006/relationships/hyperlink" Target="https://test.scie.org.uk/mca/dols/practice/care-home/" TargetMode="External"/><Relationship Id="rId10" Type="http://schemas.openxmlformats.org/officeDocument/2006/relationships/hyperlink" Target="https://nice.org.uk/guidance/ng197" TargetMode="External"/><Relationship Id="rId4" Type="http://schemas.openxmlformats.org/officeDocument/2006/relationships/hyperlink" Target="https://doi.org/10.1136/bjsports-2019-100732" TargetMode="External"/><Relationship Id="rId9" Type="http://schemas.openxmlformats.org/officeDocument/2006/relationships/hyperlink" Target="https://nice.org.uk/guidance/ng74" TargetMode="External"/><Relationship Id="rId14" Type="http://schemas.openxmlformats.org/officeDocument/2006/relationships/hyperlink" Target="https://doi.org/10.1037/0003-066X.55.1.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02437"/>
        </a:solidFill>
        <a:effectLst/>
      </p:bgPr>
    </p:bg>
    <p:spTree>
      <p:nvGrpSpPr>
        <p:cNvPr id="1" name=""/>
        <p:cNvGrpSpPr/>
        <p:nvPr/>
      </p:nvGrpSpPr>
      <p:grpSpPr>
        <a:xfrm>
          <a:off x="0" y="0"/>
          <a:ext cx="0" cy="0"/>
          <a:chOff x="0" y="0"/>
          <a:chExt cx="0" cy="0"/>
        </a:xfrm>
      </p:grpSpPr>
      <p:sp>
        <p:nvSpPr>
          <p:cNvPr id="2" name="Shape 0"/>
          <p:cNvSpPr/>
          <p:nvPr/>
        </p:nvSpPr>
        <p:spPr>
          <a:xfrm>
            <a:off x="649224" y="713232"/>
            <a:ext cx="77724" cy="749808"/>
          </a:xfrm>
          <a:prstGeom prst="rect">
            <a:avLst/>
          </a:prstGeom>
          <a:solidFill>
            <a:srgbClr val="F2B24C"/>
          </a:solidFill>
          <a:ln w="12700">
            <a:solidFill>
              <a:srgbClr val="F2B24C">
                <a:alpha val="0"/>
              </a:srgbClr>
            </a:solidFill>
            <a:prstDash val="solid"/>
          </a:ln>
        </p:spPr>
        <p:txBody>
          <a:bodyPr/>
          <a:lstStyle/>
          <a:p>
            <a:endParaRPr lang="en-GB"/>
          </a:p>
        </p:txBody>
      </p:sp>
      <p:sp>
        <p:nvSpPr>
          <p:cNvPr id="3" name="Text 1"/>
          <p:cNvSpPr/>
          <p:nvPr/>
        </p:nvSpPr>
        <p:spPr>
          <a:xfrm>
            <a:off x="905256" y="758952"/>
            <a:ext cx="9144000" cy="274320"/>
          </a:xfrm>
          <a:prstGeom prst="rect">
            <a:avLst/>
          </a:prstGeom>
          <a:noFill/>
          <a:ln/>
        </p:spPr>
        <p:txBody>
          <a:bodyPr wrap="square" lIns="0" tIns="0" rIns="0" bIns="0" rtlCol="0" anchor="ctr">
            <a:normAutofit/>
          </a:bodyPr>
          <a:lstStyle/>
          <a:p>
            <a:pPr marL="0" indent="0" algn="l">
              <a:buNone/>
            </a:pPr>
            <a:r>
              <a:rPr lang="en-US" sz="1250" b="1" kern="0" spc="180" dirty="0">
                <a:solidFill>
                  <a:srgbClr val="55BFC0"/>
                </a:solidFill>
                <a:latin typeface="Aptos" pitchFamily="34" charset="0"/>
                <a:ea typeface="Aptos" pitchFamily="34" charset="-122"/>
                <a:cs typeface="Aptos" pitchFamily="34" charset="-120"/>
              </a:rPr>
              <a:t>BMHP6027 </a:t>
            </a:r>
            <a:endParaRPr lang="en-US" sz="1250" dirty="0"/>
          </a:p>
        </p:txBody>
      </p:sp>
      <p:sp>
        <p:nvSpPr>
          <p:cNvPr id="4" name="Text 2"/>
          <p:cNvSpPr/>
          <p:nvPr/>
        </p:nvSpPr>
        <p:spPr>
          <a:xfrm>
            <a:off x="868680" y="1527048"/>
            <a:ext cx="8138160" cy="1664208"/>
          </a:xfrm>
          <a:prstGeom prst="rect">
            <a:avLst/>
          </a:prstGeom>
          <a:noFill/>
          <a:ln/>
        </p:spPr>
        <p:txBody>
          <a:bodyPr wrap="square" lIns="0" tIns="0" rIns="0" bIns="0" rtlCol="0" anchor="ctr">
            <a:normAutofit/>
          </a:bodyPr>
          <a:lstStyle/>
          <a:p>
            <a:pPr marL="0" indent="0" algn="l">
              <a:buNone/>
            </a:pPr>
            <a:r>
              <a:rPr lang="en-US" sz="3900" b="1" dirty="0">
                <a:solidFill>
                  <a:srgbClr val="FFFFFF"/>
                </a:solidFill>
                <a:latin typeface="Aptos" pitchFamily="34" charset="0"/>
                <a:ea typeface="Aptos" pitchFamily="34" charset="-122"/>
                <a:cs typeface="Aptos" pitchFamily="34" charset="-120"/>
              </a:rPr>
              <a:t>STAYING SAFE,</a:t>
            </a:r>
            <a:endParaRPr lang="en-US" sz="3900" dirty="0"/>
          </a:p>
          <a:p>
            <a:pPr marL="0" indent="0" algn="l">
              <a:buNone/>
            </a:pPr>
            <a:r>
              <a:rPr lang="en-US" sz="3900" b="1" dirty="0">
                <a:solidFill>
                  <a:srgbClr val="FFFFFF"/>
                </a:solidFill>
                <a:latin typeface="Aptos" pitchFamily="34" charset="0"/>
                <a:ea typeface="Aptos" pitchFamily="34" charset="-122"/>
                <a:cs typeface="Aptos" pitchFamily="34" charset="-120"/>
              </a:rPr>
              <a:t>STAYING IN CONTROL</a:t>
            </a:r>
            <a:endParaRPr lang="en-US" sz="3900" dirty="0"/>
          </a:p>
        </p:txBody>
      </p:sp>
      <p:sp>
        <p:nvSpPr>
          <p:cNvPr id="5" name="Text 3"/>
          <p:cNvSpPr/>
          <p:nvPr/>
        </p:nvSpPr>
        <p:spPr>
          <a:xfrm>
            <a:off x="905256" y="3611880"/>
            <a:ext cx="7534656" cy="786384"/>
          </a:xfrm>
          <a:prstGeom prst="rect">
            <a:avLst/>
          </a:prstGeom>
          <a:noFill/>
          <a:ln/>
        </p:spPr>
        <p:txBody>
          <a:bodyPr wrap="square" lIns="0" tIns="0" rIns="0" bIns="0" rtlCol="0" anchor="ctr">
            <a:normAutofit/>
          </a:bodyPr>
          <a:lstStyle/>
          <a:p>
            <a:pPr marL="0" indent="0" algn="l">
              <a:buNone/>
            </a:pPr>
            <a:r>
              <a:rPr lang="en-US" sz="2100" dirty="0">
                <a:solidFill>
                  <a:srgbClr val="DCEBEF"/>
                </a:solidFill>
                <a:latin typeface="Aptos" pitchFamily="34" charset="0"/>
                <a:ea typeface="Aptos" pitchFamily="34" charset="-122"/>
                <a:cs typeface="Aptos" pitchFamily="34" charset="-120"/>
              </a:rPr>
              <a:t>Empowering older adults through falls prevention, reablement and supported decisions</a:t>
            </a:r>
            <a:endParaRPr lang="en-US" sz="2100" dirty="0"/>
          </a:p>
        </p:txBody>
      </p:sp>
      <p:sp>
        <p:nvSpPr>
          <p:cNvPr id="6" name="Shape 4"/>
          <p:cNvSpPr/>
          <p:nvPr/>
        </p:nvSpPr>
        <p:spPr>
          <a:xfrm>
            <a:off x="896112" y="5001768"/>
            <a:ext cx="5998464" cy="813816"/>
          </a:xfrm>
          <a:prstGeom prst="roundRect">
            <a:avLst>
              <a:gd name="adj" fmla="val 15730"/>
            </a:avLst>
          </a:prstGeom>
          <a:solidFill>
            <a:srgbClr val="1D4256"/>
          </a:solidFill>
          <a:ln w="12700">
            <a:solidFill>
              <a:srgbClr val="1D4256">
                <a:alpha val="0"/>
              </a:srgbClr>
            </a:solidFill>
            <a:prstDash val="solid"/>
          </a:ln>
        </p:spPr>
        <p:txBody>
          <a:bodyPr/>
          <a:lstStyle/>
          <a:p>
            <a:endParaRPr lang="en-GB"/>
          </a:p>
        </p:txBody>
      </p:sp>
      <p:sp>
        <p:nvSpPr>
          <p:cNvPr id="7" name="Text 5"/>
          <p:cNvSpPr/>
          <p:nvPr/>
        </p:nvSpPr>
        <p:spPr>
          <a:xfrm>
            <a:off x="1115568" y="5239512"/>
            <a:ext cx="5577840" cy="283464"/>
          </a:xfrm>
          <a:prstGeom prst="rect">
            <a:avLst/>
          </a:prstGeom>
          <a:noFill/>
          <a:ln/>
        </p:spPr>
        <p:txBody>
          <a:bodyPr wrap="square" lIns="0" tIns="0" rIns="0" bIns="0" rtlCol="0" anchor="ctr">
            <a:normAutofit/>
          </a:bodyPr>
          <a:lstStyle/>
          <a:p>
            <a:pPr marL="0" indent="0" algn="l">
              <a:buNone/>
            </a:pPr>
            <a:r>
              <a:rPr lang="en-US" sz="1600" b="1" dirty="0">
                <a:solidFill>
                  <a:srgbClr val="FFFFFF"/>
                </a:solidFill>
                <a:latin typeface="Aptos" pitchFamily="34" charset="0"/>
                <a:ea typeface="Aptos" pitchFamily="34" charset="-122"/>
                <a:cs typeface="Aptos" pitchFamily="34" charset="-120"/>
              </a:rPr>
              <a:t>CASE LENS   Mr and Mrs S  ·  Safe return home</a:t>
            </a:r>
            <a:endParaRPr lang="en-US" sz="1600" dirty="0"/>
          </a:p>
        </p:txBody>
      </p:sp>
      <p:sp>
        <p:nvSpPr>
          <p:cNvPr id="8" name="Text 6"/>
          <p:cNvSpPr/>
          <p:nvPr/>
        </p:nvSpPr>
        <p:spPr>
          <a:xfrm>
            <a:off x="896112" y="6053328"/>
            <a:ext cx="10424160" cy="265176"/>
          </a:xfrm>
          <a:prstGeom prst="rect">
            <a:avLst/>
          </a:prstGeom>
          <a:noFill/>
          <a:ln/>
        </p:spPr>
        <p:txBody>
          <a:bodyPr wrap="square" lIns="0" tIns="0" rIns="0" bIns="0" rtlCol="0" anchor="ctr">
            <a:normAutofit/>
          </a:bodyPr>
          <a:lstStyle/>
          <a:p>
            <a:pPr marL="0" indent="0" algn="l">
              <a:buNone/>
            </a:pPr>
            <a:r>
              <a:rPr lang="en-US" sz="1220" dirty="0">
                <a:solidFill>
                  <a:srgbClr val="C7D4DC"/>
                </a:solidFill>
                <a:latin typeface="Aptos" pitchFamily="34" charset="0"/>
                <a:ea typeface="Aptos" pitchFamily="34" charset="-122"/>
                <a:cs typeface="Aptos" pitchFamily="34" charset="-120"/>
              </a:rPr>
              <a:t>Student: Nabila     ID: [Student Number2324644]     Lecturer </a:t>
            </a:r>
            <a:r>
              <a:rPr lang="en-US" sz="1220" dirty="0" err="1">
                <a:solidFill>
                  <a:srgbClr val="C7D4DC"/>
                </a:solidFill>
                <a:latin typeface="Aptos" pitchFamily="34" charset="0"/>
                <a:ea typeface="Aptos" pitchFamily="34" charset="-122"/>
                <a:cs typeface="Aptos" pitchFamily="34" charset="-120"/>
              </a:rPr>
              <a:t>tsiwani</a:t>
            </a:r>
            <a:r>
              <a:rPr lang="en-US" sz="1220" dirty="0">
                <a:solidFill>
                  <a:srgbClr val="C7D4DC"/>
                </a:solidFill>
                <a:latin typeface="Aptos" pitchFamily="34" charset="0"/>
                <a:ea typeface="Aptos" pitchFamily="34" charset="-122"/>
                <a:cs typeface="Aptos" pitchFamily="34" charset="-120"/>
              </a:rPr>
              <a:t> </a:t>
            </a:r>
            <a:r>
              <a:rPr lang="en-US" sz="1220" dirty="0" err="1">
                <a:solidFill>
                  <a:srgbClr val="C7D4DC"/>
                </a:solidFill>
                <a:latin typeface="Aptos" pitchFamily="34" charset="0"/>
                <a:ea typeface="Aptos" pitchFamily="34" charset="-122"/>
                <a:cs typeface="Aptos" pitchFamily="34" charset="-120"/>
              </a:rPr>
              <a:t>khumalo</a:t>
            </a:r>
            <a:r>
              <a:rPr lang="en-US" sz="1220" dirty="0">
                <a:solidFill>
                  <a:srgbClr val="C7D4DC"/>
                </a:solidFill>
                <a:latin typeface="Aptos" pitchFamily="34" charset="0"/>
                <a:ea typeface="Aptos" pitchFamily="34" charset="-122"/>
                <a:cs typeface="Aptos" pitchFamily="34" charset="-120"/>
              </a:rPr>
              <a:t>: ]</a:t>
            </a:r>
            <a:endParaRPr lang="en-US" sz="1220" dirty="0"/>
          </a:p>
        </p:txBody>
      </p:sp>
      <p:sp>
        <p:nvSpPr>
          <p:cNvPr id="9" name="Shape 7"/>
          <p:cNvSpPr/>
          <p:nvPr/>
        </p:nvSpPr>
        <p:spPr>
          <a:xfrm>
            <a:off x="8796528" y="1371600"/>
            <a:ext cx="2468880" cy="2468880"/>
          </a:xfrm>
          <a:prstGeom prst="ellipse">
            <a:avLst/>
          </a:prstGeom>
          <a:solidFill>
            <a:srgbClr val="102437">
              <a:alpha val="0"/>
            </a:srgbClr>
          </a:solidFill>
          <a:ln w="33020">
            <a:solidFill>
              <a:srgbClr val="55BFC0"/>
            </a:solidFill>
            <a:prstDash val="solid"/>
          </a:ln>
        </p:spPr>
        <p:txBody>
          <a:bodyPr/>
          <a:lstStyle/>
          <a:p>
            <a:endParaRPr lang="en-GB"/>
          </a:p>
        </p:txBody>
      </p:sp>
      <p:sp>
        <p:nvSpPr>
          <p:cNvPr id="10" name="Shape 8"/>
          <p:cNvSpPr/>
          <p:nvPr/>
        </p:nvSpPr>
        <p:spPr>
          <a:xfrm>
            <a:off x="9390888" y="2075688"/>
            <a:ext cx="1243584" cy="1243584"/>
          </a:xfrm>
          <a:prstGeom prst="ellipse">
            <a:avLst/>
          </a:prstGeom>
          <a:solidFill>
            <a:srgbClr val="07858B"/>
          </a:solidFill>
          <a:ln w="12700">
            <a:solidFill>
              <a:srgbClr val="07858B">
                <a:alpha val="0"/>
              </a:srgbClr>
            </a:solidFill>
            <a:prstDash val="solid"/>
          </a:ln>
        </p:spPr>
        <p:txBody>
          <a:bodyPr/>
          <a:lstStyle/>
          <a:p>
            <a:endParaRPr lang="en-GB"/>
          </a:p>
        </p:txBody>
      </p:sp>
      <p:sp>
        <p:nvSpPr>
          <p:cNvPr id="11" name="Text 9"/>
          <p:cNvSpPr/>
          <p:nvPr/>
        </p:nvSpPr>
        <p:spPr>
          <a:xfrm>
            <a:off x="9482328" y="2185416"/>
            <a:ext cx="1060704" cy="1024128"/>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Aptos" pitchFamily="34" charset="0"/>
                <a:ea typeface="Aptos" pitchFamily="34" charset="-122"/>
                <a:cs typeface="Aptos" pitchFamily="34" charset="-120"/>
              </a:rPr>
              <a:t>CHOICE</a:t>
            </a:r>
            <a:endParaRPr lang="en-US" sz="1600" dirty="0"/>
          </a:p>
        </p:txBody>
      </p:sp>
      <p:sp>
        <p:nvSpPr>
          <p:cNvPr id="12" name="Shape 10"/>
          <p:cNvSpPr/>
          <p:nvPr/>
        </p:nvSpPr>
        <p:spPr>
          <a:xfrm>
            <a:off x="8394192" y="3950208"/>
            <a:ext cx="3200400" cy="109728"/>
          </a:xfrm>
          <a:prstGeom prst="rect">
            <a:avLst/>
          </a:prstGeom>
          <a:solidFill>
            <a:srgbClr val="F2B24C"/>
          </a:solidFill>
          <a:ln w="12700">
            <a:solidFill>
              <a:srgbClr val="F2B24C">
                <a:alpha val="0"/>
              </a:srgbClr>
            </a:solidFill>
            <a:prstDash val="solid"/>
          </a:ln>
        </p:spPr>
        <p:txBody>
          <a:bodyPr/>
          <a:lstStyle/>
          <a:p>
            <a:endParaRPr lang="en-GB"/>
          </a:p>
        </p:txBody>
      </p:sp>
      <p:sp>
        <p:nvSpPr>
          <p:cNvPr id="13" name="Text 11"/>
          <p:cNvSpPr/>
          <p:nvPr/>
        </p:nvSpPr>
        <p:spPr>
          <a:xfrm>
            <a:off x="8394192" y="4242816"/>
            <a:ext cx="3346704" cy="566928"/>
          </a:xfrm>
          <a:prstGeom prst="rect">
            <a:avLst/>
          </a:prstGeom>
          <a:noFill/>
          <a:ln/>
        </p:spPr>
        <p:txBody>
          <a:bodyPr wrap="square" lIns="0" tIns="0" rIns="0" bIns="0" rtlCol="0" anchor="ctr">
            <a:normAutofit/>
          </a:bodyPr>
          <a:lstStyle/>
          <a:p>
            <a:pPr marL="0" indent="0" algn="ctr">
              <a:buNone/>
            </a:pPr>
            <a:r>
              <a:rPr lang="en-US" sz="1650" b="1" dirty="0">
                <a:solidFill>
                  <a:srgbClr val="FFFFFF"/>
                </a:solidFill>
                <a:latin typeface="Aptos" pitchFamily="34" charset="0"/>
                <a:ea typeface="Aptos" pitchFamily="34" charset="-122"/>
                <a:cs typeface="Aptos" pitchFamily="34" charset="-120"/>
              </a:rPr>
              <a:t>PREVENTION   +   CHOICE</a:t>
            </a:r>
            <a:endParaRPr lang="en-US" sz="1650" dirty="0"/>
          </a:p>
        </p:txBody>
      </p:sp>
      <p:pic>
        <p:nvPicPr>
          <p:cNvPr id="22" name="Recorded Sound">
            <a:hlinkClick r:id="" action="ppaction://media"/>
            <a:extLst>
              <a:ext uri="{FF2B5EF4-FFF2-40B4-BE49-F238E27FC236}">
                <a16:creationId xmlns:a16="http://schemas.microsoft.com/office/drawing/2014/main" id="{24C35B17-068A-9C89-46C9-506DA8EA6B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6005068" y="472440"/>
            <a:ext cx="1376680" cy="13766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24"/>
    </mc:Choice>
    <mc:Fallback>
      <p:transition spd="slow" advTm="6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34"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01 / FRAMING THE ISSUE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Safe independence is not zero risk</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FRAMING</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02 / 20</a:t>
            </a:r>
            <a:endParaRPr lang="en-US" sz="940" dirty="0"/>
          </a:p>
        </p:txBody>
      </p:sp>
      <p:sp>
        <p:nvSpPr>
          <p:cNvPr id="9" name="Shape 7"/>
          <p:cNvSpPr/>
          <p:nvPr/>
        </p:nvSpPr>
        <p:spPr>
          <a:xfrm>
            <a:off x="530352" y="6473952"/>
            <a:ext cx="1110996"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Empowerment includes the chance to manage everyday risks while remaining involved in decisions about personal care (NICE, 2021).</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A fall can disrupt confidence and function, even when a serious injury has not occurred (Pillay et al., 2024).</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Preventive support may work best when it reflects personal goals rather than treating every older adult as equally vulnerable (NICE, 2025).</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central question is how services can reduce avoidable harm without unnecessarily restricting choice or family life (SCIE, n.d.).</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THE DECISION BALANCE</a:t>
            </a:r>
            <a:endParaRPr lang="en-US" sz="1100" dirty="0"/>
          </a:p>
        </p:txBody>
      </p:sp>
      <p:sp>
        <p:nvSpPr>
          <p:cNvPr id="28" name="Shape 26"/>
          <p:cNvSpPr/>
          <p:nvPr/>
        </p:nvSpPr>
        <p:spPr>
          <a:xfrm>
            <a:off x="7854696" y="2578608"/>
            <a:ext cx="1417320" cy="1417320"/>
          </a:xfrm>
          <a:prstGeom prst="ellipse">
            <a:avLst/>
          </a:prstGeom>
          <a:solidFill>
            <a:srgbClr val="07858B"/>
          </a:solidFill>
          <a:ln w="12700">
            <a:solidFill>
              <a:srgbClr val="07858B">
                <a:alpha val="0"/>
              </a:srgbClr>
            </a:solidFill>
            <a:prstDash val="solid"/>
          </a:ln>
        </p:spPr>
        <p:txBody>
          <a:bodyPr/>
          <a:lstStyle/>
          <a:p>
            <a:endParaRPr lang="en-GB"/>
          </a:p>
        </p:txBody>
      </p:sp>
      <p:sp>
        <p:nvSpPr>
          <p:cNvPr id="29" name="Text 27"/>
          <p:cNvSpPr/>
          <p:nvPr/>
        </p:nvSpPr>
        <p:spPr>
          <a:xfrm>
            <a:off x="7946136" y="2688336"/>
            <a:ext cx="1234440" cy="1197864"/>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SAFETY</a:t>
            </a:r>
            <a:endParaRPr lang="en-US" sz="1500" dirty="0"/>
          </a:p>
        </p:txBody>
      </p:sp>
      <p:sp>
        <p:nvSpPr>
          <p:cNvPr id="30" name="Shape 28"/>
          <p:cNvSpPr/>
          <p:nvPr/>
        </p:nvSpPr>
        <p:spPr>
          <a:xfrm>
            <a:off x="9829800" y="2578608"/>
            <a:ext cx="1417320" cy="1417320"/>
          </a:xfrm>
          <a:prstGeom prst="ellipse">
            <a:avLst/>
          </a:prstGeom>
          <a:solidFill>
            <a:srgbClr val="17324D"/>
          </a:solidFill>
          <a:ln w="12700">
            <a:solidFill>
              <a:srgbClr val="17324D">
                <a:alpha val="0"/>
              </a:srgbClr>
            </a:solidFill>
            <a:prstDash val="solid"/>
          </a:ln>
        </p:spPr>
        <p:txBody>
          <a:bodyPr/>
          <a:lstStyle/>
          <a:p>
            <a:endParaRPr lang="en-GB"/>
          </a:p>
        </p:txBody>
      </p:sp>
      <p:sp>
        <p:nvSpPr>
          <p:cNvPr id="31" name="Text 29"/>
          <p:cNvSpPr/>
          <p:nvPr/>
        </p:nvSpPr>
        <p:spPr>
          <a:xfrm>
            <a:off x="9921240" y="2688336"/>
            <a:ext cx="1234440" cy="1197864"/>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CHOICE</a:t>
            </a:r>
            <a:endParaRPr lang="en-US" sz="1500" dirty="0"/>
          </a:p>
        </p:txBody>
      </p:sp>
      <p:sp>
        <p:nvSpPr>
          <p:cNvPr id="32" name="Shape 30"/>
          <p:cNvSpPr/>
          <p:nvPr/>
        </p:nvSpPr>
        <p:spPr>
          <a:xfrm>
            <a:off x="9165203" y="3264408"/>
            <a:ext cx="694944" cy="0"/>
          </a:xfrm>
          <a:prstGeom prst="line">
            <a:avLst/>
          </a:prstGeom>
          <a:noFill/>
          <a:ln w="29210">
            <a:solidFill>
              <a:srgbClr val="F2B24C"/>
            </a:solidFill>
            <a:prstDash val="solid"/>
            <a:headEnd type="none"/>
            <a:tailEnd type="triangle"/>
          </a:ln>
        </p:spPr>
        <p:txBody>
          <a:bodyPr/>
          <a:lstStyle/>
          <a:p>
            <a:endParaRPr lang="en-GB"/>
          </a:p>
        </p:txBody>
      </p:sp>
      <p:sp>
        <p:nvSpPr>
          <p:cNvPr id="33" name="Shape 31"/>
          <p:cNvSpPr/>
          <p:nvPr/>
        </p:nvSpPr>
        <p:spPr>
          <a:xfrm>
            <a:off x="7891272" y="4599432"/>
            <a:ext cx="3392424" cy="731520"/>
          </a:xfrm>
          <a:prstGeom prst="roundRect">
            <a:avLst>
              <a:gd name="adj" fmla="val 13750"/>
            </a:avLst>
          </a:prstGeom>
          <a:solidFill>
            <a:srgbClr val="FFFFFF"/>
          </a:solidFill>
          <a:ln w="12700">
            <a:solidFill>
              <a:srgbClr val="FFFFFF">
                <a:alpha val="0"/>
              </a:srgbClr>
            </a:solidFill>
            <a:prstDash val="solid"/>
          </a:ln>
        </p:spPr>
        <p:txBody>
          <a:bodyPr/>
          <a:lstStyle/>
          <a:p>
            <a:endParaRPr lang="en-GB"/>
          </a:p>
        </p:txBody>
      </p:sp>
      <p:sp>
        <p:nvSpPr>
          <p:cNvPr id="34" name="Text 32"/>
          <p:cNvSpPr/>
          <p:nvPr/>
        </p:nvSpPr>
        <p:spPr>
          <a:xfrm>
            <a:off x="8028432" y="4690872"/>
            <a:ext cx="3118104" cy="548640"/>
          </a:xfrm>
          <a:prstGeom prst="rect">
            <a:avLst/>
          </a:prstGeom>
          <a:noFill/>
          <a:ln/>
        </p:spPr>
        <p:txBody>
          <a:bodyPr wrap="square" lIns="0" tIns="0" rIns="0" bIns="0" rtlCol="0" anchor="ctr">
            <a:normAutofit/>
          </a:bodyPr>
          <a:lstStyle/>
          <a:p>
            <a:pPr marL="0" indent="0" algn="ctr">
              <a:buNone/>
            </a:pPr>
            <a:r>
              <a:rPr lang="en-US" sz="1600" b="1" dirty="0">
                <a:solidFill>
                  <a:srgbClr val="17324D"/>
                </a:solidFill>
                <a:latin typeface="Aptos" pitchFamily="34" charset="0"/>
                <a:ea typeface="Aptos" pitchFamily="34" charset="-122"/>
                <a:cs typeface="Aptos" pitchFamily="34" charset="-120"/>
              </a:rPr>
              <a:t>Person-centred risk decisions</a:t>
            </a:r>
            <a:endParaRPr lang="en-US" sz="1600" dirty="0"/>
          </a:p>
        </p:txBody>
      </p:sp>
      <p:sp>
        <p:nvSpPr>
          <p:cNvPr id="35" name="Text 33"/>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 Balancing autonomy and preventable harm. Author-created synthesis.</a:t>
            </a:r>
            <a:endParaRPr lang="en-US" sz="1050" dirty="0"/>
          </a:p>
        </p:txBody>
      </p:sp>
      <p:pic>
        <p:nvPicPr>
          <p:cNvPr id="37" name="Recorded Sound">
            <a:hlinkClick r:id="" action="ppaction://media"/>
            <a:extLst>
              <a:ext uri="{FF2B5EF4-FFF2-40B4-BE49-F238E27FC236}">
                <a16:creationId xmlns:a16="http://schemas.microsoft.com/office/drawing/2014/main" id="{83242282-A9F0-2008-C8BE-C70A02039C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12675" y="166316"/>
            <a:ext cx="1571619" cy="157161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594"/>
    </mc:Choice>
    <mc:Fallback>
      <p:transition spd="slow" advTm="5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94"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02 / NATIONAL DATA</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Why falls are a public-health priority</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SCALE AND NEED</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03 / 20</a:t>
            </a:r>
            <a:endParaRPr lang="en-US" sz="940" dirty="0"/>
          </a:p>
        </p:txBody>
      </p:sp>
      <p:sp>
        <p:nvSpPr>
          <p:cNvPr id="9" name="Shape 7"/>
          <p:cNvSpPr/>
          <p:nvPr/>
        </p:nvSpPr>
        <p:spPr>
          <a:xfrm>
            <a:off x="530352" y="6473952"/>
            <a:ext cx="1666494"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England recorded around 221,600 emergency admissions for falls among adults aged 65 and over in 2024/25 (OHID, 2026).</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The rate was 955 per 100,000 for ages 65–79, compared with 4,866 among people aged 80 and over (OHID, 2026).</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difference highlights unequal exposure to serious consequences, without implying that all older adults require identical interventions.</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Falls-related admissions can undermine independence and may trigger additional rehabilitation or care needs (OHID, 2026).</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ENGLAND · 2024/25</a:t>
            </a:r>
            <a:endParaRPr lang="en-US" sz="1100" dirty="0"/>
          </a:p>
        </p:txBody>
      </p:sp>
      <p:sp>
        <p:nvSpPr>
          <p:cNvPr id="28" name="Text 26"/>
          <p:cNvSpPr/>
          <p:nvPr/>
        </p:nvSpPr>
        <p:spPr>
          <a:xfrm>
            <a:off x="7818120" y="2322576"/>
            <a:ext cx="3383280" cy="347472"/>
          </a:xfrm>
          <a:prstGeom prst="rect">
            <a:avLst/>
          </a:prstGeom>
          <a:noFill/>
          <a:ln/>
        </p:spPr>
        <p:txBody>
          <a:bodyPr wrap="square" lIns="0" tIns="0" rIns="0" bIns="0" rtlCol="0" anchor="ctr">
            <a:normAutofit/>
          </a:bodyPr>
          <a:lstStyle/>
          <a:p>
            <a:pPr marL="0" indent="0" algn="l">
              <a:buNone/>
            </a:pPr>
            <a:r>
              <a:rPr lang="en-US" sz="1310" dirty="0">
                <a:solidFill>
                  <a:srgbClr val="54677A"/>
                </a:solidFill>
                <a:latin typeface="Aptos" pitchFamily="34" charset="0"/>
                <a:ea typeface="Aptos" pitchFamily="34" charset="-122"/>
                <a:cs typeface="Aptos" pitchFamily="34" charset="-120"/>
              </a:rPr>
              <a:t>Emergency admissions per 100,000</a:t>
            </a:r>
            <a:endParaRPr lang="en-US" sz="1310" dirty="0"/>
          </a:p>
        </p:txBody>
      </p:sp>
      <p:sp>
        <p:nvSpPr>
          <p:cNvPr id="29" name="Shape 27"/>
          <p:cNvSpPr/>
          <p:nvPr/>
        </p:nvSpPr>
        <p:spPr>
          <a:xfrm>
            <a:off x="7946136" y="2816352"/>
            <a:ext cx="621902" cy="402336"/>
          </a:xfrm>
          <a:prstGeom prst="roundRect">
            <a:avLst>
              <a:gd name="adj" fmla="val 9091"/>
            </a:avLst>
          </a:prstGeom>
          <a:solidFill>
            <a:srgbClr val="77BFC3"/>
          </a:solidFill>
          <a:ln w="12700">
            <a:solidFill>
              <a:srgbClr val="77BFC3">
                <a:alpha val="0"/>
              </a:srgbClr>
            </a:solidFill>
            <a:prstDash val="solid"/>
          </a:ln>
        </p:spPr>
        <p:txBody>
          <a:bodyPr/>
          <a:lstStyle/>
          <a:p>
            <a:endParaRPr lang="en-GB"/>
          </a:p>
        </p:txBody>
      </p:sp>
      <p:sp>
        <p:nvSpPr>
          <p:cNvPr id="30" name="Shape 28"/>
          <p:cNvSpPr/>
          <p:nvPr/>
        </p:nvSpPr>
        <p:spPr>
          <a:xfrm>
            <a:off x="7946136" y="3703320"/>
            <a:ext cx="3172968" cy="402336"/>
          </a:xfrm>
          <a:prstGeom prst="roundRect">
            <a:avLst>
              <a:gd name="adj" fmla="val 9091"/>
            </a:avLst>
          </a:prstGeom>
          <a:solidFill>
            <a:srgbClr val="07858B"/>
          </a:solidFill>
          <a:ln w="12700">
            <a:solidFill>
              <a:srgbClr val="07858B">
                <a:alpha val="0"/>
              </a:srgbClr>
            </a:solidFill>
            <a:prstDash val="solid"/>
          </a:ln>
        </p:spPr>
        <p:txBody>
          <a:bodyPr/>
          <a:lstStyle/>
          <a:p>
            <a:endParaRPr lang="en-GB"/>
          </a:p>
        </p:txBody>
      </p:sp>
      <p:sp>
        <p:nvSpPr>
          <p:cNvPr id="31" name="Text 29"/>
          <p:cNvSpPr/>
          <p:nvPr/>
        </p:nvSpPr>
        <p:spPr>
          <a:xfrm>
            <a:off x="8019343" y="2606040"/>
            <a:ext cx="1371600" cy="228600"/>
          </a:xfrm>
          <a:prstGeom prst="rect">
            <a:avLst/>
          </a:prstGeom>
          <a:noFill/>
          <a:ln/>
        </p:spPr>
        <p:txBody>
          <a:bodyPr wrap="square" lIns="0" tIns="0" rIns="0" bIns="0" rtlCol="0" anchor="ctr">
            <a:normAutofit/>
          </a:bodyPr>
          <a:lstStyle/>
          <a:p>
            <a:pPr marL="0" indent="0" algn="l">
              <a:buNone/>
            </a:pPr>
            <a:r>
              <a:rPr lang="en-US" sz="1300" b="1" dirty="0">
                <a:solidFill>
                  <a:srgbClr val="17324D"/>
                </a:solidFill>
                <a:latin typeface="Aptos" pitchFamily="34" charset="0"/>
                <a:ea typeface="Aptos" pitchFamily="34" charset="-122"/>
                <a:cs typeface="Aptos" pitchFamily="34" charset="-120"/>
              </a:rPr>
              <a:t>65–79</a:t>
            </a:r>
            <a:endParaRPr lang="en-US" sz="1300" dirty="0"/>
          </a:p>
        </p:txBody>
      </p:sp>
      <p:sp>
        <p:nvSpPr>
          <p:cNvPr id="32" name="Text 30"/>
          <p:cNvSpPr/>
          <p:nvPr/>
        </p:nvSpPr>
        <p:spPr>
          <a:xfrm>
            <a:off x="8696054" y="2898648"/>
            <a:ext cx="914400" cy="219456"/>
          </a:xfrm>
          <a:prstGeom prst="rect">
            <a:avLst/>
          </a:prstGeom>
          <a:noFill/>
          <a:ln/>
        </p:spPr>
        <p:txBody>
          <a:bodyPr wrap="square" lIns="0" tIns="0" rIns="0" bIns="0" rtlCol="0" anchor="ctr">
            <a:normAutofit/>
          </a:bodyPr>
          <a:lstStyle/>
          <a:p>
            <a:pPr marL="0" indent="0" algn="l">
              <a:buNone/>
            </a:pPr>
            <a:r>
              <a:rPr lang="en-US" sz="1400" b="1" dirty="0">
                <a:solidFill>
                  <a:srgbClr val="17324D"/>
                </a:solidFill>
                <a:latin typeface="Aptos" pitchFamily="34" charset="0"/>
                <a:ea typeface="Aptos" pitchFamily="34" charset="-122"/>
                <a:cs typeface="Aptos" pitchFamily="34" charset="-120"/>
              </a:rPr>
              <a:t>955</a:t>
            </a:r>
            <a:endParaRPr lang="en-US" sz="1400" dirty="0"/>
          </a:p>
        </p:txBody>
      </p:sp>
      <p:sp>
        <p:nvSpPr>
          <p:cNvPr id="33" name="Text 31"/>
          <p:cNvSpPr/>
          <p:nvPr/>
        </p:nvSpPr>
        <p:spPr>
          <a:xfrm>
            <a:off x="7946136" y="3429000"/>
            <a:ext cx="1371600" cy="228600"/>
          </a:xfrm>
          <a:prstGeom prst="rect">
            <a:avLst/>
          </a:prstGeom>
          <a:noFill/>
          <a:ln/>
        </p:spPr>
        <p:txBody>
          <a:bodyPr wrap="square" lIns="0" tIns="0" rIns="0" bIns="0" rtlCol="0" anchor="ctr">
            <a:normAutofit/>
          </a:bodyPr>
          <a:lstStyle/>
          <a:p>
            <a:pPr marL="0" indent="0" algn="l">
              <a:buNone/>
            </a:pPr>
            <a:r>
              <a:rPr lang="en-US" sz="1300" b="1" dirty="0">
                <a:solidFill>
                  <a:srgbClr val="17324D"/>
                </a:solidFill>
                <a:latin typeface="Aptos" pitchFamily="34" charset="0"/>
                <a:ea typeface="Aptos" pitchFamily="34" charset="-122"/>
                <a:cs typeface="Aptos" pitchFamily="34" charset="-120"/>
              </a:rPr>
              <a:t>80+</a:t>
            </a:r>
            <a:endParaRPr lang="en-US" sz="1300" dirty="0"/>
          </a:p>
        </p:txBody>
      </p:sp>
      <p:sp>
        <p:nvSpPr>
          <p:cNvPr id="34" name="Text 32"/>
          <p:cNvSpPr/>
          <p:nvPr/>
        </p:nvSpPr>
        <p:spPr>
          <a:xfrm>
            <a:off x="10341864" y="3794760"/>
            <a:ext cx="731520" cy="201168"/>
          </a:xfrm>
          <a:prstGeom prst="rect">
            <a:avLst/>
          </a:prstGeom>
          <a:noFill/>
          <a:ln/>
        </p:spPr>
        <p:txBody>
          <a:bodyPr wrap="square" lIns="0" tIns="0" rIns="0" bIns="0" rtlCol="0" anchor="ctr">
            <a:normAutofit lnSpcReduction="10000"/>
          </a:bodyPr>
          <a:lstStyle/>
          <a:p>
            <a:pPr marL="0" indent="0" algn="l">
              <a:buNone/>
            </a:pPr>
            <a:r>
              <a:rPr lang="en-US" sz="1400" b="1" dirty="0">
                <a:solidFill>
                  <a:srgbClr val="FFFFFF"/>
                </a:solidFill>
                <a:latin typeface="Aptos" pitchFamily="34" charset="0"/>
                <a:ea typeface="Aptos" pitchFamily="34" charset="-122"/>
                <a:cs typeface="Aptos" pitchFamily="34" charset="-120"/>
              </a:rPr>
              <a:t>4,866</a:t>
            </a:r>
            <a:endParaRPr lang="en-US" sz="1400" dirty="0"/>
          </a:p>
        </p:txBody>
      </p:sp>
      <p:sp>
        <p:nvSpPr>
          <p:cNvPr id="35" name="Text 33"/>
          <p:cNvSpPr/>
          <p:nvPr/>
        </p:nvSpPr>
        <p:spPr>
          <a:xfrm>
            <a:off x="7946136" y="5074920"/>
            <a:ext cx="3108960" cy="393192"/>
          </a:xfrm>
          <a:prstGeom prst="rect">
            <a:avLst/>
          </a:prstGeom>
          <a:noFill/>
          <a:ln/>
        </p:spPr>
        <p:txBody>
          <a:bodyPr wrap="square" lIns="0" tIns="0" rIns="0" bIns="0" rtlCol="0" anchor="ctr">
            <a:normAutofit/>
          </a:bodyPr>
          <a:lstStyle/>
          <a:p>
            <a:pPr marL="0" indent="0" algn="l">
              <a:buNone/>
            </a:pPr>
            <a:r>
              <a:rPr lang="en-US" sz="1600" b="1" dirty="0">
                <a:solidFill>
                  <a:srgbClr val="102437"/>
                </a:solidFill>
                <a:latin typeface="Aptos" pitchFamily="34" charset="0"/>
                <a:ea typeface="Aptos" pitchFamily="34" charset="-122"/>
                <a:cs typeface="Aptos" pitchFamily="34" charset="-120"/>
              </a:rPr>
              <a:t>221,600 total admissions</a:t>
            </a:r>
            <a:endParaRPr lang="en-US" sz="16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2. Falls admission rates by age, England 2024/25. Author-redrawn from OHID (2026).</a:t>
            </a:r>
            <a:endParaRPr lang="en-US" sz="1050" dirty="0"/>
          </a:p>
        </p:txBody>
      </p:sp>
      <p:pic>
        <p:nvPicPr>
          <p:cNvPr id="37" name="Recorded Sound">
            <a:hlinkClick r:id="" action="ppaction://media"/>
            <a:extLst>
              <a:ext uri="{FF2B5EF4-FFF2-40B4-BE49-F238E27FC236}">
                <a16:creationId xmlns:a16="http://schemas.microsoft.com/office/drawing/2014/main" id="{349E6BEF-ECC5-9E3D-3D3D-309DA91371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10382504" y="230378"/>
            <a:ext cx="1193800" cy="1193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9790"/>
    </mc:Choice>
    <mc:Fallback>
      <p:transition spd="slow" advTm="69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790"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03 / HOLISTIC ASSESSMENT</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Risk emerges from more than age</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NEEDS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04 / 20</a:t>
            </a:r>
            <a:endParaRPr lang="en-US" sz="940" dirty="0"/>
          </a:p>
        </p:txBody>
      </p:sp>
      <p:sp>
        <p:nvSpPr>
          <p:cNvPr id="9" name="Shape 7"/>
          <p:cNvSpPr/>
          <p:nvPr/>
        </p:nvSpPr>
        <p:spPr>
          <a:xfrm>
            <a:off x="530352" y="6473952"/>
            <a:ext cx="2221992"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Gait, balance, vision and some health conditions can influence the likelihood or consequences of falling (Pillay et al., 2024).</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Medicines and environmental obstacles may interact with personal abilities, making a single risk score insufficient (NICE, 2025).</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Fear of another fall can discourage activity and may contribute to reduced confidence or functioning (Pillay et al., 2024).</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broader assessment may identify opportunities for prevention while allowing the individual to explain their priorities.</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FOUR INTERACTING DIMENSIONS</a:t>
            </a:r>
            <a:endParaRPr lang="en-US" sz="1100" dirty="0"/>
          </a:p>
        </p:txBody>
      </p:sp>
      <p:sp>
        <p:nvSpPr>
          <p:cNvPr id="28" name="Shape 26"/>
          <p:cNvSpPr/>
          <p:nvPr/>
        </p:nvSpPr>
        <p:spPr>
          <a:xfrm>
            <a:off x="7818120" y="2560320"/>
            <a:ext cx="1627632" cy="1252728"/>
          </a:xfrm>
          <a:prstGeom prst="roundRect">
            <a:avLst>
              <a:gd name="adj" fmla="val 9489"/>
            </a:avLst>
          </a:prstGeom>
          <a:solidFill>
            <a:srgbClr val="07858B"/>
          </a:solidFill>
          <a:ln w="12700">
            <a:solidFill>
              <a:srgbClr val="07858B">
                <a:alpha val="0"/>
              </a:srgbClr>
            </a:solidFill>
            <a:prstDash val="solid"/>
          </a:ln>
        </p:spPr>
        <p:txBody>
          <a:bodyPr/>
          <a:lstStyle/>
          <a:p>
            <a:endParaRPr lang="en-GB"/>
          </a:p>
        </p:txBody>
      </p:sp>
      <p:sp>
        <p:nvSpPr>
          <p:cNvPr id="29" name="Text 27"/>
          <p:cNvSpPr/>
          <p:nvPr/>
        </p:nvSpPr>
        <p:spPr>
          <a:xfrm>
            <a:off x="7918704" y="2871216"/>
            <a:ext cx="1426464" cy="301752"/>
          </a:xfrm>
          <a:prstGeom prst="rect">
            <a:avLst/>
          </a:prstGeom>
          <a:noFill/>
          <a:ln/>
        </p:spPr>
        <p:txBody>
          <a:bodyPr wrap="square" lIns="0" tIns="0" rIns="0" bIns="0" rtlCol="0" anchor="ctr">
            <a:normAutofit/>
          </a:bodyPr>
          <a:lstStyle/>
          <a:p>
            <a:pPr marL="0" indent="0" algn="ctr">
              <a:buNone/>
            </a:pPr>
            <a:r>
              <a:rPr lang="en-US" sz="1520" b="1" dirty="0">
                <a:solidFill>
                  <a:srgbClr val="FFFFFF"/>
                </a:solidFill>
                <a:latin typeface="Aptos" pitchFamily="34" charset="0"/>
                <a:ea typeface="Aptos" pitchFamily="34" charset="-122"/>
                <a:cs typeface="Aptos" pitchFamily="34" charset="-120"/>
              </a:rPr>
              <a:t>Physical</a:t>
            </a:r>
            <a:endParaRPr lang="en-US" sz="1520" dirty="0"/>
          </a:p>
        </p:txBody>
      </p:sp>
      <p:sp>
        <p:nvSpPr>
          <p:cNvPr id="30" name="Text 28"/>
          <p:cNvSpPr/>
          <p:nvPr/>
        </p:nvSpPr>
        <p:spPr>
          <a:xfrm>
            <a:off x="7927848" y="3300984"/>
            <a:ext cx="1408176" cy="228600"/>
          </a:xfrm>
          <a:prstGeom prst="rect">
            <a:avLst/>
          </a:prstGeom>
          <a:noFill/>
          <a:ln/>
        </p:spPr>
        <p:txBody>
          <a:bodyPr wrap="square" lIns="0" tIns="0" rIns="0" bIns="0" rtlCol="0" anchor="ctr">
            <a:normAutofit/>
          </a:bodyPr>
          <a:lstStyle/>
          <a:p>
            <a:pPr marL="0" indent="0" algn="ctr">
              <a:buNone/>
            </a:pPr>
            <a:r>
              <a:rPr lang="en-US" sz="1050" dirty="0">
                <a:solidFill>
                  <a:srgbClr val="FFFFFF"/>
                </a:solidFill>
                <a:latin typeface="Aptos" pitchFamily="34" charset="0"/>
                <a:ea typeface="Aptos" pitchFamily="34" charset="-122"/>
                <a:cs typeface="Aptos" pitchFamily="34" charset="-120"/>
              </a:rPr>
              <a:t>Balance · mobility</a:t>
            </a:r>
            <a:endParaRPr lang="en-US" sz="1050" dirty="0"/>
          </a:p>
        </p:txBody>
      </p:sp>
      <p:sp>
        <p:nvSpPr>
          <p:cNvPr id="31" name="Shape 29"/>
          <p:cNvSpPr/>
          <p:nvPr/>
        </p:nvSpPr>
        <p:spPr>
          <a:xfrm>
            <a:off x="9592056" y="2560320"/>
            <a:ext cx="1627632" cy="1252728"/>
          </a:xfrm>
          <a:prstGeom prst="roundRect">
            <a:avLst>
              <a:gd name="adj" fmla="val 9489"/>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9692640" y="2871216"/>
            <a:ext cx="1426464" cy="301752"/>
          </a:xfrm>
          <a:prstGeom prst="rect">
            <a:avLst/>
          </a:prstGeom>
          <a:noFill/>
          <a:ln/>
        </p:spPr>
        <p:txBody>
          <a:bodyPr wrap="square" lIns="0" tIns="0" rIns="0" bIns="0" rtlCol="0" anchor="ctr">
            <a:normAutofit/>
          </a:bodyPr>
          <a:lstStyle/>
          <a:p>
            <a:pPr marL="0" indent="0" algn="ctr">
              <a:buNone/>
            </a:pPr>
            <a:r>
              <a:rPr lang="en-US" sz="1520" b="1" dirty="0">
                <a:solidFill>
                  <a:srgbClr val="17324D"/>
                </a:solidFill>
                <a:latin typeface="Aptos" pitchFamily="34" charset="0"/>
                <a:ea typeface="Aptos" pitchFamily="34" charset="-122"/>
                <a:cs typeface="Aptos" pitchFamily="34" charset="-120"/>
              </a:rPr>
              <a:t>Clinical</a:t>
            </a:r>
            <a:endParaRPr lang="en-US" sz="1520" dirty="0"/>
          </a:p>
        </p:txBody>
      </p:sp>
      <p:sp>
        <p:nvSpPr>
          <p:cNvPr id="33" name="Text 31"/>
          <p:cNvSpPr/>
          <p:nvPr/>
        </p:nvSpPr>
        <p:spPr>
          <a:xfrm>
            <a:off x="9701784" y="3300984"/>
            <a:ext cx="1408176" cy="228600"/>
          </a:xfrm>
          <a:prstGeom prst="rect">
            <a:avLst/>
          </a:prstGeom>
          <a:noFill/>
          <a:ln/>
        </p:spPr>
        <p:txBody>
          <a:bodyPr wrap="square" lIns="0" tIns="0" rIns="0" bIns="0" rtlCol="0" anchor="ctr">
            <a:normAutofit/>
          </a:bodyPr>
          <a:lstStyle/>
          <a:p>
            <a:pPr marL="0" indent="0" algn="ctr">
              <a:buNone/>
            </a:pPr>
            <a:r>
              <a:rPr lang="en-US" sz="1050" dirty="0">
                <a:solidFill>
                  <a:srgbClr val="54677A"/>
                </a:solidFill>
                <a:latin typeface="Aptos" pitchFamily="34" charset="0"/>
                <a:ea typeface="Aptos" pitchFamily="34" charset="-122"/>
                <a:cs typeface="Aptos" pitchFamily="34" charset="-120"/>
              </a:rPr>
              <a:t>Medicines · vision</a:t>
            </a:r>
            <a:endParaRPr lang="en-US" sz="1050" dirty="0"/>
          </a:p>
        </p:txBody>
      </p:sp>
      <p:sp>
        <p:nvSpPr>
          <p:cNvPr id="34" name="Shape 32"/>
          <p:cNvSpPr/>
          <p:nvPr/>
        </p:nvSpPr>
        <p:spPr>
          <a:xfrm>
            <a:off x="7818120" y="4005072"/>
            <a:ext cx="1627632" cy="1252728"/>
          </a:xfrm>
          <a:prstGeom prst="roundRect">
            <a:avLst>
              <a:gd name="adj" fmla="val 9489"/>
            </a:avLst>
          </a:prstGeom>
          <a:solidFill>
            <a:srgbClr val="FFFFFF"/>
          </a:solidFill>
          <a:ln w="12700">
            <a:solidFill>
              <a:srgbClr val="FFFFFF">
                <a:alpha val="0"/>
              </a:srgbClr>
            </a:solidFill>
            <a:prstDash val="solid"/>
          </a:ln>
        </p:spPr>
        <p:txBody>
          <a:bodyPr/>
          <a:lstStyle/>
          <a:p>
            <a:endParaRPr lang="en-GB"/>
          </a:p>
        </p:txBody>
      </p:sp>
      <p:sp>
        <p:nvSpPr>
          <p:cNvPr id="35" name="Text 33"/>
          <p:cNvSpPr/>
          <p:nvPr/>
        </p:nvSpPr>
        <p:spPr>
          <a:xfrm>
            <a:off x="7918704" y="4315968"/>
            <a:ext cx="1426464" cy="301752"/>
          </a:xfrm>
          <a:prstGeom prst="rect">
            <a:avLst/>
          </a:prstGeom>
          <a:noFill/>
          <a:ln/>
        </p:spPr>
        <p:txBody>
          <a:bodyPr wrap="square" lIns="0" tIns="0" rIns="0" bIns="0" rtlCol="0" anchor="ctr">
            <a:normAutofit/>
          </a:bodyPr>
          <a:lstStyle/>
          <a:p>
            <a:pPr marL="0" indent="0" algn="ctr">
              <a:buNone/>
            </a:pPr>
            <a:r>
              <a:rPr lang="en-US" sz="1520" b="1" dirty="0">
                <a:solidFill>
                  <a:srgbClr val="17324D"/>
                </a:solidFill>
                <a:latin typeface="Aptos" pitchFamily="34" charset="0"/>
                <a:ea typeface="Aptos" pitchFamily="34" charset="-122"/>
                <a:cs typeface="Aptos" pitchFamily="34" charset="-120"/>
              </a:rPr>
              <a:t>Environmental</a:t>
            </a:r>
            <a:endParaRPr lang="en-US" sz="1520" dirty="0"/>
          </a:p>
        </p:txBody>
      </p:sp>
      <p:sp>
        <p:nvSpPr>
          <p:cNvPr id="36" name="Text 34"/>
          <p:cNvSpPr/>
          <p:nvPr/>
        </p:nvSpPr>
        <p:spPr>
          <a:xfrm>
            <a:off x="7927848" y="4745736"/>
            <a:ext cx="1408176" cy="228600"/>
          </a:xfrm>
          <a:prstGeom prst="rect">
            <a:avLst/>
          </a:prstGeom>
          <a:noFill/>
          <a:ln/>
        </p:spPr>
        <p:txBody>
          <a:bodyPr wrap="square" lIns="0" tIns="0" rIns="0" bIns="0" rtlCol="0" anchor="ctr">
            <a:normAutofit/>
          </a:bodyPr>
          <a:lstStyle/>
          <a:p>
            <a:pPr marL="0" indent="0" algn="ctr">
              <a:buNone/>
            </a:pPr>
            <a:r>
              <a:rPr lang="en-US" sz="1050" dirty="0">
                <a:solidFill>
                  <a:srgbClr val="54677A"/>
                </a:solidFill>
                <a:latin typeface="Aptos" pitchFamily="34" charset="0"/>
                <a:ea typeface="Aptos" pitchFamily="34" charset="-122"/>
                <a:cs typeface="Aptos" pitchFamily="34" charset="-120"/>
              </a:rPr>
              <a:t>Lighting · flooring</a:t>
            </a:r>
            <a:endParaRPr lang="en-US" sz="1050" dirty="0"/>
          </a:p>
        </p:txBody>
      </p:sp>
      <p:sp>
        <p:nvSpPr>
          <p:cNvPr id="37" name="Shape 35"/>
          <p:cNvSpPr/>
          <p:nvPr/>
        </p:nvSpPr>
        <p:spPr>
          <a:xfrm>
            <a:off x="9592056" y="4005072"/>
            <a:ext cx="1627632" cy="1252728"/>
          </a:xfrm>
          <a:prstGeom prst="roundRect">
            <a:avLst>
              <a:gd name="adj" fmla="val 9489"/>
            </a:avLst>
          </a:prstGeom>
          <a:solidFill>
            <a:srgbClr val="FFFFFF"/>
          </a:solidFill>
          <a:ln w="12700">
            <a:solidFill>
              <a:srgbClr val="FFFFFF">
                <a:alpha val="0"/>
              </a:srgbClr>
            </a:solidFill>
            <a:prstDash val="solid"/>
          </a:ln>
        </p:spPr>
        <p:txBody>
          <a:bodyPr/>
          <a:lstStyle/>
          <a:p>
            <a:endParaRPr lang="en-GB"/>
          </a:p>
        </p:txBody>
      </p:sp>
      <p:sp>
        <p:nvSpPr>
          <p:cNvPr id="38" name="Text 36"/>
          <p:cNvSpPr/>
          <p:nvPr/>
        </p:nvSpPr>
        <p:spPr>
          <a:xfrm>
            <a:off x="9692640" y="4315968"/>
            <a:ext cx="1426464" cy="301752"/>
          </a:xfrm>
          <a:prstGeom prst="rect">
            <a:avLst/>
          </a:prstGeom>
          <a:noFill/>
          <a:ln/>
        </p:spPr>
        <p:txBody>
          <a:bodyPr wrap="square" lIns="0" tIns="0" rIns="0" bIns="0" rtlCol="0" anchor="ctr">
            <a:normAutofit/>
          </a:bodyPr>
          <a:lstStyle/>
          <a:p>
            <a:pPr marL="0" indent="0" algn="ctr">
              <a:buNone/>
            </a:pPr>
            <a:r>
              <a:rPr lang="en-US" sz="1520" b="1" dirty="0">
                <a:solidFill>
                  <a:srgbClr val="17324D"/>
                </a:solidFill>
                <a:latin typeface="Aptos" pitchFamily="34" charset="0"/>
                <a:ea typeface="Aptos" pitchFamily="34" charset="-122"/>
                <a:cs typeface="Aptos" pitchFamily="34" charset="-120"/>
              </a:rPr>
              <a:t>Emotional</a:t>
            </a:r>
            <a:endParaRPr lang="en-US" sz="1520" dirty="0"/>
          </a:p>
        </p:txBody>
      </p:sp>
      <p:sp>
        <p:nvSpPr>
          <p:cNvPr id="39" name="Text 37"/>
          <p:cNvSpPr/>
          <p:nvPr/>
        </p:nvSpPr>
        <p:spPr>
          <a:xfrm>
            <a:off x="9701784" y="4745736"/>
            <a:ext cx="1408176" cy="228600"/>
          </a:xfrm>
          <a:prstGeom prst="rect">
            <a:avLst/>
          </a:prstGeom>
          <a:noFill/>
          <a:ln/>
        </p:spPr>
        <p:txBody>
          <a:bodyPr wrap="square" lIns="0" tIns="0" rIns="0" bIns="0" rtlCol="0" anchor="ctr">
            <a:normAutofit/>
          </a:bodyPr>
          <a:lstStyle/>
          <a:p>
            <a:pPr marL="0" indent="0" algn="ctr">
              <a:buNone/>
            </a:pPr>
            <a:r>
              <a:rPr lang="en-US" sz="1050" dirty="0">
                <a:solidFill>
                  <a:srgbClr val="54677A"/>
                </a:solidFill>
                <a:latin typeface="Aptos" pitchFamily="34" charset="0"/>
                <a:ea typeface="Aptos" pitchFamily="34" charset="-122"/>
                <a:cs typeface="Aptos" pitchFamily="34" charset="-120"/>
              </a:rPr>
              <a:t>Confidence · fear</a:t>
            </a:r>
            <a:endParaRPr lang="en-US" sz="1050" dirty="0"/>
          </a:p>
        </p:txBody>
      </p:sp>
      <p:sp>
        <p:nvSpPr>
          <p:cNvPr id="40" name="Text 38"/>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3. Holistic factors relevant to falls. Author-created from NICE (2025) and Pillay et al. (2024).</a:t>
            </a:r>
            <a:endParaRPr lang="en-US" sz="1050" dirty="0"/>
          </a:p>
        </p:txBody>
      </p:sp>
      <p:pic>
        <p:nvPicPr>
          <p:cNvPr id="41" name="Recorded Sound">
            <a:hlinkClick r:id="" action="ppaction://media"/>
            <a:extLst>
              <a:ext uri="{FF2B5EF4-FFF2-40B4-BE49-F238E27FC236}">
                <a16:creationId xmlns:a16="http://schemas.microsoft.com/office/drawing/2014/main" id="{6C3B25A0-2090-211A-E887-3990A2256F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43592" y="312928"/>
            <a:ext cx="1276096" cy="127609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3113"/>
    </mc:Choice>
    <mc:Fallback>
      <p:transition spd="slow" advTm="73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113"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04 / THEORY OF MOTIVATION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Empowerment after a fall: three needs</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THEORY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05 / 20</a:t>
            </a:r>
            <a:endParaRPr lang="en-US" sz="940" dirty="0"/>
          </a:p>
        </p:txBody>
      </p:sp>
      <p:sp>
        <p:nvSpPr>
          <p:cNvPr id="9" name="Shape 7"/>
          <p:cNvSpPr/>
          <p:nvPr/>
        </p:nvSpPr>
        <p:spPr>
          <a:xfrm>
            <a:off x="530352" y="6473952"/>
            <a:ext cx="2777490"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Self-Determination Theory identifies autonomy, competence and relatedness as important psychological needs (Ryan and Deci, 2000).</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Autonomy suggests that older adults should influence rehabilitation goals rather than simply receive instructions.</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Competence may improve when people regain practical tasks through manageable practice and achievable progress.</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Relatedness highlights how trusted professionals and family members can support motivation, although preferences remain individual.</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SELF-DETERMINATION THEORY</a:t>
            </a:r>
            <a:endParaRPr lang="en-US" sz="1100" dirty="0"/>
          </a:p>
        </p:txBody>
      </p:sp>
      <p:sp>
        <p:nvSpPr>
          <p:cNvPr id="28" name="Shape 26"/>
          <p:cNvSpPr/>
          <p:nvPr/>
        </p:nvSpPr>
        <p:spPr>
          <a:xfrm>
            <a:off x="7808976" y="2487168"/>
            <a:ext cx="3547872" cy="704088"/>
          </a:xfrm>
          <a:prstGeom prst="roundRect">
            <a:avLst>
              <a:gd name="adj" fmla="val 19481"/>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8010144" y="2670048"/>
            <a:ext cx="2706624" cy="256032"/>
          </a:xfrm>
          <a:prstGeom prst="rect">
            <a:avLst/>
          </a:prstGeom>
          <a:noFill/>
          <a:ln/>
        </p:spPr>
        <p:txBody>
          <a:bodyPr wrap="square" lIns="0" tIns="0" rIns="0" bIns="0" rtlCol="0" anchor="ctr">
            <a:normAutofit/>
          </a:bodyPr>
          <a:lstStyle/>
          <a:p>
            <a:pPr marL="0" indent="0" algn="l">
              <a:buNone/>
            </a:pPr>
            <a:r>
              <a:rPr lang="en-US" sz="1610" b="1" dirty="0">
                <a:solidFill>
                  <a:srgbClr val="17324D"/>
                </a:solidFill>
                <a:latin typeface="Aptos" pitchFamily="34" charset="0"/>
                <a:ea typeface="Aptos" pitchFamily="34" charset="-122"/>
                <a:cs typeface="Aptos" pitchFamily="34" charset="-120"/>
              </a:rPr>
              <a:t>AUTONOMY</a:t>
            </a:r>
            <a:endParaRPr lang="en-US" sz="1610" dirty="0"/>
          </a:p>
        </p:txBody>
      </p:sp>
      <p:sp>
        <p:nvSpPr>
          <p:cNvPr id="30" name="Shape 28"/>
          <p:cNvSpPr/>
          <p:nvPr/>
        </p:nvSpPr>
        <p:spPr>
          <a:xfrm>
            <a:off x="7808976" y="3493008"/>
            <a:ext cx="3547872" cy="704088"/>
          </a:xfrm>
          <a:prstGeom prst="roundRect">
            <a:avLst>
              <a:gd name="adj" fmla="val 19481"/>
            </a:avLst>
          </a:prstGeom>
          <a:solidFill>
            <a:srgbClr val="07858B"/>
          </a:solidFill>
          <a:ln w="12700">
            <a:solidFill>
              <a:srgbClr val="07858B">
                <a:alpha val="0"/>
              </a:srgbClr>
            </a:solidFill>
            <a:prstDash val="solid"/>
          </a:ln>
        </p:spPr>
        <p:txBody>
          <a:bodyPr/>
          <a:lstStyle/>
          <a:p>
            <a:endParaRPr lang="en-GB"/>
          </a:p>
        </p:txBody>
      </p:sp>
      <p:sp>
        <p:nvSpPr>
          <p:cNvPr id="31" name="Text 29"/>
          <p:cNvSpPr/>
          <p:nvPr/>
        </p:nvSpPr>
        <p:spPr>
          <a:xfrm>
            <a:off x="8010144" y="3675888"/>
            <a:ext cx="2706624" cy="256032"/>
          </a:xfrm>
          <a:prstGeom prst="rect">
            <a:avLst/>
          </a:prstGeom>
          <a:noFill/>
          <a:ln/>
        </p:spPr>
        <p:txBody>
          <a:bodyPr wrap="square" lIns="0" tIns="0" rIns="0" bIns="0" rtlCol="0" anchor="ctr">
            <a:normAutofit/>
          </a:bodyPr>
          <a:lstStyle/>
          <a:p>
            <a:pPr marL="0" indent="0" algn="l">
              <a:buNone/>
            </a:pPr>
            <a:r>
              <a:rPr lang="en-US" sz="1610" b="1" dirty="0">
                <a:solidFill>
                  <a:srgbClr val="FFFFFF"/>
                </a:solidFill>
                <a:latin typeface="Aptos" pitchFamily="34" charset="0"/>
                <a:ea typeface="Aptos" pitchFamily="34" charset="-122"/>
                <a:cs typeface="Aptos" pitchFamily="34" charset="-120"/>
              </a:rPr>
              <a:t>COMPETENCE</a:t>
            </a:r>
            <a:endParaRPr lang="en-US" sz="1610" dirty="0"/>
          </a:p>
        </p:txBody>
      </p:sp>
      <p:sp>
        <p:nvSpPr>
          <p:cNvPr id="32" name="Shape 30"/>
          <p:cNvSpPr/>
          <p:nvPr/>
        </p:nvSpPr>
        <p:spPr>
          <a:xfrm>
            <a:off x="7808976" y="4498848"/>
            <a:ext cx="3547872" cy="704088"/>
          </a:xfrm>
          <a:prstGeom prst="roundRect">
            <a:avLst>
              <a:gd name="adj" fmla="val 19481"/>
            </a:avLst>
          </a:prstGeom>
          <a:solidFill>
            <a:srgbClr val="FFFFFF"/>
          </a:solidFill>
          <a:ln w="12700">
            <a:solidFill>
              <a:srgbClr val="FFFFFF">
                <a:alpha val="0"/>
              </a:srgbClr>
            </a:solidFill>
            <a:prstDash val="solid"/>
          </a:ln>
        </p:spPr>
        <p:txBody>
          <a:bodyPr/>
          <a:lstStyle/>
          <a:p>
            <a:endParaRPr lang="en-GB"/>
          </a:p>
        </p:txBody>
      </p:sp>
      <p:sp>
        <p:nvSpPr>
          <p:cNvPr id="33" name="Text 31"/>
          <p:cNvSpPr/>
          <p:nvPr/>
        </p:nvSpPr>
        <p:spPr>
          <a:xfrm>
            <a:off x="8010144" y="4681728"/>
            <a:ext cx="2706624" cy="256032"/>
          </a:xfrm>
          <a:prstGeom prst="rect">
            <a:avLst/>
          </a:prstGeom>
          <a:noFill/>
          <a:ln/>
        </p:spPr>
        <p:txBody>
          <a:bodyPr wrap="square" lIns="0" tIns="0" rIns="0" bIns="0" rtlCol="0" anchor="ctr">
            <a:normAutofit/>
          </a:bodyPr>
          <a:lstStyle/>
          <a:p>
            <a:pPr marL="0" indent="0" algn="l">
              <a:buNone/>
            </a:pPr>
            <a:r>
              <a:rPr lang="en-US" sz="1610" b="1" dirty="0">
                <a:solidFill>
                  <a:srgbClr val="17324D"/>
                </a:solidFill>
                <a:latin typeface="Aptos" pitchFamily="34" charset="0"/>
                <a:ea typeface="Aptos" pitchFamily="34" charset="-122"/>
                <a:cs typeface="Aptos" pitchFamily="34" charset="-120"/>
              </a:rPr>
              <a:t>RELATEDNESS</a:t>
            </a:r>
            <a:endParaRPr lang="en-US" sz="1610" dirty="0"/>
          </a:p>
        </p:txBody>
      </p:sp>
      <p:sp>
        <p:nvSpPr>
          <p:cNvPr id="34" name="Text 32"/>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4. Psychological needs in supportive care. Adapted conceptually from Ryan and Deci (2000).</a:t>
            </a:r>
            <a:endParaRPr lang="en-US" sz="1050" dirty="0"/>
          </a:p>
        </p:txBody>
      </p:sp>
      <p:pic>
        <p:nvPicPr>
          <p:cNvPr id="35" name="Recorded Sound">
            <a:hlinkClick r:id="" action="ppaction://media"/>
            <a:extLst>
              <a:ext uri="{FF2B5EF4-FFF2-40B4-BE49-F238E27FC236}">
                <a16:creationId xmlns:a16="http://schemas.microsoft.com/office/drawing/2014/main" id="{DAAD7AE6-96EA-23FB-9A35-934A1EC83D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89312" y="205232"/>
            <a:ext cx="1321816" cy="132181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600"/>
    </mc:Choice>
    <mc:Fallback>
      <p:transition spd="slow" advTm="78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600"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05 / THEORY IN PRACTICE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Person–environment fit changes the question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THEORY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06 / 20</a:t>
            </a:r>
            <a:endParaRPr lang="en-US" sz="940" dirty="0"/>
          </a:p>
        </p:txBody>
      </p:sp>
      <p:sp>
        <p:nvSpPr>
          <p:cNvPr id="9" name="Shape 7"/>
          <p:cNvSpPr/>
          <p:nvPr/>
        </p:nvSpPr>
        <p:spPr>
          <a:xfrm>
            <a:off x="530352" y="6473952"/>
            <a:ext cx="3332988"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competence–press perspective considers how environmental demands interact with a person’s changing abilities (Van Haitsma et al., 2020).</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difficult staircase or poorly arranged bathroom can increase dependency without reflecting a complete loss of ability.</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Adapting a home may reduce demands and enable valued activities, although needs and preferences should guide changes (Sheth and Cogle, 2023).</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framework helps explain context, but does not determine which modifications will benefit every household.</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PERSON ↔ ENVIRONMENT</a:t>
            </a:r>
            <a:endParaRPr lang="en-US" sz="1100" dirty="0"/>
          </a:p>
        </p:txBody>
      </p:sp>
      <p:sp>
        <p:nvSpPr>
          <p:cNvPr id="28" name="Shape 26"/>
          <p:cNvSpPr/>
          <p:nvPr/>
        </p:nvSpPr>
        <p:spPr>
          <a:xfrm>
            <a:off x="7790688" y="2514600"/>
            <a:ext cx="3566160" cy="704088"/>
          </a:xfrm>
          <a:prstGeom prst="roundRect">
            <a:avLst>
              <a:gd name="adj" fmla="val 14286"/>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27848" y="2606040"/>
            <a:ext cx="3291840" cy="521208"/>
          </a:xfrm>
          <a:prstGeom prst="rect">
            <a:avLst/>
          </a:prstGeom>
          <a:noFill/>
          <a:ln/>
        </p:spPr>
        <p:txBody>
          <a:bodyPr wrap="square" lIns="0" tIns="0" rIns="0" bIns="0" rtlCol="0" anchor="ctr">
            <a:normAutofit/>
          </a:bodyPr>
          <a:lstStyle/>
          <a:p>
            <a:pPr marL="0" indent="0" algn="ctr">
              <a:buNone/>
            </a:pPr>
            <a:r>
              <a:rPr lang="en-US" sz="1500" b="1" dirty="0">
                <a:solidFill>
                  <a:srgbClr val="17324D"/>
                </a:solidFill>
                <a:latin typeface="Aptos" pitchFamily="34" charset="0"/>
                <a:ea typeface="Aptos" pitchFamily="34" charset="-122"/>
                <a:cs typeface="Aptos" pitchFamily="34" charset="-120"/>
              </a:rPr>
              <a:t>PERSONAL ABILITY</a:t>
            </a:r>
            <a:endParaRPr lang="en-US" sz="1500" dirty="0"/>
          </a:p>
        </p:txBody>
      </p:sp>
      <p:sp>
        <p:nvSpPr>
          <p:cNvPr id="30" name="Shape 28"/>
          <p:cNvSpPr/>
          <p:nvPr/>
        </p:nvSpPr>
        <p:spPr>
          <a:xfrm>
            <a:off x="7790688" y="3666744"/>
            <a:ext cx="3566160" cy="704088"/>
          </a:xfrm>
          <a:prstGeom prst="roundRect">
            <a:avLst>
              <a:gd name="adj" fmla="val 14286"/>
            </a:avLst>
          </a:prstGeom>
          <a:solidFill>
            <a:srgbClr val="FFFFFF"/>
          </a:solidFill>
          <a:ln w="12700">
            <a:solidFill>
              <a:srgbClr val="FFFFFF">
                <a:alpha val="0"/>
              </a:srgbClr>
            </a:solidFill>
            <a:prstDash val="solid"/>
          </a:ln>
        </p:spPr>
        <p:txBody>
          <a:bodyPr/>
          <a:lstStyle/>
          <a:p>
            <a:endParaRPr lang="en-GB"/>
          </a:p>
        </p:txBody>
      </p:sp>
      <p:sp>
        <p:nvSpPr>
          <p:cNvPr id="31" name="Text 29"/>
          <p:cNvSpPr/>
          <p:nvPr/>
        </p:nvSpPr>
        <p:spPr>
          <a:xfrm>
            <a:off x="7927848" y="3758184"/>
            <a:ext cx="3291840" cy="521208"/>
          </a:xfrm>
          <a:prstGeom prst="rect">
            <a:avLst/>
          </a:prstGeom>
          <a:noFill/>
          <a:ln/>
        </p:spPr>
        <p:txBody>
          <a:bodyPr wrap="square" lIns="0" tIns="0" rIns="0" bIns="0" rtlCol="0" anchor="ctr">
            <a:normAutofit/>
          </a:bodyPr>
          <a:lstStyle/>
          <a:p>
            <a:pPr marL="0" indent="0" algn="ctr">
              <a:buNone/>
            </a:pPr>
            <a:r>
              <a:rPr lang="en-US" sz="1500" b="1" dirty="0">
                <a:solidFill>
                  <a:srgbClr val="17324D"/>
                </a:solidFill>
                <a:latin typeface="Aptos" pitchFamily="34" charset="0"/>
                <a:ea typeface="Aptos" pitchFamily="34" charset="-122"/>
                <a:cs typeface="Aptos" pitchFamily="34" charset="-120"/>
              </a:rPr>
              <a:t>HOME DEMANDS</a:t>
            </a:r>
            <a:endParaRPr lang="en-US" sz="1500" dirty="0"/>
          </a:p>
        </p:txBody>
      </p:sp>
      <p:sp>
        <p:nvSpPr>
          <p:cNvPr id="32" name="Shape 30"/>
          <p:cNvSpPr/>
          <p:nvPr/>
        </p:nvSpPr>
        <p:spPr>
          <a:xfrm>
            <a:off x="9573768" y="3246120"/>
            <a:ext cx="0" cy="338328"/>
          </a:xfrm>
          <a:prstGeom prst="line">
            <a:avLst/>
          </a:prstGeom>
          <a:noFill/>
          <a:ln w="25400">
            <a:solidFill>
              <a:srgbClr val="F2B24C"/>
            </a:solidFill>
            <a:prstDash val="solid"/>
            <a:headEnd type="none"/>
            <a:tailEnd type="triangle"/>
          </a:ln>
        </p:spPr>
        <p:txBody>
          <a:bodyPr/>
          <a:lstStyle/>
          <a:p>
            <a:endParaRPr lang="en-GB"/>
          </a:p>
        </p:txBody>
      </p:sp>
      <p:sp>
        <p:nvSpPr>
          <p:cNvPr id="33" name="Shape 31"/>
          <p:cNvSpPr/>
          <p:nvPr/>
        </p:nvSpPr>
        <p:spPr>
          <a:xfrm>
            <a:off x="7790688" y="4855464"/>
            <a:ext cx="3566160" cy="658368"/>
          </a:xfrm>
          <a:prstGeom prst="roundRect">
            <a:avLst>
              <a:gd name="adj" fmla="val 15278"/>
            </a:avLst>
          </a:prstGeom>
          <a:solidFill>
            <a:srgbClr val="102437"/>
          </a:solidFill>
          <a:ln w="12700">
            <a:solidFill>
              <a:srgbClr val="102437">
                <a:alpha val="0"/>
              </a:srgbClr>
            </a:solidFill>
            <a:prstDash val="solid"/>
          </a:ln>
        </p:spPr>
        <p:txBody>
          <a:bodyPr/>
          <a:lstStyle/>
          <a:p>
            <a:endParaRPr lang="en-GB"/>
          </a:p>
        </p:txBody>
      </p:sp>
      <p:sp>
        <p:nvSpPr>
          <p:cNvPr id="34" name="Text 32"/>
          <p:cNvSpPr/>
          <p:nvPr/>
        </p:nvSpPr>
        <p:spPr>
          <a:xfrm>
            <a:off x="7927848" y="4946904"/>
            <a:ext cx="3291840" cy="475488"/>
          </a:xfrm>
          <a:prstGeom prst="rect">
            <a:avLst/>
          </a:prstGeom>
          <a:noFill/>
          <a:ln/>
        </p:spPr>
        <p:txBody>
          <a:bodyPr wrap="square" lIns="0" tIns="0" rIns="0" bIns="0" rtlCol="0" anchor="ctr">
            <a:normAutofit/>
          </a:bodyPr>
          <a:lstStyle/>
          <a:p>
            <a:pPr marL="0" indent="0" algn="ctr">
              <a:buNone/>
            </a:pPr>
            <a:r>
              <a:rPr lang="en-US" sz="1380" b="1" dirty="0">
                <a:solidFill>
                  <a:srgbClr val="FFFFFF"/>
                </a:solidFill>
                <a:latin typeface="Aptos" pitchFamily="34" charset="0"/>
                <a:ea typeface="Aptos" pitchFamily="34" charset="-122"/>
                <a:cs typeface="Aptos" pitchFamily="34" charset="-120"/>
              </a:rPr>
              <a:t>BETTER FIT · GREATER FUNCTION</a:t>
            </a:r>
            <a:endParaRPr lang="en-US" sz="1380" dirty="0"/>
          </a:p>
        </p:txBody>
      </p:sp>
      <p:sp>
        <p:nvSpPr>
          <p:cNvPr id="35" name="Text 33"/>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5. Person–environment fit. Author-created synthesis from Van Haitsma et al. (2020).</a:t>
            </a:r>
            <a:endParaRPr lang="en-US" sz="1050" dirty="0"/>
          </a:p>
        </p:txBody>
      </p:sp>
      <p:pic>
        <p:nvPicPr>
          <p:cNvPr id="36" name="Recorded Sound">
            <a:hlinkClick r:id="" action="ppaction://media"/>
            <a:extLst>
              <a:ext uri="{FF2B5EF4-FFF2-40B4-BE49-F238E27FC236}">
                <a16:creationId xmlns:a16="http://schemas.microsoft.com/office/drawing/2014/main" id="{8600E8CA-32B4-C711-5CB1-1CFFD489F7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268184" flipV="1">
            <a:off x="9771535" y="-12545"/>
            <a:ext cx="1774883" cy="177488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475"/>
    </mc:Choice>
    <mc:Fallback>
      <p:transition spd="slow" advTm="6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75"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06 / CURRENT SERVICE PROVISION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Reablement aims to restore useful function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CARE MODELS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07 / 20</a:t>
            </a:r>
            <a:endParaRPr lang="en-US" sz="940" dirty="0"/>
          </a:p>
        </p:txBody>
      </p:sp>
      <p:sp>
        <p:nvSpPr>
          <p:cNvPr id="9" name="Shape 7"/>
          <p:cNvSpPr/>
          <p:nvPr/>
        </p:nvSpPr>
        <p:spPr>
          <a:xfrm>
            <a:off x="530352" y="6473952"/>
            <a:ext cx="3888486"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NICE (2017) recommends collaboratively developed goals that promote independence during intermediate care and reablement.</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NHS England’s rehabilitation model aims for smoother transitions between hospital, community teams and support at home (NHS England, 2024).</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Reablement may help people relearn everyday tasks instead of creating unnecessary long-term dependence on services.</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However, the benefit may depend on timely access, coordinated professionals and realistic goals for the individual.</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A REABLEMENT PATHWAY</a:t>
            </a:r>
            <a:endParaRPr lang="en-US" sz="1100" dirty="0"/>
          </a:p>
        </p:txBody>
      </p:sp>
      <p:sp>
        <p:nvSpPr>
          <p:cNvPr id="28" name="Shape 26"/>
          <p:cNvSpPr/>
          <p:nvPr/>
        </p:nvSpPr>
        <p:spPr>
          <a:xfrm>
            <a:off x="7818120" y="2523744"/>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615184"/>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ASSESS · shared goals</a:t>
            </a:r>
            <a:endParaRPr lang="en-US" sz="1500" dirty="0"/>
          </a:p>
        </p:txBody>
      </p:sp>
      <p:sp>
        <p:nvSpPr>
          <p:cNvPr id="30" name="Shape 28"/>
          <p:cNvSpPr/>
          <p:nvPr/>
        </p:nvSpPr>
        <p:spPr>
          <a:xfrm>
            <a:off x="9569196" y="3236976"/>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57016"/>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648456"/>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PRACTISE · daily activities</a:t>
            </a:r>
            <a:endParaRPr lang="en-US" sz="1500" dirty="0"/>
          </a:p>
        </p:txBody>
      </p:sp>
      <p:sp>
        <p:nvSpPr>
          <p:cNvPr id="33" name="Shape 31"/>
          <p:cNvSpPr/>
          <p:nvPr/>
        </p:nvSpPr>
        <p:spPr>
          <a:xfrm>
            <a:off x="9569196" y="4270248"/>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90288"/>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81728"/>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REVIEW · independence</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6. Illustrative reablement pathway. Author-created from NICE (2017) and NHS England (2024).</a:t>
            </a:r>
            <a:endParaRPr lang="en-US" sz="1050" dirty="0"/>
          </a:p>
        </p:txBody>
      </p:sp>
      <p:pic>
        <p:nvPicPr>
          <p:cNvPr id="37" name="Recorded Sound">
            <a:hlinkClick r:id="" action="ppaction://media"/>
            <a:extLst>
              <a:ext uri="{FF2B5EF4-FFF2-40B4-BE49-F238E27FC236}">
                <a16:creationId xmlns:a16="http://schemas.microsoft.com/office/drawing/2014/main" id="{05ADD4BB-39FD-CC2A-2158-FAE55DDEE3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92360" y="302768"/>
            <a:ext cx="1440688" cy="113182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518"/>
    </mc:Choice>
    <mc:Fallback>
      <p:transition spd="slow" advTm="60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518"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07 / CLINICAL EVALUATION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Better assessment, not just a falls score</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SERVICES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08 / 20</a:t>
            </a:r>
            <a:endParaRPr lang="en-US" sz="940" dirty="0"/>
          </a:p>
        </p:txBody>
      </p:sp>
      <p:sp>
        <p:nvSpPr>
          <p:cNvPr id="9" name="Shape 7"/>
          <p:cNvSpPr/>
          <p:nvPr/>
        </p:nvSpPr>
        <p:spPr>
          <a:xfrm>
            <a:off x="530352" y="6473952"/>
            <a:ext cx="4443984"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NICE (2025) advises against using falls prediction tools to forecast who will fall, given their limited accuracy.</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comprehensive assessment may consider mobility, cardiovascular factors, vision, medicines and the person’s fall history (NICE, 2025).</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Assessment should lead to targeted actions rather than a label of high or low risk alone.</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Explaining the assessment and involving the older person may also improve understanding and consent (NICE, 2021).</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ASSESSMENT TO ACTION</a:t>
            </a:r>
            <a:endParaRPr lang="en-US" sz="1100" dirty="0"/>
          </a:p>
        </p:txBody>
      </p:sp>
      <p:sp>
        <p:nvSpPr>
          <p:cNvPr id="28" name="Shape 26"/>
          <p:cNvSpPr/>
          <p:nvPr/>
        </p:nvSpPr>
        <p:spPr>
          <a:xfrm>
            <a:off x="7818120" y="2532888"/>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624328"/>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ASK · what happened?</a:t>
            </a:r>
            <a:endParaRPr lang="en-US" sz="1500" dirty="0"/>
          </a:p>
        </p:txBody>
      </p:sp>
      <p:sp>
        <p:nvSpPr>
          <p:cNvPr id="30" name="Shape 28"/>
          <p:cNvSpPr/>
          <p:nvPr/>
        </p:nvSpPr>
        <p:spPr>
          <a:xfrm>
            <a:off x="9569196" y="3246120"/>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66160"/>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657600"/>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ASSESS · modifiable factors</a:t>
            </a:r>
            <a:endParaRPr lang="en-US" sz="1500" dirty="0"/>
          </a:p>
        </p:txBody>
      </p:sp>
      <p:sp>
        <p:nvSpPr>
          <p:cNvPr id="33" name="Shape 31"/>
          <p:cNvSpPr/>
          <p:nvPr/>
        </p:nvSpPr>
        <p:spPr>
          <a:xfrm>
            <a:off x="9569196" y="4279392"/>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99432"/>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90872"/>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AGREE · tailored support</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7. Decision-focused falls assessment. Author-created from NICE NG249 (2025).</a:t>
            </a:r>
            <a:endParaRPr lang="en-US" sz="1050" dirty="0"/>
          </a:p>
        </p:txBody>
      </p:sp>
      <p:pic>
        <p:nvPicPr>
          <p:cNvPr id="37" name="Recorded Sound">
            <a:hlinkClick r:id="" action="ppaction://media"/>
            <a:extLst>
              <a:ext uri="{FF2B5EF4-FFF2-40B4-BE49-F238E27FC236}">
                <a16:creationId xmlns:a16="http://schemas.microsoft.com/office/drawing/2014/main" id="{1EBB98C4-A165-34E6-8CDE-B4EABB6A9C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800336" y="104648"/>
            <a:ext cx="1669288" cy="166928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345"/>
    </mc:Choice>
    <mc:Fallback>
      <p:transition spd="slow" advTm="54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345"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08 / COMPARATIVE EVIDENCE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What appears effective in falls prevention?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INTERVENTIONS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09 / 20</a:t>
            </a:r>
            <a:endParaRPr lang="en-US" sz="940" dirty="0"/>
          </a:p>
        </p:txBody>
      </p:sp>
      <p:sp>
        <p:nvSpPr>
          <p:cNvPr id="9" name="Shape 7"/>
          <p:cNvSpPr/>
          <p:nvPr/>
        </p:nvSpPr>
        <p:spPr>
          <a:xfrm>
            <a:off x="530352" y="6473952"/>
            <a:ext cx="4999482"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Exercise programmes involving balance and functional training can reduce falls in community-dwelling older adults (Sherrington et al., 2019).</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Pillay et al. (2024) found stronger evidence for some supervised, longer-duration exercise approaches than for several other interventions.</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Multifactorial programmes may help, but results vary and evidence for fractures or quality-of-life outcomes is less consistent (Hopewell et al., 2020).</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Choice between effective options should consider feasibility, preferences and the person’s particular risk factors.</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EVIDENCE COMPARISON</a:t>
            </a:r>
            <a:endParaRPr lang="en-US" sz="1100" dirty="0"/>
          </a:p>
        </p:txBody>
      </p:sp>
      <p:sp>
        <p:nvSpPr>
          <p:cNvPr id="28" name="Text 26"/>
          <p:cNvSpPr/>
          <p:nvPr/>
        </p:nvSpPr>
        <p:spPr>
          <a:xfrm>
            <a:off x="7827264" y="2496312"/>
            <a:ext cx="3200400" cy="274320"/>
          </a:xfrm>
          <a:prstGeom prst="rect">
            <a:avLst/>
          </a:prstGeom>
          <a:noFill/>
          <a:ln/>
        </p:spPr>
        <p:txBody>
          <a:bodyPr wrap="square" lIns="0" tIns="0" rIns="0" bIns="0" rtlCol="0" anchor="ctr">
            <a:normAutofit/>
          </a:bodyPr>
          <a:lstStyle/>
          <a:p>
            <a:pPr marL="0" indent="0" algn="l">
              <a:buNone/>
            </a:pPr>
            <a:r>
              <a:rPr lang="en-US" sz="1420" b="1" dirty="0">
                <a:solidFill>
                  <a:srgbClr val="17324D"/>
                </a:solidFill>
                <a:latin typeface="Aptos" pitchFamily="34" charset="0"/>
                <a:ea typeface="Aptos" pitchFamily="34" charset="-122"/>
                <a:cs typeface="Aptos" pitchFamily="34" charset="-120"/>
              </a:rPr>
              <a:t>Balance + strength</a:t>
            </a:r>
            <a:endParaRPr lang="en-US" sz="1420" dirty="0"/>
          </a:p>
        </p:txBody>
      </p:sp>
      <p:sp>
        <p:nvSpPr>
          <p:cNvPr id="29" name="Shape 27"/>
          <p:cNvSpPr/>
          <p:nvPr/>
        </p:nvSpPr>
        <p:spPr>
          <a:xfrm>
            <a:off x="7854696" y="2880360"/>
            <a:ext cx="3163824" cy="219456"/>
          </a:xfrm>
          <a:prstGeom prst="roundRect">
            <a:avLst>
              <a:gd name="adj" fmla="val 41667"/>
            </a:avLst>
          </a:prstGeom>
          <a:solidFill>
            <a:srgbClr val="C8D9DB"/>
          </a:solidFill>
          <a:ln w="12700">
            <a:solidFill>
              <a:srgbClr val="C8D9DB">
                <a:alpha val="0"/>
              </a:srgbClr>
            </a:solidFill>
            <a:prstDash val="solid"/>
          </a:ln>
        </p:spPr>
        <p:txBody>
          <a:bodyPr/>
          <a:lstStyle/>
          <a:p>
            <a:endParaRPr lang="en-GB"/>
          </a:p>
        </p:txBody>
      </p:sp>
      <p:sp>
        <p:nvSpPr>
          <p:cNvPr id="30" name="Shape 28"/>
          <p:cNvSpPr/>
          <p:nvPr/>
        </p:nvSpPr>
        <p:spPr>
          <a:xfrm>
            <a:off x="7854696" y="2880360"/>
            <a:ext cx="2615184" cy="219456"/>
          </a:xfrm>
          <a:prstGeom prst="roundRect">
            <a:avLst>
              <a:gd name="adj" fmla="val 41667"/>
            </a:avLst>
          </a:prstGeom>
          <a:solidFill>
            <a:srgbClr val="07858B"/>
          </a:solidFill>
          <a:ln w="12700">
            <a:solidFill>
              <a:srgbClr val="07858B">
                <a:alpha val="0"/>
              </a:srgbClr>
            </a:solidFill>
            <a:prstDash val="solid"/>
          </a:ln>
        </p:spPr>
        <p:txBody>
          <a:bodyPr/>
          <a:lstStyle/>
          <a:p>
            <a:endParaRPr lang="en-GB"/>
          </a:p>
        </p:txBody>
      </p:sp>
      <p:sp>
        <p:nvSpPr>
          <p:cNvPr id="31" name="Text 29"/>
          <p:cNvSpPr/>
          <p:nvPr/>
        </p:nvSpPr>
        <p:spPr>
          <a:xfrm>
            <a:off x="7827264" y="3538728"/>
            <a:ext cx="3200400" cy="274320"/>
          </a:xfrm>
          <a:prstGeom prst="rect">
            <a:avLst/>
          </a:prstGeom>
          <a:noFill/>
          <a:ln/>
        </p:spPr>
        <p:txBody>
          <a:bodyPr wrap="square" lIns="0" tIns="0" rIns="0" bIns="0" rtlCol="0" anchor="ctr">
            <a:normAutofit/>
          </a:bodyPr>
          <a:lstStyle/>
          <a:p>
            <a:pPr marL="0" indent="0" algn="l">
              <a:buNone/>
            </a:pPr>
            <a:r>
              <a:rPr lang="en-US" sz="1420" b="1" dirty="0">
                <a:solidFill>
                  <a:srgbClr val="17324D"/>
                </a:solidFill>
                <a:latin typeface="Aptos" pitchFamily="34" charset="0"/>
                <a:ea typeface="Aptos" pitchFamily="34" charset="-122"/>
                <a:cs typeface="Aptos" pitchFamily="34" charset="-120"/>
              </a:rPr>
              <a:t>Multifactorial care</a:t>
            </a:r>
            <a:endParaRPr lang="en-US" sz="1420" dirty="0"/>
          </a:p>
        </p:txBody>
      </p:sp>
      <p:sp>
        <p:nvSpPr>
          <p:cNvPr id="32" name="Shape 30"/>
          <p:cNvSpPr/>
          <p:nvPr/>
        </p:nvSpPr>
        <p:spPr>
          <a:xfrm>
            <a:off x="7854696" y="3922776"/>
            <a:ext cx="3163824" cy="219456"/>
          </a:xfrm>
          <a:prstGeom prst="roundRect">
            <a:avLst>
              <a:gd name="adj" fmla="val 41667"/>
            </a:avLst>
          </a:prstGeom>
          <a:solidFill>
            <a:srgbClr val="C8D9DB"/>
          </a:solidFill>
          <a:ln w="12700">
            <a:solidFill>
              <a:srgbClr val="C8D9DB">
                <a:alpha val="0"/>
              </a:srgbClr>
            </a:solidFill>
            <a:prstDash val="solid"/>
          </a:ln>
        </p:spPr>
        <p:txBody>
          <a:bodyPr/>
          <a:lstStyle/>
          <a:p>
            <a:endParaRPr lang="en-GB"/>
          </a:p>
        </p:txBody>
      </p:sp>
      <p:sp>
        <p:nvSpPr>
          <p:cNvPr id="33" name="Shape 31"/>
          <p:cNvSpPr/>
          <p:nvPr/>
        </p:nvSpPr>
        <p:spPr>
          <a:xfrm>
            <a:off x="7854696" y="3922776"/>
            <a:ext cx="1673352" cy="219456"/>
          </a:xfrm>
          <a:prstGeom prst="roundRect">
            <a:avLst>
              <a:gd name="adj" fmla="val 41667"/>
            </a:avLst>
          </a:prstGeom>
          <a:solidFill>
            <a:srgbClr val="79B4B5"/>
          </a:solidFill>
          <a:ln w="12700">
            <a:solidFill>
              <a:srgbClr val="79B4B5">
                <a:alpha val="0"/>
              </a:srgbClr>
            </a:solidFill>
            <a:prstDash val="solid"/>
          </a:ln>
        </p:spPr>
        <p:txBody>
          <a:bodyPr/>
          <a:lstStyle/>
          <a:p>
            <a:endParaRPr lang="en-GB"/>
          </a:p>
        </p:txBody>
      </p:sp>
      <p:sp>
        <p:nvSpPr>
          <p:cNvPr id="34" name="Text 32"/>
          <p:cNvSpPr/>
          <p:nvPr/>
        </p:nvSpPr>
        <p:spPr>
          <a:xfrm>
            <a:off x="7827264" y="4581144"/>
            <a:ext cx="3200400" cy="274320"/>
          </a:xfrm>
          <a:prstGeom prst="rect">
            <a:avLst/>
          </a:prstGeom>
          <a:noFill/>
          <a:ln/>
        </p:spPr>
        <p:txBody>
          <a:bodyPr wrap="square" lIns="0" tIns="0" rIns="0" bIns="0" rtlCol="0" anchor="ctr">
            <a:normAutofit/>
          </a:bodyPr>
          <a:lstStyle/>
          <a:p>
            <a:pPr marL="0" indent="0" algn="l">
              <a:buNone/>
            </a:pPr>
            <a:r>
              <a:rPr lang="en-US" sz="1420" b="1" dirty="0">
                <a:solidFill>
                  <a:srgbClr val="17324D"/>
                </a:solidFill>
                <a:latin typeface="Aptos" pitchFamily="34" charset="0"/>
                <a:ea typeface="Aptos" pitchFamily="34" charset="-122"/>
                <a:cs typeface="Aptos" pitchFamily="34" charset="-120"/>
              </a:rPr>
              <a:t>Advice alone</a:t>
            </a:r>
            <a:endParaRPr lang="en-US" sz="1420" dirty="0"/>
          </a:p>
        </p:txBody>
      </p:sp>
      <p:sp>
        <p:nvSpPr>
          <p:cNvPr id="35" name="Shape 33"/>
          <p:cNvSpPr/>
          <p:nvPr/>
        </p:nvSpPr>
        <p:spPr>
          <a:xfrm>
            <a:off x="7854696" y="4965192"/>
            <a:ext cx="3163824" cy="219456"/>
          </a:xfrm>
          <a:prstGeom prst="roundRect">
            <a:avLst>
              <a:gd name="adj" fmla="val 41667"/>
            </a:avLst>
          </a:prstGeom>
          <a:solidFill>
            <a:srgbClr val="C8D9DB"/>
          </a:solidFill>
          <a:ln w="12700">
            <a:solidFill>
              <a:srgbClr val="C8D9DB">
                <a:alpha val="0"/>
              </a:srgbClr>
            </a:solidFill>
            <a:prstDash val="solid"/>
          </a:ln>
        </p:spPr>
        <p:txBody>
          <a:bodyPr/>
          <a:lstStyle/>
          <a:p>
            <a:endParaRPr lang="en-GB"/>
          </a:p>
        </p:txBody>
      </p:sp>
      <p:sp>
        <p:nvSpPr>
          <p:cNvPr id="36" name="Shape 34"/>
          <p:cNvSpPr/>
          <p:nvPr/>
        </p:nvSpPr>
        <p:spPr>
          <a:xfrm>
            <a:off x="7854696" y="4965192"/>
            <a:ext cx="896112" cy="219456"/>
          </a:xfrm>
          <a:prstGeom prst="roundRect">
            <a:avLst>
              <a:gd name="adj" fmla="val 41667"/>
            </a:avLst>
          </a:prstGeom>
          <a:solidFill>
            <a:srgbClr val="F2B24C"/>
          </a:solidFill>
          <a:ln w="12700">
            <a:solidFill>
              <a:srgbClr val="F2B24C">
                <a:alpha val="0"/>
              </a:srgbClr>
            </a:solidFill>
            <a:prstDash val="solid"/>
          </a:ln>
        </p:spPr>
        <p:txBody>
          <a:bodyPr/>
          <a:lstStyle/>
          <a:p>
            <a:endParaRPr lang="en-GB"/>
          </a:p>
        </p:txBody>
      </p:sp>
      <p:sp>
        <p:nvSpPr>
          <p:cNvPr id="37" name="Text 35"/>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8. Qualitative evidence comparison, not effect sizes. Author-created from three reviews.</a:t>
            </a:r>
            <a:endParaRPr lang="en-US" sz="1050" dirty="0"/>
          </a:p>
        </p:txBody>
      </p:sp>
      <p:pic>
        <p:nvPicPr>
          <p:cNvPr id="38" name="Recorded Sound">
            <a:hlinkClick r:id="" action="ppaction://media"/>
            <a:extLst>
              <a:ext uri="{FF2B5EF4-FFF2-40B4-BE49-F238E27FC236}">
                <a16:creationId xmlns:a16="http://schemas.microsoft.com/office/drawing/2014/main" id="{D01A45E9-0E32-ED8C-D32F-6F25C6F7AA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754616" y="-34544"/>
            <a:ext cx="1769872" cy="176987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215"/>
    </mc:Choice>
    <mc:Fallback>
      <p:transition spd="slow" advTm="59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15"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09 / ENVIRONMENTAL SUPPORT</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The home can be part of the intervention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INTERVENTIONS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10 / 20</a:t>
            </a:r>
            <a:endParaRPr lang="en-US" sz="940" dirty="0"/>
          </a:p>
        </p:txBody>
      </p:sp>
      <p:sp>
        <p:nvSpPr>
          <p:cNvPr id="9" name="Shape 7"/>
          <p:cNvSpPr/>
          <p:nvPr/>
        </p:nvSpPr>
        <p:spPr>
          <a:xfrm>
            <a:off x="530352" y="6473952"/>
            <a:ext cx="5554980"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Environmental hazards may add difficulty to mobility limitations, making a home assessment relevant for some older adults (NICE, 2025).</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Sheth and Cogle (2023) found that occupational therapist-led home modifications showed promise, although intervention models differed considerably.</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Support could involve practical changes such as safer routes, improved lighting or suitable bathroom adaptations.</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value of each adaptation should be assessed against personal goals, cost and whether it genuinely improves daily functioning.</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HAZARD  →  ADAPTATION</a:t>
            </a:r>
            <a:endParaRPr lang="en-US" sz="1100" dirty="0"/>
          </a:p>
        </p:txBody>
      </p:sp>
      <p:sp>
        <p:nvSpPr>
          <p:cNvPr id="28" name="Shape 26"/>
          <p:cNvSpPr/>
          <p:nvPr/>
        </p:nvSpPr>
        <p:spPr>
          <a:xfrm>
            <a:off x="7726680" y="2606040"/>
            <a:ext cx="1618488" cy="658368"/>
          </a:xfrm>
          <a:prstGeom prst="roundRect">
            <a:avLst>
              <a:gd name="adj" fmla="val 15278"/>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863840" y="2697480"/>
            <a:ext cx="1344168" cy="475488"/>
          </a:xfrm>
          <a:prstGeom prst="rect">
            <a:avLst/>
          </a:prstGeom>
          <a:noFill/>
          <a:ln/>
        </p:spPr>
        <p:txBody>
          <a:bodyPr wrap="square" lIns="0" tIns="0" rIns="0" bIns="0" rtlCol="0" anchor="ctr">
            <a:normAutofit/>
          </a:bodyPr>
          <a:lstStyle/>
          <a:p>
            <a:pPr marL="0" indent="0" algn="ctr">
              <a:buNone/>
            </a:pPr>
            <a:r>
              <a:rPr lang="en-US" sz="1280" dirty="0">
                <a:solidFill>
                  <a:srgbClr val="17324D"/>
                </a:solidFill>
                <a:latin typeface="Aptos" pitchFamily="34" charset="0"/>
                <a:ea typeface="Aptos" pitchFamily="34" charset="-122"/>
                <a:cs typeface="Aptos" pitchFamily="34" charset="-120"/>
              </a:rPr>
              <a:t>Poor lighting</a:t>
            </a:r>
            <a:endParaRPr lang="en-US" sz="1280" dirty="0"/>
          </a:p>
        </p:txBody>
      </p:sp>
      <p:sp>
        <p:nvSpPr>
          <p:cNvPr id="30" name="Text 28"/>
          <p:cNvSpPr/>
          <p:nvPr/>
        </p:nvSpPr>
        <p:spPr>
          <a:xfrm>
            <a:off x="9436608" y="2715768"/>
            <a:ext cx="310896" cy="329184"/>
          </a:xfrm>
          <a:prstGeom prst="rect">
            <a:avLst/>
          </a:prstGeom>
          <a:noFill/>
          <a:ln/>
        </p:spPr>
        <p:txBody>
          <a:bodyPr wrap="square" lIns="0" tIns="0" rIns="0" bIns="0" rtlCol="0" anchor="ctr">
            <a:normAutofit fontScale="92500" lnSpcReduction="10000"/>
          </a:bodyPr>
          <a:lstStyle/>
          <a:p>
            <a:pPr marL="0" indent="0" algn="ctr">
              <a:buNone/>
            </a:pPr>
            <a:r>
              <a:rPr lang="en-US" sz="2400" b="1" dirty="0">
                <a:solidFill>
                  <a:srgbClr val="F2B24C"/>
                </a:solidFill>
                <a:latin typeface="Aptos" pitchFamily="34" charset="0"/>
                <a:ea typeface="Aptos" pitchFamily="34" charset="-122"/>
                <a:cs typeface="Aptos" pitchFamily="34" charset="-120"/>
              </a:rPr>
              <a:t>→</a:t>
            </a:r>
            <a:endParaRPr lang="en-US" sz="2400" dirty="0"/>
          </a:p>
        </p:txBody>
      </p:sp>
      <p:sp>
        <p:nvSpPr>
          <p:cNvPr id="31" name="Shape 29"/>
          <p:cNvSpPr/>
          <p:nvPr/>
        </p:nvSpPr>
        <p:spPr>
          <a:xfrm>
            <a:off x="9802368" y="2606040"/>
            <a:ext cx="1572768" cy="658368"/>
          </a:xfrm>
          <a:prstGeom prst="roundRect">
            <a:avLst>
              <a:gd name="adj" fmla="val 15278"/>
            </a:avLst>
          </a:prstGeom>
          <a:solidFill>
            <a:srgbClr val="DAEAE8"/>
          </a:solidFill>
          <a:ln w="12700">
            <a:solidFill>
              <a:srgbClr val="DAEAE8">
                <a:alpha val="0"/>
              </a:srgbClr>
            </a:solidFill>
            <a:prstDash val="solid"/>
          </a:ln>
        </p:spPr>
        <p:txBody>
          <a:bodyPr/>
          <a:lstStyle/>
          <a:p>
            <a:endParaRPr lang="en-GB"/>
          </a:p>
        </p:txBody>
      </p:sp>
      <p:sp>
        <p:nvSpPr>
          <p:cNvPr id="32" name="Text 30"/>
          <p:cNvSpPr/>
          <p:nvPr/>
        </p:nvSpPr>
        <p:spPr>
          <a:xfrm>
            <a:off x="9939528" y="2697480"/>
            <a:ext cx="1298448" cy="475488"/>
          </a:xfrm>
          <a:prstGeom prst="rect">
            <a:avLst/>
          </a:prstGeom>
          <a:noFill/>
          <a:ln/>
        </p:spPr>
        <p:txBody>
          <a:bodyPr wrap="square" lIns="0" tIns="0" rIns="0" bIns="0" rtlCol="0" anchor="ctr">
            <a:normAutofit/>
          </a:bodyPr>
          <a:lstStyle/>
          <a:p>
            <a:pPr marL="0" indent="0" algn="ctr">
              <a:buNone/>
            </a:pPr>
            <a:r>
              <a:rPr lang="en-US" sz="1260" b="1" dirty="0">
                <a:solidFill>
                  <a:srgbClr val="17324D"/>
                </a:solidFill>
                <a:latin typeface="Aptos" pitchFamily="34" charset="0"/>
                <a:ea typeface="Aptos" pitchFamily="34" charset="-122"/>
                <a:cs typeface="Aptos" pitchFamily="34" charset="-120"/>
              </a:rPr>
              <a:t>Clearer lighting</a:t>
            </a:r>
            <a:endParaRPr lang="en-US" sz="1260" dirty="0"/>
          </a:p>
        </p:txBody>
      </p:sp>
      <p:sp>
        <p:nvSpPr>
          <p:cNvPr id="33" name="Shape 31"/>
          <p:cNvSpPr/>
          <p:nvPr/>
        </p:nvSpPr>
        <p:spPr>
          <a:xfrm>
            <a:off x="7726680" y="3593592"/>
            <a:ext cx="1618488" cy="658368"/>
          </a:xfrm>
          <a:prstGeom prst="roundRect">
            <a:avLst>
              <a:gd name="adj" fmla="val 15278"/>
            </a:avLst>
          </a:prstGeom>
          <a:solidFill>
            <a:srgbClr val="FFFFFF"/>
          </a:solidFill>
          <a:ln w="12700">
            <a:solidFill>
              <a:srgbClr val="FFFFFF">
                <a:alpha val="0"/>
              </a:srgbClr>
            </a:solidFill>
            <a:prstDash val="solid"/>
          </a:ln>
        </p:spPr>
        <p:txBody>
          <a:bodyPr/>
          <a:lstStyle/>
          <a:p>
            <a:endParaRPr lang="en-GB"/>
          </a:p>
        </p:txBody>
      </p:sp>
      <p:sp>
        <p:nvSpPr>
          <p:cNvPr id="34" name="Text 32"/>
          <p:cNvSpPr/>
          <p:nvPr/>
        </p:nvSpPr>
        <p:spPr>
          <a:xfrm>
            <a:off x="7863840" y="3685032"/>
            <a:ext cx="1344168" cy="475488"/>
          </a:xfrm>
          <a:prstGeom prst="rect">
            <a:avLst/>
          </a:prstGeom>
          <a:noFill/>
          <a:ln/>
        </p:spPr>
        <p:txBody>
          <a:bodyPr wrap="square" lIns="0" tIns="0" rIns="0" bIns="0" rtlCol="0" anchor="ctr">
            <a:normAutofit/>
          </a:bodyPr>
          <a:lstStyle/>
          <a:p>
            <a:pPr marL="0" indent="0" algn="ctr">
              <a:buNone/>
            </a:pPr>
            <a:r>
              <a:rPr lang="en-US" sz="1280" dirty="0">
                <a:solidFill>
                  <a:srgbClr val="17324D"/>
                </a:solidFill>
                <a:latin typeface="Aptos" pitchFamily="34" charset="0"/>
                <a:ea typeface="Aptos" pitchFamily="34" charset="-122"/>
                <a:cs typeface="Aptos" pitchFamily="34" charset="-120"/>
              </a:rPr>
              <a:t>Loose obstacles</a:t>
            </a:r>
            <a:endParaRPr lang="en-US" sz="1280" dirty="0"/>
          </a:p>
        </p:txBody>
      </p:sp>
      <p:sp>
        <p:nvSpPr>
          <p:cNvPr id="35" name="Text 33"/>
          <p:cNvSpPr/>
          <p:nvPr/>
        </p:nvSpPr>
        <p:spPr>
          <a:xfrm>
            <a:off x="9436608" y="3703320"/>
            <a:ext cx="310896" cy="329184"/>
          </a:xfrm>
          <a:prstGeom prst="rect">
            <a:avLst/>
          </a:prstGeom>
          <a:noFill/>
          <a:ln/>
        </p:spPr>
        <p:txBody>
          <a:bodyPr wrap="square" lIns="0" tIns="0" rIns="0" bIns="0" rtlCol="0" anchor="ctr">
            <a:normAutofit fontScale="92500" lnSpcReduction="10000"/>
          </a:bodyPr>
          <a:lstStyle/>
          <a:p>
            <a:pPr marL="0" indent="0" algn="ctr">
              <a:buNone/>
            </a:pPr>
            <a:r>
              <a:rPr lang="en-US" sz="2400" b="1" dirty="0">
                <a:solidFill>
                  <a:srgbClr val="F2B24C"/>
                </a:solidFill>
                <a:latin typeface="Aptos" pitchFamily="34" charset="0"/>
                <a:ea typeface="Aptos" pitchFamily="34" charset="-122"/>
                <a:cs typeface="Aptos" pitchFamily="34" charset="-120"/>
              </a:rPr>
              <a:t>→</a:t>
            </a:r>
            <a:endParaRPr lang="en-US" sz="2400" dirty="0"/>
          </a:p>
        </p:txBody>
      </p:sp>
      <p:sp>
        <p:nvSpPr>
          <p:cNvPr id="36" name="Shape 34"/>
          <p:cNvSpPr/>
          <p:nvPr/>
        </p:nvSpPr>
        <p:spPr>
          <a:xfrm>
            <a:off x="9802368" y="3593592"/>
            <a:ext cx="1572768" cy="658368"/>
          </a:xfrm>
          <a:prstGeom prst="roundRect">
            <a:avLst>
              <a:gd name="adj" fmla="val 15278"/>
            </a:avLst>
          </a:prstGeom>
          <a:solidFill>
            <a:srgbClr val="DAEAE8"/>
          </a:solidFill>
          <a:ln w="12700">
            <a:solidFill>
              <a:srgbClr val="DAEAE8">
                <a:alpha val="0"/>
              </a:srgbClr>
            </a:solidFill>
            <a:prstDash val="solid"/>
          </a:ln>
        </p:spPr>
        <p:txBody>
          <a:bodyPr/>
          <a:lstStyle/>
          <a:p>
            <a:endParaRPr lang="en-GB"/>
          </a:p>
        </p:txBody>
      </p:sp>
      <p:sp>
        <p:nvSpPr>
          <p:cNvPr id="37" name="Text 35"/>
          <p:cNvSpPr/>
          <p:nvPr/>
        </p:nvSpPr>
        <p:spPr>
          <a:xfrm>
            <a:off x="9939528" y="3685032"/>
            <a:ext cx="1298448" cy="475488"/>
          </a:xfrm>
          <a:prstGeom prst="rect">
            <a:avLst/>
          </a:prstGeom>
          <a:noFill/>
          <a:ln/>
        </p:spPr>
        <p:txBody>
          <a:bodyPr wrap="square" lIns="0" tIns="0" rIns="0" bIns="0" rtlCol="0" anchor="ctr">
            <a:normAutofit/>
          </a:bodyPr>
          <a:lstStyle/>
          <a:p>
            <a:pPr marL="0" indent="0" algn="ctr">
              <a:buNone/>
            </a:pPr>
            <a:r>
              <a:rPr lang="en-US" sz="1260" b="1" dirty="0">
                <a:solidFill>
                  <a:srgbClr val="17324D"/>
                </a:solidFill>
                <a:latin typeface="Aptos" pitchFamily="34" charset="0"/>
                <a:ea typeface="Aptos" pitchFamily="34" charset="-122"/>
                <a:cs typeface="Aptos" pitchFamily="34" charset="-120"/>
              </a:rPr>
              <a:t>Clear walkways</a:t>
            </a:r>
            <a:endParaRPr lang="en-US" sz="1260" dirty="0"/>
          </a:p>
        </p:txBody>
      </p:sp>
      <p:sp>
        <p:nvSpPr>
          <p:cNvPr id="38" name="Shape 36"/>
          <p:cNvSpPr/>
          <p:nvPr/>
        </p:nvSpPr>
        <p:spPr>
          <a:xfrm>
            <a:off x="7726680" y="4581144"/>
            <a:ext cx="1618488" cy="658368"/>
          </a:xfrm>
          <a:prstGeom prst="roundRect">
            <a:avLst>
              <a:gd name="adj" fmla="val 15278"/>
            </a:avLst>
          </a:prstGeom>
          <a:solidFill>
            <a:srgbClr val="FFFFFF"/>
          </a:solidFill>
          <a:ln w="12700">
            <a:solidFill>
              <a:srgbClr val="FFFFFF">
                <a:alpha val="0"/>
              </a:srgbClr>
            </a:solidFill>
            <a:prstDash val="solid"/>
          </a:ln>
        </p:spPr>
        <p:txBody>
          <a:bodyPr/>
          <a:lstStyle/>
          <a:p>
            <a:endParaRPr lang="en-GB"/>
          </a:p>
        </p:txBody>
      </p:sp>
      <p:sp>
        <p:nvSpPr>
          <p:cNvPr id="39" name="Text 37"/>
          <p:cNvSpPr/>
          <p:nvPr/>
        </p:nvSpPr>
        <p:spPr>
          <a:xfrm>
            <a:off x="7863840" y="4672584"/>
            <a:ext cx="1344168" cy="475488"/>
          </a:xfrm>
          <a:prstGeom prst="rect">
            <a:avLst/>
          </a:prstGeom>
          <a:noFill/>
          <a:ln/>
        </p:spPr>
        <p:txBody>
          <a:bodyPr wrap="square" lIns="0" tIns="0" rIns="0" bIns="0" rtlCol="0" anchor="ctr">
            <a:normAutofit/>
          </a:bodyPr>
          <a:lstStyle/>
          <a:p>
            <a:pPr marL="0" indent="0" algn="ctr">
              <a:buNone/>
            </a:pPr>
            <a:r>
              <a:rPr lang="en-US" sz="1280" dirty="0">
                <a:solidFill>
                  <a:srgbClr val="17324D"/>
                </a:solidFill>
                <a:latin typeface="Aptos" pitchFamily="34" charset="0"/>
                <a:ea typeface="Aptos" pitchFamily="34" charset="-122"/>
                <a:cs typeface="Aptos" pitchFamily="34" charset="-120"/>
              </a:rPr>
              <a:t>Difficult bathing</a:t>
            </a:r>
            <a:endParaRPr lang="en-US" sz="1280" dirty="0"/>
          </a:p>
        </p:txBody>
      </p:sp>
      <p:sp>
        <p:nvSpPr>
          <p:cNvPr id="40" name="Text 38"/>
          <p:cNvSpPr/>
          <p:nvPr/>
        </p:nvSpPr>
        <p:spPr>
          <a:xfrm>
            <a:off x="9436608" y="4690872"/>
            <a:ext cx="310896" cy="329184"/>
          </a:xfrm>
          <a:prstGeom prst="rect">
            <a:avLst/>
          </a:prstGeom>
          <a:noFill/>
          <a:ln/>
        </p:spPr>
        <p:txBody>
          <a:bodyPr wrap="square" lIns="0" tIns="0" rIns="0" bIns="0" rtlCol="0" anchor="ctr">
            <a:normAutofit fontScale="92500" lnSpcReduction="10000"/>
          </a:bodyPr>
          <a:lstStyle/>
          <a:p>
            <a:pPr marL="0" indent="0" algn="ctr">
              <a:buNone/>
            </a:pPr>
            <a:r>
              <a:rPr lang="en-US" sz="2400" b="1" dirty="0">
                <a:solidFill>
                  <a:srgbClr val="F2B24C"/>
                </a:solidFill>
                <a:latin typeface="Aptos" pitchFamily="34" charset="0"/>
                <a:ea typeface="Aptos" pitchFamily="34" charset="-122"/>
                <a:cs typeface="Aptos" pitchFamily="34" charset="-120"/>
              </a:rPr>
              <a:t>→</a:t>
            </a:r>
            <a:endParaRPr lang="en-US" sz="2400" dirty="0"/>
          </a:p>
        </p:txBody>
      </p:sp>
      <p:sp>
        <p:nvSpPr>
          <p:cNvPr id="41" name="Shape 39"/>
          <p:cNvSpPr/>
          <p:nvPr/>
        </p:nvSpPr>
        <p:spPr>
          <a:xfrm>
            <a:off x="9802368" y="4581144"/>
            <a:ext cx="1572768" cy="658368"/>
          </a:xfrm>
          <a:prstGeom prst="roundRect">
            <a:avLst>
              <a:gd name="adj" fmla="val 15278"/>
            </a:avLst>
          </a:prstGeom>
          <a:solidFill>
            <a:srgbClr val="DAEAE8"/>
          </a:solidFill>
          <a:ln w="12700">
            <a:solidFill>
              <a:srgbClr val="DAEAE8">
                <a:alpha val="0"/>
              </a:srgbClr>
            </a:solidFill>
            <a:prstDash val="solid"/>
          </a:ln>
        </p:spPr>
        <p:txBody>
          <a:bodyPr/>
          <a:lstStyle/>
          <a:p>
            <a:endParaRPr lang="en-GB"/>
          </a:p>
        </p:txBody>
      </p:sp>
      <p:sp>
        <p:nvSpPr>
          <p:cNvPr id="42" name="Text 40"/>
          <p:cNvSpPr/>
          <p:nvPr/>
        </p:nvSpPr>
        <p:spPr>
          <a:xfrm>
            <a:off x="9939528" y="4672584"/>
            <a:ext cx="1298448" cy="475488"/>
          </a:xfrm>
          <a:prstGeom prst="rect">
            <a:avLst/>
          </a:prstGeom>
          <a:noFill/>
          <a:ln/>
        </p:spPr>
        <p:txBody>
          <a:bodyPr wrap="square" lIns="0" tIns="0" rIns="0" bIns="0" rtlCol="0" anchor="ctr">
            <a:normAutofit/>
          </a:bodyPr>
          <a:lstStyle/>
          <a:p>
            <a:pPr marL="0" indent="0" algn="ctr">
              <a:buNone/>
            </a:pPr>
            <a:r>
              <a:rPr lang="en-US" sz="1260" b="1" dirty="0">
                <a:solidFill>
                  <a:srgbClr val="17324D"/>
                </a:solidFill>
                <a:latin typeface="Aptos" pitchFamily="34" charset="0"/>
                <a:ea typeface="Aptos" pitchFamily="34" charset="-122"/>
                <a:cs typeface="Aptos" pitchFamily="34" charset="-120"/>
              </a:rPr>
              <a:t>Suitable supports</a:t>
            </a:r>
            <a:endParaRPr lang="en-US" sz="1260" dirty="0"/>
          </a:p>
        </p:txBody>
      </p:sp>
      <p:sp>
        <p:nvSpPr>
          <p:cNvPr id="43" name="Text 41"/>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9. Illustrative home adjustments. Author-created from NICE (2025) and Sheth and Cogle (2023).</a:t>
            </a:r>
            <a:endParaRPr lang="en-US" sz="1050" dirty="0"/>
          </a:p>
        </p:txBody>
      </p:sp>
      <p:pic>
        <p:nvPicPr>
          <p:cNvPr id="44" name="Recorded Sound">
            <a:hlinkClick r:id="" action="ppaction://media"/>
            <a:extLst>
              <a:ext uri="{FF2B5EF4-FFF2-40B4-BE49-F238E27FC236}">
                <a16:creationId xmlns:a16="http://schemas.microsoft.com/office/drawing/2014/main" id="{5EC5DEAA-C4E8-C263-717A-97C2BA4CE4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39528" y="31496"/>
            <a:ext cx="1623568" cy="162356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682"/>
    </mc:Choice>
    <mc:Fallback>
      <p:transition spd="slow" advTm="56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82"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10 / PERSONALISED ACTION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Clinical review can reveal modifiable risks</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INTERVENTIONS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11 / 20</a:t>
            </a:r>
            <a:endParaRPr lang="en-US" sz="940" dirty="0"/>
          </a:p>
        </p:txBody>
      </p:sp>
      <p:sp>
        <p:nvSpPr>
          <p:cNvPr id="9" name="Shape 7"/>
          <p:cNvSpPr/>
          <p:nvPr/>
        </p:nvSpPr>
        <p:spPr>
          <a:xfrm>
            <a:off x="530352" y="6473952"/>
            <a:ext cx="6110478"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NICE (2025) includes medication, cardiovascular health and vision among considerations in comprehensive falls assessment.</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structured medication review may be appropriate for older adults taking several medicines or managing complex conditions (NICE, 2015).</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Reviewing these factors should be linked to specific concerns, rather than treating every medicine as a cause of falling.</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Clear communication can help people understand proposed changes while ensuring clinical decisions remain appropriately supervised.</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FOUR CLINICAL QUESTIONS</a:t>
            </a:r>
            <a:endParaRPr lang="en-US" sz="1100" dirty="0"/>
          </a:p>
        </p:txBody>
      </p:sp>
      <p:sp>
        <p:nvSpPr>
          <p:cNvPr id="28" name="Shape 26"/>
          <p:cNvSpPr/>
          <p:nvPr/>
        </p:nvSpPr>
        <p:spPr>
          <a:xfrm>
            <a:off x="7818120" y="2514600"/>
            <a:ext cx="1627632" cy="1115568"/>
          </a:xfrm>
          <a:prstGeom prst="roundRect">
            <a:avLst>
              <a:gd name="adj" fmla="val 9016"/>
            </a:avLst>
          </a:prstGeom>
          <a:solidFill>
            <a:srgbClr val="07858B"/>
          </a:solidFill>
          <a:ln w="12700">
            <a:solidFill>
              <a:srgbClr val="07858B">
                <a:alpha val="0"/>
              </a:srgbClr>
            </a:solidFill>
            <a:prstDash val="solid"/>
          </a:ln>
        </p:spPr>
        <p:txBody>
          <a:bodyPr/>
          <a:lstStyle/>
          <a:p>
            <a:endParaRPr lang="en-GB"/>
          </a:p>
        </p:txBody>
      </p:sp>
      <p:sp>
        <p:nvSpPr>
          <p:cNvPr id="29" name="Text 27"/>
          <p:cNvSpPr/>
          <p:nvPr/>
        </p:nvSpPr>
        <p:spPr>
          <a:xfrm>
            <a:off x="7955280" y="2606040"/>
            <a:ext cx="1353312" cy="932688"/>
          </a:xfrm>
          <a:prstGeom prst="rect">
            <a:avLst/>
          </a:prstGeom>
          <a:noFill/>
          <a:ln/>
        </p:spPr>
        <p:txBody>
          <a:bodyPr wrap="square" lIns="0" tIns="0" rIns="0" bIns="0" rtlCol="0" anchor="ctr">
            <a:normAutofit/>
          </a:bodyPr>
          <a:lstStyle/>
          <a:p>
            <a:pPr marL="0" indent="0" algn="ctr">
              <a:buNone/>
            </a:pPr>
            <a:r>
              <a:rPr lang="en-US" sz="1330" b="1" dirty="0">
                <a:solidFill>
                  <a:srgbClr val="FFFFFF"/>
                </a:solidFill>
                <a:latin typeface="Aptos" pitchFamily="34" charset="0"/>
                <a:ea typeface="Aptos" pitchFamily="34" charset="-122"/>
                <a:cs typeface="Aptos" pitchFamily="34" charset="-120"/>
              </a:rPr>
              <a:t>MEDICINES</a:t>
            </a:r>
            <a:endParaRPr lang="en-US" sz="1330" dirty="0"/>
          </a:p>
        </p:txBody>
      </p:sp>
      <p:sp>
        <p:nvSpPr>
          <p:cNvPr id="30" name="Shape 28"/>
          <p:cNvSpPr/>
          <p:nvPr/>
        </p:nvSpPr>
        <p:spPr>
          <a:xfrm>
            <a:off x="9582912" y="2514600"/>
            <a:ext cx="1627632" cy="1115568"/>
          </a:xfrm>
          <a:prstGeom prst="roundRect">
            <a:avLst>
              <a:gd name="adj" fmla="val 9016"/>
            </a:avLst>
          </a:prstGeom>
          <a:solidFill>
            <a:srgbClr val="FFFFFF"/>
          </a:solidFill>
          <a:ln w="12700">
            <a:solidFill>
              <a:srgbClr val="FFFFFF">
                <a:alpha val="0"/>
              </a:srgbClr>
            </a:solidFill>
            <a:prstDash val="solid"/>
          </a:ln>
        </p:spPr>
        <p:txBody>
          <a:bodyPr/>
          <a:lstStyle/>
          <a:p>
            <a:endParaRPr lang="en-GB"/>
          </a:p>
        </p:txBody>
      </p:sp>
      <p:sp>
        <p:nvSpPr>
          <p:cNvPr id="31" name="Text 29"/>
          <p:cNvSpPr/>
          <p:nvPr/>
        </p:nvSpPr>
        <p:spPr>
          <a:xfrm>
            <a:off x="9720072" y="2606040"/>
            <a:ext cx="1353312" cy="932688"/>
          </a:xfrm>
          <a:prstGeom prst="rect">
            <a:avLst/>
          </a:prstGeom>
          <a:noFill/>
          <a:ln/>
        </p:spPr>
        <p:txBody>
          <a:bodyPr wrap="square" lIns="0" tIns="0" rIns="0" bIns="0" rtlCol="0" anchor="ctr">
            <a:normAutofit/>
          </a:bodyPr>
          <a:lstStyle/>
          <a:p>
            <a:pPr marL="0" indent="0" algn="ctr">
              <a:buNone/>
            </a:pPr>
            <a:r>
              <a:rPr lang="en-US" sz="1330" b="1" dirty="0">
                <a:solidFill>
                  <a:srgbClr val="17324D"/>
                </a:solidFill>
                <a:latin typeface="Aptos" pitchFamily="34" charset="0"/>
                <a:ea typeface="Aptos" pitchFamily="34" charset="-122"/>
                <a:cs typeface="Aptos" pitchFamily="34" charset="-120"/>
              </a:rPr>
              <a:t>BALANCE</a:t>
            </a:r>
            <a:endParaRPr lang="en-US" sz="1330" dirty="0"/>
          </a:p>
        </p:txBody>
      </p:sp>
      <p:sp>
        <p:nvSpPr>
          <p:cNvPr id="32" name="Shape 30"/>
          <p:cNvSpPr/>
          <p:nvPr/>
        </p:nvSpPr>
        <p:spPr>
          <a:xfrm>
            <a:off x="7818120" y="3931920"/>
            <a:ext cx="1627632" cy="1115568"/>
          </a:xfrm>
          <a:prstGeom prst="roundRect">
            <a:avLst>
              <a:gd name="adj" fmla="val 9016"/>
            </a:avLst>
          </a:prstGeom>
          <a:solidFill>
            <a:srgbClr val="FFFFFF"/>
          </a:solidFill>
          <a:ln w="12700">
            <a:solidFill>
              <a:srgbClr val="FFFFFF">
                <a:alpha val="0"/>
              </a:srgbClr>
            </a:solidFill>
            <a:prstDash val="solid"/>
          </a:ln>
        </p:spPr>
        <p:txBody>
          <a:bodyPr/>
          <a:lstStyle/>
          <a:p>
            <a:endParaRPr lang="en-GB"/>
          </a:p>
        </p:txBody>
      </p:sp>
      <p:sp>
        <p:nvSpPr>
          <p:cNvPr id="33" name="Text 31"/>
          <p:cNvSpPr/>
          <p:nvPr/>
        </p:nvSpPr>
        <p:spPr>
          <a:xfrm>
            <a:off x="7955280" y="4023360"/>
            <a:ext cx="1353312" cy="932688"/>
          </a:xfrm>
          <a:prstGeom prst="rect">
            <a:avLst/>
          </a:prstGeom>
          <a:noFill/>
          <a:ln/>
        </p:spPr>
        <p:txBody>
          <a:bodyPr wrap="square" lIns="0" tIns="0" rIns="0" bIns="0" rtlCol="0" anchor="ctr">
            <a:normAutofit/>
          </a:bodyPr>
          <a:lstStyle/>
          <a:p>
            <a:pPr marL="0" indent="0" algn="ctr">
              <a:buNone/>
            </a:pPr>
            <a:r>
              <a:rPr lang="en-US" sz="1330" b="1" dirty="0">
                <a:solidFill>
                  <a:srgbClr val="17324D"/>
                </a:solidFill>
                <a:latin typeface="Aptos" pitchFamily="34" charset="0"/>
                <a:ea typeface="Aptos" pitchFamily="34" charset="-122"/>
                <a:cs typeface="Aptos" pitchFamily="34" charset="-120"/>
              </a:rPr>
              <a:t>VISION</a:t>
            </a:r>
            <a:endParaRPr lang="en-US" sz="1330" dirty="0"/>
          </a:p>
        </p:txBody>
      </p:sp>
      <p:sp>
        <p:nvSpPr>
          <p:cNvPr id="34" name="Shape 32"/>
          <p:cNvSpPr/>
          <p:nvPr/>
        </p:nvSpPr>
        <p:spPr>
          <a:xfrm>
            <a:off x="9582912" y="3931920"/>
            <a:ext cx="1627632" cy="1115568"/>
          </a:xfrm>
          <a:prstGeom prst="roundRect">
            <a:avLst>
              <a:gd name="adj" fmla="val 9016"/>
            </a:avLst>
          </a:prstGeom>
          <a:solidFill>
            <a:srgbClr val="FFFFFF"/>
          </a:solidFill>
          <a:ln w="12700">
            <a:solidFill>
              <a:srgbClr val="FFFFFF">
                <a:alpha val="0"/>
              </a:srgbClr>
            </a:solidFill>
            <a:prstDash val="solid"/>
          </a:ln>
        </p:spPr>
        <p:txBody>
          <a:bodyPr/>
          <a:lstStyle/>
          <a:p>
            <a:endParaRPr lang="en-GB"/>
          </a:p>
        </p:txBody>
      </p:sp>
      <p:sp>
        <p:nvSpPr>
          <p:cNvPr id="35" name="Text 33"/>
          <p:cNvSpPr/>
          <p:nvPr/>
        </p:nvSpPr>
        <p:spPr>
          <a:xfrm>
            <a:off x="9720072" y="4023360"/>
            <a:ext cx="1353312" cy="932688"/>
          </a:xfrm>
          <a:prstGeom prst="rect">
            <a:avLst/>
          </a:prstGeom>
          <a:noFill/>
          <a:ln/>
        </p:spPr>
        <p:txBody>
          <a:bodyPr wrap="square" lIns="0" tIns="0" rIns="0" bIns="0" rtlCol="0" anchor="ctr">
            <a:normAutofit/>
          </a:bodyPr>
          <a:lstStyle/>
          <a:p>
            <a:pPr marL="0" indent="0" algn="ctr">
              <a:buNone/>
            </a:pPr>
            <a:r>
              <a:rPr lang="en-US" sz="1330" b="1" dirty="0">
                <a:solidFill>
                  <a:srgbClr val="17324D"/>
                </a:solidFill>
                <a:latin typeface="Aptos" pitchFamily="34" charset="0"/>
                <a:ea typeface="Aptos" pitchFamily="34" charset="-122"/>
                <a:cs typeface="Aptos" pitchFamily="34" charset="-120"/>
              </a:rPr>
              <a:t>BLOOD PRESSURE</a:t>
            </a:r>
            <a:endParaRPr lang="en-US" sz="133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10. Clinical domains to review. Author-created from NICE (2015; 2025).</a:t>
            </a:r>
            <a:endParaRPr lang="en-US" sz="1050" dirty="0"/>
          </a:p>
        </p:txBody>
      </p:sp>
      <p:pic>
        <p:nvPicPr>
          <p:cNvPr id="37" name="Recorded Sound">
            <a:hlinkClick r:id="" action="ppaction://media"/>
            <a:extLst>
              <a:ext uri="{FF2B5EF4-FFF2-40B4-BE49-F238E27FC236}">
                <a16:creationId xmlns:a16="http://schemas.microsoft.com/office/drawing/2014/main" id="{A86AB362-B182-9AB3-5385-4510145260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46640" y="177800"/>
            <a:ext cx="1486408" cy="14864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115"/>
    </mc:Choice>
    <mc:Fallback>
      <p:transition spd="slow" advTm="52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15"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11 / EMERGING TECHNOLOGY</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Digital balance training offers a new option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TECHNOLOGY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12 / 20</a:t>
            </a:r>
            <a:endParaRPr lang="en-US" sz="940" dirty="0"/>
          </a:p>
        </p:txBody>
      </p:sp>
      <p:sp>
        <p:nvSpPr>
          <p:cNvPr id="9" name="Shape 7"/>
          <p:cNvSpPr/>
          <p:nvPr/>
        </p:nvSpPr>
        <p:spPr>
          <a:xfrm>
            <a:off x="530352" y="6473952"/>
            <a:ext cx="6665976"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Lee, Yi and Lee (2024) reviewed 34 studies of ICT-based falls prevention, including exergames and remote balance training.</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Certain technologies showed favourable outcomes for falls and balance, but the findings cannot be applied equally to every device.</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Gao et al. (2024) found promising improvements in balance with virtual-reality training, while longer-term evidence remained limited.</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Home-based tools may widen access for some people, although confidence, cost and supervision can affect suitability.</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DIGITAL EXERCISE LOOP</a:t>
            </a:r>
            <a:endParaRPr lang="en-US" sz="1100" dirty="0"/>
          </a:p>
        </p:txBody>
      </p:sp>
      <p:sp>
        <p:nvSpPr>
          <p:cNvPr id="28" name="Shape 26"/>
          <p:cNvSpPr/>
          <p:nvPr/>
        </p:nvSpPr>
        <p:spPr>
          <a:xfrm>
            <a:off x="7818120" y="2523744"/>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615184"/>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PERSON · movement</a:t>
            </a:r>
            <a:endParaRPr lang="en-US" sz="1500" dirty="0"/>
          </a:p>
        </p:txBody>
      </p:sp>
      <p:sp>
        <p:nvSpPr>
          <p:cNvPr id="30" name="Shape 28"/>
          <p:cNvSpPr/>
          <p:nvPr/>
        </p:nvSpPr>
        <p:spPr>
          <a:xfrm>
            <a:off x="9569196" y="3236976"/>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57016"/>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648456"/>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DEVICE · feedback</a:t>
            </a:r>
            <a:endParaRPr lang="en-US" sz="1500" dirty="0"/>
          </a:p>
        </p:txBody>
      </p:sp>
      <p:sp>
        <p:nvSpPr>
          <p:cNvPr id="33" name="Shape 31"/>
          <p:cNvSpPr/>
          <p:nvPr/>
        </p:nvSpPr>
        <p:spPr>
          <a:xfrm>
            <a:off x="9569196" y="4270248"/>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90288"/>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81728"/>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PROFESSIONAL · review</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11. Example digital exercise support loop. Author-created from Lee et al. (2024).</a:t>
            </a:r>
            <a:endParaRPr lang="en-US" sz="1050" dirty="0"/>
          </a:p>
        </p:txBody>
      </p:sp>
      <p:pic>
        <p:nvPicPr>
          <p:cNvPr id="37" name="Recorded Sound">
            <a:hlinkClick r:id="" action="ppaction://media"/>
            <a:extLst>
              <a:ext uri="{FF2B5EF4-FFF2-40B4-BE49-F238E27FC236}">
                <a16:creationId xmlns:a16="http://schemas.microsoft.com/office/drawing/2014/main" id="{F2386D5D-88AA-F1A4-D809-831DF57CFF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10309352" y="200660"/>
            <a:ext cx="1266952" cy="126695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704"/>
    </mc:Choice>
    <mc:Fallback>
      <p:transition spd="slow" advTm="60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04"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12 / TECHNOLOGY CRITIQUE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Technology evidence needs careful interpretation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TECHNOLOGY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13 / 20</a:t>
            </a:r>
            <a:endParaRPr lang="en-US" sz="940" dirty="0"/>
          </a:p>
        </p:txBody>
      </p:sp>
      <p:sp>
        <p:nvSpPr>
          <p:cNvPr id="9" name="Shape 7"/>
          <p:cNvSpPr/>
          <p:nvPr/>
        </p:nvSpPr>
        <p:spPr>
          <a:xfrm>
            <a:off x="530352" y="6473952"/>
            <a:ext cx="7221474"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pooled result from different devices does not prove that every product performs equally well (Lee, Yi and Lee, 2024).</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Improvements in balance tests may not necessarily translate into fewer serious injuries or better quality of life (Gao et al., 2024).</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Practical decisions should consider who can operate equipment safely, whether support is available and how outcomes will be measured.</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The purpose should be increased ability and confidence, not simply higher technology adoption.</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THREE EVIDENCE CHECKS</a:t>
            </a:r>
            <a:endParaRPr lang="en-US" sz="1100" dirty="0"/>
          </a:p>
        </p:txBody>
      </p:sp>
      <p:sp>
        <p:nvSpPr>
          <p:cNvPr id="28" name="Shape 26"/>
          <p:cNvSpPr/>
          <p:nvPr/>
        </p:nvSpPr>
        <p:spPr>
          <a:xfrm>
            <a:off x="7827264" y="2432304"/>
            <a:ext cx="3474720" cy="429768"/>
          </a:xfrm>
          <a:prstGeom prst="roundRect">
            <a:avLst>
              <a:gd name="adj" fmla="val 23404"/>
            </a:avLst>
          </a:prstGeom>
          <a:solidFill>
            <a:srgbClr val="07858B"/>
          </a:solidFill>
          <a:ln w="12700">
            <a:solidFill>
              <a:srgbClr val="07858B">
                <a:alpha val="0"/>
              </a:srgbClr>
            </a:solidFill>
            <a:prstDash val="solid"/>
          </a:ln>
        </p:spPr>
        <p:txBody>
          <a:bodyPr/>
          <a:lstStyle/>
          <a:p>
            <a:endParaRPr lang="en-GB"/>
          </a:p>
        </p:txBody>
      </p:sp>
      <p:sp>
        <p:nvSpPr>
          <p:cNvPr id="29" name="Text 27"/>
          <p:cNvSpPr/>
          <p:nvPr/>
        </p:nvSpPr>
        <p:spPr>
          <a:xfrm>
            <a:off x="7964424" y="2523744"/>
            <a:ext cx="3200400" cy="246888"/>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Does it work?</a:t>
            </a:r>
            <a:endParaRPr lang="en-US" sz="1500" dirty="0"/>
          </a:p>
        </p:txBody>
      </p:sp>
      <p:sp>
        <p:nvSpPr>
          <p:cNvPr id="30" name="Text 28"/>
          <p:cNvSpPr/>
          <p:nvPr/>
        </p:nvSpPr>
        <p:spPr>
          <a:xfrm>
            <a:off x="7891272" y="2935224"/>
            <a:ext cx="3291840" cy="237744"/>
          </a:xfrm>
          <a:prstGeom prst="rect">
            <a:avLst/>
          </a:prstGeom>
          <a:noFill/>
          <a:ln/>
        </p:spPr>
        <p:txBody>
          <a:bodyPr wrap="square" lIns="0" tIns="0" rIns="0" bIns="0" rtlCol="0" anchor="ctr">
            <a:normAutofit/>
          </a:bodyPr>
          <a:lstStyle/>
          <a:p>
            <a:pPr marL="0" indent="0" algn="ctr">
              <a:buNone/>
            </a:pPr>
            <a:r>
              <a:rPr lang="en-US" sz="1230" dirty="0">
                <a:solidFill>
                  <a:srgbClr val="54677A"/>
                </a:solidFill>
                <a:latin typeface="Aptos" pitchFamily="34" charset="0"/>
                <a:ea typeface="Aptos" pitchFamily="34" charset="-122"/>
                <a:cs typeface="Aptos" pitchFamily="34" charset="-120"/>
              </a:rPr>
              <a:t>Relevant outcome</a:t>
            </a:r>
            <a:endParaRPr lang="en-US" sz="1230" dirty="0"/>
          </a:p>
        </p:txBody>
      </p:sp>
      <p:sp>
        <p:nvSpPr>
          <p:cNvPr id="31" name="Shape 29"/>
          <p:cNvSpPr/>
          <p:nvPr/>
        </p:nvSpPr>
        <p:spPr>
          <a:xfrm>
            <a:off x="7827264" y="3438144"/>
            <a:ext cx="3474720" cy="429768"/>
          </a:xfrm>
          <a:prstGeom prst="roundRect">
            <a:avLst>
              <a:gd name="adj" fmla="val 23404"/>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64424" y="3529584"/>
            <a:ext cx="3200400" cy="246888"/>
          </a:xfrm>
          <a:prstGeom prst="rect">
            <a:avLst/>
          </a:prstGeom>
          <a:noFill/>
          <a:ln/>
        </p:spPr>
        <p:txBody>
          <a:bodyPr wrap="square" lIns="0" tIns="0" rIns="0" bIns="0" rtlCol="0" anchor="ctr">
            <a:normAutofit/>
          </a:bodyPr>
          <a:lstStyle/>
          <a:p>
            <a:pPr marL="0" indent="0" algn="ctr">
              <a:buNone/>
            </a:pPr>
            <a:r>
              <a:rPr lang="en-US" sz="1500" b="1" dirty="0">
                <a:solidFill>
                  <a:srgbClr val="17324D"/>
                </a:solidFill>
                <a:latin typeface="Aptos" pitchFamily="34" charset="0"/>
                <a:ea typeface="Aptos" pitchFamily="34" charset="-122"/>
                <a:cs typeface="Aptos" pitchFamily="34" charset="-120"/>
              </a:rPr>
              <a:t>Can it be used?</a:t>
            </a:r>
            <a:endParaRPr lang="en-US" sz="1500" dirty="0"/>
          </a:p>
        </p:txBody>
      </p:sp>
      <p:sp>
        <p:nvSpPr>
          <p:cNvPr id="33" name="Text 31"/>
          <p:cNvSpPr/>
          <p:nvPr/>
        </p:nvSpPr>
        <p:spPr>
          <a:xfrm>
            <a:off x="7891272" y="3941064"/>
            <a:ext cx="3291840" cy="237744"/>
          </a:xfrm>
          <a:prstGeom prst="rect">
            <a:avLst/>
          </a:prstGeom>
          <a:noFill/>
          <a:ln/>
        </p:spPr>
        <p:txBody>
          <a:bodyPr wrap="square" lIns="0" tIns="0" rIns="0" bIns="0" rtlCol="0" anchor="ctr">
            <a:normAutofit/>
          </a:bodyPr>
          <a:lstStyle/>
          <a:p>
            <a:pPr marL="0" indent="0" algn="ctr">
              <a:buNone/>
            </a:pPr>
            <a:r>
              <a:rPr lang="en-US" sz="1230" dirty="0">
                <a:solidFill>
                  <a:srgbClr val="54677A"/>
                </a:solidFill>
                <a:latin typeface="Aptos" pitchFamily="34" charset="0"/>
                <a:ea typeface="Aptos" pitchFamily="34" charset="-122"/>
                <a:cs typeface="Aptos" pitchFamily="34" charset="-120"/>
              </a:rPr>
              <a:t>Access + confidence</a:t>
            </a:r>
            <a:endParaRPr lang="en-US" sz="1230" dirty="0"/>
          </a:p>
        </p:txBody>
      </p:sp>
      <p:sp>
        <p:nvSpPr>
          <p:cNvPr id="34" name="Shape 32"/>
          <p:cNvSpPr/>
          <p:nvPr/>
        </p:nvSpPr>
        <p:spPr>
          <a:xfrm>
            <a:off x="7827264" y="4443984"/>
            <a:ext cx="3474720" cy="429768"/>
          </a:xfrm>
          <a:prstGeom prst="roundRect">
            <a:avLst>
              <a:gd name="adj" fmla="val 23404"/>
            </a:avLst>
          </a:prstGeom>
          <a:solidFill>
            <a:srgbClr val="FFFFFF"/>
          </a:solidFill>
          <a:ln w="12700">
            <a:solidFill>
              <a:srgbClr val="FFFFFF">
                <a:alpha val="0"/>
              </a:srgbClr>
            </a:solidFill>
            <a:prstDash val="solid"/>
          </a:ln>
        </p:spPr>
        <p:txBody>
          <a:bodyPr/>
          <a:lstStyle/>
          <a:p>
            <a:endParaRPr lang="en-GB"/>
          </a:p>
        </p:txBody>
      </p:sp>
      <p:sp>
        <p:nvSpPr>
          <p:cNvPr id="35" name="Text 33"/>
          <p:cNvSpPr/>
          <p:nvPr/>
        </p:nvSpPr>
        <p:spPr>
          <a:xfrm>
            <a:off x="7964424" y="4535424"/>
            <a:ext cx="3200400" cy="246888"/>
          </a:xfrm>
          <a:prstGeom prst="rect">
            <a:avLst/>
          </a:prstGeom>
          <a:noFill/>
          <a:ln/>
        </p:spPr>
        <p:txBody>
          <a:bodyPr wrap="square" lIns="0" tIns="0" rIns="0" bIns="0" rtlCol="0" anchor="ctr">
            <a:normAutofit/>
          </a:bodyPr>
          <a:lstStyle/>
          <a:p>
            <a:pPr marL="0" indent="0" algn="ctr">
              <a:buNone/>
            </a:pPr>
            <a:r>
              <a:rPr lang="en-US" sz="1500" b="1" dirty="0">
                <a:solidFill>
                  <a:srgbClr val="17324D"/>
                </a:solidFill>
                <a:latin typeface="Aptos" pitchFamily="34" charset="0"/>
                <a:ea typeface="Aptos" pitchFamily="34" charset="-122"/>
                <a:cs typeface="Aptos" pitchFamily="34" charset="-120"/>
              </a:rPr>
              <a:t>Does it last?</a:t>
            </a:r>
            <a:endParaRPr lang="en-US" sz="1500" dirty="0"/>
          </a:p>
        </p:txBody>
      </p:sp>
      <p:sp>
        <p:nvSpPr>
          <p:cNvPr id="36" name="Text 34"/>
          <p:cNvSpPr/>
          <p:nvPr/>
        </p:nvSpPr>
        <p:spPr>
          <a:xfrm>
            <a:off x="7891272" y="4946904"/>
            <a:ext cx="3291840" cy="237744"/>
          </a:xfrm>
          <a:prstGeom prst="rect">
            <a:avLst/>
          </a:prstGeom>
          <a:noFill/>
          <a:ln/>
        </p:spPr>
        <p:txBody>
          <a:bodyPr wrap="square" lIns="0" tIns="0" rIns="0" bIns="0" rtlCol="0" anchor="ctr">
            <a:normAutofit/>
          </a:bodyPr>
          <a:lstStyle/>
          <a:p>
            <a:pPr marL="0" indent="0" algn="ctr">
              <a:buNone/>
            </a:pPr>
            <a:r>
              <a:rPr lang="en-US" sz="1230" dirty="0">
                <a:solidFill>
                  <a:srgbClr val="54677A"/>
                </a:solidFill>
                <a:latin typeface="Aptos" pitchFamily="34" charset="0"/>
                <a:ea typeface="Aptos" pitchFamily="34" charset="-122"/>
                <a:cs typeface="Aptos" pitchFamily="34" charset="-120"/>
              </a:rPr>
              <a:t>Review over time</a:t>
            </a:r>
            <a:endParaRPr lang="en-US" sz="1230" dirty="0"/>
          </a:p>
        </p:txBody>
      </p:sp>
      <p:sp>
        <p:nvSpPr>
          <p:cNvPr id="37" name="Text 35"/>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12. Critical appraisal prompts for care technology. Author-created.</a:t>
            </a:r>
            <a:endParaRPr lang="en-US" sz="1050" dirty="0"/>
          </a:p>
        </p:txBody>
      </p:sp>
      <p:pic>
        <p:nvPicPr>
          <p:cNvPr id="38" name="Recorded Sound">
            <a:hlinkClick r:id="" action="ppaction://media"/>
            <a:extLst>
              <a:ext uri="{FF2B5EF4-FFF2-40B4-BE49-F238E27FC236}">
                <a16:creationId xmlns:a16="http://schemas.microsoft.com/office/drawing/2014/main" id="{8F46BB7A-70F5-DA9A-C871-967416F8C2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797288" y="63246"/>
            <a:ext cx="1577848" cy="157784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581"/>
    </mc:Choice>
    <mc:Fallback>
      <p:transition spd="slow" advTm="52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8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13 / REAL-WORLD APPLICATION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Case study: Mr and Mrs S</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CASE STUDY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14 / 20</a:t>
            </a:r>
            <a:endParaRPr lang="en-US" sz="940" dirty="0"/>
          </a:p>
        </p:txBody>
      </p:sp>
      <p:sp>
        <p:nvSpPr>
          <p:cNvPr id="9" name="Shape 7"/>
          <p:cNvSpPr/>
          <p:nvPr/>
        </p:nvSpPr>
        <p:spPr>
          <a:xfrm>
            <a:off x="530352" y="6473952"/>
            <a:ext cx="7776972"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SCIE (n.d.) describes a couple in their 90s, married for 70 years, whose strong relationship shaped care preferences.</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After Mrs S fell, she entered respite care; staff initially resisted her husband’s request to bring her home.</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Mrs S had dementia and lacked capacity to understand her care needs, while Mr S initially declined most outside support.</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The situation raised questions about safeguarding, personal liberty and the importance of remaining together.</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CASE FACTS</a:t>
            </a:r>
            <a:endParaRPr lang="en-US" sz="1100" dirty="0"/>
          </a:p>
        </p:txBody>
      </p:sp>
      <p:sp>
        <p:nvSpPr>
          <p:cNvPr id="28" name="Shape 26"/>
          <p:cNvSpPr/>
          <p:nvPr/>
        </p:nvSpPr>
        <p:spPr>
          <a:xfrm>
            <a:off x="7818120" y="2514600"/>
            <a:ext cx="3538728" cy="731520"/>
          </a:xfrm>
          <a:prstGeom prst="roundRect">
            <a:avLst>
              <a:gd name="adj" fmla="val 13750"/>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606040"/>
            <a:ext cx="3264408" cy="548640"/>
          </a:xfrm>
          <a:prstGeom prst="rect">
            <a:avLst/>
          </a:prstGeom>
          <a:noFill/>
          <a:ln/>
        </p:spPr>
        <p:txBody>
          <a:bodyPr wrap="square" lIns="0" tIns="0" rIns="0" bIns="0" rtlCol="0" anchor="ctr">
            <a:normAutofit/>
          </a:bodyPr>
          <a:lstStyle/>
          <a:p>
            <a:pPr marL="0" indent="0" algn="ctr">
              <a:buNone/>
            </a:pPr>
            <a:r>
              <a:rPr lang="en-US" sz="1470" b="1" dirty="0">
                <a:solidFill>
                  <a:srgbClr val="17324D"/>
                </a:solidFill>
                <a:latin typeface="Aptos" pitchFamily="34" charset="0"/>
                <a:ea typeface="Aptos" pitchFamily="34" charset="-122"/>
                <a:cs typeface="Aptos" pitchFamily="34" charset="-120"/>
              </a:rPr>
              <a:t>BOTH IN THEIR 90s</a:t>
            </a:r>
            <a:endParaRPr lang="en-US" sz="1470" dirty="0"/>
          </a:p>
        </p:txBody>
      </p:sp>
      <p:sp>
        <p:nvSpPr>
          <p:cNvPr id="30" name="Shape 28"/>
          <p:cNvSpPr/>
          <p:nvPr/>
        </p:nvSpPr>
        <p:spPr>
          <a:xfrm>
            <a:off x="7818120" y="3429000"/>
            <a:ext cx="3538728" cy="731520"/>
          </a:xfrm>
          <a:prstGeom prst="roundRect">
            <a:avLst>
              <a:gd name="adj" fmla="val 13750"/>
            </a:avLst>
          </a:prstGeom>
          <a:solidFill>
            <a:srgbClr val="FFFFFF"/>
          </a:solidFill>
          <a:ln w="12700">
            <a:solidFill>
              <a:srgbClr val="FFFFFF">
                <a:alpha val="0"/>
              </a:srgbClr>
            </a:solidFill>
            <a:prstDash val="solid"/>
          </a:ln>
        </p:spPr>
        <p:txBody>
          <a:bodyPr/>
          <a:lstStyle/>
          <a:p>
            <a:endParaRPr lang="en-GB"/>
          </a:p>
        </p:txBody>
      </p:sp>
      <p:sp>
        <p:nvSpPr>
          <p:cNvPr id="31" name="Text 29"/>
          <p:cNvSpPr/>
          <p:nvPr/>
        </p:nvSpPr>
        <p:spPr>
          <a:xfrm>
            <a:off x="7955280" y="3520440"/>
            <a:ext cx="3264408" cy="548640"/>
          </a:xfrm>
          <a:prstGeom prst="rect">
            <a:avLst/>
          </a:prstGeom>
          <a:noFill/>
          <a:ln/>
        </p:spPr>
        <p:txBody>
          <a:bodyPr wrap="square" lIns="0" tIns="0" rIns="0" bIns="0" rtlCol="0" anchor="ctr">
            <a:normAutofit/>
          </a:bodyPr>
          <a:lstStyle/>
          <a:p>
            <a:pPr marL="0" indent="0" algn="ctr">
              <a:buNone/>
            </a:pPr>
            <a:r>
              <a:rPr lang="en-US" sz="1470" b="1" dirty="0">
                <a:solidFill>
                  <a:srgbClr val="17324D"/>
                </a:solidFill>
                <a:latin typeface="Aptos" pitchFamily="34" charset="0"/>
                <a:ea typeface="Aptos" pitchFamily="34" charset="-122"/>
                <a:cs typeface="Aptos" pitchFamily="34" charset="-120"/>
              </a:rPr>
              <a:t>70 YEARS MARRIED</a:t>
            </a:r>
            <a:endParaRPr lang="en-US" sz="1470" dirty="0"/>
          </a:p>
        </p:txBody>
      </p:sp>
      <p:sp>
        <p:nvSpPr>
          <p:cNvPr id="32" name="Shape 30"/>
          <p:cNvSpPr/>
          <p:nvPr/>
        </p:nvSpPr>
        <p:spPr>
          <a:xfrm>
            <a:off x="7818120" y="4343400"/>
            <a:ext cx="3538728" cy="731520"/>
          </a:xfrm>
          <a:prstGeom prst="roundRect">
            <a:avLst>
              <a:gd name="adj" fmla="val 13750"/>
            </a:avLst>
          </a:prstGeom>
          <a:solidFill>
            <a:srgbClr val="07858B"/>
          </a:solidFill>
          <a:ln w="12700">
            <a:solidFill>
              <a:srgbClr val="07858B">
                <a:alpha val="0"/>
              </a:srgbClr>
            </a:solidFill>
            <a:prstDash val="solid"/>
          </a:ln>
        </p:spPr>
        <p:txBody>
          <a:bodyPr/>
          <a:lstStyle/>
          <a:p>
            <a:endParaRPr lang="en-GB"/>
          </a:p>
        </p:txBody>
      </p:sp>
      <p:sp>
        <p:nvSpPr>
          <p:cNvPr id="33" name="Text 31"/>
          <p:cNvSpPr/>
          <p:nvPr/>
        </p:nvSpPr>
        <p:spPr>
          <a:xfrm>
            <a:off x="7955280" y="4434840"/>
            <a:ext cx="3264408" cy="548640"/>
          </a:xfrm>
          <a:prstGeom prst="rect">
            <a:avLst/>
          </a:prstGeom>
          <a:noFill/>
          <a:ln/>
        </p:spPr>
        <p:txBody>
          <a:bodyPr wrap="square" lIns="0" tIns="0" rIns="0" bIns="0" rtlCol="0" anchor="ctr">
            <a:normAutofit/>
          </a:bodyPr>
          <a:lstStyle/>
          <a:p>
            <a:pPr marL="0" indent="0" algn="ctr">
              <a:buNone/>
            </a:pPr>
            <a:r>
              <a:rPr lang="en-US" sz="1470" b="1" dirty="0">
                <a:solidFill>
                  <a:srgbClr val="FFFFFF"/>
                </a:solidFill>
                <a:latin typeface="Aptos" pitchFamily="34" charset="0"/>
                <a:ea typeface="Aptos" pitchFamily="34" charset="-122"/>
                <a:cs typeface="Aptos" pitchFamily="34" charset="-120"/>
              </a:rPr>
              <a:t>FALL  →  RESPITE CARE</a:t>
            </a:r>
            <a:endParaRPr lang="en-US" sz="1470" dirty="0"/>
          </a:p>
        </p:txBody>
      </p:sp>
      <p:sp>
        <p:nvSpPr>
          <p:cNvPr id="34" name="Text 32"/>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13. Mr and Mrs S: case facts. Author-created summary from SCIE (n.d.).</a:t>
            </a:r>
            <a:endParaRPr lang="en-US" sz="1050" dirty="0"/>
          </a:p>
        </p:txBody>
      </p:sp>
      <p:pic>
        <p:nvPicPr>
          <p:cNvPr id="35" name="Recorded Sound">
            <a:hlinkClick r:id="" action="ppaction://media"/>
            <a:extLst>
              <a:ext uri="{FF2B5EF4-FFF2-40B4-BE49-F238E27FC236}">
                <a16:creationId xmlns:a16="http://schemas.microsoft.com/office/drawing/2014/main" id="{61E19A17-45DF-7D3E-72EF-8E437ED401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23486" y="261727"/>
            <a:ext cx="1387642" cy="138764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359"/>
    </mc:Choice>
    <mc:Fallback>
      <p:transition spd="slow" advTm="56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359"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14 / APPLYING RIGHTS + CARE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Case outcome: support enabled a return home</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CASE STUDY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15 / 20</a:t>
            </a:r>
            <a:endParaRPr lang="en-US" sz="940" dirty="0"/>
          </a:p>
        </p:txBody>
      </p:sp>
      <p:sp>
        <p:nvSpPr>
          <p:cNvPr id="9" name="Shape 7"/>
          <p:cNvSpPr/>
          <p:nvPr/>
        </p:nvSpPr>
        <p:spPr>
          <a:xfrm>
            <a:off x="530352" y="6473952"/>
            <a:ext cx="8332470"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 formal assessment reconsidered the couple’s human rights and led to a more balanced understanding of risk (SCIE, n.d.).</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Mr S was involved as his wife’s representative and agreed to accept a package of care at home.</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Mrs S returned home and lived there for a further nine months, according to the published case.</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This outcome shows that restrictions may be reconsidered, but one case cannot establish the safety of all home returns.</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FROM RESTRICTION TO SUPPORT</a:t>
            </a:r>
            <a:endParaRPr lang="en-US" sz="1100" dirty="0"/>
          </a:p>
        </p:txBody>
      </p:sp>
      <p:sp>
        <p:nvSpPr>
          <p:cNvPr id="28" name="Shape 26"/>
          <p:cNvSpPr/>
          <p:nvPr/>
        </p:nvSpPr>
        <p:spPr>
          <a:xfrm>
            <a:off x="7818120" y="2468880"/>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560320"/>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ASSESS · liberty + safety</a:t>
            </a:r>
            <a:endParaRPr lang="en-US" sz="1500" dirty="0"/>
          </a:p>
        </p:txBody>
      </p:sp>
      <p:sp>
        <p:nvSpPr>
          <p:cNvPr id="30" name="Shape 28"/>
          <p:cNvSpPr/>
          <p:nvPr/>
        </p:nvSpPr>
        <p:spPr>
          <a:xfrm>
            <a:off x="9569196" y="3182112"/>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02152"/>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593592"/>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AGREE · home support</a:t>
            </a:r>
            <a:endParaRPr lang="en-US" sz="1500" dirty="0"/>
          </a:p>
        </p:txBody>
      </p:sp>
      <p:sp>
        <p:nvSpPr>
          <p:cNvPr id="33" name="Shape 31"/>
          <p:cNvSpPr/>
          <p:nvPr/>
        </p:nvSpPr>
        <p:spPr>
          <a:xfrm>
            <a:off x="9569196" y="4215384"/>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35424"/>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26864"/>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RETURN HOME · nine months</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14. Documented decision pathway. Author-created from SCIE (n.d.).</a:t>
            </a:r>
            <a:endParaRPr lang="en-US" sz="1050" dirty="0"/>
          </a:p>
        </p:txBody>
      </p:sp>
      <p:pic>
        <p:nvPicPr>
          <p:cNvPr id="37" name="Recorded Sound">
            <a:hlinkClick r:id="" action="ppaction://media"/>
            <a:extLst>
              <a:ext uri="{FF2B5EF4-FFF2-40B4-BE49-F238E27FC236}">
                <a16:creationId xmlns:a16="http://schemas.microsoft.com/office/drawing/2014/main" id="{93CFC193-F70A-D175-33B9-9B16D5EE70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10053320" y="388620"/>
            <a:ext cx="1111504" cy="111150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008"/>
    </mc:Choice>
    <mc:Fallback>
      <p:transition spd="slow" advTm="57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008"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15 / SAFEGUARDING + RIGHTS</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Decision-making needs family involvement</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RIGHTS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16 / 20</a:t>
            </a:r>
            <a:endParaRPr lang="en-US" sz="940" dirty="0"/>
          </a:p>
        </p:txBody>
      </p:sp>
      <p:sp>
        <p:nvSpPr>
          <p:cNvPr id="9" name="Shape 7"/>
          <p:cNvSpPr/>
          <p:nvPr/>
        </p:nvSpPr>
        <p:spPr>
          <a:xfrm>
            <a:off x="530352" y="6473952"/>
            <a:ext cx="8887968"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Mental Capacity Act 2005 requires decision-specific capacity assessment, attention to best interests and consideration of less restrictive options.</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NICE (2021) recommends involving relatives or advocates where the individual wishes or where appropriate safeguards apply.</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Mr and Mrs S case shows how family involvement can reveal concerns that are missed in a narrowly clinical assessment.</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However, family preferences still require careful consideration alongside the person’s rights, safety and legal position.</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SUPPORTED DECISION PROCESS</a:t>
            </a:r>
            <a:endParaRPr lang="en-US" sz="1100" dirty="0"/>
          </a:p>
        </p:txBody>
      </p:sp>
      <p:sp>
        <p:nvSpPr>
          <p:cNvPr id="28" name="Shape 26"/>
          <p:cNvSpPr/>
          <p:nvPr/>
        </p:nvSpPr>
        <p:spPr>
          <a:xfrm>
            <a:off x="7818120" y="2514600"/>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606040"/>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PERSON · wishes + needs</a:t>
            </a:r>
            <a:endParaRPr lang="en-US" sz="1500" dirty="0"/>
          </a:p>
        </p:txBody>
      </p:sp>
      <p:sp>
        <p:nvSpPr>
          <p:cNvPr id="30" name="Shape 28"/>
          <p:cNvSpPr/>
          <p:nvPr/>
        </p:nvSpPr>
        <p:spPr>
          <a:xfrm>
            <a:off x="9569196" y="3227832"/>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47872"/>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639312"/>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FAMILY · knowledge + support</a:t>
            </a:r>
            <a:endParaRPr lang="en-US" sz="1500" dirty="0"/>
          </a:p>
        </p:txBody>
      </p:sp>
      <p:sp>
        <p:nvSpPr>
          <p:cNvPr id="33" name="Shape 31"/>
          <p:cNvSpPr/>
          <p:nvPr/>
        </p:nvSpPr>
        <p:spPr>
          <a:xfrm>
            <a:off x="9569196" y="4261104"/>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81144"/>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72584"/>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TEAM · lawful shared plan</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15. Collaborative decision process. Author-created from NICE (2021) and MCA 2005.</a:t>
            </a:r>
            <a:endParaRPr lang="en-US" sz="1050" dirty="0"/>
          </a:p>
        </p:txBody>
      </p:sp>
      <p:pic>
        <p:nvPicPr>
          <p:cNvPr id="37" name="Recorded Sound">
            <a:hlinkClick r:id="" action="ppaction://media"/>
            <a:extLst>
              <a:ext uri="{FF2B5EF4-FFF2-40B4-BE49-F238E27FC236}">
                <a16:creationId xmlns:a16="http://schemas.microsoft.com/office/drawing/2014/main" id="{CE64C0A6-A717-4D74-ABF3-2731CCCD39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9980168" y="84074"/>
            <a:ext cx="1632712" cy="163271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288"/>
    </mc:Choice>
    <mc:Fallback>
      <p:transition spd="slow" advTm="63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288"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16 / CRITICAL EVALUATION</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What does the case teach about provision?</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CASE STUDY</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17 / 20</a:t>
            </a:r>
            <a:endParaRPr lang="en-US" sz="940" dirty="0"/>
          </a:p>
        </p:txBody>
      </p:sp>
      <p:sp>
        <p:nvSpPr>
          <p:cNvPr id="9" name="Shape 7"/>
          <p:cNvSpPr/>
          <p:nvPr/>
        </p:nvSpPr>
        <p:spPr>
          <a:xfrm>
            <a:off x="530352" y="6473952"/>
            <a:ext cx="9443466"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An early assumption that Mrs S could not return home risked giving insufficient weight to her family life (SCIE, n.d.).</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Reassessment and negotiated support created an alternative to prolonged separation, although the option relied on Mr S accepting help.</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The case highlights the value of rights-based review and coordinated services rather than choosing the safest-looking setting automatically.</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It does not provide comparative outcome data, so conclusions about broader service effectiveness should remain cautious.</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STRENGTHS  |  LIMITATIONS</a:t>
            </a:r>
            <a:endParaRPr lang="en-US" sz="1100" dirty="0"/>
          </a:p>
        </p:txBody>
      </p:sp>
      <p:sp>
        <p:nvSpPr>
          <p:cNvPr id="28" name="Shape 26"/>
          <p:cNvSpPr/>
          <p:nvPr/>
        </p:nvSpPr>
        <p:spPr>
          <a:xfrm>
            <a:off x="7772400" y="2569464"/>
            <a:ext cx="1673352" cy="1993392"/>
          </a:xfrm>
          <a:prstGeom prst="roundRect">
            <a:avLst>
              <a:gd name="adj" fmla="val 6011"/>
            </a:avLst>
          </a:prstGeom>
          <a:solidFill>
            <a:srgbClr val="D8EEE9"/>
          </a:solidFill>
          <a:ln w="12700">
            <a:solidFill>
              <a:srgbClr val="D8EEE9">
                <a:alpha val="0"/>
              </a:srgbClr>
            </a:solidFill>
            <a:prstDash val="solid"/>
          </a:ln>
        </p:spPr>
        <p:txBody>
          <a:bodyPr/>
          <a:lstStyle/>
          <a:p>
            <a:endParaRPr lang="en-GB"/>
          </a:p>
        </p:txBody>
      </p:sp>
      <p:sp>
        <p:nvSpPr>
          <p:cNvPr id="29" name="Text 27"/>
          <p:cNvSpPr/>
          <p:nvPr/>
        </p:nvSpPr>
        <p:spPr>
          <a:xfrm>
            <a:off x="7909560" y="2660904"/>
            <a:ext cx="1399032" cy="1810512"/>
          </a:xfrm>
          <a:prstGeom prst="rect">
            <a:avLst/>
          </a:prstGeom>
          <a:noFill/>
          <a:ln/>
        </p:spPr>
        <p:txBody>
          <a:bodyPr wrap="square" lIns="0" tIns="0" rIns="0" bIns="0" rtlCol="0" anchor="ctr">
            <a:normAutofit/>
          </a:bodyPr>
          <a:lstStyle/>
          <a:p>
            <a:pPr marL="0" indent="0" algn="ctr">
              <a:buNone/>
            </a:pPr>
            <a:r>
              <a:rPr lang="en-US" sz="1310" b="1" dirty="0">
                <a:solidFill>
                  <a:srgbClr val="17324D"/>
                </a:solidFill>
                <a:latin typeface="Aptos" pitchFamily="34" charset="0"/>
                <a:ea typeface="Aptos" pitchFamily="34" charset="-122"/>
                <a:cs typeface="Aptos" pitchFamily="34" charset="-120"/>
              </a:rPr>
              <a:t>STRENGTH</a:t>
            </a:r>
            <a:endParaRPr lang="en-US" sz="1310" dirty="0"/>
          </a:p>
          <a:p>
            <a:pPr marL="0" indent="0" algn="ctr">
              <a:buNone/>
            </a:pPr>
            <a:r>
              <a:rPr lang="en-US" sz="1310" b="1" dirty="0">
                <a:solidFill>
                  <a:srgbClr val="17324D"/>
                </a:solidFill>
                <a:latin typeface="Aptos" pitchFamily="34" charset="0"/>
                <a:ea typeface="Aptos" pitchFamily="34" charset="-122"/>
                <a:cs typeface="Aptos" pitchFamily="34" charset="-120"/>
              </a:rPr>
              <a:t>Shared review · support</a:t>
            </a:r>
            <a:endParaRPr lang="en-US" sz="1310" dirty="0"/>
          </a:p>
        </p:txBody>
      </p:sp>
      <p:sp>
        <p:nvSpPr>
          <p:cNvPr id="30" name="Shape 28"/>
          <p:cNvSpPr/>
          <p:nvPr/>
        </p:nvSpPr>
        <p:spPr>
          <a:xfrm>
            <a:off x="9582912" y="2569464"/>
            <a:ext cx="1673352" cy="1993392"/>
          </a:xfrm>
          <a:prstGeom prst="roundRect">
            <a:avLst>
              <a:gd name="adj" fmla="val 6011"/>
            </a:avLst>
          </a:prstGeom>
          <a:solidFill>
            <a:srgbClr val="F9E8D1"/>
          </a:solidFill>
          <a:ln w="12700">
            <a:solidFill>
              <a:srgbClr val="F9E8D1">
                <a:alpha val="0"/>
              </a:srgbClr>
            </a:solidFill>
            <a:prstDash val="solid"/>
          </a:ln>
        </p:spPr>
        <p:txBody>
          <a:bodyPr/>
          <a:lstStyle/>
          <a:p>
            <a:endParaRPr lang="en-GB"/>
          </a:p>
        </p:txBody>
      </p:sp>
      <p:sp>
        <p:nvSpPr>
          <p:cNvPr id="31" name="Text 29"/>
          <p:cNvSpPr/>
          <p:nvPr/>
        </p:nvSpPr>
        <p:spPr>
          <a:xfrm>
            <a:off x="9720072" y="2660904"/>
            <a:ext cx="1399032" cy="1810512"/>
          </a:xfrm>
          <a:prstGeom prst="rect">
            <a:avLst/>
          </a:prstGeom>
          <a:noFill/>
          <a:ln/>
        </p:spPr>
        <p:txBody>
          <a:bodyPr wrap="square" lIns="0" tIns="0" rIns="0" bIns="0" rtlCol="0" anchor="ctr">
            <a:normAutofit/>
          </a:bodyPr>
          <a:lstStyle/>
          <a:p>
            <a:pPr marL="0" indent="0" algn="ctr">
              <a:buNone/>
            </a:pPr>
            <a:r>
              <a:rPr lang="en-US" sz="1310" b="1" dirty="0">
                <a:solidFill>
                  <a:srgbClr val="17324D"/>
                </a:solidFill>
                <a:latin typeface="Aptos" pitchFamily="34" charset="0"/>
                <a:ea typeface="Aptos" pitchFamily="34" charset="-122"/>
                <a:cs typeface="Aptos" pitchFamily="34" charset="-120"/>
              </a:rPr>
              <a:t>LIMITATION</a:t>
            </a:r>
            <a:endParaRPr lang="en-US" sz="1310" dirty="0"/>
          </a:p>
          <a:p>
            <a:pPr marL="0" indent="0" algn="ctr">
              <a:buNone/>
            </a:pPr>
            <a:r>
              <a:rPr lang="en-US" sz="1310" b="1" dirty="0">
                <a:solidFill>
                  <a:srgbClr val="17324D"/>
                </a:solidFill>
                <a:latin typeface="Aptos" pitchFamily="34" charset="0"/>
                <a:ea typeface="Aptos" pitchFamily="34" charset="-122"/>
                <a:cs typeface="Aptos" pitchFamily="34" charset="-120"/>
              </a:rPr>
              <a:t>Single case · context</a:t>
            </a:r>
            <a:endParaRPr lang="en-US" sz="1310" dirty="0"/>
          </a:p>
        </p:txBody>
      </p:sp>
      <p:sp>
        <p:nvSpPr>
          <p:cNvPr id="32" name="Shape 30"/>
          <p:cNvSpPr/>
          <p:nvPr/>
        </p:nvSpPr>
        <p:spPr>
          <a:xfrm>
            <a:off x="7790688" y="4846320"/>
            <a:ext cx="3456432" cy="594360"/>
          </a:xfrm>
          <a:prstGeom prst="roundRect">
            <a:avLst>
              <a:gd name="adj" fmla="val 16923"/>
            </a:avLst>
          </a:prstGeom>
          <a:solidFill>
            <a:srgbClr val="FFFFFF"/>
          </a:solidFill>
          <a:ln w="12700">
            <a:solidFill>
              <a:srgbClr val="FFFFFF">
                <a:alpha val="0"/>
              </a:srgbClr>
            </a:solidFill>
            <a:prstDash val="solid"/>
          </a:ln>
        </p:spPr>
        <p:txBody>
          <a:bodyPr/>
          <a:lstStyle/>
          <a:p>
            <a:endParaRPr lang="en-GB"/>
          </a:p>
        </p:txBody>
      </p:sp>
      <p:sp>
        <p:nvSpPr>
          <p:cNvPr id="33" name="Text 31"/>
          <p:cNvSpPr/>
          <p:nvPr/>
        </p:nvSpPr>
        <p:spPr>
          <a:xfrm>
            <a:off x="7927848" y="4937760"/>
            <a:ext cx="3182112" cy="411480"/>
          </a:xfrm>
          <a:prstGeom prst="rect">
            <a:avLst/>
          </a:prstGeom>
          <a:noFill/>
          <a:ln/>
        </p:spPr>
        <p:txBody>
          <a:bodyPr wrap="square" lIns="0" tIns="0" rIns="0" bIns="0" rtlCol="0" anchor="ctr">
            <a:normAutofit/>
          </a:bodyPr>
          <a:lstStyle/>
          <a:p>
            <a:pPr marL="0" indent="0" algn="ctr">
              <a:buNone/>
            </a:pPr>
            <a:r>
              <a:rPr lang="en-US" sz="1340" b="1" dirty="0">
                <a:solidFill>
                  <a:srgbClr val="17324D"/>
                </a:solidFill>
                <a:latin typeface="Aptos" pitchFamily="34" charset="0"/>
                <a:ea typeface="Aptos" pitchFamily="34" charset="-122"/>
                <a:cs typeface="Aptos" pitchFamily="34" charset="-120"/>
              </a:rPr>
              <a:t>Lesson: examine more than one feasible option</a:t>
            </a:r>
            <a:endParaRPr lang="en-US" sz="1340" dirty="0"/>
          </a:p>
        </p:txBody>
      </p:sp>
      <p:sp>
        <p:nvSpPr>
          <p:cNvPr id="34" name="Text 32"/>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16. Balanced appraisal of Mr and Mrs S. Author-created from SCIE (n.d.).</a:t>
            </a:r>
            <a:endParaRPr lang="en-US" sz="1050" dirty="0"/>
          </a:p>
        </p:txBody>
      </p:sp>
      <p:pic>
        <p:nvPicPr>
          <p:cNvPr id="35" name="Recorded Sound">
            <a:hlinkClick r:id="" action="ppaction://media"/>
            <a:extLst>
              <a:ext uri="{FF2B5EF4-FFF2-40B4-BE49-F238E27FC236}">
                <a16:creationId xmlns:a16="http://schemas.microsoft.com/office/drawing/2014/main" id="{4119B491-7BE3-8D93-FA89-93D248D4D2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53904" y="343814"/>
            <a:ext cx="1466698" cy="146669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796"/>
    </mc:Choice>
    <mc:Fallback>
      <p:transition spd="slow" advTm="63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796"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17 / IMPROVEMENT AGENDA</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Recommendations: make prevention practical</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RECOMMENDATIONS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18 / 20</a:t>
            </a:r>
            <a:endParaRPr lang="en-US" sz="940" dirty="0"/>
          </a:p>
        </p:txBody>
      </p:sp>
      <p:sp>
        <p:nvSpPr>
          <p:cNvPr id="9" name="Shape 7"/>
          <p:cNvSpPr/>
          <p:nvPr/>
        </p:nvSpPr>
        <p:spPr>
          <a:xfrm>
            <a:off x="530352" y="6473952"/>
            <a:ext cx="9998964"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a:bodyPr>
          <a:lstStyle/>
          <a:p>
            <a:pPr marL="0" indent="0" algn="l">
              <a:buNone/>
            </a:pPr>
            <a:r>
              <a:rPr lang="en-US" sz="1700" dirty="0">
                <a:solidFill>
                  <a:srgbClr val="102437"/>
                </a:solidFill>
                <a:latin typeface="Aptos" pitchFamily="34" charset="0"/>
                <a:ea typeface="Aptos" pitchFamily="34" charset="-122"/>
                <a:cs typeface="Aptos" pitchFamily="34" charset="-120"/>
              </a:rPr>
              <a:t>Offer targeted assessment after relevant falls, then agree actions that address modifiable risks (NICE, 2025).</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Provide access to suitable balance exercise and home adaptation support, with progress reviewed against personal goals (Pillay et al., 2024).</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Strengthen transitions between hospital, reablement teams and families so support is not lost at discharge (NHS England, 2024).</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Evaluate interventions through functioning, confidence, choice and avoidable admissions, recognising that improvement may take time.</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ACTION  →  MEASURE</a:t>
            </a:r>
            <a:endParaRPr lang="en-US" sz="1100" dirty="0"/>
          </a:p>
        </p:txBody>
      </p:sp>
      <p:sp>
        <p:nvSpPr>
          <p:cNvPr id="28" name="Text 26"/>
          <p:cNvSpPr/>
          <p:nvPr/>
        </p:nvSpPr>
        <p:spPr>
          <a:xfrm>
            <a:off x="7808976" y="2514600"/>
            <a:ext cx="1572768" cy="411480"/>
          </a:xfrm>
          <a:prstGeom prst="rect">
            <a:avLst/>
          </a:prstGeom>
          <a:noFill/>
          <a:ln/>
        </p:spPr>
        <p:txBody>
          <a:bodyPr wrap="square" lIns="0" tIns="0" rIns="0" bIns="0" rtlCol="0" anchor="ctr">
            <a:normAutofit/>
          </a:bodyPr>
          <a:lstStyle/>
          <a:p>
            <a:pPr marL="0" indent="0" algn="l">
              <a:buNone/>
            </a:pPr>
            <a:r>
              <a:rPr lang="en-US" sz="1310" b="1" dirty="0">
                <a:solidFill>
                  <a:srgbClr val="17324D"/>
                </a:solidFill>
                <a:latin typeface="Aptos" pitchFamily="34" charset="0"/>
                <a:ea typeface="Aptos" pitchFamily="34" charset="-122"/>
                <a:cs typeface="Aptos" pitchFamily="34" charset="-120"/>
              </a:rPr>
              <a:t>Assessment</a:t>
            </a:r>
            <a:endParaRPr lang="en-US" sz="1310" dirty="0"/>
          </a:p>
        </p:txBody>
      </p:sp>
      <p:sp>
        <p:nvSpPr>
          <p:cNvPr id="29" name="Text 27"/>
          <p:cNvSpPr/>
          <p:nvPr/>
        </p:nvSpPr>
        <p:spPr>
          <a:xfrm>
            <a:off x="9445752" y="2514600"/>
            <a:ext cx="292608" cy="365760"/>
          </a:xfrm>
          <a:prstGeom prst="rect">
            <a:avLst/>
          </a:prstGeom>
          <a:noFill/>
          <a:ln/>
        </p:spPr>
        <p:txBody>
          <a:bodyPr wrap="square" lIns="0" tIns="0" rIns="0" bIns="0" rtlCol="0" anchor="ctr">
            <a:normAutofit/>
          </a:bodyPr>
          <a:lstStyle/>
          <a:p>
            <a:pPr marL="0" indent="0" algn="l">
              <a:buNone/>
            </a:pPr>
            <a:r>
              <a:rPr lang="en-US" sz="1800" b="1" dirty="0">
                <a:solidFill>
                  <a:srgbClr val="07858B"/>
                </a:solidFill>
                <a:latin typeface="Aptos" pitchFamily="34" charset="0"/>
                <a:ea typeface="Aptos" pitchFamily="34" charset="-122"/>
                <a:cs typeface="Aptos" pitchFamily="34" charset="-120"/>
              </a:rPr>
              <a:t>→</a:t>
            </a:r>
            <a:endParaRPr lang="en-US" sz="1800" dirty="0"/>
          </a:p>
        </p:txBody>
      </p:sp>
      <p:sp>
        <p:nvSpPr>
          <p:cNvPr id="30" name="Text 28"/>
          <p:cNvSpPr/>
          <p:nvPr/>
        </p:nvSpPr>
        <p:spPr>
          <a:xfrm>
            <a:off x="9829800" y="2514600"/>
            <a:ext cx="1453896" cy="411480"/>
          </a:xfrm>
          <a:prstGeom prst="rect">
            <a:avLst/>
          </a:prstGeom>
          <a:noFill/>
          <a:ln/>
        </p:spPr>
        <p:txBody>
          <a:bodyPr wrap="square" lIns="0" tIns="0" rIns="0" bIns="0" rtlCol="0" anchor="ctr">
            <a:normAutofit/>
          </a:bodyPr>
          <a:lstStyle/>
          <a:p>
            <a:pPr marL="0" indent="0" algn="l">
              <a:buNone/>
            </a:pPr>
            <a:r>
              <a:rPr lang="en-US" sz="1290" dirty="0">
                <a:solidFill>
                  <a:srgbClr val="17324D"/>
                </a:solidFill>
                <a:latin typeface="Aptos" pitchFamily="34" charset="0"/>
                <a:ea typeface="Aptos" pitchFamily="34" charset="-122"/>
                <a:cs typeface="Aptos" pitchFamily="34" charset="-120"/>
              </a:rPr>
              <a:t>Targeted plan</a:t>
            </a:r>
            <a:endParaRPr lang="en-US" sz="1290" dirty="0"/>
          </a:p>
        </p:txBody>
      </p:sp>
      <p:sp>
        <p:nvSpPr>
          <p:cNvPr id="31" name="Text 29"/>
          <p:cNvSpPr/>
          <p:nvPr/>
        </p:nvSpPr>
        <p:spPr>
          <a:xfrm>
            <a:off x="7808976" y="3255264"/>
            <a:ext cx="1572768" cy="411480"/>
          </a:xfrm>
          <a:prstGeom prst="rect">
            <a:avLst/>
          </a:prstGeom>
          <a:noFill/>
          <a:ln/>
        </p:spPr>
        <p:txBody>
          <a:bodyPr wrap="square" lIns="0" tIns="0" rIns="0" bIns="0" rtlCol="0" anchor="ctr">
            <a:normAutofit/>
          </a:bodyPr>
          <a:lstStyle/>
          <a:p>
            <a:pPr marL="0" indent="0" algn="l">
              <a:buNone/>
            </a:pPr>
            <a:r>
              <a:rPr lang="en-US" sz="1310" b="1" dirty="0">
                <a:solidFill>
                  <a:srgbClr val="17324D"/>
                </a:solidFill>
                <a:latin typeface="Aptos" pitchFamily="34" charset="0"/>
                <a:ea typeface="Aptos" pitchFamily="34" charset="-122"/>
                <a:cs typeface="Aptos" pitchFamily="34" charset="-120"/>
              </a:rPr>
              <a:t>Exercise + home</a:t>
            </a:r>
            <a:endParaRPr lang="en-US" sz="1310" dirty="0"/>
          </a:p>
        </p:txBody>
      </p:sp>
      <p:sp>
        <p:nvSpPr>
          <p:cNvPr id="32" name="Text 30"/>
          <p:cNvSpPr/>
          <p:nvPr/>
        </p:nvSpPr>
        <p:spPr>
          <a:xfrm>
            <a:off x="9445752" y="3255264"/>
            <a:ext cx="292608" cy="365760"/>
          </a:xfrm>
          <a:prstGeom prst="rect">
            <a:avLst/>
          </a:prstGeom>
          <a:noFill/>
          <a:ln/>
        </p:spPr>
        <p:txBody>
          <a:bodyPr wrap="square" lIns="0" tIns="0" rIns="0" bIns="0" rtlCol="0" anchor="ctr">
            <a:normAutofit/>
          </a:bodyPr>
          <a:lstStyle/>
          <a:p>
            <a:pPr marL="0" indent="0" algn="l">
              <a:buNone/>
            </a:pPr>
            <a:r>
              <a:rPr lang="en-US" sz="1800" b="1" dirty="0">
                <a:solidFill>
                  <a:srgbClr val="07858B"/>
                </a:solidFill>
                <a:latin typeface="Aptos" pitchFamily="34" charset="0"/>
                <a:ea typeface="Aptos" pitchFamily="34" charset="-122"/>
                <a:cs typeface="Aptos" pitchFamily="34" charset="-120"/>
              </a:rPr>
              <a:t>→</a:t>
            </a:r>
            <a:endParaRPr lang="en-US" sz="1800" dirty="0"/>
          </a:p>
        </p:txBody>
      </p:sp>
      <p:sp>
        <p:nvSpPr>
          <p:cNvPr id="33" name="Text 31"/>
          <p:cNvSpPr/>
          <p:nvPr/>
        </p:nvSpPr>
        <p:spPr>
          <a:xfrm>
            <a:off x="9829800" y="3255264"/>
            <a:ext cx="1453896" cy="411480"/>
          </a:xfrm>
          <a:prstGeom prst="rect">
            <a:avLst/>
          </a:prstGeom>
          <a:noFill/>
          <a:ln/>
        </p:spPr>
        <p:txBody>
          <a:bodyPr wrap="square" lIns="0" tIns="0" rIns="0" bIns="0" rtlCol="0" anchor="ctr">
            <a:normAutofit/>
          </a:bodyPr>
          <a:lstStyle/>
          <a:p>
            <a:pPr marL="0" indent="0" algn="l">
              <a:buNone/>
            </a:pPr>
            <a:r>
              <a:rPr lang="en-US" sz="1290" dirty="0">
                <a:solidFill>
                  <a:srgbClr val="17324D"/>
                </a:solidFill>
                <a:latin typeface="Aptos" pitchFamily="34" charset="0"/>
                <a:ea typeface="Aptos" pitchFamily="34" charset="-122"/>
                <a:cs typeface="Aptos" pitchFamily="34" charset="-120"/>
              </a:rPr>
              <a:t>Progress</a:t>
            </a:r>
            <a:endParaRPr lang="en-US" sz="1290" dirty="0"/>
          </a:p>
        </p:txBody>
      </p:sp>
      <p:sp>
        <p:nvSpPr>
          <p:cNvPr id="34" name="Text 32"/>
          <p:cNvSpPr/>
          <p:nvPr/>
        </p:nvSpPr>
        <p:spPr>
          <a:xfrm>
            <a:off x="7808976" y="3995928"/>
            <a:ext cx="1572768" cy="411480"/>
          </a:xfrm>
          <a:prstGeom prst="rect">
            <a:avLst/>
          </a:prstGeom>
          <a:noFill/>
          <a:ln/>
        </p:spPr>
        <p:txBody>
          <a:bodyPr wrap="square" lIns="0" tIns="0" rIns="0" bIns="0" rtlCol="0" anchor="ctr">
            <a:normAutofit/>
          </a:bodyPr>
          <a:lstStyle/>
          <a:p>
            <a:pPr marL="0" indent="0" algn="l">
              <a:buNone/>
            </a:pPr>
            <a:r>
              <a:rPr lang="en-US" sz="1310" b="1" dirty="0">
                <a:solidFill>
                  <a:srgbClr val="17324D"/>
                </a:solidFill>
                <a:latin typeface="Aptos" pitchFamily="34" charset="0"/>
                <a:ea typeface="Aptos" pitchFamily="34" charset="-122"/>
                <a:cs typeface="Aptos" pitchFamily="34" charset="-120"/>
              </a:rPr>
              <a:t>Service links</a:t>
            </a:r>
            <a:endParaRPr lang="en-US" sz="1310" dirty="0"/>
          </a:p>
        </p:txBody>
      </p:sp>
      <p:sp>
        <p:nvSpPr>
          <p:cNvPr id="35" name="Text 33"/>
          <p:cNvSpPr/>
          <p:nvPr/>
        </p:nvSpPr>
        <p:spPr>
          <a:xfrm>
            <a:off x="9445752" y="3995928"/>
            <a:ext cx="292608" cy="365760"/>
          </a:xfrm>
          <a:prstGeom prst="rect">
            <a:avLst/>
          </a:prstGeom>
          <a:noFill/>
          <a:ln/>
        </p:spPr>
        <p:txBody>
          <a:bodyPr wrap="square" lIns="0" tIns="0" rIns="0" bIns="0" rtlCol="0" anchor="ctr">
            <a:normAutofit/>
          </a:bodyPr>
          <a:lstStyle/>
          <a:p>
            <a:pPr marL="0" indent="0" algn="l">
              <a:buNone/>
            </a:pPr>
            <a:r>
              <a:rPr lang="en-US" sz="1800" b="1" dirty="0">
                <a:solidFill>
                  <a:srgbClr val="07858B"/>
                </a:solidFill>
                <a:latin typeface="Aptos" pitchFamily="34" charset="0"/>
                <a:ea typeface="Aptos" pitchFamily="34" charset="-122"/>
                <a:cs typeface="Aptos" pitchFamily="34" charset="-120"/>
              </a:rPr>
              <a:t>→</a:t>
            </a:r>
            <a:endParaRPr lang="en-US" sz="1800" dirty="0"/>
          </a:p>
        </p:txBody>
      </p:sp>
      <p:sp>
        <p:nvSpPr>
          <p:cNvPr id="36" name="Text 34"/>
          <p:cNvSpPr/>
          <p:nvPr/>
        </p:nvSpPr>
        <p:spPr>
          <a:xfrm>
            <a:off x="9829800" y="3995928"/>
            <a:ext cx="1453896" cy="411480"/>
          </a:xfrm>
          <a:prstGeom prst="rect">
            <a:avLst/>
          </a:prstGeom>
          <a:noFill/>
          <a:ln/>
        </p:spPr>
        <p:txBody>
          <a:bodyPr wrap="square" lIns="0" tIns="0" rIns="0" bIns="0" rtlCol="0" anchor="ctr">
            <a:normAutofit/>
          </a:bodyPr>
          <a:lstStyle/>
          <a:p>
            <a:pPr marL="0" indent="0" algn="l">
              <a:buNone/>
            </a:pPr>
            <a:r>
              <a:rPr lang="en-US" sz="1290" dirty="0">
                <a:solidFill>
                  <a:srgbClr val="17324D"/>
                </a:solidFill>
                <a:latin typeface="Aptos" pitchFamily="34" charset="0"/>
                <a:ea typeface="Aptos" pitchFamily="34" charset="-122"/>
                <a:cs typeface="Aptos" pitchFamily="34" charset="-120"/>
              </a:rPr>
              <a:t>Continuity</a:t>
            </a:r>
            <a:endParaRPr lang="en-US" sz="1290" dirty="0"/>
          </a:p>
        </p:txBody>
      </p:sp>
      <p:sp>
        <p:nvSpPr>
          <p:cNvPr id="37" name="Text 35"/>
          <p:cNvSpPr/>
          <p:nvPr/>
        </p:nvSpPr>
        <p:spPr>
          <a:xfrm>
            <a:off x="7808976" y="4736592"/>
            <a:ext cx="1572768" cy="411480"/>
          </a:xfrm>
          <a:prstGeom prst="rect">
            <a:avLst/>
          </a:prstGeom>
          <a:noFill/>
          <a:ln/>
        </p:spPr>
        <p:txBody>
          <a:bodyPr wrap="square" lIns="0" tIns="0" rIns="0" bIns="0" rtlCol="0" anchor="ctr">
            <a:normAutofit/>
          </a:bodyPr>
          <a:lstStyle/>
          <a:p>
            <a:pPr marL="0" indent="0" algn="l">
              <a:buNone/>
            </a:pPr>
            <a:r>
              <a:rPr lang="en-US" sz="1310" b="1" dirty="0">
                <a:solidFill>
                  <a:srgbClr val="17324D"/>
                </a:solidFill>
                <a:latin typeface="Aptos" pitchFamily="34" charset="0"/>
                <a:ea typeface="Aptos" pitchFamily="34" charset="-122"/>
                <a:cs typeface="Aptos" pitchFamily="34" charset="-120"/>
              </a:rPr>
              <a:t>Review</a:t>
            </a:r>
            <a:endParaRPr lang="en-US" sz="1310" dirty="0"/>
          </a:p>
        </p:txBody>
      </p:sp>
      <p:sp>
        <p:nvSpPr>
          <p:cNvPr id="38" name="Text 36"/>
          <p:cNvSpPr/>
          <p:nvPr/>
        </p:nvSpPr>
        <p:spPr>
          <a:xfrm>
            <a:off x="9445752" y="4736592"/>
            <a:ext cx="292608" cy="365760"/>
          </a:xfrm>
          <a:prstGeom prst="rect">
            <a:avLst/>
          </a:prstGeom>
          <a:noFill/>
          <a:ln/>
        </p:spPr>
        <p:txBody>
          <a:bodyPr wrap="square" lIns="0" tIns="0" rIns="0" bIns="0" rtlCol="0" anchor="ctr">
            <a:normAutofit/>
          </a:bodyPr>
          <a:lstStyle/>
          <a:p>
            <a:pPr marL="0" indent="0" algn="l">
              <a:buNone/>
            </a:pPr>
            <a:r>
              <a:rPr lang="en-US" sz="1800" b="1" dirty="0">
                <a:solidFill>
                  <a:srgbClr val="07858B"/>
                </a:solidFill>
                <a:latin typeface="Aptos" pitchFamily="34" charset="0"/>
                <a:ea typeface="Aptos" pitchFamily="34" charset="-122"/>
                <a:cs typeface="Aptos" pitchFamily="34" charset="-120"/>
              </a:rPr>
              <a:t>→</a:t>
            </a:r>
            <a:endParaRPr lang="en-US" sz="1800" dirty="0"/>
          </a:p>
        </p:txBody>
      </p:sp>
      <p:sp>
        <p:nvSpPr>
          <p:cNvPr id="39" name="Text 37"/>
          <p:cNvSpPr/>
          <p:nvPr/>
        </p:nvSpPr>
        <p:spPr>
          <a:xfrm>
            <a:off x="9829800" y="4736592"/>
            <a:ext cx="1453896" cy="411480"/>
          </a:xfrm>
          <a:prstGeom prst="rect">
            <a:avLst/>
          </a:prstGeom>
          <a:noFill/>
          <a:ln/>
        </p:spPr>
        <p:txBody>
          <a:bodyPr wrap="square" lIns="0" tIns="0" rIns="0" bIns="0" rtlCol="0" anchor="ctr">
            <a:normAutofit/>
          </a:bodyPr>
          <a:lstStyle/>
          <a:p>
            <a:pPr marL="0" indent="0" algn="l">
              <a:buNone/>
            </a:pPr>
            <a:r>
              <a:rPr lang="en-US" sz="1290" dirty="0">
                <a:solidFill>
                  <a:srgbClr val="17324D"/>
                </a:solidFill>
                <a:latin typeface="Aptos" pitchFamily="34" charset="0"/>
                <a:ea typeface="Aptos" pitchFamily="34" charset="-122"/>
                <a:cs typeface="Aptos" pitchFamily="34" charset="-120"/>
              </a:rPr>
              <a:t>Choice + function</a:t>
            </a:r>
            <a:endParaRPr lang="en-US" sz="1290" dirty="0"/>
          </a:p>
        </p:txBody>
      </p:sp>
      <p:sp>
        <p:nvSpPr>
          <p:cNvPr id="40" name="Text 38"/>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Table 1. Recommendation and evaluation framework. Author-created synthesis.</a:t>
            </a:r>
            <a:endParaRPr lang="en-US" sz="1050" dirty="0"/>
          </a:p>
        </p:txBody>
      </p:sp>
      <p:pic>
        <p:nvPicPr>
          <p:cNvPr id="41" name="Recorded Sound">
            <a:hlinkClick r:id="" action="ppaction://media"/>
            <a:extLst>
              <a:ext uri="{FF2B5EF4-FFF2-40B4-BE49-F238E27FC236}">
                <a16:creationId xmlns:a16="http://schemas.microsoft.com/office/drawing/2014/main" id="{1F07BFD1-7BA5-B061-70E3-BAB2E86AA3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18496" y="200660"/>
            <a:ext cx="1257808" cy="125780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776"/>
    </mc:Choice>
    <mc:Fallback>
      <p:transition spd="slow" advTm="56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776"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18 / OVERALL JUDGEMENT</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Conclusion: prevent harm without removing choice</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CONCLUSION</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19 / 20</a:t>
            </a:r>
            <a:endParaRPr lang="en-US" sz="940" dirty="0"/>
          </a:p>
        </p:txBody>
      </p:sp>
      <p:sp>
        <p:nvSpPr>
          <p:cNvPr id="9" name="Shape 7"/>
          <p:cNvSpPr/>
          <p:nvPr/>
        </p:nvSpPr>
        <p:spPr>
          <a:xfrm>
            <a:off x="530352" y="6473952"/>
            <a:ext cx="10554462"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Shape 8"/>
          <p:cNvSpPr/>
          <p:nvPr/>
        </p:nvSpPr>
        <p:spPr>
          <a:xfrm>
            <a:off x="722376" y="1682496"/>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1" name="Shape 9"/>
          <p:cNvSpPr/>
          <p:nvPr/>
        </p:nvSpPr>
        <p:spPr>
          <a:xfrm>
            <a:off x="722376" y="1682496"/>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2" name="Text 10"/>
          <p:cNvSpPr/>
          <p:nvPr/>
        </p:nvSpPr>
        <p:spPr>
          <a:xfrm>
            <a:off x="932688" y="1801368"/>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01</a:t>
            </a:r>
            <a:endParaRPr lang="en-US" sz="1050" dirty="0"/>
          </a:p>
        </p:txBody>
      </p:sp>
      <p:sp>
        <p:nvSpPr>
          <p:cNvPr id="13" name="Text 11"/>
          <p:cNvSpPr/>
          <p:nvPr/>
        </p:nvSpPr>
        <p:spPr>
          <a:xfrm>
            <a:off x="1463040" y="1783080"/>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Falls are a significant source of avoidable harm, but chronological age alone is an insufficient basis for individual decisions (NICE, 2025).</a:t>
            </a:r>
            <a:endParaRPr lang="en-US" sz="1700" dirty="0"/>
          </a:p>
        </p:txBody>
      </p:sp>
      <p:sp>
        <p:nvSpPr>
          <p:cNvPr id="14" name="Shape 12"/>
          <p:cNvSpPr/>
          <p:nvPr/>
        </p:nvSpPr>
        <p:spPr>
          <a:xfrm>
            <a:off x="722376" y="2761488"/>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5" name="Shape 13"/>
          <p:cNvSpPr/>
          <p:nvPr/>
        </p:nvSpPr>
        <p:spPr>
          <a:xfrm>
            <a:off x="722376" y="2761488"/>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16" name="Text 14"/>
          <p:cNvSpPr/>
          <p:nvPr/>
        </p:nvSpPr>
        <p:spPr>
          <a:xfrm>
            <a:off x="932688" y="2880360"/>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02</a:t>
            </a:r>
            <a:endParaRPr lang="en-US" sz="1050" dirty="0"/>
          </a:p>
        </p:txBody>
      </p:sp>
      <p:sp>
        <p:nvSpPr>
          <p:cNvPr id="17" name="Text 15"/>
          <p:cNvSpPr/>
          <p:nvPr/>
        </p:nvSpPr>
        <p:spPr>
          <a:xfrm>
            <a:off x="1463040" y="2862072"/>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Exercise, clinical review and environmental support offer opportunities to maintain functioning when selected appropriately (Pillay et al., 2024).</a:t>
            </a:r>
            <a:endParaRPr lang="en-US" sz="1700" dirty="0"/>
          </a:p>
        </p:txBody>
      </p:sp>
      <p:sp>
        <p:nvSpPr>
          <p:cNvPr id="18" name="Shape 16"/>
          <p:cNvSpPr/>
          <p:nvPr/>
        </p:nvSpPr>
        <p:spPr>
          <a:xfrm>
            <a:off x="722376" y="3840480"/>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19" name="Shape 17"/>
          <p:cNvSpPr/>
          <p:nvPr/>
        </p:nvSpPr>
        <p:spPr>
          <a:xfrm>
            <a:off x="722376" y="3840480"/>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0" name="Text 18"/>
          <p:cNvSpPr/>
          <p:nvPr/>
        </p:nvSpPr>
        <p:spPr>
          <a:xfrm>
            <a:off x="932688" y="3959352"/>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03</a:t>
            </a:r>
            <a:endParaRPr lang="en-US" sz="1050" dirty="0"/>
          </a:p>
        </p:txBody>
      </p:sp>
      <p:sp>
        <p:nvSpPr>
          <p:cNvPr id="21" name="Text 19"/>
          <p:cNvSpPr/>
          <p:nvPr/>
        </p:nvSpPr>
        <p:spPr>
          <a:xfrm>
            <a:off x="1463040" y="3941064"/>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Digital approaches are promising for some outcomes, although wider effectiveness and acceptability remain uncertain (Lee, Yi and Lee, 2024).</a:t>
            </a:r>
            <a:endParaRPr lang="en-US" sz="1700" dirty="0"/>
          </a:p>
        </p:txBody>
      </p:sp>
      <p:sp>
        <p:nvSpPr>
          <p:cNvPr id="22" name="Shape 20"/>
          <p:cNvSpPr/>
          <p:nvPr/>
        </p:nvSpPr>
        <p:spPr>
          <a:xfrm>
            <a:off x="722376" y="4919472"/>
            <a:ext cx="6364224" cy="960120"/>
          </a:xfrm>
          <a:prstGeom prst="roundRect">
            <a:avLst>
              <a:gd name="adj" fmla="val 12381"/>
            </a:avLst>
          </a:prstGeom>
          <a:solidFill>
            <a:srgbClr val="FFFFFF"/>
          </a:solidFill>
          <a:ln w="12700">
            <a:solidFill>
              <a:srgbClr val="DAE6E9"/>
            </a:solidFill>
            <a:prstDash val="solid"/>
          </a:ln>
        </p:spPr>
        <p:txBody>
          <a:bodyPr/>
          <a:lstStyle/>
          <a:p>
            <a:endParaRPr lang="en-GB"/>
          </a:p>
        </p:txBody>
      </p:sp>
      <p:sp>
        <p:nvSpPr>
          <p:cNvPr id="23" name="Shape 21"/>
          <p:cNvSpPr/>
          <p:nvPr/>
        </p:nvSpPr>
        <p:spPr>
          <a:xfrm>
            <a:off x="722376" y="4919472"/>
            <a:ext cx="64008" cy="960120"/>
          </a:xfrm>
          <a:prstGeom prst="rect">
            <a:avLst/>
          </a:prstGeom>
          <a:solidFill>
            <a:srgbClr val="07858B"/>
          </a:solidFill>
          <a:ln w="12700">
            <a:solidFill>
              <a:srgbClr val="07858B">
                <a:alpha val="0"/>
              </a:srgbClr>
            </a:solidFill>
            <a:prstDash val="solid"/>
          </a:ln>
        </p:spPr>
        <p:txBody>
          <a:bodyPr/>
          <a:lstStyle/>
          <a:p>
            <a:endParaRPr lang="en-GB"/>
          </a:p>
        </p:txBody>
      </p:sp>
      <p:sp>
        <p:nvSpPr>
          <p:cNvPr id="24" name="Text 22"/>
          <p:cNvSpPr/>
          <p:nvPr/>
        </p:nvSpPr>
        <p:spPr>
          <a:xfrm>
            <a:off x="932688" y="5038344"/>
            <a:ext cx="384048" cy="210312"/>
          </a:xfrm>
          <a:prstGeom prst="rect">
            <a:avLst/>
          </a:prstGeom>
          <a:noFill/>
          <a:ln/>
        </p:spPr>
        <p:txBody>
          <a:bodyPr wrap="square" lIns="0" tIns="0" rIns="0" bIns="0" rtlCol="0" anchor="ctr">
            <a:normAutofit/>
          </a:bodyPr>
          <a:lstStyle/>
          <a:p>
            <a:pPr marL="0" indent="0" algn="l">
              <a:buNone/>
            </a:pPr>
            <a:r>
              <a:rPr lang="en-US" sz="1050" b="1" dirty="0">
                <a:solidFill>
                  <a:srgbClr val="07858B"/>
                </a:solidFill>
                <a:latin typeface="Aptos" pitchFamily="34" charset="0"/>
                <a:ea typeface="Aptos" pitchFamily="34" charset="-122"/>
                <a:cs typeface="Aptos" pitchFamily="34" charset="-120"/>
              </a:rPr>
              <a:t>04</a:t>
            </a:r>
            <a:endParaRPr lang="en-US" sz="1050" dirty="0"/>
          </a:p>
        </p:txBody>
      </p:sp>
      <p:sp>
        <p:nvSpPr>
          <p:cNvPr id="25" name="Text 23"/>
          <p:cNvSpPr/>
          <p:nvPr/>
        </p:nvSpPr>
        <p:spPr>
          <a:xfrm>
            <a:off x="1463040" y="5020056"/>
            <a:ext cx="5404104" cy="749808"/>
          </a:xfrm>
          <a:prstGeom prst="rect">
            <a:avLst/>
          </a:prstGeom>
          <a:noFill/>
          <a:ln/>
        </p:spPr>
        <p:txBody>
          <a:bodyPr wrap="square" lIns="0" tIns="0" rIns="0" bIns="0" rtlCol="0" anchor="ctr">
            <a:normAutofit lnSpcReduction="10000"/>
          </a:bodyPr>
          <a:lstStyle/>
          <a:p>
            <a:pPr marL="0" indent="0" algn="l">
              <a:buNone/>
            </a:pPr>
            <a:r>
              <a:rPr lang="en-US" sz="1700" dirty="0">
                <a:solidFill>
                  <a:srgbClr val="102437"/>
                </a:solidFill>
                <a:latin typeface="Aptos" pitchFamily="34" charset="0"/>
                <a:ea typeface="Aptos" pitchFamily="34" charset="-122"/>
                <a:cs typeface="Aptos" pitchFamily="34" charset="-120"/>
              </a:rPr>
              <a:t>Mr and Mrs S illustrate why effective empowerment requires safeguarding, realistic support and continued respect for family life (SCIE, n.d.).</a:t>
            </a:r>
            <a:endParaRPr lang="en-US" sz="1700" dirty="0"/>
          </a:p>
        </p:txBody>
      </p:sp>
      <p:sp>
        <p:nvSpPr>
          <p:cNvPr id="26" name="Shape 24"/>
          <p:cNvSpPr/>
          <p:nvPr/>
        </p:nvSpPr>
        <p:spPr>
          <a:xfrm>
            <a:off x="7525512" y="1719072"/>
            <a:ext cx="4059936" cy="4480560"/>
          </a:xfrm>
          <a:prstGeom prst="roundRect">
            <a:avLst>
              <a:gd name="adj" fmla="val 4955"/>
            </a:avLst>
          </a:prstGeom>
          <a:solidFill>
            <a:srgbClr val="E9F4F3"/>
          </a:solidFill>
          <a:ln w="12700">
            <a:solidFill>
              <a:srgbClr val="E9F4F3">
                <a:alpha val="0"/>
              </a:srgbClr>
            </a:solidFill>
            <a:prstDash val="solid"/>
          </a:ln>
        </p:spPr>
        <p:txBody>
          <a:bodyPr/>
          <a:lstStyle/>
          <a:p>
            <a:endParaRPr lang="en-GB"/>
          </a:p>
        </p:txBody>
      </p:sp>
      <p:sp>
        <p:nvSpPr>
          <p:cNvPr id="27" name="Text 25"/>
          <p:cNvSpPr/>
          <p:nvPr/>
        </p:nvSpPr>
        <p:spPr>
          <a:xfrm>
            <a:off x="7836408" y="1947672"/>
            <a:ext cx="3474720" cy="219456"/>
          </a:xfrm>
          <a:prstGeom prst="rect">
            <a:avLst/>
          </a:prstGeom>
          <a:noFill/>
          <a:ln/>
        </p:spPr>
        <p:txBody>
          <a:bodyPr wrap="square" lIns="0" tIns="0" rIns="0" bIns="0" rtlCol="0" anchor="ctr">
            <a:normAutofit/>
          </a:bodyPr>
          <a:lstStyle/>
          <a:p>
            <a:pPr marL="0" indent="0" algn="l">
              <a:buNone/>
            </a:pPr>
            <a:r>
              <a:rPr lang="en-US" sz="1100" b="1" kern="0" spc="110" dirty="0">
                <a:solidFill>
                  <a:srgbClr val="07858B"/>
                </a:solidFill>
                <a:latin typeface="Aptos" pitchFamily="34" charset="0"/>
                <a:ea typeface="Aptos" pitchFamily="34" charset="-122"/>
                <a:cs typeface="Aptos" pitchFamily="34" charset="-120"/>
              </a:rPr>
              <a:t>THREE ENDURING PRIORITIES</a:t>
            </a:r>
            <a:endParaRPr lang="en-US" sz="1100" dirty="0"/>
          </a:p>
        </p:txBody>
      </p:sp>
      <p:sp>
        <p:nvSpPr>
          <p:cNvPr id="28" name="Shape 26"/>
          <p:cNvSpPr/>
          <p:nvPr/>
        </p:nvSpPr>
        <p:spPr>
          <a:xfrm>
            <a:off x="7818120" y="2487168"/>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29" name="Text 27"/>
          <p:cNvSpPr/>
          <p:nvPr/>
        </p:nvSpPr>
        <p:spPr>
          <a:xfrm>
            <a:off x="7955280" y="2578608"/>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PREVENT avoidable harm</a:t>
            </a:r>
            <a:endParaRPr lang="en-US" sz="1500" dirty="0"/>
          </a:p>
        </p:txBody>
      </p:sp>
      <p:sp>
        <p:nvSpPr>
          <p:cNvPr id="30" name="Shape 28"/>
          <p:cNvSpPr/>
          <p:nvPr/>
        </p:nvSpPr>
        <p:spPr>
          <a:xfrm>
            <a:off x="9569196" y="3200400"/>
            <a:ext cx="0" cy="274320"/>
          </a:xfrm>
          <a:prstGeom prst="line">
            <a:avLst/>
          </a:prstGeom>
          <a:noFill/>
          <a:ln w="21590">
            <a:solidFill>
              <a:srgbClr val="07858B"/>
            </a:solidFill>
            <a:prstDash val="solid"/>
            <a:headEnd type="none"/>
            <a:tailEnd type="triangle"/>
          </a:ln>
        </p:spPr>
        <p:txBody>
          <a:bodyPr/>
          <a:lstStyle/>
          <a:p>
            <a:endParaRPr lang="en-GB"/>
          </a:p>
        </p:txBody>
      </p:sp>
      <p:sp>
        <p:nvSpPr>
          <p:cNvPr id="31" name="Shape 29"/>
          <p:cNvSpPr/>
          <p:nvPr/>
        </p:nvSpPr>
        <p:spPr>
          <a:xfrm>
            <a:off x="7818120" y="3520440"/>
            <a:ext cx="3502152" cy="685800"/>
          </a:xfrm>
          <a:prstGeom prst="roundRect">
            <a:avLst>
              <a:gd name="adj" fmla="val 14667"/>
            </a:avLst>
          </a:prstGeom>
          <a:solidFill>
            <a:srgbClr val="FFFFFF"/>
          </a:solidFill>
          <a:ln w="12700">
            <a:solidFill>
              <a:srgbClr val="FFFFFF">
                <a:alpha val="0"/>
              </a:srgbClr>
            </a:solidFill>
            <a:prstDash val="solid"/>
          </a:ln>
        </p:spPr>
        <p:txBody>
          <a:bodyPr/>
          <a:lstStyle/>
          <a:p>
            <a:endParaRPr lang="en-GB"/>
          </a:p>
        </p:txBody>
      </p:sp>
      <p:sp>
        <p:nvSpPr>
          <p:cNvPr id="32" name="Text 30"/>
          <p:cNvSpPr/>
          <p:nvPr/>
        </p:nvSpPr>
        <p:spPr>
          <a:xfrm>
            <a:off x="7955280" y="3611880"/>
            <a:ext cx="3227832" cy="502920"/>
          </a:xfrm>
          <a:prstGeom prst="rect">
            <a:avLst/>
          </a:prstGeom>
          <a:noFill/>
          <a:ln/>
        </p:spPr>
        <p:txBody>
          <a:bodyPr wrap="square" lIns="0" tIns="0" rIns="0" bIns="0" rtlCol="0" anchor="ctr">
            <a:normAutofit/>
          </a:bodyPr>
          <a:lstStyle/>
          <a:p>
            <a:pPr marL="0" indent="0" algn="ctr">
              <a:buNone/>
            </a:pPr>
            <a:r>
              <a:rPr lang="en-US" sz="1500" dirty="0">
                <a:solidFill>
                  <a:srgbClr val="17324D"/>
                </a:solidFill>
                <a:latin typeface="Aptos" pitchFamily="34" charset="0"/>
                <a:ea typeface="Aptos" pitchFamily="34" charset="-122"/>
                <a:cs typeface="Aptos" pitchFamily="34" charset="-120"/>
              </a:rPr>
              <a:t>SUPPORT everyday ability</a:t>
            </a:r>
            <a:endParaRPr lang="en-US" sz="1500" dirty="0"/>
          </a:p>
        </p:txBody>
      </p:sp>
      <p:sp>
        <p:nvSpPr>
          <p:cNvPr id="33" name="Shape 31"/>
          <p:cNvSpPr/>
          <p:nvPr/>
        </p:nvSpPr>
        <p:spPr>
          <a:xfrm>
            <a:off x="9569196" y="4233672"/>
            <a:ext cx="0" cy="274320"/>
          </a:xfrm>
          <a:prstGeom prst="line">
            <a:avLst/>
          </a:prstGeom>
          <a:noFill/>
          <a:ln w="21590">
            <a:solidFill>
              <a:srgbClr val="07858B"/>
            </a:solidFill>
            <a:prstDash val="solid"/>
            <a:headEnd type="none"/>
            <a:tailEnd type="triangle"/>
          </a:ln>
        </p:spPr>
        <p:txBody>
          <a:bodyPr/>
          <a:lstStyle/>
          <a:p>
            <a:endParaRPr lang="en-GB"/>
          </a:p>
        </p:txBody>
      </p:sp>
      <p:sp>
        <p:nvSpPr>
          <p:cNvPr id="34" name="Shape 32"/>
          <p:cNvSpPr/>
          <p:nvPr/>
        </p:nvSpPr>
        <p:spPr>
          <a:xfrm>
            <a:off x="7818120" y="4553712"/>
            <a:ext cx="3502152" cy="685800"/>
          </a:xfrm>
          <a:prstGeom prst="roundRect">
            <a:avLst>
              <a:gd name="adj" fmla="val 14667"/>
            </a:avLst>
          </a:prstGeom>
          <a:solidFill>
            <a:srgbClr val="102437"/>
          </a:solidFill>
          <a:ln w="12700">
            <a:solidFill>
              <a:srgbClr val="102437">
                <a:alpha val="0"/>
              </a:srgbClr>
            </a:solidFill>
            <a:prstDash val="solid"/>
          </a:ln>
        </p:spPr>
        <p:txBody>
          <a:bodyPr/>
          <a:lstStyle/>
          <a:p>
            <a:endParaRPr lang="en-GB"/>
          </a:p>
        </p:txBody>
      </p:sp>
      <p:sp>
        <p:nvSpPr>
          <p:cNvPr id="35" name="Text 33"/>
          <p:cNvSpPr/>
          <p:nvPr/>
        </p:nvSpPr>
        <p:spPr>
          <a:xfrm>
            <a:off x="7955280" y="4645152"/>
            <a:ext cx="3227832" cy="502920"/>
          </a:xfrm>
          <a:prstGeom prst="rect">
            <a:avLst/>
          </a:prstGeom>
          <a:noFill/>
          <a:ln/>
        </p:spPr>
        <p:txBody>
          <a:bodyPr wrap="square" lIns="0" tIns="0" rIns="0" bIns="0" rtlCol="0" anchor="ctr">
            <a:normAutofit/>
          </a:bodyPr>
          <a:lstStyle/>
          <a:p>
            <a:pPr marL="0" indent="0" algn="ctr">
              <a:buNone/>
            </a:pPr>
            <a:r>
              <a:rPr lang="en-US" sz="1500" b="1" dirty="0">
                <a:solidFill>
                  <a:srgbClr val="FFFFFF"/>
                </a:solidFill>
                <a:latin typeface="Aptos" pitchFamily="34" charset="0"/>
                <a:ea typeface="Aptos" pitchFamily="34" charset="-122"/>
                <a:cs typeface="Aptos" pitchFamily="34" charset="-120"/>
              </a:rPr>
              <a:t>PROTECT meaningful choice</a:t>
            </a:r>
            <a:endParaRPr lang="en-US" sz="1500" dirty="0"/>
          </a:p>
        </p:txBody>
      </p:sp>
      <p:sp>
        <p:nvSpPr>
          <p:cNvPr id="36" name="Text 34"/>
          <p:cNvSpPr/>
          <p:nvPr/>
        </p:nvSpPr>
        <p:spPr>
          <a:xfrm>
            <a:off x="7662672" y="5779008"/>
            <a:ext cx="3712464" cy="356616"/>
          </a:xfrm>
          <a:prstGeom prst="rect">
            <a:avLst/>
          </a:prstGeom>
          <a:noFill/>
          <a:ln/>
        </p:spPr>
        <p:txBody>
          <a:bodyPr wrap="square" lIns="0" tIns="0" rIns="0" bIns="0" rtlCol="0" anchor="t">
            <a:normAutofit/>
          </a:bodyPr>
          <a:lstStyle/>
          <a:p>
            <a:pPr marL="0" indent="0" algn="l">
              <a:buNone/>
            </a:pPr>
            <a:r>
              <a:rPr lang="en-US" sz="1050" dirty="0">
                <a:solidFill>
                  <a:srgbClr val="54677A"/>
                </a:solidFill>
                <a:latin typeface="Aptos" pitchFamily="34" charset="0"/>
                <a:ea typeface="Aptos" pitchFamily="34" charset="-122"/>
                <a:cs typeface="Aptos" pitchFamily="34" charset="-120"/>
              </a:rPr>
              <a:t>Figure 17. Concluding priorities. Author-created synthesis.</a:t>
            </a:r>
            <a:endParaRPr lang="en-US" sz="1050" dirty="0"/>
          </a:p>
        </p:txBody>
      </p:sp>
      <p:pic>
        <p:nvPicPr>
          <p:cNvPr id="37" name="Recorded Sound">
            <a:hlinkClick r:id="" action="ppaction://media"/>
            <a:extLst>
              <a:ext uri="{FF2B5EF4-FFF2-40B4-BE49-F238E27FC236}">
                <a16:creationId xmlns:a16="http://schemas.microsoft.com/office/drawing/2014/main" id="{80CA0E35-A751-9682-415F-09E52A119A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8704" y="482092"/>
            <a:ext cx="974344" cy="97434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780"/>
    </mc:Choice>
    <mc:Fallback>
      <p:transition spd="slow" advTm="63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780"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6F9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86868"/>
          </a:xfrm>
          <a:prstGeom prst="rect">
            <a:avLst/>
          </a:prstGeom>
          <a:solidFill>
            <a:srgbClr val="07858B"/>
          </a:solidFill>
          <a:ln w="12700">
            <a:solidFill>
              <a:srgbClr val="07858B">
                <a:alpha val="0"/>
              </a:srgbClr>
            </a:solidFill>
            <a:prstDash val="solid"/>
          </a:ln>
        </p:spPr>
        <p:txBody>
          <a:bodyPr/>
          <a:lstStyle/>
          <a:p>
            <a:endParaRPr lang="en-GB"/>
          </a:p>
        </p:txBody>
      </p:sp>
      <p:sp>
        <p:nvSpPr>
          <p:cNvPr id="3" name="Shape 1"/>
          <p:cNvSpPr/>
          <p:nvPr/>
        </p:nvSpPr>
        <p:spPr>
          <a:xfrm>
            <a:off x="585216" y="457200"/>
            <a:ext cx="59436" cy="402336"/>
          </a:xfrm>
          <a:prstGeom prst="rect">
            <a:avLst/>
          </a:prstGeom>
          <a:solidFill>
            <a:srgbClr val="F2B24C"/>
          </a:solidFill>
          <a:ln w="12700">
            <a:solidFill>
              <a:srgbClr val="F2B24C">
                <a:alpha val="0"/>
              </a:srgbClr>
            </a:solidFill>
            <a:prstDash val="solid"/>
          </a:ln>
        </p:spPr>
        <p:txBody>
          <a:bodyPr/>
          <a:lstStyle/>
          <a:p>
            <a:endParaRPr lang="en-GB"/>
          </a:p>
        </p:txBody>
      </p:sp>
      <p:sp>
        <p:nvSpPr>
          <p:cNvPr id="4" name="Text 2"/>
          <p:cNvSpPr/>
          <p:nvPr/>
        </p:nvSpPr>
        <p:spPr>
          <a:xfrm>
            <a:off x="758952" y="448056"/>
            <a:ext cx="7680960" cy="210312"/>
          </a:xfrm>
          <a:prstGeom prst="rect">
            <a:avLst/>
          </a:prstGeom>
          <a:noFill/>
          <a:ln/>
        </p:spPr>
        <p:txBody>
          <a:bodyPr wrap="square" lIns="0" tIns="0" rIns="0" bIns="0" rtlCol="0" anchor="ctr">
            <a:normAutofit/>
          </a:bodyPr>
          <a:lstStyle/>
          <a:p>
            <a:pPr marL="0" indent="0" algn="l">
              <a:buNone/>
            </a:pPr>
            <a:r>
              <a:rPr lang="en-US" sz="1060" b="1" kern="0" spc="190" dirty="0">
                <a:solidFill>
                  <a:srgbClr val="07858B"/>
                </a:solidFill>
                <a:latin typeface="Aptos" pitchFamily="34" charset="0"/>
                <a:ea typeface="Aptos" pitchFamily="34" charset="-122"/>
                <a:cs typeface="Aptos" pitchFamily="34" charset="-120"/>
              </a:rPr>
              <a:t>19 / EVIDENCE BASE</a:t>
            </a:r>
            <a:endParaRPr lang="en-US" sz="1060" dirty="0"/>
          </a:p>
        </p:txBody>
      </p:sp>
      <p:sp>
        <p:nvSpPr>
          <p:cNvPr id="5" name="Text 3"/>
          <p:cNvSpPr/>
          <p:nvPr/>
        </p:nvSpPr>
        <p:spPr>
          <a:xfrm>
            <a:off x="758952" y="786384"/>
            <a:ext cx="10817352" cy="548640"/>
          </a:xfrm>
          <a:prstGeom prst="rect">
            <a:avLst/>
          </a:prstGeom>
          <a:noFill/>
          <a:ln/>
        </p:spPr>
        <p:txBody>
          <a:bodyPr wrap="square" lIns="0" tIns="0" rIns="0" bIns="0" rtlCol="0" anchor="ctr">
            <a:normAutofit/>
          </a:bodyPr>
          <a:lstStyle/>
          <a:p>
            <a:pPr marL="0" indent="0" algn="l">
              <a:buNone/>
            </a:pPr>
            <a:r>
              <a:rPr lang="en-US" sz="2940" b="1" dirty="0">
                <a:solidFill>
                  <a:srgbClr val="102437"/>
                </a:solidFill>
                <a:latin typeface="Aptos" pitchFamily="34" charset="0"/>
                <a:ea typeface="Aptos" pitchFamily="34" charset="-122"/>
                <a:cs typeface="Aptos" pitchFamily="34" charset="-120"/>
              </a:rPr>
              <a:t>References</a:t>
            </a:r>
            <a:endParaRPr lang="en-US" sz="2940" dirty="0"/>
          </a:p>
        </p:txBody>
      </p:sp>
      <p:sp>
        <p:nvSpPr>
          <p:cNvPr id="6" name="Shape 4"/>
          <p:cNvSpPr/>
          <p:nvPr/>
        </p:nvSpPr>
        <p:spPr>
          <a:xfrm>
            <a:off x="530352" y="6501384"/>
            <a:ext cx="11109960" cy="12802"/>
          </a:xfrm>
          <a:prstGeom prst="rect">
            <a:avLst/>
          </a:prstGeom>
          <a:solidFill>
            <a:srgbClr val="DAE6E9"/>
          </a:solidFill>
          <a:ln w="12700">
            <a:solidFill>
              <a:srgbClr val="DAE6E9">
                <a:alpha val="0"/>
              </a:srgbClr>
            </a:solidFill>
            <a:prstDash val="solid"/>
          </a:ln>
        </p:spPr>
        <p:txBody>
          <a:bodyPr/>
          <a:lstStyle/>
          <a:p>
            <a:endParaRPr lang="en-GB"/>
          </a:p>
        </p:txBody>
      </p:sp>
      <p:sp>
        <p:nvSpPr>
          <p:cNvPr id="7" name="Text 5"/>
          <p:cNvSpPr/>
          <p:nvPr/>
        </p:nvSpPr>
        <p:spPr>
          <a:xfrm>
            <a:off x="621792" y="6574536"/>
            <a:ext cx="8961120" cy="146304"/>
          </a:xfrm>
          <a:prstGeom prst="rect">
            <a:avLst/>
          </a:prstGeom>
          <a:noFill/>
          <a:ln/>
        </p:spPr>
        <p:txBody>
          <a:bodyPr wrap="square" lIns="0" tIns="0" rIns="0" bIns="0" rtlCol="0" anchor="ctr">
            <a:normAutofit/>
          </a:bodyPr>
          <a:lstStyle/>
          <a:p>
            <a:pPr marL="0" indent="0" algn="l">
              <a:buNone/>
            </a:pPr>
            <a:r>
              <a:rPr lang="en-US" sz="940" dirty="0">
                <a:solidFill>
                  <a:srgbClr val="54677A"/>
                </a:solidFill>
                <a:latin typeface="Aptos" pitchFamily="34" charset="0"/>
                <a:ea typeface="Aptos" pitchFamily="34" charset="-122"/>
                <a:cs typeface="Aptos" pitchFamily="34" charset="-120"/>
              </a:rPr>
              <a:t>BMHP6027 · EMPOWERING THE OLDER PERSON     /     HARVARD REFERENCES</a:t>
            </a:r>
            <a:endParaRPr lang="en-US" sz="940" dirty="0"/>
          </a:p>
        </p:txBody>
      </p:sp>
      <p:sp>
        <p:nvSpPr>
          <p:cNvPr id="8" name="Text 6"/>
          <p:cNvSpPr/>
          <p:nvPr/>
        </p:nvSpPr>
        <p:spPr>
          <a:xfrm>
            <a:off x="10680192" y="6556248"/>
            <a:ext cx="932688" cy="182880"/>
          </a:xfrm>
          <a:prstGeom prst="rect">
            <a:avLst/>
          </a:prstGeom>
          <a:noFill/>
          <a:ln/>
        </p:spPr>
        <p:txBody>
          <a:bodyPr wrap="square" lIns="0" tIns="0" rIns="0" bIns="0" rtlCol="0" anchor="ctr">
            <a:normAutofit/>
          </a:bodyPr>
          <a:lstStyle/>
          <a:p>
            <a:pPr marL="0" indent="0" algn="r">
              <a:buNone/>
            </a:pPr>
            <a:r>
              <a:rPr lang="en-US" sz="940" dirty="0">
                <a:solidFill>
                  <a:srgbClr val="54677A"/>
                </a:solidFill>
                <a:latin typeface="Aptos" pitchFamily="34" charset="0"/>
                <a:ea typeface="Aptos" pitchFamily="34" charset="-122"/>
                <a:cs typeface="Aptos" pitchFamily="34" charset="-120"/>
              </a:rPr>
              <a:t>20 / 20</a:t>
            </a:r>
            <a:endParaRPr lang="en-US" sz="940" dirty="0"/>
          </a:p>
        </p:txBody>
      </p:sp>
      <p:sp>
        <p:nvSpPr>
          <p:cNvPr id="9" name="Shape 7"/>
          <p:cNvSpPr/>
          <p:nvPr/>
        </p:nvSpPr>
        <p:spPr>
          <a:xfrm>
            <a:off x="530352" y="6473952"/>
            <a:ext cx="11109960" cy="22860"/>
          </a:xfrm>
          <a:prstGeom prst="rect">
            <a:avLst/>
          </a:prstGeom>
          <a:solidFill>
            <a:srgbClr val="07858B"/>
          </a:solidFill>
          <a:ln w="12700">
            <a:solidFill>
              <a:srgbClr val="07858B">
                <a:alpha val="0"/>
              </a:srgbClr>
            </a:solidFill>
            <a:prstDash val="solid"/>
          </a:ln>
        </p:spPr>
        <p:txBody>
          <a:bodyPr/>
          <a:lstStyle/>
          <a:p>
            <a:endParaRPr lang="en-GB"/>
          </a:p>
        </p:txBody>
      </p:sp>
      <p:sp>
        <p:nvSpPr>
          <p:cNvPr id="10" name="Text 8"/>
          <p:cNvSpPr/>
          <p:nvPr/>
        </p:nvSpPr>
        <p:spPr>
          <a:xfrm>
            <a:off x="786384" y="1380744"/>
            <a:ext cx="10652760" cy="265176"/>
          </a:xfrm>
          <a:prstGeom prst="rect">
            <a:avLst/>
          </a:prstGeom>
          <a:noFill/>
          <a:ln/>
        </p:spPr>
        <p:txBody>
          <a:bodyPr wrap="square" lIns="0" tIns="0" rIns="0" bIns="0" rtlCol="0" anchor="ctr">
            <a:normAutofit/>
          </a:bodyPr>
          <a:lstStyle/>
          <a:p>
            <a:pPr marL="0" indent="0" algn="l">
              <a:buNone/>
            </a:pPr>
            <a:r>
              <a:rPr lang="en-US" sz="1200" dirty="0">
                <a:solidFill>
                  <a:srgbClr val="54677A"/>
                </a:solidFill>
                <a:latin typeface="Aptos" pitchFamily="34" charset="0"/>
                <a:ea typeface="Aptos" pitchFamily="34" charset="-122"/>
                <a:cs typeface="Aptos" pitchFamily="34" charset="-120"/>
              </a:rPr>
              <a:t>One slide as requested · URLs/DOIs included · all sources should be read and checked before submission</a:t>
            </a:r>
            <a:endParaRPr lang="en-US" sz="1200" dirty="0"/>
          </a:p>
        </p:txBody>
      </p:sp>
      <p:sp>
        <p:nvSpPr>
          <p:cNvPr id="11" name="Text 9"/>
          <p:cNvSpPr/>
          <p:nvPr/>
        </p:nvSpPr>
        <p:spPr>
          <a:xfrm>
            <a:off x="795528" y="1792224"/>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Gao, Y. et al. (2024) VR and falls prevention. Geriatric Nursing, 58, pp.15–25.</a:t>
            </a:r>
            <a:endParaRPr lang="en-US" sz="1055" dirty="0"/>
          </a:p>
        </p:txBody>
      </p:sp>
      <p:sp>
        <p:nvSpPr>
          <p:cNvPr id="12" name="Text 10">
            <a:hlinkClick r:id="rId3"/>
          </p:cNvPr>
          <p:cNvSpPr/>
          <p:nvPr/>
        </p:nvSpPr>
        <p:spPr>
          <a:xfrm>
            <a:off x="795528" y="2075688"/>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3">
                  <a:extLst>
                    <a:ext uri="{A12FA001-AC4F-418D-AE19-62706E023703}">
                      <ahyp:hlinkClr xmlns:ahyp="http://schemas.microsoft.com/office/drawing/2018/hyperlinkcolor" val="tx"/>
                    </a:ext>
                  </a:extLst>
                </a:hlinkClick>
              </a:rPr>
              <a:t>https://doi.org/10.1016/j.gerinurse.2024.04.010</a:t>
            </a:r>
            <a:endParaRPr lang="en-US" sz="955" dirty="0"/>
          </a:p>
        </p:txBody>
      </p:sp>
      <p:sp>
        <p:nvSpPr>
          <p:cNvPr id="13" name="Text 11"/>
          <p:cNvSpPr/>
          <p:nvPr/>
        </p:nvSpPr>
        <p:spPr>
          <a:xfrm>
            <a:off x="795528" y="2345436"/>
            <a:ext cx="5166360" cy="265176"/>
          </a:xfrm>
          <a:prstGeom prst="rect">
            <a:avLst/>
          </a:prstGeom>
          <a:noFill/>
          <a:ln/>
        </p:spPr>
        <p:txBody>
          <a:bodyPr wrap="square" lIns="0" tIns="0" rIns="0" bIns="0" rtlCol="0" anchor="t">
            <a:normAutofit fontScale="92500" lnSpcReduction="20000"/>
          </a:bodyPr>
          <a:lstStyle/>
          <a:p>
            <a:pPr marL="0" indent="0" algn="l">
              <a:buNone/>
            </a:pPr>
            <a:r>
              <a:rPr lang="en-US" sz="1055" b="1" dirty="0">
                <a:solidFill>
                  <a:srgbClr val="102437"/>
                </a:solidFill>
                <a:latin typeface="Aptos" pitchFamily="34" charset="0"/>
                <a:ea typeface="Aptos" pitchFamily="34" charset="-122"/>
                <a:cs typeface="Aptos" pitchFamily="34" charset="-120"/>
              </a:rPr>
              <a:t>Hopewell, S. et al. (2020) Multifactorial interventions. Br J Sports Med, 54(22), pp.1340–1350.</a:t>
            </a:r>
            <a:endParaRPr lang="en-US" sz="1055" dirty="0"/>
          </a:p>
        </p:txBody>
      </p:sp>
      <p:sp>
        <p:nvSpPr>
          <p:cNvPr id="14" name="Text 12">
            <a:hlinkClick r:id="rId4"/>
          </p:cNvPr>
          <p:cNvSpPr/>
          <p:nvPr/>
        </p:nvSpPr>
        <p:spPr>
          <a:xfrm>
            <a:off x="795528" y="2628900"/>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4">
                  <a:extLst>
                    <a:ext uri="{A12FA001-AC4F-418D-AE19-62706E023703}">
                      <ahyp:hlinkClr xmlns:ahyp="http://schemas.microsoft.com/office/drawing/2018/hyperlinkcolor" val="tx"/>
                    </a:ext>
                  </a:extLst>
                </a:hlinkClick>
              </a:rPr>
              <a:t>https://doi.org/10.1136/bjsports-2019-100732</a:t>
            </a:r>
            <a:endParaRPr lang="en-US" sz="955" dirty="0"/>
          </a:p>
        </p:txBody>
      </p:sp>
      <p:sp>
        <p:nvSpPr>
          <p:cNvPr id="15" name="Text 13"/>
          <p:cNvSpPr/>
          <p:nvPr/>
        </p:nvSpPr>
        <p:spPr>
          <a:xfrm>
            <a:off x="795528" y="2898648"/>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Lee, K., Yi, J. and Lee, S.-H. (2024) ICT fall prevention. Health Informatics Journal.</a:t>
            </a:r>
            <a:endParaRPr lang="en-US" sz="1055" dirty="0"/>
          </a:p>
        </p:txBody>
      </p:sp>
      <p:sp>
        <p:nvSpPr>
          <p:cNvPr id="16" name="Text 14">
            <a:hlinkClick r:id="rId5"/>
          </p:cNvPr>
          <p:cNvSpPr/>
          <p:nvPr/>
        </p:nvSpPr>
        <p:spPr>
          <a:xfrm>
            <a:off x="795528" y="3182112"/>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5">
                  <a:extLst>
                    <a:ext uri="{A12FA001-AC4F-418D-AE19-62706E023703}">
                      <ahyp:hlinkClr xmlns:ahyp="http://schemas.microsoft.com/office/drawing/2018/hyperlinkcolor" val="tx"/>
                    </a:ext>
                  </a:extLst>
                </a:hlinkClick>
              </a:rPr>
              <a:t>https://doi.org/10.1177/14604582241259324</a:t>
            </a:r>
            <a:endParaRPr lang="en-US" sz="955" dirty="0"/>
          </a:p>
        </p:txBody>
      </p:sp>
      <p:sp>
        <p:nvSpPr>
          <p:cNvPr id="17" name="Text 15"/>
          <p:cNvSpPr/>
          <p:nvPr/>
        </p:nvSpPr>
        <p:spPr>
          <a:xfrm>
            <a:off x="795528" y="3451860"/>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Mental Capacity Act 2005, c.9.</a:t>
            </a:r>
            <a:endParaRPr lang="en-US" sz="1055" dirty="0"/>
          </a:p>
        </p:txBody>
      </p:sp>
      <p:sp>
        <p:nvSpPr>
          <p:cNvPr id="18" name="Text 16">
            <a:hlinkClick r:id="rId6"/>
          </p:cNvPr>
          <p:cNvSpPr/>
          <p:nvPr/>
        </p:nvSpPr>
        <p:spPr>
          <a:xfrm>
            <a:off x="795528" y="3735324"/>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6">
                  <a:extLst>
                    <a:ext uri="{A12FA001-AC4F-418D-AE19-62706E023703}">
                      <ahyp:hlinkClr xmlns:ahyp="http://schemas.microsoft.com/office/drawing/2018/hyperlinkcolor" val="tx"/>
                    </a:ext>
                  </a:extLst>
                </a:hlinkClick>
              </a:rPr>
              <a:t>https://legislation.gov.uk/ukpga/2005/9/contents</a:t>
            </a:r>
            <a:endParaRPr lang="en-US" sz="955" dirty="0"/>
          </a:p>
        </p:txBody>
      </p:sp>
      <p:sp>
        <p:nvSpPr>
          <p:cNvPr id="19" name="Text 17"/>
          <p:cNvSpPr/>
          <p:nvPr/>
        </p:nvSpPr>
        <p:spPr>
          <a:xfrm>
            <a:off x="795528" y="4005072"/>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NHS England (2024) A community rehabilitation and reablement model.</a:t>
            </a:r>
            <a:endParaRPr lang="en-US" sz="1055" dirty="0"/>
          </a:p>
        </p:txBody>
      </p:sp>
      <p:sp>
        <p:nvSpPr>
          <p:cNvPr id="20" name="Text 18">
            <a:hlinkClick r:id="rId7"/>
          </p:cNvPr>
          <p:cNvSpPr/>
          <p:nvPr/>
        </p:nvSpPr>
        <p:spPr>
          <a:xfrm>
            <a:off x="795528" y="4288536"/>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7">
                  <a:extLst>
                    <a:ext uri="{A12FA001-AC4F-418D-AE19-62706E023703}">
                      <ahyp:hlinkClr xmlns:ahyp="http://schemas.microsoft.com/office/drawing/2018/hyperlinkcolor" val="tx"/>
                    </a:ext>
                  </a:extLst>
                </a:hlinkClick>
              </a:rPr>
              <a:t>https://england.nhs.uk/publication/a-community-rehabilitation-and-reablement-model/</a:t>
            </a:r>
            <a:endParaRPr lang="en-US" sz="955" dirty="0"/>
          </a:p>
        </p:txBody>
      </p:sp>
      <p:sp>
        <p:nvSpPr>
          <p:cNvPr id="21" name="Text 19"/>
          <p:cNvSpPr/>
          <p:nvPr/>
        </p:nvSpPr>
        <p:spPr>
          <a:xfrm>
            <a:off x="795528" y="4558284"/>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NICE (2015) Medicines optimisation. NG5.</a:t>
            </a:r>
            <a:endParaRPr lang="en-US" sz="1055" dirty="0"/>
          </a:p>
        </p:txBody>
      </p:sp>
      <p:sp>
        <p:nvSpPr>
          <p:cNvPr id="22" name="Text 20">
            <a:hlinkClick r:id="rId8"/>
          </p:cNvPr>
          <p:cNvSpPr/>
          <p:nvPr/>
        </p:nvSpPr>
        <p:spPr>
          <a:xfrm>
            <a:off x="795528" y="4841748"/>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8">
                  <a:extLst>
                    <a:ext uri="{A12FA001-AC4F-418D-AE19-62706E023703}">
                      <ahyp:hlinkClr xmlns:ahyp="http://schemas.microsoft.com/office/drawing/2018/hyperlinkcolor" val="tx"/>
                    </a:ext>
                  </a:extLst>
                </a:hlinkClick>
              </a:rPr>
              <a:t>https://nice.org.uk/guidance/ng5</a:t>
            </a:r>
            <a:endParaRPr lang="en-US" sz="955" dirty="0"/>
          </a:p>
        </p:txBody>
      </p:sp>
      <p:sp>
        <p:nvSpPr>
          <p:cNvPr id="23" name="Text 21"/>
          <p:cNvSpPr/>
          <p:nvPr/>
        </p:nvSpPr>
        <p:spPr>
          <a:xfrm>
            <a:off x="795528" y="5111496"/>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NICE (2017) Intermediate care including reablement. NG74.</a:t>
            </a:r>
            <a:endParaRPr lang="en-US" sz="1055" dirty="0"/>
          </a:p>
        </p:txBody>
      </p:sp>
      <p:sp>
        <p:nvSpPr>
          <p:cNvPr id="24" name="Text 22">
            <a:hlinkClick r:id="rId9"/>
          </p:cNvPr>
          <p:cNvSpPr/>
          <p:nvPr/>
        </p:nvSpPr>
        <p:spPr>
          <a:xfrm>
            <a:off x="795528" y="5394960"/>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9">
                  <a:extLst>
                    <a:ext uri="{A12FA001-AC4F-418D-AE19-62706E023703}">
                      <ahyp:hlinkClr xmlns:ahyp="http://schemas.microsoft.com/office/drawing/2018/hyperlinkcolor" val="tx"/>
                    </a:ext>
                  </a:extLst>
                </a:hlinkClick>
              </a:rPr>
              <a:t>https://nice.org.uk/guidance/ng74</a:t>
            </a:r>
            <a:endParaRPr lang="en-US" sz="955" dirty="0"/>
          </a:p>
        </p:txBody>
      </p:sp>
      <p:sp>
        <p:nvSpPr>
          <p:cNvPr id="25" name="Text 23"/>
          <p:cNvSpPr/>
          <p:nvPr/>
        </p:nvSpPr>
        <p:spPr>
          <a:xfrm>
            <a:off x="795528" y="5664708"/>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NICE (2021) Shared decision making. NG197.</a:t>
            </a:r>
            <a:endParaRPr lang="en-US" sz="1055" dirty="0"/>
          </a:p>
        </p:txBody>
      </p:sp>
      <p:sp>
        <p:nvSpPr>
          <p:cNvPr id="26" name="Text 24">
            <a:hlinkClick r:id="rId10"/>
          </p:cNvPr>
          <p:cNvSpPr/>
          <p:nvPr/>
        </p:nvSpPr>
        <p:spPr>
          <a:xfrm>
            <a:off x="795528" y="5948172"/>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0">
                  <a:extLst>
                    <a:ext uri="{A12FA001-AC4F-418D-AE19-62706E023703}">
                      <ahyp:hlinkClr xmlns:ahyp="http://schemas.microsoft.com/office/drawing/2018/hyperlinkcolor" val="tx"/>
                    </a:ext>
                  </a:extLst>
                </a:hlinkClick>
              </a:rPr>
              <a:t>https://nice.org.uk/guidance/ng197</a:t>
            </a:r>
            <a:endParaRPr lang="en-US" sz="955" dirty="0"/>
          </a:p>
        </p:txBody>
      </p:sp>
      <p:sp>
        <p:nvSpPr>
          <p:cNvPr id="27" name="Text 25"/>
          <p:cNvSpPr/>
          <p:nvPr/>
        </p:nvSpPr>
        <p:spPr>
          <a:xfrm>
            <a:off x="6172200" y="1792224"/>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NICE (2025) Falls: assessment and prevention. NG249.</a:t>
            </a:r>
            <a:endParaRPr lang="en-US" sz="1055" dirty="0"/>
          </a:p>
        </p:txBody>
      </p:sp>
      <p:sp>
        <p:nvSpPr>
          <p:cNvPr id="28" name="Text 26">
            <a:hlinkClick r:id="rId11"/>
          </p:cNvPr>
          <p:cNvSpPr/>
          <p:nvPr/>
        </p:nvSpPr>
        <p:spPr>
          <a:xfrm>
            <a:off x="6172200" y="2075688"/>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1">
                  <a:extLst>
                    <a:ext uri="{A12FA001-AC4F-418D-AE19-62706E023703}">
                      <ahyp:hlinkClr xmlns:ahyp="http://schemas.microsoft.com/office/drawing/2018/hyperlinkcolor" val="tx"/>
                    </a:ext>
                  </a:extLst>
                </a:hlinkClick>
              </a:rPr>
              <a:t>https://nice.org.uk/guidance/ng249</a:t>
            </a:r>
            <a:endParaRPr lang="en-US" sz="955" dirty="0"/>
          </a:p>
        </p:txBody>
      </p:sp>
      <p:sp>
        <p:nvSpPr>
          <p:cNvPr id="29" name="Text 27"/>
          <p:cNvSpPr/>
          <p:nvPr/>
        </p:nvSpPr>
        <p:spPr>
          <a:xfrm>
            <a:off x="6172200" y="2345436"/>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OHID (2026) Public Health Outcomes Framework: May 2026 update.</a:t>
            </a:r>
            <a:endParaRPr lang="en-US" sz="1055" dirty="0"/>
          </a:p>
        </p:txBody>
      </p:sp>
      <p:sp>
        <p:nvSpPr>
          <p:cNvPr id="30" name="Text 28">
            <a:hlinkClick r:id="rId12"/>
          </p:cNvPr>
          <p:cNvSpPr/>
          <p:nvPr/>
        </p:nvSpPr>
        <p:spPr>
          <a:xfrm>
            <a:off x="6172200" y="2628900"/>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2">
                  <a:extLst>
                    <a:ext uri="{A12FA001-AC4F-418D-AE19-62706E023703}">
                      <ahyp:hlinkClr xmlns:ahyp="http://schemas.microsoft.com/office/drawing/2018/hyperlinkcolor" val="tx"/>
                    </a:ext>
                  </a:extLst>
                </a:hlinkClick>
              </a:rPr>
              <a:t>https://gov.uk/government/statistics/public-health-outcomes-framework-may-2026-data-update</a:t>
            </a:r>
            <a:endParaRPr lang="en-US" sz="955" dirty="0"/>
          </a:p>
        </p:txBody>
      </p:sp>
      <p:sp>
        <p:nvSpPr>
          <p:cNvPr id="31" name="Text 29"/>
          <p:cNvSpPr/>
          <p:nvPr/>
        </p:nvSpPr>
        <p:spPr>
          <a:xfrm>
            <a:off x="6172200" y="2898648"/>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Pillay, J. et al. (2024) Falls prevention interventions. Systematic Reviews, 13, 289.</a:t>
            </a:r>
            <a:endParaRPr lang="en-US" sz="1055" dirty="0"/>
          </a:p>
        </p:txBody>
      </p:sp>
      <p:sp>
        <p:nvSpPr>
          <p:cNvPr id="32" name="Text 30">
            <a:hlinkClick r:id="rId13"/>
          </p:cNvPr>
          <p:cNvSpPr/>
          <p:nvPr/>
        </p:nvSpPr>
        <p:spPr>
          <a:xfrm>
            <a:off x="6172200" y="3182112"/>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3">
                  <a:extLst>
                    <a:ext uri="{A12FA001-AC4F-418D-AE19-62706E023703}">
                      <ahyp:hlinkClr xmlns:ahyp="http://schemas.microsoft.com/office/drawing/2018/hyperlinkcolor" val="tx"/>
                    </a:ext>
                  </a:extLst>
                </a:hlinkClick>
              </a:rPr>
              <a:t>https://doi.org/10.1186/s13643-024-02681-3</a:t>
            </a:r>
            <a:endParaRPr lang="en-US" sz="955" dirty="0"/>
          </a:p>
        </p:txBody>
      </p:sp>
      <p:sp>
        <p:nvSpPr>
          <p:cNvPr id="33" name="Text 31"/>
          <p:cNvSpPr/>
          <p:nvPr/>
        </p:nvSpPr>
        <p:spPr>
          <a:xfrm>
            <a:off x="6172200" y="3451860"/>
            <a:ext cx="5166360" cy="265176"/>
          </a:xfrm>
          <a:prstGeom prst="rect">
            <a:avLst/>
          </a:prstGeom>
          <a:noFill/>
          <a:ln/>
        </p:spPr>
        <p:txBody>
          <a:bodyPr wrap="square" lIns="0" tIns="0" rIns="0" bIns="0" rtlCol="0" anchor="t">
            <a:normAutofit fontScale="92500" lnSpcReduction="20000"/>
          </a:bodyPr>
          <a:lstStyle/>
          <a:p>
            <a:pPr marL="0" indent="0" algn="l">
              <a:buNone/>
            </a:pPr>
            <a:r>
              <a:rPr lang="en-US" sz="1055" b="1" dirty="0">
                <a:solidFill>
                  <a:srgbClr val="102437"/>
                </a:solidFill>
                <a:latin typeface="Aptos" pitchFamily="34" charset="0"/>
                <a:ea typeface="Aptos" pitchFamily="34" charset="-122"/>
                <a:cs typeface="Aptos" pitchFamily="34" charset="-120"/>
              </a:rPr>
              <a:t>Ryan, R.M. and Deci, E.L. (2000) Self-determination theory. American Psychologist, 55(1), pp.68–78.</a:t>
            </a:r>
            <a:endParaRPr lang="en-US" sz="1055" dirty="0"/>
          </a:p>
        </p:txBody>
      </p:sp>
      <p:sp>
        <p:nvSpPr>
          <p:cNvPr id="34" name="Text 32">
            <a:hlinkClick r:id="rId14"/>
          </p:cNvPr>
          <p:cNvSpPr/>
          <p:nvPr/>
        </p:nvSpPr>
        <p:spPr>
          <a:xfrm>
            <a:off x="6172200" y="3735324"/>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4">
                  <a:extLst>
                    <a:ext uri="{A12FA001-AC4F-418D-AE19-62706E023703}">
                      <ahyp:hlinkClr xmlns:ahyp="http://schemas.microsoft.com/office/drawing/2018/hyperlinkcolor" val="tx"/>
                    </a:ext>
                  </a:extLst>
                </a:hlinkClick>
              </a:rPr>
              <a:t>https://doi.org/10.1037/0003-066X.55.1.68</a:t>
            </a:r>
            <a:endParaRPr lang="en-US" sz="955" dirty="0"/>
          </a:p>
        </p:txBody>
      </p:sp>
      <p:sp>
        <p:nvSpPr>
          <p:cNvPr id="35" name="Text 33"/>
          <p:cNvSpPr/>
          <p:nvPr/>
        </p:nvSpPr>
        <p:spPr>
          <a:xfrm>
            <a:off x="6172200" y="4005072"/>
            <a:ext cx="5166360" cy="265176"/>
          </a:xfrm>
          <a:prstGeom prst="rect">
            <a:avLst/>
          </a:prstGeom>
          <a:noFill/>
          <a:ln/>
        </p:spPr>
        <p:txBody>
          <a:bodyPr wrap="square" lIns="0" tIns="0" rIns="0" bIns="0" rtlCol="0" anchor="t">
            <a:normAutofit/>
          </a:bodyPr>
          <a:lstStyle/>
          <a:p>
            <a:pPr marL="0" indent="0" algn="l">
              <a:buNone/>
            </a:pPr>
            <a:r>
              <a:rPr lang="en-US" sz="1055" b="1" dirty="0">
                <a:solidFill>
                  <a:srgbClr val="102437"/>
                </a:solidFill>
                <a:latin typeface="Aptos" pitchFamily="34" charset="0"/>
                <a:ea typeface="Aptos" pitchFamily="34" charset="-122"/>
                <a:cs typeface="Aptos" pitchFamily="34" charset="-120"/>
              </a:rPr>
              <a:t>SCIE (n.d.) Use of DoLS in care and nursing homes: Mr and Mrs S.</a:t>
            </a:r>
            <a:endParaRPr lang="en-US" sz="1055" dirty="0"/>
          </a:p>
        </p:txBody>
      </p:sp>
      <p:sp>
        <p:nvSpPr>
          <p:cNvPr id="36" name="Text 34">
            <a:hlinkClick r:id="rId15"/>
          </p:cNvPr>
          <p:cNvSpPr/>
          <p:nvPr/>
        </p:nvSpPr>
        <p:spPr>
          <a:xfrm>
            <a:off x="6172200" y="4288536"/>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5">
                  <a:extLst>
                    <a:ext uri="{A12FA001-AC4F-418D-AE19-62706E023703}">
                      <ahyp:hlinkClr xmlns:ahyp="http://schemas.microsoft.com/office/drawing/2018/hyperlinkcolor" val="tx"/>
                    </a:ext>
                  </a:extLst>
                </a:hlinkClick>
              </a:rPr>
              <a:t>https://test.scie.org.uk/mca/dols/practice/care-home/</a:t>
            </a:r>
            <a:endParaRPr lang="en-US" sz="955" dirty="0"/>
          </a:p>
        </p:txBody>
      </p:sp>
      <p:sp>
        <p:nvSpPr>
          <p:cNvPr id="37" name="Text 35"/>
          <p:cNvSpPr/>
          <p:nvPr/>
        </p:nvSpPr>
        <p:spPr>
          <a:xfrm>
            <a:off x="6172200" y="4558284"/>
            <a:ext cx="5166360" cy="265176"/>
          </a:xfrm>
          <a:prstGeom prst="rect">
            <a:avLst/>
          </a:prstGeom>
          <a:noFill/>
          <a:ln/>
        </p:spPr>
        <p:txBody>
          <a:bodyPr wrap="square" lIns="0" tIns="0" rIns="0" bIns="0" rtlCol="0" anchor="t">
            <a:normAutofit fontScale="92500"/>
          </a:bodyPr>
          <a:lstStyle/>
          <a:p>
            <a:pPr marL="0" indent="0" algn="l">
              <a:buNone/>
            </a:pPr>
            <a:r>
              <a:rPr lang="en-US" sz="1055" b="1" dirty="0">
                <a:solidFill>
                  <a:srgbClr val="102437"/>
                </a:solidFill>
                <a:latin typeface="Aptos" pitchFamily="34" charset="0"/>
                <a:ea typeface="Aptos" pitchFamily="34" charset="-122"/>
                <a:cs typeface="Aptos" pitchFamily="34" charset="-120"/>
              </a:rPr>
              <a:t>Sherrington, C. et al. (2019) Exercise for preventing falls. Cochrane Database, CD012424.</a:t>
            </a:r>
            <a:endParaRPr lang="en-US" sz="1055" dirty="0"/>
          </a:p>
        </p:txBody>
      </p:sp>
      <p:sp>
        <p:nvSpPr>
          <p:cNvPr id="38" name="Text 36">
            <a:hlinkClick r:id="rId16"/>
          </p:cNvPr>
          <p:cNvSpPr/>
          <p:nvPr/>
        </p:nvSpPr>
        <p:spPr>
          <a:xfrm>
            <a:off x="6172200" y="4841748"/>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6">
                  <a:extLst>
                    <a:ext uri="{A12FA001-AC4F-418D-AE19-62706E023703}">
                      <ahyp:hlinkClr xmlns:ahyp="http://schemas.microsoft.com/office/drawing/2018/hyperlinkcolor" val="tx"/>
                    </a:ext>
                  </a:extLst>
                </a:hlinkClick>
              </a:rPr>
              <a:t>https://doi.org/10.1002/14651858.CD012424.pub2</a:t>
            </a:r>
            <a:endParaRPr lang="en-US" sz="955" dirty="0"/>
          </a:p>
        </p:txBody>
      </p:sp>
      <p:sp>
        <p:nvSpPr>
          <p:cNvPr id="39" name="Text 37"/>
          <p:cNvSpPr/>
          <p:nvPr/>
        </p:nvSpPr>
        <p:spPr>
          <a:xfrm>
            <a:off x="6172200" y="5111496"/>
            <a:ext cx="5166360" cy="265176"/>
          </a:xfrm>
          <a:prstGeom prst="rect">
            <a:avLst/>
          </a:prstGeom>
          <a:noFill/>
          <a:ln/>
        </p:spPr>
        <p:txBody>
          <a:bodyPr wrap="square" lIns="0" tIns="0" rIns="0" bIns="0" rtlCol="0" anchor="t">
            <a:normAutofit fontScale="92500" lnSpcReduction="20000"/>
          </a:bodyPr>
          <a:lstStyle/>
          <a:p>
            <a:pPr marL="0" indent="0" algn="l">
              <a:buNone/>
            </a:pPr>
            <a:r>
              <a:rPr lang="en-US" sz="1055" b="1" dirty="0">
                <a:solidFill>
                  <a:srgbClr val="102437"/>
                </a:solidFill>
                <a:latin typeface="Aptos" pitchFamily="34" charset="0"/>
                <a:ea typeface="Aptos" pitchFamily="34" charset="-122"/>
                <a:cs typeface="Aptos" pitchFamily="34" charset="-120"/>
              </a:rPr>
              <a:t>Sheth, S. and Cogle, C.R. (2023) Home modifications. J Applied Gerontology, 42(5), pp.1151–1164.</a:t>
            </a:r>
            <a:endParaRPr lang="en-US" sz="1055" dirty="0"/>
          </a:p>
        </p:txBody>
      </p:sp>
      <p:sp>
        <p:nvSpPr>
          <p:cNvPr id="40" name="Text 38">
            <a:hlinkClick r:id="rId17"/>
          </p:cNvPr>
          <p:cNvSpPr/>
          <p:nvPr/>
        </p:nvSpPr>
        <p:spPr>
          <a:xfrm>
            <a:off x="6172200" y="5394960"/>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7">
                  <a:extLst>
                    <a:ext uri="{A12FA001-AC4F-418D-AE19-62706E023703}">
                      <ahyp:hlinkClr xmlns:ahyp="http://schemas.microsoft.com/office/drawing/2018/hyperlinkcolor" val="tx"/>
                    </a:ext>
                  </a:extLst>
                </a:hlinkClick>
              </a:rPr>
              <a:t>https://doi.org/10.1177/07334648231151669</a:t>
            </a:r>
            <a:endParaRPr lang="en-US" sz="955" dirty="0"/>
          </a:p>
        </p:txBody>
      </p:sp>
      <p:sp>
        <p:nvSpPr>
          <p:cNvPr id="41" name="Text 39"/>
          <p:cNvSpPr/>
          <p:nvPr/>
        </p:nvSpPr>
        <p:spPr>
          <a:xfrm>
            <a:off x="6172200" y="5664708"/>
            <a:ext cx="5166360" cy="265176"/>
          </a:xfrm>
          <a:prstGeom prst="rect">
            <a:avLst/>
          </a:prstGeom>
          <a:noFill/>
          <a:ln/>
        </p:spPr>
        <p:txBody>
          <a:bodyPr wrap="square" lIns="0" tIns="0" rIns="0" bIns="0" rtlCol="0" anchor="t">
            <a:normAutofit fontScale="92500" lnSpcReduction="20000"/>
          </a:bodyPr>
          <a:lstStyle/>
          <a:p>
            <a:pPr marL="0" indent="0" algn="l">
              <a:buNone/>
            </a:pPr>
            <a:r>
              <a:rPr lang="en-US" sz="1055" b="1" dirty="0">
                <a:solidFill>
                  <a:srgbClr val="102437"/>
                </a:solidFill>
                <a:latin typeface="Aptos" pitchFamily="34" charset="0"/>
                <a:ea typeface="Aptos" pitchFamily="34" charset="-122"/>
                <a:cs typeface="Aptos" pitchFamily="34" charset="-120"/>
              </a:rPr>
              <a:t>Van Haitsma, K. et al. (2020) Preference-based care model. The Gerontologist, 60(3), pp.376–384.</a:t>
            </a:r>
            <a:endParaRPr lang="en-US" sz="1055" dirty="0"/>
          </a:p>
        </p:txBody>
      </p:sp>
      <p:sp>
        <p:nvSpPr>
          <p:cNvPr id="42" name="Text 40">
            <a:hlinkClick r:id="rId18"/>
          </p:cNvPr>
          <p:cNvSpPr/>
          <p:nvPr/>
        </p:nvSpPr>
        <p:spPr>
          <a:xfrm>
            <a:off x="6172200" y="5948172"/>
            <a:ext cx="5157216" cy="201168"/>
          </a:xfrm>
          <a:prstGeom prst="rect">
            <a:avLst/>
          </a:prstGeom>
          <a:noFill/>
          <a:ln/>
        </p:spPr>
        <p:txBody>
          <a:bodyPr wrap="square" lIns="0" tIns="0" rIns="0" bIns="0" rtlCol="0" anchor="t">
            <a:normAutofit/>
          </a:bodyPr>
          <a:lstStyle/>
          <a:p>
            <a:pPr marL="0" indent="0" algn="l">
              <a:buNone/>
            </a:pPr>
            <a:r>
              <a:rPr lang="en-US" sz="955" u="sng" dirty="0">
                <a:solidFill>
                  <a:srgbClr val="07858B"/>
                </a:solidFill>
                <a:latin typeface="Aptos" pitchFamily="34" charset="0"/>
                <a:ea typeface="Aptos" pitchFamily="34" charset="-122"/>
                <a:cs typeface="Aptos" pitchFamily="34" charset="-120"/>
                <a:hlinkClick r:id="rId18">
                  <a:extLst>
                    <a:ext uri="{A12FA001-AC4F-418D-AE19-62706E023703}">
                      <ahyp:hlinkClr xmlns:ahyp="http://schemas.microsoft.com/office/drawing/2018/hyperlinkcolor" val="tx"/>
                    </a:ext>
                  </a:extLst>
                </a:hlinkClick>
              </a:rPr>
              <a:t>https://doi.org/10.1093/geront/gnz075</a:t>
            </a:r>
            <a:endParaRPr lang="en-US" sz="955"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4988</Words>
  <Application>Microsoft Office PowerPoint</Application>
  <PresentationFormat>Widescreen</PresentationFormat>
  <Paragraphs>419</Paragraphs>
  <Slides>20</Slides>
  <Notes>20</Notes>
  <HiddenSlides>0</HiddenSlides>
  <MMClips>19</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Nabila Nazam</cp:lastModifiedBy>
  <cp:revision>1</cp:revision>
  <dcterms:created xsi:type="dcterms:W3CDTF">2026-10-16T17:49:13Z</dcterms:created>
  <dcterms:modified xsi:type="dcterms:W3CDTF">2026-10-24T17:33:35Z</dcterms:modified>
</cp:coreProperties>
</file>